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55"/>
  </p:notesMasterIdLst>
  <p:sldIdLst>
    <p:sldId id="256" r:id="rId2"/>
    <p:sldId id="257" r:id="rId3"/>
    <p:sldId id="317" r:id="rId4"/>
    <p:sldId id="318" r:id="rId5"/>
    <p:sldId id="280" r:id="rId6"/>
    <p:sldId id="281" r:id="rId7"/>
    <p:sldId id="282" r:id="rId8"/>
    <p:sldId id="286" r:id="rId9"/>
    <p:sldId id="287" r:id="rId10"/>
    <p:sldId id="288" r:id="rId11"/>
    <p:sldId id="289" r:id="rId12"/>
    <p:sldId id="290" r:id="rId13"/>
    <p:sldId id="291" r:id="rId14"/>
    <p:sldId id="292" r:id="rId15"/>
    <p:sldId id="293" r:id="rId16"/>
    <p:sldId id="294"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2" r:id="rId33"/>
    <p:sldId id="313" r:id="rId34"/>
    <p:sldId id="314" r:id="rId35"/>
    <p:sldId id="316" r:id="rId36"/>
    <p:sldId id="277" r:id="rId37"/>
    <p:sldId id="272" r:id="rId38"/>
    <p:sldId id="276" r:id="rId39"/>
    <p:sldId id="327" r:id="rId40"/>
    <p:sldId id="328" r:id="rId41"/>
    <p:sldId id="326" r:id="rId42"/>
    <p:sldId id="275" r:id="rId43"/>
    <p:sldId id="319" r:id="rId44"/>
    <p:sldId id="320" r:id="rId45"/>
    <p:sldId id="321" r:id="rId46"/>
    <p:sldId id="274" r:id="rId47"/>
    <p:sldId id="325" r:id="rId48"/>
    <p:sldId id="322" r:id="rId49"/>
    <p:sldId id="323" r:id="rId50"/>
    <p:sldId id="324" r:id="rId51"/>
    <p:sldId id="269" r:id="rId52"/>
    <p:sldId id="270" r:id="rId53"/>
    <p:sldId id="278" r:id="rId54"/>
  </p:sldIdLst>
  <p:sldSz cx="9144000" cy="6858000" type="screen4x3"/>
  <p:notesSz cx="6858000" cy="9144000"/>
  <p:embeddedFontLst>
    <p:embeddedFont>
      <p:font typeface="Calibri" pitchFamily="34" charset="0"/>
      <p:regular r:id="rId56"/>
      <p:bold r:id="rId57"/>
      <p:italic r:id="rId58"/>
      <p:boldItalic r:id="rId59"/>
    </p:embeddedFont>
    <p:embeddedFont>
      <p:font typeface="cmsy10" pitchFamily="34" charset="0"/>
      <p:regular r:id="rId60"/>
    </p:embeddedFont>
  </p:embeddedFontLst>
  <p:custDataLst>
    <p:tags r:id="rId6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82" autoAdjust="0"/>
    <p:restoredTop sz="82333" autoAdjust="0"/>
  </p:normalViewPr>
  <p:slideViewPr>
    <p:cSldViewPr>
      <p:cViewPr varScale="1">
        <p:scale>
          <a:sx n="64" d="100"/>
          <a:sy n="64" d="100"/>
        </p:scale>
        <p:origin x="-1362" y="-108"/>
      </p:cViewPr>
      <p:guideLst>
        <p:guide orient="horz" pos="2160"/>
        <p:guide pos="2880"/>
      </p:guideLst>
    </p:cSldViewPr>
  </p:slideViewPr>
  <p:outlineViewPr>
    <p:cViewPr>
      <p:scale>
        <a:sx n="33" d="100"/>
        <a:sy n="33" d="100"/>
      </p:scale>
      <p:origin x="0" y="26442"/>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2.fntdata"/><Relationship Id="rId61"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font" Target="fonts/font5.fntdata"/><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1.fntdata"/><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443EE6-0174-414D-8221-94DDCDD2DD5D}" type="datetimeFigureOut">
              <a:rPr lang="en-US" smtClean="0"/>
              <a:pPr/>
              <a:t>3/12/2010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518233-96C5-45D5-9615-55235B6595D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 = &amp;y (abstract stack location</a:t>
            </a:r>
            <a:r>
              <a:rPr lang="en-US" baseline="0" dirty="0" smtClean="0"/>
              <a:t> p points to abstract stack location y</a:t>
            </a:r>
          </a:p>
          <a:p>
            <a:r>
              <a:rPr lang="en-US" dirty="0" smtClean="0"/>
              <a:t>Justification:</a:t>
            </a:r>
          </a:p>
          <a:p>
            <a:pPr lvl="1"/>
            <a:r>
              <a:rPr lang="en-US" dirty="0" smtClean="0"/>
              <a:t>Straight-forward and easy to understand</a:t>
            </a:r>
          </a:p>
          <a:p>
            <a:pPr lvl="1"/>
            <a:r>
              <a:rPr lang="en-US" dirty="0" smtClean="0"/>
              <a:t>Gives accurate results</a:t>
            </a:r>
          </a:p>
          <a:p>
            <a:pPr lvl="1"/>
            <a:r>
              <a:rPr lang="en-US" dirty="0" smtClean="0"/>
              <a:t>Provides sufficient information about alias pairs</a:t>
            </a:r>
          </a:p>
          <a:p>
            <a:endParaRPr lang="en-US" dirty="0"/>
          </a:p>
        </p:txBody>
      </p:sp>
      <p:sp>
        <p:nvSpPr>
          <p:cNvPr id="4" name="Slide Number Placeholder 3"/>
          <p:cNvSpPr>
            <a:spLocks noGrp="1"/>
          </p:cNvSpPr>
          <p:nvPr>
            <p:ph type="sldNum" sz="quarter" idx="10"/>
          </p:nvPr>
        </p:nvSpPr>
        <p:spPr/>
        <p:txBody>
          <a:bodyPr/>
          <a:lstStyle/>
          <a:p>
            <a:fld id="{68518233-96C5-45D5-9615-55235B6595D1}"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518233-96C5-45D5-9615-55235B6595D1}" type="slidenum">
              <a:rPr lang="en-US" smtClean="0"/>
              <a:pPr/>
              <a:t>18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Basically </a:t>
            </a:r>
            <a:r>
              <a:rPr lang="en-US" sz="1200" dirty="0" err="1" smtClean="0"/>
              <a:t>unmap</a:t>
            </a:r>
            <a:r>
              <a:rPr lang="en-US" sz="1200" dirty="0" smtClean="0"/>
              <a:t> removes all the changed information from the points-to set of caller and adds the new information to it</a:t>
            </a:r>
          </a:p>
          <a:p>
            <a:endParaRPr lang="en-US" dirty="0"/>
          </a:p>
        </p:txBody>
      </p:sp>
      <p:sp>
        <p:nvSpPr>
          <p:cNvPr id="4" name="Slide Number Placeholder 3"/>
          <p:cNvSpPr>
            <a:spLocks noGrp="1"/>
          </p:cNvSpPr>
          <p:nvPr>
            <p:ph type="sldNum" sz="quarter" idx="10"/>
          </p:nvPr>
        </p:nvSpPr>
        <p:spPr/>
        <p:txBody>
          <a:bodyPr/>
          <a:lstStyle/>
          <a:p>
            <a:fld id="{68518233-96C5-45D5-9615-55235B6595D1}" type="slidenum">
              <a:rPr lang="en-US" smtClean="0"/>
              <a:pPr/>
              <a:t>25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518233-96C5-45D5-9615-55235B6595D1}" type="slidenum">
              <a:rPr lang="en-US" smtClean="0"/>
              <a:pPr/>
              <a:t>39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518233-96C5-45D5-9615-55235B6595D1}" type="slidenum">
              <a:rPr lang="en-US" smtClean="0"/>
              <a:pPr/>
              <a:t>40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Context-Sensitive Inter-procedural Points-to Analysis in the Presence of Function Pointers</a:t>
            </a:r>
            <a:endParaRPr lang="en-US" dirty="0"/>
          </a:p>
        </p:txBody>
      </p:sp>
      <p:sp>
        <p:nvSpPr>
          <p:cNvPr id="3" name="Subtitle 2"/>
          <p:cNvSpPr>
            <a:spLocks noGrp="1"/>
          </p:cNvSpPr>
          <p:nvPr>
            <p:ph type="subTitle" idx="1"/>
          </p:nvPr>
        </p:nvSpPr>
        <p:spPr/>
        <p:txBody>
          <a:bodyPr/>
          <a:lstStyle/>
          <a:p>
            <a:r>
              <a:rPr lang="en-US" dirty="0" smtClean="0"/>
              <a:t>Aurangzeb</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Fixed-point Computation</a:t>
            </a:r>
            <a:endParaRPr lang="en-US" dirty="0"/>
          </a:p>
        </p:txBody>
      </p:sp>
      <p:sp>
        <p:nvSpPr>
          <p:cNvPr id="3" name="Content Placeholder 2"/>
          <p:cNvSpPr>
            <a:spLocks noGrp="1"/>
          </p:cNvSpPr>
          <p:nvPr>
            <p:ph idx="1"/>
          </p:nvPr>
        </p:nvSpPr>
        <p:spPr>
          <a:xfrm>
            <a:off x="457200" y="1600200"/>
            <a:ext cx="3352800" cy="5257800"/>
          </a:xfrm>
        </p:spPr>
        <p:txBody>
          <a:bodyPr>
            <a:normAutofit fontScale="92500" lnSpcReduction="10000"/>
          </a:bodyPr>
          <a:lstStyle/>
          <a:p>
            <a:pPr>
              <a:buNone/>
            </a:pPr>
            <a:r>
              <a:rPr lang="en-US" sz="1900" dirty="0" err="1" smtClean="0"/>
              <a:t>int</a:t>
            </a:r>
            <a:r>
              <a:rPr lang="en-US" sz="1900" dirty="0" smtClean="0"/>
              <a:t> *a, *b, c, d;</a:t>
            </a:r>
          </a:p>
          <a:p>
            <a:pPr>
              <a:buNone/>
            </a:pPr>
            <a:r>
              <a:rPr lang="en-US" sz="1900" dirty="0" smtClean="0"/>
              <a:t>b = &amp;c;               /* s1 */</a:t>
            </a:r>
          </a:p>
          <a:p>
            <a:pPr>
              <a:buNone/>
            </a:pPr>
            <a:r>
              <a:rPr lang="en-US" sz="1900" dirty="0" smtClean="0"/>
              <a:t>while (</a:t>
            </a:r>
            <a:r>
              <a:rPr lang="en-US" sz="1900" dirty="0" err="1" smtClean="0"/>
              <a:t>cond</a:t>
            </a:r>
            <a:r>
              <a:rPr lang="en-US" sz="1900" dirty="0" smtClean="0"/>
              <a:t>) {   /* s2 */</a:t>
            </a:r>
          </a:p>
          <a:p>
            <a:pPr>
              <a:buNone/>
            </a:pPr>
            <a:r>
              <a:rPr lang="en-US" sz="1900" dirty="0" smtClean="0"/>
              <a:t>    </a:t>
            </a:r>
            <a:r>
              <a:rPr lang="en-US" sz="1900" dirty="0" smtClean="0">
                <a:solidFill>
                  <a:srgbClr val="FF0000"/>
                </a:solidFill>
              </a:rPr>
              <a:t>a = b;	          /* s3 */</a:t>
            </a:r>
          </a:p>
          <a:p>
            <a:pPr>
              <a:buNone/>
            </a:pPr>
            <a:r>
              <a:rPr lang="en-US" sz="1900" dirty="0" smtClean="0"/>
              <a:t>    b = &amp;d;           /* s4 */</a:t>
            </a:r>
          </a:p>
          <a:p>
            <a:pPr>
              <a:buNone/>
            </a:pPr>
            <a:r>
              <a:rPr lang="en-US" sz="1900" dirty="0" smtClean="0"/>
              <a:t>}                          /* s5 */</a:t>
            </a:r>
          </a:p>
          <a:p>
            <a:pPr>
              <a:buNone/>
            </a:pPr>
            <a:endParaRPr lang="en-US" sz="1900" dirty="0" smtClean="0"/>
          </a:p>
          <a:p>
            <a:pPr>
              <a:buNone/>
            </a:pPr>
            <a:r>
              <a:rPr lang="en-US" sz="1900" dirty="0" err="1" smtClean="0"/>
              <a:t>process_while</a:t>
            </a:r>
            <a:r>
              <a:rPr lang="en-US" sz="1900" dirty="0" smtClean="0"/>
              <a:t>(</a:t>
            </a:r>
            <a:r>
              <a:rPr lang="en-US" sz="1900" dirty="0" err="1" smtClean="0"/>
              <a:t>cond</a:t>
            </a:r>
            <a:r>
              <a:rPr lang="en-US" sz="1900" dirty="0" smtClean="0"/>
              <a:t>, body, in) {</a:t>
            </a:r>
          </a:p>
          <a:p>
            <a:pPr>
              <a:buNone/>
            </a:pPr>
            <a:r>
              <a:rPr lang="en-US" sz="1900" dirty="0" smtClean="0"/>
              <a:t>     {</a:t>
            </a:r>
          </a:p>
          <a:p>
            <a:pPr>
              <a:buNone/>
            </a:pPr>
            <a:r>
              <a:rPr lang="en-US" sz="1900" dirty="0" smtClean="0"/>
              <a:t>          </a:t>
            </a:r>
            <a:r>
              <a:rPr lang="en-US" sz="1900" dirty="0" err="1" smtClean="0"/>
              <a:t>last_in</a:t>
            </a:r>
            <a:r>
              <a:rPr lang="en-US" sz="1900" dirty="0" smtClean="0"/>
              <a:t> = in;</a:t>
            </a:r>
          </a:p>
          <a:p>
            <a:pPr>
              <a:buNone/>
            </a:pPr>
            <a:r>
              <a:rPr lang="en-US" sz="1900" dirty="0" smtClean="0"/>
              <a:t>          </a:t>
            </a:r>
            <a:r>
              <a:rPr lang="en-US" sz="1900" dirty="0" smtClean="0">
                <a:solidFill>
                  <a:srgbClr val="FF0000"/>
                </a:solidFill>
              </a:rPr>
              <a:t>out = </a:t>
            </a:r>
            <a:r>
              <a:rPr lang="en-US" sz="1900" dirty="0" err="1" smtClean="0">
                <a:solidFill>
                  <a:srgbClr val="FF0000"/>
                </a:solidFill>
              </a:rPr>
              <a:t>points_to</a:t>
            </a:r>
            <a:r>
              <a:rPr lang="en-US" sz="1900" dirty="0" smtClean="0">
                <a:solidFill>
                  <a:srgbClr val="FF0000"/>
                </a:solidFill>
              </a:rPr>
              <a:t>(body, in);</a:t>
            </a:r>
          </a:p>
          <a:p>
            <a:pPr>
              <a:buNone/>
            </a:pPr>
            <a:r>
              <a:rPr lang="en-US" sz="1900" dirty="0" smtClean="0"/>
              <a:t>          in = </a:t>
            </a:r>
            <a:r>
              <a:rPr lang="en-US" sz="1900" dirty="0" err="1" smtClean="0"/>
              <a:t>merge_info</a:t>
            </a:r>
            <a:r>
              <a:rPr lang="en-US" sz="1900" dirty="0" smtClean="0"/>
              <a:t>(in, out);</a:t>
            </a:r>
          </a:p>
          <a:p>
            <a:pPr>
              <a:buNone/>
            </a:pPr>
            <a:r>
              <a:rPr lang="en-US" sz="1900" dirty="0" smtClean="0"/>
              <a:t>      } while (</a:t>
            </a:r>
            <a:r>
              <a:rPr lang="en-US" sz="1900" dirty="0" err="1" smtClean="0"/>
              <a:t>last_in</a:t>
            </a:r>
            <a:r>
              <a:rPr lang="en-US" sz="1900" dirty="0" smtClean="0"/>
              <a:t> != in);</a:t>
            </a:r>
          </a:p>
          <a:p>
            <a:pPr>
              <a:buNone/>
            </a:pPr>
            <a:r>
              <a:rPr lang="en-US" sz="1900" dirty="0" smtClean="0"/>
              <a:t> </a:t>
            </a:r>
          </a:p>
          <a:p>
            <a:pPr>
              <a:buNone/>
            </a:pPr>
            <a:r>
              <a:rPr lang="en-US" sz="1900" dirty="0" smtClean="0"/>
              <a:t>      result = in;</a:t>
            </a:r>
          </a:p>
          <a:p>
            <a:pPr>
              <a:buNone/>
            </a:pPr>
            <a:r>
              <a:rPr lang="en-US" sz="1900" dirty="0" smtClean="0"/>
              <a:t>      return (result);</a:t>
            </a:r>
          </a:p>
          <a:p>
            <a:pPr>
              <a:buNone/>
            </a:pPr>
            <a:r>
              <a:rPr lang="en-US" sz="1900" dirty="0" smtClean="0"/>
              <a:t>}     </a:t>
            </a:r>
          </a:p>
          <a:p>
            <a:pPr>
              <a:buNone/>
            </a:pPr>
            <a:endParaRPr lang="en-US" sz="1800" dirty="0"/>
          </a:p>
        </p:txBody>
      </p:sp>
      <p:sp>
        <p:nvSpPr>
          <p:cNvPr id="4" name="Content Placeholder 2"/>
          <p:cNvSpPr txBox="1">
            <a:spLocks/>
          </p:cNvSpPr>
          <p:nvPr/>
        </p:nvSpPr>
        <p:spPr>
          <a:xfrm>
            <a:off x="3886200" y="1828800"/>
            <a:ext cx="31242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 c,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 c, D)}</a:t>
            </a:r>
          </a:p>
          <a:p>
            <a:pPr marL="342900" indent="-342900">
              <a:spcBef>
                <a:spcPct val="20000"/>
              </a:spcBef>
            </a:pPr>
            <a:r>
              <a:rPr lang="en-US" dirty="0" smtClean="0">
                <a:solidFill>
                  <a:srgbClr val="FF0000"/>
                </a:solidFill>
              </a:rPr>
              <a:t>{(b, c, D), (a, c, D)}</a:t>
            </a:r>
          </a:p>
          <a:p>
            <a:pPr marL="342900" lvl="0" indent="-342900">
              <a:spcBef>
                <a:spcPct val="20000"/>
              </a:spcBef>
              <a:defRPr/>
            </a:pPr>
            <a:endParaRPr lang="en-US" dirty="0" smtClean="0">
              <a:solidFill>
                <a:srgbClr val="FF0000"/>
              </a:solidFill>
            </a:endParaRPr>
          </a:p>
          <a:p>
            <a:pPr marL="342900" lvl="0" indent="-342900">
              <a:spcBef>
                <a:spcPct val="20000"/>
              </a:spcBef>
              <a:defRPr/>
            </a:pPr>
            <a:endParaRPr lang="en-US" dirty="0" smtClean="0">
              <a:solidFill>
                <a:srgbClr val="FF0000"/>
              </a:solidFill>
            </a:endParaRPr>
          </a:p>
          <a:p>
            <a:pPr marL="342900" lvl="0" indent="-342900">
              <a:spcBef>
                <a:spcPct val="20000"/>
              </a:spcBef>
              <a:defRPr/>
            </a:pPr>
            <a:endParaRPr lang="en-US" dirty="0" smtClean="0">
              <a:solidFill>
                <a:srgbClr val="FF0000"/>
              </a:solidFill>
            </a:endParaRPr>
          </a:p>
          <a:p>
            <a:pPr marL="342900" lvl="0" indent="-342900">
              <a:spcBef>
                <a:spcPct val="20000"/>
              </a:spcBef>
              <a:defRPr/>
            </a:pPr>
            <a:endParaRPr lang="en-US" dirty="0" smtClean="0">
              <a:solidFill>
                <a:srgbClr val="FF0000"/>
              </a:solidFill>
            </a:endParaRPr>
          </a:p>
          <a:p>
            <a:pPr marL="342900" lvl="0" indent="-342900">
              <a:spcBef>
                <a:spcPct val="20000"/>
              </a:spcBef>
              <a:defRPr/>
            </a:pPr>
            <a:endParaRPr lang="en-US" dirty="0" smtClean="0">
              <a:solidFill>
                <a:srgbClr val="FF0000"/>
              </a:solidFill>
            </a:endParaRPr>
          </a:p>
          <a:p>
            <a:pPr marL="342900" lvl="0" indent="-342900">
              <a:spcBef>
                <a:spcPct val="20000"/>
              </a:spcBef>
              <a:defRPr/>
            </a:pPr>
            <a:r>
              <a:rPr lang="en-US" dirty="0" err="1" smtClean="0"/>
              <a:t>last_in</a:t>
            </a:r>
            <a:r>
              <a:rPr lang="en-US" dirty="0" smtClean="0"/>
              <a:t> = in = {(b, c, D)}</a:t>
            </a:r>
          </a:p>
          <a:p>
            <a:pPr marL="342900" lvl="0" indent="-342900">
              <a:spcBef>
                <a:spcPct val="20000"/>
              </a:spcBef>
              <a:defRPr/>
            </a:pPr>
            <a:r>
              <a:rPr lang="en-US" dirty="0" smtClean="0">
                <a:solidFill>
                  <a:srgbClr val="FF0000"/>
                </a:solidFill>
              </a:rPr>
              <a:t>out = computing</a:t>
            </a:r>
          </a:p>
          <a:p>
            <a:pPr marL="342900" indent="-342900">
              <a:spcBef>
                <a:spcPct val="20000"/>
              </a:spcBef>
            </a:pPr>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Fixed-point Computation</a:t>
            </a:r>
            <a:endParaRPr lang="en-US" dirty="0"/>
          </a:p>
        </p:txBody>
      </p:sp>
      <p:sp>
        <p:nvSpPr>
          <p:cNvPr id="3" name="Content Placeholder 2"/>
          <p:cNvSpPr>
            <a:spLocks noGrp="1"/>
          </p:cNvSpPr>
          <p:nvPr>
            <p:ph idx="1"/>
          </p:nvPr>
        </p:nvSpPr>
        <p:spPr>
          <a:xfrm>
            <a:off x="457200" y="1600200"/>
            <a:ext cx="3352800" cy="5257800"/>
          </a:xfrm>
        </p:spPr>
        <p:txBody>
          <a:bodyPr>
            <a:normAutofit fontScale="92500" lnSpcReduction="10000"/>
          </a:bodyPr>
          <a:lstStyle/>
          <a:p>
            <a:pPr>
              <a:buNone/>
            </a:pPr>
            <a:r>
              <a:rPr lang="en-US" sz="1900" dirty="0" err="1" smtClean="0"/>
              <a:t>int</a:t>
            </a:r>
            <a:r>
              <a:rPr lang="en-US" sz="1900" dirty="0" smtClean="0"/>
              <a:t> *a, *b, c, d;</a:t>
            </a:r>
          </a:p>
          <a:p>
            <a:pPr>
              <a:buNone/>
            </a:pPr>
            <a:r>
              <a:rPr lang="en-US" sz="1900" dirty="0" smtClean="0"/>
              <a:t>b = &amp;c;               /* s1 */</a:t>
            </a:r>
          </a:p>
          <a:p>
            <a:pPr>
              <a:buNone/>
            </a:pPr>
            <a:r>
              <a:rPr lang="en-US" sz="1900" dirty="0" smtClean="0"/>
              <a:t>while (</a:t>
            </a:r>
            <a:r>
              <a:rPr lang="en-US" sz="1900" dirty="0" err="1" smtClean="0"/>
              <a:t>cond</a:t>
            </a:r>
            <a:r>
              <a:rPr lang="en-US" sz="1900" dirty="0" smtClean="0"/>
              <a:t>) {   /* s2 */</a:t>
            </a:r>
          </a:p>
          <a:p>
            <a:pPr>
              <a:buNone/>
            </a:pPr>
            <a:r>
              <a:rPr lang="en-US" sz="1900" dirty="0" smtClean="0"/>
              <a:t>    a = b;	          /* s3 */</a:t>
            </a:r>
          </a:p>
          <a:p>
            <a:pPr>
              <a:buNone/>
            </a:pPr>
            <a:r>
              <a:rPr lang="en-US" sz="1900" dirty="0" smtClean="0"/>
              <a:t>    </a:t>
            </a:r>
            <a:r>
              <a:rPr lang="en-US" sz="1900" dirty="0" smtClean="0">
                <a:solidFill>
                  <a:srgbClr val="FF0000"/>
                </a:solidFill>
              </a:rPr>
              <a:t>b = &amp;d;          /* s4 */</a:t>
            </a:r>
          </a:p>
          <a:p>
            <a:pPr>
              <a:buNone/>
            </a:pPr>
            <a:r>
              <a:rPr lang="en-US" sz="1900" dirty="0" smtClean="0"/>
              <a:t>}                          /* s5 */</a:t>
            </a:r>
          </a:p>
          <a:p>
            <a:pPr>
              <a:buNone/>
            </a:pPr>
            <a:endParaRPr lang="en-US" sz="1900" dirty="0" smtClean="0"/>
          </a:p>
          <a:p>
            <a:pPr>
              <a:buNone/>
            </a:pPr>
            <a:r>
              <a:rPr lang="en-US" sz="1900" dirty="0" err="1" smtClean="0"/>
              <a:t>process_while</a:t>
            </a:r>
            <a:r>
              <a:rPr lang="en-US" sz="1900" dirty="0" smtClean="0"/>
              <a:t>(</a:t>
            </a:r>
            <a:r>
              <a:rPr lang="en-US" sz="1900" dirty="0" err="1" smtClean="0"/>
              <a:t>cond</a:t>
            </a:r>
            <a:r>
              <a:rPr lang="en-US" sz="1900" dirty="0" smtClean="0"/>
              <a:t>, body, in) {</a:t>
            </a:r>
          </a:p>
          <a:p>
            <a:pPr>
              <a:buNone/>
            </a:pPr>
            <a:r>
              <a:rPr lang="en-US" sz="1900" dirty="0" smtClean="0"/>
              <a:t>     {</a:t>
            </a:r>
          </a:p>
          <a:p>
            <a:pPr>
              <a:buNone/>
            </a:pPr>
            <a:r>
              <a:rPr lang="en-US" sz="1900" dirty="0" smtClean="0"/>
              <a:t>          </a:t>
            </a:r>
            <a:r>
              <a:rPr lang="en-US" sz="1900" dirty="0" err="1" smtClean="0"/>
              <a:t>last_in</a:t>
            </a:r>
            <a:r>
              <a:rPr lang="en-US" sz="1900" dirty="0" smtClean="0"/>
              <a:t> = in;</a:t>
            </a:r>
          </a:p>
          <a:p>
            <a:pPr>
              <a:buNone/>
            </a:pPr>
            <a:r>
              <a:rPr lang="en-US" sz="1900" dirty="0" smtClean="0"/>
              <a:t>          out = </a:t>
            </a:r>
            <a:r>
              <a:rPr lang="en-US" sz="1900" dirty="0" err="1" smtClean="0"/>
              <a:t>points_to</a:t>
            </a:r>
            <a:r>
              <a:rPr lang="en-US" sz="1900" dirty="0" smtClean="0"/>
              <a:t>(body, in);</a:t>
            </a:r>
          </a:p>
          <a:p>
            <a:pPr>
              <a:buNone/>
            </a:pPr>
            <a:r>
              <a:rPr lang="en-US" sz="1900" dirty="0" smtClean="0"/>
              <a:t>          </a:t>
            </a:r>
            <a:r>
              <a:rPr lang="en-US" sz="1900" dirty="0" smtClean="0">
                <a:solidFill>
                  <a:srgbClr val="FF0000"/>
                </a:solidFill>
              </a:rPr>
              <a:t>in = </a:t>
            </a:r>
            <a:r>
              <a:rPr lang="en-US" sz="1900" dirty="0" err="1" smtClean="0">
                <a:solidFill>
                  <a:srgbClr val="FF0000"/>
                </a:solidFill>
              </a:rPr>
              <a:t>merge_info</a:t>
            </a:r>
            <a:r>
              <a:rPr lang="en-US" sz="1900" dirty="0" smtClean="0">
                <a:solidFill>
                  <a:srgbClr val="FF0000"/>
                </a:solidFill>
              </a:rPr>
              <a:t>(in, out);</a:t>
            </a:r>
          </a:p>
          <a:p>
            <a:pPr>
              <a:buNone/>
            </a:pPr>
            <a:r>
              <a:rPr lang="en-US" sz="1900" dirty="0" smtClean="0"/>
              <a:t>      } while (</a:t>
            </a:r>
            <a:r>
              <a:rPr lang="en-US" sz="1900" dirty="0" err="1" smtClean="0"/>
              <a:t>last_in</a:t>
            </a:r>
            <a:r>
              <a:rPr lang="en-US" sz="1900" dirty="0" smtClean="0"/>
              <a:t> != in);</a:t>
            </a:r>
          </a:p>
          <a:p>
            <a:pPr>
              <a:buNone/>
            </a:pPr>
            <a:r>
              <a:rPr lang="en-US" sz="1900" dirty="0" smtClean="0"/>
              <a:t> </a:t>
            </a:r>
          </a:p>
          <a:p>
            <a:pPr>
              <a:buNone/>
            </a:pPr>
            <a:r>
              <a:rPr lang="en-US" sz="1900" dirty="0" smtClean="0"/>
              <a:t>      result = in;</a:t>
            </a:r>
          </a:p>
          <a:p>
            <a:pPr>
              <a:buNone/>
            </a:pPr>
            <a:r>
              <a:rPr lang="en-US" sz="1900" dirty="0" smtClean="0"/>
              <a:t>      return (result);</a:t>
            </a:r>
          </a:p>
          <a:p>
            <a:pPr>
              <a:buNone/>
            </a:pPr>
            <a:r>
              <a:rPr lang="en-US" sz="1900" dirty="0" smtClean="0"/>
              <a:t>}     </a:t>
            </a:r>
          </a:p>
          <a:p>
            <a:pPr>
              <a:buNone/>
            </a:pPr>
            <a:endParaRPr lang="en-US" sz="1800" dirty="0"/>
          </a:p>
        </p:txBody>
      </p:sp>
      <p:sp>
        <p:nvSpPr>
          <p:cNvPr id="4" name="Content Placeholder 2"/>
          <p:cNvSpPr txBox="1">
            <a:spLocks/>
          </p:cNvSpPr>
          <p:nvPr/>
        </p:nvSpPr>
        <p:spPr>
          <a:xfrm>
            <a:off x="3886200" y="1828800"/>
            <a:ext cx="31242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 c,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 c, D)}</a:t>
            </a:r>
          </a:p>
          <a:p>
            <a:pPr marL="342900" indent="-342900">
              <a:spcBef>
                <a:spcPct val="20000"/>
              </a:spcBef>
            </a:pPr>
            <a:r>
              <a:rPr lang="en-US" dirty="0" smtClean="0"/>
              <a:t>{(b, c, D), (a, c, D)}</a:t>
            </a:r>
          </a:p>
          <a:p>
            <a:pPr marL="342900" lvl="0" indent="-342900">
              <a:spcBef>
                <a:spcPct val="20000"/>
              </a:spcBef>
            </a:pPr>
            <a:r>
              <a:rPr lang="en-US" dirty="0" smtClean="0">
                <a:solidFill>
                  <a:srgbClr val="FF0000"/>
                </a:solidFill>
              </a:rPr>
              <a:t>{(b, d, D), (a, c, D)}</a:t>
            </a:r>
          </a:p>
          <a:p>
            <a:pPr marL="342900" lvl="0" indent="-342900">
              <a:spcBef>
                <a:spcPct val="20000"/>
              </a:spcBef>
            </a:pPr>
            <a:endParaRPr lang="en-US" dirty="0" smtClean="0">
              <a:solidFill>
                <a:srgbClr val="FF0000"/>
              </a:solidFill>
            </a:endParaRPr>
          </a:p>
          <a:p>
            <a:pPr marL="342900" lvl="0" indent="-342900">
              <a:spcBef>
                <a:spcPct val="20000"/>
              </a:spcBef>
              <a:defRPr/>
            </a:pPr>
            <a:endParaRPr lang="en-US" dirty="0" smtClean="0">
              <a:solidFill>
                <a:srgbClr val="FF0000"/>
              </a:solidFill>
            </a:endParaRPr>
          </a:p>
          <a:p>
            <a:pPr marL="342900" lvl="0" indent="-342900">
              <a:spcBef>
                <a:spcPct val="20000"/>
              </a:spcBef>
              <a:defRPr/>
            </a:pPr>
            <a:endParaRPr lang="en-US" dirty="0" smtClean="0">
              <a:solidFill>
                <a:srgbClr val="FF0000"/>
              </a:solidFill>
            </a:endParaRPr>
          </a:p>
          <a:p>
            <a:pPr marL="342900" lvl="0" indent="-342900">
              <a:spcBef>
                <a:spcPct val="20000"/>
              </a:spcBef>
              <a:defRPr/>
            </a:pPr>
            <a:endParaRPr lang="en-US" dirty="0" smtClean="0">
              <a:solidFill>
                <a:srgbClr val="FF0000"/>
              </a:solidFill>
            </a:endParaRPr>
          </a:p>
          <a:p>
            <a:pPr marL="342900" lvl="0" indent="-342900">
              <a:spcBef>
                <a:spcPct val="20000"/>
              </a:spcBef>
              <a:defRPr/>
            </a:pPr>
            <a:r>
              <a:rPr lang="en-US" dirty="0" err="1" smtClean="0"/>
              <a:t>last_in</a:t>
            </a:r>
            <a:r>
              <a:rPr lang="en-US" dirty="0" smtClean="0"/>
              <a:t> = in = {(b, c, D)}</a:t>
            </a:r>
          </a:p>
          <a:p>
            <a:pPr marL="342900" lvl="0" indent="-342900">
              <a:spcBef>
                <a:spcPct val="20000"/>
              </a:spcBef>
              <a:defRPr/>
            </a:pPr>
            <a:r>
              <a:rPr lang="en-US" dirty="0" smtClean="0">
                <a:solidFill>
                  <a:srgbClr val="FF0000"/>
                </a:solidFill>
              </a:rPr>
              <a:t>out = {(b, d, D), (a, c, D)}</a:t>
            </a:r>
          </a:p>
          <a:p>
            <a:pPr marL="342900" lvl="0" indent="-342900">
              <a:spcBef>
                <a:spcPct val="20000"/>
              </a:spcBef>
            </a:pPr>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Fixed-point Computation</a:t>
            </a:r>
            <a:endParaRPr lang="en-US" dirty="0"/>
          </a:p>
        </p:txBody>
      </p:sp>
      <p:sp>
        <p:nvSpPr>
          <p:cNvPr id="3" name="Content Placeholder 2"/>
          <p:cNvSpPr>
            <a:spLocks noGrp="1"/>
          </p:cNvSpPr>
          <p:nvPr>
            <p:ph idx="1"/>
          </p:nvPr>
        </p:nvSpPr>
        <p:spPr>
          <a:xfrm>
            <a:off x="457200" y="1600200"/>
            <a:ext cx="3352800" cy="5257800"/>
          </a:xfrm>
        </p:spPr>
        <p:txBody>
          <a:bodyPr>
            <a:normAutofit fontScale="92500" lnSpcReduction="10000"/>
          </a:bodyPr>
          <a:lstStyle/>
          <a:p>
            <a:pPr>
              <a:buNone/>
            </a:pPr>
            <a:r>
              <a:rPr lang="en-US" sz="1900" dirty="0" err="1" smtClean="0"/>
              <a:t>int</a:t>
            </a:r>
            <a:r>
              <a:rPr lang="en-US" sz="1900" dirty="0" smtClean="0"/>
              <a:t> *a, *b, c, d;</a:t>
            </a:r>
          </a:p>
          <a:p>
            <a:pPr>
              <a:buNone/>
            </a:pPr>
            <a:r>
              <a:rPr lang="en-US" sz="1900" dirty="0" smtClean="0"/>
              <a:t>b = &amp;c;               /* s1 */</a:t>
            </a:r>
          </a:p>
          <a:p>
            <a:pPr>
              <a:buNone/>
            </a:pPr>
            <a:r>
              <a:rPr lang="en-US" sz="1900" dirty="0" smtClean="0"/>
              <a:t>while (</a:t>
            </a:r>
            <a:r>
              <a:rPr lang="en-US" sz="1900" dirty="0" err="1" smtClean="0"/>
              <a:t>cond</a:t>
            </a:r>
            <a:r>
              <a:rPr lang="en-US" sz="1900" dirty="0" smtClean="0"/>
              <a:t>) {   /* s2 */</a:t>
            </a:r>
          </a:p>
          <a:p>
            <a:pPr>
              <a:buNone/>
            </a:pPr>
            <a:r>
              <a:rPr lang="en-US" sz="1900" dirty="0" smtClean="0"/>
              <a:t>    a = b;	          /* s3 */</a:t>
            </a:r>
          </a:p>
          <a:p>
            <a:pPr>
              <a:buNone/>
            </a:pPr>
            <a:r>
              <a:rPr lang="en-US" sz="1900" dirty="0" smtClean="0"/>
              <a:t>    b = &amp;d;           /* s4 */</a:t>
            </a:r>
          </a:p>
          <a:p>
            <a:pPr>
              <a:buNone/>
            </a:pPr>
            <a:r>
              <a:rPr lang="en-US" sz="1900" dirty="0" smtClean="0"/>
              <a:t>}                          </a:t>
            </a:r>
            <a:r>
              <a:rPr lang="en-US" sz="1900" dirty="0" smtClean="0">
                <a:solidFill>
                  <a:srgbClr val="FF0000"/>
                </a:solidFill>
              </a:rPr>
              <a:t>/* s5 */</a:t>
            </a:r>
          </a:p>
          <a:p>
            <a:pPr>
              <a:buNone/>
            </a:pPr>
            <a:endParaRPr lang="en-US" sz="1900" dirty="0" smtClean="0"/>
          </a:p>
          <a:p>
            <a:pPr>
              <a:buNone/>
            </a:pPr>
            <a:r>
              <a:rPr lang="en-US" sz="1900" dirty="0" err="1" smtClean="0"/>
              <a:t>process_while</a:t>
            </a:r>
            <a:r>
              <a:rPr lang="en-US" sz="1900" dirty="0" smtClean="0"/>
              <a:t>(</a:t>
            </a:r>
            <a:r>
              <a:rPr lang="en-US" sz="1900" dirty="0" err="1" smtClean="0"/>
              <a:t>cond</a:t>
            </a:r>
            <a:r>
              <a:rPr lang="en-US" sz="1900" dirty="0" smtClean="0"/>
              <a:t>, body, in) {</a:t>
            </a:r>
          </a:p>
          <a:p>
            <a:pPr>
              <a:buNone/>
            </a:pPr>
            <a:r>
              <a:rPr lang="en-US" sz="1900" dirty="0" smtClean="0"/>
              <a:t>     {</a:t>
            </a:r>
          </a:p>
          <a:p>
            <a:pPr>
              <a:buNone/>
            </a:pPr>
            <a:r>
              <a:rPr lang="en-US" sz="1900" dirty="0" smtClean="0"/>
              <a:t>          </a:t>
            </a:r>
            <a:r>
              <a:rPr lang="en-US" sz="1900" dirty="0" err="1" smtClean="0"/>
              <a:t>last_in</a:t>
            </a:r>
            <a:r>
              <a:rPr lang="en-US" sz="1900" dirty="0" smtClean="0"/>
              <a:t> = in;</a:t>
            </a:r>
          </a:p>
          <a:p>
            <a:pPr>
              <a:buNone/>
            </a:pPr>
            <a:r>
              <a:rPr lang="en-US" sz="1900" dirty="0" smtClean="0"/>
              <a:t>          out = </a:t>
            </a:r>
            <a:r>
              <a:rPr lang="en-US" sz="1900" dirty="0" err="1" smtClean="0"/>
              <a:t>points_to</a:t>
            </a:r>
            <a:r>
              <a:rPr lang="en-US" sz="1900" dirty="0" smtClean="0"/>
              <a:t>(body, in);</a:t>
            </a:r>
          </a:p>
          <a:p>
            <a:pPr>
              <a:buNone/>
            </a:pPr>
            <a:r>
              <a:rPr lang="en-US" sz="1900" dirty="0" smtClean="0"/>
              <a:t>          in = </a:t>
            </a:r>
            <a:r>
              <a:rPr lang="en-US" sz="1900" dirty="0" err="1" smtClean="0"/>
              <a:t>merge_info</a:t>
            </a:r>
            <a:r>
              <a:rPr lang="en-US" sz="1900" dirty="0" smtClean="0"/>
              <a:t>(in, out);</a:t>
            </a:r>
          </a:p>
          <a:p>
            <a:pPr>
              <a:buNone/>
            </a:pPr>
            <a:r>
              <a:rPr lang="en-US" sz="1900" dirty="0" smtClean="0"/>
              <a:t>      } while (</a:t>
            </a:r>
            <a:r>
              <a:rPr lang="en-US" sz="1900" dirty="0" err="1" smtClean="0"/>
              <a:t>last_in</a:t>
            </a:r>
            <a:r>
              <a:rPr lang="en-US" sz="1900" dirty="0" smtClean="0"/>
              <a:t> != in);</a:t>
            </a:r>
          </a:p>
          <a:p>
            <a:pPr>
              <a:buNone/>
            </a:pPr>
            <a:r>
              <a:rPr lang="en-US" sz="1900" dirty="0" smtClean="0"/>
              <a:t> </a:t>
            </a:r>
          </a:p>
          <a:p>
            <a:pPr>
              <a:buNone/>
            </a:pPr>
            <a:r>
              <a:rPr lang="en-US" sz="1900" dirty="0" smtClean="0"/>
              <a:t>      result = in;</a:t>
            </a:r>
          </a:p>
          <a:p>
            <a:pPr>
              <a:buNone/>
            </a:pPr>
            <a:r>
              <a:rPr lang="en-US" sz="1900" dirty="0" smtClean="0"/>
              <a:t>      return (result);</a:t>
            </a:r>
          </a:p>
          <a:p>
            <a:pPr>
              <a:buNone/>
            </a:pPr>
            <a:r>
              <a:rPr lang="en-US" sz="1900" dirty="0" smtClean="0"/>
              <a:t>}     </a:t>
            </a:r>
          </a:p>
          <a:p>
            <a:pPr>
              <a:buNone/>
            </a:pPr>
            <a:endParaRPr lang="en-US" sz="1800" dirty="0"/>
          </a:p>
        </p:txBody>
      </p:sp>
      <p:sp>
        <p:nvSpPr>
          <p:cNvPr id="4" name="Content Placeholder 2"/>
          <p:cNvSpPr txBox="1">
            <a:spLocks/>
          </p:cNvSpPr>
          <p:nvPr/>
        </p:nvSpPr>
        <p:spPr>
          <a:xfrm>
            <a:off x="3886200" y="1828800"/>
            <a:ext cx="31242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 c,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 c, D)}</a:t>
            </a:r>
          </a:p>
          <a:p>
            <a:pPr marL="342900" indent="-342900">
              <a:spcBef>
                <a:spcPct val="20000"/>
              </a:spcBef>
            </a:pPr>
            <a:r>
              <a:rPr lang="en-US" dirty="0" smtClean="0"/>
              <a:t>{(b, c, D), (a, c, D)}</a:t>
            </a:r>
          </a:p>
          <a:p>
            <a:pPr marL="342900" lvl="0" indent="-342900">
              <a:spcBef>
                <a:spcPct val="20000"/>
              </a:spcBef>
            </a:pPr>
            <a:r>
              <a:rPr lang="en-US" dirty="0" smtClean="0"/>
              <a:t>{(b, d, D), (a, c, D)}</a:t>
            </a:r>
          </a:p>
          <a:p>
            <a:pPr marL="342900" lvl="0" indent="-342900">
              <a:spcBef>
                <a:spcPct val="20000"/>
              </a:spcBef>
            </a:pPr>
            <a:r>
              <a:rPr lang="en-US" dirty="0" smtClean="0">
                <a:solidFill>
                  <a:srgbClr val="FF0000"/>
                </a:solidFill>
              </a:rPr>
              <a:t>{(b, c, P), (b, d, P), (a, c, P)}</a:t>
            </a:r>
          </a:p>
          <a:p>
            <a:pPr marL="342900" lvl="0" indent="-342900">
              <a:spcBef>
                <a:spcPct val="20000"/>
              </a:spcBef>
            </a:pPr>
            <a:endParaRPr kumimoji="0" lang="en-US" sz="1800" b="0" i="0" u="none" strike="noStrike" kern="1200" cap="none" spc="0" normalizeH="0" baseline="0" noProof="0" dirty="0" smtClean="0">
              <a:ln>
                <a:noFill/>
              </a:ln>
              <a:solidFill>
                <a:srgbClr val="FF0000"/>
              </a:solidFill>
              <a:effectLst/>
              <a:uLnTx/>
              <a:uFillTx/>
              <a:latin typeface="+mn-lt"/>
              <a:ea typeface="+mn-ea"/>
              <a:cs typeface="+mn-cs"/>
            </a:endParaRPr>
          </a:p>
          <a:p>
            <a:pPr marL="342900" lvl="0" indent="-342900">
              <a:spcBef>
                <a:spcPct val="20000"/>
              </a:spcBef>
            </a:pPr>
            <a:endParaRPr lang="en-US" dirty="0" smtClean="0">
              <a:solidFill>
                <a:srgbClr val="FF0000"/>
              </a:solidFill>
            </a:endParaRPr>
          </a:p>
          <a:p>
            <a:pPr marL="342900" lvl="0" indent="-342900">
              <a:spcBef>
                <a:spcPct val="20000"/>
              </a:spcBef>
            </a:pPr>
            <a:r>
              <a:rPr lang="en-US" dirty="0" err="1" smtClean="0"/>
              <a:t>last_i</a:t>
            </a:r>
            <a:r>
              <a:rPr kumimoji="0" lang="en-US" sz="1800" b="0" i="0" u="none" strike="noStrike" kern="1200" cap="none" spc="0" normalizeH="0" baseline="0" noProof="0" dirty="0" smtClean="0">
                <a:ln>
                  <a:noFill/>
                </a:ln>
                <a:effectLst/>
                <a:uLnTx/>
                <a:uFillTx/>
                <a:latin typeface="+mn-lt"/>
                <a:ea typeface="+mn-ea"/>
                <a:cs typeface="+mn-cs"/>
              </a:rPr>
              <a:t>n: {(b,</a:t>
            </a:r>
            <a:r>
              <a:rPr kumimoji="0" lang="en-US" sz="1800" b="0" i="0" u="none" strike="noStrike" kern="1200" cap="none" spc="0" normalizeH="0" noProof="0" dirty="0" smtClean="0">
                <a:ln>
                  <a:noFill/>
                </a:ln>
                <a:effectLst/>
                <a:uLnTx/>
                <a:uFillTx/>
                <a:latin typeface="+mn-lt"/>
                <a:ea typeface="+mn-ea"/>
                <a:cs typeface="+mn-cs"/>
              </a:rPr>
              <a:t> c, D)}</a:t>
            </a:r>
          </a:p>
          <a:p>
            <a:pPr marL="342900" lvl="0" indent="-342900">
              <a:spcBef>
                <a:spcPct val="20000"/>
              </a:spcBef>
            </a:pPr>
            <a:r>
              <a:rPr lang="en-US" baseline="0" dirty="0" smtClean="0"/>
              <a:t>out: {(b, d, D), (a, c, D)}</a:t>
            </a:r>
          </a:p>
          <a:p>
            <a:pPr marL="342900" lvl="0" indent="-342900">
              <a:spcBef>
                <a:spcPct val="20000"/>
              </a:spcBef>
            </a:pPr>
            <a:r>
              <a:rPr lang="en-US" dirty="0" err="1" smtClean="0">
                <a:solidFill>
                  <a:srgbClr val="FF0000"/>
                </a:solidFill>
              </a:rPr>
              <a:t>i</a:t>
            </a:r>
            <a:r>
              <a:rPr kumimoji="0" lang="en-US" sz="1800" b="0" i="0" u="none" strike="noStrike" kern="1200" cap="none" spc="0" normalizeH="0" baseline="0" noProof="0" dirty="0" smtClean="0">
                <a:ln>
                  <a:noFill/>
                </a:ln>
                <a:solidFill>
                  <a:srgbClr val="FF0000"/>
                </a:solidFill>
                <a:effectLst/>
                <a:uLnTx/>
                <a:uFillTx/>
                <a:latin typeface="+mn-lt"/>
                <a:ea typeface="+mn-ea"/>
                <a:cs typeface="+mn-cs"/>
              </a:rPr>
              <a:t>n: {(b, c, P), (b, d, P), (a, c, P)} </a:t>
            </a:r>
          </a:p>
          <a:p>
            <a:pPr marL="342900" lvl="0" indent="-342900">
              <a:spcBef>
                <a:spcPct val="20000"/>
              </a:spcBef>
            </a:pPr>
            <a:r>
              <a:rPr lang="en-US" dirty="0" err="1" smtClean="0">
                <a:solidFill>
                  <a:srgbClr val="FF0000"/>
                </a:solidFill>
              </a:rPr>
              <a:t>last_in</a:t>
            </a:r>
            <a:r>
              <a:rPr lang="en-US" dirty="0" smtClean="0">
                <a:solidFill>
                  <a:srgbClr val="FF0000"/>
                </a:solidFill>
              </a:rPr>
              <a:t> != in</a:t>
            </a:r>
          </a:p>
          <a:p>
            <a:pPr marL="342900" lvl="0" indent="-342900">
              <a:spcBef>
                <a:spcPct val="20000"/>
              </a:spcBef>
            </a:pPr>
            <a:endParaRPr kumimoji="0" lang="en-US" sz="18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Fixed-point Computation</a:t>
            </a:r>
            <a:endParaRPr lang="en-US" dirty="0"/>
          </a:p>
        </p:txBody>
      </p:sp>
      <p:sp>
        <p:nvSpPr>
          <p:cNvPr id="3" name="Content Placeholder 2"/>
          <p:cNvSpPr>
            <a:spLocks noGrp="1"/>
          </p:cNvSpPr>
          <p:nvPr>
            <p:ph idx="1"/>
          </p:nvPr>
        </p:nvSpPr>
        <p:spPr>
          <a:xfrm>
            <a:off x="457200" y="1600200"/>
            <a:ext cx="3200400" cy="5257800"/>
          </a:xfrm>
        </p:spPr>
        <p:txBody>
          <a:bodyPr>
            <a:normAutofit fontScale="92500" lnSpcReduction="10000"/>
          </a:bodyPr>
          <a:lstStyle/>
          <a:p>
            <a:pPr>
              <a:buNone/>
            </a:pPr>
            <a:r>
              <a:rPr lang="en-US" sz="1900" dirty="0" err="1" smtClean="0"/>
              <a:t>int</a:t>
            </a:r>
            <a:r>
              <a:rPr lang="en-US" sz="1900" dirty="0" smtClean="0"/>
              <a:t> *a, *b, c, d;</a:t>
            </a:r>
          </a:p>
          <a:p>
            <a:pPr>
              <a:buNone/>
            </a:pPr>
            <a:r>
              <a:rPr lang="en-US" sz="1900" dirty="0" smtClean="0"/>
              <a:t>b = &amp;c;               /* s1 */</a:t>
            </a:r>
          </a:p>
          <a:p>
            <a:pPr>
              <a:buNone/>
            </a:pPr>
            <a:r>
              <a:rPr lang="en-US" sz="1900" dirty="0" smtClean="0"/>
              <a:t>while (</a:t>
            </a:r>
            <a:r>
              <a:rPr lang="en-US" sz="1900" dirty="0" err="1" smtClean="0"/>
              <a:t>cond</a:t>
            </a:r>
            <a:r>
              <a:rPr lang="en-US" sz="1900" dirty="0" smtClean="0"/>
              <a:t>) {   /* s2 */</a:t>
            </a:r>
          </a:p>
          <a:p>
            <a:pPr>
              <a:buNone/>
            </a:pPr>
            <a:r>
              <a:rPr lang="en-US" sz="1900" dirty="0" smtClean="0"/>
              <a:t>    a = b;	          /* s3 */</a:t>
            </a:r>
          </a:p>
          <a:p>
            <a:pPr>
              <a:buNone/>
            </a:pPr>
            <a:r>
              <a:rPr lang="en-US" sz="1900" dirty="0" smtClean="0"/>
              <a:t>    b = &amp;d;           /* s4 */</a:t>
            </a:r>
          </a:p>
          <a:p>
            <a:pPr>
              <a:buNone/>
            </a:pPr>
            <a:r>
              <a:rPr lang="en-US" sz="1900" dirty="0" smtClean="0"/>
              <a:t>}                          /* s5 */</a:t>
            </a:r>
          </a:p>
          <a:p>
            <a:pPr>
              <a:buNone/>
            </a:pPr>
            <a:endParaRPr lang="en-US" sz="1900" dirty="0" smtClean="0"/>
          </a:p>
          <a:p>
            <a:pPr>
              <a:buNone/>
            </a:pPr>
            <a:r>
              <a:rPr lang="en-US" sz="1900" dirty="0" err="1" smtClean="0"/>
              <a:t>process_while</a:t>
            </a:r>
            <a:r>
              <a:rPr lang="en-US" sz="1900" dirty="0" smtClean="0"/>
              <a:t>(</a:t>
            </a:r>
            <a:r>
              <a:rPr lang="en-US" sz="1900" dirty="0" err="1" smtClean="0"/>
              <a:t>cond</a:t>
            </a:r>
            <a:r>
              <a:rPr lang="en-US" sz="1900" dirty="0" smtClean="0"/>
              <a:t>, body, in) {</a:t>
            </a:r>
          </a:p>
          <a:p>
            <a:pPr>
              <a:buNone/>
            </a:pPr>
            <a:r>
              <a:rPr lang="en-US" sz="1900" dirty="0" smtClean="0"/>
              <a:t>     {</a:t>
            </a:r>
          </a:p>
          <a:p>
            <a:pPr>
              <a:buNone/>
            </a:pPr>
            <a:r>
              <a:rPr lang="en-US" sz="1900" dirty="0" smtClean="0"/>
              <a:t>          </a:t>
            </a:r>
            <a:r>
              <a:rPr lang="en-US" sz="1900" dirty="0" err="1" smtClean="0"/>
              <a:t>last_in</a:t>
            </a:r>
            <a:r>
              <a:rPr lang="en-US" sz="1900" dirty="0" smtClean="0"/>
              <a:t> = in;</a:t>
            </a:r>
          </a:p>
          <a:p>
            <a:pPr>
              <a:buNone/>
            </a:pPr>
            <a:r>
              <a:rPr lang="en-US" sz="1900" dirty="0" smtClean="0"/>
              <a:t>          out = </a:t>
            </a:r>
            <a:r>
              <a:rPr lang="en-US" sz="1900" dirty="0" err="1" smtClean="0"/>
              <a:t>points_to</a:t>
            </a:r>
            <a:r>
              <a:rPr lang="en-US" sz="1900" dirty="0" smtClean="0"/>
              <a:t>(body, in);</a:t>
            </a:r>
          </a:p>
          <a:p>
            <a:pPr>
              <a:buNone/>
            </a:pPr>
            <a:r>
              <a:rPr lang="en-US" sz="1900" dirty="0" smtClean="0"/>
              <a:t>          in = </a:t>
            </a:r>
            <a:r>
              <a:rPr lang="en-US" sz="1900" dirty="0" err="1" smtClean="0"/>
              <a:t>merge_info</a:t>
            </a:r>
            <a:r>
              <a:rPr lang="en-US" sz="1900" dirty="0" smtClean="0"/>
              <a:t>(in, out);</a:t>
            </a:r>
          </a:p>
          <a:p>
            <a:pPr>
              <a:buNone/>
            </a:pPr>
            <a:r>
              <a:rPr lang="en-US" sz="1900" dirty="0" smtClean="0"/>
              <a:t>      } while (</a:t>
            </a:r>
            <a:r>
              <a:rPr lang="en-US" sz="1900" dirty="0" err="1" smtClean="0"/>
              <a:t>last_in</a:t>
            </a:r>
            <a:r>
              <a:rPr lang="en-US" sz="1900" dirty="0" smtClean="0"/>
              <a:t> != in);</a:t>
            </a:r>
          </a:p>
          <a:p>
            <a:pPr>
              <a:buNone/>
            </a:pPr>
            <a:r>
              <a:rPr lang="en-US" sz="1900" dirty="0" smtClean="0"/>
              <a:t> </a:t>
            </a:r>
          </a:p>
          <a:p>
            <a:pPr>
              <a:buNone/>
            </a:pPr>
            <a:r>
              <a:rPr lang="en-US" sz="1900" dirty="0" smtClean="0"/>
              <a:t>      result = in;</a:t>
            </a:r>
          </a:p>
          <a:p>
            <a:pPr>
              <a:buNone/>
            </a:pPr>
            <a:r>
              <a:rPr lang="en-US" sz="1900" dirty="0" smtClean="0"/>
              <a:t>      return (result);</a:t>
            </a:r>
          </a:p>
          <a:p>
            <a:pPr>
              <a:buNone/>
            </a:pPr>
            <a:r>
              <a:rPr lang="en-US" sz="1900" dirty="0" smtClean="0"/>
              <a:t>}     </a:t>
            </a:r>
          </a:p>
          <a:p>
            <a:pPr>
              <a:buNone/>
            </a:pPr>
            <a:endParaRPr lang="en-US" sz="1800" dirty="0"/>
          </a:p>
        </p:txBody>
      </p:sp>
      <p:sp>
        <p:nvSpPr>
          <p:cNvPr id="4" name="Content Placeholder 2"/>
          <p:cNvSpPr txBox="1">
            <a:spLocks/>
          </p:cNvSpPr>
          <p:nvPr/>
        </p:nvSpPr>
        <p:spPr>
          <a:xfrm>
            <a:off x="3886200" y="1828800"/>
            <a:ext cx="48768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 c, D)}</a:t>
            </a:r>
          </a:p>
          <a:p>
            <a:pPr marL="342900" lvl="0" indent="-342900">
              <a:spcBef>
                <a:spcPct val="20000"/>
              </a:spcBef>
            </a:pPr>
            <a:r>
              <a:rPr lang="en-US" dirty="0" smtClean="0"/>
              <a:t>{(b, c, P), (b, d, P), (a, c, P)}</a:t>
            </a:r>
          </a:p>
          <a:p>
            <a:pPr marL="342900" lvl="0" indent="-342900">
              <a:spcBef>
                <a:spcPct val="20000"/>
              </a:spcBef>
            </a:pPr>
            <a:r>
              <a:rPr lang="en-US" dirty="0" smtClean="0"/>
              <a:t>{(b, c, P), (b, d, P), (a, c, P), (a, d, P)}</a:t>
            </a:r>
          </a:p>
          <a:p>
            <a:pPr marL="342900" lvl="0" indent="-342900">
              <a:spcBef>
                <a:spcPct val="20000"/>
              </a:spcBef>
            </a:pPr>
            <a:r>
              <a:rPr lang="en-US" dirty="0" smtClean="0"/>
              <a:t>{(b, d, D), (a, c, P), (a, d, P)}</a:t>
            </a:r>
          </a:p>
          <a:p>
            <a:pPr marL="342900" lvl="0" indent="-342900">
              <a:spcBef>
                <a:spcPct val="20000"/>
              </a:spcBef>
            </a:pPr>
            <a:r>
              <a:rPr lang="en-US" dirty="0" smtClean="0"/>
              <a:t>{(b, c, P), (b, d, P), (a, c, P), (a, d, P)}</a:t>
            </a:r>
            <a:endParaRPr kumimoji="0" lang="en-US" sz="1800" b="0" i="0" u="none" strike="noStrike" kern="1200" cap="none" spc="0" normalizeH="0" baseline="0" noProof="0" dirty="0" smtClean="0">
              <a:ln>
                <a:noFill/>
              </a:ln>
              <a:solidFill>
                <a:srgbClr val="FF0000"/>
              </a:solidFill>
              <a:effectLst/>
              <a:uLnTx/>
              <a:uFillTx/>
              <a:latin typeface="+mn-lt"/>
              <a:ea typeface="+mn-ea"/>
              <a:cs typeface="+mn-cs"/>
            </a:endParaRPr>
          </a:p>
          <a:p>
            <a:pPr marL="342900" lvl="0" indent="-342900">
              <a:spcBef>
                <a:spcPct val="20000"/>
              </a:spcBef>
            </a:pPr>
            <a:endParaRPr lang="en-US" dirty="0" smtClean="0">
              <a:solidFill>
                <a:srgbClr val="FF0000"/>
              </a:solidFill>
            </a:endParaRPr>
          </a:p>
          <a:p>
            <a:pPr marL="342900" lvl="0" indent="-342900">
              <a:spcBef>
                <a:spcPct val="20000"/>
              </a:spcBef>
            </a:pPr>
            <a:endParaRPr lang="en-US" dirty="0" smtClean="0">
              <a:solidFill>
                <a:srgbClr val="FF0000"/>
              </a:solidFill>
            </a:endParaRPr>
          </a:p>
          <a:p>
            <a:pPr marL="342900" lvl="0" indent="-342900">
              <a:spcBef>
                <a:spcPct val="20000"/>
              </a:spcBef>
            </a:pPr>
            <a:r>
              <a:rPr lang="en-US" dirty="0" err="1" smtClean="0"/>
              <a:t>last_i</a:t>
            </a:r>
            <a:r>
              <a:rPr kumimoji="0" lang="en-US" sz="1800" b="0" i="0" u="none" strike="noStrike" kern="1200" cap="none" spc="0" normalizeH="0" baseline="0" noProof="0" dirty="0" smtClean="0">
                <a:ln>
                  <a:noFill/>
                </a:ln>
                <a:effectLst/>
                <a:uLnTx/>
                <a:uFillTx/>
                <a:latin typeface="+mn-lt"/>
                <a:ea typeface="+mn-ea"/>
                <a:cs typeface="+mn-cs"/>
              </a:rPr>
              <a:t>n: </a:t>
            </a:r>
            <a:r>
              <a:rPr lang="en-US" dirty="0" smtClean="0"/>
              <a:t>{(b, c, P), (b, d, P), (a, c, P)}</a:t>
            </a:r>
            <a:endParaRPr kumimoji="0" lang="en-US" sz="1800" b="0" i="0" u="none" strike="noStrike" kern="1200" cap="none" spc="0" normalizeH="0" noProof="0" dirty="0" smtClean="0">
              <a:ln>
                <a:noFill/>
              </a:ln>
              <a:effectLst/>
              <a:uLnTx/>
              <a:uFillTx/>
              <a:latin typeface="+mn-lt"/>
              <a:ea typeface="+mn-ea"/>
              <a:cs typeface="+mn-cs"/>
            </a:endParaRPr>
          </a:p>
          <a:p>
            <a:pPr marL="342900" indent="-342900">
              <a:spcBef>
                <a:spcPct val="20000"/>
              </a:spcBef>
            </a:pPr>
            <a:r>
              <a:rPr lang="en-US" baseline="0" dirty="0" smtClean="0"/>
              <a:t>out: </a:t>
            </a:r>
            <a:r>
              <a:rPr lang="en-US" dirty="0" smtClean="0"/>
              <a:t>{(b, c, P), (b, d, P), (a, c, P), (a, d, P)}</a:t>
            </a:r>
            <a:endParaRPr lang="en-US" baseline="0" dirty="0" smtClean="0"/>
          </a:p>
          <a:p>
            <a:pPr marL="342900" lvl="0" indent="-342900">
              <a:spcBef>
                <a:spcPct val="20000"/>
              </a:spcBef>
            </a:pPr>
            <a:r>
              <a:rPr lang="en-US" dirty="0" err="1" smtClean="0"/>
              <a:t>i</a:t>
            </a:r>
            <a:r>
              <a:rPr kumimoji="0" lang="en-US" sz="1800" b="0" i="0" u="none" strike="noStrike" kern="1200" cap="none" spc="0" normalizeH="0" baseline="0" noProof="0" dirty="0" smtClean="0">
                <a:ln>
                  <a:noFill/>
                </a:ln>
                <a:effectLst/>
                <a:uLnTx/>
                <a:uFillTx/>
                <a:latin typeface="+mn-lt"/>
                <a:ea typeface="+mn-ea"/>
                <a:cs typeface="+mn-cs"/>
              </a:rPr>
              <a:t>n: {(b, c, P), (b, d, P), (a, c, P), (a, d, P)}</a:t>
            </a:r>
            <a:r>
              <a:rPr kumimoji="0" lang="en-US" sz="1800" b="0" i="0" u="none" strike="noStrike" kern="1200" cap="none" spc="0" normalizeH="0" baseline="0" noProof="0" dirty="0" smtClean="0">
                <a:ln>
                  <a:noFill/>
                </a:ln>
                <a:solidFill>
                  <a:srgbClr val="FF0000"/>
                </a:solidFill>
                <a:effectLst/>
                <a:uLnTx/>
                <a:uFillTx/>
                <a:latin typeface="+mn-lt"/>
                <a:ea typeface="+mn-ea"/>
                <a:cs typeface="+mn-cs"/>
              </a:rPr>
              <a:t> </a:t>
            </a:r>
          </a:p>
          <a:p>
            <a:pPr marL="342900" lvl="0" indent="-342900">
              <a:spcBef>
                <a:spcPct val="20000"/>
              </a:spcBef>
            </a:pPr>
            <a:endParaRPr lang="en-US" dirty="0" smtClean="0">
              <a:solidFill>
                <a:srgbClr val="FF0000"/>
              </a:solidFill>
            </a:endParaRPr>
          </a:p>
          <a:p>
            <a:pPr marL="342900" lvl="0" indent="-342900">
              <a:spcBef>
                <a:spcPct val="20000"/>
              </a:spcBef>
            </a:pPr>
            <a:r>
              <a:rPr lang="en-US" dirty="0" err="1" smtClean="0">
                <a:solidFill>
                  <a:srgbClr val="FF0000"/>
                </a:solidFill>
              </a:rPr>
              <a:t>l</a:t>
            </a:r>
            <a:r>
              <a:rPr kumimoji="0" lang="en-US" sz="1800" b="0" i="0" u="none" strike="noStrike" kern="1200" cap="none" spc="0" normalizeH="0" baseline="0" noProof="0" dirty="0" err="1" smtClean="0">
                <a:ln>
                  <a:noFill/>
                </a:ln>
                <a:solidFill>
                  <a:srgbClr val="FF0000"/>
                </a:solidFill>
                <a:effectLst/>
                <a:uLnTx/>
                <a:uFillTx/>
                <a:latin typeface="+mn-lt"/>
                <a:ea typeface="+mn-ea"/>
                <a:cs typeface="+mn-cs"/>
              </a:rPr>
              <a:t>ast_in</a:t>
            </a:r>
            <a:r>
              <a:rPr kumimoji="0" lang="en-US" sz="1800" b="0" i="0" u="none" strike="noStrike" kern="1200" cap="none" spc="0" normalizeH="0" baseline="0" noProof="0" dirty="0" smtClean="0">
                <a:ln>
                  <a:noFill/>
                </a:ln>
                <a:solidFill>
                  <a:srgbClr val="FF0000"/>
                </a:solidFill>
                <a:effectLst/>
                <a:uLnTx/>
                <a:uFillTx/>
                <a:latin typeface="+mn-lt"/>
                <a:ea typeface="+mn-ea"/>
                <a:cs typeface="+mn-cs"/>
              </a:rPr>
              <a:t> != in</a:t>
            </a:r>
            <a:endParaRPr kumimoji="0" lang="en-US" sz="18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Fixed-point Computation</a:t>
            </a:r>
            <a:endParaRPr lang="en-US" dirty="0"/>
          </a:p>
        </p:txBody>
      </p:sp>
      <p:sp>
        <p:nvSpPr>
          <p:cNvPr id="3" name="Content Placeholder 2"/>
          <p:cNvSpPr>
            <a:spLocks noGrp="1"/>
          </p:cNvSpPr>
          <p:nvPr>
            <p:ph idx="1"/>
          </p:nvPr>
        </p:nvSpPr>
        <p:spPr>
          <a:xfrm>
            <a:off x="457200" y="1600200"/>
            <a:ext cx="3200400" cy="5257800"/>
          </a:xfrm>
        </p:spPr>
        <p:txBody>
          <a:bodyPr>
            <a:normAutofit fontScale="92500" lnSpcReduction="10000"/>
          </a:bodyPr>
          <a:lstStyle/>
          <a:p>
            <a:pPr>
              <a:buNone/>
            </a:pPr>
            <a:r>
              <a:rPr lang="en-US" sz="1900" dirty="0" err="1" smtClean="0"/>
              <a:t>int</a:t>
            </a:r>
            <a:r>
              <a:rPr lang="en-US" sz="1900" dirty="0" smtClean="0"/>
              <a:t> *a, *b, c, d;</a:t>
            </a:r>
          </a:p>
          <a:p>
            <a:pPr>
              <a:buNone/>
            </a:pPr>
            <a:r>
              <a:rPr lang="en-US" sz="1900" dirty="0" smtClean="0"/>
              <a:t>b = &amp;c;               /* s1 */</a:t>
            </a:r>
          </a:p>
          <a:p>
            <a:pPr>
              <a:buNone/>
            </a:pPr>
            <a:r>
              <a:rPr lang="en-US" sz="1900" dirty="0" smtClean="0"/>
              <a:t>while (</a:t>
            </a:r>
            <a:r>
              <a:rPr lang="en-US" sz="1900" dirty="0" err="1" smtClean="0"/>
              <a:t>cond</a:t>
            </a:r>
            <a:r>
              <a:rPr lang="en-US" sz="1900" dirty="0" smtClean="0"/>
              <a:t>) {   /* s2 */</a:t>
            </a:r>
          </a:p>
          <a:p>
            <a:pPr>
              <a:buNone/>
            </a:pPr>
            <a:r>
              <a:rPr lang="en-US" sz="1900" dirty="0" smtClean="0"/>
              <a:t>    a = b;	          /* s3 */</a:t>
            </a:r>
          </a:p>
          <a:p>
            <a:pPr>
              <a:buNone/>
            </a:pPr>
            <a:r>
              <a:rPr lang="en-US" sz="1900" dirty="0" smtClean="0"/>
              <a:t>    b = &amp;d;           /* s4 */</a:t>
            </a:r>
          </a:p>
          <a:p>
            <a:pPr>
              <a:buNone/>
            </a:pPr>
            <a:r>
              <a:rPr lang="en-US" sz="1900" dirty="0" smtClean="0"/>
              <a:t>}                          /* s5 */</a:t>
            </a:r>
          </a:p>
          <a:p>
            <a:pPr>
              <a:buNone/>
            </a:pPr>
            <a:endParaRPr lang="en-US" sz="1900" dirty="0" smtClean="0"/>
          </a:p>
          <a:p>
            <a:pPr>
              <a:buNone/>
            </a:pPr>
            <a:r>
              <a:rPr lang="en-US" sz="1900" dirty="0" err="1" smtClean="0"/>
              <a:t>process_while</a:t>
            </a:r>
            <a:r>
              <a:rPr lang="en-US" sz="1900" dirty="0" smtClean="0"/>
              <a:t>(</a:t>
            </a:r>
            <a:r>
              <a:rPr lang="en-US" sz="1900" dirty="0" err="1" smtClean="0"/>
              <a:t>cond</a:t>
            </a:r>
            <a:r>
              <a:rPr lang="en-US" sz="1900" dirty="0" smtClean="0"/>
              <a:t>, body, in) {</a:t>
            </a:r>
          </a:p>
          <a:p>
            <a:pPr>
              <a:buNone/>
            </a:pPr>
            <a:r>
              <a:rPr lang="en-US" sz="1900" dirty="0" smtClean="0"/>
              <a:t>     {</a:t>
            </a:r>
          </a:p>
          <a:p>
            <a:pPr>
              <a:buNone/>
            </a:pPr>
            <a:r>
              <a:rPr lang="en-US" sz="1900" dirty="0" smtClean="0"/>
              <a:t>          </a:t>
            </a:r>
            <a:r>
              <a:rPr lang="en-US" sz="1900" dirty="0" err="1" smtClean="0"/>
              <a:t>last_in</a:t>
            </a:r>
            <a:r>
              <a:rPr lang="en-US" sz="1900" dirty="0" smtClean="0"/>
              <a:t> = in;</a:t>
            </a:r>
          </a:p>
          <a:p>
            <a:pPr>
              <a:buNone/>
            </a:pPr>
            <a:r>
              <a:rPr lang="en-US" sz="1900" dirty="0" smtClean="0"/>
              <a:t>          out = </a:t>
            </a:r>
            <a:r>
              <a:rPr lang="en-US" sz="1900" dirty="0" err="1" smtClean="0"/>
              <a:t>points_to</a:t>
            </a:r>
            <a:r>
              <a:rPr lang="en-US" sz="1900" dirty="0" smtClean="0"/>
              <a:t>(body, in);</a:t>
            </a:r>
          </a:p>
          <a:p>
            <a:pPr>
              <a:buNone/>
            </a:pPr>
            <a:r>
              <a:rPr lang="en-US" sz="1900" dirty="0" smtClean="0"/>
              <a:t>          in = </a:t>
            </a:r>
            <a:r>
              <a:rPr lang="en-US" sz="1900" dirty="0" err="1" smtClean="0"/>
              <a:t>merge_info</a:t>
            </a:r>
            <a:r>
              <a:rPr lang="en-US" sz="1900" dirty="0" smtClean="0"/>
              <a:t>(in, out);</a:t>
            </a:r>
          </a:p>
          <a:p>
            <a:pPr>
              <a:buNone/>
            </a:pPr>
            <a:r>
              <a:rPr lang="en-US" sz="1900" dirty="0" smtClean="0"/>
              <a:t>      } while (</a:t>
            </a:r>
            <a:r>
              <a:rPr lang="en-US" sz="1900" dirty="0" err="1" smtClean="0"/>
              <a:t>last_in</a:t>
            </a:r>
            <a:r>
              <a:rPr lang="en-US" sz="1900" dirty="0" smtClean="0"/>
              <a:t> != in);</a:t>
            </a:r>
          </a:p>
          <a:p>
            <a:pPr>
              <a:buNone/>
            </a:pPr>
            <a:r>
              <a:rPr lang="en-US" sz="1900" dirty="0" smtClean="0"/>
              <a:t> </a:t>
            </a:r>
          </a:p>
          <a:p>
            <a:pPr>
              <a:buNone/>
            </a:pPr>
            <a:r>
              <a:rPr lang="en-US" sz="1900" dirty="0" smtClean="0"/>
              <a:t>      result = in;</a:t>
            </a:r>
          </a:p>
          <a:p>
            <a:pPr>
              <a:buNone/>
            </a:pPr>
            <a:r>
              <a:rPr lang="en-US" sz="1900" dirty="0" smtClean="0"/>
              <a:t>      return (result);</a:t>
            </a:r>
          </a:p>
          <a:p>
            <a:pPr>
              <a:buNone/>
            </a:pPr>
            <a:r>
              <a:rPr lang="en-US" sz="1900" dirty="0" smtClean="0"/>
              <a:t>}     </a:t>
            </a:r>
          </a:p>
          <a:p>
            <a:pPr>
              <a:buNone/>
            </a:pPr>
            <a:endParaRPr lang="en-US" sz="1800" dirty="0"/>
          </a:p>
        </p:txBody>
      </p:sp>
      <p:sp>
        <p:nvSpPr>
          <p:cNvPr id="4" name="Content Placeholder 2"/>
          <p:cNvSpPr txBox="1">
            <a:spLocks/>
          </p:cNvSpPr>
          <p:nvPr/>
        </p:nvSpPr>
        <p:spPr>
          <a:xfrm>
            <a:off x="3886200" y="1828800"/>
            <a:ext cx="48768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 c, D)}</a:t>
            </a:r>
          </a:p>
          <a:p>
            <a:pPr marL="342900" lvl="0" indent="-342900">
              <a:spcBef>
                <a:spcPct val="20000"/>
              </a:spcBef>
            </a:pPr>
            <a:r>
              <a:rPr lang="en-US" dirty="0" smtClean="0"/>
              <a:t>{(b, c, P), (b, d, P), (a, c, P), (a, d, P)}</a:t>
            </a:r>
          </a:p>
          <a:p>
            <a:pPr marL="342900" lvl="0" indent="-342900">
              <a:spcBef>
                <a:spcPct val="20000"/>
              </a:spcBef>
            </a:pPr>
            <a:r>
              <a:rPr lang="en-US" dirty="0" smtClean="0"/>
              <a:t>{(b, c, P), (b, d, P), (a, c, P), (a, d, P)}</a:t>
            </a:r>
          </a:p>
          <a:p>
            <a:pPr marL="342900" lvl="0" indent="-342900">
              <a:spcBef>
                <a:spcPct val="20000"/>
              </a:spcBef>
            </a:pPr>
            <a:r>
              <a:rPr lang="en-US" dirty="0" smtClean="0"/>
              <a:t>{(b, d, D), (a, c, P), (a, d, P)}</a:t>
            </a:r>
          </a:p>
          <a:p>
            <a:pPr marL="342900" lvl="0" indent="-342900">
              <a:spcBef>
                <a:spcPct val="20000"/>
              </a:spcBef>
            </a:pPr>
            <a:r>
              <a:rPr lang="en-US" dirty="0" smtClean="0"/>
              <a:t>{(b, c, P), (b, d, P), (a, c, P), (a, d, P)}</a:t>
            </a:r>
            <a:endParaRPr kumimoji="0" lang="en-US" sz="1800" b="0" i="0" u="none" strike="noStrike" kern="1200" cap="none" spc="0" normalizeH="0" baseline="0" noProof="0" dirty="0" smtClean="0">
              <a:ln>
                <a:noFill/>
              </a:ln>
              <a:solidFill>
                <a:srgbClr val="FF0000"/>
              </a:solidFill>
              <a:effectLst/>
              <a:uLnTx/>
              <a:uFillTx/>
              <a:latin typeface="+mn-lt"/>
              <a:ea typeface="+mn-ea"/>
              <a:cs typeface="+mn-cs"/>
            </a:endParaRPr>
          </a:p>
          <a:p>
            <a:pPr marL="342900" lvl="0" indent="-342900">
              <a:spcBef>
                <a:spcPct val="20000"/>
              </a:spcBef>
            </a:pPr>
            <a:endParaRPr lang="en-US" dirty="0" smtClean="0">
              <a:solidFill>
                <a:srgbClr val="FF0000"/>
              </a:solidFill>
            </a:endParaRPr>
          </a:p>
          <a:p>
            <a:pPr marL="342900" lvl="0" indent="-342900">
              <a:spcBef>
                <a:spcPct val="20000"/>
              </a:spcBef>
            </a:pPr>
            <a:r>
              <a:rPr lang="en-US" dirty="0" err="1" smtClean="0"/>
              <a:t>last_i</a:t>
            </a:r>
            <a:r>
              <a:rPr kumimoji="0" lang="en-US" sz="1800" b="0" i="0" u="none" strike="noStrike" kern="1200" cap="none" spc="0" normalizeH="0" baseline="0" noProof="0" dirty="0" smtClean="0">
                <a:ln>
                  <a:noFill/>
                </a:ln>
                <a:effectLst/>
                <a:uLnTx/>
                <a:uFillTx/>
                <a:latin typeface="+mn-lt"/>
                <a:ea typeface="+mn-ea"/>
                <a:cs typeface="+mn-cs"/>
              </a:rPr>
              <a:t>n: </a:t>
            </a:r>
            <a:r>
              <a:rPr lang="en-US" dirty="0" smtClean="0"/>
              <a:t>{(b, c, P), (b, d, P), (a, c, P), (a, d, P)}</a:t>
            </a:r>
            <a:endParaRPr kumimoji="0" lang="en-US" sz="1800" b="0" i="0" u="none" strike="noStrike" kern="1200" cap="none" spc="0" normalizeH="0" noProof="0" dirty="0" smtClean="0">
              <a:ln>
                <a:noFill/>
              </a:ln>
              <a:effectLst/>
              <a:uLnTx/>
              <a:uFillTx/>
              <a:latin typeface="+mn-lt"/>
              <a:ea typeface="+mn-ea"/>
              <a:cs typeface="+mn-cs"/>
            </a:endParaRPr>
          </a:p>
          <a:p>
            <a:pPr marL="342900" indent="-342900">
              <a:spcBef>
                <a:spcPct val="20000"/>
              </a:spcBef>
            </a:pPr>
            <a:r>
              <a:rPr lang="en-US" baseline="0" dirty="0" smtClean="0"/>
              <a:t>out: </a:t>
            </a:r>
            <a:r>
              <a:rPr lang="en-US" dirty="0" smtClean="0"/>
              <a:t>{(b, c, P), (b, d, P), (a, c, P), (a, d, P)}</a:t>
            </a:r>
            <a:endParaRPr lang="en-US" baseline="0" dirty="0" smtClean="0"/>
          </a:p>
          <a:p>
            <a:pPr marL="342900" lvl="0" indent="-342900">
              <a:spcBef>
                <a:spcPct val="20000"/>
              </a:spcBef>
            </a:pPr>
            <a:r>
              <a:rPr lang="en-US" dirty="0" err="1" smtClean="0"/>
              <a:t>i</a:t>
            </a:r>
            <a:r>
              <a:rPr kumimoji="0" lang="en-US" sz="1800" b="0" i="0" u="none" strike="noStrike" kern="1200" cap="none" spc="0" normalizeH="0" baseline="0" noProof="0" dirty="0" smtClean="0">
                <a:ln>
                  <a:noFill/>
                </a:ln>
                <a:effectLst/>
                <a:uLnTx/>
                <a:uFillTx/>
                <a:latin typeface="+mn-lt"/>
                <a:ea typeface="+mn-ea"/>
                <a:cs typeface="+mn-cs"/>
              </a:rPr>
              <a:t>n: {(b, c, P), (b, d, P), (a, c, P), (a, d, P)}</a:t>
            </a:r>
            <a:r>
              <a:rPr kumimoji="0" lang="en-US" sz="1800" b="0" i="0" u="none" strike="noStrike" kern="1200" cap="none" spc="0" normalizeH="0" baseline="0" noProof="0" dirty="0" smtClean="0">
                <a:ln>
                  <a:noFill/>
                </a:ln>
                <a:solidFill>
                  <a:srgbClr val="FF0000"/>
                </a:solidFill>
                <a:effectLst/>
                <a:uLnTx/>
                <a:uFillTx/>
                <a:latin typeface="+mn-lt"/>
                <a:ea typeface="+mn-ea"/>
                <a:cs typeface="+mn-cs"/>
              </a:rPr>
              <a:t> </a:t>
            </a:r>
          </a:p>
          <a:p>
            <a:pPr marL="342900" lvl="0" indent="-342900">
              <a:spcBef>
                <a:spcPct val="20000"/>
              </a:spcBef>
            </a:pPr>
            <a:endParaRPr lang="en-US" dirty="0" smtClean="0">
              <a:solidFill>
                <a:srgbClr val="FF0000"/>
              </a:solidFill>
            </a:endParaRPr>
          </a:p>
          <a:p>
            <a:pPr marL="342900" lvl="0" indent="-342900">
              <a:spcBef>
                <a:spcPct val="20000"/>
              </a:spcBef>
            </a:pPr>
            <a:r>
              <a:rPr lang="en-US" dirty="0" smtClean="0">
                <a:solidFill>
                  <a:srgbClr val="FF0000"/>
                </a:solidFill>
              </a:rPr>
              <a:t>l</a:t>
            </a:r>
            <a:r>
              <a:rPr kumimoji="0" lang="en-US" sz="1800" b="0" i="0" u="none" strike="noStrike" kern="1200" cap="none" spc="0" normalizeH="0" baseline="0" noProof="0" dirty="0" err="1" smtClean="0">
                <a:ln>
                  <a:noFill/>
                </a:ln>
                <a:solidFill>
                  <a:srgbClr val="FF0000"/>
                </a:solidFill>
                <a:effectLst/>
                <a:uLnTx/>
                <a:uFillTx/>
                <a:latin typeface="+mn-lt"/>
                <a:ea typeface="+mn-ea"/>
                <a:cs typeface="+mn-cs"/>
              </a:rPr>
              <a:t>ast_in</a:t>
            </a:r>
            <a:r>
              <a:rPr kumimoji="0" lang="en-US" sz="1800" b="0" i="0" u="none" strike="noStrike" kern="1200" cap="none" spc="0" normalizeH="0" baseline="0" noProof="0" dirty="0" smtClean="0">
                <a:ln>
                  <a:noFill/>
                </a:ln>
                <a:solidFill>
                  <a:srgbClr val="FF0000"/>
                </a:solidFill>
                <a:effectLst/>
                <a:uLnTx/>
                <a:uFillTx/>
                <a:latin typeface="+mn-lt"/>
                <a:ea typeface="+mn-ea"/>
                <a:cs typeface="+mn-cs"/>
              </a:rPr>
              <a:t> == in</a:t>
            </a:r>
          </a:p>
          <a:p>
            <a:pPr marL="342900" lvl="0" indent="-342900">
              <a:spcBef>
                <a:spcPct val="20000"/>
              </a:spcBef>
            </a:pPr>
            <a:r>
              <a:rPr lang="en-US" dirty="0" smtClean="0">
                <a:solidFill>
                  <a:srgbClr val="FF0000"/>
                </a:solidFill>
              </a:rPr>
              <a:t>Fixed-point computed!</a:t>
            </a:r>
            <a:endParaRPr kumimoji="0" lang="en-US" sz="18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Straight Arrow Connector 39"/>
          <p:cNvCxnSpPr/>
          <p:nvPr/>
        </p:nvCxnSpPr>
        <p:spPr>
          <a:xfrm flipV="1">
            <a:off x="1905000" y="3886200"/>
            <a:ext cx="26670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1676400" y="4343400"/>
            <a:ext cx="2819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fontScale="90000"/>
          </a:bodyPr>
          <a:lstStyle/>
          <a:p>
            <a:r>
              <a:rPr lang="en-US" dirty="0" smtClean="0"/>
              <a:t>Context Sensitive Inter-procedural Points-to Analysis</a:t>
            </a:r>
            <a:endParaRPr lang="en-US" dirty="0"/>
          </a:p>
        </p:txBody>
      </p:sp>
      <p:sp>
        <p:nvSpPr>
          <p:cNvPr id="3" name="Content Placeholder 2"/>
          <p:cNvSpPr>
            <a:spLocks noGrp="1"/>
          </p:cNvSpPr>
          <p:nvPr>
            <p:ph idx="1"/>
          </p:nvPr>
        </p:nvSpPr>
        <p:spPr>
          <a:xfrm>
            <a:off x="457200" y="1600200"/>
            <a:ext cx="3352800" cy="5029200"/>
          </a:xfrm>
        </p:spPr>
        <p:txBody>
          <a:bodyPr>
            <a:noAutofit/>
          </a:bodyPr>
          <a:lstStyle/>
          <a:p>
            <a:pPr>
              <a:buNone/>
            </a:pPr>
            <a:r>
              <a:rPr lang="en-US" sz="1600" dirty="0" err="1" smtClean="0"/>
              <a:t>int</a:t>
            </a:r>
            <a:r>
              <a:rPr lang="en-US" sz="1600" dirty="0" smtClean="0"/>
              <a:t> main()</a:t>
            </a:r>
          </a:p>
          <a:p>
            <a:pPr>
              <a:buNone/>
            </a:pPr>
            <a:r>
              <a:rPr lang="en-US" sz="1600" dirty="0" smtClean="0"/>
              <a:t>{</a:t>
            </a:r>
          </a:p>
          <a:p>
            <a:pPr>
              <a:buNone/>
            </a:pPr>
            <a:r>
              <a:rPr lang="en-US" sz="1600" dirty="0" smtClean="0"/>
              <a:t>    </a:t>
            </a:r>
            <a:r>
              <a:rPr lang="en-US" sz="1600" dirty="0" err="1" smtClean="0"/>
              <a:t>int</a:t>
            </a:r>
            <a:r>
              <a:rPr lang="en-US" sz="1600" dirty="0" smtClean="0"/>
              <a:t> **x1, *y1, z1;</a:t>
            </a:r>
          </a:p>
          <a:p>
            <a:pPr>
              <a:buNone/>
            </a:pPr>
            <a:r>
              <a:rPr lang="en-US" sz="1600" dirty="0" smtClean="0"/>
              <a:t>    </a:t>
            </a:r>
            <a:r>
              <a:rPr lang="en-US" sz="1600" dirty="0" err="1" smtClean="0"/>
              <a:t>int</a:t>
            </a:r>
            <a:r>
              <a:rPr lang="en-US" sz="1600" dirty="0" smtClean="0"/>
              <a:t> **x2, *y2, z2;</a:t>
            </a:r>
          </a:p>
          <a:p>
            <a:pPr>
              <a:buNone/>
            </a:pPr>
            <a:r>
              <a:rPr lang="en-US" sz="1600" dirty="0" smtClean="0"/>
              <a:t>     x1 = &amp;y1;</a:t>
            </a:r>
          </a:p>
          <a:p>
            <a:pPr>
              <a:buNone/>
            </a:pPr>
            <a:r>
              <a:rPr lang="en-US" sz="1600" dirty="0" smtClean="0"/>
              <a:t>     y1 = &amp;z1;</a:t>
            </a:r>
          </a:p>
          <a:p>
            <a:pPr>
              <a:buNone/>
            </a:pPr>
            <a:r>
              <a:rPr lang="en-US" sz="1600" dirty="0" smtClean="0"/>
              <a:t>      x2 = &amp;y2;</a:t>
            </a:r>
          </a:p>
          <a:p>
            <a:pPr>
              <a:buNone/>
            </a:pPr>
            <a:r>
              <a:rPr lang="en-US" sz="1600" dirty="0" smtClean="0"/>
              <a:t>      y2 = &amp;z2;</a:t>
            </a:r>
          </a:p>
          <a:p>
            <a:pPr>
              <a:buNone/>
            </a:pPr>
            <a:r>
              <a:rPr lang="en-US" sz="1600" dirty="0" smtClean="0"/>
              <a:t>     swap(x1, x2);</a:t>
            </a:r>
          </a:p>
          <a:p>
            <a:pPr>
              <a:buNone/>
            </a:pPr>
            <a:r>
              <a:rPr lang="en-US" sz="1600" dirty="0" smtClean="0"/>
              <a:t>}</a:t>
            </a:r>
          </a:p>
          <a:p>
            <a:pPr>
              <a:buNone/>
            </a:pPr>
            <a:r>
              <a:rPr lang="en-US" sz="1600" dirty="0" smtClean="0"/>
              <a:t>void swap(</a:t>
            </a:r>
            <a:r>
              <a:rPr lang="en-US" sz="1600" dirty="0" err="1" smtClean="0"/>
              <a:t>int</a:t>
            </a:r>
            <a:r>
              <a:rPr lang="en-US" sz="1600" dirty="0" smtClean="0"/>
              <a:t> **a, </a:t>
            </a:r>
            <a:r>
              <a:rPr lang="en-US" sz="1600" dirty="0" err="1" smtClean="0"/>
              <a:t>int</a:t>
            </a:r>
            <a:r>
              <a:rPr lang="en-US" sz="1600" dirty="0" smtClean="0"/>
              <a:t> **b)</a:t>
            </a:r>
          </a:p>
          <a:p>
            <a:pPr>
              <a:buNone/>
            </a:pPr>
            <a:r>
              <a:rPr lang="en-US" sz="1600" dirty="0" smtClean="0"/>
              <a:t>{</a:t>
            </a:r>
          </a:p>
          <a:p>
            <a:pPr>
              <a:buNone/>
            </a:pPr>
            <a:r>
              <a:rPr lang="en-US" sz="1600" dirty="0" smtClean="0"/>
              <a:t>    </a:t>
            </a:r>
            <a:r>
              <a:rPr lang="en-US" sz="1600" dirty="0" err="1" smtClean="0"/>
              <a:t>int</a:t>
            </a:r>
            <a:r>
              <a:rPr lang="en-US" sz="1600" dirty="0" smtClean="0"/>
              <a:t> *temp;</a:t>
            </a:r>
          </a:p>
          <a:p>
            <a:pPr>
              <a:buNone/>
            </a:pPr>
            <a:r>
              <a:rPr lang="en-US" sz="1600" dirty="0" smtClean="0"/>
              <a:t>    temp = *a;</a:t>
            </a:r>
          </a:p>
          <a:p>
            <a:pPr>
              <a:buNone/>
            </a:pPr>
            <a:r>
              <a:rPr lang="en-US" sz="1600" dirty="0" smtClean="0"/>
              <a:t>    *a = *b;</a:t>
            </a:r>
          </a:p>
          <a:p>
            <a:pPr>
              <a:buNone/>
            </a:pPr>
            <a:r>
              <a:rPr lang="en-US" sz="1600" dirty="0" smtClean="0"/>
              <a:t>    *b = temp;</a:t>
            </a:r>
          </a:p>
          <a:p>
            <a:pPr>
              <a:buNone/>
            </a:pPr>
            <a:r>
              <a:rPr lang="en-US" sz="1600" dirty="0" smtClean="0"/>
              <a:t>}</a:t>
            </a:r>
            <a:endParaRPr lang="en-US" sz="1600" dirty="0"/>
          </a:p>
        </p:txBody>
      </p:sp>
      <p:sp>
        <p:nvSpPr>
          <p:cNvPr id="4" name="Rectangle 3"/>
          <p:cNvSpPr/>
          <p:nvPr/>
        </p:nvSpPr>
        <p:spPr>
          <a:xfrm>
            <a:off x="4648200" y="20574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x1</a:t>
            </a:r>
            <a:endParaRPr lang="en-US" dirty="0"/>
          </a:p>
        </p:txBody>
      </p:sp>
      <p:sp>
        <p:nvSpPr>
          <p:cNvPr id="5" name="Rectangle 4"/>
          <p:cNvSpPr/>
          <p:nvPr/>
        </p:nvSpPr>
        <p:spPr>
          <a:xfrm>
            <a:off x="6019800" y="20574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y1</a:t>
            </a:r>
            <a:endParaRPr lang="en-US" dirty="0"/>
          </a:p>
        </p:txBody>
      </p:sp>
      <p:sp>
        <p:nvSpPr>
          <p:cNvPr id="6" name="Rectangle 5"/>
          <p:cNvSpPr/>
          <p:nvPr/>
        </p:nvSpPr>
        <p:spPr>
          <a:xfrm>
            <a:off x="7391400" y="20574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z1</a:t>
            </a:r>
            <a:endParaRPr lang="en-US" dirty="0"/>
          </a:p>
        </p:txBody>
      </p:sp>
      <p:cxnSp>
        <p:nvCxnSpPr>
          <p:cNvPr id="8" name="Straight Arrow Connector 7"/>
          <p:cNvCxnSpPr>
            <a:stCxn id="4" idx="3"/>
            <a:endCxn id="5" idx="1"/>
          </p:cNvCxnSpPr>
          <p:nvPr/>
        </p:nvCxnSpPr>
        <p:spPr>
          <a:xfrm>
            <a:off x="5105400" y="22098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477000" y="22098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648200" y="26670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x2</a:t>
            </a:r>
            <a:endParaRPr lang="en-US" dirty="0"/>
          </a:p>
        </p:txBody>
      </p:sp>
      <p:sp>
        <p:nvSpPr>
          <p:cNvPr id="11" name="Rectangle 10"/>
          <p:cNvSpPr/>
          <p:nvPr/>
        </p:nvSpPr>
        <p:spPr>
          <a:xfrm>
            <a:off x="6019800" y="26670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y2</a:t>
            </a:r>
            <a:endParaRPr lang="en-US" dirty="0"/>
          </a:p>
        </p:txBody>
      </p:sp>
      <p:sp>
        <p:nvSpPr>
          <p:cNvPr id="12" name="Rectangle 11"/>
          <p:cNvSpPr/>
          <p:nvPr/>
        </p:nvSpPr>
        <p:spPr>
          <a:xfrm>
            <a:off x="7391400" y="26670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z2</a:t>
            </a:r>
            <a:endParaRPr lang="en-US" dirty="0"/>
          </a:p>
        </p:txBody>
      </p:sp>
      <p:cxnSp>
        <p:nvCxnSpPr>
          <p:cNvPr id="13" name="Straight Arrow Connector 12"/>
          <p:cNvCxnSpPr>
            <a:stCxn id="10" idx="3"/>
            <a:endCxn id="11" idx="1"/>
          </p:cNvCxnSpPr>
          <p:nvPr/>
        </p:nvCxnSpPr>
        <p:spPr>
          <a:xfrm>
            <a:off x="5105400" y="28194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477000" y="28194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648200" y="34290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17" name="Rectangle 16"/>
          <p:cNvSpPr/>
          <p:nvPr/>
        </p:nvSpPr>
        <p:spPr>
          <a:xfrm>
            <a:off x="6019800" y="34290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y1</a:t>
            </a:r>
            <a:endParaRPr lang="en-US" dirty="0"/>
          </a:p>
        </p:txBody>
      </p:sp>
      <p:sp>
        <p:nvSpPr>
          <p:cNvPr id="18" name="Rectangle 17"/>
          <p:cNvSpPr/>
          <p:nvPr/>
        </p:nvSpPr>
        <p:spPr>
          <a:xfrm>
            <a:off x="7391400" y="34290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z1</a:t>
            </a:r>
            <a:endParaRPr lang="en-US" dirty="0"/>
          </a:p>
        </p:txBody>
      </p:sp>
      <p:cxnSp>
        <p:nvCxnSpPr>
          <p:cNvPr id="19" name="Straight Arrow Connector 18"/>
          <p:cNvCxnSpPr>
            <a:stCxn id="16" idx="3"/>
            <a:endCxn id="17" idx="1"/>
          </p:cNvCxnSpPr>
          <p:nvPr/>
        </p:nvCxnSpPr>
        <p:spPr>
          <a:xfrm>
            <a:off x="5105400" y="35814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77000" y="35814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648200" y="40386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sp>
        <p:nvSpPr>
          <p:cNvPr id="22" name="Rectangle 21"/>
          <p:cNvSpPr/>
          <p:nvPr/>
        </p:nvSpPr>
        <p:spPr>
          <a:xfrm>
            <a:off x="6019800" y="40386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y2</a:t>
            </a:r>
            <a:endParaRPr lang="en-US" dirty="0"/>
          </a:p>
        </p:txBody>
      </p:sp>
      <p:sp>
        <p:nvSpPr>
          <p:cNvPr id="23" name="Rectangle 22"/>
          <p:cNvSpPr/>
          <p:nvPr/>
        </p:nvSpPr>
        <p:spPr>
          <a:xfrm>
            <a:off x="7391400" y="40386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z2</a:t>
            </a:r>
            <a:endParaRPr lang="en-US" dirty="0"/>
          </a:p>
        </p:txBody>
      </p:sp>
      <p:cxnSp>
        <p:nvCxnSpPr>
          <p:cNvPr id="24" name="Straight Arrow Connector 23"/>
          <p:cNvCxnSpPr>
            <a:stCxn id="21" idx="3"/>
            <a:endCxn id="22" idx="1"/>
          </p:cNvCxnSpPr>
          <p:nvPr/>
        </p:nvCxnSpPr>
        <p:spPr>
          <a:xfrm>
            <a:off x="5105400" y="41910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477000" y="41910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4648200" y="51054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x1</a:t>
            </a:r>
            <a:endParaRPr lang="en-US" dirty="0"/>
          </a:p>
        </p:txBody>
      </p:sp>
      <p:sp>
        <p:nvSpPr>
          <p:cNvPr id="27" name="Rectangle 26"/>
          <p:cNvSpPr/>
          <p:nvPr/>
        </p:nvSpPr>
        <p:spPr>
          <a:xfrm>
            <a:off x="6019800" y="51054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y1</a:t>
            </a:r>
            <a:endParaRPr lang="en-US" dirty="0"/>
          </a:p>
        </p:txBody>
      </p:sp>
      <p:sp>
        <p:nvSpPr>
          <p:cNvPr id="28" name="Rectangle 27"/>
          <p:cNvSpPr/>
          <p:nvPr/>
        </p:nvSpPr>
        <p:spPr>
          <a:xfrm>
            <a:off x="7391400" y="51054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z1</a:t>
            </a:r>
            <a:endParaRPr lang="en-US" dirty="0"/>
          </a:p>
        </p:txBody>
      </p:sp>
      <p:cxnSp>
        <p:nvCxnSpPr>
          <p:cNvPr id="29" name="Straight Arrow Connector 28"/>
          <p:cNvCxnSpPr>
            <a:stCxn id="26" idx="3"/>
            <a:endCxn id="27" idx="1"/>
          </p:cNvCxnSpPr>
          <p:nvPr/>
        </p:nvCxnSpPr>
        <p:spPr>
          <a:xfrm>
            <a:off x="5105400" y="52578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33" idx="1"/>
          </p:cNvCxnSpPr>
          <p:nvPr/>
        </p:nvCxnSpPr>
        <p:spPr>
          <a:xfrm>
            <a:off x="6477000" y="52578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4648200" y="57150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x2</a:t>
            </a:r>
            <a:endParaRPr lang="en-US" dirty="0"/>
          </a:p>
        </p:txBody>
      </p:sp>
      <p:sp>
        <p:nvSpPr>
          <p:cNvPr id="32" name="Rectangle 31"/>
          <p:cNvSpPr/>
          <p:nvPr/>
        </p:nvSpPr>
        <p:spPr>
          <a:xfrm>
            <a:off x="6019800" y="57150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y2</a:t>
            </a:r>
            <a:endParaRPr lang="en-US" dirty="0"/>
          </a:p>
        </p:txBody>
      </p:sp>
      <p:sp>
        <p:nvSpPr>
          <p:cNvPr id="33" name="Rectangle 32"/>
          <p:cNvSpPr/>
          <p:nvPr/>
        </p:nvSpPr>
        <p:spPr>
          <a:xfrm>
            <a:off x="7391400" y="5715000"/>
            <a:ext cx="457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z2</a:t>
            </a:r>
            <a:endParaRPr lang="en-US" dirty="0"/>
          </a:p>
        </p:txBody>
      </p:sp>
      <p:cxnSp>
        <p:nvCxnSpPr>
          <p:cNvPr id="34" name="Straight Arrow Connector 33"/>
          <p:cNvCxnSpPr>
            <a:stCxn id="31" idx="3"/>
            <a:endCxn id="32" idx="1"/>
          </p:cNvCxnSpPr>
          <p:nvPr/>
        </p:nvCxnSpPr>
        <p:spPr>
          <a:xfrm>
            <a:off x="5105400" y="58674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28" idx="1"/>
          </p:cNvCxnSpPr>
          <p:nvPr/>
        </p:nvCxnSpPr>
        <p:spPr>
          <a:xfrm flipV="1">
            <a:off x="6477000" y="52578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1676400" y="2590800"/>
            <a:ext cx="26670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Inter-procedural Points-to Analysis</a:t>
            </a:r>
            <a:endParaRPr lang="en-US" dirty="0"/>
          </a:p>
        </p:txBody>
      </p:sp>
      <p:sp>
        <p:nvSpPr>
          <p:cNvPr id="3" name="Content Placeholder 2"/>
          <p:cNvSpPr>
            <a:spLocks noGrp="1"/>
          </p:cNvSpPr>
          <p:nvPr>
            <p:ph idx="1"/>
          </p:nvPr>
        </p:nvSpPr>
        <p:spPr>
          <a:xfrm>
            <a:off x="457200" y="1600201"/>
            <a:ext cx="8229600" cy="2895599"/>
          </a:xfrm>
        </p:spPr>
        <p:txBody>
          <a:bodyPr>
            <a:normAutofit fontScale="70000" lnSpcReduction="20000"/>
          </a:bodyPr>
          <a:lstStyle/>
          <a:p>
            <a:r>
              <a:rPr lang="en-US" sz="2600" dirty="0" smtClean="0"/>
              <a:t>A function call can affect the points-to relationships holding in the caller</a:t>
            </a:r>
          </a:p>
          <a:p>
            <a:r>
              <a:rPr lang="en-US" sz="2600" dirty="0" smtClean="0"/>
              <a:t>The program variables, whose points-to information can be modified by a function call, need not lie in the scope of the caller</a:t>
            </a:r>
          </a:p>
          <a:p>
            <a:r>
              <a:rPr lang="en-US" sz="2600" dirty="0" smtClean="0"/>
              <a:t>For inter-procedural points-to analysis we need to propagate the points-to information from a call-site to the entry of function</a:t>
            </a:r>
          </a:p>
          <a:p>
            <a:pPr lvl="1"/>
            <a:r>
              <a:rPr lang="en-US" sz="2600" dirty="0" smtClean="0"/>
              <a:t>Renaming of variables caused by parameter passing</a:t>
            </a:r>
          </a:p>
          <a:p>
            <a:pPr lvl="1"/>
            <a:r>
              <a:rPr lang="en-US" sz="2600" dirty="0" smtClean="0"/>
              <a:t>Possibility of accessing a variable inside the </a:t>
            </a:r>
            <a:r>
              <a:rPr lang="en-US" sz="2600" dirty="0" err="1" smtClean="0"/>
              <a:t>callee</a:t>
            </a:r>
            <a:r>
              <a:rPr lang="en-US" sz="2600" dirty="0" smtClean="0"/>
              <a:t> which is not in scope of the </a:t>
            </a:r>
            <a:r>
              <a:rPr lang="en-US" sz="2600" dirty="0" err="1" smtClean="0"/>
              <a:t>callee</a:t>
            </a:r>
            <a:r>
              <a:rPr lang="en-US" sz="2600" dirty="0" smtClean="0"/>
              <a:t> (invisible variable).</a:t>
            </a:r>
          </a:p>
          <a:p>
            <a:r>
              <a:rPr lang="en-US" sz="2600" dirty="0" smtClean="0"/>
              <a:t>Body of the function is analyzed</a:t>
            </a:r>
          </a:p>
          <a:p>
            <a:r>
              <a:rPr lang="en-US" sz="2600" dirty="0" smtClean="0"/>
              <a:t>Computed information is returned to the call-site</a:t>
            </a:r>
          </a:p>
          <a:p>
            <a:pPr lvl="1"/>
            <a:endParaRPr lang="en-US" dirty="0" smtClean="0"/>
          </a:p>
          <a:p>
            <a:endParaRPr lang="en-US" dirty="0"/>
          </a:p>
        </p:txBody>
      </p:sp>
      <p:sp>
        <p:nvSpPr>
          <p:cNvPr id="4" name="Rectangle 3"/>
          <p:cNvSpPr/>
          <p:nvPr/>
        </p:nvSpPr>
        <p:spPr>
          <a:xfrm>
            <a:off x="1828800" y="4876800"/>
            <a:ext cx="12192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f()</a:t>
            </a:r>
          </a:p>
          <a:p>
            <a:r>
              <a:rPr lang="en-US" dirty="0" smtClean="0"/>
              <a:t>{</a:t>
            </a:r>
          </a:p>
          <a:p>
            <a:r>
              <a:rPr lang="en-US" dirty="0" smtClean="0"/>
              <a:t>   g(a);</a:t>
            </a:r>
          </a:p>
          <a:p>
            <a:r>
              <a:rPr lang="en-US" dirty="0" smtClean="0"/>
              <a:t>}</a:t>
            </a:r>
            <a:endParaRPr lang="en-US" dirty="0"/>
          </a:p>
        </p:txBody>
      </p:sp>
      <p:sp>
        <p:nvSpPr>
          <p:cNvPr id="5" name="Rectangle 4"/>
          <p:cNvSpPr/>
          <p:nvPr/>
        </p:nvSpPr>
        <p:spPr>
          <a:xfrm>
            <a:off x="5867400" y="4953000"/>
            <a:ext cx="12192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g(x)</a:t>
            </a:r>
          </a:p>
          <a:p>
            <a:r>
              <a:rPr lang="en-US" dirty="0" smtClean="0"/>
              <a:t>{   .</a:t>
            </a:r>
          </a:p>
          <a:p>
            <a:r>
              <a:rPr lang="en-US" dirty="0" smtClean="0"/>
              <a:t>    .</a:t>
            </a:r>
          </a:p>
          <a:p>
            <a:r>
              <a:rPr lang="en-US" dirty="0" smtClean="0"/>
              <a:t>    .</a:t>
            </a:r>
          </a:p>
          <a:p>
            <a:r>
              <a:rPr lang="en-US" dirty="0" smtClean="0"/>
              <a:t>}</a:t>
            </a:r>
            <a:endParaRPr lang="en-US" dirty="0"/>
          </a:p>
        </p:txBody>
      </p:sp>
      <p:sp>
        <p:nvSpPr>
          <p:cNvPr id="6" name="Arc 5"/>
          <p:cNvSpPr/>
          <p:nvPr/>
        </p:nvSpPr>
        <p:spPr>
          <a:xfrm>
            <a:off x="3048000" y="4876800"/>
            <a:ext cx="3962400" cy="1524000"/>
          </a:xfrm>
          <a:prstGeom prst="arc">
            <a:avLst>
              <a:gd name="adj1" fmla="val 10829603"/>
              <a:gd name="adj2" fmla="val 186261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 name="Straight Arrow Connector 6"/>
          <p:cNvCxnSpPr/>
          <p:nvPr/>
        </p:nvCxnSpPr>
        <p:spPr>
          <a:xfrm rot="5400000">
            <a:off x="5029200" y="5638800"/>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6" idx="2"/>
            <a:endCxn id="6" idx="2"/>
          </p:cNvCxnSpPr>
          <p:nvPr/>
        </p:nvCxnSpPr>
        <p:spPr>
          <a:xfrm>
            <a:off x="5646250" y="4914701"/>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6" idx="2"/>
          </p:cNvCxnSpPr>
          <p:nvPr/>
        </p:nvCxnSpPr>
        <p:spPr>
          <a:xfrm flipH="1" flipV="1">
            <a:off x="5486400" y="4800600"/>
            <a:ext cx="159850" cy="1141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6" idx="2"/>
          </p:cNvCxnSpPr>
          <p:nvPr/>
        </p:nvCxnSpPr>
        <p:spPr>
          <a:xfrm flipH="1">
            <a:off x="5486400" y="4914701"/>
            <a:ext cx="159850" cy="11449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3038866" y="5800334"/>
            <a:ext cx="205018" cy="34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3124200" y="5715000"/>
            <a:ext cx="186750" cy="52618"/>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7400" y="4419600"/>
            <a:ext cx="1219200" cy="369332"/>
          </a:xfrm>
          <a:prstGeom prst="rect">
            <a:avLst/>
          </a:prstGeom>
          <a:noFill/>
        </p:spPr>
        <p:txBody>
          <a:bodyPr wrap="square" rtlCol="0">
            <a:spAutoFit/>
          </a:bodyPr>
          <a:lstStyle/>
          <a:p>
            <a:r>
              <a:rPr lang="en-US" dirty="0" smtClean="0"/>
              <a:t>Caller</a:t>
            </a:r>
            <a:endParaRPr lang="en-US" dirty="0"/>
          </a:p>
        </p:txBody>
      </p:sp>
      <p:sp>
        <p:nvSpPr>
          <p:cNvPr id="14" name="TextBox 13"/>
          <p:cNvSpPr txBox="1"/>
          <p:nvPr/>
        </p:nvSpPr>
        <p:spPr>
          <a:xfrm>
            <a:off x="6019800" y="4343400"/>
            <a:ext cx="1219200" cy="369332"/>
          </a:xfrm>
          <a:prstGeom prst="rect">
            <a:avLst/>
          </a:prstGeom>
          <a:noFill/>
        </p:spPr>
        <p:txBody>
          <a:bodyPr wrap="square" rtlCol="0">
            <a:spAutoFit/>
          </a:bodyPr>
          <a:lstStyle/>
          <a:p>
            <a:r>
              <a:rPr lang="en-US" dirty="0" err="1" smtClean="0"/>
              <a:t>Callee</a:t>
            </a:r>
            <a:endParaRPr lang="en-US" dirty="0"/>
          </a:p>
        </p:txBody>
      </p:sp>
      <p:sp>
        <p:nvSpPr>
          <p:cNvPr id="15" name="TextBox 14"/>
          <p:cNvSpPr txBox="1"/>
          <p:nvPr/>
        </p:nvSpPr>
        <p:spPr>
          <a:xfrm>
            <a:off x="3505200" y="4495800"/>
            <a:ext cx="1524000" cy="369332"/>
          </a:xfrm>
          <a:prstGeom prst="rect">
            <a:avLst/>
          </a:prstGeom>
          <a:noFill/>
        </p:spPr>
        <p:txBody>
          <a:bodyPr wrap="square" rtlCol="0">
            <a:spAutoFit/>
          </a:bodyPr>
          <a:lstStyle/>
          <a:p>
            <a:r>
              <a:rPr lang="en-US" dirty="0" smtClean="0"/>
              <a:t>Map process</a:t>
            </a:r>
            <a:endParaRPr lang="en-US" dirty="0"/>
          </a:p>
        </p:txBody>
      </p:sp>
      <p:sp>
        <p:nvSpPr>
          <p:cNvPr id="16" name="TextBox 15"/>
          <p:cNvSpPr txBox="1"/>
          <p:nvPr/>
        </p:nvSpPr>
        <p:spPr>
          <a:xfrm>
            <a:off x="3352800" y="6324600"/>
            <a:ext cx="1828800" cy="369332"/>
          </a:xfrm>
          <a:prstGeom prst="rect">
            <a:avLst/>
          </a:prstGeom>
          <a:noFill/>
        </p:spPr>
        <p:txBody>
          <a:bodyPr wrap="square" rtlCol="0">
            <a:spAutoFit/>
          </a:bodyPr>
          <a:lstStyle/>
          <a:p>
            <a:r>
              <a:rPr lang="en-US" dirty="0" err="1" smtClean="0"/>
              <a:t>Unmap</a:t>
            </a:r>
            <a:r>
              <a:rPr lang="en-US" dirty="0" smtClean="0"/>
              <a:t> process</a:t>
            </a:r>
            <a:endParaRPr lang="en-US" dirty="0"/>
          </a:p>
        </p:txBody>
      </p:sp>
      <p:sp>
        <p:nvSpPr>
          <p:cNvPr id="17" name="TextBox 16"/>
          <p:cNvSpPr txBox="1"/>
          <p:nvPr/>
        </p:nvSpPr>
        <p:spPr>
          <a:xfrm>
            <a:off x="4724400" y="5334000"/>
            <a:ext cx="1066800" cy="646331"/>
          </a:xfrm>
          <a:prstGeom prst="rect">
            <a:avLst/>
          </a:prstGeom>
          <a:noFill/>
        </p:spPr>
        <p:txBody>
          <a:bodyPr wrap="square" rtlCol="0">
            <a:spAutoFit/>
          </a:bodyPr>
          <a:lstStyle/>
          <a:p>
            <a:r>
              <a:rPr lang="en-US" dirty="0" smtClean="0"/>
              <a:t>Function Analysis</a:t>
            </a:r>
            <a:endParaRPr lang="en-US" dirty="0"/>
          </a:p>
        </p:txBody>
      </p:sp>
      <p:sp>
        <p:nvSpPr>
          <p:cNvPr id="18" name="Arc 17"/>
          <p:cNvSpPr/>
          <p:nvPr/>
        </p:nvSpPr>
        <p:spPr>
          <a:xfrm flipH="1" flipV="1">
            <a:off x="3048000" y="4800600"/>
            <a:ext cx="4572000" cy="1447800"/>
          </a:xfrm>
          <a:prstGeom prst="arc">
            <a:avLst>
              <a:gd name="adj1" fmla="val 14437444"/>
              <a:gd name="adj2" fmla="val 2138905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Invocation Graph</a:t>
            </a:r>
            <a:endParaRPr lang="en-US" dirty="0"/>
          </a:p>
        </p:txBody>
      </p:sp>
      <p:sp>
        <p:nvSpPr>
          <p:cNvPr id="3" name="Content Placeholder 2"/>
          <p:cNvSpPr>
            <a:spLocks noGrp="1"/>
          </p:cNvSpPr>
          <p:nvPr>
            <p:ph idx="1"/>
          </p:nvPr>
        </p:nvSpPr>
        <p:spPr>
          <a:xfrm>
            <a:off x="228600" y="1219200"/>
            <a:ext cx="6781800" cy="5410200"/>
          </a:xfrm>
        </p:spPr>
        <p:txBody>
          <a:bodyPr>
            <a:noAutofit/>
          </a:bodyPr>
          <a:lstStyle/>
          <a:p>
            <a:r>
              <a:rPr lang="en-US" sz="1800" dirty="0" smtClean="0"/>
              <a:t>Traditionally context is embedded in the abstraction being estimated</a:t>
            </a:r>
          </a:p>
          <a:p>
            <a:r>
              <a:rPr lang="en-US" sz="1800" dirty="0" smtClean="0"/>
              <a:t>Different strategy – explicitly represent all invocation paths in an invocation graph.</a:t>
            </a:r>
          </a:p>
          <a:p>
            <a:r>
              <a:rPr lang="en-US" sz="1800" dirty="0" smtClean="0"/>
              <a:t>Invocation graph – set of nodes representing function call instances, and set of edges specifying caller-</a:t>
            </a:r>
            <a:r>
              <a:rPr lang="en-US" sz="1800" dirty="0" err="1" smtClean="0"/>
              <a:t>callee</a:t>
            </a:r>
            <a:r>
              <a:rPr lang="en-US" sz="1800" dirty="0" smtClean="0"/>
              <a:t> relationships</a:t>
            </a:r>
          </a:p>
          <a:p>
            <a:r>
              <a:rPr lang="en-US" sz="1800" dirty="0" smtClean="0"/>
              <a:t>Using invocation graph we can distinguish:</a:t>
            </a:r>
          </a:p>
          <a:p>
            <a:pPr lvl="1"/>
            <a:r>
              <a:rPr lang="en-US" sz="1800" dirty="0" smtClean="0"/>
              <a:t>Two different call-sites of a procedure (calls to g())</a:t>
            </a:r>
          </a:p>
          <a:p>
            <a:pPr lvl="1"/>
            <a:r>
              <a:rPr lang="en-US" sz="1800" dirty="0" smtClean="0"/>
              <a:t>Two different invocations of a procedure from the same call-site when reached along different invocation chains (call to f())</a:t>
            </a:r>
          </a:p>
          <a:p>
            <a:r>
              <a:rPr lang="en-US" sz="1800" dirty="0" smtClean="0"/>
              <a:t>Cleanly separates the abstraction for any inter-procedural analysis from the abstraction required to encode the calling context</a:t>
            </a:r>
          </a:p>
          <a:p>
            <a:r>
              <a:rPr lang="en-US" sz="1800" dirty="0" smtClean="0"/>
              <a:t>Allows to deposit context-sensitive information computed from one analysis that can be useful for next analysis</a:t>
            </a:r>
          </a:p>
          <a:p>
            <a:r>
              <a:rPr lang="en-US" sz="1800" dirty="0" smtClean="0"/>
              <a:t>Provides a place to store IN/OUT pairs previously computed to summarize the effect of the function call</a:t>
            </a:r>
          </a:p>
          <a:p>
            <a:r>
              <a:rPr lang="en-US" sz="1800" dirty="0" smtClean="0"/>
              <a:t>Provides a simple framework for implementing fixed-point computations for recursion.</a:t>
            </a:r>
          </a:p>
        </p:txBody>
      </p:sp>
      <p:sp>
        <p:nvSpPr>
          <p:cNvPr id="4" name="Rectangle 3"/>
          <p:cNvSpPr/>
          <p:nvPr/>
        </p:nvSpPr>
        <p:spPr>
          <a:xfrm>
            <a:off x="7010400" y="1905000"/>
            <a:ext cx="838200" cy="1477328"/>
          </a:xfrm>
          <a:prstGeom prst="rect">
            <a:avLst/>
          </a:prstGeom>
        </p:spPr>
        <p:txBody>
          <a:bodyPr wrap="square">
            <a:spAutoFit/>
          </a:bodyPr>
          <a:lstStyle/>
          <a:p>
            <a:r>
              <a:rPr lang="en-US" dirty="0" smtClean="0"/>
              <a:t>main()</a:t>
            </a:r>
          </a:p>
          <a:p>
            <a:r>
              <a:rPr lang="en-US" dirty="0" smtClean="0"/>
              <a:t>{ …</a:t>
            </a:r>
          </a:p>
          <a:p>
            <a:r>
              <a:rPr lang="en-US" dirty="0" smtClean="0"/>
              <a:t>   g();</a:t>
            </a:r>
          </a:p>
          <a:p>
            <a:r>
              <a:rPr lang="en-US" dirty="0" smtClean="0"/>
              <a:t>   g();</a:t>
            </a:r>
          </a:p>
          <a:p>
            <a:r>
              <a:rPr lang="en-US" dirty="0" smtClean="0"/>
              <a:t>}</a:t>
            </a:r>
            <a:endParaRPr lang="en-US" dirty="0"/>
          </a:p>
        </p:txBody>
      </p:sp>
      <p:sp>
        <p:nvSpPr>
          <p:cNvPr id="5" name="TextBox 4"/>
          <p:cNvSpPr txBox="1"/>
          <p:nvPr/>
        </p:nvSpPr>
        <p:spPr>
          <a:xfrm>
            <a:off x="7467600" y="3962400"/>
            <a:ext cx="654346" cy="369332"/>
          </a:xfrm>
          <a:prstGeom prst="rect">
            <a:avLst/>
          </a:prstGeom>
          <a:noFill/>
        </p:spPr>
        <p:txBody>
          <a:bodyPr wrap="none" rtlCol="0">
            <a:spAutoFit/>
          </a:bodyPr>
          <a:lstStyle/>
          <a:p>
            <a:r>
              <a:rPr lang="en-US" dirty="0" smtClean="0"/>
              <a:t>main</a:t>
            </a:r>
            <a:endParaRPr lang="en-US" dirty="0"/>
          </a:p>
        </p:txBody>
      </p:sp>
      <p:sp>
        <p:nvSpPr>
          <p:cNvPr id="6" name="TextBox 5"/>
          <p:cNvSpPr txBox="1"/>
          <p:nvPr/>
        </p:nvSpPr>
        <p:spPr>
          <a:xfrm>
            <a:off x="7010400" y="4648200"/>
            <a:ext cx="293670" cy="369332"/>
          </a:xfrm>
          <a:prstGeom prst="rect">
            <a:avLst/>
          </a:prstGeom>
          <a:noFill/>
        </p:spPr>
        <p:txBody>
          <a:bodyPr wrap="none" rtlCol="0">
            <a:spAutoFit/>
          </a:bodyPr>
          <a:lstStyle/>
          <a:p>
            <a:r>
              <a:rPr lang="en-US" dirty="0" smtClean="0"/>
              <a:t>g</a:t>
            </a:r>
            <a:endParaRPr lang="en-US" dirty="0"/>
          </a:p>
        </p:txBody>
      </p:sp>
      <p:sp>
        <p:nvSpPr>
          <p:cNvPr id="7" name="TextBox 6"/>
          <p:cNvSpPr txBox="1"/>
          <p:nvPr/>
        </p:nvSpPr>
        <p:spPr>
          <a:xfrm>
            <a:off x="8382000" y="4648200"/>
            <a:ext cx="293670" cy="369332"/>
          </a:xfrm>
          <a:prstGeom prst="rect">
            <a:avLst/>
          </a:prstGeom>
          <a:noFill/>
        </p:spPr>
        <p:txBody>
          <a:bodyPr wrap="none" rtlCol="0">
            <a:spAutoFit/>
          </a:bodyPr>
          <a:lstStyle/>
          <a:p>
            <a:r>
              <a:rPr lang="en-US" dirty="0" smtClean="0"/>
              <a:t>g</a:t>
            </a:r>
            <a:endParaRPr lang="en-US" dirty="0"/>
          </a:p>
        </p:txBody>
      </p:sp>
      <p:sp>
        <p:nvSpPr>
          <p:cNvPr id="8" name="TextBox 7"/>
          <p:cNvSpPr txBox="1"/>
          <p:nvPr/>
        </p:nvSpPr>
        <p:spPr>
          <a:xfrm>
            <a:off x="7010400" y="5486400"/>
            <a:ext cx="255198" cy="369332"/>
          </a:xfrm>
          <a:prstGeom prst="rect">
            <a:avLst/>
          </a:prstGeom>
          <a:noFill/>
        </p:spPr>
        <p:txBody>
          <a:bodyPr wrap="none" rtlCol="0">
            <a:spAutoFit/>
          </a:bodyPr>
          <a:lstStyle/>
          <a:p>
            <a:r>
              <a:rPr lang="en-US" dirty="0" smtClean="0"/>
              <a:t>f</a:t>
            </a:r>
            <a:endParaRPr lang="en-US" dirty="0"/>
          </a:p>
        </p:txBody>
      </p:sp>
      <p:sp>
        <p:nvSpPr>
          <p:cNvPr id="9" name="TextBox 8"/>
          <p:cNvSpPr txBox="1"/>
          <p:nvPr/>
        </p:nvSpPr>
        <p:spPr>
          <a:xfrm>
            <a:off x="8382000" y="5486400"/>
            <a:ext cx="255198" cy="369332"/>
          </a:xfrm>
          <a:prstGeom prst="rect">
            <a:avLst/>
          </a:prstGeom>
          <a:noFill/>
        </p:spPr>
        <p:txBody>
          <a:bodyPr wrap="none" rtlCol="0">
            <a:spAutoFit/>
          </a:bodyPr>
          <a:lstStyle/>
          <a:p>
            <a:r>
              <a:rPr lang="en-US" dirty="0" smtClean="0"/>
              <a:t>f</a:t>
            </a:r>
            <a:endParaRPr lang="en-US" dirty="0"/>
          </a:p>
        </p:txBody>
      </p:sp>
      <p:cxnSp>
        <p:nvCxnSpPr>
          <p:cNvPr id="11" name="Straight Arrow Connector 10"/>
          <p:cNvCxnSpPr>
            <a:endCxn id="6" idx="0"/>
          </p:cNvCxnSpPr>
          <p:nvPr/>
        </p:nvCxnSpPr>
        <p:spPr>
          <a:xfrm rot="10800000" flipV="1">
            <a:off x="7157236" y="4267200"/>
            <a:ext cx="386565"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8074418" y="4269982"/>
            <a:ext cx="457200" cy="451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2"/>
          </p:cNvCxnSpPr>
          <p:nvPr/>
        </p:nvCxnSpPr>
        <p:spPr>
          <a:xfrm rot="5400000">
            <a:off x="6913183" y="5242348"/>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8309584" y="52540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8077200" y="1905000"/>
            <a:ext cx="838200" cy="1477328"/>
          </a:xfrm>
          <a:prstGeom prst="rect">
            <a:avLst/>
          </a:prstGeom>
        </p:spPr>
        <p:txBody>
          <a:bodyPr wrap="square">
            <a:spAutoFit/>
          </a:bodyPr>
          <a:lstStyle/>
          <a:p>
            <a:r>
              <a:rPr lang="en-US" dirty="0" smtClean="0"/>
              <a:t>g()</a:t>
            </a:r>
          </a:p>
          <a:p>
            <a:r>
              <a:rPr lang="en-US" dirty="0" smtClean="0"/>
              <a:t>{ …</a:t>
            </a:r>
          </a:p>
          <a:p>
            <a:r>
              <a:rPr lang="en-US" dirty="0" smtClean="0"/>
              <a:t>   f();</a:t>
            </a:r>
          </a:p>
          <a:p>
            <a:r>
              <a:rPr lang="en-US" dirty="0" smtClean="0"/>
              <a:t>   …</a:t>
            </a:r>
          </a:p>
          <a:p>
            <a:r>
              <a:rPr lang="en-US" dirty="0" smtClean="0"/>
              <a: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Invocation Graph and Analysis</a:t>
            </a:r>
            <a:endParaRPr lang="en-US" dirty="0"/>
          </a:p>
        </p:txBody>
      </p:sp>
      <p:sp>
        <p:nvSpPr>
          <p:cNvPr id="3" name="Content Placeholder 2"/>
          <p:cNvSpPr>
            <a:spLocks noGrp="1"/>
          </p:cNvSpPr>
          <p:nvPr>
            <p:ph idx="1"/>
          </p:nvPr>
        </p:nvSpPr>
        <p:spPr>
          <a:xfrm>
            <a:off x="1524000" y="1524000"/>
            <a:ext cx="1295400" cy="3657600"/>
          </a:xfrm>
        </p:spPr>
        <p:txBody>
          <a:bodyPr>
            <a:normAutofit lnSpcReduction="10000"/>
          </a:bodyPr>
          <a:lstStyle/>
          <a:p>
            <a:pPr>
              <a:buNone/>
            </a:pPr>
            <a:r>
              <a:rPr lang="en-US" sz="1800" dirty="0" smtClean="0"/>
              <a:t>main() </a:t>
            </a:r>
          </a:p>
          <a:p>
            <a:pPr>
              <a:buNone/>
            </a:pPr>
            <a:r>
              <a:rPr lang="en-US" sz="1800" dirty="0" smtClean="0"/>
              <a:t>{</a:t>
            </a:r>
          </a:p>
          <a:p>
            <a:pPr>
              <a:buNone/>
            </a:pPr>
            <a:r>
              <a:rPr lang="en-US" sz="1800" dirty="0" smtClean="0"/>
              <a:t>   . . .</a:t>
            </a:r>
          </a:p>
          <a:p>
            <a:pPr>
              <a:buNone/>
            </a:pPr>
            <a:r>
              <a:rPr lang="en-US" sz="1800" dirty="0" smtClean="0"/>
              <a:t>   f();</a:t>
            </a:r>
          </a:p>
          <a:p>
            <a:pPr>
              <a:buNone/>
            </a:pPr>
            <a:r>
              <a:rPr lang="en-US" sz="1800" dirty="0" smtClean="0"/>
              <a:t>   . . .</a:t>
            </a:r>
          </a:p>
          <a:p>
            <a:pPr>
              <a:buNone/>
            </a:pPr>
            <a:r>
              <a:rPr lang="en-US" sz="1800" dirty="0" smtClean="0"/>
              <a:t>   f();</a:t>
            </a:r>
          </a:p>
          <a:p>
            <a:pPr>
              <a:buNone/>
            </a:pPr>
            <a:r>
              <a:rPr lang="en-US" sz="1800" dirty="0" smtClean="0"/>
              <a:t>   . . .</a:t>
            </a:r>
          </a:p>
          <a:p>
            <a:pPr>
              <a:buNone/>
            </a:pPr>
            <a:r>
              <a:rPr lang="en-US" sz="1800" dirty="0" smtClean="0"/>
              <a:t>}</a:t>
            </a:r>
          </a:p>
          <a:p>
            <a:pPr>
              <a:buNone/>
            </a:pPr>
            <a:r>
              <a:rPr lang="en-US" sz="1800" dirty="0" smtClean="0"/>
              <a:t>f()</a:t>
            </a:r>
          </a:p>
          <a:p>
            <a:pPr>
              <a:buNone/>
            </a:pPr>
            <a:r>
              <a:rPr lang="en-US" sz="1800" dirty="0" smtClean="0"/>
              <a:t>{</a:t>
            </a:r>
          </a:p>
          <a:p>
            <a:pPr>
              <a:buNone/>
            </a:pPr>
            <a:r>
              <a:rPr lang="en-US" sz="1800" dirty="0" smtClean="0"/>
              <a:t>   . . .</a:t>
            </a:r>
          </a:p>
          <a:p>
            <a:pPr>
              <a:buNone/>
            </a:pPr>
            <a:r>
              <a:rPr lang="en-US" sz="1800" dirty="0" smtClean="0"/>
              <a:t>}</a:t>
            </a:r>
            <a:endParaRPr lang="en-US" sz="1800" dirty="0"/>
          </a:p>
        </p:txBody>
      </p:sp>
      <p:sp>
        <p:nvSpPr>
          <p:cNvPr id="4" name="TextBox 3"/>
          <p:cNvSpPr txBox="1"/>
          <p:nvPr/>
        </p:nvSpPr>
        <p:spPr>
          <a:xfrm>
            <a:off x="6025364" y="1828800"/>
            <a:ext cx="654346" cy="369332"/>
          </a:xfrm>
          <a:prstGeom prst="rect">
            <a:avLst/>
          </a:prstGeom>
          <a:noFill/>
        </p:spPr>
        <p:txBody>
          <a:bodyPr wrap="none" rtlCol="0">
            <a:spAutoFit/>
          </a:bodyPr>
          <a:lstStyle/>
          <a:p>
            <a:r>
              <a:rPr lang="en-US" dirty="0" smtClean="0"/>
              <a:t>main</a:t>
            </a:r>
            <a:endParaRPr lang="en-US" dirty="0"/>
          </a:p>
        </p:txBody>
      </p:sp>
      <p:sp>
        <p:nvSpPr>
          <p:cNvPr id="5" name="TextBox 4"/>
          <p:cNvSpPr txBox="1"/>
          <p:nvPr/>
        </p:nvSpPr>
        <p:spPr>
          <a:xfrm>
            <a:off x="5568164" y="2514600"/>
            <a:ext cx="255198" cy="369332"/>
          </a:xfrm>
          <a:prstGeom prst="rect">
            <a:avLst/>
          </a:prstGeom>
          <a:noFill/>
        </p:spPr>
        <p:txBody>
          <a:bodyPr wrap="none" rtlCol="0">
            <a:spAutoFit/>
          </a:bodyPr>
          <a:lstStyle/>
          <a:p>
            <a:r>
              <a:rPr lang="en-US" dirty="0" smtClean="0"/>
              <a:t>f</a:t>
            </a:r>
            <a:endParaRPr lang="en-US" dirty="0"/>
          </a:p>
        </p:txBody>
      </p:sp>
      <p:sp>
        <p:nvSpPr>
          <p:cNvPr id="6" name="TextBox 5"/>
          <p:cNvSpPr txBox="1"/>
          <p:nvPr/>
        </p:nvSpPr>
        <p:spPr>
          <a:xfrm>
            <a:off x="7010400" y="2590800"/>
            <a:ext cx="228600" cy="381000"/>
          </a:xfrm>
          <a:prstGeom prst="rect">
            <a:avLst/>
          </a:prstGeom>
          <a:noFill/>
        </p:spPr>
        <p:txBody>
          <a:bodyPr wrap="square" rtlCol="0">
            <a:spAutoFit/>
          </a:bodyPr>
          <a:lstStyle/>
          <a:p>
            <a:r>
              <a:rPr lang="en-US" dirty="0" smtClean="0"/>
              <a:t>f</a:t>
            </a:r>
            <a:endParaRPr lang="en-US" dirty="0"/>
          </a:p>
        </p:txBody>
      </p:sp>
      <p:cxnSp>
        <p:nvCxnSpPr>
          <p:cNvPr id="7" name="Straight Arrow Connector 6"/>
          <p:cNvCxnSpPr>
            <a:endCxn id="5" idx="0"/>
          </p:cNvCxnSpPr>
          <p:nvPr/>
        </p:nvCxnSpPr>
        <p:spPr>
          <a:xfrm rot="10800000" flipV="1">
            <a:off x="5695764" y="2133600"/>
            <a:ext cx="405803"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632182" y="2136382"/>
            <a:ext cx="457200" cy="451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urved Connector 9"/>
          <p:cNvCxnSpPr/>
          <p:nvPr/>
        </p:nvCxnSpPr>
        <p:spPr>
          <a:xfrm>
            <a:off x="2133600" y="2514600"/>
            <a:ext cx="3352800" cy="1588"/>
          </a:xfrm>
          <a:prstGeom prst="curvedConnector3">
            <a:avLst>
              <a:gd name="adj1" fmla="val 372"/>
            </a:avLst>
          </a:prstGeom>
          <a:ln>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16" name="Curved Connector 15"/>
          <p:cNvCxnSpPr/>
          <p:nvPr/>
        </p:nvCxnSpPr>
        <p:spPr>
          <a:xfrm rot="10800000">
            <a:off x="2133600" y="2667000"/>
            <a:ext cx="3352800" cy="1588"/>
          </a:xfrm>
          <a:prstGeom prst="curvedConnector3">
            <a:avLst>
              <a:gd name="adj1" fmla="val 98286"/>
            </a:avLst>
          </a:prstGeom>
          <a:ln>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18" name="Curved Connector 17"/>
          <p:cNvCxnSpPr/>
          <p:nvPr/>
        </p:nvCxnSpPr>
        <p:spPr>
          <a:xfrm rot="10800000" flipV="1">
            <a:off x="1981200" y="2820988"/>
            <a:ext cx="3581400" cy="1293812"/>
          </a:xfrm>
          <a:prstGeom prst="curvedConnector3">
            <a:avLst>
              <a:gd name="adj1" fmla="val 50000"/>
            </a:avLst>
          </a:prstGeom>
          <a:ln>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24" name="Shape 23"/>
          <p:cNvCxnSpPr>
            <a:endCxn id="5" idx="2"/>
          </p:cNvCxnSpPr>
          <p:nvPr/>
        </p:nvCxnSpPr>
        <p:spPr>
          <a:xfrm flipV="1">
            <a:off x="2133600" y="2883932"/>
            <a:ext cx="3562163" cy="2069068"/>
          </a:xfrm>
          <a:prstGeom prst="curvedConnector2">
            <a:avLst/>
          </a:prstGeom>
          <a:ln>
            <a:prstDash val="lgDashDotDot"/>
            <a:tailEnd type="arrow"/>
          </a:ln>
        </p:spPr>
        <p:style>
          <a:lnRef idx="1">
            <a:schemeClr val="accent1"/>
          </a:lnRef>
          <a:fillRef idx="0">
            <a:schemeClr val="accent1"/>
          </a:fillRef>
          <a:effectRef idx="0">
            <a:schemeClr val="accent1"/>
          </a:effectRef>
          <a:fontRef idx="minor">
            <a:schemeClr val="tx1"/>
          </a:fontRef>
        </p:style>
      </p:cxnSp>
      <p:cxnSp>
        <p:nvCxnSpPr>
          <p:cNvPr id="26" name="Shape 25"/>
          <p:cNvCxnSpPr/>
          <p:nvPr/>
        </p:nvCxnSpPr>
        <p:spPr>
          <a:xfrm flipV="1">
            <a:off x="2209800" y="2743200"/>
            <a:ext cx="4724400" cy="457200"/>
          </a:xfrm>
          <a:prstGeom prst="curvedConnector3">
            <a:avLst>
              <a:gd name="adj1" fmla="val 8268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40" name="Shape 39"/>
          <p:cNvCxnSpPr>
            <a:stCxn id="6" idx="2"/>
          </p:cNvCxnSpPr>
          <p:nvPr/>
        </p:nvCxnSpPr>
        <p:spPr>
          <a:xfrm rot="5400000">
            <a:off x="3905250" y="1047750"/>
            <a:ext cx="1295400" cy="5143500"/>
          </a:xfrm>
          <a:prstGeom prst="curvedConnector2">
            <a:avLst/>
          </a:prstGeom>
          <a:ln>
            <a:prstDash val="dashDot"/>
            <a:tailEnd type="arrow"/>
          </a:ln>
        </p:spPr>
        <p:style>
          <a:lnRef idx="1">
            <a:schemeClr val="accent1"/>
          </a:lnRef>
          <a:fillRef idx="0">
            <a:schemeClr val="accent1"/>
          </a:fillRef>
          <a:effectRef idx="0">
            <a:schemeClr val="accent1"/>
          </a:effectRef>
          <a:fontRef idx="minor">
            <a:schemeClr val="tx1"/>
          </a:fontRef>
        </p:style>
      </p:cxnSp>
      <p:cxnSp>
        <p:nvCxnSpPr>
          <p:cNvPr id="48" name="Shape 47"/>
          <p:cNvCxnSpPr/>
          <p:nvPr/>
        </p:nvCxnSpPr>
        <p:spPr>
          <a:xfrm flipV="1">
            <a:off x="2057400" y="3048000"/>
            <a:ext cx="4876800" cy="2057400"/>
          </a:xfrm>
          <a:prstGeom prst="curvedConnector3">
            <a:avLst>
              <a:gd name="adj1" fmla="val 68135"/>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53" name="Curved Connector 52"/>
          <p:cNvCxnSpPr/>
          <p:nvPr/>
        </p:nvCxnSpPr>
        <p:spPr>
          <a:xfrm rot="10800000" flipV="1">
            <a:off x="2133600" y="2895600"/>
            <a:ext cx="4800600" cy="381000"/>
          </a:xfrm>
          <a:prstGeom prst="curvedConnector3">
            <a:avLst>
              <a:gd name="adj1" fmla="val 12842"/>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124200" y="2133600"/>
            <a:ext cx="381000" cy="369332"/>
          </a:xfrm>
          <a:prstGeom prst="rect">
            <a:avLst/>
          </a:prstGeom>
          <a:noFill/>
        </p:spPr>
        <p:txBody>
          <a:bodyPr wrap="square" rtlCol="0">
            <a:spAutoFit/>
          </a:bodyPr>
          <a:lstStyle/>
          <a:p>
            <a:r>
              <a:rPr lang="en-US" dirty="0" smtClean="0"/>
              <a:t>1</a:t>
            </a:r>
            <a:endParaRPr lang="en-US" dirty="0"/>
          </a:p>
        </p:txBody>
      </p:sp>
      <p:sp>
        <p:nvSpPr>
          <p:cNvPr id="59" name="TextBox 58"/>
          <p:cNvSpPr txBox="1"/>
          <p:nvPr/>
        </p:nvSpPr>
        <p:spPr>
          <a:xfrm>
            <a:off x="2514600" y="3581400"/>
            <a:ext cx="381000" cy="369332"/>
          </a:xfrm>
          <a:prstGeom prst="rect">
            <a:avLst/>
          </a:prstGeom>
          <a:noFill/>
        </p:spPr>
        <p:txBody>
          <a:bodyPr wrap="square" rtlCol="0">
            <a:spAutoFit/>
          </a:bodyPr>
          <a:lstStyle/>
          <a:p>
            <a:r>
              <a:rPr lang="en-US" dirty="0" smtClean="0"/>
              <a:t>2</a:t>
            </a:r>
            <a:endParaRPr lang="en-US" dirty="0"/>
          </a:p>
        </p:txBody>
      </p:sp>
      <p:sp>
        <p:nvSpPr>
          <p:cNvPr id="60" name="TextBox 59"/>
          <p:cNvSpPr txBox="1"/>
          <p:nvPr/>
        </p:nvSpPr>
        <p:spPr>
          <a:xfrm>
            <a:off x="2438400" y="4495800"/>
            <a:ext cx="381000" cy="369332"/>
          </a:xfrm>
          <a:prstGeom prst="rect">
            <a:avLst/>
          </a:prstGeom>
          <a:noFill/>
        </p:spPr>
        <p:txBody>
          <a:bodyPr wrap="square" rtlCol="0">
            <a:spAutoFit/>
          </a:bodyPr>
          <a:lstStyle/>
          <a:p>
            <a:r>
              <a:rPr lang="en-US" dirty="0" smtClean="0"/>
              <a:t>3</a:t>
            </a:r>
            <a:endParaRPr lang="en-US" dirty="0"/>
          </a:p>
        </p:txBody>
      </p:sp>
      <p:sp>
        <p:nvSpPr>
          <p:cNvPr id="61" name="TextBox 60"/>
          <p:cNvSpPr txBox="1"/>
          <p:nvPr/>
        </p:nvSpPr>
        <p:spPr>
          <a:xfrm>
            <a:off x="2438400" y="2667000"/>
            <a:ext cx="381000" cy="369332"/>
          </a:xfrm>
          <a:prstGeom prst="rect">
            <a:avLst/>
          </a:prstGeom>
          <a:noFill/>
        </p:spPr>
        <p:txBody>
          <a:bodyPr wrap="square" rtlCol="0">
            <a:spAutoFit/>
          </a:bodyPr>
          <a:lstStyle/>
          <a:p>
            <a:r>
              <a:rPr lang="en-US" dirty="0" smtClean="0"/>
              <a:t>4</a:t>
            </a:r>
            <a:endParaRPr lang="en-US" dirty="0"/>
          </a:p>
        </p:txBody>
      </p:sp>
      <p:sp>
        <p:nvSpPr>
          <p:cNvPr id="62" name="TextBox 61"/>
          <p:cNvSpPr txBox="1"/>
          <p:nvPr/>
        </p:nvSpPr>
        <p:spPr>
          <a:xfrm>
            <a:off x="3200400" y="2895600"/>
            <a:ext cx="381000" cy="369332"/>
          </a:xfrm>
          <a:prstGeom prst="rect">
            <a:avLst/>
          </a:prstGeom>
          <a:noFill/>
        </p:spPr>
        <p:txBody>
          <a:bodyPr wrap="square" rtlCol="0">
            <a:spAutoFit/>
          </a:bodyPr>
          <a:lstStyle/>
          <a:p>
            <a:r>
              <a:rPr lang="en-US" dirty="0" smtClean="0"/>
              <a:t>5</a:t>
            </a:r>
            <a:endParaRPr lang="en-US" dirty="0"/>
          </a:p>
        </p:txBody>
      </p:sp>
      <p:sp>
        <p:nvSpPr>
          <p:cNvPr id="63" name="TextBox 62"/>
          <p:cNvSpPr txBox="1"/>
          <p:nvPr/>
        </p:nvSpPr>
        <p:spPr>
          <a:xfrm>
            <a:off x="3810000" y="3733800"/>
            <a:ext cx="381000" cy="369332"/>
          </a:xfrm>
          <a:prstGeom prst="rect">
            <a:avLst/>
          </a:prstGeom>
          <a:noFill/>
        </p:spPr>
        <p:txBody>
          <a:bodyPr wrap="square" rtlCol="0">
            <a:spAutoFit/>
          </a:bodyPr>
          <a:lstStyle/>
          <a:p>
            <a:r>
              <a:rPr lang="en-US" dirty="0" smtClean="0"/>
              <a:t>6</a:t>
            </a:r>
            <a:endParaRPr lang="en-US" dirty="0"/>
          </a:p>
        </p:txBody>
      </p:sp>
      <p:sp>
        <p:nvSpPr>
          <p:cNvPr id="64" name="TextBox 63"/>
          <p:cNvSpPr txBox="1"/>
          <p:nvPr/>
        </p:nvSpPr>
        <p:spPr>
          <a:xfrm>
            <a:off x="3733800" y="5029200"/>
            <a:ext cx="381000" cy="369332"/>
          </a:xfrm>
          <a:prstGeom prst="rect">
            <a:avLst/>
          </a:prstGeom>
          <a:noFill/>
        </p:spPr>
        <p:txBody>
          <a:bodyPr wrap="square" rtlCol="0">
            <a:spAutoFit/>
          </a:bodyPr>
          <a:lstStyle/>
          <a:p>
            <a:r>
              <a:rPr lang="en-US" dirty="0" smtClean="0"/>
              <a:t>7</a:t>
            </a:r>
            <a:endParaRPr lang="en-US" dirty="0"/>
          </a:p>
        </p:txBody>
      </p:sp>
      <p:sp>
        <p:nvSpPr>
          <p:cNvPr id="65" name="TextBox 64"/>
          <p:cNvSpPr txBox="1"/>
          <p:nvPr/>
        </p:nvSpPr>
        <p:spPr>
          <a:xfrm>
            <a:off x="3200400" y="3276600"/>
            <a:ext cx="381000" cy="369332"/>
          </a:xfrm>
          <a:prstGeom prst="rect">
            <a:avLst/>
          </a:prstGeom>
          <a:noFill/>
        </p:spPr>
        <p:txBody>
          <a:bodyPr wrap="square" rtlCol="0">
            <a:spAutoFit/>
          </a:bodyPr>
          <a:lstStyle/>
          <a:p>
            <a:r>
              <a:rPr lang="en-US" dirty="0" smtClean="0"/>
              <a:t>8</a:t>
            </a:r>
            <a:endParaRPr lang="en-US" dirty="0"/>
          </a:p>
        </p:txBody>
      </p:sp>
      <p:sp>
        <p:nvSpPr>
          <p:cNvPr id="76" name="Content Placeholder 2"/>
          <p:cNvSpPr txBox="1">
            <a:spLocks/>
          </p:cNvSpPr>
          <p:nvPr/>
        </p:nvSpPr>
        <p:spPr>
          <a:xfrm>
            <a:off x="457200" y="5486400"/>
            <a:ext cx="8686800" cy="1143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smtClean="0"/>
              <a:t>Points-to information from different call sites will not be used at the same time to collect new points-to information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Points-to</a:t>
            </a:r>
            <a:r>
              <a:rPr kumimoji="0" lang="en-US" sz="1800" b="0" i="0" u="none" strike="noStrike" kern="1200" cap="none" spc="0" normalizeH="0" noProof="0" dirty="0" smtClean="0">
                <a:ln>
                  <a:noFill/>
                </a:ln>
                <a:solidFill>
                  <a:schemeClr val="tx1"/>
                </a:solidFill>
                <a:effectLst/>
                <a:uLnTx/>
                <a:uFillTx/>
                <a:latin typeface="+mn-lt"/>
                <a:ea typeface="+mn-ea"/>
                <a:cs typeface="+mn-cs"/>
              </a:rPr>
              <a:t> information always returns to the appropriate unique call-site.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 Process</a:t>
            </a:r>
            <a:endParaRPr lang="en-US" dirty="0"/>
          </a:p>
        </p:txBody>
      </p:sp>
      <p:sp>
        <p:nvSpPr>
          <p:cNvPr id="3" name="Content Placeholder 2"/>
          <p:cNvSpPr>
            <a:spLocks noGrp="1"/>
          </p:cNvSpPr>
          <p:nvPr>
            <p:ph idx="1"/>
          </p:nvPr>
        </p:nvSpPr>
        <p:spPr>
          <a:xfrm>
            <a:off x="457200" y="1600200"/>
            <a:ext cx="8229600" cy="5257800"/>
          </a:xfrm>
        </p:spPr>
        <p:txBody>
          <a:bodyPr>
            <a:normAutofit fontScale="55000" lnSpcReduction="20000"/>
          </a:bodyPr>
          <a:lstStyle/>
          <a:p>
            <a:r>
              <a:rPr lang="en-US" dirty="0" smtClean="0"/>
              <a:t>Function defined as f(arg</a:t>
            </a:r>
            <a:r>
              <a:rPr lang="en-US" baseline="-25000" dirty="0" smtClean="0"/>
              <a:t>1</a:t>
            </a:r>
            <a:r>
              <a:rPr lang="en-US" dirty="0" smtClean="0"/>
              <a:t>, arg</a:t>
            </a:r>
            <a:r>
              <a:rPr lang="en-US" baseline="-25000" dirty="0" smtClean="0"/>
              <a:t>2</a:t>
            </a:r>
            <a:r>
              <a:rPr lang="en-US" dirty="0" smtClean="0"/>
              <a:t>, …, </a:t>
            </a:r>
            <a:r>
              <a:rPr lang="en-US" dirty="0" err="1" smtClean="0"/>
              <a:t>arg</a:t>
            </a:r>
            <a:r>
              <a:rPr lang="en-US" baseline="-25000" dirty="0" err="1" smtClean="0"/>
              <a:t>n</a:t>
            </a:r>
            <a:r>
              <a:rPr lang="en-US" dirty="0" smtClean="0"/>
              <a:t>)</a:t>
            </a:r>
          </a:p>
          <a:p>
            <a:r>
              <a:rPr lang="en-US" dirty="0" smtClean="0"/>
              <a:t>Function called as f(param</a:t>
            </a:r>
            <a:r>
              <a:rPr lang="en-US" baseline="-25000" dirty="0" smtClean="0"/>
              <a:t>1</a:t>
            </a:r>
            <a:r>
              <a:rPr lang="en-US" dirty="0" smtClean="0"/>
              <a:t>, param</a:t>
            </a:r>
            <a:r>
              <a:rPr lang="en-US" baseline="-25000" dirty="0" smtClean="0"/>
              <a:t>2</a:t>
            </a:r>
            <a:r>
              <a:rPr lang="en-US" dirty="0" smtClean="0"/>
              <a:t>, …, </a:t>
            </a:r>
            <a:r>
              <a:rPr lang="en-US" dirty="0" err="1" smtClean="0"/>
              <a:t>param</a:t>
            </a:r>
            <a:r>
              <a:rPr lang="en-US" baseline="-25000" dirty="0" err="1" smtClean="0"/>
              <a:t>n</a:t>
            </a:r>
            <a:r>
              <a:rPr lang="en-US" dirty="0" smtClean="0"/>
              <a:t>)</a:t>
            </a:r>
          </a:p>
          <a:p>
            <a:r>
              <a:rPr lang="en-US" dirty="0" smtClean="0"/>
              <a:t>C – parameters passed by value</a:t>
            </a:r>
          </a:p>
          <a:p>
            <a:pPr lvl="2">
              <a:buNone/>
            </a:pPr>
            <a:r>
              <a:rPr lang="en-US" sz="2900" dirty="0" smtClean="0"/>
              <a:t>param</a:t>
            </a:r>
            <a:r>
              <a:rPr lang="en-US" sz="2900" baseline="-25000" dirty="0" smtClean="0"/>
              <a:t>1</a:t>
            </a:r>
            <a:r>
              <a:rPr lang="en-US" sz="2900" dirty="0" smtClean="0"/>
              <a:t> = arg</a:t>
            </a:r>
            <a:r>
              <a:rPr lang="en-US" sz="2900" baseline="-25000" dirty="0" smtClean="0"/>
              <a:t>1</a:t>
            </a:r>
            <a:r>
              <a:rPr lang="en-US" sz="2900" dirty="0" smtClean="0"/>
              <a:t>;</a:t>
            </a:r>
          </a:p>
          <a:p>
            <a:pPr lvl="2">
              <a:buNone/>
            </a:pPr>
            <a:r>
              <a:rPr lang="en-US" sz="2900" dirty="0" smtClean="0"/>
              <a:t>param</a:t>
            </a:r>
            <a:r>
              <a:rPr lang="en-US" sz="2900" baseline="-25000" dirty="0" smtClean="0"/>
              <a:t>2</a:t>
            </a:r>
            <a:r>
              <a:rPr lang="en-US" sz="2900" dirty="0" smtClean="0"/>
              <a:t> = arg</a:t>
            </a:r>
            <a:r>
              <a:rPr lang="en-US" sz="2900" baseline="-25000" dirty="0" smtClean="0"/>
              <a:t>2</a:t>
            </a:r>
            <a:r>
              <a:rPr lang="en-US" sz="2900" dirty="0" smtClean="0"/>
              <a:t>;</a:t>
            </a:r>
          </a:p>
          <a:p>
            <a:pPr lvl="2">
              <a:buNone/>
            </a:pPr>
            <a:r>
              <a:rPr lang="en-US" sz="2900" dirty="0" smtClean="0"/>
              <a:t>. . .</a:t>
            </a:r>
          </a:p>
          <a:p>
            <a:pPr lvl="2">
              <a:buNone/>
            </a:pPr>
            <a:r>
              <a:rPr lang="en-US" sz="2900" dirty="0" err="1" smtClean="0"/>
              <a:t>param</a:t>
            </a:r>
            <a:r>
              <a:rPr lang="en-US" sz="2900" baseline="-25000" dirty="0" err="1" smtClean="0"/>
              <a:t>n</a:t>
            </a:r>
            <a:r>
              <a:rPr lang="en-US" sz="2900" dirty="0" smtClean="0"/>
              <a:t> = </a:t>
            </a:r>
            <a:r>
              <a:rPr lang="en-US" sz="2900" dirty="0" err="1" smtClean="0"/>
              <a:t>arg</a:t>
            </a:r>
            <a:r>
              <a:rPr lang="en-US" sz="2900" baseline="-25000" dirty="0" err="1" smtClean="0"/>
              <a:t>n</a:t>
            </a:r>
            <a:r>
              <a:rPr lang="en-US" sz="2900" dirty="0" smtClean="0"/>
              <a:t>;</a:t>
            </a:r>
          </a:p>
          <a:p>
            <a:r>
              <a:rPr lang="en-US" dirty="0" err="1" smtClean="0"/>
              <a:t>param</a:t>
            </a:r>
            <a:r>
              <a:rPr lang="en-US" baseline="-25000" dirty="0" err="1" smtClean="0"/>
              <a:t>i</a:t>
            </a:r>
            <a:r>
              <a:rPr lang="en-US" dirty="0" smtClean="0"/>
              <a:t> should point to the same location as </a:t>
            </a:r>
            <a:r>
              <a:rPr lang="en-US" dirty="0" err="1" smtClean="0"/>
              <a:t>arg</a:t>
            </a:r>
            <a:r>
              <a:rPr lang="en-US" baseline="-25000" dirty="0" err="1" smtClean="0"/>
              <a:t>i</a:t>
            </a:r>
            <a:r>
              <a:rPr lang="en-US" dirty="0" smtClean="0"/>
              <a:t> is pointing to.</a:t>
            </a:r>
          </a:p>
          <a:p>
            <a:r>
              <a:rPr lang="en-US" dirty="0" smtClean="0"/>
              <a:t>For multi-level pointers, the rule should extend to each of the corresponding low level of deference that is of pointer type. E.g. if </a:t>
            </a:r>
            <a:r>
              <a:rPr lang="en-US" dirty="0" err="1" smtClean="0"/>
              <a:t>arg</a:t>
            </a:r>
            <a:r>
              <a:rPr lang="en-US" baseline="-25000" dirty="0" err="1" smtClean="0"/>
              <a:t>i</a:t>
            </a:r>
            <a:r>
              <a:rPr lang="en-US" dirty="0" smtClean="0"/>
              <a:t> is of type </a:t>
            </a:r>
            <a:r>
              <a:rPr lang="en-US" dirty="0" err="1" smtClean="0"/>
              <a:t>int</a:t>
            </a:r>
            <a:r>
              <a:rPr lang="en-US" dirty="0" smtClean="0"/>
              <a:t>**, then the rule should also apply to *</a:t>
            </a:r>
            <a:r>
              <a:rPr lang="en-US" dirty="0" err="1" smtClean="0"/>
              <a:t>param</a:t>
            </a:r>
            <a:r>
              <a:rPr lang="en-US" baseline="-25000" dirty="0" err="1" smtClean="0"/>
              <a:t>i</a:t>
            </a:r>
            <a:r>
              <a:rPr lang="en-US" dirty="0" smtClean="0"/>
              <a:t> = *</a:t>
            </a:r>
            <a:r>
              <a:rPr lang="en-US" dirty="0" err="1" smtClean="0"/>
              <a:t>arg</a:t>
            </a:r>
            <a:r>
              <a:rPr lang="en-US" baseline="-25000" dirty="0" err="1" smtClean="0"/>
              <a:t>i</a:t>
            </a:r>
            <a:r>
              <a:rPr lang="en-US" dirty="0" smtClean="0"/>
              <a:t>.</a:t>
            </a:r>
          </a:p>
          <a:p>
            <a:r>
              <a:rPr lang="en-US" dirty="0" smtClean="0"/>
              <a:t>Invisible variables are used instead of the variables which are not in the scope of the call</a:t>
            </a:r>
          </a:p>
          <a:p>
            <a:r>
              <a:rPr lang="en-US" dirty="0" smtClean="0"/>
              <a:t>Since a global variable might point to local variable of caller which is an invisible variable for </a:t>
            </a:r>
            <a:r>
              <a:rPr lang="en-US" dirty="0" err="1" smtClean="0"/>
              <a:t>callee</a:t>
            </a:r>
            <a:r>
              <a:rPr lang="en-US" dirty="0" smtClean="0"/>
              <a:t>, the map should also be applied to </a:t>
            </a:r>
            <a:r>
              <a:rPr lang="en-US" dirty="0" err="1" smtClean="0"/>
              <a:t>globals</a:t>
            </a:r>
            <a:r>
              <a:rPr lang="en-US" dirty="0" smtClean="0"/>
              <a:t>. It is achieved by applying </a:t>
            </a:r>
            <a:r>
              <a:rPr lang="en-US" dirty="0" err="1" smtClean="0"/>
              <a:t>var</a:t>
            </a:r>
            <a:r>
              <a:rPr lang="en-US" baseline="-25000" dirty="0" err="1" smtClean="0"/>
              <a:t>i</a:t>
            </a:r>
            <a:r>
              <a:rPr lang="en-US" dirty="0" smtClean="0"/>
              <a:t> = </a:t>
            </a:r>
            <a:r>
              <a:rPr lang="en-US" dirty="0" err="1" smtClean="0"/>
              <a:t>var</a:t>
            </a:r>
            <a:r>
              <a:rPr lang="en-US" baseline="-25000" dirty="0" err="1" smtClean="0"/>
              <a:t>i</a:t>
            </a:r>
            <a:r>
              <a:rPr lang="en-US" dirty="0" smtClean="0"/>
              <a:t> to all </a:t>
            </a:r>
            <a:r>
              <a:rPr lang="en-US" dirty="0" err="1" smtClean="0"/>
              <a:t>globals</a:t>
            </a:r>
            <a:r>
              <a:rPr lang="en-US" dirty="0" smtClean="0"/>
              <a:t> </a:t>
            </a:r>
            <a:r>
              <a:rPr lang="en-US" dirty="0" err="1" smtClean="0"/>
              <a:t>var</a:t>
            </a:r>
            <a:r>
              <a:rPr lang="en-US" baseline="-25000" dirty="0" err="1" smtClean="0"/>
              <a:t>i</a:t>
            </a:r>
            <a:r>
              <a:rPr lang="en-US" dirty="0" smtClean="0"/>
              <a:t> and their dereferences.</a:t>
            </a:r>
          </a:p>
          <a:p>
            <a:r>
              <a:rPr lang="en-US" dirty="0" smtClean="0"/>
              <a:t>The location of the invisible variable and the name of invisible variable is stored in the set called </a:t>
            </a:r>
            <a:r>
              <a:rPr lang="en-US" dirty="0" err="1" smtClean="0"/>
              <a:t>map_info</a:t>
            </a:r>
            <a:r>
              <a:rPr lang="en-US" dirty="0" smtClean="0"/>
              <a:t>.</a:t>
            </a:r>
          </a:p>
          <a:p>
            <a:r>
              <a:rPr lang="en-US" dirty="0" smtClean="0"/>
              <a:t>If a location is already assigned to an invisible variable, we use the same and don’t define a new.</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Introduction</a:t>
            </a:r>
          </a:p>
          <a:p>
            <a:r>
              <a:rPr lang="en-US" dirty="0" smtClean="0"/>
              <a:t>Definitions</a:t>
            </a:r>
          </a:p>
          <a:p>
            <a:r>
              <a:rPr lang="en-US" dirty="0" smtClean="0"/>
              <a:t>Intra-procedural Analysis</a:t>
            </a:r>
          </a:p>
          <a:p>
            <a:r>
              <a:rPr lang="en-US" dirty="0" smtClean="0"/>
              <a:t>Fixed-point Computation</a:t>
            </a:r>
          </a:p>
          <a:p>
            <a:r>
              <a:rPr lang="en-US" dirty="0" smtClean="0"/>
              <a:t>Inter-procedural Analysis</a:t>
            </a:r>
          </a:p>
          <a:p>
            <a:r>
              <a:rPr lang="en-US" dirty="0" smtClean="0"/>
              <a:t>Recursive Procedure Calls</a:t>
            </a:r>
          </a:p>
          <a:p>
            <a:r>
              <a:rPr lang="en-US" dirty="0" smtClean="0"/>
              <a:t>Function Pointers</a:t>
            </a:r>
          </a:p>
          <a:p>
            <a:r>
              <a:rPr lang="en-US" dirty="0" smtClean="0"/>
              <a:t>Experimental Results</a:t>
            </a:r>
          </a:p>
          <a:p>
            <a:r>
              <a:rPr lang="en-US" dirty="0" smtClean="0"/>
              <a:t>Applications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4114800" cy="6705600"/>
          </a:xfrm>
        </p:spPr>
        <p:txBody>
          <a:bodyPr>
            <a:normAutofit/>
          </a:bodyPr>
          <a:lstStyle/>
          <a:p>
            <a:pPr>
              <a:buNone/>
            </a:pPr>
            <a:r>
              <a:rPr lang="en-US" sz="1800" dirty="0" smtClean="0"/>
              <a:t>map process(</a:t>
            </a:r>
            <a:r>
              <a:rPr lang="en-US" sz="1800" dirty="0" err="1" smtClean="0"/>
              <a:t>func</a:t>
            </a:r>
            <a:r>
              <a:rPr lang="en-US" sz="1800" dirty="0" smtClean="0"/>
              <a:t> node, </a:t>
            </a:r>
            <a:r>
              <a:rPr lang="en-US" sz="1800" dirty="0" err="1" smtClean="0"/>
              <a:t>arg</a:t>
            </a:r>
            <a:r>
              <a:rPr lang="en-US" sz="1800" dirty="0" smtClean="0"/>
              <a:t> </a:t>
            </a:r>
            <a:r>
              <a:rPr lang="en-US" sz="1800" dirty="0" err="1" smtClean="0"/>
              <a:t>lst</a:t>
            </a:r>
            <a:r>
              <a:rPr lang="en-US" sz="1800" dirty="0" smtClean="0"/>
              <a:t>, caller in)</a:t>
            </a:r>
          </a:p>
          <a:p>
            <a:pPr>
              <a:buNone/>
            </a:pPr>
            <a:r>
              <a:rPr lang="en-US" sz="1800" dirty="0" smtClean="0"/>
              <a:t>{</a:t>
            </a:r>
          </a:p>
          <a:p>
            <a:pPr>
              <a:buNone/>
            </a:pPr>
            <a:r>
              <a:rPr lang="en-US" sz="1800" dirty="0" smtClean="0"/>
              <a:t>   map info = {};</a:t>
            </a:r>
          </a:p>
          <a:p>
            <a:pPr>
              <a:buNone/>
            </a:pPr>
            <a:r>
              <a:rPr lang="en-US" sz="1800" dirty="0" smtClean="0"/>
              <a:t>   </a:t>
            </a:r>
            <a:r>
              <a:rPr lang="en-US" sz="1800" dirty="0" err="1" smtClean="0"/>
              <a:t>callee</a:t>
            </a:r>
            <a:r>
              <a:rPr lang="en-US" sz="1800" dirty="0" smtClean="0"/>
              <a:t> in = {};</a:t>
            </a:r>
          </a:p>
          <a:p>
            <a:pPr>
              <a:buNone/>
            </a:pPr>
            <a:r>
              <a:rPr lang="en-US" sz="1800" dirty="0" smtClean="0"/>
              <a:t>   </a:t>
            </a:r>
            <a:r>
              <a:rPr lang="en-US" sz="1800" dirty="0" err="1" smtClean="0"/>
              <a:t>param</a:t>
            </a:r>
            <a:r>
              <a:rPr lang="en-US" sz="1800" dirty="0" smtClean="0"/>
              <a:t> </a:t>
            </a:r>
            <a:r>
              <a:rPr lang="en-US" sz="1800" dirty="0" err="1" smtClean="0"/>
              <a:t>lst</a:t>
            </a:r>
            <a:r>
              <a:rPr lang="en-US" sz="1800" dirty="0" smtClean="0"/>
              <a:t> = get </a:t>
            </a:r>
            <a:r>
              <a:rPr lang="en-US" sz="1800" dirty="0" err="1" smtClean="0"/>
              <a:t>param</a:t>
            </a:r>
            <a:r>
              <a:rPr lang="en-US" sz="1800" dirty="0" smtClean="0"/>
              <a:t> </a:t>
            </a:r>
            <a:r>
              <a:rPr lang="en-US" sz="1800" dirty="0" err="1" smtClean="0"/>
              <a:t>lst</a:t>
            </a:r>
            <a:r>
              <a:rPr lang="en-US" sz="1800" dirty="0" smtClean="0"/>
              <a:t> (</a:t>
            </a:r>
            <a:r>
              <a:rPr lang="en-US" sz="1800" dirty="0" err="1" smtClean="0"/>
              <a:t>func</a:t>
            </a:r>
            <a:r>
              <a:rPr lang="en-US" sz="1800" dirty="0" smtClean="0"/>
              <a:t> node);</a:t>
            </a:r>
          </a:p>
          <a:p>
            <a:pPr>
              <a:buNone/>
            </a:pPr>
            <a:endParaRPr lang="en-US" sz="1800" dirty="0" smtClean="0"/>
          </a:p>
          <a:p>
            <a:pPr>
              <a:buNone/>
            </a:pPr>
            <a:r>
              <a:rPr lang="en-US" sz="1800" dirty="0" smtClean="0"/>
              <a:t>   for each ‘</a:t>
            </a:r>
            <a:r>
              <a:rPr lang="en-US" sz="1800" dirty="0" err="1" smtClean="0"/>
              <a:t>param_i</a:t>
            </a:r>
            <a:r>
              <a:rPr lang="en-US" sz="1800" dirty="0" smtClean="0"/>
              <a:t>’ in ‘</a:t>
            </a:r>
            <a:r>
              <a:rPr lang="en-US" sz="1800" dirty="0" err="1" smtClean="0"/>
              <a:t>param_lst</a:t>
            </a:r>
            <a:r>
              <a:rPr lang="en-US" sz="1800" dirty="0" smtClean="0"/>
              <a:t>’ and ‘</a:t>
            </a:r>
            <a:r>
              <a:rPr lang="en-US" sz="1800" dirty="0" err="1" smtClean="0"/>
              <a:t>arg_i</a:t>
            </a:r>
            <a:r>
              <a:rPr lang="en-US" sz="1800" dirty="0" smtClean="0"/>
              <a:t>’ in ‘</a:t>
            </a:r>
            <a:r>
              <a:rPr lang="en-US" sz="1800" dirty="0" err="1" smtClean="0"/>
              <a:t>arg_lst</a:t>
            </a:r>
            <a:r>
              <a:rPr lang="en-US" sz="1800" dirty="0" smtClean="0"/>
              <a:t>’ do</a:t>
            </a:r>
          </a:p>
          <a:p>
            <a:pPr>
              <a:buNone/>
            </a:pPr>
            <a:r>
              <a:rPr lang="en-US" sz="1800" dirty="0" smtClean="0"/>
              <a:t>       [map info, </a:t>
            </a:r>
            <a:r>
              <a:rPr lang="en-US" sz="1800" dirty="0" err="1" smtClean="0"/>
              <a:t>callee</a:t>
            </a:r>
            <a:r>
              <a:rPr lang="en-US" sz="1800" dirty="0" smtClean="0"/>
              <a:t> in] =</a:t>
            </a:r>
          </a:p>
          <a:p>
            <a:pPr>
              <a:buNone/>
            </a:pPr>
            <a:r>
              <a:rPr lang="en-US" sz="1800" dirty="0" smtClean="0"/>
              <a:t>       map </a:t>
            </a:r>
            <a:r>
              <a:rPr lang="en-US" sz="1800" dirty="0" err="1" smtClean="0"/>
              <a:t>func</a:t>
            </a:r>
            <a:r>
              <a:rPr lang="en-US" sz="1800" dirty="0" smtClean="0"/>
              <a:t>(</a:t>
            </a:r>
            <a:r>
              <a:rPr lang="en-US" sz="1800" dirty="0" err="1" smtClean="0"/>
              <a:t>param</a:t>
            </a:r>
            <a:r>
              <a:rPr lang="en-US" sz="1800" dirty="0" smtClean="0"/>
              <a:t> </a:t>
            </a:r>
            <a:r>
              <a:rPr lang="en-US" sz="1800" dirty="0" err="1" smtClean="0"/>
              <a:t>i</a:t>
            </a:r>
            <a:r>
              <a:rPr lang="en-US" sz="1800" dirty="0" smtClean="0"/>
              <a:t>, </a:t>
            </a:r>
            <a:r>
              <a:rPr lang="en-US" sz="1800" dirty="0" err="1" smtClean="0"/>
              <a:t>arg</a:t>
            </a:r>
            <a:r>
              <a:rPr lang="en-US" sz="1800" dirty="0" smtClean="0"/>
              <a:t> </a:t>
            </a:r>
            <a:r>
              <a:rPr lang="en-US" sz="1800" dirty="0" err="1" smtClean="0"/>
              <a:t>i</a:t>
            </a:r>
            <a:r>
              <a:rPr lang="en-US" sz="1800" dirty="0" smtClean="0"/>
              <a:t>, </a:t>
            </a:r>
            <a:r>
              <a:rPr lang="en-US" sz="1800" dirty="0" err="1" smtClean="0"/>
              <a:t>callee</a:t>
            </a:r>
            <a:r>
              <a:rPr lang="en-US" sz="1800" dirty="0" smtClean="0"/>
              <a:t> in, caller in, 1, map info);</a:t>
            </a:r>
          </a:p>
          <a:p>
            <a:pPr>
              <a:buNone/>
            </a:pPr>
            <a:endParaRPr lang="en-US" sz="1800" dirty="0" smtClean="0"/>
          </a:p>
          <a:p>
            <a:pPr>
              <a:buNone/>
            </a:pPr>
            <a:r>
              <a:rPr lang="en-US" sz="1800" dirty="0" smtClean="0"/>
              <a:t>    for each global variable ‘</a:t>
            </a:r>
            <a:r>
              <a:rPr lang="en-US" sz="1800" dirty="0" err="1" smtClean="0"/>
              <a:t>var_i</a:t>
            </a:r>
            <a:r>
              <a:rPr lang="en-US" sz="1800" dirty="0" smtClean="0"/>
              <a:t>’ do</a:t>
            </a:r>
          </a:p>
          <a:p>
            <a:pPr>
              <a:buNone/>
            </a:pPr>
            <a:r>
              <a:rPr lang="en-US" sz="1800" dirty="0" smtClean="0"/>
              <a:t>       [map info, </a:t>
            </a:r>
            <a:r>
              <a:rPr lang="en-US" sz="1800" dirty="0" err="1" smtClean="0"/>
              <a:t>callee</a:t>
            </a:r>
            <a:r>
              <a:rPr lang="en-US" sz="1800" dirty="0" smtClean="0"/>
              <a:t> in] =</a:t>
            </a:r>
          </a:p>
          <a:p>
            <a:pPr>
              <a:buNone/>
            </a:pPr>
            <a:r>
              <a:rPr lang="en-US" sz="1800" dirty="0" smtClean="0"/>
              <a:t>       map </a:t>
            </a:r>
            <a:r>
              <a:rPr lang="en-US" sz="1800" dirty="0" err="1" smtClean="0"/>
              <a:t>func</a:t>
            </a:r>
            <a:r>
              <a:rPr lang="en-US" sz="1800" dirty="0" smtClean="0"/>
              <a:t>(</a:t>
            </a:r>
            <a:r>
              <a:rPr lang="en-US" sz="1800" dirty="0" err="1" smtClean="0"/>
              <a:t>var</a:t>
            </a:r>
            <a:r>
              <a:rPr lang="en-US" sz="1800" dirty="0" smtClean="0"/>
              <a:t> </a:t>
            </a:r>
            <a:r>
              <a:rPr lang="en-US" sz="1800" dirty="0" err="1" smtClean="0"/>
              <a:t>i</a:t>
            </a:r>
            <a:r>
              <a:rPr lang="en-US" sz="1800" dirty="0" smtClean="0"/>
              <a:t>, </a:t>
            </a:r>
            <a:r>
              <a:rPr lang="en-US" sz="1800" dirty="0" err="1" smtClean="0"/>
              <a:t>var</a:t>
            </a:r>
            <a:r>
              <a:rPr lang="en-US" sz="1800" dirty="0" smtClean="0"/>
              <a:t> </a:t>
            </a:r>
            <a:r>
              <a:rPr lang="en-US" sz="1800" dirty="0" err="1" smtClean="0"/>
              <a:t>i</a:t>
            </a:r>
            <a:r>
              <a:rPr lang="en-US" sz="1800" dirty="0" smtClean="0"/>
              <a:t>, </a:t>
            </a:r>
            <a:r>
              <a:rPr lang="en-US" sz="1800" dirty="0" err="1" smtClean="0"/>
              <a:t>callee</a:t>
            </a:r>
            <a:r>
              <a:rPr lang="en-US" sz="1800" dirty="0" smtClean="0"/>
              <a:t> in, caller in, 1, map info);</a:t>
            </a:r>
          </a:p>
          <a:p>
            <a:pPr>
              <a:buNone/>
            </a:pPr>
            <a:endParaRPr lang="en-US" sz="1800" dirty="0" smtClean="0"/>
          </a:p>
          <a:p>
            <a:pPr>
              <a:buNone/>
            </a:pPr>
            <a:r>
              <a:rPr lang="en-US" sz="1800" dirty="0" smtClean="0"/>
              <a:t>    return([map info, </a:t>
            </a:r>
            <a:r>
              <a:rPr lang="en-US" sz="1800" dirty="0" err="1" smtClean="0"/>
              <a:t>callee</a:t>
            </a:r>
            <a:r>
              <a:rPr lang="en-US" sz="1800" dirty="0" smtClean="0"/>
              <a:t> in]);</a:t>
            </a:r>
          </a:p>
          <a:p>
            <a:pPr>
              <a:buNone/>
            </a:pPr>
            <a:r>
              <a:rPr lang="en-US" sz="1800" dirty="0" smtClean="0"/>
              <a:t>}</a:t>
            </a:r>
            <a:endParaRPr lang="en-US" sz="1800" dirty="0"/>
          </a:p>
        </p:txBody>
      </p:sp>
      <p:sp>
        <p:nvSpPr>
          <p:cNvPr id="4" name="Content Placeholder 2"/>
          <p:cNvSpPr txBox="1">
            <a:spLocks/>
          </p:cNvSpPr>
          <p:nvPr/>
        </p:nvSpPr>
        <p:spPr>
          <a:xfrm>
            <a:off x="4191000" y="152400"/>
            <a:ext cx="4953000" cy="6858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map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func</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callee</a:t>
            </a:r>
            <a:r>
              <a:rPr kumimoji="0" lang="en-US" sz="1600" b="0" i="0" u="none" strike="noStrike" kern="1200" cap="none" spc="0" normalizeH="0" noProof="0" dirty="0" smtClean="0">
                <a:ln>
                  <a:noFill/>
                </a:ln>
                <a:solidFill>
                  <a:schemeClr val="tx1"/>
                </a:solidFill>
                <a:effectLst/>
                <a:uLnTx/>
                <a:uFillTx/>
                <a:latin typeface="+mn-lt"/>
                <a:ea typeface="+mn-ea"/>
                <a:cs typeface="+mn-cs"/>
              </a:rPr>
              <a:t> </a:t>
            </a:r>
            <a:r>
              <a:rPr kumimoji="0" lang="en-US" sz="1600" b="0" i="0" u="none" strike="noStrike" kern="1200" cap="none" spc="0" normalizeH="0" noProof="0" dirty="0" err="1" smtClean="0">
                <a:ln>
                  <a:noFill/>
                </a:ln>
                <a:solidFill>
                  <a:schemeClr val="tx1"/>
                </a:solidFill>
                <a:effectLst/>
                <a:uLnTx/>
                <a:uFillTx/>
                <a:latin typeface="+mn-lt"/>
                <a:ea typeface="+mn-ea"/>
                <a:cs typeface="+mn-cs"/>
              </a:rPr>
              <a:t>var</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caller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var</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callee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in, caller in, depth, map info)</a:t>
            </a:r>
            <a:r>
              <a:rPr kumimoji="0" lang="en-US" sz="1600" b="0" i="0" u="none" strike="noStrike" kern="1200" cap="none" spc="0" normalizeH="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if</a:t>
            </a:r>
            <a:r>
              <a:rPr kumimoji="0" lang="en-US" sz="1600" b="0" i="0" u="none" strike="noStrike" kern="1200" cap="none" spc="0" normalizeH="0" noProof="0" dirty="0" smtClean="0">
                <a:ln>
                  <a:noFill/>
                </a:ln>
                <a:solidFill>
                  <a:schemeClr val="tx1"/>
                </a:solidFill>
                <a:effectLst/>
                <a:uLnTx/>
                <a:uFillTx/>
                <a:latin typeface="+mn-lt"/>
                <a:ea typeface="+mn-ea"/>
                <a:cs typeface="+mn-cs"/>
              </a:rPr>
              <a:t>  !(is pointer type(</a:t>
            </a:r>
            <a:r>
              <a:rPr kumimoji="0" lang="en-US" sz="1600" b="0" i="0" u="none" strike="noStrike" kern="1200" cap="none" spc="0" normalizeH="0" noProof="0" dirty="0" err="1" smtClean="0">
                <a:ln>
                  <a:noFill/>
                </a:ln>
                <a:solidFill>
                  <a:schemeClr val="tx1"/>
                </a:solidFill>
                <a:effectLst/>
                <a:uLnTx/>
                <a:uFillTx/>
                <a:latin typeface="+mn-lt"/>
                <a:ea typeface="+mn-ea"/>
                <a:cs typeface="+mn-cs"/>
              </a:rPr>
              <a:t>callee</a:t>
            </a:r>
            <a:r>
              <a:rPr kumimoji="0" lang="en-US" sz="1600" b="0" i="0" u="none" strike="noStrike" kern="1200" cap="none" spc="0" normalizeH="0" noProof="0" dirty="0" smtClean="0">
                <a:ln>
                  <a:noFill/>
                </a:ln>
                <a:solidFill>
                  <a:schemeClr val="tx1"/>
                </a:solidFill>
                <a:effectLst/>
                <a:uLnTx/>
                <a:uFillTx/>
                <a:latin typeface="+mn-lt"/>
                <a:ea typeface="+mn-ea"/>
                <a:cs typeface="+mn-cs"/>
              </a:rPr>
              <a:t> </a:t>
            </a:r>
            <a:r>
              <a:rPr kumimoji="0" lang="en-US" sz="1600" b="0" i="0" u="none" strike="noStrike" kern="1200" cap="none" spc="0" normalizeH="0" noProof="0" dirty="0" err="1" smtClean="0">
                <a:ln>
                  <a:noFill/>
                </a:ln>
                <a:solidFill>
                  <a:schemeClr val="tx1"/>
                </a:solidFill>
                <a:effectLst/>
                <a:uLnTx/>
                <a:uFillTx/>
                <a:latin typeface="+mn-lt"/>
                <a:ea typeface="+mn-ea"/>
                <a:cs typeface="+mn-cs"/>
              </a:rPr>
              <a:t>var</a:t>
            </a:r>
            <a:r>
              <a:rPr kumimoji="0" lang="en-US" sz="1600" b="0" i="0" u="none" strike="noStrike" kern="1200" cap="none" spc="0" normalizeH="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1600" dirty="0" smtClean="0"/>
              <a:t>       return ([map info, </a:t>
            </a:r>
            <a:r>
              <a:rPr lang="en-US" sz="1600" dirty="0" err="1" smtClean="0"/>
              <a:t>callee</a:t>
            </a:r>
            <a:r>
              <a:rPr lang="en-US" sz="1600" dirty="0" smtClean="0"/>
              <a:t> in]);</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for each ‘x’ such that a relationship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caller_var</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x,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rel</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exists do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if (is in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callee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scope(x)){</a:t>
            </a:r>
          </a:p>
          <a:p>
            <a:pPr marL="342900" lvl="0" indent="-342900">
              <a:spcBef>
                <a:spcPct val="20000"/>
              </a:spcBef>
            </a:pPr>
            <a:r>
              <a:rPr lang="en-US" sz="1600" dirty="0" smtClean="0"/>
              <a:t>          </a:t>
            </a:r>
            <a:r>
              <a:rPr lang="en-US" sz="1600" dirty="0" err="1" smtClean="0"/>
              <a:t>callee</a:t>
            </a:r>
            <a:r>
              <a:rPr lang="en-US" sz="1600" dirty="0" smtClean="0"/>
              <a:t> in = </a:t>
            </a:r>
            <a:r>
              <a:rPr lang="en-US" sz="1600" dirty="0" err="1" smtClean="0"/>
              <a:t>callee</a:t>
            </a:r>
            <a:r>
              <a:rPr lang="en-US" sz="1600" dirty="0" smtClean="0"/>
              <a:t> in </a:t>
            </a:r>
            <a:r>
              <a:rPr lang="en-US" sz="1600" dirty="0" smtClean="0">
                <a:solidFill>
                  <a:prstClr val="black"/>
                </a:solidFill>
                <a:latin typeface="cmsy10"/>
              </a:rPr>
              <a:t>[</a:t>
            </a:r>
            <a:r>
              <a:rPr lang="en-US" sz="1600" dirty="0" smtClean="0"/>
              <a:t> {(</a:t>
            </a:r>
            <a:r>
              <a:rPr lang="en-US" sz="1600" dirty="0" err="1" smtClean="0"/>
              <a:t>callee</a:t>
            </a:r>
            <a:r>
              <a:rPr lang="en-US" sz="1600" dirty="0" smtClean="0"/>
              <a:t> </a:t>
            </a:r>
            <a:r>
              <a:rPr lang="en-US" sz="1600" dirty="0" err="1" smtClean="0"/>
              <a:t>var</a:t>
            </a:r>
            <a:r>
              <a:rPr lang="en-US" sz="1600" dirty="0" smtClean="0"/>
              <a:t>, x, </a:t>
            </a:r>
            <a:r>
              <a:rPr lang="en-US" sz="1600" dirty="0" err="1" smtClean="0"/>
              <a:t>rel</a:t>
            </a:r>
            <a:r>
              <a:rPr lang="en-US" sz="1600" dirty="0" smtClean="0"/>
              <a:t>)};</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defRPr/>
            </a:pPr>
            <a:r>
              <a:rPr lang="en-US" sz="1600" dirty="0" smtClean="0"/>
              <a:t>          [map info, </a:t>
            </a:r>
            <a:r>
              <a:rPr lang="en-US" sz="1600" dirty="0" err="1" smtClean="0"/>
              <a:t>callee</a:t>
            </a:r>
            <a:r>
              <a:rPr lang="en-US" sz="1600" dirty="0" smtClean="0"/>
              <a:t> in] =</a:t>
            </a:r>
          </a:p>
          <a:p>
            <a:pPr marL="342900" lvl="0" indent="-342900">
              <a:spcBef>
                <a:spcPct val="20000"/>
              </a:spcBef>
              <a:defRPr/>
            </a:pPr>
            <a:r>
              <a:rPr lang="en-US" sz="1600" dirty="0" smtClean="0"/>
              <a:t>          map </a:t>
            </a:r>
            <a:r>
              <a:rPr lang="en-US" sz="1600" dirty="0" err="1" smtClean="0"/>
              <a:t>func</a:t>
            </a:r>
            <a:r>
              <a:rPr lang="en-US" sz="1600" dirty="0" smtClean="0"/>
              <a:t>(x, x, </a:t>
            </a:r>
            <a:r>
              <a:rPr lang="en-US" sz="1600" dirty="0" err="1" smtClean="0"/>
              <a:t>callee</a:t>
            </a:r>
            <a:r>
              <a:rPr lang="en-US" sz="1600" dirty="0" smtClean="0"/>
              <a:t> in, caller in, depth+1, </a:t>
            </a:r>
            <a:r>
              <a:rPr lang="en-US" sz="1600" dirty="0" err="1" smtClean="0"/>
              <a:t>mapinfo</a:t>
            </a:r>
            <a:r>
              <a:rPr lang="en-US" sz="1600" dirty="0" smtClean="0"/>
              <a:t>);</a:t>
            </a:r>
          </a:p>
          <a:p>
            <a:pPr marL="342900" lvl="0" indent="-342900">
              <a:spcBef>
                <a:spcPct val="20000"/>
              </a:spcBef>
              <a:defRPr/>
            </a:pPr>
            <a:r>
              <a:rPr lang="en-US" sz="1600" dirty="0" smtClean="0"/>
              <a:t>       } </a:t>
            </a:r>
          </a:p>
          <a:p>
            <a:pPr marL="342900" lvl="0" indent="-342900">
              <a:spcBef>
                <a:spcPct val="20000"/>
              </a:spcBef>
              <a:defRPr/>
            </a:pPr>
            <a:r>
              <a:rPr lang="en-US" sz="1600" dirty="0" smtClean="0"/>
              <a:t>       </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else {</a:t>
            </a:r>
          </a:p>
          <a:p>
            <a:pPr marL="342900" lvl="0" indent="-342900">
              <a:spcBef>
                <a:spcPct val="20000"/>
              </a:spcBef>
              <a:defRPr/>
            </a:pPr>
            <a:r>
              <a:rPr lang="en-US" sz="1600" dirty="0" smtClean="0"/>
              <a:t>             if(exist invisible for(x, map info))</a:t>
            </a:r>
          </a:p>
          <a:p>
            <a:pPr marL="342900" lvl="0" indent="-342900">
              <a:spcBef>
                <a:spcPct val="20000"/>
              </a:spcBef>
              <a:defRPr/>
            </a:pPr>
            <a:r>
              <a:rPr lang="en-US" sz="1600" dirty="0" smtClean="0"/>
              <a:t>                 x invisible = get invisible </a:t>
            </a:r>
            <a:r>
              <a:rPr lang="en-US" sz="1600" dirty="0" err="1" smtClean="0"/>
              <a:t>var</a:t>
            </a:r>
            <a:r>
              <a:rPr lang="en-US" sz="1600" dirty="0" smtClean="0"/>
              <a:t>(x, map info)</a:t>
            </a:r>
          </a:p>
          <a:p>
            <a:pPr marL="342900" lvl="0" indent="-342900">
              <a:spcBef>
                <a:spcPct val="20000"/>
              </a:spcBef>
              <a:defRPr/>
            </a:pPr>
            <a:r>
              <a:rPr lang="en-US" sz="1600" dirty="0" smtClean="0"/>
              <a:t>             else {</a:t>
            </a:r>
          </a:p>
          <a:p>
            <a:pPr marL="342900" lvl="0" indent="-342900">
              <a:spcBef>
                <a:spcPct val="20000"/>
              </a:spcBef>
              <a:defRPr/>
            </a:pPr>
            <a:r>
              <a:rPr lang="en-US" sz="1600" dirty="0" smtClean="0"/>
              <a:t>                  x invisible = define invisible (</a:t>
            </a:r>
            <a:r>
              <a:rPr lang="en-US" sz="1600" dirty="0" err="1" smtClean="0"/>
              <a:t>callee</a:t>
            </a:r>
            <a:r>
              <a:rPr lang="en-US" sz="1600" dirty="0" smtClean="0"/>
              <a:t> </a:t>
            </a:r>
            <a:r>
              <a:rPr lang="en-US" sz="1600" dirty="0" err="1" smtClean="0"/>
              <a:t>var</a:t>
            </a:r>
            <a:r>
              <a:rPr lang="en-US" sz="1600" dirty="0" smtClean="0"/>
              <a:t>, depth);</a:t>
            </a:r>
          </a:p>
          <a:p>
            <a:pPr marL="342900" lvl="0" indent="-342900">
              <a:spcBef>
                <a:spcPct val="20000"/>
              </a:spcBef>
              <a:defRPr/>
            </a:pPr>
            <a:r>
              <a:rPr lang="en-US" sz="1600" dirty="0" smtClean="0"/>
              <a:t>                  add map info(x invisible, x, map info);      </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defRPr/>
            </a:pPr>
            <a:r>
              <a:rPr lang="en-US" sz="1600" dirty="0" smtClean="0"/>
              <a:t>             }</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pPr>
            <a:r>
              <a:rPr lang="en-US" sz="1600" dirty="0" smtClean="0"/>
              <a:t>            </a:t>
            </a:r>
            <a:r>
              <a:rPr lang="en-US" sz="1600" dirty="0" err="1" smtClean="0"/>
              <a:t>callee</a:t>
            </a:r>
            <a:r>
              <a:rPr lang="en-US" sz="1600" dirty="0" smtClean="0"/>
              <a:t> in = </a:t>
            </a:r>
            <a:r>
              <a:rPr lang="en-US" sz="1600" dirty="0" err="1" smtClean="0"/>
              <a:t>callee</a:t>
            </a:r>
            <a:r>
              <a:rPr lang="en-US" sz="1600" dirty="0" smtClean="0"/>
              <a:t> in </a:t>
            </a:r>
            <a:r>
              <a:rPr lang="en-US" sz="1600" dirty="0" smtClean="0">
                <a:solidFill>
                  <a:prstClr val="black"/>
                </a:solidFill>
                <a:latin typeface="cmsy10"/>
              </a:rPr>
              <a:t>[</a:t>
            </a:r>
            <a:r>
              <a:rPr lang="en-US" sz="1600" dirty="0" smtClean="0"/>
              <a:t> {(</a:t>
            </a:r>
            <a:r>
              <a:rPr lang="en-US" sz="1600" dirty="0" err="1" smtClean="0"/>
              <a:t>callee</a:t>
            </a:r>
            <a:r>
              <a:rPr lang="en-US" sz="1600" dirty="0" smtClean="0"/>
              <a:t> </a:t>
            </a:r>
            <a:r>
              <a:rPr lang="en-US" sz="1600" dirty="0" err="1" smtClean="0"/>
              <a:t>var</a:t>
            </a:r>
            <a:r>
              <a:rPr lang="en-US" sz="1600" dirty="0" smtClean="0"/>
              <a:t>, x invisible, </a:t>
            </a:r>
            <a:r>
              <a:rPr lang="en-US" sz="1600" dirty="0" err="1" smtClean="0"/>
              <a:t>rel</a:t>
            </a:r>
            <a:r>
              <a:rPr lang="en-US" sz="1600" dirty="0" smtClean="0"/>
              <a:t>)};</a:t>
            </a:r>
          </a:p>
          <a:p>
            <a:pPr marL="342900" lvl="0" indent="-342900">
              <a:spcBef>
                <a:spcPct val="20000"/>
              </a:spcBef>
              <a:defRPr/>
            </a:pPr>
            <a:r>
              <a:rPr lang="en-US" sz="1600" dirty="0" smtClean="0"/>
              <a:t>            [map info, </a:t>
            </a:r>
            <a:r>
              <a:rPr lang="en-US" sz="1600" dirty="0" err="1" smtClean="0"/>
              <a:t>callee</a:t>
            </a:r>
            <a:r>
              <a:rPr lang="en-US" sz="1600" dirty="0" smtClean="0"/>
              <a:t> in] = map </a:t>
            </a:r>
            <a:r>
              <a:rPr lang="en-US" sz="1600" dirty="0" err="1" smtClean="0"/>
              <a:t>func</a:t>
            </a:r>
            <a:r>
              <a:rPr lang="en-US" sz="1600" dirty="0" smtClean="0"/>
              <a:t>(x invisible, x, </a:t>
            </a:r>
            <a:r>
              <a:rPr lang="en-US" sz="1600" dirty="0" err="1" smtClean="0"/>
              <a:t>callee</a:t>
            </a:r>
            <a:r>
              <a:rPr lang="en-US" sz="1600" dirty="0" smtClean="0"/>
              <a:t> </a:t>
            </a:r>
          </a:p>
          <a:p>
            <a:pPr marL="342900" lvl="0" indent="-342900">
              <a:spcBef>
                <a:spcPct val="20000"/>
              </a:spcBef>
              <a:defRPr/>
            </a:pPr>
            <a:r>
              <a:rPr lang="en-US" sz="1600" dirty="0" smtClean="0"/>
              <a:t>                           in, caller in,  depth+1, map info);</a:t>
            </a:r>
          </a:p>
          <a:p>
            <a:pPr marL="342900" lvl="0" indent="-342900">
              <a:spcBef>
                <a:spcPct val="20000"/>
              </a:spcBef>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p>
          <a:p>
            <a:pPr marL="342900" lvl="0" indent="-342900">
              <a:spcBef>
                <a:spcPct val="20000"/>
              </a:spcBef>
              <a:defRPr/>
            </a:pPr>
            <a:r>
              <a:rPr lang="en-US" sz="1600" dirty="0" smtClean="0"/>
              <a:t>} return ([map info, </a:t>
            </a:r>
            <a:r>
              <a:rPr lang="en-US" sz="1600" dirty="0" err="1" smtClean="0"/>
              <a:t>callee</a:t>
            </a:r>
            <a:r>
              <a:rPr lang="en-US" sz="1600" dirty="0" smtClean="0"/>
              <a:t> in]); }</a:t>
            </a:r>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Map Process</a:t>
            </a:r>
            <a:endParaRPr lang="en-US" dirty="0"/>
          </a:p>
        </p:txBody>
      </p:sp>
      <p:sp>
        <p:nvSpPr>
          <p:cNvPr id="3" name="Content Placeholder 2"/>
          <p:cNvSpPr>
            <a:spLocks noGrp="1"/>
          </p:cNvSpPr>
          <p:nvPr>
            <p:ph idx="1"/>
          </p:nvPr>
        </p:nvSpPr>
        <p:spPr>
          <a:xfrm>
            <a:off x="1447800" y="1600200"/>
            <a:ext cx="3124200" cy="4525963"/>
          </a:xfrm>
        </p:spPr>
        <p:txBody>
          <a:bodyPr>
            <a:normAutofit/>
          </a:bodyPr>
          <a:lstStyle/>
          <a:p>
            <a:pPr>
              <a:buNone/>
            </a:pPr>
            <a:r>
              <a:rPr lang="en-US" sz="1800" dirty="0" err="1" smtClean="0"/>
              <a:t>int</a:t>
            </a:r>
            <a:r>
              <a:rPr lang="en-US" sz="1800" dirty="0" smtClean="0"/>
              <a:t> *x, y;</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a:t>
            </a:r>
          </a:p>
          <a:p>
            <a:pPr>
              <a:buNone/>
            </a:pPr>
            <a:r>
              <a:rPr lang="en-US" sz="1800" dirty="0" smtClean="0"/>
              <a:t>    a = &amp;y;</a:t>
            </a:r>
          </a:p>
          <a:p>
            <a:pPr>
              <a:buNone/>
            </a:pPr>
            <a:r>
              <a:rPr lang="en-US" sz="1800" dirty="0" smtClean="0"/>
              <a:t>    x = &amp;y;</a:t>
            </a:r>
          </a:p>
          <a:p>
            <a:pPr>
              <a:buNone/>
            </a:pPr>
            <a:r>
              <a:rPr lang="en-US" sz="1800" dirty="0" smtClean="0"/>
              <a:t>    f(a);     /* stmt 1 */</a:t>
            </a:r>
          </a:p>
          <a:p>
            <a:pPr>
              <a:buNone/>
            </a:pPr>
            <a:r>
              <a:rPr lang="en-US" sz="1800" dirty="0" smtClean="0"/>
              <a:t>}</a:t>
            </a:r>
          </a:p>
          <a:p>
            <a:pPr>
              <a:buNone/>
            </a:pPr>
            <a:endParaRPr lang="en-US" sz="1800" dirty="0" smtClean="0"/>
          </a:p>
          <a:p>
            <a:pPr>
              <a:buNone/>
            </a:pPr>
            <a:r>
              <a:rPr lang="en-US" sz="1800" dirty="0" smtClean="0"/>
              <a:t>f(</a:t>
            </a:r>
            <a:r>
              <a:rPr lang="en-US" sz="1800" dirty="0" err="1" smtClean="0"/>
              <a:t>int</a:t>
            </a:r>
            <a:r>
              <a:rPr lang="en-US" sz="1800" dirty="0" smtClean="0"/>
              <a:t> *m)</a:t>
            </a:r>
          </a:p>
          <a:p>
            <a:pPr>
              <a:buNone/>
            </a:pPr>
            <a:r>
              <a:rPr lang="en-US" sz="1800" dirty="0" smtClean="0"/>
              <a:t>{              /* stmt 2 */</a:t>
            </a:r>
          </a:p>
          <a:p>
            <a:pPr>
              <a:buNone/>
            </a:pPr>
            <a:r>
              <a:rPr lang="en-US" sz="1800" dirty="0" smtClean="0"/>
              <a:t>    . . .</a:t>
            </a:r>
          </a:p>
          <a:p>
            <a:pPr>
              <a:buNone/>
            </a:pPr>
            <a:r>
              <a:rPr lang="en-US" sz="1800" dirty="0" smtClean="0"/>
              <a:t>}</a:t>
            </a:r>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Map Process</a:t>
            </a:r>
            <a:endParaRPr lang="en-US" dirty="0"/>
          </a:p>
        </p:txBody>
      </p:sp>
      <p:sp>
        <p:nvSpPr>
          <p:cNvPr id="3" name="Content Placeholder 2"/>
          <p:cNvSpPr>
            <a:spLocks noGrp="1"/>
          </p:cNvSpPr>
          <p:nvPr>
            <p:ph idx="1"/>
          </p:nvPr>
        </p:nvSpPr>
        <p:spPr>
          <a:xfrm>
            <a:off x="1447800" y="1600200"/>
            <a:ext cx="3124200" cy="5029200"/>
          </a:xfrm>
        </p:spPr>
        <p:txBody>
          <a:bodyPr>
            <a:normAutofit/>
          </a:bodyPr>
          <a:lstStyle/>
          <a:p>
            <a:pPr>
              <a:buNone/>
            </a:pPr>
            <a:r>
              <a:rPr lang="en-US" sz="1800" dirty="0" err="1" smtClean="0"/>
              <a:t>int</a:t>
            </a:r>
            <a:r>
              <a:rPr lang="en-US" sz="1800" dirty="0" smtClean="0"/>
              <a:t> *x, y;</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a:t>
            </a:r>
          </a:p>
          <a:p>
            <a:pPr>
              <a:buNone/>
            </a:pPr>
            <a:r>
              <a:rPr lang="en-US" sz="1800" dirty="0" smtClean="0"/>
              <a:t>    a = &amp;y;</a:t>
            </a:r>
          </a:p>
          <a:p>
            <a:pPr>
              <a:buNone/>
            </a:pPr>
            <a:r>
              <a:rPr lang="en-US" sz="1800" dirty="0" smtClean="0"/>
              <a:t>    x = &amp;y;</a:t>
            </a:r>
          </a:p>
          <a:p>
            <a:pPr>
              <a:buNone/>
            </a:pPr>
            <a:r>
              <a:rPr lang="en-US" sz="1800" dirty="0" smtClean="0"/>
              <a:t>    f(a);     /* stmt 1 */</a:t>
            </a:r>
          </a:p>
          <a:p>
            <a:pPr>
              <a:buNone/>
            </a:pPr>
            <a:r>
              <a:rPr lang="en-US" sz="1800" dirty="0" smtClean="0"/>
              <a:t>}</a:t>
            </a:r>
          </a:p>
          <a:p>
            <a:pPr>
              <a:buNone/>
            </a:pPr>
            <a:endParaRPr lang="en-US" sz="1800" dirty="0" smtClean="0"/>
          </a:p>
          <a:p>
            <a:pPr>
              <a:buNone/>
            </a:pPr>
            <a:r>
              <a:rPr lang="en-US" sz="1800" dirty="0" smtClean="0"/>
              <a:t>f(</a:t>
            </a:r>
            <a:r>
              <a:rPr lang="en-US" sz="1800" dirty="0" err="1" smtClean="0"/>
              <a:t>int</a:t>
            </a:r>
            <a:r>
              <a:rPr lang="en-US" sz="1800" dirty="0" smtClean="0"/>
              <a:t> *m)</a:t>
            </a:r>
          </a:p>
          <a:p>
            <a:pPr>
              <a:buNone/>
            </a:pPr>
            <a:r>
              <a:rPr lang="en-US" sz="1800" dirty="0" smtClean="0"/>
              <a:t>{              /* stmt 2 */</a:t>
            </a:r>
          </a:p>
          <a:p>
            <a:pPr>
              <a:buNone/>
            </a:pPr>
            <a:r>
              <a:rPr lang="en-US" sz="1800" dirty="0" smtClean="0"/>
              <a:t>    . . .</a:t>
            </a:r>
          </a:p>
          <a:p>
            <a:pPr>
              <a:buNone/>
            </a:pPr>
            <a:r>
              <a:rPr lang="en-US" sz="1800" dirty="0" smtClean="0"/>
              <a:t>}</a:t>
            </a:r>
            <a:endParaRPr lang="en-US" sz="1800" dirty="0"/>
          </a:p>
        </p:txBody>
      </p:sp>
      <p:sp>
        <p:nvSpPr>
          <p:cNvPr id="4" name="TextBox 3"/>
          <p:cNvSpPr txBox="1"/>
          <p:nvPr/>
        </p:nvSpPr>
        <p:spPr>
          <a:xfrm>
            <a:off x="5638800" y="2209800"/>
            <a:ext cx="533400" cy="369332"/>
          </a:xfrm>
          <a:prstGeom prst="rect">
            <a:avLst/>
          </a:prstGeom>
          <a:noFill/>
        </p:spPr>
        <p:txBody>
          <a:bodyPr wrap="square" rtlCol="0">
            <a:spAutoFit/>
          </a:bodyPr>
          <a:lstStyle/>
          <a:p>
            <a:r>
              <a:rPr lang="en-US" dirty="0" smtClean="0"/>
              <a:t>x</a:t>
            </a:r>
            <a:endParaRPr lang="en-US" dirty="0"/>
          </a:p>
        </p:txBody>
      </p:sp>
      <p:sp>
        <p:nvSpPr>
          <p:cNvPr id="5" name="TextBox 4"/>
          <p:cNvSpPr txBox="1"/>
          <p:nvPr/>
        </p:nvSpPr>
        <p:spPr>
          <a:xfrm>
            <a:off x="5638800" y="2971800"/>
            <a:ext cx="533400" cy="369332"/>
          </a:xfrm>
          <a:prstGeom prst="rect">
            <a:avLst/>
          </a:prstGeom>
          <a:noFill/>
        </p:spPr>
        <p:txBody>
          <a:bodyPr wrap="square" rtlCol="0">
            <a:spAutoFit/>
          </a:bodyPr>
          <a:lstStyle/>
          <a:p>
            <a:r>
              <a:rPr lang="en-US" dirty="0" smtClean="0"/>
              <a:t>a</a:t>
            </a:r>
            <a:endParaRPr lang="en-US" dirty="0"/>
          </a:p>
        </p:txBody>
      </p:sp>
      <p:sp>
        <p:nvSpPr>
          <p:cNvPr id="6" name="TextBox 5"/>
          <p:cNvSpPr txBox="1"/>
          <p:nvPr/>
        </p:nvSpPr>
        <p:spPr>
          <a:xfrm>
            <a:off x="5638800" y="2544580"/>
            <a:ext cx="533400" cy="369332"/>
          </a:xfrm>
          <a:prstGeom prst="rect">
            <a:avLst/>
          </a:prstGeom>
          <a:noFill/>
        </p:spPr>
        <p:txBody>
          <a:bodyPr wrap="square" rtlCol="0">
            <a:spAutoFit/>
          </a:bodyPr>
          <a:lstStyle/>
          <a:p>
            <a:r>
              <a:rPr lang="en-US" dirty="0" smtClean="0"/>
              <a:t>y</a:t>
            </a:r>
            <a:endParaRPr lang="en-US" dirty="0"/>
          </a:p>
        </p:txBody>
      </p:sp>
      <p:cxnSp>
        <p:nvCxnSpPr>
          <p:cNvPr id="8" name="Straight Connector 7"/>
          <p:cNvCxnSpPr/>
          <p:nvPr/>
        </p:nvCxnSpPr>
        <p:spPr>
          <a:xfrm rot="5400000">
            <a:off x="4724400" y="2819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5562600" y="2819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334000" y="225602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334000" y="25908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334000" y="29718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334000" y="33528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urved Connector 15"/>
          <p:cNvCxnSpPr>
            <a:stCxn id="4" idx="3"/>
            <a:endCxn id="6" idx="3"/>
          </p:cNvCxnSpPr>
          <p:nvPr/>
        </p:nvCxnSpPr>
        <p:spPr>
          <a:xfrm>
            <a:off x="6172200" y="2394466"/>
            <a:ext cx="1588" cy="33478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hape 17"/>
          <p:cNvCxnSpPr>
            <a:stCxn id="5" idx="3"/>
            <a:endCxn id="6" idx="3"/>
          </p:cNvCxnSpPr>
          <p:nvPr/>
        </p:nvCxnSpPr>
        <p:spPr>
          <a:xfrm flipV="1">
            <a:off x="6172200" y="2729246"/>
            <a:ext cx="1588" cy="42722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Rounded Rectangular Callout 45"/>
          <p:cNvSpPr/>
          <p:nvPr/>
        </p:nvSpPr>
        <p:spPr>
          <a:xfrm>
            <a:off x="2895600" y="2286000"/>
            <a:ext cx="2057400" cy="1219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y, D), (x, y, 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Map Process</a:t>
            </a:r>
            <a:endParaRPr lang="en-US" dirty="0"/>
          </a:p>
        </p:txBody>
      </p:sp>
      <p:sp>
        <p:nvSpPr>
          <p:cNvPr id="3" name="Content Placeholder 2"/>
          <p:cNvSpPr>
            <a:spLocks noGrp="1"/>
          </p:cNvSpPr>
          <p:nvPr>
            <p:ph idx="1"/>
          </p:nvPr>
        </p:nvSpPr>
        <p:spPr>
          <a:xfrm>
            <a:off x="1447800" y="1600200"/>
            <a:ext cx="3124200" cy="5029200"/>
          </a:xfrm>
        </p:spPr>
        <p:txBody>
          <a:bodyPr>
            <a:normAutofit/>
          </a:bodyPr>
          <a:lstStyle/>
          <a:p>
            <a:pPr>
              <a:buNone/>
            </a:pPr>
            <a:r>
              <a:rPr lang="en-US" sz="1800" dirty="0" err="1" smtClean="0"/>
              <a:t>int</a:t>
            </a:r>
            <a:r>
              <a:rPr lang="en-US" sz="1800" dirty="0" smtClean="0"/>
              <a:t> *x, y;</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a:t>
            </a:r>
          </a:p>
          <a:p>
            <a:pPr>
              <a:buNone/>
            </a:pPr>
            <a:r>
              <a:rPr lang="en-US" sz="1800" dirty="0" smtClean="0"/>
              <a:t>    a = &amp;y;</a:t>
            </a:r>
          </a:p>
          <a:p>
            <a:pPr>
              <a:buNone/>
            </a:pPr>
            <a:r>
              <a:rPr lang="en-US" sz="1800" dirty="0" smtClean="0"/>
              <a:t>    x = &amp;y;</a:t>
            </a:r>
          </a:p>
          <a:p>
            <a:pPr>
              <a:buNone/>
            </a:pPr>
            <a:r>
              <a:rPr lang="en-US" sz="1800" dirty="0" smtClean="0"/>
              <a:t>    f(a);     /* stmt 1 */</a:t>
            </a:r>
          </a:p>
          <a:p>
            <a:pPr>
              <a:buNone/>
            </a:pPr>
            <a:r>
              <a:rPr lang="en-US" sz="1800" dirty="0" smtClean="0"/>
              <a:t>}</a:t>
            </a:r>
          </a:p>
          <a:p>
            <a:pPr>
              <a:buNone/>
            </a:pPr>
            <a:endParaRPr lang="en-US" sz="1800" dirty="0" smtClean="0"/>
          </a:p>
          <a:p>
            <a:pPr>
              <a:buNone/>
            </a:pPr>
            <a:endParaRPr lang="en-US" sz="1800" dirty="0" smtClean="0"/>
          </a:p>
          <a:p>
            <a:pPr>
              <a:buNone/>
            </a:pPr>
            <a:endParaRPr lang="en-US" sz="1800" dirty="0" smtClean="0"/>
          </a:p>
          <a:p>
            <a:pPr>
              <a:buNone/>
            </a:pPr>
            <a:r>
              <a:rPr lang="en-US" sz="1800" dirty="0" smtClean="0"/>
              <a:t>f(</a:t>
            </a:r>
            <a:r>
              <a:rPr lang="en-US" sz="1800" dirty="0" err="1" smtClean="0"/>
              <a:t>int</a:t>
            </a:r>
            <a:r>
              <a:rPr lang="en-US" sz="1800" dirty="0" smtClean="0"/>
              <a:t> *m)</a:t>
            </a:r>
          </a:p>
          <a:p>
            <a:pPr>
              <a:buNone/>
            </a:pPr>
            <a:r>
              <a:rPr lang="en-US" sz="1800" dirty="0" smtClean="0"/>
              <a:t>{              /* stmt 2 */</a:t>
            </a:r>
          </a:p>
          <a:p>
            <a:pPr>
              <a:buNone/>
            </a:pPr>
            <a:r>
              <a:rPr lang="en-US" sz="1800" dirty="0" smtClean="0"/>
              <a:t>    . . .</a:t>
            </a:r>
          </a:p>
          <a:p>
            <a:pPr>
              <a:buNone/>
            </a:pPr>
            <a:r>
              <a:rPr lang="en-US" sz="1800" dirty="0" smtClean="0"/>
              <a:t>}</a:t>
            </a:r>
            <a:endParaRPr lang="en-US" sz="1800" dirty="0"/>
          </a:p>
        </p:txBody>
      </p:sp>
      <p:sp>
        <p:nvSpPr>
          <p:cNvPr id="4" name="TextBox 3"/>
          <p:cNvSpPr txBox="1"/>
          <p:nvPr/>
        </p:nvSpPr>
        <p:spPr>
          <a:xfrm>
            <a:off x="5638800" y="2209800"/>
            <a:ext cx="533400" cy="369332"/>
          </a:xfrm>
          <a:prstGeom prst="rect">
            <a:avLst/>
          </a:prstGeom>
          <a:noFill/>
        </p:spPr>
        <p:txBody>
          <a:bodyPr wrap="square" rtlCol="0">
            <a:spAutoFit/>
          </a:bodyPr>
          <a:lstStyle/>
          <a:p>
            <a:r>
              <a:rPr lang="en-US" dirty="0" smtClean="0"/>
              <a:t>x</a:t>
            </a:r>
            <a:endParaRPr lang="en-US" dirty="0"/>
          </a:p>
        </p:txBody>
      </p:sp>
      <p:sp>
        <p:nvSpPr>
          <p:cNvPr id="5" name="TextBox 4"/>
          <p:cNvSpPr txBox="1"/>
          <p:nvPr/>
        </p:nvSpPr>
        <p:spPr>
          <a:xfrm>
            <a:off x="5638800" y="2971800"/>
            <a:ext cx="533400" cy="369332"/>
          </a:xfrm>
          <a:prstGeom prst="rect">
            <a:avLst/>
          </a:prstGeom>
          <a:noFill/>
        </p:spPr>
        <p:txBody>
          <a:bodyPr wrap="square" rtlCol="0">
            <a:spAutoFit/>
          </a:bodyPr>
          <a:lstStyle/>
          <a:p>
            <a:r>
              <a:rPr lang="en-US" dirty="0" smtClean="0"/>
              <a:t>a</a:t>
            </a:r>
            <a:endParaRPr lang="en-US" dirty="0"/>
          </a:p>
        </p:txBody>
      </p:sp>
      <p:sp>
        <p:nvSpPr>
          <p:cNvPr id="6" name="TextBox 5"/>
          <p:cNvSpPr txBox="1"/>
          <p:nvPr/>
        </p:nvSpPr>
        <p:spPr>
          <a:xfrm>
            <a:off x="5638800" y="2544580"/>
            <a:ext cx="533400" cy="369332"/>
          </a:xfrm>
          <a:prstGeom prst="rect">
            <a:avLst/>
          </a:prstGeom>
          <a:noFill/>
        </p:spPr>
        <p:txBody>
          <a:bodyPr wrap="square" rtlCol="0">
            <a:spAutoFit/>
          </a:bodyPr>
          <a:lstStyle/>
          <a:p>
            <a:r>
              <a:rPr lang="en-US" dirty="0" smtClean="0"/>
              <a:t>y</a:t>
            </a:r>
            <a:endParaRPr lang="en-US" dirty="0"/>
          </a:p>
        </p:txBody>
      </p:sp>
      <p:cxnSp>
        <p:nvCxnSpPr>
          <p:cNvPr id="8" name="Straight Connector 7"/>
          <p:cNvCxnSpPr/>
          <p:nvPr/>
        </p:nvCxnSpPr>
        <p:spPr>
          <a:xfrm rot="5400000">
            <a:off x="4724400" y="2819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5562600" y="2819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334000" y="225602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334000" y="25908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334000" y="29718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334000" y="33528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urved Connector 15"/>
          <p:cNvCxnSpPr>
            <a:stCxn id="4" idx="3"/>
            <a:endCxn id="6" idx="3"/>
          </p:cNvCxnSpPr>
          <p:nvPr/>
        </p:nvCxnSpPr>
        <p:spPr>
          <a:xfrm>
            <a:off x="6172200" y="2394466"/>
            <a:ext cx="1588" cy="33478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hape 17"/>
          <p:cNvCxnSpPr>
            <a:stCxn id="5" idx="3"/>
            <a:endCxn id="6" idx="3"/>
          </p:cNvCxnSpPr>
          <p:nvPr/>
        </p:nvCxnSpPr>
        <p:spPr>
          <a:xfrm flipV="1">
            <a:off x="6172200" y="2729246"/>
            <a:ext cx="1588" cy="42722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638800" y="3992380"/>
            <a:ext cx="533400" cy="369332"/>
          </a:xfrm>
          <a:prstGeom prst="rect">
            <a:avLst/>
          </a:prstGeom>
          <a:noFill/>
        </p:spPr>
        <p:txBody>
          <a:bodyPr wrap="square" rtlCol="0">
            <a:spAutoFit/>
          </a:bodyPr>
          <a:lstStyle/>
          <a:p>
            <a:r>
              <a:rPr lang="en-US" dirty="0" smtClean="0"/>
              <a:t>x</a:t>
            </a:r>
            <a:endParaRPr lang="en-US" dirty="0"/>
          </a:p>
        </p:txBody>
      </p:sp>
      <p:sp>
        <p:nvSpPr>
          <p:cNvPr id="36" name="TextBox 35"/>
          <p:cNvSpPr txBox="1"/>
          <p:nvPr/>
        </p:nvSpPr>
        <p:spPr>
          <a:xfrm>
            <a:off x="5638800" y="4754380"/>
            <a:ext cx="533400" cy="369332"/>
          </a:xfrm>
          <a:prstGeom prst="rect">
            <a:avLst/>
          </a:prstGeom>
          <a:noFill/>
        </p:spPr>
        <p:txBody>
          <a:bodyPr wrap="square" rtlCol="0">
            <a:spAutoFit/>
          </a:bodyPr>
          <a:lstStyle/>
          <a:p>
            <a:r>
              <a:rPr lang="en-US" dirty="0" smtClean="0"/>
              <a:t>m</a:t>
            </a:r>
            <a:endParaRPr lang="en-US" dirty="0"/>
          </a:p>
        </p:txBody>
      </p:sp>
      <p:sp>
        <p:nvSpPr>
          <p:cNvPr id="37" name="TextBox 36"/>
          <p:cNvSpPr txBox="1"/>
          <p:nvPr/>
        </p:nvSpPr>
        <p:spPr>
          <a:xfrm>
            <a:off x="5638800" y="4327160"/>
            <a:ext cx="533400" cy="369332"/>
          </a:xfrm>
          <a:prstGeom prst="rect">
            <a:avLst/>
          </a:prstGeom>
          <a:noFill/>
        </p:spPr>
        <p:txBody>
          <a:bodyPr wrap="square" rtlCol="0">
            <a:spAutoFit/>
          </a:bodyPr>
          <a:lstStyle/>
          <a:p>
            <a:r>
              <a:rPr lang="en-US" dirty="0" smtClean="0"/>
              <a:t>y</a:t>
            </a:r>
            <a:endParaRPr lang="en-US" dirty="0"/>
          </a:p>
        </p:txBody>
      </p:sp>
      <p:cxnSp>
        <p:nvCxnSpPr>
          <p:cNvPr id="38" name="Straight Connector 37"/>
          <p:cNvCxnSpPr/>
          <p:nvPr/>
        </p:nvCxnSpPr>
        <p:spPr>
          <a:xfrm rot="5400000">
            <a:off x="4724400" y="460198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5562600" y="460198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334000" y="40386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334000" y="437338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334000" y="475438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334000" y="513538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Curved Connector 43"/>
          <p:cNvCxnSpPr>
            <a:stCxn id="35" idx="3"/>
            <a:endCxn id="37" idx="3"/>
          </p:cNvCxnSpPr>
          <p:nvPr/>
        </p:nvCxnSpPr>
        <p:spPr>
          <a:xfrm>
            <a:off x="6172200" y="4177046"/>
            <a:ext cx="1588" cy="33478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hape 17"/>
          <p:cNvCxnSpPr>
            <a:stCxn id="36" idx="3"/>
            <a:endCxn id="37" idx="3"/>
          </p:cNvCxnSpPr>
          <p:nvPr/>
        </p:nvCxnSpPr>
        <p:spPr>
          <a:xfrm flipV="1">
            <a:off x="6172200" y="4511826"/>
            <a:ext cx="1588" cy="42722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Rounded Rectangular Callout 45"/>
          <p:cNvSpPr/>
          <p:nvPr/>
        </p:nvSpPr>
        <p:spPr>
          <a:xfrm>
            <a:off x="2895600" y="2286000"/>
            <a:ext cx="2057400" cy="1219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y, D), (x, y, D)}</a:t>
            </a:r>
            <a:endParaRPr lang="en-US" dirty="0"/>
          </a:p>
        </p:txBody>
      </p:sp>
      <p:sp>
        <p:nvSpPr>
          <p:cNvPr id="27" name="Rounded Rectangular Callout 26"/>
          <p:cNvSpPr/>
          <p:nvPr/>
        </p:nvSpPr>
        <p:spPr>
          <a:xfrm>
            <a:off x="1905000" y="4267200"/>
            <a:ext cx="2743200" cy="9906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 = a =&gt; (m, y, D)</a:t>
            </a:r>
          </a:p>
          <a:p>
            <a:pPr algn="ctr"/>
            <a:r>
              <a:rPr lang="en-US" dirty="0" smtClean="0"/>
              <a:t>x = x =&gt; (x, y, 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Map Process</a:t>
            </a:r>
            <a:endParaRPr lang="en-US" dirty="0"/>
          </a:p>
        </p:txBody>
      </p:sp>
      <p:sp>
        <p:nvSpPr>
          <p:cNvPr id="3" name="Content Placeholder 2"/>
          <p:cNvSpPr>
            <a:spLocks noGrp="1"/>
          </p:cNvSpPr>
          <p:nvPr>
            <p:ph idx="1"/>
          </p:nvPr>
        </p:nvSpPr>
        <p:spPr>
          <a:xfrm>
            <a:off x="228600" y="1600200"/>
            <a:ext cx="2438400" cy="5029200"/>
          </a:xfrm>
        </p:spPr>
        <p:txBody>
          <a:bodyPr>
            <a:normAutofit/>
          </a:bodyPr>
          <a:lstStyle/>
          <a:p>
            <a:pPr>
              <a:buNone/>
            </a:pPr>
            <a:r>
              <a:rPr lang="en-US" sz="1800" dirty="0" err="1" smtClean="0"/>
              <a:t>int</a:t>
            </a:r>
            <a:r>
              <a:rPr lang="en-US" sz="1800" dirty="0" smtClean="0"/>
              <a:t> **x;</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 b, *c, d;</a:t>
            </a:r>
          </a:p>
          <a:p>
            <a:pPr>
              <a:buNone/>
            </a:pPr>
            <a:r>
              <a:rPr lang="en-US" sz="1800" dirty="0" smtClean="0"/>
              <a:t>    a = &amp;b;</a:t>
            </a:r>
          </a:p>
          <a:p>
            <a:pPr>
              <a:buNone/>
            </a:pPr>
            <a:r>
              <a:rPr lang="en-US" sz="1800" dirty="0" smtClean="0"/>
              <a:t>    x = &amp;c;</a:t>
            </a:r>
          </a:p>
          <a:p>
            <a:pPr>
              <a:buNone/>
            </a:pPr>
            <a:r>
              <a:rPr lang="en-US" sz="1800" dirty="0" smtClean="0"/>
              <a:t>    c = &amp;d;</a:t>
            </a:r>
          </a:p>
          <a:p>
            <a:pPr>
              <a:buNone/>
            </a:pPr>
            <a:r>
              <a:rPr lang="en-US" sz="1800" dirty="0" smtClean="0"/>
              <a:t>    f(a, &amp;b);</a:t>
            </a:r>
          </a:p>
          <a:p>
            <a:pPr>
              <a:buNone/>
            </a:pPr>
            <a:r>
              <a:rPr lang="en-US" sz="1800" dirty="0" smtClean="0"/>
              <a:t>}</a:t>
            </a:r>
          </a:p>
          <a:p>
            <a:pPr>
              <a:buNone/>
            </a:pPr>
            <a:r>
              <a:rPr lang="en-US" sz="1800" dirty="0" smtClean="0"/>
              <a:t>f(</a:t>
            </a:r>
            <a:r>
              <a:rPr lang="en-US" sz="1800" dirty="0" err="1" smtClean="0"/>
              <a:t>int</a:t>
            </a:r>
            <a:r>
              <a:rPr lang="en-US" sz="1800" dirty="0" smtClean="0"/>
              <a:t> *m, </a:t>
            </a:r>
            <a:r>
              <a:rPr lang="en-US" sz="1800" dirty="0" err="1" smtClean="0"/>
              <a:t>int</a:t>
            </a:r>
            <a:r>
              <a:rPr lang="en-US" sz="1800" dirty="0" smtClean="0"/>
              <a:t> *n)</a:t>
            </a:r>
          </a:p>
          <a:p>
            <a:pPr>
              <a:buNone/>
            </a:pPr>
            <a:r>
              <a:rPr lang="en-US" sz="1800" dirty="0" smtClean="0"/>
              <a:t>{</a:t>
            </a:r>
          </a:p>
          <a:p>
            <a:pPr>
              <a:buNone/>
            </a:pPr>
            <a:r>
              <a:rPr lang="en-US" sz="1800" dirty="0" smtClean="0"/>
              <a:t>     . . .</a:t>
            </a:r>
          </a:p>
          <a:p>
            <a:pPr>
              <a:buNone/>
            </a:pPr>
            <a:r>
              <a:rPr lang="en-US" sz="1800" dirty="0" smtClean="0"/>
              <a:t>}</a:t>
            </a:r>
            <a:endParaRPr lang="en-US" sz="1800" dirty="0"/>
          </a:p>
        </p:txBody>
      </p:sp>
      <p:sp>
        <p:nvSpPr>
          <p:cNvPr id="4" name="TextBox 3"/>
          <p:cNvSpPr txBox="1"/>
          <p:nvPr/>
        </p:nvSpPr>
        <p:spPr>
          <a:xfrm>
            <a:off x="7391400" y="1219200"/>
            <a:ext cx="533400" cy="369332"/>
          </a:xfrm>
          <a:prstGeom prst="rect">
            <a:avLst/>
          </a:prstGeom>
          <a:noFill/>
        </p:spPr>
        <p:txBody>
          <a:bodyPr wrap="square" rtlCol="0">
            <a:spAutoFit/>
          </a:bodyPr>
          <a:lstStyle/>
          <a:p>
            <a:r>
              <a:rPr lang="en-US" dirty="0" smtClean="0"/>
              <a:t>x</a:t>
            </a:r>
            <a:endParaRPr lang="en-US" dirty="0"/>
          </a:p>
        </p:txBody>
      </p:sp>
      <p:sp>
        <p:nvSpPr>
          <p:cNvPr id="5" name="TextBox 4"/>
          <p:cNvSpPr txBox="1"/>
          <p:nvPr/>
        </p:nvSpPr>
        <p:spPr>
          <a:xfrm>
            <a:off x="7391400" y="1981200"/>
            <a:ext cx="533400" cy="369332"/>
          </a:xfrm>
          <a:prstGeom prst="rect">
            <a:avLst/>
          </a:prstGeom>
          <a:noFill/>
        </p:spPr>
        <p:txBody>
          <a:bodyPr wrap="square" rtlCol="0">
            <a:spAutoFit/>
          </a:bodyPr>
          <a:lstStyle/>
          <a:p>
            <a:r>
              <a:rPr lang="en-US" dirty="0" smtClean="0"/>
              <a:t>d</a:t>
            </a:r>
            <a:endParaRPr lang="en-US" dirty="0"/>
          </a:p>
        </p:txBody>
      </p:sp>
      <p:sp>
        <p:nvSpPr>
          <p:cNvPr id="6" name="TextBox 5"/>
          <p:cNvSpPr txBox="1"/>
          <p:nvPr/>
        </p:nvSpPr>
        <p:spPr>
          <a:xfrm>
            <a:off x="7391400" y="1553980"/>
            <a:ext cx="533400" cy="369332"/>
          </a:xfrm>
          <a:prstGeom prst="rect">
            <a:avLst/>
          </a:prstGeom>
          <a:noFill/>
        </p:spPr>
        <p:txBody>
          <a:bodyPr wrap="square" rtlCol="0">
            <a:spAutoFit/>
          </a:bodyPr>
          <a:lstStyle/>
          <a:p>
            <a:r>
              <a:rPr lang="en-US" dirty="0" smtClean="0"/>
              <a:t>c</a:t>
            </a:r>
            <a:endParaRPr lang="en-US" dirty="0"/>
          </a:p>
        </p:txBody>
      </p:sp>
      <p:cxnSp>
        <p:nvCxnSpPr>
          <p:cNvPr id="8" name="Straight Connector 7"/>
          <p:cNvCxnSpPr/>
          <p:nvPr/>
        </p:nvCxnSpPr>
        <p:spPr>
          <a:xfrm rot="5400000">
            <a:off x="6477000" y="18288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7315200" y="18288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086600" y="126542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086600" y="16002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086600" y="19812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086600" y="23622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urved Connector 15"/>
          <p:cNvCxnSpPr>
            <a:stCxn id="4" idx="3"/>
            <a:endCxn id="6" idx="3"/>
          </p:cNvCxnSpPr>
          <p:nvPr/>
        </p:nvCxnSpPr>
        <p:spPr>
          <a:xfrm>
            <a:off x="7924800" y="1403866"/>
            <a:ext cx="1588" cy="33478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391400" y="2362200"/>
            <a:ext cx="533400" cy="369332"/>
          </a:xfrm>
          <a:prstGeom prst="rect">
            <a:avLst/>
          </a:prstGeom>
          <a:noFill/>
        </p:spPr>
        <p:txBody>
          <a:bodyPr wrap="square" rtlCol="0">
            <a:spAutoFit/>
          </a:bodyPr>
          <a:lstStyle/>
          <a:p>
            <a:r>
              <a:rPr lang="en-US" dirty="0" smtClean="0"/>
              <a:t>b</a:t>
            </a:r>
            <a:endParaRPr lang="en-US" dirty="0"/>
          </a:p>
        </p:txBody>
      </p:sp>
      <p:sp>
        <p:nvSpPr>
          <p:cNvPr id="36" name="TextBox 35"/>
          <p:cNvSpPr txBox="1"/>
          <p:nvPr/>
        </p:nvSpPr>
        <p:spPr>
          <a:xfrm>
            <a:off x="7010400" y="3124200"/>
            <a:ext cx="914400" cy="369332"/>
          </a:xfrm>
          <a:prstGeom prst="rect">
            <a:avLst/>
          </a:prstGeom>
          <a:noFill/>
        </p:spPr>
        <p:txBody>
          <a:bodyPr wrap="square" rtlCol="0">
            <a:spAutoFit/>
          </a:bodyPr>
          <a:lstStyle/>
          <a:p>
            <a:r>
              <a:rPr lang="en-US" dirty="0" smtClean="0"/>
              <a:t>  temp0</a:t>
            </a:r>
            <a:endParaRPr lang="en-US" dirty="0"/>
          </a:p>
        </p:txBody>
      </p:sp>
      <p:sp>
        <p:nvSpPr>
          <p:cNvPr id="37" name="TextBox 36"/>
          <p:cNvSpPr txBox="1"/>
          <p:nvPr/>
        </p:nvSpPr>
        <p:spPr>
          <a:xfrm>
            <a:off x="7391400" y="2741950"/>
            <a:ext cx="533400" cy="369332"/>
          </a:xfrm>
          <a:prstGeom prst="rect">
            <a:avLst/>
          </a:prstGeom>
          <a:noFill/>
        </p:spPr>
        <p:txBody>
          <a:bodyPr wrap="square" rtlCol="0">
            <a:spAutoFit/>
          </a:bodyPr>
          <a:lstStyle/>
          <a:p>
            <a:r>
              <a:rPr lang="en-US" dirty="0" smtClean="0"/>
              <a:t>a</a:t>
            </a:r>
            <a:endParaRPr lang="en-US" dirty="0"/>
          </a:p>
        </p:txBody>
      </p:sp>
      <p:cxnSp>
        <p:nvCxnSpPr>
          <p:cNvPr id="38" name="Straight Connector 37"/>
          <p:cNvCxnSpPr/>
          <p:nvPr/>
        </p:nvCxnSpPr>
        <p:spPr>
          <a:xfrm rot="5400000">
            <a:off x="6477000" y="29718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7315200" y="29718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086600" y="27432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086600" y="31242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086600" y="35052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hape 17"/>
          <p:cNvCxnSpPr/>
          <p:nvPr/>
        </p:nvCxnSpPr>
        <p:spPr>
          <a:xfrm flipV="1">
            <a:off x="7924800" y="2514600"/>
            <a:ext cx="1588" cy="42722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Content Placeholder 2"/>
          <p:cNvSpPr txBox="1">
            <a:spLocks/>
          </p:cNvSpPr>
          <p:nvPr/>
        </p:nvSpPr>
        <p:spPr>
          <a:xfrm>
            <a:off x="2819400" y="1600200"/>
            <a:ext cx="2667000" cy="50292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main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*a, b, *c, d, temp0;</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 = &amp;b;</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x = &amp;c;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c = &amp;d;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    temp0 = &amp;b;</a:t>
            </a: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f(a, temp0);  /* stmt 1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f(</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*m,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 stmt 2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72" name="Curved Connector 71"/>
          <p:cNvCxnSpPr/>
          <p:nvPr/>
        </p:nvCxnSpPr>
        <p:spPr>
          <a:xfrm>
            <a:off x="7924800" y="1828800"/>
            <a:ext cx="1588" cy="33478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Shape 17"/>
          <p:cNvCxnSpPr/>
          <p:nvPr/>
        </p:nvCxnSpPr>
        <p:spPr>
          <a:xfrm rot="5400000" flipH="1" flipV="1">
            <a:off x="7499517" y="2863683"/>
            <a:ext cx="852154" cy="1588"/>
          </a:xfrm>
          <a:prstGeom prst="curvedConnector4">
            <a:avLst>
              <a:gd name="adj1" fmla="val 465"/>
              <a:gd name="adj2" fmla="val 31958826"/>
            </a:avLst>
          </a:prstGeom>
          <a:ln>
            <a:tailEnd type="arrow"/>
          </a:ln>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6143470" y="3369040"/>
            <a:ext cx="533400" cy="369332"/>
          </a:xfrm>
          <a:prstGeom prst="rect">
            <a:avLst/>
          </a:prstGeom>
          <a:noFill/>
        </p:spPr>
        <p:txBody>
          <a:bodyPr wrap="square" rtlCol="0">
            <a:spAutoFit/>
          </a:bodyPr>
          <a:lstStyle/>
          <a:p>
            <a:r>
              <a:rPr lang="en-US" dirty="0" smtClean="0"/>
              <a:t>x</a:t>
            </a:r>
            <a:endParaRPr lang="en-US" dirty="0"/>
          </a:p>
        </p:txBody>
      </p:sp>
      <p:sp>
        <p:nvSpPr>
          <p:cNvPr id="107" name="TextBox 106"/>
          <p:cNvSpPr txBox="1"/>
          <p:nvPr/>
        </p:nvSpPr>
        <p:spPr>
          <a:xfrm>
            <a:off x="6038540" y="4146030"/>
            <a:ext cx="533400" cy="369332"/>
          </a:xfrm>
          <a:prstGeom prst="rect">
            <a:avLst/>
          </a:prstGeom>
          <a:noFill/>
        </p:spPr>
        <p:txBody>
          <a:bodyPr wrap="square" rtlCol="0">
            <a:spAutoFit/>
          </a:bodyPr>
          <a:lstStyle/>
          <a:p>
            <a:r>
              <a:rPr lang="en-US" dirty="0" smtClean="0"/>
              <a:t>2_x</a:t>
            </a:r>
            <a:endParaRPr lang="en-US" dirty="0"/>
          </a:p>
        </p:txBody>
      </p:sp>
      <p:sp>
        <p:nvSpPr>
          <p:cNvPr id="108" name="TextBox 107"/>
          <p:cNvSpPr txBox="1"/>
          <p:nvPr/>
        </p:nvSpPr>
        <p:spPr>
          <a:xfrm>
            <a:off x="6038540" y="3733800"/>
            <a:ext cx="533400" cy="369332"/>
          </a:xfrm>
          <a:prstGeom prst="rect">
            <a:avLst/>
          </a:prstGeom>
          <a:noFill/>
        </p:spPr>
        <p:txBody>
          <a:bodyPr wrap="square" rtlCol="0">
            <a:spAutoFit/>
          </a:bodyPr>
          <a:lstStyle/>
          <a:p>
            <a:r>
              <a:rPr lang="en-US" dirty="0" smtClean="0"/>
              <a:t>1_x</a:t>
            </a:r>
            <a:endParaRPr lang="en-US" dirty="0"/>
          </a:p>
        </p:txBody>
      </p:sp>
      <p:cxnSp>
        <p:nvCxnSpPr>
          <p:cNvPr id="109" name="Straight Connector 108"/>
          <p:cNvCxnSpPr/>
          <p:nvPr/>
        </p:nvCxnSpPr>
        <p:spPr>
          <a:xfrm rot="5400000">
            <a:off x="5229070" y="397864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rot="5400000">
            <a:off x="6067270" y="397864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5838670" y="341526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5838670" y="375004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5838670" y="413104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5838670" y="4512040"/>
            <a:ext cx="83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6113490" y="4512040"/>
            <a:ext cx="533400" cy="369332"/>
          </a:xfrm>
          <a:prstGeom prst="rect">
            <a:avLst/>
          </a:prstGeom>
          <a:noFill/>
        </p:spPr>
        <p:txBody>
          <a:bodyPr wrap="square" rtlCol="0">
            <a:spAutoFit/>
          </a:bodyPr>
          <a:lstStyle/>
          <a:p>
            <a:r>
              <a:rPr lang="en-US" dirty="0" smtClean="0"/>
              <a:t>m</a:t>
            </a:r>
            <a:endParaRPr lang="en-US" dirty="0"/>
          </a:p>
        </p:txBody>
      </p:sp>
      <p:sp>
        <p:nvSpPr>
          <p:cNvPr id="117" name="TextBox 116"/>
          <p:cNvSpPr txBox="1"/>
          <p:nvPr/>
        </p:nvSpPr>
        <p:spPr>
          <a:xfrm>
            <a:off x="6019800" y="5274040"/>
            <a:ext cx="657070" cy="369332"/>
          </a:xfrm>
          <a:prstGeom prst="rect">
            <a:avLst/>
          </a:prstGeom>
          <a:noFill/>
        </p:spPr>
        <p:txBody>
          <a:bodyPr wrap="square" rtlCol="0">
            <a:spAutoFit/>
          </a:bodyPr>
          <a:lstStyle/>
          <a:p>
            <a:r>
              <a:rPr lang="en-US" dirty="0" smtClean="0"/>
              <a:t>  n</a:t>
            </a:r>
            <a:endParaRPr lang="en-US" dirty="0"/>
          </a:p>
        </p:txBody>
      </p:sp>
      <p:sp>
        <p:nvSpPr>
          <p:cNvPr id="118" name="TextBox 117"/>
          <p:cNvSpPr txBox="1"/>
          <p:nvPr/>
        </p:nvSpPr>
        <p:spPr>
          <a:xfrm>
            <a:off x="5989820" y="4891790"/>
            <a:ext cx="657070" cy="369332"/>
          </a:xfrm>
          <a:prstGeom prst="rect">
            <a:avLst/>
          </a:prstGeom>
          <a:noFill/>
        </p:spPr>
        <p:txBody>
          <a:bodyPr wrap="square" rtlCol="0">
            <a:spAutoFit/>
          </a:bodyPr>
          <a:lstStyle/>
          <a:p>
            <a:r>
              <a:rPr lang="en-US" dirty="0" smtClean="0"/>
              <a:t>1_m</a:t>
            </a:r>
            <a:endParaRPr lang="en-US" dirty="0"/>
          </a:p>
        </p:txBody>
      </p:sp>
      <p:cxnSp>
        <p:nvCxnSpPr>
          <p:cNvPr id="119" name="Straight Connector 118"/>
          <p:cNvCxnSpPr/>
          <p:nvPr/>
        </p:nvCxnSpPr>
        <p:spPr>
          <a:xfrm rot="5400000">
            <a:off x="5229070" y="512164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6067270" y="512164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5838670" y="489304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5838670" y="527404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5838670" y="565504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hape 17"/>
          <p:cNvCxnSpPr/>
          <p:nvPr/>
        </p:nvCxnSpPr>
        <p:spPr>
          <a:xfrm flipV="1">
            <a:off x="6705600" y="5181600"/>
            <a:ext cx="1588" cy="42722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5" name="Curved Connector 124"/>
          <p:cNvCxnSpPr/>
          <p:nvPr/>
        </p:nvCxnSpPr>
        <p:spPr>
          <a:xfrm>
            <a:off x="6676870" y="3978640"/>
            <a:ext cx="1588" cy="33478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9" name="Curved Connector 128"/>
          <p:cNvCxnSpPr/>
          <p:nvPr/>
        </p:nvCxnSpPr>
        <p:spPr>
          <a:xfrm>
            <a:off x="6705600" y="3581400"/>
            <a:ext cx="1588" cy="33478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0" name="Curved Connector 129"/>
          <p:cNvCxnSpPr/>
          <p:nvPr/>
        </p:nvCxnSpPr>
        <p:spPr>
          <a:xfrm>
            <a:off x="6705600" y="4724400"/>
            <a:ext cx="1588" cy="334780"/>
          </a:xfrm>
          <a:prstGeom prst="curved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sp>
        <p:nvSpPr>
          <p:cNvPr id="133" name="Rounded Rectangle 132"/>
          <p:cNvSpPr/>
          <p:nvPr/>
        </p:nvSpPr>
        <p:spPr>
          <a:xfrm>
            <a:off x="7162800" y="5334000"/>
            <a:ext cx="17526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1_x </a:t>
            </a:r>
            <a:r>
              <a:rPr lang="en-US" dirty="0" smtClean="0">
                <a:sym typeface="Wingdings" pitchFamily="2" charset="2"/>
              </a:rPr>
              <a:t></a:t>
            </a:r>
            <a:r>
              <a:rPr lang="en-US" dirty="0" smtClean="0"/>
              <a:t> c</a:t>
            </a:r>
          </a:p>
          <a:p>
            <a:pPr algn="ctr"/>
            <a:r>
              <a:rPr lang="en-US" dirty="0" smtClean="0"/>
              <a:t>2_x </a:t>
            </a:r>
            <a:r>
              <a:rPr lang="en-US" dirty="0" smtClean="0">
                <a:sym typeface="Wingdings" pitchFamily="2" charset="2"/>
              </a:rPr>
              <a:t></a:t>
            </a:r>
            <a:r>
              <a:rPr lang="en-US" dirty="0" smtClean="0"/>
              <a:t> d</a:t>
            </a:r>
          </a:p>
          <a:p>
            <a:pPr algn="ctr"/>
            <a:r>
              <a:rPr lang="en-US" dirty="0" smtClean="0"/>
              <a:t> 1_m </a:t>
            </a:r>
            <a:r>
              <a:rPr lang="en-US" dirty="0" smtClean="0">
                <a:sym typeface="Wingdings" pitchFamily="2" charset="2"/>
              </a:rPr>
              <a:t> b</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Unmap</a:t>
            </a:r>
            <a:r>
              <a:rPr lang="en-US" dirty="0" smtClean="0"/>
              <a:t> Process</a:t>
            </a:r>
            <a:endParaRPr lang="en-US" dirty="0"/>
          </a:p>
        </p:txBody>
      </p:sp>
      <p:sp>
        <p:nvSpPr>
          <p:cNvPr id="3" name="Content Placeholder 2"/>
          <p:cNvSpPr>
            <a:spLocks noGrp="1"/>
          </p:cNvSpPr>
          <p:nvPr>
            <p:ph idx="1"/>
          </p:nvPr>
        </p:nvSpPr>
        <p:spPr>
          <a:xfrm>
            <a:off x="457200" y="1219200"/>
            <a:ext cx="8686800" cy="5867400"/>
          </a:xfrm>
        </p:spPr>
        <p:txBody>
          <a:bodyPr>
            <a:noAutofit/>
          </a:bodyPr>
          <a:lstStyle/>
          <a:p>
            <a:r>
              <a:rPr lang="en-US" sz="1800" dirty="0" smtClean="0"/>
              <a:t>Assume:</a:t>
            </a:r>
          </a:p>
          <a:p>
            <a:pPr lvl="1"/>
            <a:r>
              <a:rPr lang="en-US" sz="1800" dirty="0" smtClean="0"/>
              <a:t>“caller input” is the set of points-to info of caller f just before the function call to g</a:t>
            </a:r>
          </a:p>
          <a:p>
            <a:pPr lvl="1"/>
            <a:r>
              <a:rPr lang="en-US" sz="1800" dirty="0" smtClean="0"/>
              <a:t>“</a:t>
            </a:r>
            <a:r>
              <a:rPr lang="en-US" sz="1800" dirty="0" err="1" smtClean="0"/>
              <a:t>calllee</a:t>
            </a:r>
            <a:r>
              <a:rPr lang="en-US" sz="1800" dirty="0" smtClean="0"/>
              <a:t> output” is the set of points-to information of </a:t>
            </a:r>
            <a:r>
              <a:rPr lang="en-US" sz="1800" dirty="0" err="1" smtClean="0"/>
              <a:t>callee</a:t>
            </a:r>
            <a:r>
              <a:rPr lang="en-US" sz="1800" dirty="0" smtClean="0"/>
              <a:t> g after g is completed</a:t>
            </a:r>
          </a:p>
          <a:p>
            <a:pPr lvl="1"/>
            <a:r>
              <a:rPr lang="en-US" sz="1800" dirty="0" smtClean="0"/>
              <a:t>Want to compute “caller output” set which is the points-to information of f after the process of </a:t>
            </a:r>
            <a:r>
              <a:rPr lang="en-US" sz="1800" dirty="0" err="1" smtClean="0"/>
              <a:t>callee</a:t>
            </a:r>
            <a:r>
              <a:rPr lang="en-US" sz="1800" dirty="0" smtClean="0"/>
              <a:t> g is completed.</a:t>
            </a:r>
          </a:p>
          <a:p>
            <a:r>
              <a:rPr lang="en-US" sz="1800" dirty="0" smtClean="0"/>
              <a:t>Algorithm:</a:t>
            </a:r>
          </a:p>
          <a:p>
            <a:pPr>
              <a:buNone/>
            </a:pPr>
            <a:r>
              <a:rPr lang="en-US" sz="1800" dirty="0" err="1" smtClean="0"/>
              <a:t>unmap</a:t>
            </a:r>
            <a:r>
              <a:rPr lang="en-US" sz="1800" dirty="0" smtClean="0"/>
              <a:t> process (caller input, </a:t>
            </a:r>
            <a:r>
              <a:rPr lang="en-US" sz="1800" dirty="0" err="1" smtClean="0"/>
              <a:t>callee</a:t>
            </a:r>
            <a:r>
              <a:rPr lang="en-US" sz="1800" dirty="0" smtClean="0"/>
              <a:t> output, map info) {</a:t>
            </a:r>
          </a:p>
          <a:p>
            <a:pPr>
              <a:buNone/>
            </a:pPr>
            <a:r>
              <a:rPr lang="en-US" sz="1800" dirty="0" smtClean="0"/>
              <a:t>    kill = {(x, y, </a:t>
            </a:r>
            <a:r>
              <a:rPr lang="en-US" sz="1800" dirty="0" err="1" smtClean="0"/>
              <a:t>rel</a:t>
            </a:r>
            <a:r>
              <a:rPr lang="en-US" sz="1800" dirty="0" smtClean="0"/>
              <a:t>) | (x, y, </a:t>
            </a:r>
            <a:r>
              <a:rPr lang="en-US" sz="1800" dirty="0" err="1" smtClean="0"/>
              <a:t>rel</a:t>
            </a:r>
            <a:r>
              <a:rPr lang="en-US" sz="1800" dirty="0" smtClean="0"/>
              <a:t>) </a:t>
            </a:r>
            <a:r>
              <a:rPr lang="az-Cyrl-AZ" sz="1800" dirty="0" smtClean="0"/>
              <a:t>Є </a:t>
            </a:r>
            <a:r>
              <a:rPr lang="en-US" sz="1800" dirty="0" smtClean="0"/>
              <a:t>caller input </a:t>
            </a:r>
            <a:r>
              <a:rPr lang="el-GR" sz="1800" dirty="0" smtClean="0"/>
              <a:t>Λ</a:t>
            </a:r>
            <a:r>
              <a:rPr lang="en-US" sz="1800" dirty="0" smtClean="0"/>
              <a:t> (x map, y map, </a:t>
            </a:r>
            <a:r>
              <a:rPr lang="en-US" sz="1800" dirty="0" err="1" smtClean="0"/>
              <a:t>rel</a:t>
            </a:r>
            <a:r>
              <a:rPr lang="en-US" sz="1800" dirty="0" smtClean="0"/>
              <a:t>)    </a:t>
            </a:r>
            <a:r>
              <a:rPr lang="en-US" sz="1800" dirty="0" err="1" smtClean="0"/>
              <a:t>callee</a:t>
            </a:r>
            <a:r>
              <a:rPr lang="en-US" sz="1800" dirty="0" smtClean="0"/>
              <a:t> output}</a:t>
            </a:r>
          </a:p>
          <a:p>
            <a:pPr>
              <a:buNone/>
            </a:pPr>
            <a:r>
              <a:rPr lang="en-US" sz="1800" dirty="0" smtClean="0"/>
              <a:t>    gen = {(x, y, </a:t>
            </a:r>
            <a:r>
              <a:rPr lang="en-US" sz="1800" dirty="0" err="1" smtClean="0"/>
              <a:t>rel</a:t>
            </a:r>
            <a:r>
              <a:rPr lang="en-US" sz="1800" dirty="0" smtClean="0"/>
              <a:t>) | (x map, y map, </a:t>
            </a:r>
            <a:r>
              <a:rPr lang="en-US" sz="1800" dirty="0" err="1" smtClean="0"/>
              <a:t>rel</a:t>
            </a:r>
            <a:r>
              <a:rPr lang="en-US" sz="1800" dirty="0" smtClean="0"/>
              <a:t>) </a:t>
            </a:r>
            <a:r>
              <a:rPr lang="az-Cyrl-AZ" sz="1800" dirty="0" smtClean="0"/>
              <a:t>Є </a:t>
            </a:r>
            <a:r>
              <a:rPr lang="en-US" sz="1800" dirty="0" err="1" smtClean="0"/>
              <a:t>callee</a:t>
            </a:r>
            <a:r>
              <a:rPr lang="en-US" sz="1800" dirty="0" smtClean="0"/>
              <a:t> output </a:t>
            </a:r>
            <a:r>
              <a:rPr lang="el-GR" sz="1800" dirty="0" smtClean="0"/>
              <a:t>Λ</a:t>
            </a:r>
            <a:r>
              <a:rPr lang="en-US" sz="1800" dirty="0" smtClean="0"/>
              <a:t> (x, y, </a:t>
            </a:r>
            <a:r>
              <a:rPr lang="en-US" sz="1800" dirty="0" err="1" smtClean="0"/>
              <a:t>rel</a:t>
            </a:r>
            <a:r>
              <a:rPr lang="en-US" sz="1800" dirty="0" smtClean="0"/>
              <a:t>)    caller input}</a:t>
            </a:r>
          </a:p>
          <a:p>
            <a:pPr>
              <a:buNone/>
            </a:pPr>
            <a:r>
              <a:rPr lang="en-US" sz="1800" dirty="0" smtClean="0"/>
              <a:t>    caller output = gen </a:t>
            </a:r>
            <a:r>
              <a:rPr lang="en-US" sz="1800" dirty="0" smtClean="0">
                <a:solidFill>
                  <a:prstClr val="black"/>
                </a:solidFill>
                <a:latin typeface="cmsy10"/>
              </a:rPr>
              <a:t>[ </a:t>
            </a:r>
            <a:r>
              <a:rPr lang="en-US" sz="1800" dirty="0" smtClean="0"/>
              <a:t>(caller input – kill)</a:t>
            </a:r>
          </a:p>
          <a:p>
            <a:pPr>
              <a:buNone/>
            </a:pPr>
            <a:r>
              <a:rPr lang="en-US" sz="1800" dirty="0" smtClean="0"/>
              <a:t>    return (caller output)</a:t>
            </a:r>
          </a:p>
          <a:p>
            <a:pPr>
              <a:buNone/>
            </a:pPr>
            <a:r>
              <a:rPr lang="en-US" sz="1800" dirty="0" smtClean="0"/>
              <a:t>}</a:t>
            </a:r>
          </a:p>
          <a:p>
            <a:r>
              <a:rPr lang="en-US" sz="1800" dirty="0" smtClean="0"/>
              <a:t>x/y is in the scope of the caller (f) and x map/y map is its related variable in </a:t>
            </a:r>
            <a:r>
              <a:rPr lang="en-US" sz="1800" dirty="0" err="1" smtClean="0"/>
              <a:t>callee</a:t>
            </a:r>
            <a:r>
              <a:rPr lang="en-US" sz="1800" dirty="0" smtClean="0"/>
              <a:t> (g).</a:t>
            </a:r>
          </a:p>
          <a:p>
            <a:r>
              <a:rPr lang="en-US" sz="1800" dirty="0" smtClean="0"/>
              <a:t>If x/y is in the scope of the </a:t>
            </a:r>
            <a:r>
              <a:rPr lang="en-US" sz="1800" dirty="0" err="1" smtClean="0"/>
              <a:t>callee</a:t>
            </a:r>
            <a:r>
              <a:rPr lang="en-US" sz="1800" dirty="0" smtClean="0"/>
              <a:t> (g), x map/y map is same as x/y, otherwise it can be found from the map info set.</a:t>
            </a:r>
          </a:p>
          <a:p>
            <a:r>
              <a:rPr lang="en-US" sz="1800" dirty="0" smtClean="0"/>
              <a:t>Basically </a:t>
            </a:r>
            <a:r>
              <a:rPr lang="en-US" sz="1800" dirty="0" err="1" smtClean="0"/>
              <a:t>unmap</a:t>
            </a:r>
            <a:r>
              <a:rPr lang="en-US" sz="1800" dirty="0" smtClean="0"/>
              <a:t> removes all the changed information from the points-to set of caller and adds the new information to it</a:t>
            </a:r>
          </a:p>
          <a:p>
            <a:endParaRPr lang="en-US" sz="1800" dirty="0" smtClean="0"/>
          </a:p>
          <a:p>
            <a:pPr>
              <a:buNone/>
            </a:pPr>
            <a:endParaRPr lang="en-US" sz="1800" dirty="0" smtClean="0"/>
          </a:p>
        </p:txBody>
      </p:sp>
      <p:pic>
        <p:nvPicPr>
          <p:cNvPr id="4" name="Picture 2"/>
          <p:cNvPicPr>
            <a:picLocks noChangeAspect="1" noChangeArrowheads="1"/>
          </p:cNvPicPr>
          <p:nvPr/>
        </p:nvPicPr>
        <p:blipFill>
          <a:blip r:embed="rId3" cstate="print"/>
          <a:srcRect/>
          <a:stretch>
            <a:fillRect/>
          </a:stretch>
        </p:blipFill>
        <p:spPr bwMode="auto">
          <a:xfrm>
            <a:off x="6354580" y="3566410"/>
            <a:ext cx="171450" cy="200025"/>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6629400" y="3886200"/>
            <a:ext cx="171450" cy="20002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Unmap</a:t>
            </a:r>
            <a:r>
              <a:rPr lang="en-US" dirty="0" smtClean="0"/>
              <a:t> Process</a:t>
            </a:r>
            <a:endParaRPr lang="en-US" dirty="0"/>
          </a:p>
        </p:txBody>
      </p:sp>
      <p:sp>
        <p:nvSpPr>
          <p:cNvPr id="4" name="Content Placeholder 2"/>
          <p:cNvSpPr>
            <a:spLocks noGrp="1"/>
          </p:cNvSpPr>
          <p:nvPr>
            <p:ph idx="1"/>
          </p:nvPr>
        </p:nvSpPr>
        <p:spPr>
          <a:xfrm>
            <a:off x="457200" y="1600200"/>
            <a:ext cx="2971800" cy="4525963"/>
          </a:xfrm>
        </p:spPr>
        <p:txBody>
          <a:bodyPr>
            <a:normAutofit/>
          </a:bodyPr>
          <a:lstStyle/>
          <a:p>
            <a:pPr>
              <a:buNone/>
            </a:pPr>
            <a:r>
              <a:rPr lang="en-US" sz="1800" dirty="0" err="1" smtClean="0"/>
              <a:t>int</a:t>
            </a:r>
            <a:r>
              <a:rPr lang="en-US" sz="1800" dirty="0" smtClean="0"/>
              <a:t> *x, y;</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a:t>
            </a:r>
          </a:p>
          <a:p>
            <a:pPr>
              <a:buNone/>
            </a:pPr>
            <a:r>
              <a:rPr lang="en-US" sz="1800" dirty="0" smtClean="0"/>
              <a:t>    f(a);     /* stmt 1 */</a:t>
            </a:r>
          </a:p>
          <a:p>
            <a:pPr>
              <a:buNone/>
            </a:pPr>
            <a:r>
              <a:rPr lang="en-US" sz="1800" dirty="0" smtClean="0"/>
              <a:t>    a = x;   /* stmt 3 */</a:t>
            </a:r>
          </a:p>
          <a:p>
            <a:pPr>
              <a:buNone/>
            </a:pPr>
            <a:r>
              <a:rPr lang="en-US" sz="1800" dirty="0" smtClean="0"/>
              <a:t>}              /* stmt 4 */</a:t>
            </a:r>
          </a:p>
          <a:p>
            <a:pPr>
              <a:buNone/>
            </a:pPr>
            <a:endParaRPr lang="en-US" sz="1800" dirty="0" smtClean="0"/>
          </a:p>
          <a:p>
            <a:pPr>
              <a:buNone/>
            </a:pPr>
            <a:r>
              <a:rPr lang="en-US" sz="1800" dirty="0" smtClean="0"/>
              <a:t>f()</a:t>
            </a:r>
          </a:p>
          <a:p>
            <a:pPr>
              <a:buNone/>
            </a:pPr>
            <a:r>
              <a:rPr lang="en-US" sz="1800" dirty="0" smtClean="0"/>
              <a:t>{</a:t>
            </a:r>
          </a:p>
          <a:p>
            <a:pPr>
              <a:buNone/>
            </a:pPr>
            <a:r>
              <a:rPr lang="en-US" sz="1800" dirty="0" smtClean="0"/>
              <a:t>     x = &amp;y;</a:t>
            </a:r>
          </a:p>
          <a:p>
            <a:pPr>
              <a:buNone/>
            </a:pPr>
            <a:r>
              <a:rPr lang="en-US" sz="1800" dirty="0" smtClean="0"/>
              <a:t>}              /* stmt 2 */</a:t>
            </a:r>
          </a:p>
          <a:p>
            <a:pPr>
              <a:buNone/>
            </a:pPr>
            <a:endParaRPr lang="en-US"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Unmap</a:t>
            </a:r>
            <a:r>
              <a:rPr lang="en-US" dirty="0" smtClean="0"/>
              <a:t> Process</a:t>
            </a:r>
            <a:endParaRPr lang="en-US" dirty="0"/>
          </a:p>
        </p:txBody>
      </p:sp>
      <p:sp>
        <p:nvSpPr>
          <p:cNvPr id="4" name="Content Placeholder 2"/>
          <p:cNvSpPr>
            <a:spLocks noGrp="1"/>
          </p:cNvSpPr>
          <p:nvPr>
            <p:ph idx="1"/>
          </p:nvPr>
        </p:nvSpPr>
        <p:spPr>
          <a:xfrm>
            <a:off x="457200" y="1600200"/>
            <a:ext cx="2971800" cy="4525963"/>
          </a:xfrm>
        </p:spPr>
        <p:txBody>
          <a:bodyPr>
            <a:normAutofit/>
          </a:bodyPr>
          <a:lstStyle/>
          <a:p>
            <a:pPr>
              <a:buNone/>
            </a:pPr>
            <a:r>
              <a:rPr lang="en-US" sz="1800" dirty="0" err="1" smtClean="0"/>
              <a:t>int</a:t>
            </a:r>
            <a:r>
              <a:rPr lang="en-US" sz="1800" dirty="0" smtClean="0"/>
              <a:t> *x, y;</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a:t>
            </a:r>
          </a:p>
          <a:p>
            <a:pPr>
              <a:buNone/>
            </a:pPr>
            <a:r>
              <a:rPr lang="en-US" sz="1800" dirty="0" smtClean="0"/>
              <a:t>    f(a);     /* stmt 1 */</a:t>
            </a:r>
          </a:p>
          <a:p>
            <a:pPr>
              <a:buNone/>
            </a:pPr>
            <a:r>
              <a:rPr lang="en-US" sz="1800" dirty="0" smtClean="0"/>
              <a:t>    a = x;   /* stmt 3 */</a:t>
            </a:r>
          </a:p>
          <a:p>
            <a:pPr>
              <a:buNone/>
            </a:pPr>
            <a:r>
              <a:rPr lang="en-US" sz="1800" dirty="0" smtClean="0"/>
              <a:t>}              /* stmt 4 */</a:t>
            </a:r>
          </a:p>
          <a:p>
            <a:pPr>
              <a:buNone/>
            </a:pPr>
            <a:endParaRPr lang="en-US" sz="1800" dirty="0" smtClean="0"/>
          </a:p>
          <a:p>
            <a:pPr>
              <a:buNone/>
            </a:pPr>
            <a:r>
              <a:rPr lang="en-US" sz="1800" dirty="0" smtClean="0"/>
              <a:t>f()</a:t>
            </a:r>
          </a:p>
          <a:p>
            <a:pPr>
              <a:buNone/>
            </a:pPr>
            <a:r>
              <a:rPr lang="en-US" sz="1800" dirty="0" smtClean="0"/>
              <a:t>{</a:t>
            </a:r>
          </a:p>
          <a:p>
            <a:pPr>
              <a:buNone/>
            </a:pPr>
            <a:r>
              <a:rPr lang="en-US" sz="1800" dirty="0" smtClean="0"/>
              <a:t>     x = &amp;y;</a:t>
            </a:r>
          </a:p>
          <a:p>
            <a:pPr>
              <a:buNone/>
            </a:pPr>
            <a:r>
              <a:rPr lang="en-US" sz="1800" dirty="0" smtClean="0"/>
              <a:t>}              /* stmt 2 */</a:t>
            </a:r>
          </a:p>
          <a:p>
            <a:pPr>
              <a:buNone/>
            </a:pPr>
            <a:endParaRPr lang="en-US" sz="1800" dirty="0"/>
          </a:p>
        </p:txBody>
      </p:sp>
      <p:sp>
        <p:nvSpPr>
          <p:cNvPr id="7" name="TextBox 6"/>
          <p:cNvSpPr txBox="1"/>
          <p:nvPr/>
        </p:nvSpPr>
        <p:spPr>
          <a:xfrm>
            <a:off x="4038600" y="3886200"/>
            <a:ext cx="3733800" cy="369332"/>
          </a:xfrm>
          <a:prstGeom prst="rect">
            <a:avLst/>
          </a:prstGeom>
          <a:noFill/>
        </p:spPr>
        <p:txBody>
          <a:bodyPr wrap="square" rtlCol="0">
            <a:spAutoFit/>
          </a:bodyPr>
          <a:lstStyle/>
          <a:p>
            <a:r>
              <a:rPr lang="en-US" dirty="0" smtClean="0">
                <a:solidFill>
                  <a:srgbClr val="FF0000"/>
                </a:solidFill>
              </a:rPr>
              <a:t>No information gets passed to f()</a:t>
            </a:r>
            <a:endParaRPr lang="en-US" dirty="0">
              <a:solidFill>
                <a:srgbClr val="FF0000"/>
              </a:solidFill>
            </a:endParaRPr>
          </a:p>
        </p:txBody>
      </p:sp>
      <p:sp>
        <p:nvSpPr>
          <p:cNvPr id="8" name="Line Callout 2 (Accent Bar) 7"/>
          <p:cNvSpPr/>
          <p:nvPr/>
        </p:nvSpPr>
        <p:spPr>
          <a:xfrm>
            <a:off x="2590800" y="1981200"/>
            <a:ext cx="990600" cy="381000"/>
          </a:xfrm>
          <a:prstGeom prst="accentCallout2">
            <a:avLst>
              <a:gd name="adj1" fmla="val 18750"/>
              <a:gd name="adj2" fmla="val -8333"/>
              <a:gd name="adj3" fmla="val 18750"/>
              <a:gd name="adj4" fmla="val -16667"/>
              <a:gd name="adj5" fmla="val 255451"/>
              <a:gd name="adj6" fmla="val -1574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Unmap</a:t>
            </a:r>
            <a:r>
              <a:rPr lang="en-US" dirty="0" smtClean="0"/>
              <a:t> Process</a:t>
            </a:r>
            <a:endParaRPr lang="en-US" dirty="0"/>
          </a:p>
        </p:txBody>
      </p:sp>
      <p:sp>
        <p:nvSpPr>
          <p:cNvPr id="4" name="Content Placeholder 2"/>
          <p:cNvSpPr>
            <a:spLocks noGrp="1"/>
          </p:cNvSpPr>
          <p:nvPr>
            <p:ph idx="1"/>
          </p:nvPr>
        </p:nvSpPr>
        <p:spPr>
          <a:xfrm>
            <a:off x="457200" y="1600200"/>
            <a:ext cx="2971800" cy="4525963"/>
          </a:xfrm>
        </p:spPr>
        <p:txBody>
          <a:bodyPr>
            <a:normAutofit/>
          </a:bodyPr>
          <a:lstStyle/>
          <a:p>
            <a:pPr>
              <a:buNone/>
            </a:pPr>
            <a:r>
              <a:rPr lang="en-US" sz="1800" dirty="0" err="1" smtClean="0"/>
              <a:t>int</a:t>
            </a:r>
            <a:r>
              <a:rPr lang="en-US" sz="1800" dirty="0" smtClean="0"/>
              <a:t> *x, y;</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a:t>
            </a:r>
          </a:p>
          <a:p>
            <a:pPr>
              <a:buNone/>
            </a:pPr>
            <a:r>
              <a:rPr lang="en-US" sz="1800" dirty="0" smtClean="0"/>
              <a:t>    f(a);     /* stmt 1 */</a:t>
            </a:r>
          </a:p>
          <a:p>
            <a:pPr>
              <a:buNone/>
            </a:pPr>
            <a:r>
              <a:rPr lang="en-US" sz="1800" dirty="0" smtClean="0"/>
              <a:t>    a = x;   /* stmt 3 */</a:t>
            </a:r>
          </a:p>
          <a:p>
            <a:pPr>
              <a:buNone/>
            </a:pPr>
            <a:r>
              <a:rPr lang="en-US" sz="1800" dirty="0" smtClean="0"/>
              <a:t>}              /* stmt 4 */</a:t>
            </a:r>
          </a:p>
          <a:p>
            <a:pPr>
              <a:buNone/>
            </a:pPr>
            <a:endParaRPr lang="en-US" sz="1800" dirty="0" smtClean="0"/>
          </a:p>
          <a:p>
            <a:pPr>
              <a:buNone/>
            </a:pPr>
            <a:r>
              <a:rPr lang="en-US" sz="1800" dirty="0" smtClean="0"/>
              <a:t>f()</a:t>
            </a:r>
          </a:p>
          <a:p>
            <a:pPr>
              <a:buNone/>
            </a:pPr>
            <a:r>
              <a:rPr lang="en-US" sz="1800" dirty="0" smtClean="0"/>
              <a:t>{</a:t>
            </a:r>
          </a:p>
          <a:p>
            <a:pPr>
              <a:buNone/>
            </a:pPr>
            <a:r>
              <a:rPr lang="en-US" sz="1800" dirty="0" smtClean="0"/>
              <a:t>     x = &amp;y;</a:t>
            </a:r>
          </a:p>
          <a:p>
            <a:pPr>
              <a:buNone/>
            </a:pPr>
            <a:r>
              <a:rPr lang="en-US" sz="1800" dirty="0" smtClean="0"/>
              <a:t>}              /* stmt 2 */</a:t>
            </a:r>
          </a:p>
          <a:p>
            <a:pPr>
              <a:buNone/>
            </a:pPr>
            <a:endParaRPr lang="en-US" sz="1800" dirty="0"/>
          </a:p>
        </p:txBody>
      </p:sp>
      <p:sp>
        <p:nvSpPr>
          <p:cNvPr id="5" name="Line Callout 2 (Accent Bar) 4"/>
          <p:cNvSpPr/>
          <p:nvPr/>
        </p:nvSpPr>
        <p:spPr>
          <a:xfrm>
            <a:off x="2590800" y="1981200"/>
            <a:ext cx="990600" cy="381000"/>
          </a:xfrm>
          <a:prstGeom prst="accentCallout2">
            <a:avLst>
              <a:gd name="adj1" fmla="val 18750"/>
              <a:gd name="adj2" fmla="val -8333"/>
              <a:gd name="adj3" fmla="val 18750"/>
              <a:gd name="adj4" fmla="val -16667"/>
              <a:gd name="adj5" fmla="val 255451"/>
              <a:gd name="adj6" fmla="val -1574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6" name="Line Callout 2 (Accent Bar) 5"/>
          <p:cNvSpPr/>
          <p:nvPr/>
        </p:nvSpPr>
        <p:spPr>
          <a:xfrm>
            <a:off x="2286000" y="4724400"/>
            <a:ext cx="1295400" cy="609600"/>
          </a:xfrm>
          <a:prstGeom prst="accentCallout2">
            <a:avLst>
              <a:gd name="adj1" fmla="val 18750"/>
              <a:gd name="adj2" fmla="val -8333"/>
              <a:gd name="adj3" fmla="val 18750"/>
              <a:gd name="adj4" fmla="val -16667"/>
              <a:gd name="adj5" fmla="val 98566"/>
              <a:gd name="adj6" fmla="val -1013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y, D)}</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Unmap</a:t>
            </a:r>
            <a:r>
              <a:rPr lang="en-US" dirty="0" smtClean="0"/>
              <a:t> Process</a:t>
            </a:r>
            <a:endParaRPr lang="en-US" dirty="0"/>
          </a:p>
        </p:txBody>
      </p:sp>
      <p:sp>
        <p:nvSpPr>
          <p:cNvPr id="4" name="Content Placeholder 2"/>
          <p:cNvSpPr>
            <a:spLocks noGrp="1"/>
          </p:cNvSpPr>
          <p:nvPr>
            <p:ph idx="1"/>
          </p:nvPr>
        </p:nvSpPr>
        <p:spPr>
          <a:xfrm>
            <a:off x="457200" y="1600200"/>
            <a:ext cx="2971800" cy="4525963"/>
          </a:xfrm>
        </p:spPr>
        <p:txBody>
          <a:bodyPr>
            <a:normAutofit/>
          </a:bodyPr>
          <a:lstStyle/>
          <a:p>
            <a:pPr>
              <a:buNone/>
            </a:pPr>
            <a:r>
              <a:rPr lang="en-US" sz="1800" dirty="0" err="1" smtClean="0"/>
              <a:t>int</a:t>
            </a:r>
            <a:r>
              <a:rPr lang="en-US" sz="1800" dirty="0" smtClean="0"/>
              <a:t> *x, y;</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a:t>
            </a:r>
          </a:p>
          <a:p>
            <a:pPr>
              <a:buNone/>
            </a:pPr>
            <a:r>
              <a:rPr lang="en-US" sz="1800" dirty="0" smtClean="0"/>
              <a:t>    f(a);     /* stmt 1 */</a:t>
            </a:r>
          </a:p>
          <a:p>
            <a:pPr>
              <a:buNone/>
            </a:pPr>
            <a:r>
              <a:rPr lang="en-US" sz="1800" dirty="0" smtClean="0"/>
              <a:t>    a = x;   /* stmt 3 */</a:t>
            </a:r>
          </a:p>
          <a:p>
            <a:pPr>
              <a:buNone/>
            </a:pPr>
            <a:r>
              <a:rPr lang="en-US" sz="1800" dirty="0" smtClean="0"/>
              <a:t>}              /* stmt 4 */</a:t>
            </a:r>
          </a:p>
          <a:p>
            <a:pPr>
              <a:buNone/>
            </a:pPr>
            <a:endParaRPr lang="en-US" sz="1800" dirty="0" smtClean="0"/>
          </a:p>
          <a:p>
            <a:pPr>
              <a:buNone/>
            </a:pPr>
            <a:r>
              <a:rPr lang="en-US" sz="1800" dirty="0" smtClean="0"/>
              <a:t>f()</a:t>
            </a:r>
          </a:p>
          <a:p>
            <a:pPr>
              <a:buNone/>
            </a:pPr>
            <a:r>
              <a:rPr lang="en-US" sz="1800" dirty="0" smtClean="0"/>
              <a:t>{</a:t>
            </a:r>
          </a:p>
          <a:p>
            <a:pPr>
              <a:buNone/>
            </a:pPr>
            <a:r>
              <a:rPr lang="en-US" sz="1800" dirty="0" smtClean="0"/>
              <a:t>     x = &amp;y;</a:t>
            </a:r>
          </a:p>
          <a:p>
            <a:pPr>
              <a:buNone/>
            </a:pPr>
            <a:r>
              <a:rPr lang="en-US" sz="1800" dirty="0" smtClean="0"/>
              <a:t>}              /* stmt 2 */</a:t>
            </a:r>
          </a:p>
          <a:p>
            <a:pPr>
              <a:buNone/>
            </a:pPr>
            <a:endParaRPr lang="en-US" sz="1800" dirty="0"/>
          </a:p>
        </p:txBody>
      </p:sp>
      <p:sp>
        <p:nvSpPr>
          <p:cNvPr id="6" name="Line Callout 2 (Accent Bar) 5"/>
          <p:cNvSpPr/>
          <p:nvPr/>
        </p:nvSpPr>
        <p:spPr>
          <a:xfrm>
            <a:off x="2286000" y="4724400"/>
            <a:ext cx="1295400" cy="609600"/>
          </a:xfrm>
          <a:prstGeom prst="accentCallout2">
            <a:avLst>
              <a:gd name="adj1" fmla="val 18750"/>
              <a:gd name="adj2" fmla="val -8333"/>
              <a:gd name="adj3" fmla="val 18750"/>
              <a:gd name="adj4" fmla="val -16667"/>
              <a:gd name="adj5" fmla="val 98566"/>
              <a:gd name="adj6" fmla="val -1013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y, D)}</a:t>
            </a:r>
            <a:endParaRPr lang="en-US" dirty="0"/>
          </a:p>
        </p:txBody>
      </p:sp>
      <p:sp>
        <p:nvSpPr>
          <p:cNvPr id="7" name="Content Placeholder 2"/>
          <p:cNvSpPr txBox="1">
            <a:spLocks/>
          </p:cNvSpPr>
          <p:nvPr/>
        </p:nvSpPr>
        <p:spPr>
          <a:xfrm>
            <a:off x="5105400" y="2819400"/>
            <a:ext cx="2895600" cy="2057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c</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aller</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input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err="1" smtClean="0"/>
              <a:t>callee</a:t>
            </a:r>
            <a:r>
              <a:rPr lang="en-US" dirty="0" smtClean="0"/>
              <a:t> output = {(x, y,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k</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ill</a:t>
            </a:r>
            <a:r>
              <a:rPr kumimoji="0" lang="en-US" sz="1800" b="0" i="0" u="none" strike="noStrike" kern="1200" cap="none" spc="0" normalizeH="0" noProof="0" dirty="0" smtClean="0">
                <a:ln>
                  <a:noFill/>
                </a:ln>
                <a:solidFill>
                  <a:schemeClr val="tx1"/>
                </a:solidFill>
                <a:effectLst/>
                <a:uLnTx/>
                <a:uFillTx/>
                <a:latin typeface="+mn-lt"/>
                <a:ea typeface="+mn-ea"/>
                <a:cs typeface="+mn-cs"/>
              </a:rPr>
              <a:t>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g</a:t>
            </a:r>
            <a:r>
              <a:rPr lang="en-US" baseline="0" dirty="0" smtClean="0"/>
              <a:t>en = {(x, y,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c</a:t>
            </a:r>
            <a:r>
              <a:rPr kumimoji="0" lang="en-US" sz="1800" b="0" i="0" u="none" strike="noStrike" kern="1200" cap="none" spc="0" normalizeH="0" noProof="0" dirty="0" err="1" smtClean="0">
                <a:ln>
                  <a:noFill/>
                </a:ln>
                <a:solidFill>
                  <a:schemeClr val="tx1"/>
                </a:solidFill>
                <a:effectLst/>
                <a:uLnTx/>
                <a:uFillTx/>
                <a:latin typeface="+mn-lt"/>
                <a:ea typeface="+mn-ea"/>
                <a:cs typeface="+mn-cs"/>
              </a:rPr>
              <a:t>aller</a:t>
            </a:r>
            <a:r>
              <a:rPr kumimoji="0" lang="en-US" sz="1800" b="0" i="0" u="none" strike="noStrike" kern="1200" cap="none" spc="0" normalizeH="0" noProof="0" dirty="0" smtClean="0">
                <a:ln>
                  <a:noFill/>
                </a:ln>
                <a:solidFill>
                  <a:schemeClr val="tx1"/>
                </a:solidFill>
                <a:effectLst/>
                <a:uLnTx/>
                <a:uFillTx/>
                <a:latin typeface="+mn-lt"/>
                <a:ea typeface="+mn-ea"/>
                <a:cs typeface="+mn-cs"/>
              </a:rPr>
              <a:t> output = {(x, y, D)}</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Line Callout 2 (Accent Bar) 7"/>
          <p:cNvSpPr/>
          <p:nvPr/>
        </p:nvSpPr>
        <p:spPr>
          <a:xfrm>
            <a:off x="2819400" y="2743200"/>
            <a:ext cx="1752600" cy="609600"/>
          </a:xfrm>
          <a:prstGeom prst="accentCallout2">
            <a:avLst>
              <a:gd name="adj1" fmla="val 18750"/>
              <a:gd name="adj2" fmla="val -8333"/>
              <a:gd name="adj3" fmla="val 18750"/>
              <a:gd name="adj4" fmla="val -16667"/>
              <a:gd name="adj5" fmla="val 91189"/>
              <a:gd name="adj6" fmla="val -971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y, D)}</a:t>
            </a:r>
            <a:endParaRPr lang="en-US" dirty="0"/>
          </a:p>
        </p:txBody>
      </p:sp>
      <p:sp>
        <p:nvSpPr>
          <p:cNvPr id="9" name="Line Callout 2 (Accent Bar) 8"/>
          <p:cNvSpPr/>
          <p:nvPr/>
        </p:nvSpPr>
        <p:spPr>
          <a:xfrm>
            <a:off x="2590800" y="1981200"/>
            <a:ext cx="990600" cy="381000"/>
          </a:xfrm>
          <a:prstGeom prst="accentCallout2">
            <a:avLst>
              <a:gd name="adj1" fmla="val 18750"/>
              <a:gd name="adj2" fmla="val -8333"/>
              <a:gd name="adj3" fmla="val 18750"/>
              <a:gd name="adj4" fmla="val -16667"/>
              <a:gd name="adj5" fmla="val 255451"/>
              <a:gd name="adj6" fmla="val -1574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(1/2)</a:t>
            </a:r>
            <a:endParaRPr lang="en-US" dirty="0"/>
          </a:p>
        </p:txBody>
      </p:sp>
      <p:sp>
        <p:nvSpPr>
          <p:cNvPr id="3" name="Content Placeholder 2"/>
          <p:cNvSpPr>
            <a:spLocks noGrp="1"/>
          </p:cNvSpPr>
          <p:nvPr>
            <p:ph idx="1"/>
          </p:nvPr>
        </p:nvSpPr>
        <p:spPr>
          <a:xfrm>
            <a:off x="457200" y="1295400"/>
            <a:ext cx="8229600" cy="5562600"/>
          </a:xfrm>
        </p:spPr>
        <p:txBody>
          <a:bodyPr>
            <a:noAutofit/>
          </a:bodyPr>
          <a:lstStyle/>
          <a:p>
            <a:r>
              <a:rPr lang="en-US" sz="1600" dirty="0" smtClean="0"/>
              <a:t>Conventional alias analysis – alias pairs, two variable references are said to be aliased if they refer to the same location</a:t>
            </a:r>
          </a:p>
          <a:p>
            <a:pPr lvl="1"/>
            <a:r>
              <a:rPr lang="en-US" sz="1600" b="1" dirty="0" smtClean="0"/>
              <a:t>(*x, y), (**P, **q), (*u, *v)</a:t>
            </a:r>
          </a:p>
          <a:p>
            <a:r>
              <a:rPr lang="en-US" sz="1600" dirty="0" smtClean="0"/>
              <a:t>Different abstraction</a:t>
            </a:r>
          </a:p>
          <a:p>
            <a:pPr lvl="1"/>
            <a:r>
              <a:rPr lang="en-US" sz="1600" dirty="0" smtClean="0"/>
              <a:t>Abstract set of all accessible stack locations with a finite set of named abstract locations.</a:t>
            </a:r>
          </a:p>
          <a:p>
            <a:pPr lvl="1"/>
            <a:r>
              <a:rPr lang="en-US" sz="1600" dirty="0" smtClean="0"/>
              <a:t>Set of Points-to relationships between the abstract stack locations</a:t>
            </a:r>
          </a:p>
          <a:p>
            <a:pPr lvl="1"/>
            <a:r>
              <a:rPr lang="en-US" sz="1600" dirty="0" smtClean="0"/>
              <a:t>E.g. stack location </a:t>
            </a:r>
            <a:r>
              <a:rPr lang="en-US" sz="1600" b="1" i="1" dirty="0" smtClean="0"/>
              <a:t>x</a:t>
            </a:r>
            <a:r>
              <a:rPr lang="en-US" sz="1600" dirty="0" smtClean="0"/>
              <a:t> points-to stack location </a:t>
            </a:r>
            <a:r>
              <a:rPr lang="en-US" sz="1600" b="1" i="1" dirty="0" smtClean="0"/>
              <a:t>y</a:t>
            </a:r>
            <a:r>
              <a:rPr lang="en-US" sz="1600" dirty="0" smtClean="0"/>
              <a:t> at program point </a:t>
            </a:r>
            <a:r>
              <a:rPr lang="en-US" sz="1600" b="1" i="1" dirty="0" smtClean="0"/>
              <a:t>p</a:t>
            </a:r>
            <a:r>
              <a:rPr lang="en-US" sz="1600" dirty="0" smtClean="0"/>
              <a:t> if </a:t>
            </a:r>
            <a:r>
              <a:rPr lang="en-US" sz="1600" b="1" i="1" dirty="0" smtClean="0"/>
              <a:t>x</a:t>
            </a:r>
            <a:r>
              <a:rPr lang="en-US" sz="1600" dirty="0" smtClean="0"/>
              <a:t> contains the address of </a:t>
            </a:r>
            <a:r>
              <a:rPr lang="en-US" sz="1600" b="1" i="1" dirty="0" smtClean="0"/>
              <a:t>y</a:t>
            </a:r>
            <a:r>
              <a:rPr lang="en-US" sz="1600" dirty="0" smtClean="0"/>
              <a:t>. </a:t>
            </a:r>
            <a:r>
              <a:rPr lang="en-US" sz="1600" b="1" dirty="0" smtClean="0"/>
              <a:t>P = &amp;y</a:t>
            </a:r>
            <a:r>
              <a:rPr lang="en-US" sz="1600" dirty="0" smtClean="0"/>
              <a:t>?</a:t>
            </a:r>
          </a:p>
          <a:p>
            <a:pPr lvl="1"/>
            <a:r>
              <a:rPr lang="en-US" sz="1600" dirty="0" smtClean="0"/>
              <a:t>Properties:</a:t>
            </a:r>
          </a:p>
          <a:p>
            <a:pPr lvl="2"/>
            <a:r>
              <a:rPr lang="en-US" sz="1600" dirty="0" smtClean="0"/>
              <a:t>Every real stack location that is either a source or target of a pointer reference at a program point p is represented by exactly one named abstract stack location.</a:t>
            </a:r>
          </a:p>
          <a:p>
            <a:pPr lvl="2"/>
            <a:r>
              <a:rPr lang="en-US" sz="1600" dirty="0" smtClean="0"/>
              <a:t>Each named abstract stack location at program point p represents one or more real stack locations.</a:t>
            </a:r>
          </a:p>
          <a:p>
            <a:pPr lvl="1"/>
            <a:r>
              <a:rPr lang="en-US" sz="1600" dirty="0" smtClean="0"/>
              <a:t>Names of abstraction locations are independent of calling context. Each </a:t>
            </a:r>
            <a:r>
              <a:rPr lang="en-US" sz="1600" dirty="0" smtClean="0"/>
              <a:t>abstract location </a:t>
            </a:r>
            <a:r>
              <a:rPr lang="en-US" sz="1600" dirty="0" smtClean="0"/>
              <a:t>corresponds to:</a:t>
            </a:r>
          </a:p>
          <a:p>
            <a:pPr lvl="2"/>
            <a:r>
              <a:rPr lang="en-US" sz="1600" dirty="0" smtClean="0"/>
              <a:t>Name of a local variable, global variable or parameter</a:t>
            </a:r>
          </a:p>
          <a:p>
            <a:pPr lvl="2"/>
            <a:r>
              <a:rPr lang="en-US" sz="1600" dirty="0" smtClean="0"/>
              <a:t>A symbolic name that corresponds to locations indirectly accessible through a parameter or a global variable, when these locations correspond to variables not in the scope of the procedure under analysis. </a:t>
            </a:r>
          </a:p>
          <a:p>
            <a:pPr lvl="2"/>
            <a:r>
              <a:rPr lang="en-US" sz="1600" dirty="0" smtClean="0"/>
              <a:t>Symbolic name </a:t>
            </a:r>
            <a:r>
              <a:rPr lang="en-US" sz="1600" b="1" dirty="0" smtClean="0"/>
              <a:t>heap</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Unmap</a:t>
            </a:r>
            <a:r>
              <a:rPr lang="en-US" dirty="0" smtClean="0"/>
              <a:t> Process</a:t>
            </a:r>
            <a:endParaRPr lang="en-US" dirty="0"/>
          </a:p>
        </p:txBody>
      </p:sp>
      <p:sp>
        <p:nvSpPr>
          <p:cNvPr id="4" name="Content Placeholder 2"/>
          <p:cNvSpPr>
            <a:spLocks noGrp="1"/>
          </p:cNvSpPr>
          <p:nvPr>
            <p:ph idx="1"/>
          </p:nvPr>
        </p:nvSpPr>
        <p:spPr>
          <a:xfrm>
            <a:off x="457200" y="1600200"/>
            <a:ext cx="2971800" cy="4525963"/>
          </a:xfrm>
        </p:spPr>
        <p:txBody>
          <a:bodyPr>
            <a:normAutofit/>
          </a:bodyPr>
          <a:lstStyle/>
          <a:p>
            <a:pPr>
              <a:buNone/>
            </a:pPr>
            <a:r>
              <a:rPr lang="en-US" sz="1800" dirty="0" err="1" smtClean="0"/>
              <a:t>int</a:t>
            </a:r>
            <a:r>
              <a:rPr lang="en-US" sz="1800" dirty="0" smtClean="0"/>
              <a:t> *x, y;</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a:t>
            </a:r>
          </a:p>
          <a:p>
            <a:pPr>
              <a:buNone/>
            </a:pPr>
            <a:r>
              <a:rPr lang="en-US" sz="1800" dirty="0" smtClean="0"/>
              <a:t>    f(a);     /* stmt 1 */</a:t>
            </a:r>
          </a:p>
          <a:p>
            <a:pPr>
              <a:buNone/>
            </a:pPr>
            <a:r>
              <a:rPr lang="en-US" sz="1800" dirty="0" smtClean="0"/>
              <a:t>    a = x;   /* stmt 3 */</a:t>
            </a:r>
          </a:p>
          <a:p>
            <a:pPr>
              <a:buNone/>
            </a:pPr>
            <a:r>
              <a:rPr lang="en-US" sz="1800" dirty="0" smtClean="0"/>
              <a:t>}              /* stmt 4 */</a:t>
            </a:r>
          </a:p>
          <a:p>
            <a:pPr>
              <a:buNone/>
            </a:pPr>
            <a:endParaRPr lang="en-US" sz="1800" dirty="0" smtClean="0"/>
          </a:p>
          <a:p>
            <a:pPr>
              <a:buNone/>
            </a:pPr>
            <a:r>
              <a:rPr lang="en-US" sz="1800" dirty="0" smtClean="0"/>
              <a:t>f()</a:t>
            </a:r>
          </a:p>
          <a:p>
            <a:pPr>
              <a:buNone/>
            </a:pPr>
            <a:r>
              <a:rPr lang="en-US" sz="1800" dirty="0" smtClean="0"/>
              <a:t>{</a:t>
            </a:r>
          </a:p>
          <a:p>
            <a:pPr>
              <a:buNone/>
            </a:pPr>
            <a:r>
              <a:rPr lang="en-US" sz="1800" dirty="0" smtClean="0"/>
              <a:t>     x = &amp;y;</a:t>
            </a:r>
          </a:p>
          <a:p>
            <a:pPr>
              <a:buNone/>
            </a:pPr>
            <a:r>
              <a:rPr lang="en-US" sz="1800" dirty="0" smtClean="0"/>
              <a:t>}              /* stmt 2 */</a:t>
            </a:r>
          </a:p>
          <a:p>
            <a:pPr>
              <a:buNone/>
            </a:pPr>
            <a:endParaRPr lang="en-US" sz="1800" dirty="0"/>
          </a:p>
        </p:txBody>
      </p:sp>
      <p:sp>
        <p:nvSpPr>
          <p:cNvPr id="6" name="Line Callout 2 (Accent Bar) 5"/>
          <p:cNvSpPr/>
          <p:nvPr/>
        </p:nvSpPr>
        <p:spPr>
          <a:xfrm>
            <a:off x="2286000" y="4724400"/>
            <a:ext cx="1295400" cy="609600"/>
          </a:xfrm>
          <a:prstGeom prst="accentCallout2">
            <a:avLst>
              <a:gd name="adj1" fmla="val 18750"/>
              <a:gd name="adj2" fmla="val -8333"/>
              <a:gd name="adj3" fmla="val 18750"/>
              <a:gd name="adj4" fmla="val -16667"/>
              <a:gd name="adj5" fmla="val 98566"/>
              <a:gd name="adj6" fmla="val -1013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y, D)}</a:t>
            </a:r>
            <a:endParaRPr lang="en-US" dirty="0"/>
          </a:p>
        </p:txBody>
      </p:sp>
      <p:sp>
        <p:nvSpPr>
          <p:cNvPr id="7" name="Content Placeholder 2"/>
          <p:cNvSpPr txBox="1">
            <a:spLocks/>
          </p:cNvSpPr>
          <p:nvPr/>
        </p:nvSpPr>
        <p:spPr>
          <a:xfrm>
            <a:off x="5105400" y="2819400"/>
            <a:ext cx="2895600" cy="2057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c</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aller</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input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err="1" smtClean="0"/>
              <a:t>callee</a:t>
            </a:r>
            <a:r>
              <a:rPr lang="en-US" dirty="0" smtClean="0"/>
              <a:t> output = {(x, y,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k</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ill</a:t>
            </a:r>
            <a:r>
              <a:rPr kumimoji="0" lang="en-US" sz="1800" b="0" i="0" u="none" strike="noStrike" kern="1200" cap="none" spc="0" normalizeH="0" noProof="0" dirty="0" smtClean="0">
                <a:ln>
                  <a:noFill/>
                </a:ln>
                <a:solidFill>
                  <a:schemeClr val="tx1"/>
                </a:solidFill>
                <a:effectLst/>
                <a:uLnTx/>
                <a:uFillTx/>
                <a:latin typeface="+mn-lt"/>
                <a:ea typeface="+mn-ea"/>
                <a:cs typeface="+mn-cs"/>
              </a:rPr>
              <a:t>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g</a:t>
            </a:r>
            <a:r>
              <a:rPr lang="en-US" baseline="0" dirty="0" smtClean="0"/>
              <a:t>en = {(x, y,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c</a:t>
            </a:r>
            <a:r>
              <a:rPr kumimoji="0" lang="en-US" sz="1800" b="0" i="0" u="none" strike="noStrike" kern="1200" cap="none" spc="0" normalizeH="0" noProof="0" dirty="0" err="1" smtClean="0">
                <a:ln>
                  <a:noFill/>
                </a:ln>
                <a:solidFill>
                  <a:schemeClr val="tx1"/>
                </a:solidFill>
                <a:effectLst/>
                <a:uLnTx/>
                <a:uFillTx/>
                <a:latin typeface="+mn-lt"/>
                <a:ea typeface="+mn-ea"/>
                <a:cs typeface="+mn-cs"/>
              </a:rPr>
              <a:t>aller</a:t>
            </a:r>
            <a:r>
              <a:rPr kumimoji="0" lang="en-US" sz="1800" b="0" i="0" u="none" strike="noStrike" kern="1200" cap="none" spc="0" normalizeH="0" noProof="0" dirty="0" smtClean="0">
                <a:ln>
                  <a:noFill/>
                </a:ln>
                <a:solidFill>
                  <a:schemeClr val="tx1"/>
                </a:solidFill>
                <a:effectLst/>
                <a:uLnTx/>
                <a:uFillTx/>
                <a:latin typeface="+mn-lt"/>
                <a:ea typeface="+mn-ea"/>
                <a:cs typeface="+mn-cs"/>
              </a:rPr>
              <a:t> output = {(x, y, D)}</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Line Callout 2 (Accent Bar) 7"/>
          <p:cNvSpPr/>
          <p:nvPr/>
        </p:nvSpPr>
        <p:spPr>
          <a:xfrm>
            <a:off x="2819400" y="2743200"/>
            <a:ext cx="1752600" cy="609600"/>
          </a:xfrm>
          <a:prstGeom prst="accentCallout2">
            <a:avLst>
              <a:gd name="adj1" fmla="val 18750"/>
              <a:gd name="adj2" fmla="val -8333"/>
              <a:gd name="adj3" fmla="val 18750"/>
              <a:gd name="adj4" fmla="val -16667"/>
              <a:gd name="adj5" fmla="val 91189"/>
              <a:gd name="adj6" fmla="val -971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y, D)}</a:t>
            </a:r>
            <a:endParaRPr lang="en-US" dirty="0"/>
          </a:p>
        </p:txBody>
      </p:sp>
      <p:sp>
        <p:nvSpPr>
          <p:cNvPr id="9" name="Line Callout 2 (Accent Bar) 8"/>
          <p:cNvSpPr/>
          <p:nvPr/>
        </p:nvSpPr>
        <p:spPr>
          <a:xfrm>
            <a:off x="2590800" y="1981200"/>
            <a:ext cx="990600" cy="381000"/>
          </a:xfrm>
          <a:prstGeom prst="accentCallout2">
            <a:avLst>
              <a:gd name="adj1" fmla="val 18750"/>
              <a:gd name="adj2" fmla="val -8333"/>
              <a:gd name="adj3" fmla="val 18750"/>
              <a:gd name="adj4" fmla="val -16667"/>
              <a:gd name="adj5" fmla="val 255451"/>
              <a:gd name="adj6" fmla="val -1574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0" name="Line Callout 2 (Accent Bar) 9"/>
          <p:cNvSpPr/>
          <p:nvPr/>
        </p:nvSpPr>
        <p:spPr>
          <a:xfrm>
            <a:off x="2895600" y="3657600"/>
            <a:ext cx="1905000" cy="685800"/>
          </a:xfrm>
          <a:prstGeom prst="accentCallout2">
            <a:avLst>
              <a:gd name="adj1" fmla="val 18750"/>
              <a:gd name="adj2" fmla="val -8333"/>
              <a:gd name="adj3" fmla="val 18750"/>
              <a:gd name="adj4" fmla="val -16667"/>
              <a:gd name="adj5" fmla="val -4659"/>
              <a:gd name="adj6" fmla="val -938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y, D), (a, y, D)}</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Unmap</a:t>
            </a:r>
            <a:r>
              <a:rPr lang="en-US" dirty="0" smtClean="0"/>
              <a:t> Process</a:t>
            </a:r>
            <a:endParaRPr lang="en-US" dirty="0"/>
          </a:p>
        </p:txBody>
      </p:sp>
      <p:sp>
        <p:nvSpPr>
          <p:cNvPr id="4" name="Content Placeholder 2"/>
          <p:cNvSpPr>
            <a:spLocks noGrp="1"/>
          </p:cNvSpPr>
          <p:nvPr>
            <p:ph idx="1"/>
          </p:nvPr>
        </p:nvSpPr>
        <p:spPr>
          <a:xfrm>
            <a:off x="457200" y="1600200"/>
            <a:ext cx="2971800" cy="5105400"/>
          </a:xfrm>
        </p:spPr>
        <p:txBody>
          <a:bodyPr>
            <a:normAutofit/>
          </a:bodyPr>
          <a:lstStyle/>
          <a:p>
            <a:pPr>
              <a:buNone/>
            </a:pPr>
            <a:r>
              <a:rPr lang="en-US" sz="1800" dirty="0" err="1" smtClean="0"/>
              <a:t>int</a:t>
            </a:r>
            <a:r>
              <a:rPr lang="en-US" sz="1800" dirty="0" smtClean="0"/>
              <a:t> x;</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 *b, c;</a:t>
            </a:r>
          </a:p>
          <a:p>
            <a:pPr>
              <a:buNone/>
            </a:pPr>
            <a:r>
              <a:rPr lang="en-US" sz="1800" dirty="0" smtClean="0"/>
              <a:t>    a = &amp;b;</a:t>
            </a:r>
          </a:p>
          <a:p>
            <a:pPr>
              <a:buNone/>
            </a:pPr>
            <a:r>
              <a:rPr lang="en-US" sz="1800" dirty="0" smtClean="0"/>
              <a:t>    b = &amp;c;</a:t>
            </a:r>
          </a:p>
          <a:p>
            <a:pPr>
              <a:buNone/>
            </a:pPr>
            <a:r>
              <a:rPr lang="en-US" sz="1800" dirty="0" smtClean="0"/>
              <a:t>    f(a);     /* stmt 1 */</a:t>
            </a:r>
          </a:p>
          <a:p>
            <a:pPr>
              <a:buNone/>
            </a:pPr>
            <a:r>
              <a:rPr lang="en-US" sz="1800" dirty="0" smtClean="0"/>
              <a:t>}              /* stmt 4 */</a:t>
            </a:r>
          </a:p>
          <a:p>
            <a:pPr>
              <a:buNone/>
            </a:pPr>
            <a:endParaRPr lang="en-US" sz="1800" dirty="0" smtClean="0"/>
          </a:p>
          <a:p>
            <a:pPr>
              <a:buNone/>
            </a:pPr>
            <a:r>
              <a:rPr lang="en-US" sz="1800" dirty="0" smtClean="0"/>
              <a:t>f(</a:t>
            </a:r>
            <a:r>
              <a:rPr lang="en-US" sz="1800" dirty="0" err="1" smtClean="0"/>
              <a:t>int</a:t>
            </a:r>
            <a:r>
              <a:rPr lang="en-US" sz="1800" dirty="0" smtClean="0"/>
              <a:t> **m) /* stmt 2 */</a:t>
            </a:r>
          </a:p>
          <a:p>
            <a:pPr>
              <a:buNone/>
            </a:pPr>
            <a:r>
              <a:rPr lang="en-US" sz="1800" dirty="0" smtClean="0"/>
              <a:t>{</a:t>
            </a:r>
          </a:p>
          <a:p>
            <a:pPr>
              <a:buNone/>
            </a:pPr>
            <a:r>
              <a:rPr lang="en-US" sz="1800" dirty="0" smtClean="0"/>
              <a:t>    </a:t>
            </a:r>
            <a:r>
              <a:rPr lang="en-US" sz="1800" dirty="0" err="1" smtClean="0"/>
              <a:t>int</a:t>
            </a:r>
            <a:r>
              <a:rPr lang="en-US" sz="1800" dirty="0" smtClean="0"/>
              <a:t> *n;</a:t>
            </a:r>
          </a:p>
          <a:p>
            <a:pPr>
              <a:buNone/>
            </a:pPr>
            <a:r>
              <a:rPr lang="en-US" sz="1800" dirty="0" smtClean="0"/>
              <a:t>    n = &amp;x;</a:t>
            </a:r>
          </a:p>
          <a:p>
            <a:pPr>
              <a:buNone/>
            </a:pPr>
            <a:r>
              <a:rPr lang="en-US" sz="1800" dirty="0" smtClean="0"/>
              <a:t>    *m = &amp;x;</a:t>
            </a:r>
          </a:p>
          <a:p>
            <a:pPr>
              <a:buNone/>
            </a:pPr>
            <a:r>
              <a:rPr lang="en-US" sz="1800" dirty="0" smtClean="0"/>
              <a:t>}              /* stmt 3 */</a:t>
            </a:r>
          </a:p>
          <a:p>
            <a:pPr>
              <a:buNone/>
            </a:pPr>
            <a:endParaRPr lang="en-US" sz="1800" dirty="0"/>
          </a:p>
        </p:txBody>
      </p:sp>
      <p:sp>
        <p:nvSpPr>
          <p:cNvPr id="5" name="Line Callout 2 (Accent Bar) 4"/>
          <p:cNvSpPr/>
          <p:nvPr/>
        </p:nvSpPr>
        <p:spPr>
          <a:xfrm>
            <a:off x="2895600" y="2743200"/>
            <a:ext cx="1905000" cy="685800"/>
          </a:xfrm>
          <a:prstGeom prst="accentCallout2">
            <a:avLst>
              <a:gd name="adj1" fmla="val 18750"/>
              <a:gd name="adj2" fmla="val -8333"/>
              <a:gd name="adj3" fmla="val 18750"/>
              <a:gd name="adj4" fmla="val -16667"/>
              <a:gd name="adj5" fmla="val 130860"/>
              <a:gd name="adj6" fmla="val -922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b, D), (b, c, D)}</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Unmap</a:t>
            </a:r>
            <a:r>
              <a:rPr lang="en-US" dirty="0" smtClean="0"/>
              <a:t> Process</a:t>
            </a:r>
            <a:endParaRPr lang="en-US" dirty="0"/>
          </a:p>
        </p:txBody>
      </p:sp>
      <p:sp>
        <p:nvSpPr>
          <p:cNvPr id="4" name="Content Placeholder 2"/>
          <p:cNvSpPr>
            <a:spLocks noGrp="1"/>
          </p:cNvSpPr>
          <p:nvPr>
            <p:ph idx="1"/>
          </p:nvPr>
        </p:nvSpPr>
        <p:spPr>
          <a:xfrm>
            <a:off x="457200" y="1600200"/>
            <a:ext cx="2971800" cy="5105400"/>
          </a:xfrm>
        </p:spPr>
        <p:txBody>
          <a:bodyPr>
            <a:normAutofit/>
          </a:bodyPr>
          <a:lstStyle/>
          <a:p>
            <a:pPr>
              <a:buNone/>
            </a:pPr>
            <a:r>
              <a:rPr lang="en-US" sz="1800" dirty="0" err="1" smtClean="0"/>
              <a:t>int</a:t>
            </a:r>
            <a:r>
              <a:rPr lang="en-US" sz="1800" dirty="0" smtClean="0"/>
              <a:t> x;</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 *b, c;</a:t>
            </a:r>
          </a:p>
          <a:p>
            <a:pPr>
              <a:buNone/>
            </a:pPr>
            <a:r>
              <a:rPr lang="en-US" sz="1800" dirty="0" smtClean="0"/>
              <a:t>    a = &amp;b;</a:t>
            </a:r>
          </a:p>
          <a:p>
            <a:pPr>
              <a:buNone/>
            </a:pPr>
            <a:r>
              <a:rPr lang="en-US" sz="1800" dirty="0" smtClean="0"/>
              <a:t>    b = &amp;c;</a:t>
            </a:r>
          </a:p>
          <a:p>
            <a:pPr>
              <a:buNone/>
            </a:pPr>
            <a:r>
              <a:rPr lang="en-US" sz="1800" dirty="0" smtClean="0"/>
              <a:t>    f(a);     /* stmt 1 */</a:t>
            </a:r>
          </a:p>
          <a:p>
            <a:pPr>
              <a:buNone/>
            </a:pPr>
            <a:r>
              <a:rPr lang="en-US" sz="1800" dirty="0" smtClean="0"/>
              <a:t>}              /* stmt 4 */</a:t>
            </a:r>
          </a:p>
          <a:p>
            <a:pPr>
              <a:buNone/>
            </a:pPr>
            <a:endParaRPr lang="en-US" sz="1800" dirty="0" smtClean="0"/>
          </a:p>
          <a:p>
            <a:pPr>
              <a:buNone/>
            </a:pPr>
            <a:r>
              <a:rPr lang="en-US" sz="1800" dirty="0" smtClean="0"/>
              <a:t>f(</a:t>
            </a:r>
            <a:r>
              <a:rPr lang="en-US" sz="1800" dirty="0" err="1" smtClean="0"/>
              <a:t>int</a:t>
            </a:r>
            <a:r>
              <a:rPr lang="en-US" sz="1800" dirty="0" smtClean="0"/>
              <a:t> **m) /* stmt 2 */</a:t>
            </a:r>
          </a:p>
          <a:p>
            <a:pPr>
              <a:buNone/>
            </a:pPr>
            <a:r>
              <a:rPr lang="en-US" sz="1800" dirty="0" smtClean="0"/>
              <a:t>{</a:t>
            </a:r>
          </a:p>
          <a:p>
            <a:pPr>
              <a:buNone/>
            </a:pPr>
            <a:r>
              <a:rPr lang="en-US" sz="1800" dirty="0" smtClean="0"/>
              <a:t>    </a:t>
            </a:r>
            <a:r>
              <a:rPr lang="en-US" sz="1800" dirty="0" err="1" smtClean="0"/>
              <a:t>int</a:t>
            </a:r>
            <a:r>
              <a:rPr lang="en-US" sz="1800" dirty="0" smtClean="0"/>
              <a:t> *n;</a:t>
            </a:r>
          </a:p>
          <a:p>
            <a:pPr>
              <a:buNone/>
            </a:pPr>
            <a:r>
              <a:rPr lang="en-US" sz="1800" dirty="0" smtClean="0"/>
              <a:t>    n = &amp;x;</a:t>
            </a:r>
          </a:p>
          <a:p>
            <a:pPr>
              <a:buNone/>
            </a:pPr>
            <a:r>
              <a:rPr lang="en-US" sz="1800" dirty="0" smtClean="0"/>
              <a:t>    *m = &amp;x;</a:t>
            </a:r>
          </a:p>
          <a:p>
            <a:pPr>
              <a:buNone/>
            </a:pPr>
            <a:r>
              <a:rPr lang="en-US" sz="1800" dirty="0" smtClean="0"/>
              <a:t>}              /* stmt 3 */</a:t>
            </a:r>
          </a:p>
          <a:p>
            <a:pPr>
              <a:buNone/>
            </a:pPr>
            <a:endParaRPr lang="en-US" sz="1800" dirty="0"/>
          </a:p>
        </p:txBody>
      </p:sp>
      <p:sp>
        <p:nvSpPr>
          <p:cNvPr id="5" name="Line Callout 2 (Accent Bar) 4"/>
          <p:cNvSpPr/>
          <p:nvPr/>
        </p:nvSpPr>
        <p:spPr>
          <a:xfrm>
            <a:off x="2895600" y="2743200"/>
            <a:ext cx="1905000" cy="685800"/>
          </a:xfrm>
          <a:prstGeom prst="accentCallout2">
            <a:avLst>
              <a:gd name="adj1" fmla="val 18750"/>
              <a:gd name="adj2" fmla="val -8333"/>
              <a:gd name="adj3" fmla="val 18750"/>
              <a:gd name="adj4" fmla="val -16667"/>
              <a:gd name="adj5" fmla="val 130860"/>
              <a:gd name="adj6" fmla="val -922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b, D), (b, c, D)}</a:t>
            </a:r>
            <a:endParaRPr lang="en-US" dirty="0"/>
          </a:p>
        </p:txBody>
      </p:sp>
      <p:sp>
        <p:nvSpPr>
          <p:cNvPr id="6" name="Line Callout 2 (Accent Bar) 5"/>
          <p:cNvSpPr/>
          <p:nvPr/>
        </p:nvSpPr>
        <p:spPr>
          <a:xfrm>
            <a:off x="3124200" y="4114800"/>
            <a:ext cx="1905000" cy="685800"/>
          </a:xfrm>
          <a:prstGeom prst="accentCallout2">
            <a:avLst>
              <a:gd name="adj1" fmla="val 18750"/>
              <a:gd name="adj2" fmla="val -8333"/>
              <a:gd name="adj3" fmla="val 18750"/>
              <a:gd name="adj4" fmla="val -16667"/>
              <a:gd name="adj5" fmla="val 130860"/>
              <a:gd name="adj6" fmla="val -922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 1_m, D), (1_m, 2_m, D)}</a:t>
            </a:r>
            <a:endParaRPr lang="en-US" dirty="0"/>
          </a:p>
        </p:txBody>
      </p:sp>
      <p:sp>
        <p:nvSpPr>
          <p:cNvPr id="7" name="Rectangle 6"/>
          <p:cNvSpPr/>
          <p:nvPr/>
        </p:nvSpPr>
        <p:spPr>
          <a:xfrm>
            <a:off x="6477000" y="5410200"/>
            <a:ext cx="1981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1_m </a:t>
            </a:r>
            <a:r>
              <a:rPr lang="en-US" dirty="0" smtClean="0">
                <a:sym typeface="Wingdings" pitchFamily="2" charset="2"/>
              </a:rPr>
              <a:t> b</a:t>
            </a:r>
          </a:p>
          <a:p>
            <a:pPr algn="ctr"/>
            <a:r>
              <a:rPr lang="en-US" dirty="0" smtClean="0">
                <a:sym typeface="Wingdings" pitchFamily="2" charset="2"/>
              </a:rPr>
              <a:t>2_m  c</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Unmap</a:t>
            </a:r>
            <a:r>
              <a:rPr lang="en-US" dirty="0" smtClean="0"/>
              <a:t> Process</a:t>
            </a:r>
            <a:endParaRPr lang="en-US" dirty="0"/>
          </a:p>
        </p:txBody>
      </p:sp>
      <p:sp>
        <p:nvSpPr>
          <p:cNvPr id="4" name="Content Placeholder 2"/>
          <p:cNvSpPr>
            <a:spLocks noGrp="1"/>
          </p:cNvSpPr>
          <p:nvPr>
            <p:ph idx="1"/>
          </p:nvPr>
        </p:nvSpPr>
        <p:spPr>
          <a:xfrm>
            <a:off x="457200" y="1600200"/>
            <a:ext cx="2971800" cy="5105400"/>
          </a:xfrm>
        </p:spPr>
        <p:txBody>
          <a:bodyPr>
            <a:normAutofit/>
          </a:bodyPr>
          <a:lstStyle/>
          <a:p>
            <a:pPr>
              <a:buNone/>
            </a:pPr>
            <a:r>
              <a:rPr lang="en-US" sz="1800" dirty="0" err="1" smtClean="0"/>
              <a:t>int</a:t>
            </a:r>
            <a:r>
              <a:rPr lang="en-US" sz="1800" dirty="0" smtClean="0"/>
              <a:t> x;</a:t>
            </a:r>
          </a:p>
          <a:p>
            <a:pPr>
              <a:buNone/>
            </a:pPr>
            <a:r>
              <a:rPr lang="en-US" sz="1800" dirty="0" smtClean="0"/>
              <a:t>main ()</a:t>
            </a:r>
          </a:p>
          <a:p>
            <a:pPr>
              <a:buNone/>
            </a:pPr>
            <a:r>
              <a:rPr lang="en-US" sz="1800" dirty="0" smtClean="0"/>
              <a:t>{</a:t>
            </a:r>
          </a:p>
          <a:p>
            <a:pPr>
              <a:buNone/>
            </a:pPr>
            <a:r>
              <a:rPr lang="en-US" sz="1800" dirty="0" smtClean="0"/>
              <a:t>    </a:t>
            </a:r>
            <a:r>
              <a:rPr lang="en-US" sz="1800" dirty="0" err="1" smtClean="0"/>
              <a:t>int</a:t>
            </a:r>
            <a:r>
              <a:rPr lang="en-US" sz="1800" dirty="0" smtClean="0"/>
              <a:t> **a, *b, c;</a:t>
            </a:r>
          </a:p>
          <a:p>
            <a:pPr>
              <a:buNone/>
            </a:pPr>
            <a:r>
              <a:rPr lang="en-US" sz="1800" dirty="0" smtClean="0"/>
              <a:t>    a = &amp;b;</a:t>
            </a:r>
          </a:p>
          <a:p>
            <a:pPr>
              <a:buNone/>
            </a:pPr>
            <a:r>
              <a:rPr lang="en-US" sz="1800" dirty="0" smtClean="0"/>
              <a:t>    b = &amp;c;</a:t>
            </a:r>
          </a:p>
          <a:p>
            <a:pPr>
              <a:buNone/>
            </a:pPr>
            <a:r>
              <a:rPr lang="en-US" sz="1800" dirty="0" smtClean="0"/>
              <a:t>    f(a);     /* stmt 1 */</a:t>
            </a:r>
          </a:p>
          <a:p>
            <a:pPr>
              <a:buNone/>
            </a:pPr>
            <a:r>
              <a:rPr lang="en-US" sz="1800" dirty="0" smtClean="0"/>
              <a:t>}              /* stmt 4 */</a:t>
            </a:r>
          </a:p>
          <a:p>
            <a:pPr>
              <a:buNone/>
            </a:pPr>
            <a:endParaRPr lang="en-US" sz="1800" dirty="0" smtClean="0"/>
          </a:p>
          <a:p>
            <a:pPr>
              <a:buNone/>
            </a:pPr>
            <a:r>
              <a:rPr lang="en-US" sz="1800" dirty="0" smtClean="0"/>
              <a:t>f(</a:t>
            </a:r>
            <a:r>
              <a:rPr lang="en-US" sz="1800" dirty="0" err="1" smtClean="0"/>
              <a:t>int</a:t>
            </a:r>
            <a:r>
              <a:rPr lang="en-US" sz="1800" dirty="0" smtClean="0"/>
              <a:t> **m) /* stmt 2 */</a:t>
            </a:r>
          </a:p>
          <a:p>
            <a:pPr>
              <a:buNone/>
            </a:pPr>
            <a:r>
              <a:rPr lang="en-US" sz="1800" dirty="0" smtClean="0"/>
              <a:t>{</a:t>
            </a:r>
          </a:p>
          <a:p>
            <a:pPr>
              <a:buNone/>
            </a:pPr>
            <a:r>
              <a:rPr lang="en-US" sz="1800" dirty="0" smtClean="0"/>
              <a:t>    </a:t>
            </a:r>
            <a:r>
              <a:rPr lang="en-US" sz="1800" dirty="0" err="1" smtClean="0"/>
              <a:t>int</a:t>
            </a:r>
            <a:r>
              <a:rPr lang="en-US" sz="1800" dirty="0" smtClean="0"/>
              <a:t> *n;</a:t>
            </a:r>
          </a:p>
          <a:p>
            <a:pPr>
              <a:buNone/>
            </a:pPr>
            <a:r>
              <a:rPr lang="en-US" sz="1800" dirty="0" smtClean="0"/>
              <a:t>    n = &amp;x;</a:t>
            </a:r>
          </a:p>
          <a:p>
            <a:pPr>
              <a:buNone/>
            </a:pPr>
            <a:r>
              <a:rPr lang="en-US" sz="1800" dirty="0" smtClean="0"/>
              <a:t>    *m = &amp;x;</a:t>
            </a:r>
          </a:p>
          <a:p>
            <a:pPr>
              <a:buNone/>
            </a:pPr>
            <a:r>
              <a:rPr lang="en-US" sz="1800" dirty="0" smtClean="0"/>
              <a:t>}              /* stmt 3 */</a:t>
            </a:r>
          </a:p>
          <a:p>
            <a:pPr>
              <a:buNone/>
            </a:pPr>
            <a:endParaRPr lang="en-US" sz="1800" dirty="0"/>
          </a:p>
        </p:txBody>
      </p:sp>
      <p:sp>
        <p:nvSpPr>
          <p:cNvPr id="5" name="Line Callout 2 (Accent Bar) 4"/>
          <p:cNvSpPr/>
          <p:nvPr/>
        </p:nvSpPr>
        <p:spPr>
          <a:xfrm>
            <a:off x="2895600" y="2743200"/>
            <a:ext cx="1905000" cy="685800"/>
          </a:xfrm>
          <a:prstGeom prst="accentCallout2">
            <a:avLst>
              <a:gd name="adj1" fmla="val 18750"/>
              <a:gd name="adj2" fmla="val -8333"/>
              <a:gd name="adj3" fmla="val 18750"/>
              <a:gd name="adj4" fmla="val -16667"/>
              <a:gd name="adj5" fmla="val 130860"/>
              <a:gd name="adj6" fmla="val -922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b, D), (b, c, D)}</a:t>
            </a:r>
            <a:endParaRPr lang="en-US" dirty="0"/>
          </a:p>
        </p:txBody>
      </p:sp>
      <p:sp>
        <p:nvSpPr>
          <p:cNvPr id="6" name="Line Callout 2 (Accent Bar) 5"/>
          <p:cNvSpPr/>
          <p:nvPr/>
        </p:nvSpPr>
        <p:spPr>
          <a:xfrm>
            <a:off x="3124200" y="4114800"/>
            <a:ext cx="1905000" cy="685800"/>
          </a:xfrm>
          <a:prstGeom prst="accentCallout2">
            <a:avLst>
              <a:gd name="adj1" fmla="val 18750"/>
              <a:gd name="adj2" fmla="val -8333"/>
              <a:gd name="adj3" fmla="val 18750"/>
              <a:gd name="adj4" fmla="val -16667"/>
              <a:gd name="adj5" fmla="val 130860"/>
              <a:gd name="adj6" fmla="val -922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 1_m, D), (1_m, 2_m, D)}</a:t>
            </a:r>
            <a:endParaRPr lang="en-US" dirty="0"/>
          </a:p>
        </p:txBody>
      </p:sp>
      <p:sp>
        <p:nvSpPr>
          <p:cNvPr id="7" name="Rectangle 6"/>
          <p:cNvSpPr/>
          <p:nvPr/>
        </p:nvSpPr>
        <p:spPr>
          <a:xfrm>
            <a:off x="6477000" y="5410200"/>
            <a:ext cx="1981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1_m </a:t>
            </a:r>
            <a:r>
              <a:rPr lang="en-US" dirty="0" smtClean="0">
                <a:sym typeface="Wingdings" pitchFamily="2" charset="2"/>
              </a:rPr>
              <a:t> b</a:t>
            </a:r>
          </a:p>
          <a:p>
            <a:pPr algn="ctr"/>
            <a:r>
              <a:rPr lang="en-US" dirty="0" smtClean="0">
                <a:sym typeface="Wingdings" pitchFamily="2" charset="2"/>
              </a:rPr>
              <a:t>2_m  c</a:t>
            </a:r>
            <a:endParaRPr lang="en-US" dirty="0"/>
          </a:p>
        </p:txBody>
      </p:sp>
      <p:sp>
        <p:nvSpPr>
          <p:cNvPr id="8" name="Line Callout 2 (Accent Bar) 7"/>
          <p:cNvSpPr/>
          <p:nvPr/>
        </p:nvSpPr>
        <p:spPr>
          <a:xfrm>
            <a:off x="2895600" y="5486400"/>
            <a:ext cx="1676400" cy="1066800"/>
          </a:xfrm>
          <a:prstGeom prst="accentCallout2">
            <a:avLst>
              <a:gd name="adj1" fmla="val 18750"/>
              <a:gd name="adj2" fmla="val -8333"/>
              <a:gd name="adj3" fmla="val 18750"/>
              <a:gd name="adj4" fmla="val -16667"/>
              <a:gd name="adj5" fmla="val 77464"/>
              <a:gd name="adj6" fmla="val -994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 1_m, D), (n, x, D),</a:t>
            </a:r>
          </a:p>
          <a:p>
            <a:pPr algn="ctr"/>
            <a:r>
              <a:rPr lang="en-US" dirty="0" smtClean="0"/>
              <a:t> (1_m, x, D)}</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Unmap</a:t>
            </a:r>
            <a:r>
              <a:rPr lang="en-US" dirty="0" smtClean="0"/>
              <a:t> Process</a:t>
            </a:r>
            <a:endParaRPr lang="en-US" dirty="0"/>
          </a:p>
        </p:txBody>
      </p:sp>
      <p:sp>
        <p:nvSpPr>
          <p:cNvPr id="5" name="Line Callout 2 (Accent Bar) 4"/>
          <p:cNvSpPr/>
          <p:nvPr/>
        </p:nvSpPr>
        <p:spPr>
          <a:xfrm>
            <a:off x="2895600" y="2743200"/>
            <a:ext cx="1905000" cy="685800"/>
          </a:xfrm>
          <a:prstGeom prst="accentCallout2">
            <a:avLst>
              <a:gd name="adj1" fmla="val 18750"/>
              <a:gd name="adj2" fmla="val -8333"/>
              <a:gd name="adj3" fmla="val 18750"/>
              <a:gd name="adj4" fmla="val -16667"/>
              <a:gd name="adj5" fmla="val 130860"/>
              <a:gd name="adj6" fmla="val -922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b, D), (b, c, D)}</a:t>
            </a:r>
            <a:endParaRPr lang="en-US" dirty="0"/>
          </a:p>
        </p:txBody>
      </p:sp>
      <p:sp>
        <p:nvSpPr>
          <p:cNvPr id="6" name="Line Callout 2 (Accent Bar) 5"/>
          <p:cNvSpPr/>
          <p:nvPr/>
        </p:nvSpPr>
        <p:spPr>
          <a:xfrm>
            <a:off x="3124200" y="3657600"/>
            <a:ext cx="1905000" cy="685800"/>
          </a:xfrm>
          <a:prstGeom prst="accentCallout2">
            <a:avLst>
              <a:gd name="adj1" fmla="val 18750"/>
              <a:gd name="adj2" fmla="val -8333"/>
              <a:gd name="adj3" fmla="val 18750"/>
              <a:gd name="adj4" fmla="val -16667"/>
              <a:gd name="adj5" fmla="val 67472"/>
              <a:gd name="adj6" fmla="val -1033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b, D), </a:t>
            </a:r>
          </a:p>
          <a:p>
            <a:pPr algn="ctr"/>
            <a:r>
              <a:rPr lang="en-US" dirty="0" smtClean="0"/>
              <a:t>(b, x, D)}</a:t>
            </a:r>
            <a:endParaRPr lang="en-US" dirty="0"/>
          </a:p>
        </p:txBody>
      </p:sp>
      <p:sp>
        <p:nvSpPr>
          <p:cNvPr id="7" name="Rectangle 6"/>
          <p:cNvSpPr/>
          <p:nvPr/>
        </p:nvSpPr>
        <p:spPr>
          <a:xfrm>
            <a:off x="6477000" y="5410200"/>
            <a:ext cx="1981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1_m </a:t>
            </a:r>
            <a:r>
              <a:rPr lang="en-US" dirty="0" smtClean="0">
                <a:sym typeface="Wingdings" pitchFamily="2" charset="2"/>
              </a:rPr>
              <a:t> b</a:t>
            </a:r>
          </a:p>
          <a:p>
            <a:pPr algn="ctr"/>
            <a:r>
              <a:rPr lang="en-US" dirty="0" smtClean="0">
                <a:sym typeface="Wingdings" pitchFamily="2" charset="2"/>
              </a:rPr>
              <a:t>2_m  c</a:t>
            </a:r>
            <a:endParaRPr lang="en-US" dirty="0"/>
          </a:p>
        </p:txBody>
      </p:sp>
      <p:sp>
        <p:nvSpPr>
          <p:cNvPr id="8" name="Line Callout 2 (Accent Bar) 7"/>
          <p:cNvSpPr/>
          <p:nvPr/>
        </p:nvSpPr>
        <p:spPr>
          <a:xfrm>
            <a:off x="2895600" y="5486400"/>
            <a:ext cx="1676400" cy="1066800"/>
          </a:xfrm>
          <a:prstGeom prst="accentCallout2">
            <a:avLst>
              <a:gd name="adj1" fmla="val 18750"/>
              <a:gd name="adj2" fmla="val -8333"/>
              <a:gd name="adj3" fmla="val 18750"/>
              <a:gd name="adj4" fmla="val -16667"/>
              <a:gd name="adj5" fmla="val 77464"/>
              <a:gd name="adj6" fmla="val -994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 1_m, D), (n, x, D),</a:t>
            </a:r>
          </a:p>
          <a:p>
            <a:pPr algn="ctr"/>
            <a:r>
              <a:rPr lang="en-US" dirty="0" smtClean="0"/>
              <a:t> (1_m, x, D)}</a:t>
            </a:r>
            <a:endParaRPr lang="en-US" dirty="0"/>
          </a:p>
        </p:txBody>
      </p:sp>
      <p:sp>
        <p:nvSpPr>
          <p:cNvPr id="9" name="Content Placeholder 2"/>
          <p:cNvSpPr txBox="1">
            <a:spLocks/>
          </p:cNvSpPr>
          <p:nvPr/>
        </p:nvSpPr>
        <p:spPr>
          <a:xfrm>
            <a:off x="609600" y="1752600"/>
            <a:ext cx="2971800" cy="5105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main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**a, *b, 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 = &amp;b;</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b = &amp;c;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f(a);     /* stmt 1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 stmt 4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f(</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**m) /* stmt 2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n = &amp;x;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*m = &amp;x;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 stmt 3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Content Placeholder 2"/>
          <p:cNvSpPr txBox="1">
            <a:spLocks/>
          </p:cNvSpPr>
          <p:nvPr/>
        </p:nvSpPr>
        <p:spPr>
          <a:xfrm>
            <a:off x="5410200" y="1905000"/>
            <a:ext cx="3581400" cy="2286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c</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aller</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input = {(a,</a:t>
            </a:r>
            <a:r>
              <a:rPr kumimoji="0" lang="en-US" sz="1800" b="0" i="0" u="none" strike="noStrike" kern="1200" cap="none" spc="0" normalizeH="0" noProof="0" dirty="0" smtClean="0">
                <a:ln>
                  <a:noFill/>
                </a:ln>
                <a:solidFill>
                  <a:schemeClr val="tx1"/>
                </a:solidFill>
                <a:effectLst/>
                <a:uLnTx/>
                <a:uFillTx/>
                <a:latin typeface="+mn-lt"/>
                <a:ea typeface="+mn-ea"/>
                <a:cs typeface="+mn-cs"/>
              </a:rPr>
              <a:t> b, D), (b, c, D)</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err="1" smtClean="0"/>
              <a:t>callee</a:t>
            </a:r>
            <a:r>
              <a:rPr lang="en-US" dirty="0" smtClean="0"/>
              <a:t> output = {(m, 1_m, D), (1_m, x, D), (n, x,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k</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ill</a:t>
            </a:r>
            <a:r>
              <a:rPr kumimoji="0" lang="en-US" sz="1800" b="0" i="0" u="none" strike="noStrike" kern="1200" cap="none" spc="0" normalizeH="0" noProof="0" dirty="0" smtClean="0">
                <a:ln>
                  <a:noFill/>
                </a:ln>
                <a:solidFill>
                  <a:schemeClr val="tx1"/>
                </a:solidFill>
                <a:effectLst/>
                <a:uLnTx/>
                <a:uFillTx/>
                <a:latin typeface="+mn-lt"/>
                <a:ea typeface="+mn-ea"/>
                <a:cs typeface="+mn-cs"/>
              </a:rPr>
              <a:t> = {(b, c,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g</a:t>
            </a:r>
            <a:r>
              <a:rPr lang="en-US" baseline="0" dirty="0" smtClean="0"/>
              <a:t>en = {(b, x,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c</a:t>
            </a:r>
            <a:r>
              <a:rPr kumimoji="0" lang="en-US" sz="1800" b="0" i="0" u="none" strike="noStrike" kern="1200" cap="none" spc="0" normalizeH="0" noProof="0" dirty="0" err="1" smtClean="0">
                <a:ln>
                  <a:noFill/>
                </a:ln>
                <a:solidFill>
                  <a:schemeClr val="tx1"/>
                </a:solidFill>
                <a:effectLst/>
                <a:uLnTx/>
                <a:uFillTx/>
                <a:latin typeface="+mn-lt"/>
                <a:ea typeface="+mn-ea"/>
                <a:cs typeface="+mn-cs"/>
              </a:rPr>
              <a:t>aller</a:t>
            </a:r>
            <a:r>
              <a:rPr kumimoji="0" lang="en-US" sz="1800" b="0" i="0" u="none" strike="noStrike" kern="1200" cap="none" spc="0" normalizeH="0" noProof="0" dirty="0" smtClean="0">
                <a:ln>
                  <a:noFill/>
                </a:ln>
                <a:solidFill>
                  <a:schemeClr val="tx1"/>
                </a:solidFill>
                <a:effectLst/>
                <a:uLnTx/>
                <a:uFillTx/>
                <a:latin typeface="+mn-lt"/>
                <a:ea typeface="+mn-ea"/>
                <a:cs typeface="+mn-cs"/>
              </a:rPr>
              <a:t> output = {(a, b, D), (b, x, D)}</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Line Callout 2 (Accent Bar) 10"/>
          <p:cNvSpPr/>
          <p:nvPr/>
        </p:nvSpPr>
        <p:spPr>
          <a:xfrm>
            <a:off x="3276600" y="4724400"/>
            <a:ext cx="1905000" cy="685800"/>
          </a:xfrm>
          <a:prstGeom prst="accentCallout2">
            <a:avLst>
              <a:gd name="adj1" fmla="val 18750"/>
              <a:gd name="adj2" fmla="val -8333"/>
              <a:gd name="adj3" fmla="val 18750"/>
              <a:gd name="adj4" fmla="val -16667"/>
              <a:gd name="adj5" fmla="val 67472"/>
              <a:gd name="adj6" fmla="val -1033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 1_m, D), (1_m, 2_m, D)}</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Recursive Procedure Calls</a:t>
            </a:r>
            <a:endParaRPr lang="en-US" dirty="0"/>
          </a:p>
        </p:txBody>
      </p:sp>
      <p:sp>
        <p:nvSpPr>
          <p:cNvPr id="3" name="Content Placeholder 2"/>
          <p:cNvSpPr>
            <a:spLocks noGrp="1"/>
          </p:cNvSpPr>
          <p:nvPr>
            <p:ph idx="1"/>
          </p:nvPr>
        </p:nvSpPr>
        <p:spPr>
          <a:xfrm>
            <a:off x="457200" y="1600200"/>
            <a:ext cx="7315200" cy="2819400"/>
          </a:xfrm>
        </p:spPr>
        <p:txBody>
          <a:bodyPr>
            <a:normAutofit/>
          </a:bodyPr>
          <a:lstStyle/>
          <a:p>
            <a:r>
              <a:rPr lang="en-US" sz="1800" dirty="0" smtClean="0"/>
              <a:t>Invocation Graph:</a:t>
            </a:r>
          </a:p>
          <a:p>
            <a:r>
              <a:rPr lang="en-US" sz="1800" dirty="0" smtClean="0"/>
              <a:t>To build the graph in case of recursion depth-first traversal is terminated each time a function name is the same as that of one of the ancestors on the call chain from main.</a:t>
            </a:r>
          </a:p>
          <a:p>
            <a:r>
              <a:rPr lang="en-US" sz="1800" dirty="0" smtClean="0"/>
              <a:t>The leaf node is labeled as approximate node and the matching ancestor as the recursive node.</a:t>
            </a:r>
          </a:p>
          <a:p>
            <a:r>
              <a:rPr lang="en-US" sz="1800" dirty="0" smtClean="0"/>
              <a:t>Pairings of these nodes are indicated with special back edge from approximate node to ancestor node.</a:t>
            </a:r>
          </a:p>
        </p:txBody>
      </p:sp>
      <p:sp>
        <p:nvSpPr>
          <p:cNvPr id="4" name="Rectangle 3"/>
          <p:cNvSpPr/>
          <p:nvPr/>
        </p:nvSpPr>
        <p:spPr>
          <a:xfrm>
            <a:off x="1600200" y="4648200"/>
            <a:ext cx="838200" cy="1477328"/>
          </a:xfrm>
          <a:prstGeom prst="rect">
            <a:avLst/>
          </a:prstGeom>
        </p:spPr>
        <p:txBody>
          <a:bodyPr wrap="square">
            <a:spAutoFit/>
          </a:bodyPr>
          <a:lstStyle/>
          <a:p>
            <a:r>
              <a:rPr lang="en-US" dirty="0" smtClean="0"/>
              <a:t>main()</a:t>
            </a:r>
          </a:p>
          <a:p>
            <a:r>
              <a:rPr lang="en-US" dirty="0" smtClean="0"/>
              <a:t>{ …</a:t>
            </a:r>
          </a:p>
          <a:p>
            <a:r>
              <a:rPr lang="en-US" dirty="0" smtClean="0"/>
              <a:t>   f();</a:t>
            </a:r>
          </a:p>
          <a:p>
            <a:r>
              <a:rPr lang="en-US" dirty="0" smtClean="0"/>
              <a:t>   …</a:t>
            </a:r>
          </a:p>
          <a:p>
            <a:r>
              <a:rPr lang="en-US" dirty="0" smtClean="0"/>
              <a:t>}</a:t>
            </a:r>
            <a:endParaRPr lang="en-US" dirty="0"/>
          </a:p>
        </p:txBody>
      </p:sp>
      <p:sp>
        <p:nvSpPr>
          <p:cNvPr id="5" name="Rectangle 4"/>
          <p:cNvSpPr/>
          <p:nvPr/>
        </p:nvSpPr>
        <p:spPr>
          <a:xfrm>
            <a:off x="2514600" y="4648200"/>
            <a:ext cx="914400" cy="1754326"/>
          </a:xfrm>
          <a:prstGeom prst="rect">
            <a:avLst/>
          </a:prstGeom>
        </p:spPr>
        <p:txBody>
          <a:bodyPr wrap="square">
            <a:spAutoFit/>
          </a:bodyPr>
          <a:lstStyle/>
          <a:p>
            <a:r>
              <a:rPr lang="en-US" dirty="0" smtClean="0"/>
              <a:t>f()</a:t>
            </a:r>
          </a:p>
          <a:p>
            <a:r>
              <a:rPr lang="en-US" dirty="0" smtClean="0"/>
              <a:t>{ g();</a:t>
            </a:r>
          </a:p>
          <a:p>
            <a:r>
              <a:rPr lang="en-US" dirty="0" smtClean="0"/>
              <a:t>   if (y)</a:t>
            </a:r>
          </a:p>
          <a:p>
            <a:r>
              <a:rPr lang="en-US" dirty="0" smtClean="0"/>
              <a:t>      f();  </a:t>
            </a:r>
          </a:p>
          <a:p>
            <a:r>
              <a:rPr lang="en-US" dirty="0" smtClean="0"/>
              <a:t>   …</a:t>
            </a:r>
          </a:p>
          <a:p>
            <a:r>
              <a:rPr lang="en-US" dirty="0" smtClean="0"/>
              <a:t>}</a:t>
            </a:r>
            <a:endParaRPr lang="en-US" dirty="0"/>
          </a:p>
        </p:txBody>
      </p:sp>
      <p:sp>
        <p:nvSpPr>
          <p:cNvPr id="6" name="TextBox 5"/>
          <p:cNvSpPr txBox="1"/>
          <p:nvPr/>
        </p:nvSpPr>
        <p:spPr>
          <a:xfrm>
            <a:off x="6324600" y="3962400"/>
            <a:ext cx="654346" cy="369332"/>
          </a:xfrm>
          <a:prstGeom prst="rect">
            <a:avLst/>
          </a:prstGeom>
          <a:noFill/>
        </p:spPr>
        <p:txBody>
          <a:bodyPr wrap="none" rtlCol="0">
            <a:spAutoFit/>
          </a:bodyPr>
          <a:lstStyle/>
          <a:p>
            <a:r>
              <a:rPr lang="en-US" dirty="0" smtClean="0"/>
              <a:t>main</a:t>
            </a:r>
            <a:endParaRPr lang="en-US" dirty="0"/>
          </a:p>
        </p:txBody>
      </p:sp>
      <p:cxnSp>
        <p:nvCxnSpPr>
          <p:cNvPr id="7" name="Straight Arrow Connector 6"/>
          <p:cNvCxnSpPr/>
          <p:nvPr/>
        </p:nvCxnSpPr>
        <p:spPr>
          <a:xfrm rot="5400000">
            <a:off x="6404584" y="44920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477000" y="4724400"/>
            <a:ext cx="533400" cy="369332"/>
          </a:xfrm>
          <a:prstGeom prst="rect">
            <a:avLst/>
          </a:prstGeom>
          <a:noFill/>
        </p:spPr>
        <p:txBody>
          <a:bodyPr wrap="square" rtlCol="0">
            <a:spAutoFit/>
          </a:bodyPr>
          <a:lstStyle/>
          <a:p>
            <a:r>
              <a:rPr lang="en-US" dirty="0" smtClean="0"/>
              <a:t> f-R</a:t>
            </a:r>
            <a:endParaRPr lang="en-US" dirty="0"/>
          </a:p>
        </p:txBody>
      </p:sp>
      <p:sp>
        <p:nvSpPr>
          <p:cNvPr id="13" name="TextBox 12"/>
          <p:cNvSpPr txBox="1"/>
          <p:nvPr/>
        </p:nvSpPr>
        <p:spPr>
          <a:xfrm>
            <a:off x="5867400" y="6096000"/>
            <a:ext cx="609600" cy="369332"/>
          </a:xfrm>
          <a:prstGeom prst="rect">
            <a:avLst/>
          </a:prstGeom>
          <a:noFill/>
        </p:spPr>
        <p:txBody>
          <a:bodyPr wrap="square" rtlCol="0">
            <a:spAutoFit/>
          </a:bodyPr>
          <a:lstStyle/>
          <a:p>
            <a:r>
              <a:rPr lang="en-US" dirty="0" smtClean="0"/>
              <a:t> f-A</a:t>
            </a:r>
            <a:endParaRPr lang="en-US" dirty="0"/>
          </a:p>
        </p:txBody>
      </p:sp>
      <p:sp>
        <p:nvSpPr>
          <p:cNvPr id="18" name="TextBox 17"/>
          <p:cNvSpPr txBox="1"/>
          <p:nvPr/>
        </p:nvSpPr>
        <p:spPr>
          <a:xfrm>
            <a:off x="7010400" y="5334000"/>
            <a:ext cx="533400" cy="369332"/>
          </a:xfrm>
          <a:prstGeom prst="rect">
            <a:avLst/>
          </a:prstGeom>
          <a:noFill/>
        </p:spPr>
        <p:txBody>
          <a:bodyPr wrap="square" rtlCol="0">
            <a:spAutoFit/>
          </a:bodyPr>
          <a:lstStyle/>
          <a:p>
            <a:r>
              <a:rPr lang="en-US" dirty="0" smtClean="0"/>
              <a:t> f-A</a:t>
            </a:r>
            <a:endParaRPr lang="en-US" dirty="0"/>
          </a:p>
        </p:txBody>
      </p:sp>
      <p:sp>
        <p:nvSpPr>
          <p:cNvPr id="22" name="TextBox 21"/>
          <p:cNvSpPr txBox="1"/>
          <p:nvPr/>
        </p:nvSpPr>
        <p:spPr>
          <a:xfrm>
            <a:off x="5943600" y="5334000"/>
            <a:ext cx="457200" cy="369332"/>
          </a:xfrm>
          <a:prstGeom prst="rect">
            <a:avLst/>
          </a:prstGeom>
          <a:noFill/>
        </p:spPr>
        <p:txBody>
          <a:bodyPr wrap="square" rtlCol="0">
            <a:spAutoFit/>
          </a:bodyPr>
          <a:lstStyle/>
          <a:p>
            <a:r>
              <a:rPr lang="en-US" dirty="0" smtClean="0"/>
              <a:t> g</a:t>
            </a:r>
            <a:endParaRPr lang="en-US" dirty="0"/>
          </a:p>
        </p:txBody>
      </p:sp>
      <p:cxnSp>
        <p:nvCxnSpPr>
          <p:cNvPr id="23" name="Straight Arrow Connector 22"/>
          <p:cNvCxnSpPr/>
          <p:nvPr/>
        </p:nvCxnSpPr>
        <p:spPr>
          <a:xfrm rot="5400000">
            <a:off x="6128266" y="5073134"/>
            <a:ext cx="392668"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H="1">
            <a:off x="6744494" y="5068094"/>
            <a:ext cx="380206" cy="304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5871184" y="5939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urved Connector 31"/>
          <p:cNvCxnSpPr>
            <a:stCxn id="13" idx="1"/>
            <a:endCxn id="8" idx="1"/>
          </p:cNvCxnSpPr>
          <p:nvPr/>
        </p:nvCxnSpPr>
        <p:spPr>
          <a:xfrm rot="10800000" flipH="1">
            <a:off x="5867400" y="4909066"/>
            <a:ext cx="609600" cy="1371600"/>
          </a:xfrm>
          <a:prstGeom prst="curvedConnector3">
            <a:avLst>
              <a:gd name="adj1" fmla="val -4595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6" name="Curved Connector 45"/>
          <p:cNvCxnSpPr>
            <a:stCxn id="18" idx="3"/>
            <a:endCxn id="8" idx="3"/>
          </p:cNvCxnSpPr>
          <p:nvPr/>
        </p:nvCxnSpPr>
        <p:spPr>
          <a:xfrm flipH="1" flipV="1">
            <a:off x="7010400" y="4909066"/>
            <a:ext cx="533400" cy="609600"/>
          </a:xfrm>
          <a:prstGeom prst="curvedConnector3">
            <a:avLst>
              <a:gd name="adj1" fmla="val -42857"/>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3429000" y="4648200"/>
            <a:ext cx="914400" cy="1200329"/>
          </a:xfrm>
          <a:prstGeom prst="rect">
            <a:avLst/>
          </a:prstGeom>
        </p:spPr>
        <p:txBody>
          <a:bodyPr wrap="square">
            <a:spAutoFit/>
          </a:bodyPr>
          <a:lstStyle/>
          <a:p>
            <a:r>
              <a:rPr lang="en-US" dirty="0" smtClean="0"/>
              <a:t>f()</a:t>
            </a:r>
          </a:p>
          <a:p>
            <a:r>
              <a:rPr lang="en-US" dirty="0" smtClean="0"/>
              <a:t>{ if(e)</a:t>
            </a:r>
          </a:p>
          <a:p>
            <a:r>
              <a:rPr lang="en-US" dirty="0" smtClean="0"/>
              <a:t>      f();</a:t>
            </a:r>
          </a:p>
          <a:p>
            <a:r>
              <a:rPr lang="en-US" dirty="0" smtClean="0"/>
              <a: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Recursive Procedure Calls</a:t>
            </a:r>
            <a:endParaRPr lang="en-US" dirty="0"/>
          </a:p>
        </p:txBody>
      </p:sp>
      <p:sp>
        <p:nvSpPr>
          <p:cNvPr id="3" name="Content Placeholder 2"/>
          <p:cNvSpPr>
            <a:spLocks noGrp="1"/>
          </p:cNvSpPr>
          <p:nvPr>
            <p:ph idx="1"/>
          </p:nvPr>
        </p:nvSpPr>
        <p:spPr>
          <a:xfrm>
            <a:off x="457200" y="1600200"/>
            <a:ext cx="8229600" cy="4953000"/>
          </a:xfrm>
        </p:spPr>
        <p:txBody>
          <a:bodyPr>
            <a:normAutofit fontScale="55000" lnSpcReduction="20000"/>
          </a:bodyPr>
          <a:lstStyle/>
          <a:p>
            <a:r>
              <a:rPr lang="en-US" dirty="0" smtClean="0"/>
              <a:t>All possible </a:t>
            </a:r>
            <a:r>
              <a:rPr lang="en-US" dirty="0" err="1" smtClean="0"/>
              <a:t>unrollings</a:t>
            </a:r>
            <a:r>
              <a:rPr lang="en-US" dirty="0" smtClean="0"/>
              <a:t> for call-chains involving recursion are approximated by introducing matching pairs of recursive and approximate nodes in the invocation graph.</a:t>
            </a:r>
          </a:p>
          <a:p>
            <a:r>
              <a:rPr lang="en-US" dirty="0" smtClean="0"/>
              <a:t>Each recursive node marks a place where a fixed-point computation must be performed</a:t>
            </a:r>
          </a:p>
          <a:p>
            <a:r>
              <a:rPr lang="en-US" dirty="0" smtClean="0"/>
              <a:t>Each approximate node marks a place where the current stored approximation for the function should be used.</a:t>
            </a:r>
          </a:p>
          <a:p>
            <a:r>
              <a:rPr lang="en-US" dirty="0" smtClean="0"/>
              <a:t>At each recursive node we store an input, an output and a list of pending inputs.</a:t>
            </a:r>
          </a:p>
          <a:p>
            <a:r>
              <a:rPr lang="en-US" dirty="0" smtClean="0"/>
              <a:t>The fixed-point computation generalizes the stored input until it finds an input that summarizes all the invocations of recursive function in any unrolled call tree starting at the recursive node for the function. </a:t>
            </a:r>
          </a:p>
          <a:p>
            <a:r>
              <a:rPr lang="en-US" dirty="0" smtClean="0"/>
              <a:t>Out put is generalized to find a summary for the output for any unrolling of the call tree starting in the recursive node for function.</a:t>
            </a:r>
          </a:p>
          <a:p>
            <a:r>
              <a:rPr lang="en-US" dirty="0" smtClean="0"/>
              <a:t>Approximate node never evaluates the body of the function, it either uses the stored result or returns BOTTOM</a:t>
            </a:r>
          </a:p>
          <a:p>
            <a:r>
              <a:rPr lang="en-US" dirty="0" smtClean="0"/>
              <a:t>Iteration terminates when input is sufficiently generalized (pending list is empty) and so is output (result of evaluating the call doesn’t add any new information to the stored output).</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Compositional Inter-procedural rules for Points-to Analysis (1/2)</a:t>
            </a:r>
            <a:endParaRPr lang="en-US" dirty="0"/>
          </a:p>
        </p:txBody>
      </p:sp>
      <p:sp>
        <p:nvSpPr>
          <p:cNvPr id="3" name="Content Placeholder 2"/>
          <p:cNvSpPr>
            <a:spLocks noGrp="1"/>
          </p:cNvSpPr>
          <p:nvPr>
            <p:ph idx="1"/>
          </p:nvPr>
        </p:nvSpPr>
        <p:spPr>
          <a:xfrm>
            <a:off x="457200" y="1524000"/>
            <a:ext cx="8686800" cy="5105400"/>
          </a:xfrm>
        </p:spPr>
        <p:txBody>
          <a:bodyPr>
            <a:noAutofit/>
          </a:bodyPr>
          <a:lstStyle/>
          <a:p>
            <a:pPr>
              <a:buNone/>
            </a:pPr>
            <a:r>
              <a:rPr lang="en-US" sz="1600" dirty="0" smtClean="0"/>
              <a:t>fun </a:t>
            </a:r>
            <a:r>
              <a:rPr lang="en-US" sz="1600" dirty="0" err="1" smtClean="0"/>
              <a:t>process_call</a:t>
            </a:r>
            <a:r>
              <a:rPr lang="en-US" sz="1600" dirty="0" smtClean="0"/>
              <a:t>(Input, </a:t>
            </a:r>
            <a:r>
              <a:rPr lang="en-US" sz="1600" dirty="0" err="1" smtClean="0"/>
              <a:t>actualList</a:t>
            </a:r>
            <a:r>
              <a:rPr lang="en-US" sz="1600" dirty="0" smtClean="0"/>
              <a:t>, </a:t>
            </a:r>
            <a:r>
              <a:rPr lang="en-US" sz="1600" dirty="0" err="1" smtClean="0"/>
              <a:t>formalList</a:t>
            </a:r>
            <a:r>
              <a:rPr lang="en-US" sz="1600" dirty="0" smtClean="0"/>
              <a:t>, </a:t>
            </a:r>
            <a:r>
              <a:rPr lang="en-US" sz="1600" dirty="0" err="1" smtClean="0"/>
              <a:t>ign</a:t>
            </a:r>
            <a:r>
              <a:rPr lang="en-US" sz="1600" dirty="0" smtClean="0"/>
              <a:t>, </a:t>
            </a:r>
            <a:r>
              <a:rPr lang="en-US" sz="1600" dirty="0" err="1" smtClean="0"/>
              <a:t>funcBody</a:t>
            </a:r>
            <a:r>
              <a:rPr lang="en-US" sz="1600" dirty="0" smtClean="0"/>
              <a:t>) =</a:t>
            </a:r>
          </a:p>
          <a:p>
            <a:pPr>
              <a:buNone/>
            </a:pPr>
            <a:r>
              <a:rPr lang="en-US" sz="1600" dirty="0" smtClean="0"/>
              <a:t>    (</a:t>
            </a:r>
            <a:r>
              <a:rPr lang="en-US" sz="1600" dirty="0" err="1" smtClean="0"/>
              <a:t>funcInput</a:t>
            </a:r>
            <a:r>
              <a:rPr lang="en-US" sz="1600" dirty="0" smtClean="0"/>
              <a:t>, </a:t>
            </a:r>
            <a:r>
              <a:rPr lang="en-US" sz="1600" dirty="0" err="1" smtClean="0"/>
              <a:t>mapInfo</a:t>
            </a:r>
            <a:r>
              <a:rPr lang="en-US" sz="1600" dirty="0" smtClean="0"/>
              <a:t>) = </a:t>
            </a:r>
            <a:r>
              <a:rPr lang="en-US" sz="1600" dirty="0" err="1" smtClean="0"/>
              <a:t>map_process</a:t>
            </a:r>
            <a:r>
              <a:rPr lang="en-US" sz="1600" dirty="0" smtClean="0"/>
              <a:t>(Input, </a:t>
            </a:r>
            <a:r>
              <a:rPr lang="en-US" sz="1600" dirty="0" err="1" smtClean="0"/>
              <a:t>formalList</a:t>
            </a:r>
            <a:r>
              <a:rPr lang="en-US" sz="1600" dirty="0" smtClean="0"/>
              <a:t>, </a:t>
            </a:r>
            <a:r>
              <a:rPr lang="en-US" sz="1600" dirty="0" err="1" smtClean="0"/>
              <a:t>actualList</a:t>
            </a:r>
            <a:r>
              <a:rPr lang="en-US" sz="1600" dirty="0" smtClean="0"/>
              <a:t>)</a:t>
            </a:r>
          </a:p>
          <a:p>
            <a:pPr>
              <a:buNone/>
            </a:pPr>
            <a:r>
              <a:rPr lang="en-US" sz="1600" dirty="0" smtClean="0"/>
              <a:t>    case </a:t>
            </a:r>
            <a:r>
              <a:rPr lang="en-US" sz="1600" dirty="0" err="1" smtClean="0"/>
              <a:t>ign</a:t>
            </a:r>
            <a:r>
              <a:rPr lang="en-US" sz="1600" dirty="0" smtClean="0"/>
              <a:t> of</a:t>
            </a:r>
          </a:p>
          <a:p>
            <a:pPr>
              <a:buNone/>
            </a:pPr>
            <a:r>
              <a:rPr lang="en-US" sz="1600" dirty="0" smtClean="0"/>
              <a:t>         &lt; Ordinary &gt; =&gt;</a:t>
            </a:r>
          </a:p>
          <a:p>
            <a:pPr>
              <a:buNone/>
            </a:pPr>
            <a:r>
              <a:rPr lang="en-US" sz="1600" dirty="0" smtClean="0"/>
              <a:t>            if (</a:t>
            </a:r>
            <a:r>
              <a:rPr lang="en-US" sz="1600" dirty="0" err="1" smtClean="0"/>
              <a:t>funcInput</a:t>
            </a:r>
            <a:r>
              <a:rPr lang="en-US" sz="1600" dirty="0" smtClean="0"/>
              <a:t> == </a:t>
            </a:r>
            <a:r>
              <a:rPr lang="en-US" sz="1600" dirty="0" err="1" smtClean="0"/>
              <a:t>ign.storedInput</a:t>
            </a:r>
            <a:r>
              <a:rPr lang="en-US" sz="1600" dirty="0" smtClean="0"/>
              <a:t>) /* already computed */</a:t>
            </a:r>
          </a:p>
          <a:p>
            <a:pPr>
              <a:buNone/>
            </a:pPr>
            <a:r>
              <a:rPr lang="en-US" sz="1600" dirty="0" smtClean="0"/>
              <a:t>                return(</a:t>
            </a:r>
            <a:r>
              <a:rPr lang="en-US" sz="1600" dirty="0" err="1" smtClean="0"/>
              <a:t>unmap_process</a:t>
            </a:r>
            <a:r>
              <a:rPr lang="en-US" sz="1600" dirty="0" smtClean="0"/>
              <a:t>( Input, </a:t>
            </a:r>
            <a:r>
              <a:rPr lang="en-US" sz="1600" dirty="0" err="1" smtClean="0"/>
              <a:t>ign.storedOutput</a:t>
            </a:r>
            <a:r>
              <a:rPr lang="en-US" sz="1600" dirty="0" smtClean="0"/>
              <a:t>, </a:t>
            </a:r>
            <a:r>
              <a:rPr lang="en-US" sz="1600" dirty="0" err="1" smtClean="0"/>
              <a:t>mapInfo</a:t>
            </a:r>
            <a:r>
              <a:rPr lang="en-US" sz="1600" dirty="0" smtClean="0"/>
              <a:t>));</a:t>
            </a:r>
          </a:p>
          <a:p>
            <a:pPr>
              <a:buNone/>
            </a:pPr>
            <a:r>
              <a:rPr lang="en-US" sz="1600" dirty="0" smtClean="0"/>
              <a:t>            else /* compute output, store input and output */</a:t>
            </a:r>
          </a:p>
          <a:p>
            <a:pPr>
              <a:buNone/>
            </a:pPr>
            <a:r>
              <a:rPr lang="en-US" sz="1600" dirty="0" smtClean="0"/>
              <a:t>                </a:t>
            </a:r>
            <a:r>
              <a:rPr lang="en-US" sz="1600" dirty="0" err="1" smtClean="0"/>
              <a:t>funcOutput</a:t>
            </a:r>
            <a:r>
              <a:rPr lang="en-US" sz="1600" dirty="0" smtClean="0"/>
              <a:t> = </a:t>
            </a:r>
            <a:r>
              <a:rPr lang="en-US" sz="1600" dirty="0" err="1" smtClean="0"/>
              <a:t>process_stmt</a:t>
            </a:r>
            <a:r>
              <a:rPr lang="en-US" sz="1600" dirty="0" smtClean="0"/>
              <a:t>(</a:t>
            </a:r>
            <a:r>
              <a:rPr lang="en-US" sz="1600" dirty="0" err="1" smtClean="0"/>
              <a:t>funcBody</a:t>
            </a:r>
            <a:r>
              <a:rPr lang="en-US" sz="1600" dirty="0" smtClean="0"/>
              <a:t>, </a:t>
            </a:r>
            <a:r>
              <a:rPr lang="en-US" sz="1600" dirty="0" err="1" smtClean="0"/>
              <a:t>funcInput</a:t>
            </a:r>
            <a:r>
              <a:rPr lang="en-US" sz="1600" dirty="0" smtClean="0"/>
              <a:t>, </a:t>
            </a:r>
            <a:r>
              <a:rPr lang="en-US" sz="1600" dirty="0" err="1" smtClean="0"/>
              <a:t>ign</a:t>
            </a:r>
            <a:r>
              <a:rPr lang="en-US" sz="1600" dirty="0" smtClean="0"/>
              <a:t>);</a:t>
            </a:r>
          </a:p>
          <a:p>
            <a:pPr>
              <a:buNone/>
            </a:pPr>
            <a:r>
              <a:rPr lang="en-US" sz="1600" dirty="0" smtClean="0"/>
              <a:t>                </a:t>
            </a:r>
            <a:r>
              <a:rPr lang="en-US" sz="1600" dirty="0" err="1" smtClean="0"/>
              <a:t>ign.storedInput</a:t>
            </a:r>
            <a:r>
              <a:rPr lang="en-US" sz="1600" dirty="0" smtClean="0"/>
              <a:t> = </a:t>
            </a:r>
            <a:r>
              <a:rPr lang="en-US" sz="1600" dirty="0" err="1" smtClean="0"/>
              <a:t>funcInput</a:t>
            </a:r>
            <a:r>
              <a:rPr lang="en-US" sz="1600" dirty="0" smtClean="0"/>
              <a:t>; </a:t>
            </a:r>
          </a:p>
          <a:p>
            <a:pPr>
              <a:buNone/>
            </a:pPr>
            <a:r>
              <a:rPr lang="en-US" sz="1600" dirty="0" smtClean="0"/>
              <a:t>                </a:t>
            </a:r>
            <a:r>
              <a:rPr lang="en-US" sz="1600" dirty="0" err="1" smtClean="0"/>
              <a:t>ign.storedOutput</a:t>
            </a:r>
            <a:r>
              <a:rPr lang="en-US" sz="1600" dirty="0" smtClean="0"/>
              <a:t> = </a:t>
            </a:r>
            <a:r>
              <a:rPr lang="en-US" sz="1600" dirty="0" err="1" smtClean="0"/>
              <a:t>funcOutput</a:t>
            </a:r>
            <a:r>
              <a:rPr lang="en-US" sz="1600" dirty="0" smtClean="0"/>
              <a:t>;</a:t>
            </a:r>
          </a:p>
          <a:p>
            <a:pPr>
              <a:buNone/>
            </a:pPr>
            <a:r>
              <a:rPr lang="en-US" sz="1600" dirty="0" smtClean="0"/>
              <a:t>                return (</a:t>
            </a:r>
            <a:r>
              <a:rPr lang="en-US" sz="1600" dirty="0" err="1" smtClean="0"/>
              <a:t>unmap_process</a:t>
            </a:r>
            <a:r>
              <a:rPr lang="en-US" sz="1600" dirty="0" smtClean="0"/>
              <a:t>( Input, </a:t>
            </a:r>
            <a:r>
              <a:rPr lang="en-US" sz="1600" dirty="0" err="1" smtClean="0"/>
              <a:t>funcOutput</a:t>
            </a:r>
            <a:r>
              <a:rPr lang="en-US" sz="1600" dirty="0" smtClean="0"/>
              <a:t>, </a:t>
            </a:r>
            <a:r>
              <a:rPr lang="en-US" sz="1600" dirty="0" err="1" smtClean="0"/>
              <a:t>mapInfo</a:t>
            </a:r>
            <a:r>
              <a:rPr lang="en-US" sz="1600" dirty="0" smtClean="0"/>
              <a:t>));</a:t>
            </a:r>
          </a:p>
          <a:p>
            <a:pPr>
              <a:buNone/>
            </a:pPr>
            <a:r>
              <a:rPr lang="en-US" sz="1600" dirty="0" smtClean="0"/>
              <a:t>         &lt; Approximate &gt; =&gt;</a:t>
            </a:r>
          </a:p>
          <a:p>
            <a:pPr>
              <a:buNone/>
            </a:pPr>
            <a:r>
              <a:rPr lang="en-US" sz="1600" dirty="0" smtClean="0"/>
              <a:t>            </a:t>
            </a:r>
            <a:r>
              <a:rPr lang="en-US" sz="1600" dirty="0" err="1" smtClean="0"/>
              <a:t>recIgn</a:t>
            </a:r>
            <a:r>
              <a:rPr lang="en-US" sz="1600" dirty="0" smtClean="0"/>
              <a:t> = </a:t>
            </a:r>
            <a:r>
              <a:rPr lang="en-US" sz="1600" dirty="0" err="1" smtClean="0"/>
              <a:t>ign.recEdge</a:t>
            </a:r>
            <a:r>
              <a:rPr lang="en-US" sz="1600" dirty="0" smtClean="0"/>
              <a:t>;  /* get partner recursive node in inv. graph */</a:t>
            </a:r>
          </a:p>
          <a:p>
            <a:pPr>
              <a:buNone/>
            </a:pPr>
            <a:r>
              <a:rPr lang="en-US" sz="1600" dirty="0" smtClean="0"/>
              <a:t>            if (</a:t>
            </a:r>
            <a:r>
              <a:rPr lang="en-US" sz="1600" dirty="0" err="1" smtClean="0"/>
              <a:t>isSubsetOf</a:t>
            </a:r>
            <a:r>
              <a:rPr lang="en-US" sz="1600" dirty="0" smtClean="0"/>
              <a:t>(</a:t>
            </a:r>
            <a:r>
              <a:rPr lang="en-US" sz="1600" dirty="0" err="1" smtClean="0"/>
              <a:t>funcInput</a:t>
            </a:r>
            <a:r>
              <a:rPr lang="en-US" sz="1600" dirty="0" smtClean="0"/>
              <a:t>, </a:t>
            </a:r>
            <a:r>
              <a:rPr lang="en-US" sz="1600" dirty="0" err="1" smtClean="0"/>
              <a:t>recIgn.storedInput</a:t>
            </a:r>
            <a:r>
              <a:rPr lang="en-US" sz="1600" dirty="0" smtClean="0"/>
              <a:t>)/*</a:t>
            </a:r>
            <a:r>
              <a:rPr lang="en-US" sz="1300" dirty="0" smtClean="0"/>
              <a:t>if this input is contained in stored input, use stored output *</a:t>
            </a:r>
            <a:r>
              <a:rPr lang="en-US" sz="1600" dirty="0" smtClean="0"/>
              <a:t>/</a:t>
            </a:r>
          </a:p>
          <a:p>
            <a:pPr>
              <a:buNone/>
            </a:pPr>
            <a:r>
              <a:rPr lang="en-US" sz="1600" dirty="0" smtClean="0"/>
              <a:t>                return(</a:t>
            </a:r>
            <a:r>
              <a:rPr lang="en-US" sz="1600" dirty="0" err="1" smtClean="0"/>
              <a:t>unmap_process</a:t>
            </a:r>
            <a:r>
              <a:rPr lang="en-US" sz="1600" dirty="0" smtClean="0"/>
              <a:t>(Input ,</a:t>
            </a:r>
            <a:r>
              <a:rPr lang="en-US" sz="1600" dirty="0" err="1" smtClean="0"/>
              <a:t>recIgn.storedOutput</a:t>
            </a:r>
            <a:r>
              <a:rPr lang="en-US" sz="1600" dirty="0" smtClean="0"/>
              <a:t>, </a:t>
            </a:r>
            <a:r>
              <a:rPr lang="en-US" sz="1600" dirty="0" err="1" smtClean="0"/>
              <a:t>mapInfo</a:t>
            </a:r>
            <a:r>
              <a:rPr lang="en-US" sz="1600" dirty="0" smtClean="0"/>
              <a:t>) );</a:t>
            </a:r>
          </a:p>
          <a:p>
            <a:pPr>
              <a:buNone/>
            </a:pPr>
            <a:r>
              <a:rPr lang="en-US" sz="1600" dirty="0" smtClean="0"/>
              <a:t>            else /* put this input in the pending list, and return Bottom */</a:t>
            </a:r>
          </a:p>
          <a:p>
            <a:pPr>
              <a:buNone/>
            </a:pPr>
            <a:r>
              <a:rPr lang="en-US" sz="1600" dirty="0" smtClean="0"/>
              <a:t>                 </a:t>
            </a:r>
            <a:r>
              <a:rPr lang="en-US" sz="1600" dirty="0" err="1" smtClean="0"/>
              <a:t>addToPendingList</a:t>
            </a:r>
            <a:r>
              <a:rPr lang="en-US" sz="1600" dirty="0" smtClean="0"/>
              <a:t> (</a:t>
            </a:r>
            <a:r>
              <a:rPr lang="en-US" sz="1600" dirty="0" err="1" smtClean="0"/>
              <a:t>funcInput</a:t>
            </a:r>
            <a:r>
              <a:rPr lang="en-US" sz="1600" dirty="0" smtClean="0"/>
              <a:t> ,</a:t>
            </a:r>
            <a:r>
              <a:rPr lang="en-US" sz="1600" dirty="0" err="1" smtClean="0"/>
              <a:t>recIgn.pendingList</a:t>
            </a:r>
            <a:r>
              <a:rPr lang="en-US" sz="1600" dirty="0" smtClean="0"/>
              <a:t> );</a:t>
            </a:r>
          </a:p>
          <a:p>
            <a:pPr>
              <a:buNone/>
            </a:pPr>
            <a:r>
              <a:rPr lang="en-US" sz="1600" dirty="0" smtClean="0"/>
              <a:t>                 return (Bottom);</a:t>
            </a:r>
            <a:endParaRPr lang="en-US" sz="16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Compositional Inter-procedural rules for Points-to Analysis (2/2)</a:t>
            </a:r>
            <a:endParaRPr lang="en-US" dirty="0"/>
          </a:p>
        </p:txBody>
      </p:sp>
      <p:sp>
        <p:nvSpPr>
          <p:cNvPr id="3" name="Content Placeholder 2"/>
          <p:cNvSpPr>
            <a:spLocks noGrp="1"/>
          </p:cNvSpPr>
          <p:nvPr>
            <p:ph idx="1"/>
          </p:nvPr>
        </p:nvSpPr>
        <p:spPr>
          <a:xfrm>
            <a:off x="457200" y="1371600"/>
            <a:ext cx="8686800" cy="5486400"/>
          </a:xfrm>
        </p:spPr>
        <p:txBody>
          <a:bodyPr>
            <a:noAutofit/>
          </a:bodyPr>
          <a:lstStyle/>
          <a:p>
            <a:pPr lvl="1">
              <a:buNone/>
            </a:pPr>
            <a:r>
              <a:rPr lang="en-US" sz="1600" dirty="0" smtClean="0"/>
              <a:t>&lt; Recursive &gt; =&gt;</a:t>
            </a:r>
          </a:p>
          <a:p>
            <a:pPr lvl="1">
              <a:buNone/>
            </a:pPr>
            <a:r>
              <a:rPr lang="en-US" sz="1600" dirty="0" smtClean="0"/>
              <a:t>   if (</a:t>
            </a:r>
            <a:r>
              <a:rPr lang="en-US" sz="1600" dirty="0" err="1" smtClean="0"/>
              <a:t>funcInput</a:t>
            </a:r>
            <a:r>
              <a:rPr lang="en-US" sz="1600" dirty="0" smtClean="0"/>
              <a:t> == </a:t>
            </a:r>
            <a:r>
              <a:rPr lang="en-US" sz="1600" dirty="0" err="1" smtClean="0"/>
              <a:t>ign.storedInput</a:t>
            </a:r>
            <a:r>
              <a:rPr lang="en-US" sz="1600" dirty="0" smtClean="0"/>
              <a:t>)  /* already computed */</a:t>
            </a:r>
          </a:p>
          <a:p>
            <a:pPr lvl="1">
              <a:buNone/>
            </a:pPr>
            <a:r>
              <a:rPr lang="en-US" sz="1600" dirty="0" smtClean="0"/>
              <a:t>      return (</a:t>
            </a:r>
            <a:r>
              <a:rPr lang="en-US" sz="1600" dirty="0" err="1" smtClean="0"/>
              <a:t>unmap_processs</a:t>
            </a:r>
            <a:r>
              <a:rPr lang="en-US" sz="1600" dirty="0" smtClean="0"/>
              <a:t> (Input, </a:t>
            </a:r>
            <a:r>
              <a:rPr lang="en-US" sz="1600" dirty="0" err="1" smtClean="0"/>
              <a:t>ign.storedOutput</a:t>
            </a:r>
            <a:r>
              <a:rPr lang="en-US" sz="1600" dirty="0" smtClean="0"/>
              <a:t>, </a:t>
            </a:r>
            <a:r>
              <a:rPr lang="en-US" sz="1600" dirty="0" err="1" smtClean="0"/>
              <a:t>mapInfo</a:t>
            </a:r>
            <a:r>
              <a:rPr lang="en-US" sz="1600" dirty="0" smtClean="0"/>
              <a:t>));</a:t>
            </a:r>
          </a:p>
          <a:p>
            <a:pPr lvl="1">
              <a:buNone/>
            </a:pPr>
            <a:r>
              <a:rPr lang="en-US" sz="1600" dirty="0" smtClean="0"/>
              <a:t>   else</a:t>
            </a:r>
          </a:p>
          <a:p>
            <a:pPr lvl="1">
              <a:buNone/>
            </a:pPr>
            <a:r>
              <a:rPr lang="en-US" sz="1600" dirty="0" smtClean="0"/>
              <a:t>      </a:t>
            </a:r>
            <a:r>
              <a:rPr lang="en-US" sz="1600" dirty="0" err="1" smtClean="0"/>
              <a:t>ign.storedInput</a:t>
            </a:r>
            <a:r>
              <a:rPr lang="en-US" sz="1600" dirty="0" smtClean="0"/>
              <a:t> = </a:t>
            </a:r>
            <a:r>
              <a:rPr lang="en-US" sz="1600" dirty="0" err="1" smtClean="0"/>
              <a:t>funcInput</a:t>
            </a:r>
            <a:r>
              <a:rPr lang="en-US" sz="1600" dirty="0" smtClean="0"/>
              <a:t>;      </a:t>
            </a:r>
            <a:r>
              <a:rPr lang="en-US" sz="1600" dirty="0" err="1" smtClean="0"/>
              <a:t>ign.storedOutput</a:t>
            </a:r>
            <a:r>
              <a:rPr lang="en-US" sz="1600" dirty="0" smtClean="0"/>
              <a:t> = Bottom; /* initial input, output estimate */ </a:t>
            </a:r>
          </a:p>
          <a:p>
            <a:pPr lvl="1">
              <a:buNone/>
            </a:pPr>
            <a:r>
              <a:rPr lang="en-US" sz="1600" dirty="0" smtClean="0"/>
              <a:t>      ign. </a:t>
            </a:r>
            <a:r>
              <a:rPr lang="en-US" sz="1600" dirty="0" err="1" smtClean="0"/>
              <a:t>pendingList</a:t>
            </a:r>
            <a:r>
              <a:rPr lang="en-US" sz="1600" dirty="0" smtClean="0"/>
              <a:t> = {};                    done = false;</a:t>
            </a:r>
          </a:p>
          <a:p>
            <a:pPr lvl="1">
              <a:buNone/>
            </a:pPr>
            <a:r>
              <a:rPr lang="en-US" sz="1600" dirty="0" smtClean="0"/>
              <a:t>   do  /* no unresolved inputs pending */</a:t>
            </a:r>
          </a:p>
          <a:p>
            <a:pPr lvl="1">
              <a:buNone/>
            </a:pPr>
            <a:r>
              <a:rPr lang="en-US" sz="1600" dirty="0" smtClean="0"/>
              <a:t>       </a:t>
            </a:r>
            <a:r>
              <a:rPr lang="en-US" sz="1600" dirty="0" err="1" smtClean="0"/>
              <a:t>funcOutput</a:t>
            </a:r>
            <a:r>
              <a:rPr lang="en-US" sz="1600" dirty="0" smtClean="0"/>
              <a:t> = </a:t>
            </a:r>
            <a:r>
              <a:rPr lang="en-US" sz="1600" dirty="0" err="1" smtClean="0"/>
              <a:t>process_stmt</a:t>
            </a:r>
            <a:r>
              <a:rPr lang="en-US" sz="1600" dirty="0" smtClean="0"/>
              <a:t> (</a:t>
            </a:r>
            <a:r>
              <a:rPr lang="en-US" sz="1600" dirty="0" err="1" smtClean="0"/>
              <a:t>funcBody</a:t>
            </a:r>
            <a:r>
              <a:rPr lang="en-US" sz="1600" dirty="0" smtClean="0"/>
              <a:t>, </a:t>
            </a:r>
            <a:r>
              <a:rPr lang="en-US" sz="1600" dirty="0" err="1" smtClean="0"/>
              <a:t>ign.storedInput</a:t>
            </a:r>
            <a:r>
              <a:rPr lang="en-US" sz="1600" dirty="0" smtClean="0"/>
              <a:t>, </a:t>
            </a:r>
            <a:r>
              <a:rPr lang="en-US" sz="1600" dirty="0" err="1" smtClean="0"/>
              <a:t>ign</a:t>
            </a:r>
            <a:r>
              <a:rPr lang="en-US" sz="1600" dirty="0" smtClean="0"/>
              <a:t>);  /* process the body */</a:t>
            </a:r>
          </a:p>
          <a:p>
            <a:pPr lvl="1">
              <a:buNone/>
            </a:pPr>
            <a:r>
              <a:rPr lang="en-US" sz="1600" dirty="0" smtClean="0"/>
              <a:t>       if (</a:t>
            </a:r>
            <a:r>
              <a:rPr lang="en-US" sz="1600" dirty="0" err="1" smtClean="0"/>
              <a:t>ign.pendingList</a:t>
            </a:r>
            <a:r>
              <a:rPr lang="en-US" sz="1600" dirty="0" smtClean="0"/>
              <a:t> != {})  /* if there are unresolved inputs, merge inputs and restart */</a:t>
            </a:r>
          </a:p>
          <a:p>
            <a:pPr lvl="1">
              <a:buNone/>
            </a:pPr>
            <a:r>
              <a:rPr lang="en-US" sz="1600" dirty="0" smtClean="0"/>
              <a:t>          </a:t>
            </a:r>
            <a:r>
              <a:rPr lang="en-US" sz="1600" dirty="0" err="1" smtClean="0"/>
              <a:t>ign.storedInput</a:t>
            </a:r>
            <a:r>
              <a:rPr lang="en-US" sz="1600" dirty="0" smtClean="0"/>
              <a:t> = Merge(</a:t>
            </a:r>
            <a:r>
              <a:rPr lang="en-US" sz="1600" dirty="0" err="1" smtClean="0"/>
              <a:t>ign.storedInput</a:t>
            </a:r>
            <a:r>
              <a:rPr lang="en-US" sz="1600" dirty="0" smtClean="0"/>
              <a:t>, </a:t>
            </a:r>
            <a:r>
              <a:rPr lang="en-US" sz="1600" dirty="0" err="1" smtClean="0"/>
              <a:t>pendingListInputs</a:t>
            </a:r>
            <a:r>
              <a:rPr lang="en-US" sz="1600" dirty="0" smtClean="0"/>
              <a:t>);</a:t>
            </a:r>
          </a:p>
          <a:p>
            <a:pPr lvl="1">
              <a:buNone/>
            </a:pPr>
            <a:r>
              <a:rPr lang="en-US" sz="1600" dirty="0" smtClean="0"/>
              <a:t>          </a:t>
            </a:r>
            <a:r>
              <a:rPr lang="en-US" sz="1600" dirty="0" err="1" smtClean="0"/>
              <a:t>ign.pendingList</a:t>
            </a:r>
            <a:r>
              <a:rPr lang="en-US" sz="1600" dirty="0" smtClean="0"/>
              <a:t> = {};                     ign. </a:t>
            </a:r>
            <a:r>
              <a:rPr lang="en-US" sz="1600" dirty="0" err="1" smtClean="0"/>
              <a:t>storedOutput</a:t>
            </a:r>
            <a:r>
              <a:rPr lang="en-US" sz="1600" dirty="0" smtClean="0"/>
              <a:t> = Bottom;</a:t>
            </a:r>
          </a:p>
          <a:p>
            <a:pPr lvl="1">
              <a:buNone/>
            </a:pPr>
            <a:r>
              <a:rPr lang="en-US" sz="1600" dirty="0" smtClean="0"/>
              <a:t>       else if </a:t>
            </a:r>
            <a:r>
              <a:rPr lang="en-US" sz="1600" dirty="0" err="1" smtClean="0"/>
              <a:t>isSubsetOf</a:t>
            </a:r>
            <a:r>
              <a:rPr lang="en-US" sz="1600" dirty="0" smtClean="0"/>
              <a:t>(</a:t>
            </a:r>
            <a:r>
              <a:rPr lang="en-US" sz="1600" dirty="0" err="1" smtClean="0"/>
              <a:t>funcOutput</a:t>
            </a:r>
            <a:r>
              <a:rPr lang="en-US" sz="1600" dirty="0" smtClean="0"/>
              <a:t>, </a:t>
            </a:r>
            <a:r>
              <a:rPr lang="en-US" sz="1600" dirty="0" err="1" smtClean="0"/>
              <a:t>ign.storedOutput</a:t>
            </a:r>
            <a:r>
              <a:rPr lang="en-US" sz="1600" dirty="0" smtClean="0"/>
              <a:t>) /*</a:t>
            </a:r>
            <a:r>
              <a:rPr lang="en-US" sz="1300" dirty="0" smtClean="0"/>
              <a:t>check if the new output is included in old output</a:t>
            </a:r>
            <a:r>
              <a:rPr lang="en-US" sz="1600" dirty="0" smtClean="0"/>
              <a:t> */</a:t>
            </a:r>
          </a:p>
          <a:p>
            <a:pPr lvl="1">
              <a:buNone/>
            </a:pPr>
            <a:r>
              <a:rPr lang="en-US" sz="1600" dirty="0" smtClean="0"/>
              <a:t>          done = true;</a:t>
            </a:r>
          </a:p>
          <a:p>
            <a:pPr lvl="1">
              <a:buNone/>
            </a:pPr>
            <a:r>
              <a:rPr lang="en-US" sz="1600" dirty="0" smtClean="0"/>
              <a:t>       else /* merge outputs and try again */</a:t>
            </a:r>
          </a:p>
          <a:p>
            <a:pPr lvl="1">
              <a:buNone/>
            </a:pPr>
            <a:r>
              <a:rPr lang="en-US" sz="1600" dirty="0" smtClean="0"/>
              <a:t>          </a:t>
            </a:r>
            <a:r>
              <a:rPr lang="en-US" sz="1600" dirty="0" err="1" smtClean="0"/>
              <a:t>ign.storedOutput</a:t>
            </a:r>
            <a:r>
              <a:rPr lang="en-US" sz="1600" dirty="0" smtClean="0"/>
              <a:t> = Merge(</a:t>
            </a:r>
            <a:r>
              <a:rPr lang="en-US" sz="1600" dirty="0" err="1" smtClean="0"/>
              <a:t>ign.storedOutput</a:t>
            </a:r>
            <a:r>
              <a:rPr lang="en-US" sz="1600" dirty="0" smtClean="0"/>
              <a:t>, </a:t>
            </a:r>
            <a:r>
              <a:rPr lang="en-US" sz="1600" dirty="0" err="1" smtClean="0"/>
              <a:t>funcOutput</a:t>
            </a:r>
            <a:r>
              <a:rPr lang="en-US" sz="1600" dirty="0" smtClean="0"/>
              <a:t>);</a:t>
            </a:r>
          </a:p>
          <a:p>
            <a:pPr lvl="1">
              <a:buNone/>
            </a:pPr>
            <a:r>
              <a:rPr lang="en-US" sz="1600" dirty="0" smtClean="0"/>
              <a:t>    while (not done);</a:t>
            </a:r>
          </a:p>
          <a:p>
            <a:pPr lvl="1">
              <a:buNone/>
            </a:pPr>
            <a:r>
              <a:rPr lang="en-US" sz="1600" dirty="0" smtClean="0"/>
              <a:t>    </a:t>
            </a:r>
            <a:r>
              <a:rPr lang="en-US" sz="1600" dirty="0" err="1" smtClean="0"/>
              <a:t>ign.storedInput</a:t>
            </a:r>
            <a:r>
              <a:rPr lang="en-US" sz="1600" dirty="0" smtClean="0"/>
              <a:t> = </a:t>
            </a:r>
            <a:r>
              <a:rPr lang="en-US" sz="1600" dirty="0" err="1" smtClean="0"/>
              <a:t>funcInput</a:t>
            </a:r>
            <a:r>
              <a:rPr lang="en-US" sz="1600" dirty="0" smtClean="0"/>
              <a:t>;  /*reset stored input to initial input for future </a:t>
            </a:r>
            <a:r>
              <a:rPr lang="en-US" sz="1600" dirty="0" err="1" smtClean="0"/>
              <a:t>memoization</a:t>
            </a:r>
            <a:r>
              <a:rPr lang="en-US" sz="1600" dirty="0" smtClean="0"/>
              <a:t> */</a:t>
            </a:r>
          </a:p>
          <a:p>
            <a:pPr lvl="1">
              <a:buNone/>
            </a:pPr>
            <a:r>
              <a:rPr lang="en-US" sz="1600" dirty="0" smtClean="0"/>
              <a:t>  return(</a:t>
            </a:r>
            <a:r>
              <a:rPr lang="en-US" sz="1600" dirty="0" err="1" smtClean="0"/>
              <a:t>unmap_process</a:t>
            </a:r>
            <a:r>
              <a:rPr lang="en-US" sz="1600" dirty="0" smtClean="0"/>
              <a:t>( Input, </a:t>
            </a:r>
            <a:r>
              <a:rPr lang="en-US" sz="1600" dirty="0" err="1" smtClean="0"/>
              <a:t>ign.storedOutput</a:t>
            </a:r>
            <a:r>
              <a:rPr lang="en-US" sz="1600" dirty="0" smtClean="0"/>
              <a:t>, </a:t>
            </a:r>
            <a:r>
              <a:rPr lang="en-US" sz="1600" dirty="0" err="1" smtClean="0"/>
              <a:t>mapInfo</a:t>
            </a:r>
            <a:r>
              <a:rPr lang="en-US" sz="1600" dirty="0" smtClean="0"/>
              <a:t>)); </a:t>
            </a:r>
            <a:r>
              <a:rPr lang="en-US" sz="1300" dirty="0" smtClean="0"/>
              <a:t>/*return the fixed-point after </a:t>
            </a:r>
            <a:r>
              <a:rPr lang="en-US" sz="1300" dirty="0" err="1" smtClean="0"/>
              <a:t>unmapping</a:t>
            </a:r>
            <a:r>
              <a:rPr lang="en-US" sz="1600" dirty="0" smtClean="0"/>
              <a:t> </a:t>
            </a:r>
            <a:r>
              <a:rPr lang="en-US" sz="1300" dirty="0" smtClean="0"/>
              <a:t>*/</a:t>
            </a:r>
            <a:endParaRPr lang="en-US" sz="13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Recursion</a:t>
            </a:r>
            <a:endParaRPr lang="en-US" dirty="0"/>
          </a:p>
        </p:txBody>
      </p:sp>
      <p:sp>
        <p:nvSpPr>
          <p:cNvPr id="4" name="TextBox 3"/>
          <p:cNvSpPr txBox="1"/>
          <p:nvPr/>
        </p:nvSpPr>
        <p:spPr>
          <a:xfrm>
            <a:off x="457200" y="1600200"/>
            <a:ext cx="1981200" cy="5078313"/>
          </a:xfrm>
          <a:prstGeom prst="rect">
            <a:avLst/>
          </a:prstGeom>
          <a:noFill/>
        </p:spPr>
        <p:txBody>
          <a:bodyPr wrap="square" rtlCol="0">
            <a:spAutoFit/>
          </a:bodyPr>
          <a:lstStyle/>
          <a:p>
            <a:r>
              <a:rPr lang="en-US" dirty="0" err="1" smtClean="0"/>
              <a:t>int</a:t>
            </a:r>
            <a:r>
              <a:rPr lang="en-US" dirty="0" smtClean="0"/>
              <a:t> *x, y;</a:t>
            </a:r>
          </a:p>
          <a:p>
            <a:r>
              <a:rPr lang="en-US" dirty="0" smtClean="0"/>
              <a:t>f(</a:t>
            </a:r>
            <a:r>
              <a:rPr lang="en-US" dirty="0" err="1" smtClean="0"/>
              <a:t>int</a:t>
            </a:r>
            <a:r>
              <a:rPr lang="en-US" dirty="0" smtClean="0"/>
              <a:t> *m)</a:t>
            </a:r>
          </a:p>
          <a:p>
            <a:r>
              <a:rPr lang="en-US" dirty="0" smtClean="0"/>
              <a:t>{</a:t>
            </a:r>
          </a:p>
          <a:p>
            <a:r>
              <a:rPr lang="en-US" dirty="0" smtClean="0"/>
              <a:t>    </a:t>
            </a:r>
            <a:r>
              <a:rPr lang="en-US" dirty="0" err="1" smtClean="0"/>
              <a:t>int</a:t>
            </a:r>
            <a:r>
              <a:rPr lang="en-US" dirty="0" smtClean="0"/>
              <a:t> *n;</a:t>
            </a:r>
          </a:p>
          <a:p>
            <a:r>
              <a:rPr lang="en-US" dirty="0" smtClean="0"/>
              <a:t>    if(y == 1)</a:t>
            </a:r>
          </a:p>
          <a:p>
            <a:r>
              <a:rPr lang="en-US" dirty="0" smtClean="0"/>
              <a:t>    {</a:t>
            </a:r>
          </a:p>
          <a:p>
            <a:r>
              <a:rPr lang="en-US" dirty="0" smtClean="0"/>
              <a:t>        n = &amp;y;</a:t>
            </a:r>
          </a:p>
          <a:p>
            <a:r>
              <a:rPr lang="en-US" dirty="0" smtClean="0"/>
              <a:t>        /* stmt 1 */</a:t>
            </a:r>
          </a:p>
          <a:p>
            <a:r>
              <a:rPr lang="en-US" dirty="0" smtClean="0"/>
              <a:t>        f(n);</a:t>
            </a:r>
          </a:p>
          <a:p>
            <a:r>
              <a:rPr lang="en-US" dirty="0" smtClean="0"/>
              <a:t>        /* stmt 2 */</a:t>
            </a:r>
          </a:p>
          <a:p>
            <a:r>
              <a:rPr lang="en-US" dirty="0" smtClean="0"/>
              <a:t>    }</a:t>
            </a:r>
          </a:p>
          <a:p>
            <a:r>
              <a:rPr lang="en-US" dirty="0" smtClean="0"/>
              <a:t>} /* stmt 3 */</a:t>
            </a:r>
          </a:p>
          <a:p>
            <a:r>
              <a:rPr lang="en-US" dirty="0" smtClean="0"/>
              <a:t>main()</a:t>
            </a:r>
          </a:p>
          <a:p>
            <a:r>
              <a:rPr lang="en-US" dirty="0" smtClean="0"/>
              <a:t>{</a:t>
            </a:r>
          </a:p>
          <a:p>
            <a:r>
              <a:rPr lang="en-US" dirty="0" smtClean="0"/>
              <a:t>   </a:t>
            </a:r>
            <a:r>
              <a:rPr lang="en-US" dirty="0" err="1" smtClean="0"/>
              <a:t>int</a:t>
            </a:r>
            <a:r>
              <a:rPr lang="en-US" dirty="0" smtClean="0"/>
              <a:t> *a;</a:t>
            </a:r>
          </a:p>
          <a:p>
            <a:r>
              <a:rPr lang="en-US" dirty="0" smtClean="0"/>
              <a:t>   x = &amp;y;</a:t>
            </a:r>
          </a:p>
          <a:p>
            <a:r>
              <a:rPr lang="en-US" dirty="0" smtClean="0"/>
              <a:t>   f(a);</a:t>
            </a:r>
          </a:p>
          <a:p>
            <a:r>
              <a:rPr lang="en-US" dirty="0" smtClean="0"/>
              <a:t>} </a:t>
            </a:r>
            <a:endParaRPr lang="en-US" dirty="0"/>
          </a:p>
        </p:txBody>
      </p:sp>
      <p:sp>
        <p:nvSpPr>
          <p:cNvPr id="5" name="TextBox 4"/>
          <p:cNvSpPr txBox="1"/>
          <p:nvPr/>
        </p:nvSpPr>
        <p:spPr>
          <a:xfrm>
            <a:off x="2971800" y="1600200"/>
            <a:ext cx="654346" cy="369332"/>
          </a:xfrm>
          <a:prstGeom prst="rect">
            <a:avLst/>
          </a:prstGeom>
          <a:noFill/>
        </p:spPr>
        <p:txBody>
          <a:bodyPr wrap="none" rtlCol="0">
            <a:spAutoFit/>
          </a:bodyPr>
          <a:lstStyle/>
          <a:p>
            <a:r>
              <a:rPr lang="en-US" dirty="0" smtClean="0"/>
              <a:t>main</a:t>
            </a:r>
            <a:endParaRPr lang="en-US" dirty="0"/>
          </a:p>
        </p:txBody>
      </p:sp>
      <p:cxnSp>
        <p:nvCxnSpPr>
          <p:cNvPr id="6" name="Straight Arrow Connector 5"/>
          <p:cNvCxnSpPr/>
          <p:nvPr/>
        </p:nvCxnSpPr>
        <p:spPr>
          <a:xfrm rot="5400000">
            <a:off x="3051784" y="2129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971800" y="3124200"/>
            <a:ext cx="617477" cy="369332"/>
          </a:xfrm>
          <a:prstGeom prst="rect">
            <a:avLst/>
          </a:prstGeom>
          <a:noFill/>
        </p:spPr>
        <p:txBody>
          <a:bodyPr wrap="none" rtlCol="0">
            <a:spAutoFit/>
          </a:bodyPr>
          <a:lstStyle/>
          <a:p>
            <a:r>
              <a:rPr lang="en-US" dirty="0" smtClean="0"/>
              <a:t> f - A</a:t>
            </a:r>
            <a:endParaRPr lang="en-US" dirty="0"/>
          </a:p>
        </p:txBody>
      </p:sp>
      <p:sp>
        <p:nvSpPr>
          <p:cNvPr id="9" name="TextBox 8"/>
          <p:cNvSpPr txBox="1"/>
          <p:nvPr/>
        </p:nvSpPr>
        <p:spPr>
          <a:xfrm>
            <a:off x="2971800" y="2438400"/>
            <a:ext cx="609462" cy="369332"/>
          </a:xfrm>
          <a:prstGeom prst="rect">
            <a:avLst/>
          </a:prstGeom>
          <a:noFill/>
        </p:spPr>
        <p:txBody>
          <a:bodyPr wrap="none" rtlCol="0">
            <a:spAutoFit/>
          </a:bodyPr>
          <a:lstStyle/>
          <a:p>
            <a:r>
              <a:rPr lang="en-US" dirty="0" smtClean="0"/>
              <a:t> f - R</a:t>
            </a:r>
            <a:endParaRPr lang="en-US" dirty="0"/>
          </a:p>
        </p:txBody>
      </p:sp>
      <p:cxnSp>
        <p:nvCxnSpPr>
          <p:cNvPr id="10" name="Straight Arrow Connector 9"/>
          <p:cNvCxnSpPr/>
          <p:nvPr/>
        </p:nvCxnSpPr>
        <p:spPr>
          <a:xfrm rot="5400000">
            <a:off x="3051784" y="29680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urved Connector 11"/>
          <p:cNvCxnSpPr>
            <a:stCxn id="7" idx="1"/>
            <a:endCxn id="9" idx="1"/>
          </p:cNvCxnSpPr>
          <p:nvPr/>
        </p:nvCxnSpPr>
        <p:spPr>
          <a:xfrm rot="10800000">
            <a:off x="2971800" y="2623066"/>
            <a:ext cx="1588" cy="685800"/>
          </a:xfrm>
          <a:prstGeom prst="curvedConnector3">
            <a:avLst>
              <a:gd name="adj1" fmla="val 14395466"/>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81400" y="2286000"/>
            <a:ext cx="2057400" cy="646331"/>
          </a:xfrm>
          <a:prstGeom prst="rect">
            <a:avLst/>
          </a:prstGeom>
          <a:noFill/>
        </p:spPr>
        <p:txBody>
          <a:bodyPr wrap="square" rtlCol="0">
            <a:spAutoFit/>
          </a:bodyPr>
          <a:lstStyle/>
          <a:p>
            <a:r>
              <a:rPr lang="en-US" dirty="0" smtClean="0"/>
              <a:t>In = {{(x, y, D)}}</a:t>
            </a:r>
          </a:p>
          <a:p>
            <a:r>
              <a:rPr lang="en-US" dirty="0" smtClean="0"/>
              <a:t>Out = Bottom</a:t>
            </a:r>
            <a:endParaRPr lang="en-US" dirty="0"/>
          </a:p>
        </p:txBody>
      </p:sp>
      <p:sp>
        <p:nvSpPr>
          <p:cNvPr id="14" name="TextBox 13"/>
          <p:cNvSpPr txBox="1"/>
          <p:nvPr/>
        </p:nvSpPr>
        <p:spPr>
          <a:xfrm>
            <a:off x="2514600" y="3505200"/>
            <a:ext cx="2057400" cy="646331"/>
          </a:xfrm>
          <a:prstGeom prst="rect">
            <a:avLst/>
          </a:prstGeom>
          <a:noFill/>
        </p:spPr>
        <p:txBody>
          <a:bodyPr wrap="square" rtlCol="0">
            <a:spAutoFit/>
          </a:bodyPr>
          <a:lstStyle/>
          <a:p>
            <a:r>
              <a:rPr lang="en-US" dirty="0" smtClean="0"/>
              <a:t>output = {(x, y, D)}</a:t>
            </a:r>
          </a:p>
          <a:p>
            <a:r>
              <a:rPr lang="en-US" dirty="0" smtClean="0"/>
              <a:t>     first iteration</a:t>
            </a:r>
            <a:endParaRPr lang="en-US" dirty="0"/>
          </a:p>
        </p:txBody>
      </p:sp>
      <p:sp>
        <p:nvSpPr>
          <p:cNvPr id="22" name="TextBox 21"/>
          <p:cNvSpPr txBox="1"/>
          <p:nvPr/>
        </p:nvSpPr>
        <p:spPr>
          <a:xfrm>
            <a:off x="2971800" y="4306669"/>
            <a:ext cx="654346" cy="369332"/>
          </a:xfrm>
          <a:prstGeom prst="rect">
            <a:avLst/>
          </a:prstGeom>
          <a:noFill/>
        </p:spPr>
        <p:txBody>
          <a:bodyPr wrap="none" rtlCol="0">
            <a:spAutoFit/>
          </a:bodyPr>
          <a:lstStyle/>
          <a:p>
            <a:r>
              <a:rPr lang="en-US" dirty="0" smtClean="0"/>
              <a:t>main</a:t>
            </a:r>
            <a:endParaRPr lang="en-US" dirty="0"/>
          </a:p>
        </p:txBody>
      </p:sp>
      <p:cxnSp>
        <p:nvCxnSpPr>
          <p:cNvPr id="23" name="Straight Arrow Connector 22"/>
          <p:cNvCxnSpPr/>
          <p:nvPr/>
        </p:nvCxnSpPr>
        <p:spPr>
          <a:xfrm rot="5400000">
            <a:off x="3051784" y="4836285"/>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971800" y="5830669"/>
            <a:ext cx="617477" cy="369332"/>
          </a:xfrm>
          <a:prstGeom prst="rect">
            <a:avLst/>
          </a:prstGeom>
          <a:noFill/>
        </p:spPr>
        <p:txBody>
          <a:bodyPr wrap="none" rtlCol="0">
            <a:spAutoFit/>
          </a:bodyPr>
          <a:lstStyle/>
          <a:p>
            <a:r>
              <a:rPr lang="en-US" dirty="0" smtClean="0"/>
              <a:t> f - A</a:t>
            </a:r>
            <a:endParaRPr lang="en-US" dirty="0"/>
          </a:p>
        </p:txBody>
      </p:sp>
      <p:sp>
        <p:nvSpPr>
          <p:cNvPr id="25" name="TextBox 24"/>
          <p:cNvSpPr txBox="1"/>
          <p:nvPr/>
        </p:nvSpPr>
        <p:spPr>
          <a:xfrm>
            <a:off x="2971800" y="5144869"/>
            <a:ext cx="609462" cy="369332"/>
          </a:xfrm>
          <a:prstGeom prst="rect">
            <a:avLst/>
          </a:prstGeom>
          <a:noFill/>
        </p:spPr>
        <p:txBody>
          <a:bodyPr wrap="none" rtlCol="0">
            <a:spAutoFit/>
          </a:bodyPr>
          <a:lstStyle/>
          <a:p>
            <a:r>
              <a:rPr lang="en-US" dirty="0" smtClean="0"/>
              <a:t> f - R</a:t>
            </a:r>
            <a:endParaRPr lang="en-US" dirty="0"/>
          </a:p>
        </p:txBody>
      </p:sp>
      <p:cxnSp>
        <p:nvCxnSpPr>
          <p:cNvPr id="26" name="Straight Arrow Connector 25"/>
          <p:cNvCxnSpPr/>
          <p:nvPr/>
        </p:nvCxnSpPr>
        <p:spPr>
          <a:xfrm rot="5400000">
            <a:off x="3051784" y="5674485"/>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urved Connector 26"/>
          <p:cNvCxnSpPr>
            <a:stCxn id="24" idx="1"/>
            <a:endCxn id="25" idx="1"/>
          </p:cNvCxnSpPr>
          <p:nvPr/>
        </p:nvCxnSpPr>
        <p:spPr>
          <a:xfrm rot="10800000">
            <a:off x="2971800" y="5329535"/>
            <a:ext cx="1588" cy="685800"/>
          </a:xfrm>
          <a:prstGeom prst="curvedConnector3">
            <a:avLst>
              <a:gd name="adj1" fmla="val 14395466"/>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09800" y="6211669"/>
            <a:ext cx="2819400" cy="646331"/>
          </a:xfrm>
          <a:prstGeom prst="rect">
            <a:avLst/>
          </a:prstGeom>
          <a:noFill/>
        </p:spPr>
        <p:txBody>
          <a:bodyPr wrap="square" rtlCol="0">
            <a:spAutoFit/>
          </a:bodyPr>
          <a:lstStyle/>
          <a:p>
            <a:r>
              <a:rPr lang="en-US" dirty="0" smtClean="0"/>
              <a:t>output = {(x, y, D), (n, y, D)}</a:t>
            </a:r>
          </a:p>
          <a:p>
            <a:r>
              <a:rPr lang="en-US" dirty="0" smtClean="0"/>
              <a:t>            at stmt 1</a:t>
            </a:r>
            <a:endParaRPr lang="en-US" dirty="0"/>
          </a:p>
        </p:txBody>
      </p:sp>
      <p:sp>
        <p:nvSpPr>
          <p:cNvPr id="29" name="TextBox 28"/>
          <p:cNvSpPr txBox="1"/>
          <p:nvPr/>
        </p:nvSpPr>
        <p:spPr>
          <a:xfrm>
            <a:off x="3581400" y="4876800"/>
            <a:ext cx="2057400" cy="646331"/>
          </a:xfrm>
          <a:prstGeom prst="rect">
            <a:avLst/>
          </a:prstGeom>
          <a:noFill/>
        </p:spPr>
        <p:txBody>
          <a:bodyPr wrap="square" rtlCol="0">
            <a:spAutoFit/>
          </a:bodyPr>
          <a:lstStyle/>
          <a:p>
            <a:r>
              <a:rPr lang="en-US" dirty="0" smtClean="0"/>
              <a:t>In = {{(x, y, D)}}</a:t>
            </a:r>
          </a:p>
          <a:p>
            <a:r>
              <a:rPr lang="en-US" dirty="0" smtClean="0"/>
              <a:t>Out = Bottom</a:t>
            </a:r>
            <a:endParaRPr lang="en-US" dirty="0"/>
          </a:p>
        </p:txBody>
      </p:sp>
      <p:sp>
        <p:nvSpPr>
          <p:cNvPr id="71" name="TextBox 70"/>
          <p:cNvSpPr txBox="1"/>
          <p:nvPr/>
        </p:nvSpPr>
        <p:spPr>
          <a:xfrm>
            <a:off x="6188440" y="1524000"/>
            <a:ext cx="654346" cy="369332"/>
          </a:xfrm>
          <a:prstGeom prst="rect">
            <a:avLst/>
          </a:prstGeom>
          <a:noFill/>
        </p:spPr>
        <p:txBody>
          <a:bodyPr wrap="none" rtlCol="0">
            <a:spAutoFit/>
          </a:bodyPr>
          <a:lstStyle/>
          <a:p>
            <a:r>
              <a:rPr lang="en-US" dirty="0" smtClean="0"/>
              <a:t>main</a:t>
            </a:r>
            <a:endParaRPr lang="en-US" dirty="0"/>
          </a:p>
        </p:txBody>
      </p:sp>
      <p:cxnSp>
        <p:nvCxnSpPr>
          <p:cNvPr id="72" name="Straight Arrow Connector 71"/>
          <p:cNvCxnSpPr/>
          <p:nvPr/>
        </p:nvCxnSpPr>
        <p:spPr>
          <a:xfrm rot="5400000">
            <a:off x="6268424" y="20536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6188440" y="3048000"/>
            <a:ext cx="617477" cy="369332"/>
          </a:xfrm>
          <a:prstGeom prst="rect">
            <a:avLst/>
          </a:prstGeom>
          <a:noFill/>
        </p:spPr>
        <p:txBody>
          <a:bodyPr wrap="none" rtlCol="0">
            <a:spAutoFit/>
          </a:bodyPr>
          <a:lstStyle/>
          <a:p>
            <a:r>
              <a:rPr lang="en-US" dirty="0" smtClean="0"/>
              <a:t> f - A</a:t>
            </a:r>
            <a:endParaRPr lang="en-US" dirty="0"/>
          </a:p>
        </p:txBody>
      </p:sp>
      <p:sp>
        <p:nvSpPr>
          <p:cNvPr id="74" name="TextBox 73"/>
          <p:cNvSpPr txBox="1"/>
          <p:nvPr/>
        </p:nvSpPr>
        <p:spPr>
          <a:xfrm>
            <a:off x="6188440" y="2362200"/>
            <a:ext cx="609462" cy="369332"/>
          </a:xfrm>
          <a:prstGeom prst="rect">
            <a:avLst/>
          </a:prstGeom>
          <a:noFill/>
        </p:spPr>
        <p:txBody>
          <a:bodyPr wrap="none" rtlCol="0">
            <a:spAutoFit/>
          </a:bodyPr>
          <a:lstStyle/>
          <a:p>
            <a:r>
              <a:rPr lang="en-US" dirty="0" smtClean="0"/>
              <a:t> f - R</a:t>
            </a:r>
            <a:endParaRPr lang="en-US" dirty="0"/>
          </a:p>
        </p:txBody>
      </p:sp>
      <p:cxnSp>
        <p:nvCxnSpPr>
          <p:cNvPr id="75" name="Straight Arrow Connector 74"/>
          <p:cNvCxnSpPr/>
          <p:nvPr/>
        </p:nvCxnSpPr>
        <p:spPr>
          <a:xfrm rot="5400000">
            <a:off x="6268424" y="2891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Curved Connector 75"/>
          <p:cNvCxnSpPr>
            <a:stCxn id="73" idx="1"/>
            <a:endCxn id="74" idx="1"/>
          </p:cNvCxnSpPr>
          <p:nvPr/>
        </p:nvCxnSpPr>
        <p:spPr>
          <a:xfrm rot="10800000">
            <a:off x="6188440" y="2546866"/>
            <a:ext cx="1588" cy="685800"/>
          </a:xfrm>
          <a:prstGeom prst="curvedConnector3">
            <a:avLst>
              <a:gd name="adj1" fmla="val 14395466"/>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5426440" y="3429000"/>
            <a:ext cx="2819400" cy="646331"/>
          </a:xfrm>
          <a:prstGeom prst="rect">
            <a:avLst/>
          </a:prstGeom>
          <a:noFill/>
        </p:spPr>
        <p:txBody>
          <a:bodyPr wrap="square" rtlCol="0">
            <a:spAutoFit/>
          </a:bodyPr>
          <a:lstStyle/>
          <a:p>
            <a:r>
              <a:rPr lang="en-US" dirty="0" smtClean="0"/>
              <a:t>output = {(x, y, D), (m, y, D)}</a:t>
            </a:r>
          </a:p>
          <a:p>
            <a:r>
              <a:rPr lang="en-US" dirty="0" smtClean="0"/>
              <a:t>     after map process</a:t>
            </a:r>
            <a:endParaRPr lang="en-US" dirty="0"/>
          </a:p>
        </p:txBody>
      </p:sp>
      <p:sp>
        <p:nvSpPr>
          <p:cNvPr id="78" name="TextBox 77"/>
          <p:cNvSpPr txBox="1"/>
          <p:nvPr/>
        </p:nvSpPr>
        <p:spPr>
          <a:xfrm>
            <a:off x="6798040" y="2094131"/>
            <a:ext cx="2057400" cy="646331"/>
          </a:xfrm>
          <a:prstGeom prst="rect">
            <a:avLst/>
          </a:prstGeom>
          <a:noFill/>
        </p:spPr>
        <p:txBody>
          <a:bodyPr wrap="square" rtlCol="0">
            <a:spAutoFit/>
          </a:bodyPr>
          <a:lstStyle/>
          <a:p>
            <a:r>
              <a:rPr lang="en-US" dirty="0" smtClean="0"/>
              <a:t>In = {{(x, y, D)}}</a:t>
            </a:r>
          </a:p>
          <a:p>
            <a:r>
              <a:rPr lang="en-US" dirty="0" smtClean="0"/>
              <a:t>Out = Bottom</a:t>
            </a:r>
            <a:endParaRPr lang="en-US" dirty="0"/>
          </a:p>
        </p:txBody>
      </p:sp>
      <p:sp>
        <p:nvSpPr>
          <p:cNvPr id="79" name="TextBox 78"/>
          <p:cNvSpPr txBox="1"/>
          <p:nvPr/>
        </p:nvSpPr>
        <p:spPr>
          <a:xfrm>
            <a:off x="6798040" y="2743200"/>
            <a:ext cx="2667000" cy="646331"/>
          </a:xfrm>
          <a:prstGeom prst="rect">
            <a:avLst/>
          </a:prstGeom>
          <a:noFill/>
        </p:spPr>
        <p:txBody>
          <a:bodyPr wrap="square" rtlCol="0">
            <a:spAutoFit/>
          </a:bodyPr>
          <a:lstStyle/>
          <a:p>
            <a:r>
              <a:rPr lang="en-US" dirty="0" smtClean="0"/>
              <a:t>In = {{(x, y, D), (m, y, D)}}</a:t>
            </a:r>
          </a:p>
          <a:p>
            <a:r>
              <a:rPr lang="en-US" dirty="0" smtClean="0"/>
              <a:t>Out = Bottom</a:t>
            </a:r>
            <a:endParaRPr lang="en-US" dirty="0"/>
          </a:p>
        </p:txBody>
      </p:sp>
      <p:sp>
        <p:nvSpPr>
          <p:cNvPr id="107" name="TextBox 106"/>
          <p:cNvSpPr txBox="1"/>
          <p:nvPr/>
        </p:nvSpPr>
        <p:spPr>
          <a:xfrm>
            <a:off x="6235910" y="4306669"/>
            <a:ext cx="654346" cy="369332"/>
          </a:xfrm>
          <a:prstGeom prst="rect">
            <a:avLst/>
          </a:prstGeom>
          <a:noFill/>
        </p:spPr>
        <p:txBody>
          <a:bodyPr wrap="none" rtlCol="0">
            <a:spAutoFit/>
          </a:bodyPr>
          <a:lstStyle/>
          <a:p>
            <a:r>
              <a:rPr lang="en-US" dirty="0" smtClean="0"/>
              <a:t>main</a:t>
            </a:r>
            <a:endParaRPr lang="en-US" dirty="0"/>
          </a:p>
        </p:txBody>
      </p:sp>
      <p:cxnSp>
        <p:nvCxnSpPr>
          <p:cNvPr id="108" name="Straight Arrow Connector 107"/>
          <p:cNvCxnSpPr/>
          <p:nvPr/>
        </p:nvCxnSpPr>
        <p:spPr>
          <a:xfrm rot="5400000">
            <a:off x="6315894" y="4836285"/>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6235910" y="5830669"/>
            <a:ext cx="617477" cy="369332"/>
          </a:xfrm>
          <a:prstGeom prst="rect">
            <a:avLst/>
          </a:prstGeom>
          <a:noFill/>
        </p:spPr>
        <p:txBody>
          <a:bodyPr wrap="none" rtlCol="0">
            <a:spAutoFit/>
          </a:bodyPr>
          <a:lstStyle/>
          <a:p>
            <a:r>
              <a:rPr lang="en-US" dirty="0" smtClean="0"/>
              <a:t> f - A</a:t>
            </a:r>
            <a:endParaRPr lang="en-US" dirty="0"/>
          </a:p>
        </p:txBody>
      </p:sp>
      <p:sp>
        <p:nvSpPr>
          <p:cNvPr id="110" name="TextBox 109"/>
          <p:cNvSpPr txBox="1"/>
          <p:nvPr/>
        </p:nvSpPr>
        <p:spPr>
          <a:xfrm>
            <a:off x="6235910" y="5144869"/>
            <a:ext cx="609462" cy="369332"/>
          </a:xfrm>
          <a:prstGeom prst="rect">
            <a:avLst/>
          </a:prstGeom>
          <a:noFill/>
        </p:spPr>
        <p:txBody>
          <a:bodyPr wrap="none" rtlCol="0">
            <a:spAutoFit/>
          </a:bodyPr>
          <a:lstStyle/>
          <a:p>
            <a:r>
              <a:rPr lang="en-US" dirty="0" smtClean="0"/>
              <a:t> f - R</a:t>
            </a:r>
            <a:endParaRPr lang="en-US" dirty="0"/>
          </a:p>
        </p:txBody>
      </p:sp>
      <p:cxnSp>
        <p:nvCxnSpPr>
          <p:cNvPr id="111" name="Straight Arrow Connector 110"/>
          <p:cNvCxnSpPr/>
          <p:nvPr/>
        </p:nvCxnSpPr>
        <p:spPr>
          <a:xfrm rot="5400000">
            <a:off x="6315894" y="5674485"/>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Curved Connector 111"/>
          <p:cNvCxnSpPr>
            <a:stCxn id="109" idx="1"/>
            <a:endCxn id="110" idx="1"/>
          </p:cNvCxnSpPr>
          <p:nvPr/>
        </p:nvCxnSpPr>
        <p:spPr>
          <a:xfrm rot="10800000">
            <a:off x="6235910" y="5329535"/>
            <a:ext cx="1588" cy="685800"/>
          </a:xfrm>
          <a:prstGeom prst="curvedConnector3">
            <a:avLst>
              <a:gd name="adj1" fmla="val 14395466"/>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5473910" y="6211669"/>
            <a:ext cx="2819400" cy="646331"/>
          </a:xfrm>
          <a:prstGeom prst="rect">
            <a:avLst/>
          </a:prstGeom>
          <a:noFill/>
        </p:spPr>
        <p:txBody>
          <a:bodyPr wrap="square" rtlCol="0">
            <a:spAutoFit/>
          </a:bodyPr>
          <a:lstStyle/>
          <a:p>
            <a:r>
              <a:rPr lang="en-US" dirty="0" smtClean="0"/>
              <a:t>      output = BOTTOM</a:t>
            </a:r>
          </a:p>
          <a:p>
            <a:r>
              <a:rPr lang="en-US" dirty="0" smtClean="0"/>
              <a:t>     after </a:t>
            </a:r>
            <a:r>
              <a:rPr lang="en-US" dirty="0" err="1" smtClean="0"/>
              <a:t>unmap</a:t>
            </a:r>
            <a:r>
              <a:rPr lang="en-US" dirty="0" smtClean="0"/>
              <a:t> process</a:t>
            </a:r>
            <a:endParaRPr lang="en-US" dirty="0"/>
          </a:p>
        </p:txBody>
      </p:sp>
      <p:sp>
        <p:nvSpPr>
          <p:cNvPr id="114" name="TextBox 113"/>
          <p:cNvSpPr txBox="1"/>
          <p:nvPr/>
        </p:nvSpPr>
        <p:spPr>
          <a:xfrm>
            <a:off x="6858000" y="4648200"/>
            <a:ext cx="2755690" cy="923330"/>
          </a:xfrm>
          <a:prstGeom prst="rect">
            <a:avLst/>
          </a:prstGeom>
          <a:noFill/>
        </p:spPr>
        <p:txBody>
          <a:bodyPr wrap="square" rtlCol="0">
            <a:spAutoFit/>
          </a:bodyPr>
          <a:lstStyle/>
          <a:p>
            <a:r>
              <a:rPr lang="en-US" dirty="0" smtClean="0"/>
              <a:t>In = {{(x, y, D)}, {(x, y, D), (m, y, D)}}</a:t>
            </a:r>
          </a:p>
          <a:p>
            <a:r>
              <a:rPr lang="en-US" dirty="0" smtClean="0"/>
              <a:t>Out = Bottom</a:t>
            </a:r>
            <a:endParaRPr lang="en-US" dirty="0"/>
          </a:p>
        </p:txBody>
      </p:sp>
      <p:sp>
        <p:nvSpPr>
          <p:cNvPr id="115" name="TextBox 114"/>
          <p:cNvSpPr txBox="1"/>
          <p:nvPr/>
        </p:nvSpPr>
        <p:spPr>
          <a:xfrm>
            <a:off x="6845510" y="5525869"/>
            <a:ext cx="2667000" cy="646331"/>
          </a:xfrm>
          <a:prstGeom prst="rect">
            <a:avLst/>
          </a:prstGeom>
          <a:noFill/>
        </p:spPr>
        <p:txBody>
          <a:bodyPr wrap="square" rtlCol="0">
            <a:spAutoFit/>
          </a:bodyPr>
          <a:lstStyle/>
          <a:p>
            <a:r>
              <a:rPr lang="en-US" dirty="0" smtClean="0"/>
              <a:t>In = {{(x, y, D), (m, y, D)}}</a:t>
            </a:r>
          </a:p>
          <a:p>
            <a:r>
              <a:rPr lang="en-US" dirty="0" smtClean="0"/>
              <a:t>Out = Bottom</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(2/2)</a:t>
            </a:r>
            <a:endParaRPr lang="en-US" dirty="0"/>
          </a:p>
        </p:txBody>
      </p:sp>
      <p:sp>
        <p:nvSpPr>
          <p:cNvPr id="3" name="Content Placeholder 2"/>
          <p:cNvSpPr>
            <a:spLocks noGrp="1"/>
          </p:cNvSpPr>
          <p:nvPr>
            <p:ph idx="1"/>
          </p:nvPr>
        </p:nvSpPr>
        <p:spPr>
          <a:xfrm>
            <a:off x="457200" y="1447800"/>
            <a:ext cx="8229600" cy="5029200"/>
          </a:xfrm>
        </p:spPr>
        <p:txBody>
          <a:bodyPr>
            <a:noAutofit/>
          </a:bodyPr>
          <a:lstStyle/>
          <a:p>
            <a:r>
              <a:rPr lang="en-US" sz="1800" dirty="0" smtClean="0"/>
              <a:t>Possible and definite points-to relationship</a:t>
            </a:r>
          </a:p>
          <a:p>
            <a:r>
              <a:rPr lang="en-US" sz="1800" dirty="0" smtClean="0"/>
              <a:t>Abstract stack location </a:t>
            </a:r>
            <a:r>
              <a:rPr lang="en-US" sz="1800" b="1" i="1" dirty="0" smtClean="0"/>
              <a:t>x</a:t>
            </a:r>
            <a:r>
              <a:rPr lang="en-US" sz="1800" dirty="0" smtClean="0"/>
              <a:t> definitely points-to abstract stack location </a:t>
            </a:r>
            <a:r>
              <a:rPr lang="en-US" sz="1800" b="1" i="1" dirty="0" smtClean="0"/>
              <a:t>y</a:t>
            </a:r>
            <a:r>
              <a:rPr lang="en-US" sz="1800" dirty="0" smtClean="0"/>
              <a:t>, with respect to a particular invocation context, if </a:t>
            </a:r>
            <a:r>
              <a:rPr lang="en-US" sz="1800" b="1" i="1" dirty="0" smtClean="0"/>
              <a:t>x</a:t>
            </a:r>
            <a:r>
              <a:rPr lang="en-US" sz="1800" dirty="0" smtClean="0"/>
              <a:t> and </a:t>
            </a:r>
            <a:r>
              <a:rPr lang="en-US" sz="1800" b="1" i="1" dirty="0" smtClean="0"/>
              <a:t>y</a:t>
            </a:r>
            <a:r>
              <a:rPr lang="en-US" sz="1800" dirty="0" smtClean="0"/>
              <a:t> each represent exactly one real stack location in that context, and the real stack location corresponding to </a:t>
            </a:r>
            <a:r>
              <a:rPr lang="en-US" sz="1800" b="1" i="1" dirty="0" smtClean="0"/>
              <a:t>x</a:t>
            </a:r>
            <a:r>
              <a:rPr lang="en-US" sz="1800" dirty="0" smtClean="0"/>
              <a:t> contains the address of the real stack location corresponding to </a:t>
            </a:r>
            <a:r>
              <a:rPr lang="en-US" sz="1800" b="1" i="1" dirty="0" smtClean="0"/>
              <a:t>y</a:t>
            </a:r>
            <a:r>
              <a:rPr lang="en-US" sz="1800" dirty="0" smtClean="0"/>
              <a:t>. This is denoted by the triple </a:t>
            </a:r>
            <a:r>
              <a:rPr lang="en-US" sz="1800" b="1" dirty="0" smtClean="0"/>
              <a:t>(x, y, D)</a:t>
            </a:r>
            <a:r>
              <a:rPr lang="en-US" sz="1800" dirty="0" smtClean="0"/>
              <a:t>.</a:t>
            </a:r>
          </a:p>
          <a:p>
            <a:r>
              <a:rPr lang="en-US" sz="1800" dirty="0" smtClean="0"/>
              <a:t>Abstract stack location </a:t>
            </a:r>
            <a:r>
              <a:rPr lang="en-US" sz="1800" b="1" i="1" dirty="0" smtClean="0"/>
              <a:t>x</a:t>
            </a:r>
            <a:r>
              <a:rPr lang="en-US" sz="1800" dirty="0" smtClean="0"/>
              <a:t> possibly points-to abstract stack location </a:t>
            </a:r>
            <a:r>
              <a:rPr lang="en-US" sz="1800" b="1" i="1" dirty="0" smtClean="0"/>
              <a:t>y</a:t>
            </a:r>
            <a:r>
              <a:rPr lang="en-US" sz="1800" dirty="0" smtClean="0"/>
              <a:t>, with respect to a particular invocation context, if it is possible that one of the real stack locations corresponding to </a:t>
            </a:r>
            <a:r>
              <a:rPr lang="en-US" sz="1800" b="1" i="1" dirty="0" smtClean="0"/>
              <a:t>x</a:t>
            </a:r>
            <a:r>
              <a:rPr lang="en-US" sz="1800" dirty="0" smtClean="0"/>
              <a:t> contains the address of one of the real stack locations corresponding to </a:t>
            </a:r>
            <a:r>
              <a:rPr lang="en-US" sz="1800" b="1" i="1" dirty="0" smtClean="0"/>
              <a:t>y</a:t>
            </a:r>
            <a:r>
              <a:rPr lang="en-US" sz="1800" dirty="0" smtClean="0"/>
              <a:t> in that context. This is denoted by the triple </a:t>
            </a:r>
            <a:r>
              <a:rPr lang="en-US" sz="1800" b="1" dirty="0" smtClean="0"/>
              <a:t>(x, y, P)</a:t>
            </a:r>
            <a:r>
              <a:rPr lang="en-US" sz="1800" dirty="0" smtClean="0"/>
              <a:t>.</a:t>
            </a:r>
          </a:p>
          <a:p>
            <a:pPr lvl="1"/>
            <a:r>
              <a:rPr lang="en-US" sz="1800" dirty="0" smtClean="0"/>
              <a:t>Definite points-to information can be used to sharpen the points-to analysis by providing accurate killing information.</a:t>
            </a:r>
          </a:p>
          <a:p>
            <a:pPr lvl="1"/>
            <a:r>
              <a:rPr lang="en-US" sz="1800" dirty="0" smtClean="0"/>
              <a:t>E.g. given the statement </a:t>
            </a:r>
            <a:r>
              <a:rPr lang="en-US" sz="1800" b="1" dirty="0" smtClean="0"/>
              <a:t>*p = x</a:t>
            </a:r>
            <a:r>
              <a:rPr lang="en-US" sz="1800" dirty="0" smtClean="0"/>
              <a:t>, and the info that p definitely points to </a:t>
            </a:r>
            <a:r>
              <a:rPr lang="en-US" sz="1800" b="1" i="1" dirty="0" smtClean="0"/>
              <a:t>y</a:t>
            </a:r>
            <a:r>
              <a:rPr lang="en-US" sz="1800" dirty="0" smtClean="0"/>
              <a:t>, we can kill all points-to relationships from </a:t>
            </a:r>
            <a:r>
              <a:rPr lang="en-US" sz="1800" b="1" i="1" dirty="0" smtClean="0"/>
              <a:t>y</a:t>
            </a:r>
            <a:r>
              <a:rPr lang="en-US" sz="1800" dirty="0" smtClean="0"/>
              <a:t>.</a:t>
            </a:r>
          </a:p>
          <a:p>
            <a:pPr lvl="1"/>
            <a:r>
              <a:rPr lang="en-US" sz="1800" dirty="0" smtClean="0"/>
              <a:t>Definite relationships can be used to direct transformations like pointer replacement.</a:t>
            </a:r>
          </a:p>
          <a:p>
            <a:pPr lvl="1"/>
            <a:r>
              <a:rPr lang="en-US" sz="1800" dirty="0" smtClean="0"/>
              <a:t>E.g. given the statement </a:t>
            </a:r>
            <a:r>
              <a:rPr lang="en-US" sz="1800" b="1" dirty="0" smtClean="0"/>
              <a:t>x = *q</a:t>
            </a:r>
            <a:r>
              <a:rPr lang="en-US" sz="1800" dirty="0" smtClean="0"/>
              <a:t>, and the information that </a:t>
            </a:r>
            <a:r>
              <a:rPr lang="en-US" sz="1800" b="1" i="1" dirty="0" smtClean="0"/>
              <a:t>q</a:t>
            </a:r>
            <a:r>
              <a:rPr lang="en-US" sz="1800" dirty="0" smtClean="0"/>
              <a:t> definitely points-to </a:t>
            </a:r>
            <a:r>
              <a:rPr lang="en-US" sz="1800" b="1" i="1" dirty="0" smtClean="0"/>
              <a:t>y</a:t>
            </a:r>
            <a:r>
              <a:rPr lang="en-US" sz="1800" dirty="0" smtClean="0"/>
              <a:t>, we can replace the statement with </a:t>
            </a:r>
            <a:r>
              <a:rPr lang="en-US" sz="1800" b="1" dirty="0" smtClean="0"/>
              <a:t>x = 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Recursion</a:t>
            </a:r>
            <a:endParaRPr lang="en-US" dirty="0"/>
          </a:p>
        </p:txBody>
      </p:sp>
      <p:sp>
        <p:nvSpPr>
          <p:cNvPr id="4" name="TextBox 3"/>
          <p:cNvSpPr txBox="1"/>
          <p:nvPr/>
        </p:nvSpPr>
        <p:spPr>
          <a:xfrm>
            <a:off x="457200" y="1600200"/>
            <a:ext cx="1981200" cy="5078313"/>
          </a:xfrm>
          <a:prstGeom prst="rect">
            <a:avLst/>
          </a:prstGeom>
          <a:noFill/>
        </p:spPr>
        <p:txBody>
          <a:bodyPr wrap="square" rtlCol="0">
            <a:spAutoFit/>
          </a:bodyPr>
          <a:lstStyle/>
          <a:p>
            <a:r>
              <a:rPr lang="en-US" dirty="0" err="1" smtClean="0"/>
              <a:t>int</a:t>
            </a:r>
            <a:r>
              <a:rPr lang="en-US" dirty="0" smtClean="0"/>
              <a:t> *x, y;</a:t>
            </a:r>
          </a:p>
          <a:p>
            <a:r>
              <a:rPr lang="en-US" dirty="0" smtClean="0"/>
              <a:t>f(</a:t>
            </a:r>
            <a:r>
              <a:rPr lang="en-US" dirty="0" err="1" smtClean="0"/>
              <a:t>int</a:t>
            </a:r>
            <a:r>
              <a:rPr lang="en-US" dirty="0" smtClean="0"/>
              <a:t> *m)</a:t>
            </a:r>
          </a:p>
          <a:p>
            <a:r>
              <a:rPr lang="en-US" dirty="0" smtClean="0"/>
              <a:t>{</a:t>
            </a:r>
          </a:p>
          <a:p>
            <a:r>
              <a:rPr lang="en-US" dirty="0" smtClean="0"/>
              <a:t>    </a:t>
            </a:r>
            <a:r>
              <a:rPr lang="en-US" dirty="0" err="1" smtClean="0"/>
              <a:t>int</a:t>
            </a:r>
            <a:r>
              <a:rPr lang="en-US" dirty="0" smtClean="0"/>
              <a:t> *n;</a:t>
            </a:r>
          </a:p>
          <a:p>
            <a:r>
              <a:rPr lang="en-US" dirty="0" smtClean="0"/>
              <a:t>    if(y == 1)</a:t>
            </a:r>
          </a:p>
          <a:p>
            <a:r>
              <a:rPr lang="en-US" dirty="0" smtClean="0"/>
              <a:t>    {</a:t>
            </a:r>
          </a:p>
          <a:p>
            <a:r>
              <a:rPr lang="en-US" dirty="0" smtClean="0"/>
              <a:t>        n = &amp;y;</a:t>
            </a:r>
          </a:p>
          <a:p>
            <a:r>
              <a:rPr lang="en-US" dirty="0" smtClean="0"/>
              <a:t>        /* stmt 1 */</a:t>
            </a:r>
          </a:p>
          <a:p>
            <a:r>
              <a:rPr lang="en-US" dirty="0" smtClean="0"/>
              <a:t>        f(n);</a:t>
            </a:r>
          </a:p>
          <a:p>
            <a:r>
              <a:rPr lang="en-US" dirty="0" smtClean="0"/>
              <a:t>        /* stmt 2 */</a:t>
            </a:r>
          </a:p>
          <a:p>
            <a:r>
              <a:rPr lang="en-US" dirty="0" smtClean="0"/>
              <a:t>    }</a:t>
            </a:r>
          </a:p>
          <a:p>
            <a:r>
              <a:rPr lang="en-US" dirty="0" smtClean="0"/>
              <a:t>} /* stmt 3 */</a:t>
            </a:r>
          </a:p>
          <a:p>
            <a:r>
              <a:rPr lang="en-US" dirty="0" smtClean="0"/>
              <a:t>main()</a:t>
            </a:r>
          </a:p>
          <a:p>
            <a:r>
              <a:rPr lang="en-US" dirty="0" smtClean="0"/>
              <a:t>{</a:t>
            </a:r>
          </a:p>
          <a:p>
            <a:r>
              <a:rPr lang="en-US" dirty="0" smtClean="0"/>
              <a:t>   </a:t>
            </a:r>
            <a:r>
              <a:rPr lang="en-US" dirty="0" err="1" smtClean="0"/>
              <a:t>int</a:t>
            </a:r>
            <a:r>
              <a:rPr lang="en-US" dirty="0" smtClean="0"/>
              <a:t> *a;</a:t>
            </a:r>
          </a:p>
          <a:p>
            <a:r>
              <a:rPr lang="en-US" dirty="0" smtClean="0"/>
              <a:t>   x = &amp;y;</a:t>
            </a:r>
          </a:p>
          <a:p>
            <a:r>
              <a:rPr lang="en-US" dirty="0" smtClean="0"/>
              <a:t>   f(a);</a:t>
            </a:r>
          </a:p>
          <a:p>
            <a:r>
              <a:rPr lang="en-US" dirty="0" smtClean="0"/>
              <a:t>} </a:t>
            </a:r>
            <a:endParaRPr lang="en-US" dirty="0"/>
          </a:p>
        </p:txBody>
      </p:sp>
      <p:sp>
        <p:nvSpPr>
          <p:cNvPr id="71" name="TextBox 70"/>
          <p:cNvSpPr txBox="1"/>
          <p:nvPr/>
        </p:nvSpPr>
        <p:spPr>
          <a:xfrm>
            <a:off x="6188440" y="1524000"/>
            <a:ext cx="654346" cy="369332"/>
          </a:xfrm>
          <a:prstGeom prst="rect">
            <a:avLst/>
          </a:prstGeom>
          <a:noFill/>
        </p:spPr>
        <p:txBody>
          <a:bodyPr wrap="none" rtlCol="0">
            <a:spAutoFit/>
          </a:bodyPr>
          <a:lstStyle/>
          <a:p>
            <a:r>
              <a:rPr lang="en-US" dirty="0" smtClean="0"/>
              <a:t>main</a:t>
            </a:r>
            <a:endParaRPr lang="en-US" dirty="0"/>
          </a:p>
        </p:txBody>
      </p:sp>
      <p:cxnSp>
        <p:nvCxnSpPr>
          <p:cNvPr id="72" name="Straight Arrow Connector 71"/>
          <p:cNvCxnSpPr/>
          <p:nvPr/>
        </p:nvCxnSpPr>
        <p:spPr>
          <a:xfrm rot="5400000">
            <a:off x="6268424" y="20536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6188440" y="3048000"/>
            <a:ext cx="617477" cy="369332"/>
          </a:xfrm>
          <a:prstGeom prst="rect">
            <a:avLst/>
          </a:prstGeom>
          <a:noFill/>
        </p:spPr>
        <p:txBody>
          <a:bodyPr wrap="none" rtlCol="0">
            <a:spAutoFit/>
          </a:bodyPr>
          <a:lstStyle/>
          <a:p>
            <a:r>
              <a:rPr lang="en-US" dirty="0" smtClean="0"/>
              <a:t> f - A</a:t>
            </a:r>
            <a:endParaRPr lang="en-US" dirty="0"/>
          </a:p>
        </p:txBody>
      </p:sp>
      <p:sp>
        <p:nvSpPr>
          <p:cNvPr id="74" name="TextBox 73"/>
          <p:cNvSpPr txBox="1"/>
          <p:nvPr/>
        </p:nvSpPr>
        <p:spPr>
          <a:xfrm>
            <a:off x="6188440" y="2362200"/>
            <a:ext cx="609462" cy="369332"/>
          </a:xfrm>
          <a:prstGeom prst="rect">
            <a:avLst/>
          </a:prstGeom>
          <a:noFill/>
        </p:spPr>
        <p:txBody>
          <a:bodyPr wrap="none" rtlCol="0">
            <a:spAutoFit/>
          </a:bodyPr>
          <a:lstStyle/>
          <a:p>
            <a:r>
              <a:rPr lang="en-US" dirty="0" smtClean="0"/>
              <a:t> f - R</a:t>
            </a:r>
            <a:endParaRPr lang="en-US" dirty="0"/>
          </a:p>
        </p:txBody>
      </p:sp>
      <p:cxnSp>
        <p:nvCxnSpPr>
          <p:cNvPr id="75" name="Straight Arrow Connector 74"/>
          <p:cNvCxnSpPr/>
          <p:nvPr/>
        </p:nvCxnSpPr>
        <p:spPr>
          <a:xfrm rot="5400000">
            <a:off x="6268424" y="2891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Curved Connector 75"/>
          <p:cNvCxnSpPr>
            <a:stCxn id="73" idx="1"/>
            <a:endCxn id="74" idx="1"/>
          </p:cNvCxnSpPr>
          <p:nvPr/>
        </p:nvCxnSpPr>
        <p:spPr>
          <a:xfrm rot="10800000">
            <a:off x="6188440" y="2546866"/>
            <a:ext cx="1588" cy="685800"/>
          </a:xfrm>
          <a:prstGeom prst="curvedConnector3">
            <a:avLst>
              <a:gd name="adj1" fmla="val 14395466"/>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5426440" y="3429000"/>
            <a:ext cx="2819400" cy="646331"/>
          </a:xfrm>
          <a:prstGeom prst="rect">
            <a:avLst/>
          </a:prstGeom>
          <a:noFill/>
        </p:spPr>
        <p:txBody>
          <a:bodyPr wrap="square" rtlCol="0">
            <a:spAutoFit/>
          </a:bodyPr>
          <a:lstStyle/>
          <a:p>
            <a:r>
              <a:rPr lang="en-US" dirty="0" smtClean="0"/>
              <a:t>output = {(x, y, D), (m, y, P)}</a:t>
            </a:r>
          </a:p>
          <a:p>
            <a:r>
              <a:rPr lang="en-US" dirty="0" smtClean="0"/>
              <a:t>          third iteration</a:t>
            </a:r>
            <a:endParaRPr lang="en-US" dirty="0"/>
          </a:p>
        </p:txBody>
      </p:sp>
      <p:sp>
        <p:nvSpPr>
          <p:cNvPr id="78" name="TextBox 77"/>
          <p:cNvSpPr txBox="1"/>
          <p:nvPr/>
        </p:nvSpPr>
        <p:spPr>
          <a:xfrm>
            <a:off x="6705600" y="2094131"/>
            <a:ext cx="2667000" cy="646331"/>
          </a:xfrm>
          <a:prstGeom prst="rect">
            <a:avLst/>
          </a:prstGeom>
          <a:noFill/>
        </p:spPr>
        <p:txBody>
          <a:bodyPr wrap="square" rtlCol="0">
            <a:spAutoFit/>
          </a:bodyPr>
          <a:lstStyle/>
          <a:p>
            <a:r>
              <a:rPr lang="en-US" dirty="0" smtClean="0"/>
              <a:t>In = {{(x, y, D), (m, y, P)}}</a:t>
            </a:r>
          </a:p>
          <a:p>
            <a:r>
              <a:rPr lang="en-US" dirty="0" smtClean="0"/>
              <a:t>Out = {{(x, y, D), (m, y, P)}}</a:t>
            </a:r>
          </a:p>
        </p:txBody>
      </p:sp>
      <p:sp>
        <p:nvSpPr>
          <p:cNvPr id="79" name="TextBox 78"/>
          <p:cNvSpPr txBox="1"/>
          <p:nvPr/>
        </p:nvSpPr>
        <p:spPr>
          <a:xfrm>
            <a:off x="6798040" y="2743200"/>
            <a:ext cx="2667000" cy="646331"/>
          </a:xfrm>
          <a:prstGeom prst="rect">
            <a:avLst/>
          </a:prstGeom>
          <a:noFill/>
        </p:spPr>
        <p:txBody>
          <a:bodyPr wrap="square" rtlCol="0">
            <a:spAutoFit/>
          </a:bodyPr>
          <a:lstStyle/>
          <a:p>
            <a:r>
              <a:rPr lang="en-US" dirty="0" smtClean="0"/>
              <a:t>In = {{(x, y, D), (m, y, D)}}</a:t>
            </a:r>
          </a:p>
          <a:p>
            <a:r>
              <a:rPr lang="en-US" dirty="0" smtClean="0"/>
              <a:t>Out = Bottom</a:t>
            </a:r>
            <a:endParaRPr lang="en-US" dirty="0"/>
          </a:p>
        </p:txBody>
      </p:sp>
      <p:sp>
        <p:nvSpPr>
          <p:cNvPr id="107" name="TextBox 106"/>
          <p:cNvSpPr txBox="1"/>
          <p:nvPr/>
        </p:nvSpPr>
        <p:spPr>
          <a:xfrm>
            <a:off x="6235910" y="4306669"/>
            <a:ext cx="654346" cy="369332"/>
          </a:xfrm>
          <a:prstGeom prst="rect">
            <a:avLst/>
          </a:prstGeom>
          <a:noFill/>
        </p:spPr>
        <p:txBody>
          <a:bodyPr wrap="none" rtlCol="0">
            <a:spAutoFit/>
          </a:bodyPr>
          <a:lstStyle/>
          <a:p>
            <a:r>
              <a:rPr lang="en-US" dirty="0" smtClean="0"/>
              <a:t>main</a:t>
            </a:r>
            <a:endParaRPr lang="en-US" dirty="0"/>
          </a:p>
        </p:txBody>
      </p:sp>
      <p:cxnSp>
        <p:nvCxnSpPr>
          <p:cNvPr id="108" name="Straight Arrow Connector 107"/>
          <p:cNvCxnSpPr/>
          <p:nvPr/>
        </p:nvCxnSpPr>
        <p:spPr>
          <a:xfrm rot="5400000">
            <a:off x="6315894" y="4836285"/>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6235910" y="5830669"/>
            <a:ext cx="617477" cy="369332"/>
          </a:xfrm>
          <a:prstGeom prst="rect">
            <a:avLst/>
          </a:prstGeom>
          <a:noFill/>
        </p:spPr>
        <p:txBody>
          <a:bodyPr wrap="none" rtlCol="0">
            <a:spAutoFit/>
          </a:bodyPr>
          <a:lstStyle/>
          <a:p>
            <a:r>
              <a:rPr lang="en-US" dirty="0" smtClean="0"/>
              <a:t> f - A</a:t>
            </a:r>
            <a:endParaRPr lang="en-US" dirty="0"/>
          </a:p>
        </p:txBody>
      </p:sp>
      <p:sp>
        <p:nvSpPr>
          <p:cNvPr id="110" name="TextBox 109"/>
          <p:cNvSpPr txBox="1"/>
          <p:nvPr/>
        </p:nvSpPr>
        <p:spPr>
          <a:xfrm>
            <a:off x="6235910" y="5144869"/>
            <a:ext cx="609462" cy="369332"/>
          </a:xfrm>
          <a:prstGeom prst="rect">
            <a:avLst/>
          </a:prstGeom>
          <a:noFill/>
        </p:spPr>
        <p:txBody>
          <a:bodyPr wrap="none" rtlCol="0">
            <a:spAutoFit/>
          </a:bodyPr>
          <a:lstStyle/>
          <a:p>
            <a:r>
              <a:rPr lang="en-US" dirty="0" smtClean="0"/>
              <a:t> f - R</a:t>
            </a:r>
            <a:endParaRPr lang="en-US" dirty="0"/>
          </a:p>
        </p:txBody>
      </p:sp>
      <p:cxnSp>
        <p:nvCxnSpPr>
          <p:cNvPr id="111" name="Straight Arrow Connector 110"/>
          <p:cNvCxnSpPr/>
          <p:nvPr/>
        </p:nvCxnSpPr>
        <p:spPr>
          <a:xfrm rot="5400000">
            <a:off x="6315894" y="5674485"/>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Curved Connector 111"/>
          <p:cNvCxnSpPr>
            <a:stCxn id="109" idx="1"/>
            <a:endCxn id="110" idx="1"/>
          </p:cNvCxnSpPr>
          <p:nvPr/>
        </p:nvCxnSpPr>
        <p:spPr>
          <a:xfrm rot="10800000">
            <a:off x="6235910" y="5329535"/>
            <a:ext cx="1588" cy="685800"/>
          </a:xfrm>
          <a:prstGeom prst="curvedConnector3">
            <a:avLst>
              <a:gd name="adj1" fmla="val 14395466"/>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5473910" y="6211669"/>
            <a:ext cx="3136690" cy="646331"/>
          </a:xfrm>
          <a:prstGeom prst="rect">
            <a:avLst/>
          </a:prstGeom>
          <a:noFill/>
        </p:spPr>
        <p:txBody>
          <a:bodyPr wrap="square" rtlCol="0">
            <a:spAutoFit/>
          </a:bodyPr>
          <a:lstStyle/>
          <a:p>
            <a:r>
              <a:rPr lang="en-US" dirty="0" smtClean="0"/>
              <a:t>output = {{(x, y, D), (m, y, P)}}</a:t>
            </a:r>
          </a:p>
          <a:p>
            <a:r>
              <a:rPr lang="en-US" dirty="0" smtClean="0"/>
              <a:t>      fix-point information</a:t>
            </a:r>
            <a:endParaRPr lang="en-US" dirty="0"/>
          </a:p>
        </p:txBody>
      </p:sp>
      <p:sp>
        <p:nvSpPr>
          <p:cNvPr id="115" name="TextBox 114"/>
          <p:cNvSpPr txBox="1"/>
          <p:nvPr/>
        </p:nvSpPr>
        <p:spPr>
          <a:xfrm>
            <a:off x="6705600" y="5486400"/>
            <a:ext cx="2667000" cy="646331"/>
          </a:xfrm>
          <a:prstGeom prst="rect">
            <a:avLst/>
          </a:prstGeom>
          <a:noFill/>
        </p:spPr>
        <p:txBody>
          <a:bodyPr wrap="square" rtlCol="0">
            <a:spAutoFit/>
          </a:bodyPr>
          <a:lstStyle/>
          <a:p>
            <a:r>
              <a:rPr lang="en-US" dirty="0" smtClean="0"/>
              <a:t>In = {{(x, y, D), (m, y, D)}}</a:t>
            </a:r>
          </a:p>
          <a:p>
            <a:r>
              <a:rPr lang="en-US" dirty="0" smtClean="0"/>
              <a:t>Out = {{(x, y, D), (m, y, P)}}</a:t>
            </a:r>
          </a:p>
        </p:txBody>
      </p:sp>
      <p:sp>
        <p:nvSpPr>
          <p:cNvPr id="38" name="TextBox 37"/>
          <p:cNvSpPr txBox="1"/>
          <p:nvPr/>
        </p:nvSpPr>
        <p:spPr>
          <a:xfrm>
            <a:off x="2819400" y="1524000"/>
            <a:ext cx="654346" cy="369332"/>
          </a:xfrm>
          <a:prstGeom prst="rect">
            <a:avLst/>
          </a:prstGeom>
          <a:noFill/>
        </p:spPr>
        <p:txBody>
          <a:bodyPr wrap="none" rtlCol="0">
            <a:spAutoFit/>
          </a:bodyPr>
          <a:lstStyle/>
          <a:p>
            <a:r>
              <a:rPr lang="en-US" dirty="0" smtClean="0"/>
              <a:t>main</a:t>
            </a:r>
            <a:endParaRPr lang="en-US" dirty="0"/>
          </a:p>
        </p:txBody>
      </p:sp>
      <p:cxnSp>
        <p:nvCxnSpPr>
          <p:cNvPr id="39" name="Straight Arrow Connector 38"/>
          <p:cNvCxnSpPr/>
          <p:nvPr/>
        </p:nvCxnSpPr>
        <p:spPr>
          <a:xfrm rot="5400000">
            <a:off x="2899384" y="20536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819400" y="3048000"/>
            <a:ext cx="617477" cy="369332"/>
          </a:xfrm>
          <a:prstGeom prst="rect">
            <a:avLst/>
          </a:prstGeom>
          <a:noFill/>
        </p:spPr>
        <p:txBody>
          <a:bodyPr wrap="none" rtlCol="0">
            <a:spAutoFit/>
          </a:bodyPr>
          <a:lstStyle/>
          <a:p>
            <a:r>
              <a:rPr lang="en-US" dirty="0" smtClean="0"/>
              <a:t> f - A</a:t>
            </a:r>
            <a:endParaRPr lang="en-US" dirty="0"/>
          </a:p>
        </p:txBody>
      </p:sp>
      <p:sp>
        <p:nvSpPr>
          <p:cNvPr id="41" name="TextBox 40"/>
          <p:cNvSpPr txBox="1"/>
          <p:nvPr/>
        </p:nvSpPr>
        <p:spPr>
          <a:xfrm>
            <a:off x="2819400" y="2362200"/>
            <a:ext cx="609462" cy="369332"/>
          </a:xfrm>
          <a:prstGeom prst="rect">
            <a:avLst/>
          </a:prstGeom>
          <a:noFill/>
        </p:spPr>
        <p:txBody>
          <a:bodyPr wrap="none" rtlCol="0">
            <a:spAutoFit/>
          </a:bodyPr>
          <a:lstStyle/>
          <a:p>
            <a:r>
              <a:rPr lang="en-US" dirty="0" smtClean="0"/>
              <a:t> f - R</a:t>
            </a:r>
            <a:endParaRPr lang="en-US" dirty="0"/>
          </a:p>
        </p:txBody>
      </p:sp>
      <p:cxnSp>
        <p:nvCxnSpPr>
          <p:cNvPr id="42" name="Straight Arrow Connector 41"/>
          <p:cNvCxnSpPr/>
          <p:nvPr/>
        </p:nvCxnSpPr>
        <p:spPr>
          <a:xfrm rot="5400000">
            <a:off x="2899384" y="2891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urved Connector 42"/>
          <p:cNvCxnSpPr>
            <a:stCxn id="40" idx="1"/>
            <a:endCxn id="41" idx="1"/>
          </p:cNvCxnSpPr>
          <p:nvPr/>
        </p:nvCxnSpPr>
        <p:spPr>
          <a:xfrm rot="10800000">
            <a:off x="2819400" y="2546866"/>
            <a:ext cx="1588" cy="685800"/>
          </a:xfrm>
          <a:prstGeom prst="curvedConnector3">
            <a:avLst>
              <a:gd name="adj1" fmla="val 14395466"/>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057400" y="3429000"/>
            <a:ext cx="2819400" cy="646331"/>
          </a:xfrm>
          <a:prstGeom prst="rect">
            <a:avLst/>
          </a:prstGeom>
          <a:noFill/>
        </p:spPr>
        <p:txBody>
          <a:bodyPr wrap="square" rtlCol="0">
            <a:spAutoFit/>
          </a:bodyPr>
          <a:lstStyle/>
          <a:p>
            <a:r>
              <a:rPr lang="en-US" dirty="0" smtClean="0"/>
              <a:t>      output = BOTTOM</a:t>
            </a:r>
          </a:p>
          <a:p>
            <a:r>
              <a:rPr lang="en-US" dirty="0" smtClean="0"/>
              <a:t>      second iteration</a:t>
            </a:r>
            <a:endParaRPr lang="en-US" dirty="0"/>
          </a:p>
        </p:txBody>
      </p:sp>
      <p:sp>
        <p:nvSpPr>
          <p:cNvPr id="45" name="TextBox 44"/>
          <p:cNvSpPr txBox="1"/>
          <p:nvPr/>
        </p:nvSpPr>
        <p:spPr>
          <a:xfrm>
            <a:off x="3429000" y="2094131"/>
            <a:ext cx="2438400" cy="646331"/>
          </a:xfrm>
          <a:prstGeom prst="rect">
            <a:avLst/>
          </a:prstGeom>
          <a:noFill/>
        </p:spPr>
        <p:txBody>
          <a:bodyPr wrap="square" rtlCol="0">
            <a:spAutoFit/>
          </a:bodyPr>
          <a:lstStyle/>
          <a:p>
            <a:r>
              <a:rPr lang="en-US" dirty="0" smtClean="0"/>
              <a:t>In = {{(x, y, D), (m, y, P}}</a:t>
            </a:r>
          </a:p>
          <a:p>
            <a:r>
              <a:rPr lang="en-US" dirty="0" smtClean="0"/>
              <a:t>Out = Bottom</a:t>
            </a:r>
            <a:endParaRPr lang="en-US" dirty="0"/>
          </a:p>
        </p:txBody>
      </p:sp>
      <p:sp>
        <p:nvSpPr>
          <p:cNvPr id="46" name="TextBox 45"/>
          <p:cNvSpPr txBox="1"/>
          <p:nvPr/>
        </p:nvSpPr>
        <p:spPr>
          <a:xfrm>
            <a:off x="3429000" y="2743200"/>
            <a:ext cx="2667000" cy="646331"/>
          </a:xfrm>
          <a:prstGeom prst="rect">
            <a:avLst/>
          </a:prstGeom>
          <a:noFill/>
        </p:spPr>
        <p:txBody>
          <a:bodyPr wrap="square" rtlCol="0">
            <a:spAutoFit/>
          </a:bodyPr>
          <a:lstStyle/>
          <a:p>
            <a:r>
              <a:rPr lang="en-US" dirty="0" smtClean="0"/>
              <a:t>In = {{(x, y, D), (m, y, D)}}</a:t>
            </a:r>
          </a:p>
          <a:p>
            <a:r>
              <a:rPr lang="en-US" dirty="0" smtClean="0"/>
              <a:t>Out = Bottom</a:t>
            </a:r>
            <a:endParaRPr lang="en-US" dirty="0"/>
          </a:p>
        </p:txBody>
      </p:sp>
      <p:sp>
        <p:nvSpPr>
          <p:cNvPr id="47" name="TextBox 46"/>
          <p:cNvSpPr txBox="1"/>
          <p:nvPr/>
        </p:nvSpPr>
        <p:spPr>
          <a:xfrm>
            <a:off x="2866870" y="4306669"/>
            <a:ext cx="654346" cy="369332"/>
          </a:xfrm>
          <a:prstGeom prst="rect">
            <a:avLst/>
          </a:prstGeom>
          <a:noFill/>
        </p:spPr>
        <p:txBody>
          <a:bodyPr wrap="none" rtlCol="0">
            <a:spAutoFit/>
          </a:bodyPr>
          <a:lstStyle/>
          <a:p>
            <a:r>
              <a:rPr lang="en-US" dirty="0" smtClean="0"/>
              <a:t>main</a:t>
            </a:r>
            <a:endParaRPr lang="en-US" dirty="0"/>
          </a:p>
        </p:txBody>
      </p:sp>
      <p:cxnSp>
        <p:nvCxnSpPr>
          <p:cNvPr id="48" name="Straight Arrow Connector 47"/>
          <p:cNvCxnSpPr/>
          <p:nvPr/>
        </p:nvCxnSpPr>
        <p:spPr>
          <a:xfrm rot="5400000">
            <a:off x="2946854" y="4836285"/>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866870" y="5830669"/>
            <a:ext cx="617477" cy="369332"/>
          </a:xfrm>
          <a:prstGeom prst="rect">
            <a:avLst/>
          </a:prstGeom>
          <a:noFill/>
        </p:spPr>
        <p:txBody>
          <a:bodyPr wrap="none" rtlCol="0">
            <a:spAutoFit/>
          </a:bodyPr>
          <a:lstStyle/>
          <a:p>
            <a:r>
              <a:rPr lang="en-US" dirty="0" smtClean="0"/>
              <a:t> f - A</a:t>
            </a:r>
            <a:endParaRPr lang="en-US" dirty="0"/>
          </a:p>
        </p:txBody>
      </p:sp>
      <p:sp>
        <p:nvSpPr>
          <p:cNvPr id="50" name="TextBox 49"/>
          <p:cNvSpPr txBox="1"/>
          <p:nvPr/>
        </p:nvSpPr>
        <p:spPr>
          <a:xfrm>
            <a:off x="2866870" y="5144869"/>
            <a:ext cx="609462" cy="369332"/>
          </a:xfrm>
          <a:prstGeom prst="rect">
            <a:avLst/>
          </a:prstGeom>
          <a:noFill/>
        </p:spPr>
        <p:txBody>
          <a:bodyPr wrap="none" rtlCol="0">
            <a:spAutoFit/>
          </a:bodyPr>
          <a:lstStyle/>
          <a:p>
            <a:r>
              <a:rPr lang="en-US" dirty="0" smtClean="0"/>
              <a:t> f - R</a:t>
            </a:r>
            <a:endParaRPr lang="en-US" dirty="0"/>
          </a:p>
        </p:txBody>
      </p:sp>
      <p:cxnSp>
        <p:nvCxnSpPr>
          <p:cNvPr id="51" name="Straight Arrow Connector 50"/>
          <p:cNvCxnSpPr/>
          <p:nvPr/>
        </p:nvCxnSpPr>
        <p:spPr>
          <a:xfrm rot="5400000">
            <a:off x="2946854" y="5674485"/>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Curved Connector 51"/>
          <p:cNvCxnSpPr>
            <a:stCxn id="49" idx="1"/>
            <a:endCxn id="50" idx="1"/>
          </p:cNvCxnSpPr>
          <p:nvPr/>
        </p:nvCxnSpPr>
        <p:spPr>
          <a:xfrm rot="10800000">
            <a:off x="2866870" y="5329535"/>
            <a:ext cx="1588" cy="685800"/>
          </a:xfrm>
          <a:prstGeom prst="curvedConnector3">
            <a:avLst>
              <a:gd name="adj1" fmla="val 14395466"/>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104870" y="6211669"/>
            <a:ext cx="2819400" cy="646331"/>
          </a:xfrm>
          <a:prstGeom prst="rect">
            <a:avLst/>
          </a:prstGeom>
          <a:noFill/>
        </p:spPr>
        <p:txBody>
          <a:bodyPr wrap="square" rtlCol="0">
            <a:spAutoFit/>
          </a:bodyPr>
          <a:lstStyle/>
          <a:p>
            <a:r>
              <a:rPr lang="en-US" dirty="0" smtClean="0"/>
              <a:t>output = {(x, y, D), (m, y, P)}</a:t>
            </a:r>
          </a:p>
          <a:p>
            <a:r>
              <a:rPr lang="en-US" dirty="0" smtClean="0"/>
              <a:t>           at stmt 3</a:t>
            </a:r>
            <a:endParaRPr lang="en-US" dirty="0"/>
          </a:p>
        </p:txBody>
      </p:sp>
      <p:sp>
        <p:nvSpPr>
          <p:cNvPr id="54" name="TextBox 53"/>
          <p:cNvSpPr txBox="1"/>
          <p:nvPr/>
        </p:nvSpPr>
        <p:spPr>
          <a:xfrm>
            <a:off x="3488960" y="4648200"/>
            <a:ext cx="2755690" cy="646331"/>
          </a:xfrm>
          <a:prstGeom prst="rect">
            <a:avLst/>
          </a:prstGeom>
          <a:noFill/>
        </p:spPr>
        <p:txBody>
          <a:bodyPr wrap="square" rtlCol="0">
            <a:spAutoFit/>
          </a:bodyPr>
          <a:lstStyle/>
          <a:p>
            <a:r>
              <a:rPr lang="en-US" dirty="0" smtClean="0"/>
              <a:t>In = {{(x, y, D), (m, y, P}}</a:t>
            </a:r>
          </a:p>
          <a:p>
            <a:r>
              <a:rPr lang="en-US" dirty="0" smtClean="0"/>
              <a:t>Out = Bottom</a:t>
            </a:r>
            <a:endParaRPr lang="en-US" dirty="0"/>
          </a:p>
        </p:txBody>
      </p:sp>
      <p:sp>
        <p:nvSpPr>
          <p:cNvPr id="55" name="TextBox 54"/>
          <p:cNvSpPr txBox="1"/>
          <p:nvPr/>
        </p:nvSpPr>
        <p:spPr>
          <a:xfrm>
            <a:off x="3476470" y="5525869"/>
            <a:ext cx="2667000" cy="646331"/>
          </a:xfrm>
          <a:prstGeom prst="rect">
            <a:avLst/>
          </a:prstGeom>
          <a:noFill/>
        </p:spPr>
        <p:txBody>
          <a:bodyPr wrap="square" rtlCol="0">
            <a:spAutoFit/>
          </a:bodyPr>
          <a:lstStyle/>
          <a:p>
            <a:r>
              <a:rPr lang="en-US" dirty="0" smtClean="0"/>
              <a:t>In = {{(x, y, D), (m, y, D)}}</a:t>
            </a:r>
          </a:p>
          <a:p>
            <a:r>
              <a:rPr lang="en-US" dirty="0" smtClean="0"/>
              <a:t>Out = Bottom</a:t>
            </a:r>
            <a:endParaRPr lang="en-US" dirty="0"/>
          </a:p>
        </p:txBody>
      </p:sp>
      <p:sp>
        <p:nvSpPr>
          <p:cNvPr id="56" name="TextBox 55"/>
          <p:cNvSpPr txBox="1"/>
          <p:nvPr/>
        </p:nvSpPr>
        <p:spPr>
          <a:xfrm>
            <a:off x="6705600" y="4572000"/>
            <a:ext cx="2667000" cy="646331"/>
          </a:xfrm>
          <a:prstGeom prst="rect">
            <a:avLst/>
          </a:prstGeom>
          <a:noFill/>
        </p:spPr>
        <p:txBody>
          <a:bodyPr wrap="square" rtlCol="0">
            <a:spAutoFit/>
          </a:bodyPr>
          <a:lstStyle/>
          <a:p>
            <a:r>
              <a:rPr lang="en-US" dirty="0" smtClean="0"/>
              <a:t>In = {{(x, y, D), (m, y, P)}}</a:t>
            </a:r>
          </a:p>
          <a:p>
            <a:r>
              <a:rPr lang="en-US" dirty="0" smtClean="0"/>
              <a:t>Out = {{(x, y, D), (m, y, P)}}</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sz="1800" dirty="0" smtClean="0"/>
              <a:t>Invocation graph cannot be captured, function pointer call-site cannot be bound to a unique function at compile time</a:t>
            </a:r>
          </a:p>
          <a:p>
            <a:r>
              <a:rPr lang="en-US" sz="1800" dirty="0" smtClean="0"/>
              <a:t>Alternative 1. It can call all functions</a:t>
            </a:r>
          </a:p>
          <a:p>
            <a:r>
              <a:rPr lang="en-US" sz="1800" dirty="0" smtClean="0"/>
              <a:t>Alternative 2. It can call functions whose address have been taken</a:t>
            </a:r>
          </a:p>
          <a:p>
            <a:r>
              <a:rPr lang="en-US" sz="1800" dirty="0" smtClean="0"/>
              <a:t>In fact it is a pointer, so it can only call those who are in its points-to set</a:t>
            </a:r>
          </a:p>
          <a:p>
            <a:r>
              <a:rPr lang="en-US" sz="1800" dirty="0" smtClean="0"/>
              <a:t>So find points-to set by points-to analysis</a:t>
            </a:r>
          </a:p>
          <a:p>
            <a:r>
              <a:rPr lang="en-US" sz="1800" dirty="0" smtClean="0"/>
              <a:t>Can’t do points-to analysis, we don’t have invocation graph</a:t>
            </a:r>
          </a:p>
          <a:p>
            <a:r>
              <a:rPr lang="en-US" sz="1800" dirty="0" smtClean="0"/>
              <a:t>For invocation graph, we need points-to set of function pointer</a:t>
            </a:r>
          </a:p>
          <a:p>
            <a:r>
              <a:rPr lang="en-US" sz="1800" dirty="0" smtClean="0"/>
              <a:t>Solution: construct invocation graph while performing points-to analysis</a:t>
            </a:r>
          </a:p>
          <a:p>
            <a:r>
              <a:rPr lang="en-US" sz="1800" dirty="0" smtClean="0"/>
              <a:t>Build incomplete invocation graph ignoring function pointers</a:t>
            </a:r>
          </a:p>
          <a:p>
            <a:r>
              <a:rPr lang="en-US" sz="1800" dirty="0" smtClean="0"/>
              <a:t>Perform points-to analysis using the incomplete invocation graph</a:t>
            </a:r>
          </a:p>
          <a:p>
            <a:r>
              <a:rPr lang="en-US" sz="1800" dirty="0" smtClean="0"/>
              <a:t>On encountering indirection function call through function pointer, find all the functions it can point to (points-to info) and update the invocation graph.</a:t>
            </a:r>
          </a:p>
          <a:p>
            <a:r>
              <a:rPr lang="en-US" sz="1800" dirty="0" smtClean="0"/>
              <a:t>Analyze all pointed to functions in the context of the call, considering the function pointer to be definitely pointing to function</a:t>
            </a:r>
          </a:p>
          <a:p>
            <a:r>
              <a:rPr lang="en-US" sz="1800" dirty="0" smtClean="0"/>
              <a:t>Output points-to info for indirect call is obtained by merging the output points-to sets obtained by analyzing all </a:t>
            </a:r>
            <a:r>
              <a:rPr lang="en-US" sz="1800" dirty="0" err="1" smtClean="0"/>
              <a:t>invocable</a:t>
            </a:r>
            <a:r>
              <a:rPr lang="en-US" sz="1800" dirty="0" smtClean="0"/>
              <a:t> functions.</a:t>
            </a:r>
            <a:endParaRPr lang="en-US" sz="1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3" name="Content Placeholder 2"/>
          <p:cNvSpPr>
            <a:spLocks noGrp="1"/>
          </p:cNvSpPr>
          <p:nvPr>
            <p:ph idx="1"/>
          </p:nvPr>
        </p:nvSpPr>
        <p:spPr>
          <a:xfrm>
            <a:off x="457200" y="1447800"/>
            <a:ext cx="8229600" cy="5410200"/>
          </a:xfrm>
        </p:spPr>
        <p:txBody>
          <a:bodyPr>
            <a:noAutofit/>
          </a:bodyPr>
          <a:lstStyle/>
          <a:p>
            <a:pPr>
              <a:buNone/>
            </a:pPr>
            <a:r>
              <a:rPr lang="en-US" sz="1600" dirty="0" smtClean="0"/>
              <a:t>fun </a:t>
            </a:r>
            <a:r>
              <a:rPr lang="en-US" sz="1600" dirty="0" err="1" smtClean="0"/>
              <a:t>process_call_indirect</a:t>
            </a:r>
            <a:r>
              <a:rPr lang="en-US" sz="1600" dirty="0" smtClean="0"/>
              <a:t>( Input, </a:t>
            </a:r>
            <a:r>
              <a:rPr lang="en-US" sz="1600" dirty="0" err="1" smtClean="0"/>
              <a:t>actualList</a:t>
            </a:r>
            <a:r>
              <a:rPr lang="en-US" sz="1600" dirty="0" smtClean="0"/>
              <a:t>, </a:t>
            </a:r>
            <a:r>
              <a:rPr lang="en-US" sz="1600" dirty="0" err="1" smtClean="0"/>
              <a:t>ign</a:t>
            </a:r>
            <a:r>
              <a:rPr lang="en-US" sz="1600" dirty="0" smtClean="0"/>
              <a:t>) =</a:t>
            </a:r>
          </a:p>
          <a:p>
            <a:pPr>
              <a:buNone/>
            </a:pPr>
            <a:r>
              <a:rPr lang="en-US" sz="1600" dirty="0" smtClean="0"/>
              <a:t>/* Get the function pointer used to make the indirect call */</a:t>
            </a:r>
          </a:p>
          <a:p>
            <a:pPr>
              <a:buNone/>
            </a:pPr>
            <a:r>
              <a:rPr lang="en-US" sz="1600" dirty="0" err="1" smtClean="0"/>
              <a:t>fptr</a:t>
            </a:r>
            <a:r>
              <a:rPr lang="en-US" sz="1600" dirty="0" smtClean="0"/>
              <a:t> = </a:t>
            </a:r>
            <a:r>
              <a:rPr lang="en-US" sz="1600" dirty="0" err="1" smtClean="0"/>
              <a:t>getFnPtr</a:t>
            </a:r>
            <a:r>
              <a:rPr lang="en-US" sz="1600" dirty="0" smtClean="0"/>
              <a:t>(</a:t>
            </a:r>
            <a:r>
              <a:rPr lang="en-US" sz="1600" dirty="0" err="1" smtClean="0"/>
              <a:t>ign</a:t>
            </a:r>
            <a:r>
              <a:rPr lang="en-US" sz="1600" dirty="0" smtClean="0"/>
              <a:t>)</a:t>
            </a:r>
          </a:p>
          <a:p>
            <a:pPr>
              <a:buNone/>
            </a:pPr>
            <a:r>
              <a:rPr lang="en-US" sz="1600" dirty="0" smtClean="0"/>
              <a:t>/* Get the set of functions pointed–to by </a:t>
            </a:r>
            <a:r>
              <a:rPr lang="en-US" sz="1600" dirty="0" err="1" smtClean="0"/>
              <a:t>fptr</a:t>
            </a:r>
            <a:r>
              <a:rPr lang="en-US" sz="1600" dirty="0" smtClean="0"/>
              <a:t> from current points–to information */</a:t>
            </a:r>
          </a:p>
          <a:p>
            <a:pPr>
              <a:buNone/>
            </a:pPr>
            <a:r>
              <a:rPr lang="en-US" sz="1600" dirty="0" err="1" smtClean="0"/>
              <a:t>pointedToFns</a:t>
            </a:r>
            <a:r>
              <a:rPr lang="en-US" sz="1600" dirty="0" smtClean="0"/>
              <a:t> = </a:t>
            </a:r>
            <a:r>
              <a:rPr lang="en-US" sz="1600" dirty="0" err="1" smtClean="0"/>
              <a:t>pointsToSetOf</a:t>
            </a:r>
            <a:r>
              <a:rPr lang="en-US" sz="1600" dirty="0" smtClean="0"/>
              <a:t>(Input, </a:t>
            </a:r>
            <a:r>
              <a:rPr lang="en-US" sz="1600" dirty="0" err="1" smtClean="0"/>
              <a:t>fptr</a:t>
            </a:r>
            <a:r>
              <a:rPr lang="en-US" sz="1600" dirty="0" smtClean="0"/>
              <a:t>)</a:t>
            </a:r>
          </a:p>
          <a:p>
            <a:pPr>
              <a:buNone/>
            </a:pPr>
            <a:r>
              <a:rPr lang="en-US" sz="1600" dirty="0" smtClean="0"/>
              <a:t>/* Initialize output of the indirect call */</a:t>
            </a:r>
          </a:p>
          <a:p>
            <a:pPr>
              <a:buNone/>
            </a:pPr>
            <a:r>
              <a:rPr lang="en-US" sz="1600" dirty="0" err="1" smtClean="0"/>
              <a:t>calloutput</a:t>
            </a:r>
            <a:r>
              <a:rPr lang="en-US" sz="1600" dirty="0" smtClean="0"/>
              <a:t> = {}</a:t>
            </a:r>
          </a:p>
          <a:p>
            <a:pPr>
              <a:buNone/>
            </a:pPr>
            <a:r>
              <a:rPr lang="en-US" sz="1600" dirty="0" err="1" smtClean="0"/>
              <a:t>foreach</a:t>
            </a:r>
            <a:r>
              <a:rPr lang="en-US" sz="1600" dirty="0" smtClean="0"/>
              <a:t> fn in </a:t>
            </a:r>
            <a:r>
              <a:rPr lang="en-US" sz="1600" dirty="0" err="1" smtClean="0"/>
              <a:t>pointedToFns</a:t>
            </a:r>
            <a:endParaRPr lang="en-US" sz="1600" dirty="0" smtClean="0"/>
          </a:p>
          <a:p>
            <a:pPr>
              <a:buNone/>
            </a:pPr>
            <a:r>
              <a:rPr lang="en-US" sz="1600" dirty="0" smtClean="0"/>
              <a:t>    /* Indicate function fn to be </a:t>
            </a:r>
            <a:r>
              <a:rPr lang="en-US" sz="1600" dirty="0" err="1" smtClean="0"/>
              <a:t>invocable</a:t>
            </a:r>
            <a:r>
              <a:rPr lang="en-US" sz="1600" dirty="0" smtClean="0"/>
              <a:t> by the indirect call */</a:t>
            </a:r>
          </a:p>
          <a:p>
            <a:pPr>
              <a:buNone/>
            </a:pPr>
            <a:r>
              <a:rPr lang="en-US" sz="1600" dirty="0" smtClean="0"/>
              <a:t>    </a:t>
            </a:r>
            <a:r>
              <a:rPr lang="en-US" sz="1600" dirty="0" err="1" smtClean="0"/>
              <a:t>updateInvocGraph</a:t>
            </a:r>
            <a:r>
              <a:rPr lang="en-US" sz="1600" dirty="0" smtClean="0"/>
              <a:t>(</a:t>
            </a:r>
            <a:r>
              <a:rPr lang="en-US" sz="1600" dirty="0" err="1" smtClean="0"/>
              <a:t>ign</a:t>
            </a:r>
            <a:r>
              <a:rPr lang="en-US" sz="1600" dirty="0" smtClean="0"/>
              <a:t>, fn)</a:t>
            </a:r>
          </a:p>
          <a:p>
            <a:pPr>
              <a:buNone/>
            </a:pPr>
            <a:r>
              <a:rPr lang="en-US" sz="1600" dirty="0" smtClean="0"/>
              <a:t>    /* Get Invocation Graph node for fn */</a:t>
            </a:r>
          </a:p>
          <a:p>
            <a:pPr>
              <a:buNone/>
            </a:pPr>
            <a:r>
              <a:rPr lang="en-US" sz="1600" dirty="0" smtClean="0"/>
              <a:t>    </a:t>
            </a:r>
            <a:r>
              <a:rPr lang="en-US" sz="1600" dirty="0" err="1" smtClean="0"/>
              <a:t>igNode</a:t>
            </a:r>
            <a:r>
              <a:rPr lang="en-US" sz="1600" dirty="0" smtClean="0"/>
              <a:t> = </a:t>
            </a:r>
            <a:r>
              <a:rPr lang="en-US" sz="1600" dirty="0" err="1" smtClean="0"/>
              <a:t>getIgNode</a:t>
            </a:r>
            <a:r>
              <a:rPr lang="en-US" sz="1600" dirty="0" smtClean="0"/>
              <a:t>(fn)</a:t>
            </a:r>
          </a:p>
          <a:p>
            <a:pPr>
              <a:buNone/>
            </a:pPr>
            <a:r>
              <a:rPr lang="en-US" sz="1600" dirty="0" smtClean="0"/>
              <a:t>    /* make </a:t>
            </a:r>
            <a:r>
              <a:rPr lang="en-US" sz="1600" dirty="0" err="1" smtClean="0"/>
              <a:t>fptr</a:t>
            </a:r>
            <a:r>
              <a:rPr lang="en-US" sz="1600" dirty="0" smtClean="0"/>
              <a:t> definitely point to fn */</a:t>
            </a:r>
          </a:p>
          <a:p>
            <a:pPr>
              <a:buNone/>
            </a:pPr>
            <a:r>
              <a:rPr lang="en-US" sz="1600" dirty="0" smtClean="0"/>
              <a:t>    </a:t>
            </a:r>
            <a:r>
              <a:rPr lang="en-US" sz="1600" dirty="0" err="1" smtClean="0"/>
              <a:t>igNodeInput</a:t>
            </a:r>
            <a:r>
              <a:rPr lang="en-US" sz="1600" dirty="0" smtClean="0"/>
              <a:t> = </a:t>
            </a:r>
            <a:r>
              <a:rPr lang="en-US" sz="1600" dirty="0" err="1" smtClean="0"/>
              <a:t>makeDefinitePointsTo</a:t>
            </a:r>
            <a:r>
              <a:rPr lang="en-US" sz="1600" dirty="0" smtClean="0"/>
              <a:t>( Input, </a:t>
            </a:r>
            <a:r>
              <a:rPr lang="en-US" sz="1600" dirty="0" err="1" smtClean="0"/>
              <a:t>fptr</a:t>
            </a:r>
            <a:r>
              <a:rPr lang="en-US" sz="1600" dirty="0" smtClean="0"/>
              <a:t>, fn)</a:t>
            </a:r>
          </a:p>
          <a:p>
            <a:pPr>
              <a:buNone/>
            </a:pPr>
            <a:r>
              <a:rPr lang="en-US" sz="1600" dirty="0" smtClean="0"/>
              <a:t>    /* Get output for each </a:t>
            </a:r>
            <a:r>
              <a:rPr lang="en-US" sz="1600" dirty="0" err="1" smtClean="0"/>
              <a:t>invocable</a:t>
            </a:r>
            <a:r>
              <a:rPr lang="en-US" sz="1600" dirty="0" smtClean="0"/>
              <a:t> function */</a:t>
            </a:r>
          </a:p>
          <a:p>
            <a:pPr>
              <a:buNone/>
            </a:pPr>
            <a:r>
              <a:rPr lang="en-US" sz="1600" dirty="0" smtClean="0"/>
              <a:t>    </a:t>
            </a:r>
            <a:r>
              <a:rPr lang="en-US" sz="1600" dirty="0" err="1" smtClean="0"/>
              <a:t>igNodeOutput</a:t>
            </a:r>
            <a:r>
              <a:rPr lang="en-US" sz="1600" dirty="0" smtClean="0"/>
              <a:t> = process_ call(</a:t>
            </a:r>
            <a:r>
              <a:rPr lang="en-US" sz="1600" dirty="0" err="1" smtClean="0"/>
              <a:t>igNodeInput</a:t>
            </a:r>
            <a:r>
              <a:rPr lang="en-US" sz="1600" dirty="0" smtClean="0"/>
              <a:t>, </a:t>
            </a:r>
            <a:r>
              <a:rPr lang="en-US" sz="1600" dirty="0" err="1" smtClean="0"/>
              <a:t>actualList</a:t>
            </a:r>
            <a:r>
              <a:rPr lang="en-US" sz="1600" dirty="0" smtClean="0"/>
              <a:t>, </a:t>
            </a:r>
            <a:r>
              <a:rPr lang="en-US" sz="1600" dirty="0" err="1" smtClean="0"/>
              <a:t>fn.formalList</a:t>
            </a:r>
            <a:r>
              <a:rPr lang="en-US" sz="1600" dirty="0" smtClean="0"/>
              <a:t>, </a:t>
            </a:r>
            <a:r>
              <a:rPr lang="en-US" sz="1600" dirty="0" err="1" smtClean="0"/>
              <a:t>igNode</a:t>
            </a:r>
            <a:r>
              <a:rPr lang="en-US" sz="1600" dirty="0" smtClean="0"/>
              <a:t>, </a:t>
            </a:r>
            <a:r>
              <a:rPr lang="en-US" sz="1600" dirty="0" err="1" smtClean="0"/>
              <a:t>fn.funcBody</a:t>
            </a:r>
            <a:r>
              <a:rPr lang="en-US" sz="1600" dirty="0" smtClean="0"/>
              <a:t>)</a:t>
            </a:r>
          </a:p>
          <a:p>
            <a:pPr>
              <a:buNone/>
            </a:pPr>
            <a:r>
              <a:rPr lang="en-US" sz="1600" dirty="0" smtClean="0"/>
              <a:t>    </a:t>
            </a:r>
            <a:r>
              <a:rPr lang="en-US" sz="1600" dirty="0" err="1" smtClean="0"/>
              <a:t>callOutput</a:t>
            </a:r>
            <a:r>
              <a:rPr lang="en-US" sz="1600" dirty="0" smtClean="0"/>
              <a:t> = Merge(</a:t>
            </a:r>
            <a:r>
              <a:rPr lang="en-US" sz="1600" dirty="0" err="1" smtClean="0"/>
              <a:t>callOutput</a:t>
            </a:r>
            <a:r>
              <a:rPr lang="en-US" sz="1600" dirty="0" smtClean="0"/>
              <a:t>, </a:t>
            </a:r>
            <a:r>
              <a:rPr lang="en-US" sz="1600" dirty="0" err="1" smtClean="0"/>
              <a:t>igNodeOutput</a:t>
            </a:r>
            <a:r>
              <a:rPr lang="en-US" sz="1600" dirty="0" smtClean="0"/>
              <a:t>) /* Merge all outputs */</a:t>
            </a:r>
          </a:p>
          <a:p>
            <a:pPr>
              <a:buNone/>
            </a:pPr>
            <a:r>
              <a:rPr lang="en-US" sz="1600" dirty="0" smtClean="0"/>
              <a:t> return (</a:t>
            </a:r>
            <a:r>
              <a:rPr lang="en-US" sz="1600" dirty="0" err="1" smtClean="0"/>
              <a:t>callOutput</a:t>
            </a:r>
            <a:r>
              <a:rPr lang="en-US" sz="1600" dirty="0" smtClean="0"/>
              <a:t>)</a:t>
            </a:r>
            <a:endParaRPr lang="en-US" sz="16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4" name="TextBox 3"/>
          <p:cNvSpPr txBox="1"/>
          <p:nvPr/>
        </p:nvSpPr>
        <p:spPr>
          <a:xfrm>
            <a:off x="457200" y="1600200"/>
            <a:ext cx="1981200" cy="3970318"/>
          </a:xfrm>
          <a:prstGeom prst="rect">
            <a:avLst/>
          </a:prstGeom>
          <a:noFill/>
        </p:spPr>
        <p:txBody>
          <a:bodyPr wrap="square" rtlCol="0">
            <a:spAutoFit/>
          </a:bodyPr>
          <a:lstStyle/>
          <a:p>
            <a:r>
              <a:rPr lang="en-US" dirty="0" err="1" smtClean="0"/>
              <a:t>int</a:t>
            </a:r>
            <a:r>
              <a:rPr lang="en-US" dirty="0" smtClean="0"/>
              <a:t> a, b, c;</a:t>
            </a:r>
          </a:p>
          <a:p>
            <a:r>
              <a:rPr lang="en-US" dirty="0" err="1" smtClean="0"/>
              <a:t>int</a:t>
            </a:r>
            <a:r>
              <a:rPr lang="en-US" dirty="0" smtClean="0"/>
              <a:t> *pa, *</a:t>
            </a:r>
            <a:r>
              <a:rPr lang="en-US" dirty="0" err="1" smtClean="0"/>
              <a:t>pb</a:t>
            </a:r>
            <a:r>
              <a:rPr lang="en-US" dirty="0" smtClean="0"/>
              <a:t>, *pc;</a:t>
            </a:r>
          </a:p>
          <a:p>
            <a:r>
              <a:rPr lang="en-US" dirty="0" err="1" smtClean="0"/>
              <a:t>int</a:t>
            </a:r>
            <a:r>
              <a:rPr lang="en-US" dirty="0" smtClean="0"/>
              <a:t> (*</a:t>
            </a:r>
            <a:r>
              <a:rPr lang="en-US" dirty="0" err="1" smtClean="0"/>
              <a:t>fp</a:t>
            </a:r>
            <a:r>
              <a:rPr lang="en-US" dirty="0" smtClean="0"/>
              <a:t>)();</a:t>
            </a:r>
          </a:p>
          <a:p>
            <a:r>
              <a:rPr lang="en-US" dirty="0" smtClean="0"/>
              <a:t>main()</a:t>
            </a:r>
          </a:p>
          <a:p>
            <a:r>
              <a:rPr lang="en-US" dirty="0" smtClean="0"/>
              <a:t>{ …</a:t>
            </a:r>
          </a:p>
          <a:p>
            <a:r>
              <a:rPr lang="en-US" dirty="0" smtClean="0"/>
              <a:t>   pc = &amp;c;</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 = </a:t>
            </a:r>
            <a:r>
              <a:rPr lang="en-US" dirty="0" err="1" smtClean="0"/>
              <a:t>foo</a:t>
            </a:r>
            <a:r>
              <a:rPr lang="en-US" dirty="0" smtClean="0"/>
              <a:t>;</a:t>
            </a:r>
          </a:p>
          <a:p>
            <a:r>
              <a:rPr lang="en-US" dirty="0" smtClean="0"/>
              <a:t>   else</a:t>
            </a:r>
          </a:p>
          <a:p>
            <a:r>
              <a:rPr lang="en-US" dirty="0" smtClean="0"/>
              <a:t>        </a:t>
            </a:r>
            <a:r>
              <a:rPr lang="en-US" dirty="0" err="1" smtClean="0"/>
              <a:t>fp</a:t>
            </a:r>
            <a:r>
              <a:rPr lang="en-US" dirty="0" smtClean="0"/>
              <a:t> = bar;</a:t>
            </a:r>
          </a:p>
          <a:p>
            <a:r>
              <a:rPr lang="en-US" dirty="0" smtClean="0"/>
              <a:t>    /* point A */</a:t>
            </a:r>
          </a:p>
          <a:p>
            <a:r>
              <a:rPr lang="en-US" dirty="0" smtClean="0"/>
              <a:t>    </a:t>
            </a:r>
            <a:r>
              <a:rPr lang="en-US" dirty="0" err="1" smtClean="0"/>
              <a:t>fp</a:t>
            </a:r>
            <a:r>
              <a:rPr lang="en-US" dirty="0" smtClean="0"/>
              <a:t>();</a:t>
            </a:r>
          </a:p>
          <a:p>
            <a:r>
              <a:rPr lang="en-US" dirty="0" smtClean="0"/>
              <a:t>    /* point B */</a:t>
            </a:r>
          </a:p>
          <a:p>
            <a:r>
              <a:rPr lang="en-US" dirty="0" smtClean="0"/>
              <a:t>} </a:t>
            </a:r>
            <a:endParaRPr lang="en-US" dirty="0"/>
          </a:p>
        </p:txBody>
      </p:sp>
      <p:sp>
        <p:nvSpPr>
          <p:cNvPr id="5" name="TextBox 4"/>
          <p:cNvSpPr txBox="1"/>
          <p:nvPr/>
        </p:nvSpPr>
        <p:spPr>
          <a:xfrm>
            <a:off x="2362200" y="1600200"/>
            <a:ext cx="1524000" cy="2031325"/>
          </a:xfrm>
          <a:prstGeom prst="rect">
            <a:avLst/>
          </a:prstGeom>
          <a:noFill/>
        </p:spPr>
        <p:txBody>
          <a:bodyPr wrap="square" rtlCol="0">
            <a:spAutoFit/>
          </a:bodyPr>
          <a:lstStyle/>
          <a:p>
            <a:r>
              <a:rPr lang="en-US" dirty="0" err="1" smtClean="0"/>
              <a:t>foo</a:t>
            </a:r>
            <a:r>
              <a:rPr lang="en-US" dirty="0" smtClean="0"/>
              <a:t>()</a:t>
            </a:r>
          </a:p>
          <a:p>
            <a:r>
              <a:rPr lang="en-US" dirty="0" smtClean="0"/>
              <a:t>{ …</a:t>
            </a:r>
          </a:p>
          <a:p>
            <a:r>
              <a:rPr lang="en-US" dirty="0" smtClean="0"/>
              <a:t>   pa = &amp;a;</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a:t>
            </a:r>
          </a:p>
          <a:p>
            <a:r>
              <a:rPr lang="en-US" dirty="0" smtClean="0"/>
              <a:t>/* point C */</a:t>
            </a:r>
          </a:p>
          <a:p>
            <a:r>
              <a:rPr lang="en-US" dirty="0" smtClean="0"/>
              <a:t>} </a:t>
            </a:r>
            <a:endParaRPr lang="en-US" dirty="0"/>
          </a:p>
        </p:txBody>
      </p:sp>
      <p:sp>
        <p:nvSpPr>
          <p:cNvPr id="6" name="TextBox 5"/>
          <p:cNvSpPr txBox="1"/>
          <p:nvPr/>
        </p:nvSpPr>
        <p:spPr>
          <a:xfrm>
            <a:off x="3886200" y="1600200"/>
            <a:ext cx="1524000" cy="1477328"/>
          </a:xfrm>
          <a:prstGeom prst="rect">
            <a:avLst/>
          </a:prstGeom>
          <a:noFill/>
        </p:spPr>
        <p:txBody>
          <a:bodyPr wrap="square" rtlCol="0">
            <a:spAutoFit/>
          </a:bodyPr>
          <a:lstStyle/>
          <a:p>
            <a:r>
              <a:rPr lang="en-US" dirty="0" smtClean="0"/>
              <a:t>bar()</a:t>
            </a:r>
          </a:p>
          <a:p>
            <a:r>
              <a:rPr lang="en-US" dirty="0" smtClean="0"/>
              <a:t>{ …</a:t>
            </a:r>
          </a:p>
          <a:p>
            <a:r>
              <a:rPr lang="en-US" dirty="0" smtClean="0"/>
              <a:t>   </a:t>
            </a:r>
            <a:r>
              <a:rPr lang="en-US" dirty="0" err="1" smtClean="0"/>
              <a:t>pb</a:t>
            </a:r>
            <a:r>
              <a:rPr lang="en-US" dirty="0" smtClean="0"/>
              <a:t> = &amp;b;</a:t>
            </a:r>
          </a:p>
          <a:p>
            <a:r>
              <a:rPr lang="en-US" dirty="0" smtClean="0"/>
              <a:t>/* point D */</a:t>
            </a:r>
          </a:p>
          <a:p>
            <a:r>
              <a:rPr lang="en-US" dirty="0" smtClean="0"/>
              <a:t>}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4" name="TextBox 3"/>
          <p:cNvSpPr txBox="1"/>
          <p:nvPr/>
        </p:nvSpPr>
        <p:spPr>
          <a:xfrm>
            <a:off x="457200" y="1600200"/>
            <a:ext cx="1981200" cy="3970318"/>
          </a:xfrm>
          <a:prstGeom prst="rect">
            <a:avLst/>
          </a:prstGeom>
          <a:noFill/>
        </p:spPr>
        <p:txBody>
          <a:bodyPr wrap="square" rtlCol="0">
            <a:spAutoFit/>
          </a:bodyPr>
          <a:lstStyle/>
          <a:p>
            <a:r>
              <a:rPr lang="en-US" dirty="0" err="1" smtClean="0"/>
              <a:t>int</a:t>
            </a:r>
            <a:r>
              <a:rPr lang="en-US" dirty="0" smtClean="0"/>
              <a:t> a, b, c;</a:t>
            </a:r>
          </a:p>
          <a:p>
            <a:r>
              <a:rPr lang="en-US" dirty="0" err="1" smtClean="0"/>
              <a:t>int</a:t>
            </a:r>
            <a:r>
              <a:rPr lang="en-US" dirty="0" smtClean="0"/>
              <a:t> *pa, *</a:t>
            </a:r>
            <a:r>
              <a:rPr lang="en-US" dirty="0" err="1" smtClean="0"/>
              <a:t>pb</a:t>
            </a:r>
            <a:r>
              <a:rPr lang="en-US" dirty="0" smtClean="0"/>
              <a:t>, *pc;</a:t>
            </a:r>
          </a:p>
          <a:p>
            <a:r>
              <a:rPr lang="en-US" dirty="0" err="1" smtClean="0"/>
              <a:t>int</a:t>
            </a:r>
            <a:r>
              <a:rPr lang="en-US" dirty="0" smtClean="0"/>
              <a:t> (*</a:t>
            </a:r>
            <a:r>
              <a:rPr lang="en-US" dirty="0" err="1" smtClean="0"/>
              <a:t>fp</a:t>
            </a:r>
            <a:r>
              <a:rPr lang="en-US" dirty="0" smtClean="0"/>
              <a:t>)();</a:t>
            </a:r>
          </a:p>
          <a:p>
            <a:r>
              <a:rPr lang="en-US" dirty="0" smtClean="0"/>
              <a:t>main()</a:t>
            </a:r>
          </a:p>
          <a:p>
            <a:r>
              <a:rPr lang="en-US" dirty="0" smtClean="0"/>
              <a:t>{ …</a:t>
            </a:r>
          </a:p>
          <a:p>
            <a:r>
              <a:rPr lang="en-US" dirty="0" smtClean="0"/>
              <a:t>   pc = &amp;c;</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 = </a:t>
            </a:r>
            <a:r>
              <a:rPr lang="en-US" dirty="0" err="1" smtClean="0"/>
              <a:t>foo</a:t>
            </a:r>
            <a:r>
              <a:rPr lang="en-US" dirty="0" smtClean="0"/>
              <a:t>;</a:t>
            </a:r>
          </a:p>
          <a:p>
            <a:r>
              <a:rPr lang="en-US" dirty="0" smtClean="0"/>
              <a:t>   else</a:t>
            </a:r>
          </a:p>
          <a:p>
            <a:r>
              <a:rPr lang="en-US" dirty="0" smtClean="0"/>
              <a:t>        </a:t>
            </a:r>
            <a:r>
              <a:rPr lang="en-US" dirty="0" err="1" smtClean="0"/>
              <a:t>fp</a:t>
            </a:r>
            <a:r>
              <a:rPr lang="en-US" dirty="0" smtClean="0"/>
              <a:t> = bar;</a:t>
            </a:r>
          </a:p>
          <a:p>
            <a:r>
              <a:rPr lang="en-US" dirty="0" smtClean="0"/>
              <a:t>    /* point A */</a:t>
            </a:r>
          </a:p>
          <a:p>
            <a:r>
              <a:rPr lang="en-US" dirty="0" smtClean="0"/>
              <a:t>    </a:t>
            </a:r>
            <a:r>
              <a:rPr lang="en-US" dirty="0" err="1" smtClean="0"/>
              <a:t>fp</a:t>
            </a:r>
            <a:r>
              <a:rPr lang="en-US" dirty="0" smtClean="0"/>
              <a:t>();</a:t>
            </a:r>
          </a:p>
          <a:p>
            <a:r>
              <a:rPr lang="en-US" dirty="0" smtClean="0"/>
              <a:t>    /* point B */</a:t>
            </a:r>
          </a:p>
          <a:p>
            <a:r>
              <a:rPr lang="en-US" dirty="0" smtClean="0"/>
              <a:t>} </a:t>
            </a:r>
            <a:endParaRPr lang="en-US" dirty="0"/>
          </a:p>
        </p:txBody>
      </p:sp>
      <p:sp>
        <p:nvSpPr>
          <p:cNvPr id="5" name="TextBox 4"/>
          <p:cNvSpPr txBox="1"/>
          <p:nvPr/>
        </p:nvSpPr>
        <p:spPr>
          <a:xfrm>
            <a:off x="2362200" y="1600200"/>
            <a:ext cx="1524000" cy="2031325"/>
          </a:xfrm>
          <a:prstGeom prst="rect">
            <a:avLst/>
          </a:prstGeom>
          <a:noFill/>
        </p:spPr>
        <p:txBody>
          <a:bodyPr wrap="square" rtlCol="0">
            <a:spAutoFit/>
          </a:bodyPr>
          <a:lstStyle/>
          <a:p>
            <a:r>
              <a:rPr lang="en-US" dirty="0" err="1" smtClean="0"/>
              <a:t>foo</a:t>
            </a:r>
            <a:r>
              <a:rPr lang="en-US" dirty="0" smtClean="0"/>
              <a:t>()</a:t>
            </a:r>
          </a:p>
          <a:p>
            <a:r>
              <a:rPr lang="en-US" dirty="0" smtClean="0"/>
              <a:t>{ …</a:t>
            </a:r>
          </a:p>
          <a:p>
            <a:r>
              <a:rPr lang="en-US" dirty="0" smtClean="0"/>
              <a:t>   pa = &amp;a;</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a:t>
            </a:r>
          </a:p>
          <a:p>
            <a:r>
              <a:rPr lang="en-US" dirty="0" smtClean="0"/>
              <a:t>/* point C */</a:t>
            </a:r>
          </a:p>
          <a:p>
            <a:r>
              <a:rPr lang="en-US" dirty="0" smtClean="0"/>
              <a:t>} </a:t>
            </a:r>
            <a:endParaRPr lang="en-US" dirty="0"/>
          </a:p>
        </p:txBody>
      </p:sp>
      <p:sp>
        <p:nvSpPr>
          <p:cNvPr id="6" name="TextBox 5"/>
          <p:cNvSpPr txBox="1"/>
          <p:nvPr/>
        </p:nvSpPr>
        <p:spPr>
          <a:xfrm>
            <a:off x="3886200" y="1600200"/>
            <a:ext cx="1524000" cy="1477328"/>
          </a:xfrm>
          <a:prstGeom prst="rect">
            <a:avLst/>
          </a:prstGeom>
          <a:noFill/>
        </p:spPr>
        <p:txBody>
          <a:bodyPr wrap="square" rtlCol="0">
            <a:spAutoFit/>
          </a:bodyPr>
          <a:lstStyle/>
          <a:p>
            <a:r>
              <a:rPr lang="en-US" dirty="0" smtClean="0"/>
              <a:t>bar()</a:t>
            </a:r>
          </a:p>
          <a:p>
            <a:r>
              <a:rPr lang="en-US" dirty="0" smtClean="0"/>
              <a:t>{ …</a:t>
            </a:r>
          </a:p>
          <a:p>
            <a:r>
              <a:rPr lang="en-US" dirty="0" smtClean="0"/>
              <a:t>   </a:t>
            </a:r>
            <a:r>
              <a:rPr lang="en-US" dirty="0" err="1" smtClean="0"/>
              <a:t>pb</a:t>
            </a:r>
            <a:r>
              <a:rPr lang="en-US" dirty="0" smtClean="0"/>
              <a:t> = &amp;b;</a:t>
            </a:r>
          </a:p>
          <a:p>
            <a:r>
              <a:rPr lang="en-US" dirty="0" smtClean="0"/>
              <a:t>/* point D */</a:t>
            </a:r>
          </a:p>
          <a:p>
            <a:r>
              <a:rPr lang="en-US" dirty="0" smtClean="0"/>
              <a:t>} </a:t>
            </a:r>
            <a:endParaRPr lang="en-US" dirty="0"/>
          </a:p>
        </p:txBody>
      </p:sp>
      <p:sp>
        <p:nvSpPr>
          <p:cNvPr id="9" name="TextBox 8"/>
          <p:cNvSpPr txBox="1"/>
          <p:nvPr/>
        </p:nvSpPr>
        <p:spPr>
          <a:xfrm>
            <a:off x="3276600" y="3733800"/>
            <a:ext cx="654346" cy="369332"/>
          </a:xfrm>
          <a:prstGeom prst="rect">
            <a:avLst/>
          </a:prstGeom>
          <a:noFill/>
        </p:spPr>
        <p:txBody>
          <a:bodyPr wrap="none" rtlCol="0">
            <a:spAutoFit/>
          </a:bodyPr>
          <a:lstStyle/>
          <a:p>
            <a:r>
              <a:rPr lang="en-US" dirty="0" smtClean="0"/>
              <a:t>main</a:t>
            </a:r>
            <a:endParaRPr lang="en-US" dirty="0"/>
          </a:p>
        </p:txBody>
      </p:sp>
      <p:cxnSp>
        <p:nvCxnSpPr>
          <p:cNvPr id="10" name="Straight Arrow Connector 9"/>
          <p:cNvCxnSpPr/>
          <p:nvPr/>
        </p:nvCxnSpPr>
        <p:spPr>
          <a:xfrm rot="5400000">
            <a:off x="3356584" y="4263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352800" y="4495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4" name="TextBox 3"/>
          <p:cNvSpPr txBox="1"/>
          <p:nvPr/>
        </p:nvSpPr>
        <p:spPr>
          <a:xfrm>
            <a:off x="457200" y="1600200"/>
            <a:ext cx="1981200" cy="3970318"/>
          </a:xfrm>
          <a:prstGeom prst="rect">
            <a:avLst/>
          </a:prstGeom>
          <a:noFill/>
        </p:spPr>
        <p:txBody>
          <a:bodyPr wrap="square" rtlCol="0">
            <a:spAutoFit/>
          </a:bodyPr>
          <a:lstStyle/>
          <a:p>
            <a:r>
              <a:rPr lang="en-US" dirty="0" err="1" smtClean="0"/>
              <a:t>int</a:t>
            </a:r>
            <a:r>
              <a:rPr lang="en-US" dirty="0" smtClean="0"/>
              <a:t> a, b, c;</a:t>
            </a:r>
          </a:p>
          <a:p>
            <a:r>
              <a:rPr lang="en-US" dirty="0" err="1" smtClean="0"/>
              <a:t>int</a:t>
            </a:r>
            <a:r>
              <a:rPr lang="en-US" dirty="0" smtClean="0"/>
              <a:t> *pa, *</a:t>
            </a:r>
            <a:r>
              <a:rPr lang="en-US" dirty="0" err="1" smtClean="0"/>
              <a:t>pb</a:t>
            </a:r>
            <a:r>
              <a:rPr lang="en-US" dirty="0" smtClean="0"/>
              <a:t>, *pc;</a:t>
            </a:r>
          </a:p>
          <a:p>
            <a:r>
              <a:rPr lang="en-US" dirty="0" err="1" smtClean="0"/>
              <a:t>int</a:t>
            </a:r>
            <a:r>
              <a:rPr lang="en-US" dirty="0" smtClean="0"/>
              <a:t> (*</a:t>
            </a:r>
            <a:r>
              <a:rPr lang="en-US" dirty="0" err="1" smtClean="0"/>
              <a:t>fp</a:t>
            </a:r>
            <a:r>
              <a:rPr lang="en-US" dirty="0" smtClean="0"/>
              <a:t>)();</a:t>
            </a:r>
          </a:p>
          <a:p>
            <a:r>
              <a:rPr lang="en-US" dirty="0" smtClean="0"/>
              <a:t>main()</a:t>
            </a:r>
          </a:p>
          <a:p>
            <a:r>
              <a:rPr lang="en-US" dirty="0" smtClean="0"/>
              <a:t>{ …</a:t>
            </a:r>
          </a:p>
          <a:p>
            <a:r>
              <a:rPr lang="en-US" dirty="0" smtClean="0"/>
              <a:t>   pc = &amp;c;</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 = </a:t>
            </a:r>
            <a:r>
              <a:rPr lang="en-US" dirty="0" err="1" smtClean="0"/>
              <a:t>foo</a:t>
            </a:r>
            <a:r>
              <a:rPr lang="en-US" dirty="0" smtClean="0"/>
              <a:t>;</a:t>
            </a:r>
          </a:p>
          <a:p>
            <a:r>
              <a:rPr lang="en-US" dirty="0" smtClean="0"/>
              <a:t>   else</a:t>
            </a:r>
          </a:p>
          <a:p>
            <a:r>
              <a:rPr lang="en-US" dirty="0" smtClean="0"/>
              <a:t>        </a:t>
            </a:r>
            <a:r>
              <a:rPr lang="en-US" dirty="0" err="1" smtClean="0"/>
              <a:t>fp</a:t>
            </a:r>
            <a:r>
              <a:rPr lang="en-US" dirty="0" smtClean="0"/>
              <a:t> = bar;</a:t>
            </a:r>
          </a:p>
          <a:p>
            <a:r>
              <a:rPr lang="en-US" dirty="0" smtClean="0"/>
              <a:t>    /* point A */</a:t>
            </a:r>
          </a:p>
          <a:p>
            <a:r>
              <a:rPr lang="en-US" dirty="0" smtClean="0"/>
              <a:t>    </a:t>
            </a:r>
            <a:r>
              <a:rPr lang="en-US" dirty="0" err="1" smtClean="0"/>
              <a:t>fp</a:t>
            </a:r>
            <a:r>
              <a:rPr lang="en-US" dirty="0" smtClean="0"/>
              <a:t>();</a:t>
            </a:r>
          </a:p>
          <a:p>
            <a:r>
              <a:rPr lang="en-US" dirty="0" smtClean="0"/>
              <a:t>    /* point B */</a:t>
            </a:r>
          </a:p>
          <a:p>
            <a:r>
              <a:rPr lang="en-US" dirty="0" smtClean="0"/>
              <a:t>} </a:t>
            </a:r>
            <a:endParaRPr lang="en-US" dirty="0"/>
          </a:p>
        </p:txBody>
      </p:sp>
      <p:sp>
        <p:nvSpPr>
          <p:cNvPr id="5" name="TextBox 4"/>
          <p:cNvSpPr txBox="1"/>
          <p:nvPr/>
        </p:nvSpPr>
        <p:spPr>
          <a:xfrm>
            <a:off x="2362200" y="1600200"/>
            <a:ext cx="1524000" cy="2031325"/>
          </a:xfrm>
          <a:prstGeom prst="rect">
            <a:avLst/>
          </a:prstGeom>
          <a:noFill/>
        </p:spPr>
        <p:txBody>
          <a:bodyPr wrap="square" rtlCol="0">
            <a:spAutoFit/>
          </a:bodyPr>
          <a:lstStyle/>
          <a:p>
            <a:r>
              <a:rPr lang="en-US" dirty="0" err="1" smtClean="0"/>
              <a:t>foo</a:t>
            </a:r>
            <a:r>
              <a:rPr lang="en-US" dirty="0" smtClean="0"/>
              <a:t>()</a:t>
            </a:r>
          </a:p>
          <a:p>
            <a:r>
              <a:rPr lang="en-US" dirty="0" smtClean="0"/>
              <a:t>{ …</a:t>
            </a:r>
          </a:p>
          <a:p>
            <a:r>
              <a:rPr lang="en-US" dirty="0" smtClean="0"/>
              <a:t>   pa = &amp;a;</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a:t>
            </a:r>
          </a:p>
          <a:p>
            <a:r>
              <a:rPr lang="en-US" dirty="0" smtClean="0"/>
              <a:t>/* point C */</a:t>
            </a:r>
          </a:p>
          <a:p>
            <a:r>
              <a:rPr lang="en-US" dirty="0" smtClean="0"/>
              <a:t>} </a:t>
            </a:r>
            <a:endParaRPr lang="en-US" dirty="0"/>
          </a:p>
        </p:txBody>
      </p:sp>
      <p:sp>
        <p:nvSpPr>
          <p:cNvPr id="6" name="TextBox 5"/>
          <p:cNvSpPr txBox="1"/>
          <p:nvPr/>
        </p:nvSpPr>
        <p:spPr>
          <a:xfrm>
            <a:off x="3886200" y="1600200"/>
            <a:ext cx="1524000" cy="1477328"/>
          </a:xfrm>
          <a:prstGeom prst="rect">
            <a:avLst/>
          </a:prstGeom>
          <a:noFill/>
        </p:spPr>
        <p:txBody>
          <a:bodyPr wrap="square" rtlCol="0">
            <a:spAutoFit/>
          </a:bodyPr>
          <a:lstStyle/>
          <a:p>
            <a:r>
              <a:rPr lang="en-US" dirty="0" smtClean="0"/>
              <a:t>bar()</a:t>
            </a:r>
          </a:p>
          <a:p>
            <a:r>
              <a:rPr lang="en-US" dirty="0" smtClean="0"/>
              <a:t>{ …</a:t>
            </a:r>
          </a:p>
          <a:p>
            <a:r>
              <a:rPr lang="en-US" dirty="0" smtClean="0"/>
              <a:t>   </a:t>
            </a:r>
            <a:r>
              <a:rPr lang="en-US" dirty="0" err="1" smtClean="0"/>
              <a:t>pb</a:t>
            </a:r>
            <a:r>
              <a:rPr lang="en-US" dirty="0" smtClean="0"/>
              <a:t> = &amp;b;</a:t>
            </a:r>
          </a:p>
          <a:p>
            <a:r>
              <a:rPr lang="en-US" dirty="0" smtClean="0"/>
              <a:t>/* point D */</a:t>
            </a:r>
          </a:p>
          <a:p>
            <a:r>
              <a:rPr lang="en-US" dirty="0" smtClean="0"/>
              <a:t>} </a:t>
            </a:r>
            <a:endParaRPr lang="en-US" dirty="0"/>
          </a:p>
        </p:txBody>
      </p:sp>
      <p:sp>
        <p:nvSpPr>
          <p:cNvPr id="9" name="TextBox 8"/>
          <p:cNvSpPr txBox="1"/>
          <p:nvPr/>
        </p:nvSpPr>
        <p:spPr>
          <a:xfrm>
            <a:off x="3276600" y="3733800"/>
            <a:ext cx="654346" cy="369332"/>
          </a:xfrm>
          <a:prstGeom prst="rect">
            <a:avLst/>
          </a:prstGeom>
          <a:noFill/>
        </p:spPr>
        <p:txBody>
          <a:bodyPr wrap="none" rtlCol="0">
            <a:spAutoFit/>
          </a:bodyPr>
          <a:lstStyle/>
          <a:p>
            <a:r>
              <a:rPr lang="en-US" dirty="0" smtClean="0"/>
              <a:t>main</a:t>
            </a:r>
            <a:endParaRPr lang="en-US" dirty="0"/>
          </a:p>
        </p:txBody>
      </p:sp>
      <p:cxnSp>
        <p:nvCxnSpPr>
          <p:cNvPr id="10" name="Straight Arrow Connector 9"/>
          <p:cNvCxnSpPr/>
          <p:nvPr/>
        </p:nvCxnSpPr>
        <p:spPr>
          <a:xfrm rot="5400000">
            <a:off x="3356584" y="4263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352800" y="4495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2" name="Line Callout 1 11"/>
          <p:cNvSpPr/>
          <p:nvPr/>
        </p:nvSpPr>
        <p:spPr>
          <a:xfrm>
            <a:off x="1905000" y="3505200"/>
            <a:ext cx="1371600" cy="533400"/>
          </a:xfrm>
          <a:prstGeom prst="borderCallout1">
            <a:avLst>
              <a:gd name="adj1" fmla="val 18750"/>
              <a:gd name="adj2" fmla="val -8333"/>
              <a:gd name="adj3" fmla="val 180650"/>
              <a:gd name="adj4" fmla="val -512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a:t>
            </a:r>
            <a:endParaRPr lang="en-US" dirty="0"/>
          </a:p>
        </p:txBody>
      </p:sp>
      <p:sp>
        <p:nvSpPr>
          <p:cNvPr id="13" name="TextBox 12"/>
          <p:cNvSpPr txBox="1"/>
          <p:nvPr/>
        </p:nvSpPr>
        <p:spPr>
          <a:xfrm>
            <a:off x="533400" y="5657671"/>
            <a:ext cx="5029200" cy="369332"/>
          </a:xfrm>
          <a:prstGeom prst="rect">
            <a:avLst/>
          </a:prstGeom>
          <a:noFill/>
        </p:spPr>
        <p:txBody>
          <a:bodyPr wrap="square" rtlCol="0">
            <a:spAutoFit/>
          </a:bodyPr>
          <a:lstStyle/>
          <a:p>
            <a:r>
              <a:rPr lang="en-US" dirty="0" smtClean="0"/>
              <a:t>A: (</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 (pc, c, D)</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4" name="TextBox 3"/>
          <p:cNvSpPr txBox="1"/>
          <p:nvPr/>
        </p:nvSpPr>
        <p:spPr>
          <a:xfrm>
            <a:off x="457200" y="1600200"/>
            <a:ext cx="1981200" cy="3970318"/>
          </a:xfrm>
          <a:prstGeom prst="rect">
            <a:avLst/>
          </a:prstGeom>
          <a:noFill/>
        </p:spPr>
        <p:txBody>
          <a:bodyPr wrap="square" rtlCol="0">
            <a:spAutoFit/>
          </a:bodyPr>
          <a:lstStyle/>
          <a:p>
            <a:r>
              <a:rPr lang="en-US" dirty="0" err="1" smtClean="0"/>
              <a:t>int</a:t>
            </a:r>
            <a:r>
              <a:rPr lang="en-US" dirty="0" smtClean="0"/>
              <a:t> a, b, c;</a:t>
            </a:r>
          </a:p>
          <a:p>
            <a:r>
              <a:rPr lang="en-US" dirty="0" err="1" smtClean="0"/>
              <a:t>int</a:t>
            </a:r>
            <a:r>
              <a:rPr lang="en-US" dirty="0" smtClean="0"/>
              <a:t> *pa, *</a:t>
            </a:r>
            <a:r>
              <a:rPr lang="en-US" dirty="0" err="1" smtClean="0"/>
              <a:t>pb</a:t>
            </a:r>
            <a:r>
              <a:rPr lang="en-US" dirty="0" smtClean="0"/>
              <a:t>, *pc;</a:t>
            </a:r>
          </a:p>
          <a:p>
            <a:r>
              <a:rPr lang="en-US" dirty="0" err="1" smtClean="0"/>
              <a:t>int</a:t>
            </a:r>
            <a:r>
              <a:rPr lang="en-US" dirty="0" smtClean="0"/>
              <a:t> (*</a:t>
            </a:r>
            <a:r>
              <a:rPr lang="en-US" dirty="0" err="1" smtClean="0"/>
              <a:t>fp</a:t>
            </a:r>
            <a:r>
              <a:rPr lang="en-US" dirty="0" smtClean="0"/>
              <a:t>)();</a:t>
            </a:r>
          </a:p>
          <a:p>
            <a:r>
              <a:rPr lang="en-US" dirty="0" smtClean="0"/>
              <a:t>main()</a:t>
            </a:r>
          </a:p>
          <a:p>
            <a:r>
              <a:rPr lang="en-US" dirty="0" smtClean="0"/>
              <a:t>{ …</a:t>
            </a:r>
          </a:p>
          <a:p>
            <a:r>
              <a:rPr lang="en-US" dirty="0" smtClean="0"/>
              <a:t>   pc = &amp;c;</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 = </a:t>
            </a:r>
            <a:r>
              <a:rPr lang="en-US" dirty="0" err="1" smtClean="0"/>
              <a:t>foo</a:t>
            </a:r>
            <a:r>
              <a:rPr lang="en-US" dirty="0" smtClean="0"/>
              <a:t>;</a:t>
            </a:r>
          </a:p>
          <a:p>
            <a:r>
              <a:rPr lang="en-US" dirty="0" smtClean="0"/>
              <a:t>   else</a:t>
            </a:r>
          </a:p>
          <a:p>
            <a:r>
              <a:rPr lang="en-US" dirty="0" smtClean="0"/>
              <a:t>        </a:t>
            </a:r>
            <a:r>
              <a:rPr lang="en-US" dirty="0" err="1" smtClean="0"/>
              <a:t>fp</a:t>
            </a:r>
            <a:r>
              <a:rPr lang="en-US" dirty="0" smtClean="0"/>
              <a:t> = bar;</a:t>
            </a:r>
          </a:p>
          <a:p>
            <a:r>
              <a:rPr lang="en-US" dirty="0" smtClean="0"/>
              <a:t>    /* point A */</a:t>
            </a:r>
          </a:p>
          <a:p>
            <a:r>
              <a:rPr lang="en-US" dirty="0" smtClean="0"/>
              <a:t>    </a:t>
            </a:r>
            <a:r>
              <a:rPr lang="en-US" dirty="0" err="1" smtClean="0"/>
              <a:t>fp</a:t>
            </a:r>
            <a:r>
              <a:rPr lang="en-US" dirty="0" smtClean="0"/>
              <a:t>();</a:t>
            </a:r>
          </a:p>
          <a:p>
            <a:r>
              <a:rPr lang="en-US" dirty="0" smtClean="0"/>
              <a:t>    /* point B */</a:t>
            </a:r>
          </a:p>
          <a:p>
            <a:r>
              <a:rPr lang="en-US" dirty="0" smtClean="0"/>
              <a:t>} </a:t>
            </a:r>
            <a:endParaRPr lang="en-US" dirty="0"/>
          </a:p>
        </p:txBody>
      </p:sp>
      <p:sp>
        <p:nvSpPr>
          <p:cNvPr id="5" name="TextBox 4"/>
          <p:cNvSpPr txBox="1"/>
          <p:nvPr/>
        </p:nvSpPr>
        <p:spPr>
          <a:xfrm>
            <a:off x="2362200" y="1600200"/>
            <a:ext cx="1524000" cy="2031325"/>
          </a:xfrm>
          <a:prstGeom prst="rect">
            <a:avLst/>
          </a:prstGeom>
          <a:noFill/>
        </p:spPr>
        <p:txBody>
          <a:bodyPr wrap="square" rtlCol="0">
            <a:spAutoFit/>
          </a:bodyPr>
          <a:lstStyle/>
          <a:p>
            <a:r>
              <a:rPr lang="en-US" dirty="0" err="1" smtClean="0"/>
              <a:t>foo</a:t>
            </a:r>
            <a:r>
              <a:rPr lang="en-US" dirty="0" smtClean="0"/>
              <a:t>()</a:t>
            </a:r>
          </a:p>
          <a:p>
            <a:r>
              <a:rPr lang="en-US" dirty="0" smtClean="0"/>
              <a:t>{ …</a:t>
            </a:r>
          </a:p>
          <a:p>
            <a:r>
              <a:rPr lang="en-US" dirty="0" smtClean="0"/>
              <a:t>   pa = &amp;a;</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a:t>
            </a:r>
          </a:p>
          <a:p>
            <a:r>
              <a:rPr lang="en-US" dirty="0" smtClean="0"/>
              <a:t>/* point C */</a:t>
            </a:r>
          </a:p>
          <a:p>
            <a:r>
              <a:rPr lang="en-US" dirty="0" smtClean="0"/>
              <a:t>} </a:t>
            </a:r>
            <a:endParaRPr lang="en-US" dirty="0"/>
          </a:p>
        </p:txBody>
      </p:sp>
      <p:sp>
        <p:nvSpPr>
          <p:cNvPr id="6" name="TextBox 5"/>
          <p:cNvSpPr txBox="1"/>
          <p:nvPr/>
        </p:nvSpPr>
        <p:spPr>
          <a:xfrm>
            <a:off x="3886200" y="1600200"/>
            <a:ext cx="1524000" cy="1477328"/>
          </a:xfrm>
          <a:prstGeom prst="rect">
            <a:avLst/>
          </a:prstGeom>
          <a:noFill/>
        </p:spPr>
        <p:txBody>
          <a:bodyPr wrap="square" rtlCol="0">
            <a:spAutoFit/>
          </a:bodyPr>
          <a:lstStyle/>
          <a:p>
            <a:r>
              <a:rPr lang="en-US" dirty="0" smtClean="0"/>
              <a:t>bar()</a:t>
            </a:r>
          </a:p>
          <a:p>
            <a:r>
              <a:rPr lang="en-US" dirty="0" smtClean="0"/>
              <a:t>{ …</a:t>
            </a:r>
          </a:p>
          <a:p>
            <a:r>
              <a:rPr lang="en-US" dirty="0" smtClean="0"/>
              <a:t>   </a:t>
            </a:r>
            <a:r>
              <a:rPr lang="en-US" dirty="0" err="1" smtClean="0"/>
              <a:t>pb</a:t>
            </a:r>
            <a:r>
              <a:rPr lang="en-US" dirty="0" smtClean="0"/>
              <a:t> = &amp;b;</a:t>
            </a:r>
          </a:p>
          <a:p>
            <a:r>
              <a:rPr lang="en-US" dirty="0" smtClean="0"/>
              <a:t>/* point D */</a:t>
            </a:r>
          </a:p>
          <a:p>
            <a:r>
              <a:rPr lang="en-US" dirty="0" smtClean="0"/>
              <a:t>} </a:t>
            </a:r>
            <a:endParaRPr lang="en-US" dirty="0"/>
          </a:p>
        </p:txBody>
      </p:sp>
      <p:sp>
        <p:nvSpPr>
          <p:cNvPr id="9" name="TextBox 8"/>
          <p:cNvSpPr txBox="1"/>
          <p:nvPr/>
        </p:nvSpPr>
        <p:spPr>
          <a:xfrm>
            <a:off x="3276600" y="3733800"/>
            <a:ext cx="654346" cy="369332"/>
          </a:xfrm>
          <a:prstGeom prst="rect">
            <a:avLst/>
          </a:prstGeom>
          <a:noFill/>
        </p:spPr>
        <p:txBody>
          <a:bodyPr wrap="none" rtlCol="0">
            <a:spAutoFit/>
          </a:bodyPr>
          <a:lstStyle/>
          <a:p>
            <a:r>
              <a:rPr lang="en-US" dirty="0" smtClean="0"/>
              <a:t>main</a:t>
            </a:r>
            <a:endParaRPr lang="en-US" dirty="0"/>
          </a:p>
        </p:txBody>
      </p:sp>
      <p:cxnSp>
        <p:nvCxnSpPr>
          <p:cNvPr id="10" name="Straight Arrow Connector 9"/>
          <p:cNvCxnSpPr/>
          <p:nvPr/>
        </p:nvCxnSpPr>
        <p:spPr>
          <a:xfrm rot="5400000">
            <a:off x="3356584" y="4263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352800" y="4495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2" name="TextBox 11"/>
          <p:cNvSpPr txBox="1"/>
          <p:nvPr/>
        </p:nvSpPr>
        <p:spPr>
          <a:xfrm>
            <a:off x="4953000" y="2971800"/>
            <a:ext cx="654346" cy="369332"/>
          </a:xfrm>
          <a:prstGeom prst="rect">
            <a:avLst/>
          </a:prstGeom>
          <a:noFill/>
        </p:spPr>
        <p:txBody>
          <a:bodyPr wrap="none" rtlCol="0">
            <a:spAutoFit/>
          </a:bodyPr>
          <a:lstStyle/>
          <a:p>
            <a:r>
              <a:rPr lang="en-US" dirty="0" smtClean="0"/>
              <a:t>main</a:t>
            </a:r>
            <a:endParaRPr lang="en-US" dirty="0"/>
          </a:p>
        </p:txBody>
      </p:sp>
      <p:cxnSp>
        <p:nvCxnSpPr>
          <p:cNvPr id="13" name="Straight Arrow Connector 12"/>
          <p:cNvCxnSpPr/>
          <p:nvPr/>
        </p:nvCxnSpPr>
        <p:spPr>
          <a:xfrm rot="5400000">
            <a:off x="5032984" y="3501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29200" y="3733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5" name="TextBox 14"/>
          <p:cNvSpPr txBox="1"/>
          <p:nvPr/>
        </p:nvSpPr>
        <p:spPr>
          <a:xfrm>
            <a:off x="4572000" y="4572000"/>
            <a:ext cx="546881" cy="369332"/>
          </a:xfrm>
          <a:prstGeom prst="rect">
            <a:avLst/>
          </a:prstGeom>
          <a:noFill/>
        </p:spPr>
        <p:txBody>
          <a:bodyPr wrap="none" rtlCol="0">
            <a:spAutoFit/>
          </a:bodyPr>
          <a:lstStyle/>
          <a:p>
            <a:r>
              <a:rPr lang="en-US" dirty="0" smtClean="0"/>
              <a:t> </a:t>
            </a:r>
            <a:r>
              <a:rPr lang="en-US" dirty="0" err="1" smtClean="0"/>
              <a:t>foo</a:t>
            </a:r>
            <a:endParaRPr lang="en-US" dirty="0"/>
          </a:p>
        </p:txBody>
      </p:sp>
      <p:sp>
        <p:nvSpPr>
          <p:cNvPr id="16" name="TextBox 15"/>
          <p:cNvSpPr txBox="1"/>
          <p:nvPr/>
        </p:nvSpPr>
        <p:spPr>
          <a:xfrm>
            <a:off x="5638800" y="4572000"/>
            <a:ext cx="550151" cy="369332"/>
          </a:xfrm>
          <a:prstGeom prst="rect">
            <a:avLst/>
          </a:prstGeom>
          <a:noFill/>
        </p:spPr>
        <p:txBody>
          <a:bodyPr wrap="none" rtlCol="0">
            <a:spAutoFit/>
          </a:bodyPr>
          <a:lstStyle/>
          <a:p>
            <a:r>
              <a:rPr lang="en-US" dirty="0" smtClean="0"/>
              <a:t> bar</a:t>
            </a:r>
            <a:endParaRPr lang="en-US" dirty="0"/>
          </a:p>
        </p:txBody>
      </p:sp>
      <p:sp>
        <p:nvSpPr>
          <p:cNvPr id="17" name="TextBox 16"/>
          <p:cNvSpPr txBox="1"/>
          <p:nvPr/>
        </p:nvSpPr>
        <p:spPr>
          <a:xfrm>
            <a:off x="4572000" y="54102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cxnSp>
        <p:nvCxnSpPr>
          <p:cNvPr id="18" name="Straight Arrow Connector 17"/>
          <p:cNvCxnSpPr/>
          <p:nvPr/>
        </p:nvCxnSpPr>
        <p:spPr>
          <a:xfrm rot="5400000">
            <a:off x="4575784" y="5177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686301" y="4229101"/>
            <a:ext cx="533401" cy="304801"/>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5334000" y="4191000"/>
            <a:ext cx="533400" cy="381000"/>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31" name="Line Callout 1 30"/>
          <p:cNvSpPr/>
          <p:nvPr/>
        </p:nvSpPr>
        <p:spPr>
          <a:xfrm>
            <a:off x="1905000" y="3505200"/>
            <a:ext cx="1371600" cy="533400"/>
          </a:xfrm>
          <a:prstGeom prst="borderCallout1">
            <a:avLst>
              <a:gd name="adj1" fmla="val 18750"/>
              <a:gd name="adj2" fmla="val -8333"/>
              <a:gd name="adj3" fmla="val 180650"/>
              <a:gd name="adj4" fmla="val -512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a:t>
            </a:r>
            <a:endParaRPr lang="en-US" dirty="0"/>
          </a:p>
        </p:txBody>
      </p:sp>
      <p:sp>
        <p:nvSpPr>
          <p:cNvPr id="42" name="TextBox 41"/>
          <p:cNvSpPr txBox="1"/>
          <p:nvPr/>
        </p:nvSpPr>
        <p:spPr>
          <a:xfrm>
            <a:off x="533400" y="5657671"/>
            <a:ext cx="5029200" cy="369332"/>
          </a:xfrm>
          <a:prstGeom prst="rect">
            <a:avLst/>
          </a:prstGeom>
          <a:noFill/>
        </p:spPr>
        <p:txBody>
          <a:bodyPr wrap="square" rtlCol="0">
            <a:spAutoFit/>
          </a:bodyPr>
          <a:lstStyle/>
          <a:p>
            <a:r>
              <a:rPr lang="en-US" dirty="0" smtClean="0"/>
              <a:t>A: (</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 (pc, c, D)</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4" name="TextBox 3"/>
          <p:cNvSpPr txBox="1"/>
          <p:nvPr/>
        </p:nvSpPr>
        <p:spPr>
          <a:xfrm>
            <a:off x="457200" y="1600200"/>
            <a:ext cx="1981200" cy="3970318"/>
          </a:xfrm>
          <a:prstGeom prst="rect">
            <a:avLst/>
          </a:prstGeom>
          <a:noFill/>
        </p:spPr>
        <p:txBody>
          <a:bodyPr wrap="square" rtlCol="0">
            <a:spAutoFit/>
          </a:bodyPr>
          <a:lstStyle/>
          <a:p>
            <a:r>
              <a:rPr lang="en-US" dirty="0" err="1" smtClean="0"/>
              <a:t>int</a:t>
            </a:r>
            <a:r>
              <a:rPr lang="en-US" dirty="0" smtClean="0"/>
              <a:t> a, b, c;</a:t>
            </a:r>
          </a:p>
          <a:p>
            <a:r>
              <a:rPr lang="en-US" dirty="0" err="1" smtClean="0"/>
              <a:t>int</a:t>
            </a:r>
            <a:r>
              <a:rPr lang="en-US" dirty="0" smtClean="0"/>
              <a:t> *pa, *</a:t>
            </a:r>
            <a:r>
              <a:rPr lang="en-US" dirty="0" err="1" smtClean="0"/>
              <a:t>pb</a:t>
            </a:r>
            <a:r>
              <a:rPr lang="en-US" dirty="0" smtClean="0"/>
              <a:t>, *pc;</a:t>
            </a:r>
          </a:p>
          <a:p>
            <a:r>
              <a:rPr lang="en-US" dirty="0" err="1" smtClean="0"/>
              <a:t>int</a:t>
            </a:r>
            <a:r>
              <a:rPr lang="en-US" dirty="0" smtClean="0"/>
              <a:t> (*</a:t>
            </a:r>
            <a:r>
              <a:rPr lang="en-US" dirty="0" err="1" smtClean="0"/>
              <a:t>fp</a:t>
            </a:r>
            <a:r>
              <a:rPr lang="en-US" dirty="0" smtClean="0"/>
              <a:t>)();</a:t>
            </a:r>
          </a:p>
          <a:p>
            <a:r>
              <a:rPr lang="en-US" dirty="0" smtClean="0"/>
              <a:t>main()</a:t>
            </a:r>
          </a:p>
          <a:p>
            <a:r>
              <a:rPr lang="en-US" dirty="0" smtClean="0"/>
              <a:t>{ …</a:t>
            </a:r>
          </a:p>
          <a:p>
            <a:r>
              <a:rPr lang="en-US" dirty="0" smtClean="0"/>
              <a:t>   pc = &amp;c;</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 = </a:t>
            </a:r>
            <a:r>
              <a:rPr lang="en-US" dirty="0" err="1" smtClean="0"/>
              <a:t>foo</a:t>
            </a:r>
            <a:r>
              <a:rPr lang="en-US" dirty="0" smtClean="0"/>
              <a:t>;</a:t>
            </a:r>
          </a:p>
          <a:p>
            <a:r>
              <a:rPr lang="en-US" dirty="0" smtClean="0"/>
              <a:t>   else</a:t>
            </a:r>
          </a:p>
          <a:p>
            <a:r>
              <a:rPr lang="en-US" dirty="0" smtClean="0"/>
              <a:t>        </a:t>
            </a:r>
            <a:r>
              <a:rPr lang="en-US" dirty="0" err="1" smtClean="0"/>
              <a:t>fp</a:t>
            </a:r>
            <a:r>
              <a:rPr lang="en-US" dirty="0" smtClean="0"/>
              <a:t> = bar;</a:t>
            </a:r>
          </a:p>
          <a:p>
            <a:r>
              <a:rPr lang="en-US" dirty="0" smtClean="0"/>
              <a:t>    /* point A */</a:t>
            </a:r>
          </a:p>
          <a:p>
            <a:r>
              <a:rPr lang="en-US" dirty="0" smtClean="0"/>
              <a:t>    </a:t>
            </a:r>
            <a:r>
              <a:rPr lang="en-US" dirty="0" err="1" smtClean="0"/>
              <a:t>fp</a:t>
            </a:r>
            <a:r>
              <a:rPr lang="en-US" dirty="0" smtClean="0"/>
              <a:t>();</a:t>
            </a:r>
          </a:p>
          <a:p>
            <a:r>
              <a:rPr lang="en-US" dirty="0" smtClean="0"/>
              <a:t>    /* point B */</a:t>
            </a:r>
          </a:p>
          <a:p>
            <a:r>
              <a:rPr lang="en-US" dirty="0" smtClean="0"/>
              <a:t>} </a:t>
            </a:r>
            <a:endParaRPr lang="en-US" dirty="0"/>
          </a:p>
        </p:txBody>
      </p:sp>
      <p:sp>
        <p:nvSpPr>
          <p:cNvPr id="5" name="TextBox 4"/>
          <p:cNvSpPr txBox="1"/>
          <p:nvPr/>
        </p:nvSpPr>
        <p:spPr>
          <a:xfrm>
            <a:off x="2362200" y="1600200"/>
            <a:ext cx="1524000" cy="2031325"/>
          </a:xfrm>
          <a:prstGeom prst="rect">
            <a:avLst/>
          </a:prstGeom>
          <a:noFill/>
        </p:spPr>
        <p:txBody>
          <a:bodyPr wrap="square" rtlCol="0">
            <a:spAutoFit/>
          </a:bodyPr>
          <a:lstStyle/>
          <a:p>
            <a:r>
              <a:rPr lang="en-US" dirty="0" err="1" smtClean="0"/>
              <a:t>foo</a:t>
            </a:r>
            <a:r>
              <a:rPr lang="en-US" dirty="0" smtClean="0"/>
              <a:t>()</a:t>
            </a:r>
          </a:p>
          <a:p>
            <a:r>
              <a:rPr lang="en-US" dirty="0" smtClean="0"/>
              <a:t>{ …</a:t>
            </a:r>
          </a:p>
          <a:p>
            <a:r>
              <a:rPr lang="en-US" dirty="0" smtClean="0"/>
              <a:t>   pa = &amp;a;</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a:t>
            </a:r>
          </a:p>
          <a:p>
            <a:r>
              <a:rPr lang="en-US" dirty="0" smtClean="0"/>
              <a:t>/* point C */</a:t>
            </a:r>
          </a:p>
          <a:p>
            <a:r>
              <a:rPr lang="en-US" dirty="0" smtClean="0"/>
              <a:t>} </a:t>
            </a:r>
            <a:endParaRPr lang="en-US" dirty="0"/>
          </a:p>
        </p:txBody>
      </p:sp>
      <p:sp>
        <p:nvSpPr>
          <p:cNvPr id="6" name="TextBox 5"/>
          <p:cNvSpPr txBox="1"/>
          <p:nvPr/>
        </p:nvSpPr>
        <p:spPr>
          <a:xfrm>
            <a:off x="3886200" y="1600200"/>
            <a:ext cx="1524000" cy="1477328"/>
          </a:xfrm>
          <a:prstGeom prst="rect">
            <a:avLst/>
          </a:prstGeom>
          <a:noFill/>
        </p:spPr>
        <p:txBody>
          <a:bodyPr wrap="square" rtlCol="0">
            <a:spAutoFit/>
          </a:bodyPr>
          <a:lstStyle/>
          <a:p>
            <a:r>
              <a:rPr lang="en-US" dirty="0" smtClean="0"/>
              <a:t>bar()</a:t>
            </a:r>
          </a:p>
          <a:p>
            <a:r>
              <a:rPr lang="en-US" dirty="0" smtClean="0"/>
              <a:t>{ …</a:t>
            </a:r>
          </a:p>
          <a:p>
            <a:r>
              <a:rPr lang="en-US" dirty="0" smtClean="0"/>
              <a:t>   </a:t>
            </a:r>
            <a:r>
              <a:rPr lang="en-US" dirty="0" err="1" smtClean="0"/>
              <a:t>pb</a:t>
            </a:r>
            <a:r>
              <a:rPr lang="en-US" dirty="0" smtClean="0"/>
              <a:t> = &amp;b;</a:t>
            </a:r>
          </a:p>
          <a:p>
            <a:r>
              <a:rPr lang="en-US" dirty="0" smtClean="0"/>
              <a:t>/* point D */</a:t>
            </a:r>
          </a:p>
          <a:p>
            <a:r>
              <a:rPr lang="en-US" dirty="0" smtClean="0"/>
              <a:t>} </a:t>
            </a:r>
            <a:endParaRPr lang="en-US" dirty="0"/>
          </a:p>
        </p:txBody>
      </p:sp>
      <p:sp>
        <p:nvSpPr>
          <p:cNvPr id="9" name="TextBox 8"/>
          <p:cNvSpPr txBox="1"/>
          <p:nvPr/>
        </p:nvSpPr>
        <p:spPr>
          <a:xfrm>
            <a:off x="3276600" y="3733800"/>
            <a:ext cx="654346" cy="369332"/>
          </a:xfrm>
          <a:prstGeom prst="rect">
            <a:avLst/>
          </a:prstGeom>
          <a:noFill/>
        </p:spPr>
        <p:txBody>
          <a:bodyPr wrap="none" rtlCol="0">
            <a:spAutoFit/>
          </a:bodyPr>
          <a:lstStyle/>
          <a:p>
            <a:r>
              <a:rPr lang="en-US" dirty="0" smtClean="0"/>
              <a:t>main</a:t>
            </a:r>
            <a:endParaRPr lang="en-US" dirty="0"/>
          </a:p>
        </p:txBody>
      </p:sp>
      <p:cxnSp>
        <p:nvCxnSpPr>
          <p:cNvPr id="10" name="Straight Arrow Connector 9"/>
          <p:cNvCxnSpPr/>
          <p:nvPr/>
        </p:nvCxnSpPr>
        <p:spPr>
          <a:xfrm rot="5400000">
            <a:off x="3356584" y="4263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352800" y="4495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2" name="TextBox 11"/>
          <p:cNvSpPr txBox="1"/>
          <p:nvPr/>
        </p:nvSpPr>
        <p:spPr>
          <a:xfrm>
            <a:off x="4953000" y="2971800"/>
            <a:ext cx="654346" cy="369332"/>
          </a:xfrm>
          <a:prstGeom prst="rect">
            <a:avLst/>
          </a:prstGeom>
          <a:noFill/>
        </p:spPr>
        <p:txBody>
          <a:bodyPr wrap="none" rtlCol="0">
            <a:spAutoFit/>
          </a:bodyPr>
          <a:lstStyle/>
          <a:p>
            <a:r>
              <a:rPr lang="en-US" dirty="0" smtClean="0"/>
              <a:t>main</a:t>
            </a:r>
            <a:endParaRPr lang="en-US" dirty="0"/>
          </a:p>
        </p:txBody>
      </p:sp>
      <p:cxnSp>
        <p:nvCxnSpPr>
          <p:cNvPr id="13" name="Straight Arrow Connector 12"/>
          <p:cNvCxnSpPr/>
          <p:nvPr/>
        </p:nvCxnSpPr>
        <p:spPr>
          <a:xfrm rot="5400000">
            <a:off x="5032984" y="3501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29200" y="3733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5" name="TextBox 14"/>
          <p:cNvSpPr txBox="1"/>
          <p:nvPr/>
        </p:nvSpPr>
        <p:spPr>
          <a:xfrm>
            <a:off x="4572000" y="4572000"/>
            <a:ext cx="546881" cy="369332"/>
          </a:xfrm>
          <a:prstGeom prst="rect">
            <a:avLst/>
          </a:prstGeom>
          <a:noFill/>
        </p:spPr>
        <p:txBody>
          <a:bodyPr wrap="none" rtlCol="0">
            <a:spAutoFit/>
          </a:bodyPr>
          <a:lstStyle/>
          <a:p>
            <a:r>
              <a:rPr lang="en-US" dirty="0" smtClean="0"/>
              <a:t> </a:t>
            </a:r>
            <a:r>
              <a:rPr lang="en-US" dirty="0" err="1" smtClean="0"/>
              <a:t>foo</a:t>
            </a:r>
            <a:endParaRPr lang="en-US" dirty="0"/>
          </a:p>
        </p:txBody>
      </p:sp>
      <p:sp>
        <p:nvSpPr>
          <p:cNvPr id="16" name="TextBox 15"/>
          <p:cNvSpPr txBox="1"/>
          <p:nvPr/>
        </p:nvSpPr>
        <p:spPr>
          <a:xfrm>
            <a:off x="5638800" y="4572000"/>
            <a:ext cx="550151" cy="369332"/>
          </a:xfrm>
          <a:prstGeom prst="rect">
            <a:avLst/>
          </a:prstGeom>
          <a:noFill/>
        </p:spPr>
        <p:txBody>
          <a:bodyPr wrap="none" rtlCol="0">
            <a:spAutoFit/>
          </a:bodyPr>
          <a:lstStyle/>
          <a:p>
            <a:r>
              <a:rPr lang="en-US" dirty="0" smtClean="0"/>
              <a:t> bar</a:t>
            </a:r>
            <a:endParaRPr lang="en-US" dirty="0"/>
          </a:p>
        </p:txBody>
      </p:sp>
      <p:sp>
        <p:nvSpPr>
          <p:cNvPr id="17" name="TextBox 16"/>
          <p:cNvSpPr txBox="1"/>
          <p:nvPr/>
        </p:nvSpPr>
        <p:spPr>
          <a:xfrm>
            <a:off x="4572000" y="54102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cxnSp>
        <p:nvCxnSpPr>
          <p:cNvPr id="18" name="Straight Arrow Connector 17"/>
          <p:cNvCxnSpPr/>
          <p:nvPr/>
        </p:nvCxnSpPr>
        <p:spPr>
          <a:xfrm rot="5400000">
            <a:off x="4575784" y="5177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686301" y="4229101"/>
            <a:ext cx="533401" cy="304801"/>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5334000" y="4191000"/>
            <a:ext cx="533400" cy="381000"/>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31" name="Line Callout 1 30"/>
          <p:cNvSpPr/>
          <p:nvPr/>
        </p:nvSpPr>
        <p:spPr>
          <a:xfrm>
            <a:off x="1905000" y="3581400"/>
            <a:ext cx="1371600" cy="609600"/>
          </a:xfrm>
          <a:prstGeom prst="borderCallout1">
            <a:avLst>
              <a:gd name="adj1" fmla="val 18750"/>
              <a:gd name="adj2" fmla="val -8333"/>
              <a:gd name="adj3" fmla="val 180650"/>
              <a:gd name="adj4" fmla="val -512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a:t>
            </a:r>
            <a:endParaRPr lang="en-US" dirty="0"/>
          </a:p>
        </p:txBody>
      </p:sp>
      <p:sp>
        <p:nvSpPr>
          <p:cNvPr id="19" name="Line Callout 1 18"/>
          <p:cNvSpPr/>
          <p:nvPr/>
        </p:nvSpPr>
        <p:spPr>
          <a:xfrm flipH="1">
            <a:off x="457200" y="609600"/>
            <a:ext cx="1524000" cy="838200"/>
          </a:xfrm>
          <a:prstGeom prst="borderCallout1">
            <a:avLst>
              <a:gd name="adj1" fmla="val 18750"/>
              <a:gd name="adj2" fmla="val -8333"/>
              <a:gd name="adj3" fmla="val 123230"/>
              <a:gd name="adj4" fmla="val -439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r>
              <a:rPr lang="en-US" dirty="0" err="1" smtClean="0"/>
              <a:t>fp</a:t>
            </a:r>
            <a:r>
              <a:rPr lang="en-US" dirty="0" smtClean="0"/>
              <a:t>, </a:t>
            </a:r>
            <a:r>
              <a:rPr lang="en-US" dirty="0" err="1" smtClean="0"/>
              <a:t>foo</a:t>
            </a:r>
            <a:r>
              <a:rPr lang="en-US" dirty="0" smtClean="0"/>
              <a:t>, D),</a:t>
            </a:r>
          </a:p>
          <a:p>
            <a:pPr algn="ctr"/>
            <a:r>
              <a:rPr lang="en-US" dirty="0" smtClean="0"/>
              <a:t>(pc, c, D)}</a:t>
            </a:r>
            <a:endParaRPr lang="en-US" dirty="0"/>
          </a:p>
        </p:txBody>
      </p:sp>
      <p:sp>
        <p:nvSpPr>
          <p:cNvPr id="20" name="TextBox 19"/>
          <p:cNvSpPr txBox="1"/>
          <p:nvPr/>
        </p:nvSpPr>
        <p:spPr>
          <a:xfrm>
            <a:off x="457200" y="5638800"/>
            <a:ext cx="5029200" cy="369332"/>
          </a:xfrm>
          <a:prstGeom prst="rect">
            <a:avLst/>
          </a:prstGeom>
          <a:noFill/>
        </p:spPr>
        <p:txBody>
          <a:bodyPr wrap="square" rtlCol="0">
            <a:spAutoFit/>
          </a:bodyPr>
          <a:lstStyle/>
          <a:p>
            <a:r>
              <a:rPr lang="en-US" dirty="0" smtClean="0"/>
              <a:t>A: (</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 (pc, c, D)</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4" name="TextBox 3"/>
          <p:cNvSpPr txBox="1"/>
          <p:nvPr/>
        </p:nvSpPr>
        <p:spPr>
          <a:xfrm>
            <a:off x="457200" y="1600200"/>
            <a:ext cx="1981200" cy="3970318"/>
          </a:xfrm>
          <a:prstGeom prst="rect">
            <a:avLst/>
          </a:prstGeom>
          <a:noFill/>
        </p:spPr>
        <p:txBody>
          <a:bodyPr wrap="square" rtlCol="0">
            <a:spAutoFit/>
          </a:bodyPr>
          <a:lstStyle/>
          <a:p>
            <a:r>
              <a:rPr lang="en-US" dirty="0" err="1" smtClean="0"/>
              <a:t>int</a:t>
            </a:r>
            <a:r>
              <a:rPr lang="en-US" dirty="0" smtClean="0"/>
              <a:t> a, b, c;</a:t>
            </a:r>
          </a:p>
          <a:p>
            <a:r>
              <a:rPr lang="en-US" dirty="0" err="1" smtClean="0"/>
              <a:t>int</a:t>
            </a:r>
            <a:r>
              <a:rPr lang="en-US" dirty="0" smtClean="0"/>
              <a:t> *pa, *</a:t>
            </a:r>
            <a:r>
              <a:rPr lang="en-US" dirty="0" err="1" smtClean="0"/>
              <a:t>pb</a:t>
            </a:r>
            <a:r>
              <a:rPr lang="en-US" dirty="0" smtClean="0"/>
              <a:t>, *pc;</a:t>
            </a:r>
          </a:p>
          <a:p>
            <a:r>
              <a:rPr lang="en-US" dirty="0" err="1" smtClean="0"/>
              <a:t>int</a:t>
            </a:r>
            <a:r>
              <a:rPr lang="en-US" dirty="0" smtClean="0"/>
              <a:t> (*</a:t>
            </a:r>
            <a:r>
              <a:rPr lang="en-US" dirty="0" err="1" smtClean="0"/>
              <a:t>fp</a:t>
            </a:r>
            <a:r>
              <a:rPr lang="en-US" dirty="0" smtClean="0"/>
              <a:t>)();</a:t>
            </a:r>
          </a:p>
          <a:p>
            <a:r>
              <a:rPr lang="en-US" dirty="0" smtClean="0"/>
              <a:t>main()</a:t>
            </a:r>
          </a:p>
          <a:p>
            <a:r>
              <a:rPr lang="en-US" dirty="0" smtClean="0"/>
              <a:t>{ …</a:t>
            </a:r>
          </a:p>
          <a:p>
            <a:r>
              <a:rPr lang="en-US" dirty="0" smtClean="0"/>
              <a:t>   pc = &amp;c;</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 = </a:t>
            </a:r>
            <a:r>
              <a:rPr lang="en-US" dirty="0" err="1" smtClean="0"/>
              <a:t>foo</a:t>
            </a:r>
            <a:r>
              <a:rPr lang="en-US" dirty="0" smtClean="0"/>
              <a:t>;</a:t>
            </a:r>
          </a:p>
          <a:p>
            <a:r>
              <a:rPr lang="en-US" dirty="0" smtClean="0"/>
              <a:t>   else</a:t>
            </a:r>
          </a:p>
          <a:p>
            <a:r>
              <a:rPr lang="en-US" dirty="0" smtClean="0"/>
              <a:t>        </a:t>
            </a:r>
            <a:r>
              <a:rPr lang="en-US" dirty="0" err="1" smtClean="0"/>
              <a:t>fp</a:t>
            </a:r>
            <a:r>
              <a:rPr lang="en-US" dirty="0" smtClean="0"/>
              <a:t> = bar;</a:t>
            </a:r>
          </a:p>
          <a:p>
            <a:r>
              <a:rPr lang="en-US" dirty="0" smtClean="0"/>
              <a:t>    /* point A */</a:t>
            </a:r>
          </a:p>
          <a:p>
            <a:r>
              <a:rPr lang="en-US" dirty="0" smtClean="0"/>
              <a:t>    </a:t>
            </a:r>
            <a:r>
              <a:rPr lang="en-US" dirty="0" err="1" smtClean="0"/>
              <a:t>fp</a:t>
            </a:r>
            <a:r>
              <a:rPr lang="en-US" dirty="0" smtClean="0"/>
              <a:t>();</a:t>
            </a:r>
          </a:p>
          <a:p>
            <a:r>
              <a:rPr lang="en-US" dirty="0" smtClean="0"/>
              <a:t>    /* point B */</a:t>
            </a:r>
          </a:p>
          <a:p>
            <a:r>
              <a:rPr lang="en-US" dirty="0" smtClean="0"/>
              <a:t>} </a:t>
            </a:r>
            <a:endParaRPr lang="en-US" dirty="0"/>
          </a:p>
        </p:txBody>
      </p:sp>
      <p:sp>
        <p:nvSpPr>
          <p:cNvPr id="5" name="TextBox 4"/>
          <p:cNvSpPr txBox="1"/>
          <p:nvPr/>
        </p:nvSpPr>
        <p:spPr>
          <a:xfrm>
            <a:off x="2362200" y="1600200"/>
            <a:ext cx="1524000" cy="2031325"/>
          </a:xfrm>
          <a:prstGeom prst="rect">
            <a:avLst/>
          </a:prstGeom>
          <a:noFill/>
        </p:spPr>
        <p:txBody>
          <a:bodyPr wrap="square" rtlCol="0">
            <a:spAutoFit/>
          </a:bodyPr>
          <a:lstStyle/>
          <a:p>
            <a:r>
              <a:rPr lang="en-US" dirty="0" err="1" smtClean="0"/>
              <a:t>foo</a:t>
            </a:r>
            <a:r>
              <a:rPr lang="en-US" dirty="0" smtClean="0"/>
              <a:t>()</a:t>
            </a:r>
          </a:p>
          <a:p>
            <a:r>
              <a:rPr lang="en-US" dirty="0" smtClean="0"/>
              <a:t>{ …</a:t>
            </a:r>
          </a:p>
          <a:p>
            <a:r>
              <a:rPr lang="en-US" dirty="0" smtClean="0"/>
              <a:t>   pa = &amp;a;</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a:t>
            </a:r>
          </a:p>
          <a:p>
            <a:r>
              <a:rPr lang="en-US" dirty="0" smtClean="0"/>
              <a:t>/* point C */</a:t>
            </a:r>
          </a:p>
          <a:p>
            <a:r>
              <a:rPr lang="en-US" dirty="0" smtClean="0"/>
              <a:t>} </a:t>
            </a:r>
            <a:endParaRPr lang="en-US" dirty="0"/>
          </a:p>
        </p:txBody>
      </p:sp>
      <p:sp>
        <p:nvSpPr>
          <p:cNvPr id="6" name="TextBox 5"/>
          <p:cNvSpPr txBox="1"/>
          <p:nvPr/>
        </p:nvSpPr>
        <p:spPr>
          <a:xfrm>
            <a:off x="3886200" y="1600200"/>
            <a:ext cx="1524000" cy="1477328"/>
          </a:xfrm>
          <a:prstGeom prst="rect">
            <a:avLst/>
          </a:prstGeom>
          <a:noFill/>
        </p:spPr>
        <p:txBody>
          <a:bodyPr wrap="square" rtlCol="0">
            <a:spAutoFit/>
          </a:bodyPr>
          <a:lstStyle/>
          <a:p>
            <a:r>
              <a:rPr lang="en-US" dirty="0" smtClean="0"/>
              <a:t>bar()</a:t>
            </a:r>
          </a:p>
          <a:p>
            <a:r>
              <a:rPr lang="en-US" dirty="0" smtClean="0"/>
              <a:t>{ …</a:t>
            </a:r>
          </a:p>
          <a:p>
            <a:r>
              <a:rPr lang="en-US" dirty="0" smtClean="0"/>
              <a:t>   </a:t>
            </a:r>
            <a:r>
              <a:rPr lang="en-US" dirty="0" err="1" smtClean="0"/>
              <a:t>pb</a:t>
            </a:r>
            <a:r>
              <a:rPr lang="en-US" dirty="0" smtClean="0"/>
              <a:t> = &amp;b;</a:t>
            </a:r>
          </a:p>
          <a:p>
            <a:r>
              <a:rPr lang="en-US" dirty="0" smtClean="0"/>
              <a:t>/* point D */</a:t>
            </a:r>
          </a:p>
          <a:p>
            <a:r>
              <a:rPr lang="en-US" dirty="0" smtClean="0"/>
              <a:t>} </a:t>
            </a:r>
            <a:endParaRPr lang="en-US" dirty="0"/>
          </a:p>
        </p:txBody>
      </p:sp>
      <p:sp>
        <p:nvSpPr>
          <p:cNvPr id="9" name="TextBox 8"/>
          <p:cNvSpPr txBox="1"/>
          <p:nvPr/>
        </p:nvSpPr>
        <p:spPr>
          <a:xfrm>
            <a:off x="3276600" y="3733800"/>
            <a:ext cx="654346" cy="369332"/>
          </a:xfrm>
          <a:prstGeom prst="rect">
            <a:avLst/>
          </a:prstGeom>
          <a:noFill/>
        </p:spPr>
        <p:txBody>
          <a:bodyPr wrap="none" rtlCol="0">
            <a:spAutoFit/>
          </a:bodyPr>
          <a:lstStyle/>
          <a:p>
            <a:r>
              <a:rPr lang="en-US" dirty="0" smtClean="0"/>
              <a:t>main</a:t>
            </a:r>
            <a:endParaRPr lang="en-US" dirty="0"/>
          </a:p>
        </p:txBody>
      </p:sp>
      <p:cxnSp>
        <p:nvCxnSpPr>
          <p:cNvPr id="10" name="Straight Arrow Connector 9"/>
          <p:cNvCxnSpPr/>
          <p:nvPr/>
        </p:nvCxnSpPr>
        <p:spPr>
          <a:xfrm rot="5400000">
            <a:off x="3356584" y="4263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352800" y="4495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2" name="TextBox 11"/>
          <p:cNvSpPr txBox="1"/>
          <p:nvPr/>
        </p:nvSpPr>
        <p:spPr>
          <a:xfrm>
            <a:off x="4953000" y="2971800"/>
            <a:ext cx="654346" cy="369332"/>
          </a:xfrm>
          <a:prstGeom prst="rect">
            <a:avLst/>
          </a:prstGeom>
          <a:noFill/>
        </p:spPr>
        <p:txBody>
          <a:bodyPr wrap="none" rtlCol="0">
            <a:spAutoFit/>
          </a:bodyPr>
          <a:lstStyle/>
          <a:p>
            <a:r>
              <a:rPr lang="en-US" dirty="0" smtClean="0"/>
              <a:t>main</a:t>
            </a:r>
            <a:endParaRPr lang="en-US" dirty="0"/>
          </a:p>
        </p:txBody>
      </p:sp>
      <p:cxnSp>
        <p:nvCxnSpPr>
          <p:cNvPr id="13" name="Straight Arrow Connector 12"/>
          <p:cNvCxnSpPr/>
          <p:nvPr/>
        </p:nvCxnSpPr>
        <p:spPr>
          <a:xfrm rot="5400000">
            <a:off x="5032984" y="3501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29200" y="3733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5" name="TextBox 14"/>
          <p:cNvSpPr txBox="1"/>
          <p:nvPr/>
        </p:nvSpPr>
        <p:spPr>
          <a:xfrm>
            <a:off x="4572000" y="4572000"/>
            <a:ext cx="546881" cy="369332"/>
          </a:xfrm>
          <a:prstGeom prst="rect">
            <a:avLst/>
          </a:prstGeom>
          <a:noFill/>
        </p:spPr>
        <p:txBody>
          <a:bodyPr wrap="none" rtlCol="0">
            <a:spAutoFit/>
          </a:bodyPr>
          <a:lstStyle/>
          <a:p>
            <a:r>
              <a:rPr lang="en-US" dirty="0" smtClean="0"/>
              <a:t> </a:t>
            </a:r>
            <a:r>
              <a:rPr lang="en-US" dirty="0" err="1" smtClean="0"/>
              <a:t>foo</a:t>
            </a:r>
            <a:endParaRPr lang="en-US" dirty="0"/>
          </a:p>
        </p:txBody>
      </p:sp>
      <p:sp>
        <p:nvSpPr>
          <p:cNvPr id="16" name="TextBox 15"/>
          <p:cNvSpPr txBox="1"/>
          <p:nvPr/>
        </p:nvSpPr>
        <p:spPr>
          <a:xfrm>
            <a:off x="5638800" y="4572000"/>
            <a:ext cx="550151" cy="369332"/>
          </a:xfrm>
          <a:prstGeom prst="rect">
            <a:avLst/>
          </a:prstGeom>
          <a:noFill/>
        </p:spPr>
        <p:txBody>
          <a:bodyPr wrap="none" rtlCol="0">
            <a:spAutoFit/>
          </a:bodyPr>
          <a:lstStyle/>
          <a:p>
            <a:r>
              <a:rPr lang="en-US" dirty="0" smtClean="0"/>
              <a:t> bar</a:t>
            </a:r>
            <a:endParaRPr lang="en-US" dirty="0"/>
          </a:p>
        </p:txBody>
      </p:sp>
      <p:sp>
        <p:nvSpPr>
          <p:cNvPr id="17" name="TextBox 16"/>
          <p:cNvSpPr txBox="1"/>
          <p:nvPr/>
        </p:nvSpPr>
        <p:spPr>
          <a:xfrm>
            <a:off x="4572000" y="54102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cxnSp>
        <p:nvCxnSpPr>
          <p:cNvPr id="18" name="Straight Arrow Connector 17"/>
          <p:cNvCxnSpPr/>
          <p:nvPr/>
        </p:nvCxnSpPr>
        <p:spPr>
          <a:xfrm rot="5400000">
            <a:off x="4575784" y="5177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686301" y="4229101"/>
            <a:ext cx="533401" cy="304801"/>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5334000" y="4191000"/>
            <a:ext cx="533400" cy="381000"/>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543800" y="2514600"/>
            <a:ext cx="654346" cy="369332"/>
          </a:xfrm>
          <a:prstGeom prst="rect">
            <a:avLst/>
          </a:prstGeom>
          <a:noFill/>
        </p:spPr>
        <p:txBody>
          <a:bodyPr wrap="none" rtlCol="0">
            <a:spAutoFit/>
          </a:bodyPr>
          <a:lstStyle/>
          <a:p>
            <a:r>
              <a:rPr lang="en-US" dirty="0" smtClean="0"/>
              <a:t>main</a:t>
            </a:r>
            <a:endParaRPr lang="en-US" dirty="0"/>
          </a:p>
        </p:txBody>
      </p:sp>
      <p:cxnSp>
        <p:nvCxnSpPr>
          <p:cNvPr id="33" name="Straight Arrow Connector 32"/>
          <p:cNvCxnSpPr/>
          <p:nvPr/>
        </p:nvCxnSpPr>
        <p:spPr>
          <a:xfrm rot="5400000">
            <a:off x="7623784" y="30442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620000" y="32766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35" name="TextBox 34"/>
          <p:cNvSpPr txBox="1"/>
          <p:nvPr/>
        </p:nvSpPr>
        <p:spPr>
          <a:xfrm>
            <a:off x="7010400" y="4114800"/>
            <a:ext cx="742447" cy="369332"/>
          </a:xfrm>
          <a:prstGeom prst="rect">
            <a:avLst/>
          </a:prstGeom>
          <a:noFill/>
        </p:spPr>
        <p:txBody>
          <a:bodyPr wrap="none" rtlCol="0">
            <a:spAutoFit/>
          </a:bodyPr>
          <a:lstStyle/>
          <a:p>
            <a:r>
              <a:rPr lang="en-US" dirty="0" smtClean="0"/>
              <a:t> </a:t>
            </a:r>
            <a:r>
              <a:rPr lang="en-US" dirty="0" err="1" smtClean="0"/>
              <a:t>foo</a:t>
            </a:r>
            <a:r>
              <a:rPr lang="en-US" dirty="0" smtClean="0"/>
              <a:t>-R</a:t>
            </a:r>
            <a:endParaRPr lang="en-US" dirty="0"/>
          </a:p>
        </p:txBody>
      </p:sp>
      <p:cxnSp>
        <p:nvCxnSpPr>
          <p:cNvPr id="36" name="Straight Arrow Connector 35"/>
          <p:cNvCxnSpPr/>
          <p:nvPr/>
        </p:nvCxnSpPr>
        <p:spPr>
          <a:xfrm rot="5400000">
            <a:off x="7166584" y="47206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7277101" y="3771901"/>
            <a:ext cx="533401" cy="304801"/>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6200000" flipH="1">
            <a:off x="7924800" y="3733800"/>
            <a:ext cx="533400" cy="381000"/>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8153400" y="4114800"/>
            <a:ext cx="550151" cy="369332"/>
          </a:xfrm>
          <a:prstGeom prst="rect">
            <a:avLst/>
          </a:prstGeom>
          <a:noFill/>
        </p:spPr>
        <p:txBody>
          <a:bodyPr wrap="none" rtlCol="0">
            <a:spAutoFit/>
          </a:bodyPr>
          <a:lstStyle/>
          <a:p>
            <a:r>
              <a:rPr lang="en-US" dirty="0" smtClean="0"/>
              <a:t> bar</a:t>
            </a:r>
            <a:endParaRPr lang="en-US" dirty="0"/>
          </a:p>
        </p:txBody>
      </p:sp>
      <p:sp>
        <p:nvSpPr>
          <p:cNvPr id="40" name="TextBox 39"/>
          <p:cNvSpPr txBox="1"/>
          <p:nvPr/>
        </p:nvSpPr>
        <p:spPr>
          <a:xfrm>
            <a:off x="7162800" y="49530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cxnSp>
        <p:nvCxnSpPr>
          <p:cNvPr id="41" name="Straight Arrow Connector 40"/>
          <p:cNvCxnSpPr/>
          <p:nvPr/>
        </p:nvCxnSpPr>
        <p:spPr>
          <a:xfrm rot="5400000">
            <a:off x="7086601" y="5638799"/>
            <a:ext cx="609600" cy="2"/>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7010400" y="5943600"/>
            <a:ext cx="750462" cy="369332"/>
          </a:xfrm>
          <a:prstGeom prst="rect">
            <a:avLst/>
          </a:prstGeom>
          <a:noFill/>
        </p:spPr>
        <p:txBody>
          <a:bodyPr wrap="none" rtlCol="0">
            <a:spAutoFit/>
          </a:bodyPr>
          <a:lstStyle/>
          <a:p>
            <a:r>
              <a:rPr lang="en-US" dirty="0" smtClean="0"/>
              <a:t> </a:t>
            </a:r>
            <a:r>
              <a:rPr lang="en-US" dirty="0" err="1" smtClean="0"/>
              <a:t>foo</a:t>
            </a:r>
            <a:r>
              <a:rPr lang="en-US" dirty="0" smtClean="0"/>
              <a:t>-A</a:t>
            </a:r>
            <a:endParaRPr lang="en-US" dirty="0"/>
          </a:p>
        </p:txBody>
      </p:sp>
      <p:cxnSp>
        <p:nvCxnSpPr>
          <p:cNvPr id="45" name="Curved Connector 44"/>
          <p:cNvCxnSpPr>
            <a:stCxn id="43" idx="1"/>
            <a:endCxn id="35" idx="1"/>
          </p:cNvCxnSpPr>
          <p:nvPr/>
        </p:nvCxnSpPr>
        <p:spPr>
          <a:xfrm rot="10800000">
            <a:off x="7010400" y="4299466"/>
            <a:ext cx="1588" cy="1828800"/>
          </a:xfrm>
          <a:prstGeom prst="curvedConnector3">
            <a:avLst>
              <a:gd name="adj1" fmla="val 33274759"/>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31" name="Line Callout 1 30"/>
          <p:cNvSpPr/>
          <p:nvPr/>
        </p:nvSpPr>
        <p:spPr>
          <a:xfrm flipH="1">
            <a:off x="457200" y="609600"/>
            <a:ext cx="1524000" cy="838200"/>
          </a:xfrm>
          <a:prstGeom prst="borderCallout1">
            <a:avLst>
              <a:gd name="adj1" fmla="val 18750"/>
              <a:gd name="adj2" fmla="val -8333"/>
              <a:gd name="adj3" fmla="val 123230"/>
              <a:gd name="adj4" fmla="val -439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r>
              <a:rPr lang="en-US" dirty="0" err="1" smtClean="0"/>
              <a:t>fp</a:t>
            </a:r>
            <a:r>
              <a:rPr lang="en-US" dirty="0" smtClean="0"/>
              <a:t>, </a:t>
            </a:r>
            <a:r>
              <a:rPr lang="en-US" dirty="0" err="1" smtClean="0"/>
              <a:t>foo</a:t>
            </a:r>
            <a:r>
              <a:rPr lang="en-US" dirty="0" smtClean="0"/>
              <a:t>, D),</a:t>
            </a:r>
          </a:p>
          <a:p>
            <a:pPr algn="ctr"/>
            <a:r>
              <a:rPr lang="en-US" dirty="0" smtClean="0"/>
              <a:t>(pc, c, D)}</a:t>
            </a:r>
            <a:endParaRPr lang="en-US" dirty="0"/>
          </a:p>
        </p:txBody>
      </p:sp>
      <p:sp>
        <p:nvSpPr>
          <p:cNvPr id="42" name="Line Callout 1 41"/>
          <p:cNvSpPr/>
          <p:nvPr/>
        </p:nvSpPr>
        <p:spPr>
          <a:xfrm>
            <a:off x="1905000" y="3581400"/>
            <a:ext cx="1371600" cy="609600"/>
          </a:xfrm>
          <a:prstGeom prst="borderCallout1">
            <a:avLst>
              <a:gd name="adj1" fmla="val 18750"/>
              <a:gd name="adj2" fmla="val -8333"/>
              <a:gd name="adj3" fmla="val 180650"/>
              <a:gd name="adj4" fmla="val -512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a:t>
            </a:r>
            <a:endParaRPr lang="en-US" dirty="0"/>
          </a:p>
        </p:txBody>
      </p:sp>
      <p:sp>
        <p:nvSpPr>
          <p:cNvPr id="44" name="Line Callout 1 43"/>
          <p:cNvSpPr/>
          <p:nvPr/>
        </p:nvSpPr>
        <p:spPr>
          <a:xfrm>
            <a:off x="5334000" y="1524000"/>
            <a:ext cx="1371600" cy="609600"/>
          </a:xfrm>
          <a:prstGeom prst="borderCallout1">
            <a:avLst>
              <a:gd name="adj1" fmla="val 18750"/>
              <a:gd name="adj2" fmla="val -8333"/>
              <a:gd name="adj3" fmla="val 207699"/>
              <a:gd name="adj4" fmla="val -1605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r>
              <a:rPr lang="en-US" dirty="0" err="1" smtClean="0"/>
              <a:t>fp</a:t>
            </a:r>
            <a:r>
              <a:rPr lang="en-US" dirty="0" smtClean="0"/>
              <a:t>, </a:t>
            </a:r>
            <a:r>
              <a:rPr lang="en-US" dirty="0" err="1" smtClean="0"/>
              <a:t>foo</a:t>
            </a:r>
            <a:r>
              <a:rPr lang="en-US" dirty="0" smtClean="0"/>
              <a:t>, D)}</a:t>
            </a:r>
            <a:endParaRPr lang="en-US" dirty="0"/>
          </a:p>
        </p:txBody>
      </p:sp>
      <p:sp>
        <p:nvSpPr>
          <p:cNvPr id="46" name="TextBox 45"/>
          <p:cNvSpPr txBox="1"/>
          <p:nvPr/>
        </p:nvSpPr>
        <p:spPr>
          <a:xfrm>
            <a:off x="533400" y="5657671"/>
            <a:ext cx="5029200" cy="369332"/>
          </a:xfrm>
          <a:prstGeom prst="rect">
            <a:avLst/>
          </a:prstGeom>
          <a:noFill/>
        </p:spPr>
        <p:txBody>
          <a:bodyPr wrap="square" rtlCol="0">
            <a:spAutoFit/>
          </a:bodyPr>
          <a:lstStyle/>
          <a:p>
            <a:r>
              <a:rPr lang="en-US" dirty="0" smtClean="0"/>
              <a:t>A: (</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 (pc, c, D)</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4" name="TextBox 3"/>
          <p:cNvSpPr txBox="1"/>
          <p:nvPr/>
        </p:nvSpPr>
        <p:spPr>
          <a:xfrm>
            <a:off x="457200" y="1600200"/>
            <a:ext cx="1981200" cy="3970318"/>
          </a:xfrm>
          <a:prstGeom prst="rect">
            <a:avLst/>
          </a:prstGeom>
          <a:noFill/>
        </p:spPr>
        <p:txBody>
          <a:bodyPr wrap="square" rtlCol="0">
            <a:spAutoFit/>
          </a:bodyPr>
          <a:lstStyle/>
          <a:p>
            <a:r>
              <a:rPr lang="en-US" dirty="0" err="1" smtClean="0"/>
              <a:t>int</a:t>
            </a:r>
            <a:r>
              <a:rPr lang="en-US" dirty="0" smtClean="0"/>
              <a:t> a, b, c;</a:t>
            </a:r>
          </a:p>
          <a:p>
            <a:r>
              <a:rPr lang="en-US" dirty="0" err="1" smtClean="0"/>
              <a:t>int</a:t>
            </a:r>
            <a:r>
              <a:rPr lang="en-US" dirty="0" smtClean="0"/>
              <a:t> *pa, *</a:t>
            </a:r>
            <a:r>
              <a:rPr lang="en-US" dirty="0" err="1" smtClean="0"/>
              <a:t>pb</a:t>
            </a:r>
            <a:r>
              <a:rPr lang="en-US" dirty="0" smtClean="0"/>
              <a:t>, *pc;</a:t>
            </a:r>
          </a:p>
          <a:p>
            <a:r>
              <a:rPr lang="en-US" dirty="0" err="1" smtClean="0"/>
              <a:t>int</a:t>
            </a:r>
            <a:r>
              <a:rPr lang="en-US" dirty="0" smtClean="0"/>
              <a:t> (*</a:t>
            </a:r>
            <a:r>
              <a:rPr lang="en-US" dirty="0" err="1" smtClean="0"/>
              <a:t>fp</a:t>
            </a:r>
            <a:r>
              <a:rPr lang="en-US" dirty="0" smtClean="0"/>
              <a:t>)();</a:t>
            </a:r>
          </a:p>
          <a:p>
            <a:r>
              <a:rPr lang="en-US" dirty="0" smtClean="0"/>
              <a:t>main()</a:t>
            </a:r>
          </a:p>
          <a:p>
            <a:r>
              <a:rPr lang="en-US" dirty="0" smtClean="0"/>
              <a:t>{ …</a:t>
            </a:r>
          </a:p>
          <a:p>
            <a:r>
              <a:rPr lang="en-US" dirty="0" smtClean="0"/>
              <a:t>   pc = &amp;c;</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 = </a:t>
            </a:r>
            <a:r>
              <a:rPr lang="en-US" dirty="0" err="1" smtClean="0"/>
              <a:t>foo</a:t>
            </a:r>
            <a:r>
              <a:rPr lang="en-US" dirty="0" smtClean="0"/>
              <a:t>;</a:t>
            </a:r>
          </a:p>
          <a:p>
            <a:r>
              <a:rPr lang="en-US" dirty="0" smtClean="0"/>
              <a:t>   else</a:t>
            </a:r>
          </a:p>
          <a:p>
            <a:r>
              <a:rPr lang="en-US" dirty="0" smtClean="0"/>
              <a:t>        </a:t>
            </a:r>
            <a:r>
              <a:rPr lang="en-US" dirty="0" err="1" smtClean="0"/>
              <a:t>fp</a:t>
            </a:r>
            <a:r>
              <a:rPr lang="en-US" dirty="0" smtClean="0"/>
              <a:t> = bar;</a:t>
            </a:r>
          </a:p>
          <a:p>
            <a:r>
              <a:rPr lang="en-US" dirty="0" smtClean="0"/>
              <a:t>    /* point A */</a:t>
            </a:r>
          </a:p>
          <a:p>
            <a:r>
              <a:rPr lang="en-US" dirty="0" smtClean="0"/>
              <a:t>    </a:t>
            </a:r>
            <a:r>
              <a:rPr lang="en-US" dirty="0" err="1" smtClean="0"/>
              <a:t>fp</a:t>
            </a:r>
            <a:r>
              <a:rPr lang="en-US" dirty="0" smtClean="0"/>
              <a:t>();</a:t>
            </a:r>
          </a:p>
          <a:p>
            <a:r>
              <a:rPr lang="en-US" dirty="0" smtClean="0"/>
              <a:t>    /* point B */</a:t>
            </a:r>
          </a:p>
          <a:p>
            <a:r>
              <a:rPr lang="en-US" dirty="0" smtClean="0"/>
              <a:t>} </a:t>
            </a:r>
            <a:endParaRPr lang="en-US" dirty="0"/>
          </a:p>
        </p:txBody>
      </p:sp>
      <p:sp>
        <p:nvSpPr>
          <p:cNvPr id="5" name="TextBox 4"/>
          <p:cNvSpPr txBox="1"/>
          <p:nvPr/>
        </p:nvSpPr>
        <p:spPr>
          <a:xfrm>
            <a:off x="2362200" y="1600200"/>
            <a:ext cx="1524000" cy="2031325"/>
          </a:xfrm>
          <a:prstGeom prst="rect">
            <a:avLst/>
          </a:prstGeom>
          <a:noFill/>
        </p:spPr>
        <p:txBody>
          <a:bodyPr wrap="square" rtlCol="0">
            <a:spAutoFit/>
          </a:bodyPr>
          <a:lstStyle/>
          <a:p>
            <a:r>
              <a:rPr lang="en-US" dirty="0" err="1" smtClean="0"/>
              <a:t>foo</a:t>
            </a:r>
            <a:r>
              <a:rPr lang="en-US" dirty="0" smtClean="0"/>
              <a:t>()</a:t>
            </a:r>
          </a:p>
          <a:p>
            <a:r>
              <a:rPr lang="en-US" dirty="0" smtClean="0"/>
              <a:t>{ …</a:t>
            </a:r>
          </a:p>
          <a:p>
            <a:r>
              <a:rPr lang="en-US" dirty="0" smtClean="0"/>
              <a:t>   pa = &amp;a;</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a:t>
            </a:r>
          </a:p>
          <a:p>
            <a:r>
              <a:rPr lang="en-US" dirty="0" smtClean="0"/>
              <a:t>/* point C */</a:t>
            </a:r>
          </a:p>
          <a:p>
            <a:r>
              <a:rPr lang="en-US" dirty="0" smtClean="0"/>
              <a:t>} </a:t>
            </a:r>
            <a:endParaRPr lang="en-US" dirty="0"/>
          </a:p>
        </p:txBody>
      </p:sp>
      <p:sp>
        <p:nvSpPr>
          <p:cNvPr id="6" name="TextBox 5"/>
          <p:cNvSpPr txBox="1"/>
          <p:nvPr/>
        </p:nvSpPr>
        <p:spPr>
          <a:xfrm>
            <a:off x="3886200" y="1600200"/>
            <a:ext cx="1524000" cy="1477328"/>
          </a:xfrm>
          <a:prstGeom prst="rect">
            <a:avLst/>
          </a:prstGeom>
          <a:noFill/>
        </p:spPr>
        <p:txBody>
          <a:bodyPr wrap="square" rtlCol="0">
            <a:spAutoFit/>
          </a:bodyPr>
          <a:lstStyle/>
          <a:p>
            <a:r>
              <a:rPr lang="en-US" dirty="0" smtClean="0"/>
              <a:t>bar()</a:t>
            </a:r>
          </a:p>
          <a:p>
            <a:r>
              <a:rPr lang="en-US" dirty="0" smtClean="0"/>
              <a:t>{ …</a:t>
            </a:r>
          </a:p>
          <a:p>
            <a:r>
              <a:rPr lang="en-US" dirty="0" smtClean="0"/>
              <a:t>   </a:t>
            </a:r>
            <a:r>
              <a:rPr lang="en-US" dirty="0" err="1" smtClean="0"/>
              <a:t>pb</a:t>
            </a:r>
            <a:r>
              <a:rPr lang="en-US" dirty="0" smtClean="0"/>
              <a:t> = &amp;b;</a:t>
            </a:r>
          </a:p>
          <a:p>
            <a:r>
              <a:rPr lang="en-US" dirty="0" smtClean="0"/>
              <a:t>/* point D */</a:t>
            </a:r>
          </a:p>
          <a:p>
            <a:r>
              <a:rPr lang="en-US" dirty="0" smtClean="0"/>
              <a:t>} </a:t>
            </a:r>
            <a:endParaRPr lang="en-US" dirty="0"/>
          </a:p>
        </p:txBody>
      </p:sp>
      <p:sp>
        <p:nvSpPr>
          <p:cNvPr id="7" name="TextBox 6"/>
          <p:cNvSpPr txBox="1"/>
          <p:nvPr/>
        </p:nvSpPr>
        <p:spPr>
          <a:xfrm>
            <a:off x="533400" y="5657671"/>
            <a:ext cx="5029200" cy="923330"/>
          </a:xfrm>
          <a:prstGeom prst="rect">
            <a:avLst/>
          </a:prstGeom>
          <a:noFill/>
        </p:spPr>
        <p:txBody>
          <a:bodyPr wrap="square" rtlCol="0">
            <a:spAutoFit/>
          </a:bodyPr>
          <a:lstStyle/>
          <a:p>
            <a:r>
              <a:rPr lang="en-US" dirty="0" smtClean="0"/>
              <a:t>A: (</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 (pc, c, D)</a:t>
            </a:r>
          </a:p>
          <a:p>
            <a:r>
              <a:rPr lang="en-US" dirty="0" smtClean="0">
                <a:solidFill>
                  <a:srgbClr val="FF0000"/>
                </a:solidFill>
              </a:rPr>
              <a:t>C: (</a:t>
            </a:r>
            <a:r>
              <a:rPr lang="en-US" dirty="0" err="1" smtClean="0">
                <a:solidFill>
                  <a:srgbClr val="FF0000"/>
                </a:solidFill>
              </a:rPr>
              <a:t>fp</a:t>
            </a:r>
            <a:r>
              <a:rPr lang="en-US" dirty="0" smtClean="0">
                <a:solidFill>
                  <a:srgbClr val="FF0000"/>
                </a:solidFill>
              </a:rPr>
              <a:t>, </a:t>
            </a:r>
            <a:r>
              <a:rPr lang="en-US" dirty="0" err="1" smtClean="0">
                <a:solidFill>
                  <a:srgbClr val="FF0000"/>
                </a:solidFill>
              </a:rPr>
              <a:t>foo</a:t>
            </a:r>
            <a:r>
              <a:rPr lang="en-US" dirty="0" smtClean="0">
                <a:solidFill>
                  <a:srgbClr val="FF0000"/>
                </a:solidFill>
              </a:rPr>
              <a:t>, D) (pc, c, D) (pa, a, D)</a:t>
            </a:r>
          </a:p>
          <a:p>
            <a:r>
              <a:rPr lang="en-US" dirty="0" smtClean="0">
                <a:solidFill>
                  <a:srgbClr val="FF0000"/>
                </a:solidFill>
              </a:rPr>
              <a:t>D: (</a:t>
            </a:r>
            <a:r>
              <a:rPr lang="en-US" dirty="0" err="1" smtClean="0">
                <a:solidFill>
                  <a:srgbClr val="FF0000"/>
                </a:solidFill>
              </a:rPr>
              <a:t>fp</a:t>
            </a:r>
            <a:r>
              <a:rPr lang="en-US" dirty="0" smtClean="0">
                <a:solidFill>
                  <a:srgbClr val="FF0000"/>
                </a:solidFill>
              </a:rPr>
              <a:t>, bar, D) (pc, c, D) (</a:t>
            </a:r>
            <a:r>
              <a:rPr lang="en-US" dirty="0" err="1" smtClean="0">
                <a:solidFill>
                  <a:srgbClr val="FF0000"/>
                </a:solidFill>
              </a:rPr>
              <a:t>pb</a:t>
            </a:r>
            <a:r>
              <a:rPr lang="en-US" dirty="0" smtClean="0">
                <a:solidFill>
                  <a:srgbClr val="FF0000"/>
                </a:solidFill>
              </a:rPr>
              <a:t>, b, D)</a:t>
            </a:r>
            <a:endParaRPr lang="en-US" dirty="0">
              <a:solidFill>
                <a:srgbClr val="FF0000"/>
              </a:solidFill>
            </a:endParaRPr>
          </a:p>
        </p:txBody>
      </p:sp>
      <p:sp>
        <p:nvSpPr>
          <p:cNvPr id="9" name="TextBox 8"/>
          <p:cNvSpPr txBox="1"/>
          <p:nvPr/>
        </p:nvSpPr>
        <p:spPr>
          <a:xfrm>
            <a:off x="3276600" y="3733800"/>
            <a:ext cx="654346" cy="369332"/>
          </a:xfrm>
          <a:prstGeom prst="rect">
            <a:avLst/>
          </a:prstGeom>
          <a:noFill/>
        </p:spPr>
        <p:txBody>
          <a:bodyPr wrap="none" rtlCol="0">
            <a:spAutoFit/>
          </a:bodyPr>
          <a:lstStyle/>
          <a:p>
            <a:r>
              <a:rPr lang="en-US" dirty="0" smtClean="0"/>
              <a:t>main</a:t>
            </a:r>
            <a:endParaRPr lang="en-US" dirty="0"/>
          </a:p>
        </p:txBody>
      </p:sp>
      <p:cxnSp>
        <p:nvCxnSpPr>
          <p:cNvPr id="10" name="Straight Arrow Connector 9"/>
          <p:cNvCxnSpPr/>
          <p:nvPr/>
        </p:nvCxnSpPr>
        <p:spPr>
          <a:xfrm rot="5400000">
            <a:off x="3356584" y="4263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352800" y="4495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2" name="TextBox 11"/>
          <p:cNvSpPr txBox="1"/>
          <p:nvPr/>
        </p:nvSpPr>
        <p:spPr>
          <a:xfrm>
            <a:off x="4953000" y="2971800"/>
            <a:ext cx="654346" cy="369332"/>
          </a:xfrm>
          <a:prstGeom prst="rect">
            <a:avLst/>
          </a:prstGeom>
          <a:noFill/>
        </p:spPr>
        <p:txBody>
          <a:bodyPr wrap="none" rtlCol="0">
            <a:spAutoFit/>
          </a:bodyPr>
          <a:lstStyle/>
          <a:p>
            <a:r>
              <a:rPr lang="en-US" dirty="0" smtClean="0"/>
              <a:t>main</a:t>
            </a:r>
            <a:endParaRPr lang="en-US" dirty="0"/>
          </a:p>
        </p:txBody>
      </p:sp>
      <p:cxnSp>
        <p:nvCxnSpPr>
          <p:cNvPr id="13" name="Straight Arrow Connector 12"/>
          <p:cNvCxnSpPr/>
          <p:nvPr/>
        </p:nvCxnSpPr>
        <p:spPr>
          <a:xfrm rot="5400000">
            <a:off x="5032984" y="3501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29200" y="3733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5" name="TextBox 14"/>
          <p:cNvSpPr txBox="1"/>
          <p:nvPr/>
        </p:nvSpPr>
        <p:spPr>
          <a:xfrm>
            <a:off x="4572000" y="4572000"/>
            <a:ext cx="546881" cy="369332"/>
          </a:xfrm>
          <a:prstGeom prst="rect">
            <a:avLst/>
          </a:prstGeom>
          <a:noFill/>
        </p:spPr>
        <p:txBody>
          <a:bodyPr wrap="none" rtlCol="0">
            <a:spAutoFit/>
          </a:bodyPr>
          <a:lstStyle/>
          <a:p>
            <a:r>
              <a:rPr lang="en-US" dirty="0" smtClean="0"/>
              <a:t> </a:t>
            </a:r>
            <a:r>
              <a:rPr lang="en-US" dirty="0" err="1" smtClean="0"/>
              <a:t>foo</a:t>
            </a:r>
            <a:endParaRPr lang="en-US" dirty="0"/>
          </a:p>
        </p:txBody>
      </p:sp>
      <p:sp>
        <p:nvSpPr>
          <p:cNvPr id="16" name="TextBox 15"/>
          <p:cNvSpPr txBox="1"/>
          <p:nvPr/>
        </p:nvSpPr>
        <p:spPr>
          <a:xfrm>
            <a:off x="5638800" y="4572000"/>
            <a:ext cx="550151" cy="369332"/>
          </a:xfrm>
          <a:prstGeom prst="rect">
            <a:avLst/>
          </a:prstGeom>
          <a:noFill/>
        </p:spPr>
        <p:txBody>
          <a:bodyPr wrap="none" rtlCol="0">
            <a:spAutoFit/>
          </a:bodyPr>
          <a:lstStyle/>
          <a:p>
            <a:r>
              <a:rPr lang="en-US" dirty="0" smtClean="0"/>
              <a:t> bar</a:t>
            </a:r>
            <a:endParaRPr lang="en-US" dirty="0"/>
          </a:p>
        </p:txBody>
      </p:sp>
      <p:sp>
        <p:nvSpPr>
          <p:cNvPr id="17" name="TextBox 16"/>
          <p:cNvSpPr txBox="1"/>
          <p:nvPr/>
        </p:nvSpPr>
        <p:spPr>
          <a:xfrm>
            <a:off x="4572000" y="54102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cxnSp>
        <p:nvCxnSpPr>
          <p:cNvPr id="18" name="Straight Arrow Connector 17"/>
          <p:cNvCxnSpPr/>
          <p:nvPr/>
        </p:nvCxnSpPr>
        <p:spPr>
          <a:xfrm rot="5400000">
            <a:off x="4575784" y="5177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686301" y="4229101"/>
            <a:ext cx="533401" cy="304801"/>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5334000" y="4191000"/>
            <a:ext cx="533400" cy="381000"/>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543800" y="2514600"/>
            <a:ext cx="654346" cy="369332"/>
          </a:xfrm>
          <a:prstGeom prst="rect">
            <a:avLst/>
          </a:prstGeom>
          <a:noFill/>
        </p:spPr>
        <p:txBody>
          <a:bodyPr wrap="none" rtlCol="0">
            <a:spAutoFit/>
          </a:bodyPr>
          <a:lstStyle/>
          <a:p>
            <a:r>
              <a:rPr lang="en-US" dirty="0" smtClean="0"/>
              <a:t>main</a:t>
            </a:r>
            <a:endParaRPr lang="en-US" dirty="0"/>
          </a:p>
        </p:txBody>
      </p:sp>
      <p:cxnSp>
        <p:nvCxnSpPr>
          <p:cNvPr id="33" name="Straight Arrow Connector 32"/>
          <p:cNvCxnSpPr/>
          <p:nvPr/>
        </p:nvCxnSpPr>
        <p:spPr>
          <a:xfrm rot="5400000">
            <a:off x="7623784" y="30442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620000" y="32766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35" name="TextBox 34"/>
          <p:cNvSpPr txBox="1"/>
          <p:nvPr/>
        </p:nvSpPr>
        <p:spPr>
          <a:xfrm>
            <a:off x="7010400" y="4114800"/>
            <a:ext cx="742447" cy="369332"/>
          </a:xfrm>
          <a:prstGeom prst="rect">
            <a:avLst/>
          </a:prstGeom>
          <a:noFill/>
        </p:spPr>
        <p:txBody>
          <a:bodyPr wrap="none" rtlCol="0">
            <a:spAutoFit/>
          </a:bodyPr>
          <a:lstStyle/>
          <a:p>
            <a:r>
              <a:rPr lang="en-US" dirty="0" smtClean="0"/>
              <a:t> </a:t>
            </a:r>
            <a:r>
              <a:rPr lang="en-US" dirty="0" err="1" smtClean="0"/>
              <a:t>foo</a:t>
            </a:r>
            <a:r>
              <a:rPr lang="en-US" dirty="0" smtClean="0"/>
              <a:t>-R</a:t>
            </a:r>
            <a:endParaRPr lang="en-US" dirty="0"/>
          </a:p>
        </p:txBody>
      </p:sp>
      <p:cxnSp>
        <p:nvCxnSpPr>
          <p:cNvPr id="36" name="Straight Arrow Connector 35"/>
          <p:cNvCxnSpPr/>
          <p:nvPr/>
        </p:nvCxnSpPr>
        <p:spPr>
          <a:xfrm rot="5400000">
            <a:off x="7166584" y="47206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7277101" y="3771901"/>
            <a:ext cx="533401" cy="304801"/>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6200000" flipH="1">
            <a:off x="7924800" y="3733800"/>
            <a:ext cx="533400" cy="381000"/>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8153400" y="4114800"/>
            <a:ext cx="550151" cy="369332"/>
          </a:xfrm>
          <a:prstGeom prst="rect">
            <a:avLst/>
          </a:prstGeom>
          <a:noFill/>
        </p:spPr>
        <p:txBody>
          <a:bodyPr wrap="none" rtlCol="0">
            <a:spAutoFit/>
          </a:bodyPr>
          <a:lstStyle/>
          <a:p>
            <a:r>
              <a:rPr lang="en-US" dirty="0" smtClean="0"/>
              <a:t> bar</a:t>
            </a:r>
            <a:endParaRPr lang="en-US" dirty="0"/>
          </a:p>
        </p:txBody>
      </p:sp>
      <p:sp>
        <p:nvSpPr>
          <p:cNvPr id="40" name="TextBox 39"/>
          <p:cNvSpPr txBox="1"/>
          <p:nvPr/>
        </p:nvSpPr>
        <p:spPr>
          <a:xfrm>
            <a:off x="7162800" y="49530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cxnSp>
        <p:nvCxnSpPr>
          <p:cNvPr id="41" name="Straight Arrow Connector 40"/>
          <p:cNvCxnSpPr/>
          <p:nvPr/>
        </p:nvCxnSpPr>
        <p:spPr>
          <a:xfrm rot="5400000">
            <a:off x="7086601" y="5638799"/>
            <a:ext cx="609600" cy="2"/>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7010400" y="5943600"/>
            <a:ext cx="750462" cy="369332"/>
          </a:xfrm>
          <a:prstGeom prst="rect">
            <a:avLst/>
          </a:prstGeom>
          <a:noFill/>
        </p:spPr>
        <p:txBody>
          <a:bodyPr wrap="none" rtlCol="0">
            <a:spAutoFit/>
          </a:bodyPr>
          <a:lstStyle/>
          <a:p>
            <a:r>
              <a:rPr lang="en-US" dirty="0" smtClean="0"/>
              <a:t> </a:t>
            </a:r>
            <a:r>
              <a:rPr lang="en-US" dirty="0" err="1" smtClean="0"/>
              <a:t>foo</a:t>
            </a:r>
            <a:r>
              <a:rPr lang="en-US" dirty="0" smtClean="0"/>
              <a:t>-A</a:t>
            </a:r>
            <a:endParaRPr lang="en-US" dirty="0"/>
          </a:p>
        </p:txBody>
      </p:sp>
      <p:cxnSp>
        <p:nvCxnSpPr>
          <p:cNvPr id="45" name="Curved Connector 44"/>
          <p:cNvCxnSpPr>
            <a:stCxn id="43" idx="1"/>
            <a:endCxn id="35" idx="1"/>
          </p:cNvCxnSpPr>
          <p:nvPr/>
        </p:nvCxnSpPr>
        <p:spPr>
          <a:xfrm rot="10800000">
            <a:off x="7010400" y="4299466"/>
            <a:ext cx="1588" cy="1828800"/>
          </a:xfrm>
          <a:prstGeom prst="curvedConnector3">
            <a:avLst>
              <a:gd name="adj1" fmla="val 33274759"/>
            </a:avLst>
          </a:prstGeom>
          <a:ln>
            <a:prstDash val="sys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Intra-procedural Points-to Analysis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Basic Statements</a:t>
            </a:r>
          </a:p>
          <a:p>
            <a:r>
              <a:rPr lang="en-US" dirty="0" smtClean="0"/>
              <a:t>Control statements</a:t>
            </a:r>
          </a:p>
          <a:p>
            <a:pPr>
              <a:buNone/>
            </a:pPr>
            <a:endParaRPr lang="en-US" dirty="0" smtClean="0"/>
          </a:p>
          <a:p>
            <a:r>
              <a:rPr lang="en-US" dirty="0" smtClean="0"/>
              <a:t>General Algorithm:</a:t>
            </a:r>
          </a:p>
          <a:p>
            <a:pPr>
              <a:buNone/>
            </a:pPr>
            <a:endParaRPr lang="en-US" dirty="0" smtClean="0"/>
          </a:p>
          <a:p>
            <a:pPr>
              <a:buNone/>
            </a:pPr>
            <a:r>
              <a:rPr lang="en-US" dirty="0" smtClean="0"/>
              <a:t>   </a:t>
            </a:r>
            <a:r>
              <a:rPr lang="en-US" dirty="0" err="1" smtClean="0"/>
              <a:t>points_to</a:t>
            </a:r>
            <a:r>
              <a:rPr lang="en-US" dirty="0" smtClean="0"/>
              <a:t> (S, input) =</a:t>
            </a:r>
          </a:p>
          <a:p>
            <a:pPr>
              <a:buNone/>
            </a:pPr>
            <a:r>
              <a:rPr lang="en-US" dirty="0" smtClean="0"/>
              <a:t>   if </a:t>
            </a:r>
            <a:r>
              <a:rPr lang="en-US" dirty="0" err="1" smtClean="0"/>
              <a:t>basic_statement</a:t>
            </a:r>
            <a:r>
              <a:rPr lang="en-US" dirty="0" smtClean="0"/>
              <a:t>(S) then</a:t>
            </a:r>
          </a:p>
          <a:p>
            <a:pPr>
              <a:buNone/>
            </a:pPr>
            <a:r>
              <a:rPr lang="en-US" dirty="0" smtClean="0"/>
              <a:t>       return (</a:t>
            </a:r>
            <a:r>
              <a:rPr lang="en-US" dirty="0" err="1" smtClean="0"/>
              <a:t>basic_points_to</a:t>
            </a:r>
            <a:r>
              <a:rPr lang="en-US" dirty="0" smtClean="0"/>
              <a:t>(S, input));</a:t>
            </a:r>
          </a:p>
          <a:p>
            <a:pPr>
              <a:buNone/>
            </a:pPr>
            <a:r>
              <a:rPr lang="en-US" dirty="0" smtClean="0"/>
              <a:t>   else if </a:t>
            </a:r>
            <a:r>
              <a:rPr lang="en-US" dirty="0" err="1" smtClean="0"/>
              <a:t>control_statement</a:t>
            </a:r>
            <a:r>
              <a:rPr lang="en-US" dirty="0" smtClean="0"/>
              <a:t>(S) then</a:t>
            </a:r>
          </a:p>
          <a:p>
            <a:pPr>
              <a:buNone/>
            </a:pPr>
            <a:r>
              <a:rPr lang="en-US" dirty="0" smtClean="0"/>
              <a:t>       return (</a:t>
            </a:r>
            <a:r>
              <a:rPr lang="en-US" dirty="0" err="1" smtClean="0"/>
              <a:t>control_points_to</a:t>
            </a:r>
            <a:r>
              <a:rPr lang="en-US" dirty="0" smtClean="0"/>
              <a:t>(S, input));</a:t>
            </a:r>
          </a:p>
          <a:p>
            <a:pPr>
              <a:buNone/>
            </a:pPr>
            <a:r>
              <a:rPr lang="en-US" dirty="0" smtClean="0"/>
              <a:t>   else</a:t>
            </a:r>
          </a:p>
          <a:p>
            <a:pPr>
              <a:buNone/>
            </a:pPr>
            <a:r>
              <a:rPr lang="en-US" dirty="0" smtClean="0"/>
              <a:t>       return (input);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Pointers</a:t>
            </a:r>
            <a:endParaRPr lang="en-US" dirty="0"/>
          </a:p>
        </p:txBody>
      </p:sp>
      <p:sp>
        <p:nvSpPr>
          <p:cNvPr id="4" name="TextBox 3"/>
          <p:cNvSpPr txBox="1"/>
          <p:nvPr/>
        </p:nvSpPr>
        <p:spPr>
          <a:xfrm>
            <a:off x="457200" y="1600200"/>
            <a:ext cx="1981200" cy="3970318"/>
          </a:xfrm>
          <a:prstGeom prst="rect">
            <a:avLst/>
          </a:prstGeom>
          <a:noFill/>
        </p:spPr>
        <p:txBody>
          <a:bodyPr wrap="square" rtlCol="0">
            <a:spAutoFit/>
          </a:bodyPr>
          <a:lstStyle/>
          <a:p>
            <a:r>
              <a:rPr lang="en-US" dirty="0" err="1" smtClean="0"/>
              <a:t>int</a:t>
            </a:r>
            <a:r>
              <a:rPr lang="en-US" dirty="0" smtClean="0"/>
              <a:t> a, b, c;</a:t>
            </a:r>
          </a:p>
          <a:p>
            <a:r>
              <a:rPr lang="en-US" dirty="0" err="1" smtClean="0"/>
              <a:t>int</a:t>
            </a:r>
            <a:r>
              <a:rPr lang="en-US" dirty="0" smtClean="0"/>
              <a:t> *pa, *</a:t>
            </a:r>
            <a:r>
              <a:rPr lang="en-US" dirty="0" err="1" smtClean="0"/>
              <a:t>pb</a:t>
            </a:r>
            <a:r>
              <a:rPr lang="en-US" dirty="0" smtClean="0"/>
              <a:t>, *pc;</a:t>
            </a:r>
          </a:p>
          <a:p>
            <a:r>
              <a:rPr lang="en-US" dirty="0" err="1" smtClean="0"/>
              <a:t>int</a:t>
            </a:r>
            <a:r>
              <a:rPr lang="en-US" dirty="0" smtClean="0"/>
              <a:t> (*</a:t>
            </a:r>
            <a:r>
              <a:rPr lang="en-US" dirty="0" err="1" smtClean="0"/>
              <a:t>fp</a:t>
            </a:r>
            <a:r>
              <a:rPr lang="en-US" dirty="0" smtClean="0"/>
              <a:t>)();</a:t>
            </a:r>
          </a:p>
          <a:p>
            <a:r>
              <a:rPr lang="en-US" dirty="0" smtClean="0"/>
              <a:t>main()</a:t>
            </a:r>
          </a:p>
          <a:p>
            <a:r>
              <a:rPr lang="en-US" dirty="0" smtClean="0"/>
              <a:t>{ …</a:t>
            </a:r>
          </a:p>
          <a:p>
            <a:r>
              <a:rPr lang="en-US" dirty="0" smtClean="0"/>
              <a:t>   pc = &amp;c;</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 = </a:t>
            </a:r>
            <a:r>
              <a:rPr lang="en-US" dirty="0" err="1" smtClean="0"/>
              <a:t>foo</a:t>
            </a:r>
            <a:r>
              <a:rPr lang="en-US" dirty="0" smtClean="0"/>
              <a:t>;</a:t>
            </a:r>
          </a:p>
          <a:p>
            <a:r>
              <a:rPr lang="en-US" dirty="0" smtClean="0"/>
              <a:t>   else</a:t>
            </a:r>
          </a:p>
          <a:p>
            <a:r>
              <a:rPr lang="en-US" dirty="0" smtClean="0"/>
              <a:t>        </a:t>
            </a:r>
            <a:r>
              <a:rPr lang="en-US" dirty="0" err="1" smtClean="0"/>
              <a:t>fp</a:t>
            </a:r>
            <a:r>
              <a:rPr lang="en-US" dirty="0" smtClean="0"/>
              <a:t> = bar;</a:t>
            </a:r>
          </a:p>
          <a:p>
            <a:r>
              <a:rPr lang="en-US" dirty="0" smtClean="0"/>
              <a:t>    /* point A */</a:t>
            </a:r>
          </a:p>
          <a:p>
            <a:r>
              <a:rPr lang="en-US" dirty="0" smtClean="0"/>
              <a:t>    </a:t>
            </a:r>
            <a:r>
              <a:rPr lang="en-US" dirty="0" err="1" smtClean="0"/>
              <a:t>fp</a:t>
            </a:r>
            <a:r>
              <a:rPr lang="en-US" dirty="0" smtClean="0"/>
              <a:t>();</a:t>
            </a:r>
          </a:p>
          <a:p>
            <a:r>
              <a:rPr lang="en-US" dirty="0" smtClean="0"/>
              <a:t>    /* point B */</a:t>
            </a:r>
          </a:p>
          <a:p>
            <a:r>
              <a:rPr lang="en-US" dirty="0" smtClean="0"/>
              <a:t>} </a:t>
            </a:r>
            <a:endParaRPr lang="en-US" dirty="0"/>
          </a:p>
        </p:txBody>
      </p:sp>
      <p:sp>
        <p:nvSpPr>
          <p:cNvPr id="5" name="TextBox 4"/>
          <p:cNvSpPr txBox="1"/>
          <p:nvPr/>
        </p:nvSpPr>
        <p:spPr>
          <a:xfrm>
            <a:off x="2362200" y="1600200"/>
            <a:ext cx="1524000" cy="2031325"/>
          </a:xfrm>
          <a:prstGeom prst="rect">
            <a:avLst/>
          </a:prstGeom>
          <a:noFill/>
        </p:spPr>
        <p:txBody>
          <a:bodyPr wrap="square" rtlCol="0">
            <a:spAutoFit/>
          </a:bodyPr>
          <a:lstStyle/>
          <a:p>
            <a:r>
              <a:rPr lang="en-US" dirty="0" err="1" smtClean="0"/>
              <a:t>foo</a:t>
            </a:r>
            <a:r>
              <a:rPr lang="en-US" dirty="0" smtClean="0"/>
              <a:t>()</a:t>
            </a:r>
          </a:p>
          <a:p>
            <a:r>
              <a:rPr lang="en-US" dirty="0" smtClean="0"/>
              <a:t>{ …</a:t>
            </a:r>
          </a:p>
          <a:p>
            <a:r>
              <a:rPr lang="en-US" dirty="0" smtClean="0"/>
              <a:t>   pa = &amp;a;</a:t>
            </a:r>
          </a:p>
          <a:p>
            <a:r>
              <a:rPr lang="en-US" dirty="0" smtClean="0"/>
              <a:t>   if (</a:t>
            </a:r>
            <a:r>
              <a:rPr lang="en-US" dirty="0" err="1" smtClean="0"/>
              <a:t>cond</a:t>
            </a:r>
            <a:r>
              <a:rPr lang="en-US" dirty="0" smtClean="0"/>
              <a:t>)</a:t>
            </a:r>
          </a:p>
          <a:p>
            <a:r>
              <a:rPr lang="en-US" dirty="0" smtClean="0"/>
              <a:t>       </a:t>
            </a:r>
            <a:r>
              <a:rPr lang="en-US" dirty="0" err="1" smtClean="0"/>
              <a:t>fp</a:t>
            </a:r>
            <a:r>
              <a:rPr lang="en-US" dirty="0" smtClean="0"/>
              <a:t>();</a:t>
            </a:r>
          </a:p>
          <a:p>
            <a:r>
              <a:rPr lang="en-US" dirty="0" smtClean="0"/>
              <a:t>/* point C */</a:t>
            </a:r>
          </a:p>
          <a:p>
            <a:r>
              <a:rPr lang="en-US" dirty="0" smtClean="0"/>
              <a:t>} </a:t>
            </a:r>
            <a:endParaRPr lang="en-US" dirty="0"/>
          </a:p>
        </p:txBody>
      </p:sp>
      <p:sp>
        <p:nvSpPr>
          <p:cNvPr id="6" name="TextBox 5"/>
          <p:cNvSpPr txBox="1"/>
          <p:nvPr/>
        </p:nvSpPr>
        <p:spPr>
          <a:xfrm>
            <a:off x="3886200" y="1600200"/>
            <a:ext cx="1524000" cy="1477328"/>
          </a:xfrm>
          <a:prstGeom prst="rect">
            <a:avLst/>
          </a:prstGeom>
          <a:noFill/>
        </p:spPr>
        <p:txBody>
          <a:bodyPr wrap="square" rtlCol="0">
            <a:spAutoFit/>
          </a:bodyPr>
          <a:lstStyle/>
          <a:p>
            <a:r>
              <a:rPr lang="en-US" dirty="0" smtClean="0"/>
              <a:t>bar()</a:t>
            </a:r>
          </a:p>
          <a:p>
            <a:r>
              <a:rPr lang="en-US" dirty="0" smtClean="0"/>
              <a:t>{ …</a:t>
            </a:r>
          </a:p>
          <a:p>
            <a:r>
              <a:rPr lang="en-US" dirty="0" smtClean="0"/>
              <a:t>   </a:t>
            </a:r>
            <a:r>
              <a:rPr lang="en-US" dirty="0" err="1" smtClean="0"/>
              <a:t>pb</a:t>
            </a:r>
            <a:r>
              <a:rPr lang="en-US" dirty="0" smtClean="0"/>
              <a:t> = &amp;b;</a:t>
            </a:r>
          </a:p>
          <a:p>
            <a:r>
              <a:rPr lang="en-US" dirty="0" smtClean="0"/>
              <a:t>/* point D */</a:t>
            </a:r>
          </a:p>
          <a:p>
            <a:r>
              <a:rPr lang="en-US" dirty="0" smtClean="0"/>
              <a:t>} </a:t>
            </a:r>
            <a:endParaRPr lang="en-US" dirty="0"/>
          </a:p>
        </p:txBody>
      </p:sp>
      <p:sp>
        <p:nvSpPr>
          <p:cNvPr id="7" name="TextBox 6"/>
          <p:cNvSpPr txBox="1"/>
          <p:nvPr/>
        </p:nvSpPr>
        <p:spPr>
          <a:xfrm>
            <a:off x="533400" y="5657671"/>
            <a:ext cx="5029200" cy="1200329"/>
          </a:xfrm>
          <a:prstGeom prst="rect">
            <a:avLst/>
          </a:prstGeom>
          <a:noFill/>
        </p:spPr>
        <p:txBody>
          <a:bodyPr wrap="square" rtlCol="0">
            <a:spAutoFit/>
          </a:bodyPr>
          <a:lstStyle/>
          <a:p>
            <a:r>
              <a:rPr lang="en-US" dirty="0" smtClean="0"/>
              <a:t>A: (</a:t>
            </a:r>
            <a:r>
              <a:rPr lang="en-US" dirty="0" err="1" smtClean="0"/>
              <a:t>fp</a:t>
            </a:r>
            <a:r>
              <a:rPr lang="en-US" dirty="0" smtClean="0"/>
              <a:t>, </a:t>
            </a:r>
            <a:r>
              <a:rPr lang="en-US" dirty="0" err="1" smtClean="0"/>
              <a:t>foo</a:t>
            </a:r>
            <a:r>
              <a:rPr lang="en-US" dirty="0" smtClean="0"/>
              <a:t>, P) (</a:t>
            </a:r>
            <a:r>
              <a:rPr lang="en-US" dirty="0" err="1" smtClean="0"/>
              <a:t>fp</a:t>
            </a:r>
            <a:r>
              <a:rPr lang="en-US" dirty="0" smtClean="0"/>
              <a:t>, bar, P) (pc, c, D)</a:t>
            </a:r>
          </a:p>
          <a:p>
            <a:r>
              <a:rPr lang="en-US" dirty="0" smtClean="0">
                <a:solidFill>
                  <a:srgbClr val="FF0000"/>
                </a:solidFill>
              </a:rPr>
              <a:t>B: (</a:t>
            </a:r>
            <a:r>
              <a:rPr lang="en-US" dirty="0" err="1" smtClean="0">
                <a:solidFill>
                  <a:srgbClr val="FF0000"/>
                </a:solidFill>
              </a:rPr>
              <a:t>fp</a:t>
            </a:r>
            <a:r>
              <a:rPr lang="en-US" dirty="0" smtClean="0">
                <a:solidFill>
                  <a:srgbClr val="FF0000"/>
                </a:solidFill>
              </a:rPr>
              <a:t>, </a:t>
            </a:r>
            <a:r>
              <a:rPr lang="en-US" dirty="0" err="1" smtClean="0">
                <a:solidFill>
                  <a:srgbClr val="FF0000"/>
                </a:solidFill>
              </a:rPr>
              <a:t>foo</a:t>
            </a:r>
            <a:r>
              <a:rPr lang="en-US" dirty="0" smtClean="0">
                <a:solidFill>
                  <a:srgbClr val="FF0000"/>
                </a:solidFill>
              </a:rPr>
              <a:t>, P) (</a:t>
            </a:r>
            <a:r>
              <a:rPr lang="en-US" dirty="0" err="1" smtClean="0">
                <a:solidFill>
                  <a:srgbClr val="FF0000"/>
                </a:solidFill>
              </a:rPr>
              <a:t>fp</a:t>
            </a:r>
            <a:r>
              <a:rPr lang="en-US" dirty="0" smtClean="0">
                <a:solidFill>
                  <a:srgbClr val="FF0000"/>
                </a:solidFill>
              </a:rPr>
              <a:t>, bar, P) (pc, c, D) (pa, a, P) (</a:t>
            </a:r>
            <a:r>
              <a:rPr lang="en-US" dirty="0" err="1" smtClean="0">
                <a:solidFill>
                  <a:srgbClr val="FF0000"/>
                </a:solidFill>
              </a:rPr>
              <a:t>pb</a:t>
            </a:r>
            <a:r>
              <a:rPr lang="en-US" dirty="0" smtClean="0">
                <a:solidFill>
                  <a:srgbClr val="FF0000"/>
                </a:solidFill>
              </a:rPr>
              <a:t>, b P)</a:t>
            </a:r>
          </a:p>
          <a:p>
            <a:r>
              <a:rPr lang="en-US" dirty="0" smtClean="0"/>
              <a:t>C: (</a:t>
            </a:r>
            <a:r>
              <a:rPr lang="en-US" dirty="0" err="1" smtClean="0"/>
              <a:t>fp</a:t>
            </a:r>
            <a:r>
              <a:rPr lang="en-US" dirty="0" smtClean="0"/>
              <a:t>, </a:t>
            </a:r>
            <a:r>
              <a:rPr lang="en-US" dirty="0" err="1" smtClean="0"/>
              <a:t>foo</a:t>
            </a:r>
            <a:r>
              <a:rPr lang="en-US" dirty="0" smtClean="0"/>
              <a:t>, D) (pc, c, D) (pa, a, D)</a:t>
            </a:r>
          </a:p>
          <a:p>
            <a:r>
              <a:rPr lang="en-US" dirty="0" smtClean="0"/>
              <a:t>D: (</a:t>
            </a:r>
            <a:r>
              <a:rPr lang="en-US" dirty="0" err="1" smtClean="0"/>
              <a:t>fp</a:t>
            </a:r>
            <a:r>
              <a:rPr lang="en-US" dirty="0" smtClean="0"/>
              <a:t>, bar, D) (pc, c, D) (</a:t>
            </a:r>
            <a:r>
              <a:rPr lang="en-US" dirty="0" err="1" smtClean="0"/>
              <a:t>pb</a:t>
            </a:r>
            <a:r>
              <a:rPr lang="en-US" dirty="0" smtClean="0"/>
              <a:t>, b, D)</a:t>
            </a:r>
            <a:endParaRPr lang="en-US" dirty="0"/>
          </a:p>
        </p:txBody>
      </p:sp>
      <p:sp>
        <p:nvSpPr>
          <p:cNvPr id="9" name="TextBox 8"/>
          <p:cNvSpPr txBox="1"/>
          <p:nvPr/>
        </p:nvSpPr>
        <p:spPr>
          <a:xfrm>
            <a:off x="3276600" y="3733800"/>
            <a:ext cx="654346" cy="369332"/>
          </a:xfrm>
          <a:prstGeom prst="rect">
            <a:avLst/>
          </a:prstGeom>
          <a:noFill/>
        </p:spPr>
        <p:txBody>
          <a:bodyPr wrap="none" rtlCol="0">
            <a:spAutoFit/>
          </a:bodyPr>
          <a:lstStyle/>
          <a:p>
            <a:r>
              <a:rPr lang="en-US" dirty="0" smtClean="0"/>
              <a:t>main</a:t>
            </a:r>
            <a:endParaRPr lang="en-US" dirty="0"/>
          </a:p>
        </p:txBody>
      </p:sp>
      <p:cxnSp>
        <p:nvCxnSpPr>
          <p:cNvPr id="10" name="Straight Arrow Connector 9"/>
          <p:cNvCxnSpPr/>
          <p:nvPr/>
        </p:nvCxnSpPr>
        <p:spPr>
          <a:xfrm rot="5400000">
            <a:off x="3356584" y="4263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352800" y="4495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2" name="TextBox 11"/>
          <p:cNvSpPr txBox="1"/>
          <p:nvPr/>
        </p:nvSpPr>
        <p:spPr>
          <a:xfrm>
            <a:off x="4953000" y="2971800"/>
            <a:ext cx="654346" cy="369332"/>
          </a:xfrm>
          <a:prstGeom prst="rect">
            <a:avLst/>
          </a:prstGeom>
          <a:noFill/>
        </p:spPr>
        <p:txBody>
          <a:bodyPr wrap="none" rtlCol="0">
            <a:spAutoFit/>
          </a:bodyPr>
          <a:lstStyle/>
          <a:p>
            <a:r>
              <a:rPr lang="en-US" dirty="0" smtClean="0"/>
              <a:t>main</a:t>
            </a:r>
            <a:endParaRPr lang="en-US" dirty="0"/>
          </a:p>
        </p:txBody>
      </p:sp>
      <p:cxnSp>
        <p:nvCxnSpPr>
          <p:cNvPr id="13" name="Straight Arrow Connector 12"/>
          <p:cNvCxnSpPr/>
          <p:nvPr/>
        </p:nvCxnSpPr>
        <p:spPr>
          <a:xfrm rot="5400000">
            <a:off x="5032984" y="35014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29200" y="37338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15" name="TextBox 14"/>
          <p:cNvSpPr txBox="1"/>
          <p:nvPr/>
        </p:nvSpPr>
        <p:spPr>
          <a:xfrm>
            <a:off x="4572000" y="4572000"/>
            <a:ext cx="546881" cy="369332"/>
          </a:xfrm>
          <a:prstGeom prst="rect">
            <a:avLst/>
          </a:prstGeom>
          <a:noFill/>
        </p:spPr>
        <p:txBody>
          <a:bodyPr wrap="none" rtlCol="0">
            <a:spAutoFit/>
          </a:bodyPr>
          <a:lstStyle/>
          <a:p>
            <a:r>
              <a:rPr lang="en-US" dirty="0" smtClean="0"/>
              <a:t> </a:t>
            </a:r>
            <a:r>
              <a:rPr lang="en-US" dirty="0" err="1" smtClean="0"/>
              <a:t>foo</a:t>
            </a:r>
            <a:endParaRPr lang="en-US" dirty="0"/>
          </a:p>
        </p:txBody>
      </p:sp>
      <p:sp>
        <p:nvSpPr>
          <p:cNvPr id="16" name="TextBox 15"/>
          <p:cNvSpPr txBox="1"/>
          <p:nvPr/>
        </p:nvSpPr>
        <p:spPr>
          <a:xfrm>
            <a:off x="5638800" y="4572000"/>
            <a:ext cx="550151" cy="369332"/>
          </a:xfrm>
          <a:prstGeom prst="rect">
            <a:avLst/>
          </a:prstGeom>
          <a:noFill/>
        </p:spPr>
        <p:txBody>
          <a:bodyPr wrap="none" rtlCol="0">
            <a:spAutoFit/>
          </a:bodyPr>
          <a:lstStyle/>
          <a:p>
            <a:r>
              <a:rPr lang="en-US" dirty="0" smtClean="0"/>
              <a:t> bar</a:t>
            </a:r>
            <a:endParaRPr lang="en-US" dirty="0"/>
          </a:p>
        </p:txBody>
      </p:sp>
      <p:sp>
        <p:nvSpPr>
          <p:cNvPr id="17" name="TextBox 16"/>
          <p:cNvSpPr txBox="1"/>
          <p:nvPr/>
        </p:nvSpPr>
        <p:spPr>
          <a:xfrm>
            <a:off x="4572000" y="54102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cxnSp>
        <p:nvCxnSpPr>
          <p:cNvPr id="18" name="Straight Arrow Connector 17"/>
          <p:cNvCxnSpPr/>
          <p:nvPr/>
        </p:nvCxnSpPr>
        <p:spPr>
          <a:xfrm rot="5400000">
            <a:off x="4575784" y="51778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686301" y="4229101"/>
            <a:ext cx="533401" cy="304801"/>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5334000" y="4191000"/>
            <a:ext cx="533400" cy="381000"/>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543800" y="2514600"/>
            <a:ext cx="654346" cy="369332"/>
          </a:xfrm>
          <a:prstGeom prst="rect">
            <a:avLst/>
          </a:prstGeom>
          <a:noFill/>
        </p:spPr>
        <p:txBody>
          <a:bodyPr wrap="none" rtlCol="0">
            <a:spAutoFit/>
          </a:bodyPr>
          <a:lstStyle/>
          <a:p>
            <a:r>
              <a:rPr lang="en-US" dirty="0" smtClean="0"/>
              <a:t>main</a:t>
            </a:r>
            <a:endParaRPr lang="en-US" dirty="0"/>
          </a:p>
        </p:txBody>
      </p:sp>
      <p:cxnSp>
        <p:nvCxnSpPr>
          <p:cNvPr id="33" name="Straight Arrow Connector 32"/>
          <p:cNvCxnSpPr/>
          <p:nvPr/>
        </p:nvCxnSpPr>
        <p:spPr>
          <a:xfrm rot="5400000">
            <a:off x="7623784" y="30442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620000" y="32766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sp>
        <p:nvSpPr>
          <p:cNvPr id="35" name="TextBox 34"/>
          <p:cNvSpPr txBox="1"/>
          <p:nvPr/>
        </p:nvSpPr>
        <p:spPr>
          <a:xfrm>
            <a:off x="7010400" y="4114800"/>
            <a:ext cx="742447" cy="369332"/>
          </a:xfrm>
          <a:prstGeom prst="rect">
            <a:avLst/>
          </a:prstGeom>
          <a:noFill/>
        </p:spPr>
        <p:txBody>
          <a:bodyPr wrap="none" rtlCol="0">
            <a:spAutoFit/>
          </a:bodyPr>
          <a:lstStyle/>
          <a:p>
            <a:r>
              <a:rPr lang="en-US" dirty="0" smtClean="0"/>
              <a:t> </a:t>
            </a:r>
            <a:r>
              <a:rPr lang="en-US" dirty="0" err="1" smtClean="0"/>
              <a:t>foo</a:t>
            </a:r>
            <a:r>
              <a:rPr lang="en-US" dirty="0" smtClean="0"/>
              <a:t>-R</a:t>
            </a:r>
            <a:endParaRPr lang="en-US" dirty="0"/>
          </a:p>
        </p:txBody>
      </p:sp>
      <p:cxnSp>
        <p:nvCxnSpPr>
          <p:cNvPr id="36" name="Straight Arrow Connector 35"/>
          <p:cNvCxnSpPr/>
          <p:nvPr/>
        </p:nvCxnSpPr>
        <p:spPr>
          <a:xfrm rot="5400000">
            <a:off x="7166584" y="4720616"/>
            <a:ext cx="468868" cy="1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7277101" y="3771901"/>
            <a:ext cx="533401" cy="304801"/>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6200000" flipH="1">
            <a:off x="7924800" y="3733800"/>
            <a:ext cx="533400" cy="381000"/>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8153400" y="4114800"/>
            <a:ext cx="550151" cy="369332"/>
          </a:xfrm>
          <a:prstGeom prst="rect">
            <a:avLst/>
          </a:prstGeom>
          <a:noFill/>
        </p:spPr>
        <p:txBody>
          <a:bodyPr wrap="none" rtlCol="0">
            <a:spAutoFit/>
          </a:bodyPr>
          <a:lstStyle/>
          <a:p>
            <a:r>
              <a:rPr lang="en-US" dirty="0" smtClean="0"/>
              <a:t> bar</a:t>
            </a:r>
            <a:endParaRPr lang="en-US" dirty="0"/>
          </a:p>
        </p:txBody>
      </p:sp>
      <p:sp>
        <p:nvSpPr>
          <p:cNvPr id="40" name="TextBox 39"/>
          <p:cNvSpPr txBox="1"/>
          <p:nvPr/>
        </p:nvSpPr>
        <p:spPr>
          <a:xfrm>
            <a:off x="7162800" y="4953000"/>
            <a:ext cx="429926" cy="369332"/>
          </a:xfrm>
          <a:prstGeom prst="rect">
            <a:avLst/>
          </a:prstGeom>
          <a:noFill/>
        </p:spPr>
        <p:txBody>
          <a:bodyPr wrap="none" rtlCol="0">
            <a:spAutoFit/>
          </a:bodyPr>
          <a:lstStyle/>
          <a:p>
            <a:r>
              <a:rPr lang="en-US" dirty="0" smtClean="0"/>
              <a:t> </a:t>
            </a:r>
            <a:r>
              <a:rPr lang="en-US" dirty="0" err="1" smtClean="0"/>
              <a:t>fp</a:t>
            </a:r>
            <a:endParaRPr lang="en-US" dirty="0"/>
          </a:p>
        </p:txBody>
      </p:sp>
      <p:cxnSp>
        <p:nvCxnSpPr>
          <p:cNvPr id="41" name="Straight Arrow Connector 40"/>
          <p:cNvCxnSpPr/>
          <p:nvPr/>
        </p:nvCxnSpPr>
        <p:spPr>
          <a:xfrm rot="5400000">
            <a:off x="7086601" y="5638799"/>
            <a:ext cx="609600" cy="2"/>
          </a:xfrm>
          <a:prstGeom prst="straightConnector1">
            <a:avLst/>
          </a:prstGeom>
          <a:ln w="25400" cmpd="sng">
            <a:prstDash val="lgDashDotDot"/>
            <a:tailEnd type="stealth"/>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7010400" y="5943600"/>
            <a:ext cx="750462" cy="369332"/>
          </a:xfrm>
          <a:prstGeom prst="rect">
            <a:avLst/>
          </a:prstGeom>
          <a:noFill/>
        </p:spPr>
        <p:txBody>
          <a:bodyPr wrap="none" rtlCol="0">
            <a:spAutoFit/>
          </a:bodyPr>
          <a:lstStyle/>
          <a:p>
            <a:r>
              <a:rPr lang="en-US" dirty="0" smtClean="0"/>
              <a:t> </a:t>
            </a:r>
            <a:r>
              <a:rPr lang="en-US" dirty="0" err="1" smtClean="0"/>
              <a:t>foo</a:t>
            </a:r>
            <a:r>
              <a:rPr lang="en-US" dirty="0" smtClean="0"/>
              <a:t>-A</a:t>
            </a:r>
            <a:endParaRPr lang="en-US" dirty="0"/>
          </a:p>
        </p:txBody>
      </p:sp>
      <p:cxnSp>
        <p:nvCxnSpPr>
          <p:cNvPr id="45" name="Curved Connector 44"/>
          <p:cNvCxnSpPr>
            <a:stCxn id="43" idx="1"/>
            <a:endCxn id="35" idx="1"/>
          </p:cNvCxnSpPr>
          <p:nvPr/>
        </p:nvCxnSpPr>
        <p:spPr>
          <a:xfrm rot="10800000">
            <a:off x="7010400" y="4299466"/>
            <a:ext cx="1588" cy="1828800"/>
          </a:xfrm>
          <a:prstGeom prst="curvedConnector3">
            <a:avLst>
              <a:gd name="adj1" fmla="val 33274759"/>
            </a:avLst>
          </a:prstGeom>
          <a:ln>
            <a:prstDash val="sys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a:t>
            </a:r>
            <a:endParaRPr lang="en-US" dirty="0"/>
          </a:p>
        </p:txBody>
      </p:sp>
      <p:sp>
        <p:nvSpPr>
          <p:cNvPr id="3" name="Content Placeholder 2"/>
          <p:cNvSpPr>
            <a:spLocks noGrp="1"/>
          </p:cNvSpPr>
          <p:nvPr>
            <p:ph idx="1"/>
          </p:nvPr>
        </p:nvSpPr>
        <p:spPr>
          <a:xfrm>
            <a:off x="457200" y="1371600"/>
            <a:ext cx="8229600" cy="5257800"/>
          </a:xfrm>
        </p:spPr>
        <p:txBody>
          <a:bodyPr>
            <a:noAutofit/>
          </a:bodyPr>
          <a:lstStyle/>
          <a:p>
            <a:r>
              <a:rPr lang="en-US" sz="1600" dirty="0" smtClean="0"/>
              <a:t>Analyzed a set of 17 C programs (max lines 2239)</a:t>
            </a:r>
          </a:p>
          <a:p>
            <a:r>
              <a:rPr lang="en-US" sz="1600" dirty="0" smtClean="0"/>
              <a:t>Average number of stack locations pointed to by the </a:t>
            </a:r>
            <a:r>
              <a:rPr lang="en-US" sz="1600" dirty="0" err="1" smtClean="0"/>
              <a:t>dereferenced</a:t>
            </a:r>
            <a:r>
              <a:rPr lang="en-US" sz="1600" dirty="0" smtClean="0"/>
              <a:t> pointer in an indirect reference is quite close to 1 (ideal) for most programs. Overall average is 1.13 and max is 1.77</a:t>
            </a:r>
          </a:p>
          <a:p>
            <a:r>
              <a:rPr lang="en-US" sz="1600" dirty="0" smtClean="0"/>
              <a:t>Overall 28.8% of indirect references in the programs have the </a:t>
            </a:r>
            <a:r>
              <a:rPr lang="en-US" sz="1600" dirty="0" err="1" smtClean="0"/>
              <a:t>dereferenced</a:t>
            </a:r>
            <a:r>
              <a:rPr lang="en-US" sz="1600" dirty="0" smtClean="0"/>
              <a:t> pointer definitely pointing to a single stack location. </a:t>
            </a:r>
          </a:p>
          <a:p>
            <a:r>
              <a:rPr lang="en-US" sz="1600" dirty="0" smtClean="0"/>
              <a:t>Overall 27.92% of points-to relationships used, have heap locations as the pointer target (need for a powerful companion heap analysis)</a:t>
            </a:r>
          </a:p>
          <a:p>
            <a:r>
              <a:rPr lang="en-US" sz="1600" dirty="0" smtClean="0"/>
              <a:t>Procedure calls generate the majority of points-to relationships, so points-to analysis needs to be context-sensitive to collect precise information</a:t>
            </a:r>
          </a:p>
          <a:p>
            <a:r>
              <a:rPr lang="en-US" sz="1600" dirty="0" smtClean="0"/>
              <a:t>For the tested benchmarks, pointers in heap objects only pointed to other heap objects (and not stack locations) – support the strategy of separating stack and heap points-to analysis</a:t>
            </a:r>
          </a:p>
          <a:p>
            <a:r>
              <a:rPr lang="en-US" sz="1600" dirty="0" smtClean="0"/>
              <a:t>Overall average number of invocation graph nodes per call-site is 1.45. So the approach seems practical although theoretically graph size would be exponential in this scheme.</a:t>
            </a:r>
          </a:p>
          <a:p>
            <a:r>
              <a:rPr lang="en-US" sz="1600" dirty="0" smtClean="0"/>
              <a:t>Testing on larger benchmarks is required. </a:t>
            </a:r>
          </a:p>
          <a:p>
            <a:r>
              <a:rPr lang="en-US" sz="1600" dirty="0" smtClean="0"/>
              <a:t>One solution could be sharing sub-trees that have similar invocation contexts by caching the input and output points-to information</a:t>
            </a:r>
          </a:p>
          <a:p>
            <a:r>
              <a:rPr lang="en-US" sz="1600" dirty="0" smtClean="0"/>
              <a:t>For function pointers, the algorithm constructed precise invocation graph.</a:t>
            </a:r>
          </a:p>
          <a:p>
            <a:r>
              <a:rPr lang="en-US" sz="1600" dirty="0" smtClean="0"/>
              <a:t>203 nodes as opposed to naive approach having 619 nodes and second approach considering only functions whose addresses have been taken, having 589 nodes. </a:t>
            </a:r>
          </a:p>
          <a:p>
            <a:endParaRPr lang="en-US" sz="16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a:t>
            </a:r>
            <a:endParaRPr lang="en-US" dirty="0"/>
          </a:p>
        </p:txBody>
      </p:sp>
      <p:sp>
        <p:nvSpPr>
          <p:cNvPr id="3" name="Content Placeholder 2"/>
          <p:cNvSpPr>
            <a:spLocks noGrp="1"/>
          </p:cNvSpPr>
          <p:nvPr>
            <p:ph idx="1"/>
          </p:nvPr>
        </p:nvSpPr>
        <p:spPr>
          <a:xfrm>
            <a:off x="457200" y="1600200"/>
            <a:ext cx="8229600" cy="5105400"/>
          </a:xfrm>
        </p:spPr>
        <p:txBody>
          <a:bodyPr>
            <a:normAutofit fontScale="55000" lnSpcReduction="20000"/>
          </a:bodyPr>
          <a:lstStyle/>
          <a:p>
            <a:r>
              <a:rPr lang="en-US" sz="2900" dirty="0" smtClean="0"/>
              <a:t>The points-to analysis provides:</a:t>
            </a:r>
          </a:p>
          <a:p>
            <a:pPr lvl="1"/>
            <a:r>
              <a:rPr lang="en-US" sz="2900" dirty="0" smtClean="0"/>
              <a:t>Point-specific points-to information</a:t>
            </a:r>
          </a:p>
          <a:p>
            <a:pPr lvl="1"/>
            <a:r>
              <a:rPr lang="en-US" sz="2900" dirty="0" smtClean="0"/>
              <a:t>A complete invocation graph with mapping information that encodes how one maps variables from a calling context to a called context</a:t>
            </a:r>
          </a:p>
          <a:p>
            <a:r>
              <a:rPr lang="en-US" sz="2900" dirty="0" smtClean="0"/>
              <a:t>Point-specific points-to info is useful to compute read/write sets (e.g. those used in constructing ALPHA intermediate representation)</a:t>
            </a:r>
          </a:p>
          <a:p>
            <a:r>
              <a:rPr lang="en-US" sz="2900" dirty="0" smtClean="0"/>
              <a:t>Results of this analysis are critical to the support analyses required for dependence testing for array references.</a:t>
            </a:r>
          </a:p>
          <a:p>
            <a:r>
              <a:rPr lang="en-US" sz="2900" dirty="0" smtClean="0"/>
              <a:t>Results are used to:</a:t>
            </a:r>
          </a:p>
          <a:p>
            <a:pPr lvl="1"/>
            <a:r>
              <a:rPr lang="en-US" sz="2900" dirty="0" smtClean="0"/>
              <a:t>Increase number of admissible loop-nests</a:t>
            </a:r>
          </a:p>
          <a:p>
            <a:pPr lvl="1"/>
            <a:r>
              <a:rPr lang="en-US" sz="2900" dirty="0" smtClean="0"/>
              <a:t>Decrease number of array pairs that require testing</a:t>
            </a:r>
          </a:p>
          <a:p>
            <a:pPr lvl="1"/>
            <a:r>
              <a:rPr lang="en-US" sz="2900" dirty="0" smtClean="0"/>
              <a:t>Allow the analysis of array subscripts that involve pointer variables</a:t>
            </a:r>
          </a:p>
          <a:p>
            <a:r>
              <a:rPr lang="en-US" sz="2900" dirty="0" smtClean="0"/>
              <a:t>One example optimizing transformation – use of definite points-to information to reduce the number of loads required in low-level program representation.</a:t>
            </a:r>
          </a:p>
          <a:p>
            <a:r>
              <a:rPr lang="en-US" sz="2900" dirty="0" smtClean="0"/>
              <a:t>Complete invocation graph and mapping information provide convenient basis for implementing other inter-procedural analyses like</a:t>
            </a:r>
          </a:p>
          <a:p>
            <a:pPr lvl="1"/>
            <a:r>
              <a:rPr lang="en-US" sz="2900" dirty="0" smtClean="0"/>
              <a:t>Generalized constant propagation</a:t>
            </a:r>
          </a:p>
          <a:p>
            <a:pPr lvl="1"/>
            <a:r>
              <a:rPr lang="en-US" sz="2900" dirty="0" smtClean="0"/>
              <a:t>Practical heap analysis</a:t>
            </a:r>
          </a:p>
          <a:p>
            <a:r>
              <a:rPr lang="en-US" sz="2900" dirty="0" smtClean="0"/>
              <a:t>After the analysis one need not worry about function pointers or correspondence between invisible variables and calling context. This information is stored by the points-to analysis and need not be recalculated.</a:t>
            </a:r>
          </a:p>
          <a:p>
            <a:pPr lvl="1"/>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0" y="2819400"/>
            <a:ext cx="4495800" cy="1015663"/>
          </a:xfrm>
          <a:prstGeom prst="rect">
            <a:avLst/>
          </a:prstGeom>
          <a:noFill/>
        </p:spPr>
        <p:txBody>
          <a:bodyPr wrap="square" rtlCol="0">
            <a:spAutoFit/>
          </a:bodyPr>
          <a:lstStyle/>
          <a:p>
            <a:r>
              <a:rPr lang="en-US" sz="6000" dirty="0" smtClean="0"/>
              <a:t>Questions!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Intra-procedural Points-to Analysis</a:t>
            </a:r>
            <a:endParaRPr lang="en-US" dirty="0"/>
          </a:p>
        </p:txBody>
      </p:sp>
      <p:sp>
        <p:nvSpPr>
          <p:cNvPr id="3" name="Content Placeholder 2"/>
          <p:cNvSpPr>
            <a:spLocks noGrp="1"/>
          </p:cNvSpPr>
          <p:nvPr>
            <p:ph idx="1"/>
          </p:nvPr>
        </p:nvSpPr>
        <p:spPr>
          <a:xfrm>
            <a:off x="457200" y="1600200"/>
            <a:ext cx="8229600" cy="4800600"/>
          </a:xfrm>
        </p:spPr>
        <p:txBody>
          <a:bodyPr>
            <a:normAutofit fontScale="40000" lnSpcReduction="20000"/>
          </a:bodyPr>
          <a:lstStyle/>
          <a:p>
            <a:r>
              <a:rPr lang="en-US" sz="4500" dirty="0" smtClean="0"/>
              <a:t>Basic Statements – simple</a:t>
            </a:r>
          </a:p>
          <a:p>
            <a:r>
              <a:rPr lang="en-US" sz="4500" dirty="0" smtClean="0"/>
              <a:t>Control Statements – need to merge, fixed point calculation</a:t>
            </a:r>
          </a:p>
          <a:p>
            <a:r>
              <a:rPr lang="en-US" sz="4500" dirty="0" smtClean="0"/>
              <a:t>Merging relationships (rel1 ◊ rel2):</a:t>
            </a:r>
          </a:p>
          <a:p>
            <a:endParaRPr lang="en-US" sz="4500" dirty="0" smtClean="0"/>
          </a:p>
          <a:p>
            <a:endParaRPr lang="en-US" sz="4500" dirty="0" smtClean="0"/>
          </a:p>
          <a:p>
            <a:r>
              <a:rPr lang="en-US" sz="4500" dirty="0" smtClean="0"/>
              <a:t>Merging two points-to sets</a:t>
            </a:r>
          </a:p>
          <a:p>
            <a:r>
              <a:rPr lang="en-US" sz="4500" dirty="0" smtClean="0"/>
              <a:t>Merge(S1, S2)</a:t>
            </a:r>
          </a:p>
          <a:p>
            <a:endParaRPr lang="en-US" sz="4500" dirty="0" smtClean="0"/>
          </a:p>
          <a:p>
            <a:pPr>
              <a:buNone/>
            </a:pPr>
            <a:r>
              <a:rPr lang="en-US" sz="4500" dirty="0" smtClean="0"/>
              <a:t>      Definite-set = {(x, y, D) | (x, y, D)  </a:t>
            </a:r>
            <a:r>
              <a:rPr lang="az-Cyrl-AZ" sz="4500" dirty="0" smtClean="0"/>
              <a:t>Є</a:t>
            </a:r>
            <a:r>
              <a:rPr lang="en-US" sz="4500" dirty="0" smtClean="0"/>
              <a:t> (S1 </a:t>
            </a:r>
            <a:r>
              <a:rPr lang="en-US" sz="4500" dirty="0" smtClean="0">
                <a:solidFill>
                  <a:prstClr val="black"/>
                </a:solidFill>
                <a:latin typeface="cmsy10"/>
              </a:rPr>
              <a:t>\ </a:t>
            </a:r>
            <a:r>
              <a:rPr lang="en-US" sz="4500" dirty="0" smtClean="0"/>
              <a:t>S2)}</a:t>
            </a:r>
          </a:p>
          <a:p>
            <a:pPr>
              <a:buNone/>
            </a:pPr>
            <a:r>
              <a:rPr lang="en-US" sz="4500" dirty="0" smtClean="0"/>
              <a:t>      Possible-set = {(x, y, P) | (x, y, </a:t>
            </a:r>
            <a:r>
              <a:rPr lang="en-US" sz="4500" dirty="0" err="1" smtClean="0"/>
              <a:t>rel</a:t>
            </a:r>
            <a:r>
              <a:rPr lang="en-US" sz="4500" dirty="0" smtClean="0"/>
              <a:t>) </a:t>
            </a:r>
            <a:r>
              <a:rPr lang="az-Cyrl-AZ" sz="4500" dirty="0" smtClean="0"/>
              <a:t>Є</a:t>
            </a:r>
            <a:r>
              <a:rPr lang="en-US" sz="4500" dirty="0" smtClean="0"/>
              <a:t> (S1 </a:t>
            </a:r>
            <a:r>
              <a:rPr lang="en-US" sz="4500" dirty="0" smtClean="0">
                <a:solidFill>
                  <a:prstClr val="black"/>
                </a:solidFill>
                <a:latin typeface="cmsy10"/>
              </a:rPr>
              <a:t>[</a:t>
            </a:r>
            <a:r>
              <a:rPr lang="en-US" sz="4500" dirty="0" smtClean="0"/>
              <a:t> S2) </a:t>
            </a:r>
            <a:r>
              <a:rPr lang="el-GR" sz="4500" dirty="0" smtClean="0"/>
              <a:t>Λ</a:t>
            </a:r>
            <a:r>
              <a:rPr lang="en-US" sz="4500" dirty="0" smtClean="0"/>
              <a:t> (x, y, D)</a:t>
            </a:r>
            <a:r>
              <a:rPr lang="en-US" sz="4500" dirty="0" smtClean="0">
                <a:latin typeface="cmsy10"/>
              </a:rPr>
              <a:t>  </a:t>
            </a:r>
            <a:r>
              <a:rPr lang="az-Cyrl-AZ" sz="4500" dirty="0" smtClean="0"/>
              <a:t> </a:t>
            </a:r>
            <a:r>
              <a:rPr lang="en-US" sz="4500" dirty="0" smtClean="0"/>
              <a:t>Definite-set}</a:t>
            </a:r>
          </a:p>
          <a:p>
            <a:pPr>
              <a:buNone/>
            </a:pPr>
            <a:r>
              <a:rPr lang="en-US" sz="4500" dirty="0" smtClean="0"/>
              <a:t>      Merge(S1, S2) = Definite-set </a:t>
            </a:r>
            <a:r>
              <a:rPr lang="en-US" sz="4500" dirty="0" smtClean="0">
                <a:solidFill>
                  <a:prstClr val="black"/>
                </a:solidFill>
                <a:latin typeface="cmsy10"/>
              </a:rPr>
              <a:t>[</a:t>
            </a:r>
            <a:r>
              <a:rPr lang="en-US" sz="4500" dirty="0" smtClean="0"/>
              <a:t> Possible-set</a:t>
            </a:r>
          </a:p>
          <a:p>
            <a:endParaRPr lang="en-US" sz="4500" dirty="0" smtClean="0"/>
          </a:p>
          <a:p>
            <a:pPr>
              <a:buNone/>
            </a:pPr>
            <a:r>
              <a:rPr lang="en-US" sz="4500" dirty="0" smtClean="0"/>
              <a:t>S1 = {(x, </a:t>
            </a:r>
            <a:r>
              <a:rPr lang="en-US" sz="4500" dirty="0" smtClean="0"/>
              <a:t>x1</a:t>
            </a:r>
            <a:r>
              <a:rPr lang="en-US" sz="4500" dirty="0" smtClean="0"/>
              <a:t>, D), (y, y1, D), (z, z1, D)} </a:t>
            </a:r>
          </a:p>
          <a:p>
            <a:pPr>
              <a:buNone/>
            </a:pPr>
            <a:r>
              <a:rPr lang="en-US" sz="4500" dirty="0" smtClean="0"/>
              <a:t>S2 = {(x, x1, D), (y, y1, P)}</a:t>
            </a:r>
          </a:p>
          <a:p>
            <a:pPr>
              <a:buNone/>
            </a:pPr>
            <a:r>
              <a:rPr lang="en-US" sz="4500" dirty="0" smtClean="0"/>
              <a:t>Definite-set = {(x, x1, D)}</a:t>
            </a:r>
          </a:p>
          <a:p>
            <a:pPr>
              <a:buNone/>
            </a:pPr>
            <a:r>
              <a:rPr lang="en-US" sz="4500" dirty="0" smtClean="0"/>
              <a:t>Possible-set = {(y, y1, P), (z, z1, P)}</a:t>
            </a:r>
          </a:p>
          <a:p>
            <a:pPr>
              <a:buNone/>
            </a:pPr>
            <a:r>
              <a:rPr lang="en-US" sz="4500" dirty="0" smtClean="0"/>
              <a:t>Merge(S1, S2) = {(x, x1, D), (y, y1, P), (z, z1, P)}</a:t>
            </a:r>
          </a:p>
          <a:p>
            <a:endParaRPr lang="en-US" dirty="0"/>
          </a:p>
        </p:txBody>
      </p:sp>
      <p:graphicFrame>
        <p:nvGraphicFramePr>
          <p:cNvPr id="4" name="Table 3"/>
          <p:cNvGraphicFramePr>
            <a:graphicFrameLocks noGrp="1"/>
          </p:cNvGraphicFramePr>
          <p:nvPr/>
        </p:nvGraphicFramePr>
        <p:xfrm>
          <a:off x="5715000" y="2362200"/>
          <a:ext cx="2057400" cy="1295400"/>
        </p:xfrm>
        <a:graphic>
          <a:graphicData uri="http://schemas.openxmlformats.org/drawingml/2006/table">
            <a:tbl>
              <a:tblPr firstRow="1" firstCol="1">
                <a:tableStyleId>{7DF18680-E054-41AD-8BC1-D1AEF772440D}</a:tableStyleId>
              </a:tblPr>
              <a:tblGrid>
                <a:gridCol w="685800"/>
                <a:gridCol w="685800"/>
                <a:gridCol w="685800"/>
              </a:tblGrid>
              <a:tr h="431800">
                <a:tc>
                  <a:txBody>
                    <a:bodyPr/>
                    <a:lstStyle/>
                    <a:p>
                      <a:pPr algn="ctr"/>
                      <a:r>
                        <a:rPr lang="en-US" dirty="0" smtClean="0"/>
                        <a:t>◊</a:t>
                      </a:r>
                      <a:endParaRPr lang="en-US" dirty="0"/>
                    </a:p>
                  </a:txBody>
                  <a:tcPr/>
                </a:tc>
                <a:tc>
                  <a:txBody>
                    <a:bodyPr/>
                    <a:lstStyle/>
                    <a:p>
                      <a:pPr algn="ctr"/>
                      <a:r>
                        <a:rPr lang="en-US" dirty="0" smtClean="0"/>
                        <a:t>D</a:t>
                      </a:r>
                      <a:endParaRPr lang="en-US" dirty="0"/>
                    </a:p>
                  </a:txBody>
                  <a:tcPr/>
                </a:tc>
                <a:tc>
                  <a:txBody>
                    <a:bodyPr/>
                    <a:lstStyle/>
                    <a:p>
                      <a:pPr algn="ctr"/>
                      <a:r>
                        <a:rPr lang="en-US" dirty="0" smtClean="0"/>
                        <a:t>P</a:t>
                      </a:r>
                      <a:endParaRPr lang="en-US" dirty="0"/>
                    </a:p>
                  </a:txBody>
                  <a:tcPr/>
                </a:tc>
              </a:tr>
              <a:tr h="431800">
                <a:tc>
                  <a:txBody>
                    <a:bodyPr/>
                    <a:lstStyle/>
                    <a:p>
                      <a:pPr algn="ctr"/>
                      <a:r>
                        <a:rPr lang="en-US" dirty="0" smtClean="0"/>
                        <a:t>D</a:t>
                      </a:r>
                      <a:endParaRPr lang="en-US" dirty="0"/>
                    </a:p>
                  </a:txBody>
                  <a:tcPr/>
                </a:tc>
                <a:tc>
                  <a:txBody>
                    <a:bodyPr/>
                    <a:lstStyle/>
                    <a:p>
                      <a:pPr algn="ctr"/>
                      <a:r>
                        <a:rPr lang="en-US" dirty="0" smtClean="0"/>
                        <a:t>D</a:t>
                      </a:r>
                      <a:endParaRPr lang="en-US" dirty="0"/>
                    </a:p>
                  </a:txBody>
                  <a:tcPr/>
                </a:tc>
                <a:tc>
                  <a:txBody>
                    <a:bodyPr/>
                    <a:lstStyle/>
                    <a:p>
                      <a:pPr algn="ctr"/>
                      <a:r>
                        <a:rPr lang="en-US" dirty="0" smtClean="0"/>
                        <a:t>P</a:t>
                      </a:r>
                      <a:endParaRPr lang="en-US" dirty="0"/>
                    </a:p>
                  </a:txBody>
                  <a:tcPr/>
                </a:tc>
              </a:tr>
              <a:tr h="431800">
                <a:tc>
                  <a:txBody>
                    <a:bodyPr/>
                    <a:lstStyle/>
                    <a:p>
                      <a:pPr algn="ctr"/>
                      <a:r>
                        <a:rPr lang="en-US" dirty="0" smtClean="0"/>
                        <a:t>P</a:t>
                      </a:r>
                      <a:endParaRPr lang="en-US" dirty="0"/>
                    </a:p>
                  </a:txBody>
                  <a:tcPr/>
                </a:tc>
                <a:tc>
                  <a:txBody>
                    <a:bodyPr/>
                    <a:lstStyle/>
                    <a:p>
                      <a:pPr algn="ctr"/>
                      <a:r>
                        <a:rPr lang="en-US" dirty="0" smtClean="0"/>
                        <a:t>P</a:t>
                      </a:r>
                      <a:endParaRPr lang="en-US" dirty="0"/>
                    </a:p>
                  </a:txBody>
                  <a:tcPr/>
                </a:tc>
                <a:tc>
                  <a:txBody>
                    <a:bodyPr/>
                    <a:lstStyle/>
                    <a:p>
                      <a:pPr algn="ctr"/>
                      <a:r>
                        <a:rPr lang="en-US" dirty="0" smtClean="0"/>
                        <a:t>P</a:t>
                      </a:r>
                      <a:endParaRPr lang="en-US" dirty="0"/>
                    </a:p>
                  </a:txBody>
                  <a:tcPr/>
                </a:tc>
              </a:tr>
            </a:tbl>
          </a:graphicData>
        </a:graphic>
      </p:graphicFrame>
      <p:pic>
        <p:nvPicPr>
          <p:cNvPr id="1026" name="Picture 2"/>
          <p:cNvPicPr>
            <a:picLocks noChangeAspect="1" noChangeArrowheads="1"/>
          </p:cNvPicPr>
          <p:nvPr/>
        </p:nvPicPr>
        <p:blipFill>
          <a:blip r:embed="rId2" cstate="print"/>
          <a:srcRect/>
          <a:stretch>
            <a:fillRect/>
          </a:stretch>
        </p:blipFill>
        <p:spPr bwMode="auto">
          <a:xfrm>
            <a:off x="5924550" y="4114800"/>
            <a:ext cx="171450" cy="200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Fixed-point Computation</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Fixed-point – for loops and recursion</a:t>
            </a:r>
          </a:p>
          <a:p>
            <a:r>
              <a:rPr lang="en-US" dirty="0" smtClean="0"/>
              <a:t>Need to approximate</a:t>
            </a:r>
          </a:p>
          <a:p>
            <a:r>
              <a:rPr lang="en-US" dirty="0" smtClean="0"/>
              <a:t>While loop</a:t>
            </a:r>
          </a:p>
          <a:p>
            <a:pPr lvl="1"/>
            <a:r>
              <a:rPr lang="en-US" sz="3300" dirty="0" smtClean="0"/>
              <a:t>Fixed-point is reached when analysis of the loop-body in two consecutive iterations does not result in any new information</a:t>
            </a:r>
          </a:p>
          <a:p>
            <a:pPr lvl="1">
              <a:buNone/>
            </a:pPr>
            <a:endParaRPr lang="en-US" sz="2900" dirty="0" smtClean="0"/>
          </a:p>
          <a:p>
            <a:pPr>
              <a:buNone/>
            </a:pPr>
            <a:r>
              <a:rPr lang="en-US" dirty="0" err="1" smtClean="0"/>
              <a:t>process_while</a:t>
            </a:r>
            <a:r>
              <a:rPr lang="en-US" dirty="0" smtClean="0"/>
              <a:t>(</a:t>
            </a:r>
            <a:r>
              <a:rPr lang="en-US" dirty="0" err="1" smtClean="0"/>
              <a:t>cond</a:t>
            </a:r>
            <a:r>
              <a:rPr lang="en-US" dirty="0" smtClean="0"/>
              <a:t>, body, in) {</a:t>
            </a:r>
          </a:p>
          <a:p>
            <a:pPr>
              <a:buNone/>
            </a:pPr>
            <a:r>
              <a:rPr lang="en-US" dirty="0" smtClean="0"/>
              <a:t>     {</a:t>
            </a:r>
          </a:p>
          <a:p>
            <a:pPr>
              <a:buNone/>
            </a:pPr>
            <a:r>
              <a:rPr lang="en-US" dirty="0" smtClean="0"/>
              <a:t>          </a:t>
            </a:r>
            <a:r>
              <a:rPr lang="en-US" dirty="0" err="1" smtClean="0"/>
              <a:t>last_in</a:t>
            </a:r>
            <a:r>
              <a:rPr lang="en-US" dirty="0" smtClean="0"/>
              <a:t> = in;</a:t>
            </a:r>
          </a:p>
          <a:p>
            <a:pPr>
              <a:buNone/>
            </a:pPr>
            <a:r>
              <a:rPr lang="en-US" dirty="0" smtClean="0"/>
              <a:t>          out = </a:t>
            </a:r>
            <a:r>
              <a:rPr lang="en-US" dirty="0" err="1" smtClean="0"/>
              <a:t>points_to</a:t>
            </a:r>
            <a:r>
              <a:rPr lang="en-US" dirty="0" smtClean="0"/>
              <a:t>(body, in);</a:t>
            </a:r>
          </a:p>
          <a:p>
            <a:pPr>
              <a:buNone/>
            </a:pPr>
            <a:r>
              <a:rPr lang="en-US" dirty="0" smtClean="0"/>
              <a:t>          in = </a:t>
            </a:r>
            <a:r>
              <a:rPr lang="en-US" dirty="0" err="1" smtClean="0"/>
              <a:t>merge_info</a:t>
            </a:r>
            <a:r>
              <a:rPr lang="en-US" dirty="0" smtClean="0"/>
              <a:t>(in, out);</a:t>
            </a:r>
          </a:p>
          <a:p>
            <a:pPr>
              <a:buNone/>
            </a:pPr>
            <a:r>
              <a:rPr lang="en-US" dirty="0" smtClean="0"/>
              <a:t>      } while (</a:t>
            </a:r>
            <a:r>
              <a:rPr lang="en-US" dirty="0" err="1" smtClean="0"/>
              <a:t>last_in</a:t>
            </a:r>
            <a:r>
              <a:rPr lang="en-US" dirty="0" smtClean="0"/>
              <a:t> != in);</a:t>
            </a:r>
          </a:p>
          <a:p>
            <a:pPr>
              <a:buNone/>
            </a:pPr>
            <a:r>
              <a:rPr lang="en-US" dirty="0" smtClean="0"/>
              <a:t> </a:t>
            </a:r>
          </a:p>
          <a:p>
            <a:pPr>
              <a:buNone/>
            </a:pPr>
            <a:r>
              <a:rPr lang="en-US" dirty="0" smtClean="0"/>
              <a:t>      result = in;</a:t>
            </a:r>
          </a:p>
          <a:p>
            <a:pPr>
              <a:buNone/>
            </a:pPr>
            <a:r>
              <a:rPr lang="en-US" dirty="0" smtClean="0"/>
              <a:t>      return (result);</a:t>
            </a:r>
          </a:p>
          <a:p>
            <a:pPr>
              <a:buNone/>
            </a:pPr>
            <a:r>
              <a:rPr lang="en-US" dirty="0" smtClean="0"/>
              <a:t>}     </a:t>
            </a:r>
          </a:p>
          <a:p>
            <a:endParaRPr lang="en-US" dirty="0"/>
          </a:p>
        </p:txBody>
      </p:sp>
      <p:sp>
        <p:nvSpPr>
          <p:cNvPr id="4" name="Content Placeholder 2"/>
          <p:cNvSpPr txBox="1">
            <a:spLocks/>
          </p:cNvSpPr>
          <p:nvPr/>
        </p:nvSpPr>
        <p:spPr>
          <a:xfrm>
            <a:off x="4800600" y="3200400"/>
            <a:ext cx="3200400" cy="3200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9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900" b="0" i="0" u="none" strike="noStrike" kern="1200" cap="none" spc="0" normalizeH="0" baseline="0" noProof="0" dirty="0" smtClean="0">
                <a:ln>
                  <a:noFill/>
                </a:ln>
                <a:solidFill>
                  <a:schemeClr val="tx1"/>
                </a:solidFill>
                <a:effectLst/>
                <a:uLnTx/>
                <a:uFillTx/>
                <a:latin typeface="+mn-lt"/>
                <a:ea typeface="+mn-ea"/>
                <a:cs typeface="+mn-cs"/>
              </a:rPr>
              <a:t> *a, *b, c,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mn-cs"/>
              </a:rPr>
              <a:t>b = &amp;c;               /* s1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mn-cs"/>
              </a:rPr>
              <a:t>while (</a:t>
            </a:r>
            <a:r>
              <a:rPr kumimoji="0" lang="en-US" sz="1900" b="0" i="0" u="none" strike="noStrike" kern="1200" cap="none" spc="0" normalizeH="0" baseline="0" noProof="0" dirty="0" err="1" smtClean="0">
                <a:ln>
                  <a:noFill/>
                </a:ln>
                <a:solidFill>
                  <a:schemeClr val="tx1"/>
                </a:solidFill>
                <a:effectLst/>
                <a:uLnTx/>
                <a:uFillTx/>
                <a:latin typeface="+mn-lt"/>
                <a:ea typeface="+mn-ea"/>
                <a:cs typeface="+mn-cs"/>
              </a:rPr>
              <a:t>cond</a:t>
            </a:r>
            <a:r>
              <a:rPr kumimoji="0" lang="en-US" sz="1900" b="0" i="0" u="none" strike="noStrike" kern="1200" cap="none" spc="0" normalizeH="0" baseline="0" noProof="0" dirty="0" smtClean="0">
                <a:ln>
                  <a:noFill/>
                </a:ln>
                <a:solidFill>
                  <a:schemeClr val="tx1"/>
                </a:solidFill>
                <a:effectLst/>
                <a:uLnTx/>
                <a:uFillTx/>
                <a:latin typeface="+mn-lt"/>
                <a:ea typeface="+mn-ea"/>
                <a:cs typeface="+mn-cs"/>
              </a:rPr>
              <a:t>) {   /* s2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mn-cs"/>
              </a:rPr>
              <a:t>    a = b;	          /* s3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mn-cs"/>
              </a:rPr>
              <a:t>    b = &amp;d;          /* s4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mn-cs"/>
              </a:rPr>
              <a:t>}                          /* s5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Fixed-point Computation</a:t>
            </a:r>
            <a:endParaRPr lang="en-US" dirty="0"/>
          </a:p>
        </p:txBody>
      </p:sp>
      <p:sp>
        <p:nvSpPr>
          <p:cNvPr id="3" name="Content Placeholder 2"/>
          <p:cNvSpPr>
            <a:spLocks noGrp="1"/>
          </p:cNvSpPr>
          <p:nvPr>
            <p:ph idx="1"/>
          </p:nvPr>
        </p:nvSpPr>
        <p:spPr>
          <a:xfrm>
            <a:off x="457200" y="1600200"/>
            <a:ext cx="3352800" cy="5257800"/>
          </a:xfrm>
        </p:spPr>
        <p:txBody>
          <a:bodyPr>
            <a:normAutofit fontScale="92500" lnSpcReduction="10000"/>
          </a:bodyPr>
          <a:lstStyle/>
          <a:p>
            <a:pPr>
              <a:buNone/>
            </a:pPr>
            <a:r>
              <a:rPr lang="en-US" sz="1900" dirty="0" err="1" smtClean="0"/>
              <a:t>int</a:t>
            </a:r>
            <a:r>
              <a:rPr lang="en-US" sz="1900" dirty="0" smtClean="0"/>
              <a:t> *a, *b, c, d;</a:t>
            </a:r>
          </a:p>
          <a:p>
            <a:pPr>
              <a:buNone/>
            </a:pPr>
            <a:r>
              <a:rPr lang="en-US" sz="1900" dirty="0" smtClean="0">
                <a:solidFill>
                  <a:srgbClr val="FF0000"/>
                </a:solidFill>
              </a:rPr>
              <a:t>b = &amp;c;               /* s1 */</a:t>
            </a:r>
          </a:p>
          <a:p>
            <a:pPr>
              <a:buNone/>
            </a:pPr>
            <a:r>
              <a:rPr lang="en-US" sz="1900" dirty="0" smtClean="0"/>
              <a:t>while (</a:t>
            </a:r>
            <a:r>
              <a:rPr lang="en-US" sz="1900" dirty="0" err="1" smtClean="0"/>
              <a:t>cond</a:t>
            </a:r>
            <a:r>
              <a:rPr lang="en-US" sz="1900" dirty="0" smtClean="0"/>
              <a:t>) {   /* s2 */</a:t>
            </a:r>
          </a:p>
          <a:p>
            <a:pPr>
              <a:buNone/>
            </a:pPr>
            <a:r>
              <a:rPr lang="en-US" sz="1900" dirty="0" smtClean="0"/>
              <a:t>    a = b;	          /* s3 */</a:t>
            </a:r>
          </a:p>
          <a:p>
            <a:pPr>
              <a:buNone/>
            </a:pPr>
            <a:r>
              <a:rPr lang="en-US" sz="1900" dirty="0" smtClean="0"/>
              <a:t>    b = &amp;d;           /* s4 */</a:t>
            </a:r>
          </a:p>
          <a:p>
            <a:pPr>
              <a:buNone/>
            </a:pPr>
            <a:r>
              <a:rPr lang="en-US" sz="1900" dirty="0" smtClean="0"/>
              <a:t>}                          /* s5 */</a:t>
            </a:r>
          </a:p>
          <a:p>
            <a:pPr>
              <a:buNone/>
            </a:pPr>
            <a:endParaRPr lang="en-US" sz="1900" dirty="0" smtClean="0"/>
          </a:p>
          <a:p>
            <a:pPr>
              <a:buNone/>
            </a:pPr>
            <a:r>
              <a:rPr lang="en-US" sz="1900" dirty="0" err="1" smtClean="0"/>
              <a:t>process_while</a:t>
            </a:r>
            <a:r>
              <a:rPr lang="en-US" sz="1900" dirty="0" smtClean="0"/>
              <a:t>(</a:t>
            </a:r>
            <a:r>
              <a:rPr lang="en-US" sz="1900" dirty="0" err="1" smtClean="0"/>
              <a:t>cond</a:t>
            </a:r>
            <a:r>
              <a:rPr lang="en-US" sz="1900" dirty="0" smtClean="0"/>
              <a:t>, body, in) {</a:t>
            </a:r>
          </a:p>
          <a:p>
            <a:pPr>
              <a:buNone/>
            </a:pPr>
            <a:r>
              <a:rPr lang="en-US" sz="1900" dirty="0" smtClean="0"/>
              <a:t>     {</a:t>
            </a:r>
          </a:p>
          <a:p>
            <a:pPr>
              <a:buNone/>
            </a:pPr>
            <a:r>
              <a:rPr lang="en-US" sz="1900" dirty="0" smtClean="0"/>
              <a:t>          </a:t>
            </a:r>
            <a:r>
              <a:rPr lang="en-US" sz="1900" dirty="0" err="1" smtClean="0"/>
              <a:t>last_in</a:t>
            </a:r>
            <a:r>
              <a:rPr lang="en-US" sz="1900" dirty="0" smtClean="0"/>
              <a:t> = in;</a:t>
            </a:r>
          </a:p>
          <a:p>
            <a:pPr>
              <a:buNone/>
            </a:pPr>
            <a:r>
              <a:rPr lang="en-US" sz="1900" dirty="0" smtClean="0"/>
              <a:t>          out = </a:t>
            </a:r>
            <a:r>
              <a:rPr lang="en-US" sz="1900" dirty="0" err="1" smtClean="0"/>
              <a:t>points_to</a:t>
            </a:r>
            <a:r>
              <a:rPr lang="en-US" sz="1900" dirty="0" smtClean="0"/>
              <a:t>(body, in);</a:t>
            </a:r>
          </a:p>
          <a:p>
            <a:pPr>
              <a:buNone/>
            </a:pPr>
            <a:r>
              <a:rPr lang="en-US" sz="1900" dirty="0" smtClean="0"/>
              <a:t>          in = </a:t>
            </a:r>
            <a:r>
              <a:rPr lang="en-US" sz="1900" dirty="0" err="1" smtClean="0"/>
              <a:t>merge_info</a:t>
            </a:r>
            <a:r>
              <a:rPr lang="en-US" sz="1900" dirty="0" smtClean="0"/>
              <a:t>(in, out);</a:t>
            </a:r>
          </a:p>
          <a:p>
            <a:pPr>
              <a:buNone/>
            </a:pPr>
            <a:r>
              <a:rPr lang="en-US" sz="1900" dirty="0" smtClean="0"/>
              <a:t>      } while (</a:t>
            </a:r>
            <a:r>
              <a:rPr lang="en-US" sz="1900" dirty="0" err="1" smtClean="0"/>
              <a:t>last_in</a:t>
            </a:r>
            <a:r>
              <a:rPr lang="en-US" sz="1900" dirty="0" smtClean="0"/>
              <a:t> != in);</a:t>
            </a:r>
          </a:p>
          <a:p>
            <a:pPr>
              <a:buNone/>
            </a:pPr>
            <a:r>
              <a:rPr lang="en-US" sz="1900" dirty="0" smtClean="0"/>
              <a:t> </a:t>
            </a:r>
          </a:p>
          <a:p>
            <a:pPr>
              <a:buNone/>
            </a:pPr>
            <a:r>
              <a:rPr lang="en-US" sz="1900" dirty="0" smtClean="0"/>
              <a:t>      result = in;</a:t>
            </a:r>
          </a:p>
          <a:p>
            <a:pPr>
              <a:buNone/>
            </a:pPr>
            <a:r>
              <a:rPr lang="en-US" sz="1900" dirty="0" smtClean="0"/>
              <a:t>      return (result);</a:t>
            </a:r>
          </a:p>
          <a:p>
            <a:pPr>
              <a:buNone/>
            </a:pPr>
            <a:r>
              <a:rPr lang="en-US" sz="1900" dirty="0" smtClean="0"/>
              <a:t>}     </a:t>
            </a:r>
          </a:p>
          <a:p>
            <a:pPr>
              <a:buNone/>
            </a:pPr>
            <a:endParaRPr lang="en-US" sz="1800" dirty="0"/>
          </a:p>
        </p:txBody>
      </p:sp>
      <p:sp>
        <p:nvSpPr>
          <p:cNvPr id="4" name="Content Placeholder 2"/>
          <p:cNvSpPr txBox="1">
            <a:spLocks/>
          </p:cNvSpPr>
          <p:nvPr/>
        </p:nvSpPr>
        <p:spPr>
          <a:xfrm>
            <a:off x="3886200" y="1828800"/>
            <a:ext cx="31242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rgbClr val="FF0000"/>
                </a:solidFill>
                <a:effectLst/>
                <a:uLnTx/>
                <a:uFillTx/>
                <a:latin typeface="+mn-lt"/>
                <a:ea typeface="+mn-ea"/>
                <a:cs typeface="+mn-cs"/>
              </a:rPr>
              <a:t>{(b, c, 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Fixed-point Computation</a:t>
            </a:r>
            <a:endParaRPr lang="en-US" dirty="0"/>
          </a:p>
        </p:txBody>
      </p:sp>
      <p:sp>
        <p:nvSpPr>
          <p:cNvPr id="3" name="Content Placeholder 2"/>
          <p:cNvSpPr>
            <a:spLocks noGrp="1"/>
          </p:cNvSpPr>
          <p:nvPr>
            <p:ph idx="1"/>
          </p:nvPr>
        </p:nvSpPr>
        <p:spPr>
          <a:xfrm>
            <a:off x="457200" y="1600200"/>
            <a:ext cx="3352800" cy="5257800"/>
          </a:xfrm>
        </p:spPr>
        <p:txBody>
          <a:bodyPr>
            <a:normAutofit fontScale="92500" lnSpcReduction="10000"/>
          </a:bodyPr>
          <a:lstStyle/>
          <a:p>
            <a:pPr>
              <a:buNone/>
            </a:pPr>
            <a:r>
              <a:rPr lang="en-US" sz="1900" dirty="0" err="1" smtClean="0"/>
              <a:t>int</a:t>
            </a:r>
            <a:r>
              <a:rPr lang="en-US" sz="1900" dirty="0" smtClean="0"/>
              <a:t> *a, *b, c, d;</a:t>
            </a:r>
          </a:p>
          <a:p>
            <a:pPr>
              <a:buNone/>
            </a:pPr>
            <a:r>
              <a:rPr lang="en-US" sz="1900" dirty="0" smtClean="0"/>
              <a:t>b = &amp;c;               /* s1 */</a:t>
            </a:r>
          </a:p>
          <a:p>
            <a:pPr>
              <a:buNone/>
            </a:pPr>
            <a:r>
              <a:rPr lang="en-US" sz="1900" dirty="0" smtClean="0">
                <a:solidFill>
                  <a:srgbClr val="FF0000"/>
                </a:solidFill>
              </a:rPr>
              <a:t>while (</a:t>
            </a:r>
            <a:r>
              <a:rPr lang="en-US" sz="1900" dirty="0" err="1" smtClean="0">
                <a:solidFill>
                  <a:srgbClr val="FF0000"/>
                </a:solidFill>
              </a:rPr>
              <a:t>cond</a:t>
            </a:r>
            <a:r>
              <a:rPr lang="en-US" sz="1900" dirty="0" smtClean="0">
                <a:solidFill>
                  <a:srgbClr val="FF0000"/>
                </a:solidFill>
              </a:rPr>
              <a:t>) {   /* s2 */</a:t>
            </a:r>
          </a:p>
          <a:p>
            <a:pPr>
              <a:buNone/>
            </a:pPr>
            <a:r>
              <a:rPr lang="en-US" sz="1900" dirty="0" smtClean="0"/>
              <a:t>    a = b;	          /* s3 */</a:t>
            </a:r>
          </a:p>
          <a:p>
            <a:pPr>
              <a:buNone/>
            </a:pPr>
            <a:r>
              <a:rPr lang="en-US" sz="1900" dirty="0" smtClean="0"/>
              <a:t>    b = &amp;d;           /* s4 */</a:t>
            </a:r>
          </a:p>
          <a:p>
            <a:pPr>
              <a:buNone/>
            </a:pPr>
            <a:r>
              <a:rPr lang="en-US" sz="1900" dirty="0" smtClean="0"/>
              <a:t>}                          /* s5 */</a:t>
            </a:r>
          </a:p>
          <a:p>
            <a:pPr>
              <a:buNone/>
            </a:pPr>
            <a:endParaRPr lang="en-US" sz="1900" dirty="0" smtClean="0"/>
          </a:p>
          <a:p>
            <a:pPr>
              <a:buNone/>
            </a:pPr>
            <a:r>
              <a:rPr lang="en-US" sz="1900" dirty="0" err="1" smtClean="0"/>
              <a:t>process_while</a:t>
            </a:r>
            <a:r>
              <a:rPr lang="en-US" sz="1900" dirty="0" smtClean="0"/>
              <a:t>(</a:t>
            </a:r>
            <a:r>
              <a:rPr lang="en-US" sz="1900" dirty="0" err="1" smtClean="0"/>
              <a:t>cond</a:t>
            </a:r>
            <a:r>
              <a:rPr lang="en-US" sz="1900" dirty="0" smtClean="0"/>
              <a:t>, body, in) {</a:t>
            </a:r>
          </a:p>
          <a:p>
            <a:pPr>
              <a:buNone/>
            </a:pPr>
            <a:r>
              <a:rPr lang="en-US" sz="1900" dirty="0" smtClean="0"/>
              <a:t>     {</a:t>
            </a:r>
          </a:p>
          <a:p>
            <a:pPr>
              <a:buNone/>
            </a:pPr>
            <a:r>
              <a:rPr lang="en-US" sz="1900" dirty="0" smtClean="0"/>
              <a:t>          </a:t>
            </a:r>
            <a:r>
              <a:rPr lang="en-US" sz="1900" dirty="0" err="1" smtClean="0"/>
              <a:t>last_in</a:t>
            </a:r>
            <a:r>
              <a:rPr lang="en-US" sz="1900" dirty="0" smtClean="0"/>
              <a:t> = in;</a:t>
            </a:r>
          </a:p>
          <a:p>
            <a:pPr>
              <a:buNone/>
            </a:pPr>
            <a:r>
              <a:rPr lang="en-US" sz="1900" dirty="0" smtClean="0"/>
              <a:t>          </a:t>
            </a:r>
            <a:r>
              <a:rPr lang="en-US" sz="1900" dirty="0" smtClean="0">
                <a:solidFill>
                  <a:srgbClr val="FF0000"/>
                </a:solidFill>
              </a:rPr>
              <a:t>out = </a:t>
            </a:r>
            <a:r>
              <a:rPr lang="en-US" sz="1900" dirty="0" err="1" smtClean="0">
                <a:solidFill>
                  <a:srgbClr val="FF0000"/>
                </a:solidFill>
              </a:rPr>
              <a:t>points_to</a:t>
            </a:r>
            <a:r>
              <a:rPr lang="en-US" sz="1900" dirty="0" smtClean="0">
                <a:solidFill>
                  <a:srgbClr val="FF0000"/>
                </a:solidFill>
              </a:rPr>
              <a:t>(body, in);</a:t>
            </a:r>
          </a:p>
          <a:p>
            <a:pPr>
              <a:buNone/>
            </a:pPr>
            <a:r>
              <a:rPr lang="en-US" sz="1900" dirty="0" smtClean="0"/>
              <a:t>          in = </a:t>
            </a:r>
            <a:r>
              <a:rPr lang="en-US" sz="1900" dirty="0" err="1" smtClean="0"/>
              <a:t>merge_info</a:t>
            </a:r>
            <a:r>
              <a:rPr lang="en-US" sz="1900" dirty="0" smtClean="0"/>
              <a:t>(in, out);</a:t>
            </a:r>
          </a:p>
          <a:p>
            <a:pPr>
              <a:buNone/>
            </a:pPr>
            <a:r>
              <a:rPr lang="en-US" sz="1900" dirty="0" smtClean="0"/>
              <a:t>      } while (</a:t>
            </a:r>
            <a:r>
              <a:rPr lang="en-US" sz="1900" dirty="0" err="1" smtClean="0"/>
              <a:t>last_in</a:t>
            </a:r>
            <a:r>
              <a:rPr lang="en-US" sz="1900" dirty="0" smtClean="0"/>
              <a:t> != in);</a:t>
            </a:r>
          </a:p>
          <a:p>
            <a:pPr>
              <a:buNone/>
            </a:pPr>
            <a:r>
              <a:rPr lang="en-US" sz="1900" dirty="0" smtClean="0"/>
              <a:t> </a:t>
            </a:r>
          </a:p>
          <a:p>
            <a:pPr>
              <a:buNone/>
            </a:pPr>
            <a:r>
              <a:rPr lang="en-US" sz="1900" dirty="0" smtClean="0"/>
              <a:t>      result = in;</a:t>
            </a:r>
          </a:p>
          <a:p>
            <a:pPr>
              <a:buNone/>
            </a:pPr>
            <a:r>
              <a:rPr lang="en-US" sz="1900" dirty="0" smtClean="0"/>
              <a:t>      return (result);</a:t>
            </a:r>
          </a:p>
          <a:p>
            <a:pPr>
              <a:buNone/>
            </a:pPr>
            <a:r>
              <a:rPr lang="en-US" sz="1900" dirty="0" smtClean="0"/>
              <a:t>}     </a:t>
            </a:r>
          </a:p>
          <a:p>
            <a:pPr>
              <a:buNone/>
            </a:pPr>
            <a:endParaRPr lang="en-US" sz="1800" dirty="0"/>
          </a:p>
        </p:txBody>
      </p:sp>
      <p:sp>
        <p:nvSpPr>
          <p:cNvPr id="4" name="Content Placeholder 2"/>
          <p:cNvSpPr txBox="1">
            <a:spLocks/>
          </p:cNvSpPr>
          <p:nvPr/>
        </p:nvSpPr>
        <p:spPr>
          <a:xfrm>
            <a:off x="3886200" y="1828800"/>
            <a:ext cx="31242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{(b, c,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rgbClr val="FF0000"/>
                </a:solidFill>
                <a:effectLst/>
                <a:uLnTx/>
                <a:uFillTx/>
                <a:latin typeface="+mn-lt"/>
                <a:ea typeface="+mn-ea"/>
                <a:cs typeface="+mn-cs"/>
              </a:rPr>
              <a:t>{(b, c,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dirty="0" smtClean="0">
              <a:solidFill>
                <a:srgbClr val="FF0000"/>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dirty="0" smtClean="0">
              <a:solidFill>
                <a:srgbClr val="FF0000"/>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dirty="0" smtClean="0">
              <a:solidFill>
                <a:srgbClr val="FF0000"/>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err="1" smtClean="0">
                <a:solidFill>
                  <a:srgbClr val="FF0000"/>
                </a:solidFill>
              </a:rPr>
              <a:t>last_in</a:t>
            </a:r>
            <a:r>
              <a:rPr lang="en-US" dirty="0" smtClean="0">
                <a:solidFill>
                  <a:srgbClr val="FF0000"/>
                </a:solidFill>
              </a:rPr>
              <a:t> = in = {(b, c, 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rgbClr val="FF0000"/>
                </a:solidFill>
                <a:effectLst/>
                <a:uLnTx/>
                <a:uFillTx/>
                <a:latin typeface="+mn-lt"/>
                <a:ea typeface="+mn-ea"/>
                <a:cs typeface="+mn-cs"/>
              </a:rPr>
              <a:t>out = computing</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AURANGZEB@DLNEQDNFUVWYY577" val="372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5826</TotalTime>
  <Words>7691</Words>
  <Application>Microsoft Office PowerPoint</Application>
  <PresentationFormat>On-screen Show (4:3)</PresentationFormat>
  <Paragraphs>1281</Paragraphs>
  <Slides>53</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cmsy10</vt:lpstr>
      <vt:lpstr>Wingdings</vt:lpstr>
      <vt:lpstr>Office Theme</vt:lpstr>
      <vt:lpstr>Context-Sensitive Inter-procedural Points-to Analysis in the Presence of Function Pointers</vt:lpstr>
      <vt:lpstr>Outline</vt:lpstr>
      <vt:lpstr>Definitions (1/2)</vt:lpstr>
      <vt:lpstr>Definitions (2/2)</vt:lpstr>
      <vt:lpstr>Intra-procedural Points-to Analysis</vt:lpstr>
      <vt:lpstr>Intra-procedural Points-to Analysis</vt:lpstr>
      <vt:lpstr>Fixed-point Computation</vt:lpstr>
      <vt:lpstr>Fixed-point Computation</vt:lpstr>
      <vt:lpstr>Fixed-point Computation</vt:lpstr>
      <vt:lpstr>Fixed-point Computation</vt:lpstr>
      <vt:lpstr>Fixed-point Computation</vt:lpstr>
      <vt:lpstr>Fixed-point Computation</vt:lpstr>
      <vt:lpstr>Fixed-point Computation</vt:lpstr>
      <vt:lpstr>Fixed-point Computation</vt:lpstr>
      <vt:lpstr>Context Sensitive Inter-procedural Points-to Analysis</vt:lpstr>
      <vt:lpstr>Inter-procedural Points-to Analysis</vt:lpstr>
      <vt:lpstr>Invocation Graph</vt:lpstr>
      <vt:lpstr>Invocation Graph and Analysis</vt:lpstr>
      <vt:lpstr>Map Process</vt:lpstr>
      <vt:lpstr>Slide 20</vt:lpstr>
      <vt:lpstr>Examples of Map Process</vt:lpstr>
      <vt:lpstr>Examples of Map Process</vt:lpstr>
      <vt:lpstr>Examples of Map Process</vt:lpstr>
      <vt:lpstr>Examples of Map Process</vt:lpstr>
      <vt:lpstr>Unmap Process</vt:lpstr>
      <vt:lpstr>Examples of Unmap Process</vt:lpstr>
      <vt:lpstr>Examples of Unmap Process</vt:lpstr>
      <vt:lpstr>Examples of Unmap Process</vt:lpstr>
      <vt:lpstr>Examples of Unmap Process</vt:lpstr>
      <vt:lpstr>Examples of Unmap Process</vt:lpstr>
      <vt:lpstr>Examples of Unmap Process</vt:lpstr>
      <vt:lpstr>Examples of Unmap Process</vt:lpstr>
      <vt:lpstr>Examples of Unmap Process</vt:lpstr>
      <vt:lpstr>Examples of Unmap Process</vt:lpstr>
      <vt:lpstr>Recursive Procedure Calls</vt:lpstr>
      <vt:lpstr>Recursive Procedure Calls</vt:lpstr>
      <vt:lpstr>Compositional Inter-procedural rules for Points-to Analysis (1/2)</vt:lpstr>
      <vt:lpstr>Compositional Inter-procedural rules for Points-to Analysis (2/2)</vt:lpstr>
      <vt:lpstr>Example of Recursion</vt:lpstr>
      <vt:lpstr>Example of Recursion</vt:lpstr>
      <vt:lpstr>Function Pointers</vt:lpstr>
      <vt:lpstr>Function Pointers</vt:lpstr>
      <vt:lpstr>Function Pointers</vt:lpstr>
      <vt:lpstr>Function Pointers</vt:lpstr>
      <vt:lpstr>Function Pointers</vt:lpstr>
      <vt:lpstr>Function Pointers</vt:lpstr>
      <vt:lpstr>Function Pointers</vt:lpstr>
      <vt:lpstr>Function Pointers</vt:lpstr>
      <vt:lpstr>Function Pointers</vt:lpstr>
      <vt:lpstr>Function Pointers</vt:lpstr>
      <vt:lpstr>Experimental Results</vt:lpstr>
      <vt:lpstr>Applications</vt:lpstr>
      <vt:lpstr>Slide 53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Context-Sensitive Inter-procedural Points-to Analysis in the Presence of Function Pointers</dc:title>
  <dc:creator>Aurangzeb</dc:creator>
  <cp:lastModifiedBy>Aurangzeb</cp:lastModifiedBy>
  <cp:revision>108</cp:revision>
  <dcterms:created xsi:type="dcterms:W3CDTF">2006-08-16T00:00:00Z</dcterms:created>
  <dcterms:modified xsi:type="dcterms:W3CDTF">2010-03-12T14:49:45Z</dcterms:modified>
</cp:coreProperties>
</file>