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55"/>
  </p:notesMasterIdLst>
  <p:sldIdLst>
    <p:sldId id="256" r:id="rId2"/>
    <p:sldId id="257" r:id="rId3"/>
    <p:sldId id="317" r:id="rId4"/>
    <p:sldId id="318" r:id="rId5"/>
    <p:sldId id="280" r:id="rId6"/>
    <p:sldId id="281" r:id="rId7"/>
    <p:sldId id="282" r:id="rId8"/>
    <p:sldId id="286" r:id="rId9"/>
    <p:sldId id="287" r:id="rId10"/>
    <p:sldId id="288" r:id="rId11"/>
    <p:sldId id="289" r:id="rId12"/>
    <p:sldId id="290" r:id="rId13"/>
    <p:sldId id="291" r:id="rId14"/>
    <p:sldId id="292" r:id="rId15"/>
    <p:sldId id="293" r:id="rId16"/>
    <p:sldId id="294"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2" r:id="rId33"/>
    <p:sldId id="313" r:id="rId34"/>
    <p:sldId id="314" r:id="rId35"/>
    <p:sldId id="316" r:id="rId36"/>
    <p:sldId id="277" r:id="rId37"/>
    <p:sldId id="272" r:id="rId38"/>
    <p:sldId id="276" r:id="rId39"/>
    <p:sldId id="327" r:id="rId40"/>
    <p:sldId id="328" r:id="rId41"/>
    <p:sldId id="326" r:id="rId42"/>
    <p:sldId id="275" r:id="rId43"/>
    <p:sldId id="319" r:id="rId44"/>
    <p:sldId id="320" r:id="rId45"/>
    <p:sldId id="321" r:id="rId46"/>
    <p:sldId id="274" r:id="rId47"/>
    <p:sldId id="325" r:id="rId48"/>
    <p:sldId id="322" r:id="rId49"/>
    <p:sldId id="323" r:id="rId50"/>
    <p:sldId id="324" r:id="rId51"/>
    <p:sldId id="269" r:id="rId52"/>
    <p:sldId id="270" r:id="rId53"/>
    <p:sldId id="278" r:id="rId54"/>
  </p:sldIdLst>
  <p:sldSz cx="9144000" cy="6858000" type="screen4x3"/>
  <p:notesSz cx="6858000" cy="9144000"/>
  <p:embeddedFontLst>
    <p:embeddedFont>
      <p:font typeface="Calibri" pitchFamily="34" charset="0"/>
      <p:regular r:id="rId56"/>
      <p:bold r:id="rId57"/>
      <p:italic r:id="rId58"/>
      <p:boldItalic r:id="rId59"/>
    </p:embeddedFont>
    <p:embeddedFont>
      <p:font typeface="cmsy10" pitchFamily="34" charset="0"/>
      <p:regular r:id="rId60"/>
    </p:embeddedFont>
  </p:embeddedFontLst>
  <p:custDataLst>
    <p:tags r:id="rId6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2" autoAdjust="0"/>
    <p:restoredTop sz="82333" autoAdjust="0"/>
  </p:normalViewPr>
  <p:slideViewPr>
    <p:cSldViewPr>
      <p:cViewPr varScale="1">
        <p:scale>
          <a:sx n="64" d="100"/>
          <a:sy n="64" d="100"/>
        </p:scale>
        <p:origin x="-1362" y="-108"/>
      </p:cViewPr>
      <p:guideLst>
        <p:guide orient="horz" pos="2160"/>
        <p:guide pos="2880"/>
      </p:guideLst>
    </p:cSldViewPr>
  </p:slideViewPr>
  <p:outlineViewPr>
    <p:cViewPr>
      <p:scale>
        <a:sx n="33" d="100"/>
        <a:sy n="33" d="100"/>
      </p:scale>
      <p:origin x="0" y="2644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2.fntdata"/><Relationship Id="rId61"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5.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1.fntdata"/><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43EE6-0174-414D-8221-94DDCDD2DD5D}" type="datetimeFigureOut">
              <a:rPr lang="en-US" smtClean="0"/>
              <a:pPr/>
              <a:t>3/12/2010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518233-96C5-45D5-9615-55235B6595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 = &amp;y (abstract stack location</a:t>
            </a:r>
            <a:r>
              <a:rPr lang="en-US" baseline="0" dirty="0" smtClean="0"/>
              <a:t> p points to abstract stack location y</a:t>
            </a:r>
          </a:p>
          <a:p>
            <a:r>
              <a:rPr lang="en-US" dirty="0" smtClean="0"/>
              <a:t>Justification:</a:t>
            </a:r>
          </a:p>
          <a:p>
            <a:pPr lvl="1"/>
            <a:r>
              <a:rPr lang="en-US" dirty="0" smtClean="0"/>
              <a:t>Straight-forward and easy to understand</a:t>
            </a:r>
          </a:p>
          <a:p>
            <a:pPr lvl="1"/>
            <a:r>
              <a:rPr lang="en-US" dirty="0" smtClean="0"/>
              <a:t>Gives accurate results</a:t>
            </a:r>
          </a:p>
          <a:p>
            <a:pPr lvl="1"/>
            <a:r>
              <a:rPr lang="en-US" dirty="0" smtClean="0"/>
              <a:t>Provides sufficient information about alias pairs</a:t>
            </a:r>
          </a:p>
          <a:p>
            <a:endParaRPr lang="en-US" dirty="0"/>
          </a:p>
        </p:txBody>
      </p:sp>
      <p:sp>
        <p:nvSpPr>
          <p:cNvPr id="4" name="Slide Number Placeholder 3"/>
          <p:cNvSpPr>
            <a:spLocks noGrp="1"/>
          </p:cNvSpPr>
          <p:nvPr>
            <p:ph type="sldNum" sz="quarter" idx="10"/>
          </p:nvPr>
        </p:nvSpPr>
        <p:spPr/>
        <p:txBody>
          <a:bodyPr/>
          <a:lstStyle/>
          <a:p>
            <a:fld id="{68518233-96C5-45D5-9615-55235B6595D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518233-96C5-45D5-9615-55235B6595D1}"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Basically </a:t>
            </a:r>
            <a:r>
              <a:rPr lang="en-US" sz="1200" dirty="0" err="1" smtClean="0"/>
              <a:t>unmap</a:t>
            </a:r>
            <a:r>
              <a:rPr lang="en-US" sz="1200" dirty="0" smtClean="0"/>
              <a:t> removes all the changed information from the points-to set of caller and adds the new information to it</a:t>
            </a:r>
          </a:p>
          <a:p>
            <a:endParaRPr lang="en-US" dirty="0"/>
          </a:p>
        </p:txBody>
      </p:sp>
      <p:sp>
        <p:nvSpPr>
          <p:cNvPr id="4" name="Slide Number Placeholder 3"/>
          <p:cNvSpPr>
            <a:spLocks noGrp="1"/>
          </p:cNvSpPr>
          <p:nvPr>
            <p:ph type="sldNum" sz="quarter" idx="10"/>
          </p:nvPr>
        </p:nvSpPr>
        <p:spPr/>
        <p:txBody>
          <a:bodyPr/>
          <a:lstStyle/>
          <a:p>
            <a:fld id="{68518233-96C5-45D5-9615-55235B6595D1}"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518233-96C5-45D5-9615-55235B6595D1}" type="slidenum">
              <a:rPr lang="en-US" smtClean="0"/>
              <a:pPr/>
              <a:t>39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518233-96C5-45D5-9615-55235B6595D1}"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Context-Sensitive Inter-procedural Points-to Analysis in the Presence of Function Pointers</a:t>
            </a:r>
            <a:endParaRPr lang="en-US" dirty="0"/>
          </a:p>
        </p:txBody>
      </p:sp>
      <p:sp>
        <p:nvSpPr>
          <p:cNvPr id="3" name="Subtitle 2"/>
          <p:cNvSpPr>
            <a:spLocks noGrp="1"/>
          </p:cNvSpPr>
          <p:nvPr>
            <p:ph type="subTitle" idx="1"/>
          </p:nvPr>
        </p:nvSpPr>
        <p:spPr/>
        <p:txBody>
          <a:bodyPr/>
          <a:lstStyle/>
          <a:p>
            <a:r>
              <a:rPr lang="en-US" dirty="0" smtClean="0"/>
              <a:t>Aurangzeb</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a:xfrm>
            <a:off x="457200" y="1600200"/>
            <a:ext cx="3352800" cy="5257800"/>
          </a:xfrm>
        </p:spPr>
        <p:txBody>
          <a:bodyPr>
            <a:normAutofit fontScale="92500" lnSpcReduction="10000"/>
          </a:bodyPr>
          <a:lstStyle/>
          <a:p>
            <a:pPr>
              <a:buNone/>
            </a:pPr>
            <a:r>
              <a:rPr lang="en-US" sz="1900" dirty="0" err="1" smtClean="0"/>
              <a:t>int</a:t>
            </a:r>
            <a:r>
              <a:rPr lang="en-US" sz="1900" dirty="0" smtClean="0"/>
              <a:t> *a, *b, c, d;</a:t>
            </a:r>
          </a:p>
          <a:p>
            <a:pPr>
              <a:buNone/>
            </a:pPr>
            <a:r>
              <a:rPr lang="en-US" sz="1900" dirty="0" smtClean="0"/>
              <a:t>b = &amp;c;               /* s1 */</a:t>
            </a:r>
          </a:p>
          <a:p>
            <a:pPr>
              <a:buNone/>
            </a:pPr>
            <a:r>
              <a:rPr lang="en-US" sz="1900" dirty="0" smtClean="0"/>
              <a:t>while (</a:t>
            </a:r>
            <a:r>
              <a:rPr lang="en-US" sz="1900" dirty="0" err="1" smtClean="0"/>
              <a:t>cond</a:t>
            </a:r>
            <a:r>
              <a:rPr lang="en-US" sz="1900" dirty="0" smtClean="0"/>
              <a:t>) {   /* s2 */</a:t>
            </a:r>
          </a:p>
          <a:p>
            <a:pPr>
              <a:buNone/>
            </a:pPr>
            <a:r>
              <a:rPr lang="en-US" sz="1900" dirty="0" smtClean="0"/>
              <a:t>    </a:t>
            </a:r>
            <a:r>
              <a:rPr lang="en-US" sz="1900" dirty="0" smtClean="0">
                <a:solidFill>
                  <a:srgbClr val="FF0000"/>
                </a:solidFill>
              </a:rPr>
              <a:t>a = b;	          /* s3 */</a:t>
            </a:r>
          </a:p>
          <a:p>
            <a:pPr>
              <a:buNone/>
            </a:pPr>
            <a:r>
              <a:rPr lang="en-US" sz="1900" dirty="0" smtClean="0"/>
              <a:t>    b = &amp;d;           /* s4 */</a:t>
            </a:r>
          </a:p>
          <a:p>
            <a:pPr>
              <a:buNone/>
            </a:pPr>
            <a:r>
              <a:rPr lang="en-US" sz="1900" dirty="0" smtClean="0"/>
              <a:t>}                          /* s5 */</a:t>
            </a:r>
          </a:p>
          <a:p>
            <a:pPr>
              <a:buNone/>
            </a:pPr>
            <a:endParaRPr lang="en-US" sz="1900" dirty="0" smtClean="0"/>
          </a:p>
          <a:p>
            <a:pPr>
              <a:buNone/>
            </a:pPr>
            <a:r>
              <a:rPr lang="en-US" sz="1900" dirty="0" err="1" smtClean="0"/>
              <a:t>process_while</a:t>
            </a:r>
            <a:r>
              <a:rPr lang="en-US" sz="1900" dirty="0" smtClean="0"/>
              <a:t>(</a:t>
            </a:r>
            <a:r>
              <a:rPr lang="en-US" sz="1900" dirty="0" err="1" smtClean="0"/>
              <a:t>cond</a:t>
            </a:r>
            <a:r>
              <a:rPr lang="en-US" sz="1900" dirty="0" smtClean="0"/>
              <a:t>, body, in) {</a:t>
            </a:r>
          </a:p>
          <a:p>
            <a:pPr>
              <a:buNone/>
            </a:pPr>
            <a:r>
              <a:rPr lang="en-US" sz="1900" dirty="0" smtClean="0"/>
              <a:t>     {</a:t>
            </a:r>
          </a:p>
          <a:p>
            <a:pPr>
              <a:buNone/>
            </a:pPr>
            <a:r>
              <a:rPr lang="en-US" sz="1900" dirty="0" smtClean="0"/>
              <a:t>          </a:t>
            </a:r>
            <a:r>
              <a:rPr lang="en-US" sz="1900" dirty="0" err="1" smtClean="0"/>
              <a:t>last_in</a:t>
            </a:r>
            <a:r>
              <a:rPr lang="en-US" sz="1900" dirty="0" smtClean="0"/>
              <a:t> = in;</a:t>
            </a:r>
          </a:p>
          <a:p>
            <a:pPr>
              <a:buNone/>
            </a:pPr>
            <a:r>
              <a:rPr lang="en-US" sz="1900" dirty="0" smtClean="0"/>
              <a:t>          </a:t>
            </a:r>
            <a:r>
              <a:rPr lang="en-US" sz="1900" dirty="0" smtClean="0">
                <a:solidFill>
                  <a:srgbClr val="FF0000"/>
                </a:solidFill>
              </a:rPr>
              <a:t>out = </a:t>
            </a:r>
            <a:r>
              <a:rPr lang="en-US" sz="1900" dirty="0" err="1" smtClean="0">
                <a:solidFill>
                  <a:srgbClr val="FF0000"/>
                </a:solidFill>
              </a:rPr>
              <a:t>points_to</a:t>
            </a:r>
            <a:r>
              <a:rPr lang="en-US" sz="1900" dirty="0" smtClean="0">
                <a:solidFill>
                  <a:srgbClr val="FF0000"/>
                </a:solidFill>
              </a:rPr>
              <a:t>(body, in);</a:t>
            </a:r>
          </a:p>
          <a:p>
            <a:pPr>
              <a:buNone/>
            </a:pPr>
            <a:r>
              <a:rPr lang="en-US" sz="1900" dirty="0" smtClean="0"/>
              <a:t>          in = </a:t>
            </a:r>
            <a:r>
              <a:rPr lang="en-US" sz="1900" dirty="0" err="1" smtClean="0"/>
              <a:t>merge_info</a:t>
            </a:r>
            <a:r>
              <a:rPr lang="en-US" sz="1900" dirty="0" smtClean="0"/>
              <a:t>(in, out);</a:t>
            </a:r>
          </a:p>
          <a:p>
            <a:pPr>
              <a:buNone/>
            </a:pPr>
            <a:r>
              <a:rPr lang="en-US" sz="1900" dirty="0" smtClean="0"/>
              <a:t>      } while (</a:t>
            </a:r>
            <a:r>
              <a:rPr lang="en-US" sz="1900" dirty="0" err="1" smtClean="0"/>
              <a:t>last_in</a:t>
            </a:r>
            <a:r>
              <a:rPr lang="en-US" sz="1900" dirty="0" smtClean="0"/>
              <a:t> != in);</a:t>
            </a:r>
          </a:p>
          <a:p>
            <a:pPr>
              <a:buNone/>
            </a:pPr>
            <a:r>
              <a:rPr lang="en-US" sz="1900" dirty="0" smtClean="0"/>
              <a:t> </a:t>
            </a:r>
          </a:p>
          <a:p>
            <a:pPr>
              <a:buNone/>
            </a:pPr>
            <a:r>
              <a:rPr lang="en-US" sz="1900" dirty="0" smtClean="0"/>
              <a:t>      result = in;</a:t>
            </a:r>
          </a:p>
          <a:p>
            <a:pPr>
              <a:buNone/>
            </a:pPr>
            <a:r>
              <a:rPr lang="en-US" sz="1900" dirty="0" smtClean="0"/>
              <a:t>      return (result);</a:t>
            </a:r>
          </a:p>
          <a:p>
            <a:pPr>
              <a:buNone/>
            </a:pPr>
            <a:r>
              <a:rPr lang="en-US" sz="1900" dirty="0" smtClean="0"/>
              <a:t>}     </a:t>
            </a:r>
          </a:p>
          <a:p>
            <a:pPr>
              <a:buNone/>
            </a:pPr>
            <a:endParaRPr lang="en-US" sz="1800" dirty="0"/>
          </a:p>
        </p:txBody>
      </p:sp>
      <p:sp>
        <p:nvSpPr>
          <p:cNvPr id="4" name="Content Placeholder 2"/>
          <p:cNvSpPr txBox="1">
            <a:spLocks/>
          </p:cNvSpPr>
          <p:nvPr/>
        </p:nvSpPr>
        <p:spPr>
          <a:xfrm>
            <a:off x="3886200" y="18288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indent="-342900">
              <a:spcBef>
                <a:spcPct val="20000"/>
              </a:spcBef>
            </a:pPr>
            <a:r>
              <a:rPr lang="en-US" dirty="0" smtClean="0">
                <a:solidFill>
                  <a:srgbClr val="FF0000"/>
                </a:solidFill>
              </a:rPr>
              <a:t>{(b, c, D), (a, c, D)}</a:t>
            </a:r>
          </a:p>
          <a:p>
            <a:pPr marL="342900" lvl="0" indent="-342900">
              <a:spcBef>
                <a:spcPct val="20000"/>
              </a:spcBef>
              <a:defRPr/>
            </a:pPr>
            <a:endParaRPr lang="en-US" dirty="0" smtClean="0">
              <a:solidFill>
                <a:srgbClr val="FF0000"/>
              </a:solidFill>
            </a:endParaRPr>
          </a:p>
          <a:p>
            <a:pPr marL="342900" lvl="0" indent="-342900">
              <a:spcBef>
                <a:spcPct val="20000"/>
              </a:spcBef>
              <a:defRPr/>
            </a:pPr>
            <a:endParaRPr lang="en-US" dirty="0" smtClean="0">
              <a:solidFill>
                <a:srgbClr val="FF0000"/>
              </a:solidFill>
            </a:endParaRPr>
          </a:p>
          <a:p>
            <a:pPr marL="342900" lvl="0" indent="-342900">
              <a:spcBef>
                <a:spcPct val="20000"/>
              </a:spcBef>
              <a:defRPr/>
            </a:pPr>
            <a:endParaRPr lang="en-US" dirty="0" smtClean="0">
              <a:solidFill>
                <a:srgbClr val="FF0000"/>
              </a:solidFill>
            </a:endParaRPr>
          </a:p>
          <a:p>
            <a:pPr marL="342900" lvl="0" indent="-342900">
              <a:spcBef>
                <a:spcPct val="20000"/>
              </a:spcBef>
              <a:defRPr/>
            </a:pPr>
            <a:endParaRPr lang="en-US" dirty="0" smtClean="0">
              <a:solidFill>
                <a:srgbClr val="FF0000"/>
              </a:solidFill>
            </a:endParaRPr>
          </a:p>
          <a:p>
            <a:pPr marL="342900" lvl="0" indent="-342900">
              <a:spcBef>
                <a:spcPct val="20000"/>
              </a:spcBef>
              <a:defRPr/>
            </a:pPr>
            <a:endParaRPr lang="en-US" dirty="0" smtClean="0">
              <a:solidFill>
                <a:srgbClr val="FF0000"/>
              </a:solidFill>
            </a:endParaRPr>
          </a:p>
          <a:p>
            <a:pPr marL="342900" lvl="0" indent="-342900">
              <a:spcBef>
                <a:spcPct val="20000"/>
              </a:spcBef>
              <a:defRPr/>
            </a:pPr>
            <a:r>
              <a:rPr lang="en-US" dirty="0" err="1" smtClean="0"/>
              <a:t>last_in</a:t>
            </a:r>
            <a:r>
              <a:rPr lang="en-US" dirty="0" smtClean="0"/>
              <a:t> = in = {(b, c, D)}</a:t>
            </a:r>
          </a:p>
          <a:p>
            <a:pPr marL="342900" lvl="0" indent="-342900">
              <a:spcBef>
                <a:spcPct val="20000"/>
              </a:spcBef>
              <a:defRPr/>
            </a:pPr>
            <a:r>
              <a:rPr lang="en-US" dirty="0" smtClean="0">
                <a:solidFill>
                  <a:srgbClr val="FF0000"/>
                </a:solidFill>
              </a:rPr>
              <a:t>out = computing</a:t>
            </a:r>
          </a:p>
          <a:p>
            <a:pPr marL="342900" indent="-342900">
              <a:spcBef>
                <a:spcPct val="20000"/>
              </a:spcBef>
            </a:pP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a:xfrm>
            <a:off x="457200" y="1600200"/>
            <a:ext cx="3352800" cy="5257800"/>
          </a:xfrm>
        </p:spPr>
        <p:txBody>
          <a:bodyPr>
            <a:normAutofit fontScale="92500" lnSpcReduction="10000"/>
          </a:bodyPr>
          <a:lstStyle/>
          <a:p>
            <a:pPr>
              <a:buNone/>
            </a:pPr>
            <a:r>
              <a:rPr lang="en-US" sz="1900" dirty="0" err="1" smtClean="0"/>
              <a:t>int</a:t>
            </a:r>
            <a:r>
              <a:rPr lang="en-US" sz="1900" dirty="0" smtClean="0"/>
              <a:t> *a, *b, c, d;</a:t>
            </a:r>
          </a:p>
          <a:p>
            <a:pPr>
              <a:buNone/>
            </a:pPr>
            <a:r>
              <a:rPr lang="en-US" sz="1900" dirty="0" smtClean="0"/>
              <a:t>b = &amp;c;               /* s1 */</a:t>
            </a:r>
          </a:p>
          <a:p>
            <a:pPr>
              <a:buNone/>
            </a:pPr>
            <a:r>
              <a:rPr lang="en-US" sz="1900" dirty="0" smtClean="0"/>
              <a:t>while (</a:t>
            </a:r>
            <a:r>
              <a:rPr lang="en-US" sz="1900" dirty="0" err="1" smtClean="0"/>
              <a:t>cond</a:t>
            </a:r>
            <a:r>
              <a:rPr lang="en-US" sz="1900" dirty="0" smtClean="0"/>
              <a:t>) {   /* s2 */</a:t>
            </a:r>
          </a:p>
          <a:p>
            <a:pPr>
              <a:buNone/>
            </a:pPr>
            <a:r>
              <a:rPr lang="en-US" sz="1900" dirty="0" smtClean="0"/>
              <a:t>    a = b;	          /* s3 */</a:t>
            </a:r>
          </a:p>
          <a:p>
            <a:pPr>
              <a:buNone/>
            </a:pPr>
            <a:r>
              <a:rPr lang="en-US" sz="1900" dirty="0" smtClean="0"/>
              <a:t>    </a:t>
            </a:r>
            <a:r>
              <a:rPr lang="en-US" sz="1900" dirty="0" smtClean="0">
                <a:solidFill>
                  <a:srgbClr val="FF0000"/>
                </a:solidFill>
              </a:rPr>
              <a:t>b = &amp;d;          /* s4 */</a:t>
            </a:r>
          </a:p>
          <a:p>
            <a:pPr>
              <a:buNone/>
            </a:pPr>
            <a:r>
              <a:rPr lang="en-US" sz="1900" dirty="0" smtClean="0"/>
              <a:t>}                          /* s5 */</a:t>
            </a:r>
          </a:p>
          <a:p>
            <a:pPr>
              <a:buNone/>
            </a:pPr>
            <a:endParaRPr lang="en-US" sz="1900" dirty="0" smtClean="0"/>
          </a:p>
          <a:p>
            <a:pPr>
              <a:buNone/>
            </a:pPr>
            <a:r>
              <a:rPr lang="en-US" sz="1900" dirty="0" err="1" smtClean="0"/>
              <a:t>process_while</a:t>
            </a:r>
            <a:r>
              <a:rPr lang="en-US" sz="1900" dirty="0" smtClean="0"/>
              <a:t>(</a:t>
            </a:r>
            <a:r>
              <a:rPr lang="en-US" sz="1900" dirty="0" err="1" smtClean="0"/>
              <a:t>cond</a:t>
            </a:r>
            <a:r>
              <a:rPr lang="en-US" sz="1900" dirty="0" smtClean="0"/>
              <a:t>, body, in) {</a:t>
            </a:r>
          </a:p>
          <a:p>
            <a:pPr>
              <a:buNone/>
            </a:pPr>
            <a:r>
              <a:rPr lang="en-US" sz="1900" dirty="0" smtClean="0"/>
              <a:t>     {</a:t>
            </a:r>
          </a:p>
          <a:p>
            <a:pPr>
              <a:buNone/>
            </a:pPr>
            <a:r>
              <a:rPr lang="en-US" sz="1900" dirty="0" smtClean="0"/>
              <a:t>          </a:t>
            </a:r>
            <a:r>
              <a:rPr lang="en-US" sz="1900" dirty="0" err="1" smtClean="0"/>
              <a:t>last_in</a:t>
            </a:r>
            <a:r>
              <a:rPr lang="en-US" sz="1900" dirty="0" smtClean="0"/>
              <a:t> = in;</a:t>
            </a:r>
          </a:p>
          <a:p>
            <a:pPr>
              <a:buNone/>
            </a:pPr>
            <a:r>
              <a:rPr lang="en-US" sz="1900" dirty="0" smtClean="0"/>
              <a:t>          out = </a:t>
            </a:r>
            <a:r>
              <a:rPr lang="en-US" sz="1900" dirty="0" err="1" smtClean="0"/>
              <a:t>points_to</a:t>
            </a:r>
            <a:r>
              <a:rPr lang="en-US" sz="1900" dirty="0" smtClean="0"/>
              <a:t>(body, in);</a:t>
            </a:r>
          </a:p>
          <a:p>
            <a:pPr>
              <a:buNone/>
            </a:pPr>
            <a:r>
              <a:rPr lang="en-US" sz="1900" dirty="0" smtClean="0"/>
              <a:t>          </a:t>
            </a:r>
            <a:r>
              <a:rPr lang="en-US" sz="1900" dirty="0" smtClean="0">
                <a:solidFill>
                  <a:srgbClr val="FF0000"/>
                </a:solidFill>
              </a:rPr>
              <a:t>in = </a:t>
            </a:r>
            <a:r>
              <a:rPr lang="en-US" sz="1900" dirty="0" err="1" smtClean="0">
                <a:solidFill>
                  <a:srgbClr val="FF0000"/>
                </a:solidFill>
              </a:rPr>
              <a:t>merge_info</a:t>
            </a:r>
            <a:r>
              <a:rPr lang="en-US" sz="1900" dirty="0" smtClean="0">
                <a:solidFill>
                  <a:srgbClr val="FF0000"/>
                </a:solidFill>
              </a:rPr>
              <a:t>(in, out);</a:t>
            </a:r>
          </a:p>
          <a:p>
            <a:pPr>
              <a:buNone/>
            </a:pPr>
            <a:r>
              <a:rPr lang="en-US" sz="1900" dirty="0" smtClean="0"/>
              <a:t>      } while (</a:t>
            </a:r>
            <a:r>
              <a:rPr lang="en-US" sz="1900" dirty="0" err="1" smtClean="0"/>
              <a:t>last_in</a:t>
            </a:r>
            <a:r>
              <a:rPr lang="en-US" sz="1900" dirty="0" smtClean="0"/>
              <a:t> != in);</a:t>
            </a:r>
          </a:p>
          <a:p>
            <a:pPr>
              <a:buNone/>
            </a:pPr>
            <a:r>
              <a:rPr lang="en-US" sz="1900" dirty="0" smtClean="0"/>
              <a:t> </a:t>
            </a:r>
          </a:p>
          <a:p>
            <a:pPr>
              <a:buNone/>
            </a:pPr>
            <a:r>
              <a:rPr lang="en-US" sz="1900" dirty="0" smtClean="0"/>
              <a:t>      result = in;</a:t>
            </a:r>
          </a:p>
          <a:p>
            <a:pPr>
              <a:buNone/>
            </a:pPr>
            <a:r>
              <a:rPr lang="en-US" sz="1900" dirty="0" smtClean="0"/>
              <a:t>      return (result);</a:t>
            </a:r>
          </a:p>
          <a:p>
            <a:pPr>
              <a:buNone/>
            </a:pPr>
            <a:r>
              <a:rPr lang="en-US" sz="1900" dirty="0" smtClean="0"/>
              <a:t>}     </a:t>
            </a:r>
          </a:p>
          <a:p>
            <a:pPr>
              <a:buNone/>
            </a:pPr>
            <a:endParaRPr lang="en-US" sz="1800" dirty="0"/>
          </a:p>
        </p:txBody>
      </p:sp>
      <p:sp>
        <p:nvSpPr>
          <p:cNvPr id="4" name="Content Placeholder 2"/>
          <p:cNvSpPr txBox="1">
            <a:spLocks/>
          </p:cNvSpPr>
          <p:nvPr/>
        </p:nvSpPr>
        <p:spPr>
          <a:xfrm>
            <a:off x="3886200" y="18288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indent="-342900">
              <a:spcBef>
                <a:spcPct val="20000"/>
              </a:spcBef>
            </a:pPr>
            <a:r>
              <a:rPr lang="en-US" dirty="0" smtClean="0"/>
              <a:t>{(b, c, D), (a, c, D)}</a:t>
            </a:r>
          </a:p>
          <a:p>
            <a:pPr marL="342900" lvl="0" indent="-342900">
              <a:spcBef>
                <a:spcPct val="20000"/>
              </a:spcBef>
            </a:pPr>
            <a:r>
              <a:rPr lang="en-US" dirty="0" smtClean="0">
                <a:solidFill>
                  <a:srgbClr val="FF0000"/>
                </a:solidFill>
              </a:rPr>
              <a:t>{(b, d, D), (a, c, D)}</a:t>
            </a:r>
          </a:p>
          <a:p>
            <a:pPr marL="342900" lvl="0" indent="-342900">
              <a:spcBef>
                <a:spcPct val="20000"/>
              </a:spcBef>
            </a:pPr>
            <a:endParaRPr lang="en-US" dirty="0" smtClean="0">
              <a:solidFill>
                <a:srgbClr val="FF0000"/>
              </a:solidFill>
            </a:endParaRPr>
          </a:p>
          <a:p>
            <a:pPr marL="342900" lvl="0" indent="-342900">
              <a:spcBef>
                <a:spcPct val="20000"/>
              </a:spcBef>
              <a:defRPr/>
            </a:pPr>
            <a:endParaRPr lang="en-US" dirty="0" smtClean="0">
              <a:solidFill>
                <a:srgbClr val="FF0000"/>
              </a:solidFill>
            </a:endParaRPr>
          </a:p>
          <a:p>
            <a:pPr marL="342900" lvl="0" indent="-342900">
              <a:spcBef>
                <a:spcPct val="20000"/>
              </a:spcBef>
              <a:defRPr/>
            </a:pPr>
            <a:endParaRPr lang="en-US" dirty="0" smtClean="0">
              <a:solidFill>
                <a:srgbClr val="FF0000"/>
              </a:solidFill>
            </a:endParaRPr>
          </a:p>
          <a:p>
            <a:pPr marL="342900" lvl="0" indent="-342900">
              <a:spcBef>
                <a:spcPct val="20000"/>
              </a:spcBef>
              <a:defRPr/>
            </a:pPr>
            <a:endParaRPr lang="en-US" dirty="0" smtClean="0">
              <a:solidFill>
                <a:srgbClr val="FF0000"/>
              </a:solidFill>
            </a:endParaRPr>
          </a:p>
          <a:p>
            <a:pPr marL="342900" lvl="0" indent="-342900">
              <a:spcBef>
                <a:spcPct val="20000"/>
              </a:spcBef>
              <a:defRPr/>
            </a:pPr>
            <a:r>
              <a:rPr lang="en-US" dirty="0" err="1" smtClean="0"/>
              <a:t>last_in</a:t>
            </a:r>
            <a:r>
              <a:rPr lang="en-US" dirty="0" smtClean="0"/>
              <a:t> = in = {(b, c, D)}</a:t>
            </a:r>
          </a:p>
          <a:p>
            <a:pPr marL="342900" lvl="0" indent="-342900">
              <a:spcBef>
                <a:spcPct val="20000"/>
              </a:spcBef>
              <a:defRPr/>
            </a:pPr>
            <a:r>
              <a:rPr lang="en-US" dirty="0" smtClean="0">
                <a:solidFill>
                  <a:srgbClr val="FF0000"/>
                </a:solidFill>
              </a:rPr>
              <a:t>out = {(b, d, D), (a, c, D)}</a:t>
            </a:r>
          </a:p>
          <a:p>
            <a:pPr marL="342900" lvl="0" indent="-342900">
              <a:spcBef>
                <a:spcPct val="20000"/>
              </a:spcBef>
            </a:pP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a:xfrm>
            <a:off x="457200" y="1600200"/>
            <a:ext cx="3352800" cy="5257800"/>
          </a:xfrm>
        </p:spPr>
        <p:txBody>
          <a:bodyPr>
            <a:normAutofit fontScale="92500" lnSpcReduction="10000"/>
          </a:bodyPr>
          <a:lstStyle/>
          <a:p>
            <a:pPr>
              <a:buNone/>
            </a:pPr>
            <a:r>
              <a:rPr lang="en-US" sz="1900" dirty="0" err="1" smtClean="0"/>
              <a:t>int</a:t>
            </a:r>
            <a:r>
              <a:rPr lang="en-US" sz="1900" dirty="0" smtClean="0"/>
              <a:t> *a, *b, c, d;</a:t>
            </a:r>
          </a:p>
          <a:p>
            <a:pPr>
              <a:buNone/>
            </a:pPr>
            <a:r>
              <a:rPr lang="en-US" sz="1900" dirty="0" smtClean="0"/>
              <a:t>b = &amp;c;               /* s1 */</a:t>
            </a:r>
          </a:p>
          <a:p>
            <a:pPr>
              <a:buNone/>
            </a:pPr>
            <a:r>
              <a:rPr lang="en-US" sz="1900" dirty="0" smtClean="0"/>
              <a:t>while (</a:t>
            </a:r>
            <a:r>
              <a:rPr lang="en-US" sz="1900" dirty="0" err="1" smtClean="0"/>
              <a:t>cond</a:t>
            </a:r>
            <a:r>
              <a:rPr lang="en-US" sz="1900" dirty="0" smtClean="0"/>
              <a:t>) {   /* s2 */</a:t>
            </a:r>
          </a:p>
          <a:p>
            <a:pPr>
              <a:buNone/>
            </a:pPr>
            <a:r>
              <a:rPr lang="en-US" sz="1900" dirty="0" smtClean="0"/>
              <a:t>    a = b;	          /* s3 */</a:t>
            </a:r>
          </a:p>
          <a:p>
            <a:pPr>
              <a:buNone/>
            </a:pPr>
            <a:r>
              <a:rPr lang="en-US" sz="1900" dirty="0" smtClean="0"/>
              <a:t>    b = &amp;d;           /* s4 */</a:t>
            </a:r>
          </a:p>
          <a:p>
            <a:pPr>
              <a:buNone/>
            </a:pPr>
            <a:r>
              <a:rPr lang="en-US" sz="1900" dirty="0" smtClean="0"/>
              <a:t>}                          </a:t>
            </a:r>
            <a:r>
              <a:rPr lang="en-US" sz="1900" dirty="0" smtClean="0">
                <a:solidFill>
                  <a:srgbClr val="FF0000"/>
                </a:solidFill>
              </a:rPr>
              <a:t>/* s5 */</a:t>
            </a:r>
          </a:p>
          <a:p>
            <a:pPr>
              <a:buNone/>
            </a:pPr>
            <a:endParaRPr lang="en-US" sz="1900" dirty="0" smtClean="0"/>
          </a:p>
          <a:p>
            <a:pPr>
              <a:buNone/>
            </a:pPr>
            <a:r>
              <a:rPr lang="en-US" sz="1900" dirty="0" err="1" smtClean="0"/>
              <a:t>process_while</a:t>
            </a:r>
            <a:r>
              <a:rPr lang="en-US" sz="1900" dirty="0" smtClean="0"/>
              <a:t>(</a:t>
            </a:r>
            <a:r>
              <a:rPr lang="en-US" sz="1900" dirty="0" err="1" smtClean="0"/>
              <a:t>cond</a:t>
            </a:r>
            <a:r>
              <a:rPr lang="en-US" sz="1900" dirty="0" smtClean="0"/>
              <a:t>, body, in) {</a:t>
            </a:r>
          </a:p>
          <a:p>
            <a:pPr>
              <a:buNone/>
            </a:pPr>
            <a:r>
              <a:rPr lang="en-US" sz="1900" dirty="0" smtClean="0"/>
              <a:t>     {</a:t>
            </a:r>
          </a:p>
          <a:p>
            <a:pPr>
              <a:buNone/>
            </a:pPr>
            <a:r>
              <a:rPr lang="en-US" sz="1900" dirty="0" smtClean="0"/>
              <a:t>          </a:t>
            </a:r>
            <a:r>
              <a:rPr lang="en-US" sz="1900" dirty="0" err="1" smtClean="0"/>
              <a:t>last_in</a:t>
            </a:r>
            <a:r>
              <a:rPr lang="en-US" sz="1900" dirty="0" smtClean="0"/>
              <a:t> = in;</a:t>
            </a:r>
          </a:p>
          <a:p>
            <a:pPr>
              <a:buNone/>
            </a:pPr>
            <a:r>
              <a:rPr lang="en-US" sz="1900" dirty="0" smtClean="0"/>
              <a:t>          out = </a:t>
            </a:r>
            <a:r>
              <a:rPr lang="en-US" sz="1900" dirty="0" err="1" smtClean="0"/>
              <a:t>points_to</a:t>
            </a:r>
            <a:r>
              <a:rPr lang="en-US" sz="1900" dirty="0" smtClean="0"/>
              <a:t>(body, in);</a:t>
            </a:r>
          </a:p>
          <a:p>
            <a:pPr>
              <a:buNone/>
            </a:pPr>
            <a:r>
              <a:rPr lang="en-US" sz="1900" dirty="0" smtClean="0"/>
              <a:t>          in = </a:t>
            </a:r>
            <a:r>
              <a:rPr lang="en-US" sz="1900" dirty="0" err="1" smtClean="0"/>
              <a:t>merge_info</a:t>
            </a:r>
            <a:r>
              <a:rPr lang="en-US" sz="1900" dirty="0" smtClean="0"/>
              <a:t>(in, out);</a:t>
            </a:r>
          </a:p>
          <a:p>
            <a:pPr>
              <a:buNone/>
            </a:pPr>
            <a:r>
              <a:rPr lang="en-US" sz="1900" dirty="0" smtClean="0"/>
              <a:t>      } while (</a:t>
            </a:r>
            <a:r>
              <a:rPr lang="en-US" sz="1900" dirty="0" err="1" smtClean="0"/>
              <a:t>last_in</a:t>
            </a:r>
            <a:r>
              <a:rPr lang="en-US" sz="1900" dirty="0" smtClean="0"/>
              <a:t> != in);</a:t>
            </a:r>
          </a:p>
          <a:p>
            <a:pPr>
              <a:buNone/>
            </a:pPr>
            <a:r>
              <a:rPr lang="en-US" sz="1900" dirty="0" smtClean="0"/>
              <a:t> </a:t>
            </a:r>
          </a:p>
          <a:p>
            <a:pPr>
              <a:buNone/>
            </a:pPr>
            <a:r>
              <a:rPr lang="en-US" sz="1900" dirty="0" smtClean="0"/>
              <a:t>      result = in;</a:t>
            </a:r>
          </a:p>
          <a:p>
            <a:pPr>
              <a:buNone/>
            </a:pPr>
            <a:r>
              <a:rPr lang="en-US" sz="1900" dirty="0" smtClean="0"/>
              <a:t>      return (result);</a:t>
            </a:r>
          </a:p>
          <a:p>
            <a:pPr>
              <a:buNone/>
            </a:pPr>
            <a:r>
              <a:rPr lang="en-US" sz="1900" dirty="0" smtClean="0"/>
              <a:t>}     </a:t>
            </a:r>
          </a:p>
          <a:p>
            <a:pPr>
              <a:buNone/>
            </a:pPr>
            <a:endParaRPr lang="en-US" sz="1800" dirty="0"/>
          </a:p>
        </p:txBody>
      </p:sp>
      <p:sp>
        <p:nvSpPr>
          <p:cNvPr id="4" name="Content Placeholder 2"/>
          <p:cNvSpPr txBox="1">
            <a:spLocks/>
          </p:cNvSpPr>
          <p:nvPr/>
        </p:nvSpPr>
        <p:spPr>
          <a:xfrm>
            <a:off x="3886200" y="18288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indent="-342900">
              <a:spcBef>
                <a:spcPct val="20000"/>
              </a:spcBef>
            </a:pPr>
            <a:r>
              <a:rPr lang="en-US" dirty="0" smtClean="0"/>
              <a:t>{(b, c, D), (a, c, D)}</a:t>
            </a:r>
          </a:p>
          <a:p>
            <a:pPr marL="342900" lvl="0" indent="-342900">
              <a:spcBef>
                <a:spcPct val="20000"/>
              </a:spcBef>
            </a:pPr>
            <a:r>
              <a:rPr lang="en-US" dirty="0" smtClean="0"/>
              <a:t>{(b, d, D), (a, c, D)}</a:t>
            </a:r>
          </a:p>
          <a:p>
            <a:pPr marL="342900" lvl="0" indent="-342900">
              <a:spcBef>
                <a:spcPct val="20000"/>
              </a:spcBef>
            </a:pPr>
            <a:r>
              <a:rPr lang="en-US" dirty="0" smtClean="0">
                <a:solidFill>
                  <a:srgbClr val="FF0000"/>
                </a:solidFill>
              </a:rPr>
              <a:t>{(b, c, P), (b, d, P), (a, c, P)}</a:t>
            </a:r>
          </a:p>
          <a:p>
            <a:pPr marL="342900" lvl="0" indent="-342900">
              <a:spcBef>
                <a:spcPct val="20000"/>
              </a:spcBef>
            </a:pPr>
            <a:endParaRPr kumimoji="0" lang="en-US" sz="1800" b="0" i="0" u="none" strike="noStrike" kern="1200" cap="none" spc="0" normalizeH="0" baseline="0" noProof="0" dirty="0" smtClean="0">
              <a:ln>
                <a:noFill/>
              </a:ln>
              <a:solidFill>
                <a:srgbClr val="FF0000"/>
              </a:solidFill>
              <a:effectLst/>
              <a:uLnTx/>
              <a:uFillTx/>
              <a:latin typeface="+mn-lt"/>
              <a:ea typeface="+mn-ea"/>
              <a:cs typeface="+mn-cs"/>
            </a:endParaRPr>
          </a:p>
          <a:p>
            <a:pPr marL="342900" lvl="0" indent="-342900">
              <a:spcBef>
                <a:spcPct val="20000"/>
              </a:spcBef>
            </a:pPr>
            <a:endParaRPr lang="en-US" dirty="0" smtClean="0">
              <a:solidFill>
                <a:srgbClr val="FF0000"/>
              </a:solidFill>
            </a:endParaRPr>
          </a:p>
          <a:p>
            <a:pPr marL="342900" lvl="0" indent="-342900">
              <a:spcBef>
                <a:spcPct val="20000"/>
              </a:spcBef>
            </a:pPr>
            <a:r>
              <a:rPr lang="en-US" dirty="0" err="1" smtClean="0"/>
              <a:t>last_i</a:t>
            </a:r>
            <a:r>
              <a:rPr kumimoji="0" lang="en-US" sz="1800" b="0" i="0" u="none" strike="noStrike" kern="1200" cap="none" spc="0" normalizeH="0" baseline="0" noProof="0" dirty="0" smtClean="0">
                <a:ln>
                  <a:noFill/>
                </a:ln>
                <a:effectLst/>
                <a:uLnTx/>
                <a:uFillTx/>
                <a:latin typeface="+mn-lt"/>
                <a:ea typeface="+mn-ea"/>
                <a:cs typeface="+mn-cs"/>
              </a:rPr>
              <a:t>n: {(b,</a:t>
            </a:r>
            <a:r>
              <a:rPr kumimoji="0" lang="en-US" sz="1800" b="0" i="0" u="none" strike="noStrike" kern="1200" cap="none" spc="0" normalizeH="0" noProof="0" dirty="0" smtClean="0">
                <a:ln>
                  <a:noFill/>
                </a:ln>
                <a:effectLst/>
                <a:uLnTx/>
                <a:uFillTx/>
                <a:latin typeface="+mn-lt"/>
                <a:ea typeface="+mn-ea"/>
                <a:cs typeface="+mn-cs"/>
              </a:rPr>
              <a:t> c, D)}</a:t>
            </a:r>
          </a:p>
          <a:p>
            <a:pPr marL="342900" lvl="0" indent="-342900">
              <a:spcBef>
                <a:spcPct val="20000"/>
              </a:spcBef>
            </a:pPr>
            <a:r>
              <a:rPr lang="en-US" baseline="0" dirty="0" smtClean="0"/>
              <a:t>out: {(b, d, D), (a, c, D)}</a:t>
            </a:r>
          </a:p>
          <a:p>
            <a:pPr marL="342900" lvl="0" indent="-342900">
              <a:spcBef>
                <a:spcPct val="20000"/>
              </a:spcBef>
            </a:pPr>
            <a:r>
              <a:rPr lang="en-US" dirty="0" err="1" smtClean="0">
                <a:solidFill>
                  <a:srgbClr val="FF0000"/>
                </a:solidFill>
              </a:rPr>
              <a:t>i</a:t>
            </a:r>
            <a:r>
              <a:rPr kumimoji="0" lang="en-US" sz="1800" b="0" i="0" u="none" strike="noStrike" kern="1200" cap="none" spc="0" normalizeH="0" baseline="0" noProof="0" dirty="0" smtClean="0">
                <a:ln>
                  <a:noFill/>
                </a:ln>
                <a:solidFill>
                  <a:srgbClr val="FF0000"/>
                </a:solidFill>
                <a:effectLst/>
                <a:uLnTx/>
                <a:uFillTx/>
                <a:latin typeface="+mn-lt"/>
                <a:ea typeface="+mn-ea"/>
                <a:cs typeface="+mn-cs"/>
              </a:rPr>
              <a:t>n: {(b, c, P), (b, d, P), (a, c, P)} </a:t>
            </a:r>
          </a:p>
          <a:p>
            <a:pPr marL="342900" lvl="0" indent="-342900">
              <a:spcBef>
                <a:spcPct val="20000"/>
              </a:spcBef>
            </a:pPr>
            <a:r>
              <a:rPr lang="en-US" dirty="0" err="1" smtClean="0">
                <a:solidFill>
                  <a:srgbClr val="FF0000"/>
                </a:solidFill>
              </a:rPr>
              <a:t>last_in</a:t>
            </a:r>
            <a:r>
              <a:rPr lang="en-US" dirty="0" smtClean="0">
                <a:solidFill>
                  <a:srgbClr val="FF0000"/>
                </a:solidFill>
              </a:rPr>
              <a:t> != in</a:t>
            </a:r>
          </a:p>
          <a:p>
            <a:pPr marL="342900" lvl="0" indent="-342900">
              <a:spcBef>
                <a:spcPct val="20000"/>
              </a:spcBef>
            </a:pPr>
            <a:endParaRPr kumimoji="0" lang="en-US" sz="18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a:xfrm>
            <a:off x="457200" y="1600200"/>
            <a:ext cx="3200400" cy="5257800"/>
          </a:xfrm>
        </p:spPr>
        <p:txBody>
          <a:bodyPr>
            <a:normAutofit fontScale="92500" lnSpcReduction="10000"/>
          </a:bodyPr>
          <a:lstStyle/>
          <a:p>
            <a:pPr>
              <a:buNone/>
            </a:pPr>
            <a:r>
              <a:rPr lang="en-US" sz="1900" dirty="0" err="1" smtClean="0"/>
              <a:t>int</a:t>
            </a:r>
            <a:r>
              <a:rPr lang="en-US" sz="1900" dirty="0" smtClean="0"/>
              <a:t> *a, *b, c, d;</a:t>
            </a:r>
          </a:p>
          <a:p>
            <a:pPr>
              <a:buNone/>
            </a:pPr>
            <a:r>
              <a:rPr lang="en-US" sz="1900" dirty="0" smtClean="0"/>
              <a:t>b = &amp;c;               /* s1 */</a:t>
            </a:r>
          </a:p>
          <a:p>
            <a:pPr>
              <a:buNone/>
            </a:pPr>
            <a:r>
              <a:rPr lang="en-US" sz="1900" dirty="0" smtClean="0"/>
              <a:t>while (</a:t>
            </a:r>
            <a:r>
              <a:rPr lang="en-US" sz="1900" dirty="0" err="1" smtClean="0"/>
              <a:t>cond</a:t>
            </a:r>
            <a:r>
              <a:rPr lang="en-US" sz="1900" dirty="0" smtClean="0"/>
              <a:t>) {   /* s2 */</a:t>
            </a:r>
          </a:p>
          <a:p>
            <a:pPr>
              <a:buNone/>
            </a:pPr>
            <a:r>
              <a:rPr lang="en-US" sz="1900" dirty="0" smtClean="0"/>
              <a:t>    a = b;	          /* s3 */</a:t>
            </a:r>
          </a:p>
          <a:p>
            <a:pPr>
              <a:buNone/>
            </a:pPr>
            <a:r>
              <a:rPr lang="en-US" sz="1900" dirty="0" smtClean="0"/>
              <a:t>    b = &amp;d;           /* s4 */</a:t>
            </a:r>
          </a:p>
          <a:p>
            <a:pPr>
              <a:buNone/>
            </a:pPr>
            <a:r>
              <a:rPr lang="en-US" sz="1900" dirty="0" smtClean="0"/>
              <a:t>}                          /* s5 */</a:t>
            </a:r>
          </a:p>
          <a:p>
            <a:pPr>
              <a:buNone/>
            </a:pPr>
            <a:endParaRPr lang="en-US" sz="1900" dirty="0" smtClean="0"/>
          </a:p>
          <a:p>
            <a:pPr>
              <a:buNone/>
            </a:pPr>
            <a:r>
              <a:rPr lang="en-US" sz="1900" dirty="0" err="1" smtClean="0"/>
              <a:t>process_while</a:t>
            </a:r>
            <a:r>
              <a:rPr lang="en-US" sz="1900" dirty="0" smtClean="0"/>
              <a:t>(</a:t>
            </a:r>
            <a:r>
              <a:rPr lang="en-US" sz="1900" dirty="0" err="1" smtClean="0"/>
              <a:t>cond</a:t>
            </a:r>
            <a:r>
              <a:rPr lang="en-US" sz="1900" dirty="0" smtClean="0"/>
              <a:t>, body, in) {</a:t>
            </a:r>
          </a:p>
          <a:p>
            <a:pPr>
              <a:buNone/>
            </a:pPr>
            <a:r>
              <a:rPr lang="en-US" sz="1900" dirty="0" smtClean="0"/>
              <a:t>     {</a:t>
            </a:r>
          </a:p>
          <a:p>
            <a:pPr>
              <a:buNone/>
            </a:pPr>
            <a:r>
              <a:rPr lang="en-US" sz="1900" dirty="0" smtClean="0"/>
              <a:t>          </a:t>
            </a:r>
            <a:r>
              <a:rPr lang="en-US" sz="1900" dirty="0" err="1" smtClean="0"/>
              <a:t>last_in</a:t>
            </a:r>
            <a:r>
              <a:rPr lang="en-US" sz="1900" dirty="0" smtClean="0"/>
              <a:t> = in;</a:t>
            </a:r>
          </a:p>
          <a:p>
            <a:pPr>
              <a:buNone/>
            </a:pPr>
            <a:r>
              <a:rPr lang="en-US" sz="1900" dirty="0" smtClean="0"/>
              <a:t>          out = </a:t>
            </a:r>
            <a:r>
              <a:rPr lang="en-US" sz="1900" dirty="0" err="1" smtClean="0"/>
              <a:t>points_to</a:t>
            </a:r>
            <a:r>
              <a:rPr lang="en-US" sz="1900" dirty="0" smtClean="0"/>
              <a:t>(body, in);</a:t>
            </a:r>
          </a:p>
          <a:p>
            <a:pPr>
              <a:buNone/>
            </a:pPr>
            <a:r>
              <a:rPr lang="en-US" sz="1900" dirty="0" smtClean="0"/>
              <a:t>          in = </a:t>
            </a:r>
            <a:r>
              <a:rPr lang="en-US" sz="1900" dirty="0" err="1" smtClean="0"/>
              <a:t>merge_info</a:t>
            </a:r>
            <a:r>
              <a:rPr lang="en-US" sz="1900" dirty="0" smtClean="0"/>
              <a:t>(in, out);</a:t>
            </a:r>
          </a:p>
          <a:p>
            <a:pPr>
              <a:buNone/>
            </a:pPr>
            <a:r>
              <a:rPr lang="en-US" sz="1900" dirty="0" smtClean="0"/>
              <a:t>      } while (</a:t>
            </a:r>
            <a:r>
              <a:rPr lang="en-US" sz="1900" dirty="0" err="1" smtClean="0"/>
              <a:t>last_in</a:t>
            </a:r>
            <a:r>
              <a:rPr lang="en-US" sz="1900" dirty="0" smtClean="0"/>
              <a:t> != in);</a:t>
            </a:r>
          </a:p>
          <a:p>
            <a:pPr>
              <a:buNone/>
            </a:pPr>
            <a:r>
              <a:rPr lang="en-US" sz="1900" dirty="0" smtClean="0"/>
              <a:t> </a:t>
            </a:r>
          </a:p>
          <a:p>
            <a:pPr>
              <a:buNone/>
            </a:pPr>
            <a:r>
              <a:rPr lang="en-US" sz="1900" dirty="0" smtClean="0"/>
              <a:t>      result = in;</a:t>
            </a:r>
          </a:p>
          <a:p>
            <a:pPr>
              <a:buNone/>
            </a:pPr>
            <a:r>
              <a:rPr lang="en-US" sz="1900" dirty="0" smtClean="0"/>
              <a:t>      return (result);</a:t>
            </a:r>
          </a:p>
          <a:p>
            <a:pPr>
              <a:buNone/>
            </a:pPr>
            <a:r>
              <a:rPr lang="en-US" sz="1900" dirty="0" smtClean="0"/>
              <a:t>}     </a:t>
            </a:r>
          </a:p>
          <a:p>
            <a:pPr>
              <a:buNone/>
            </a:pPr>
            <a:endParaRPr lang="en-US" sz="1800" dirty="0"/>
          </a:p>
        </p:txBody>
      </p:sp>
      <p:sp>
        <p:nvSpPr>
          <p:cNvPr id="4" name="Content Placeholder 2"/>
          <p:cNvSpPr txBox="1">
            <a:spLocks/>
          </p:cNvSpPr>
          <p:nvPr/>
        </p:nvSpPr>
        <p:spPr>
          <a:xfrm>
            <a:off x="3886200" y="1828800"/>
            <a:ext cx="48768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lvl="0" indent="-342900">
              <a:spcBef>
                <a:spcPct val="20000"/>
              </a:spcBef>
            </a:pPr>
            <a:r>
              <a:rPr lang="en-US" dirty="0" smtClean="0"/>
              <a:t>{(b, c, P), (b, d, P), (a, c, P)}</a:t>
            </a:r>
          </a:p>
          <a:p>
            <a:pPr marL="342900" lvl="0" indent="-342900">
              <a:spcBef>
                <a:spcPct val="20000"/>
              </a:spcBef>
            </a:pPr>
            <a:r>
              <a:rPr lang="en-US" dirty="0" smtClean="0"/>
              <a:t>{(b, c, P), (b, d, P), (a, c, P), (a, d, P)}</a:t>
            </a:r>
          </a:p>
          <a:p>
            <a:pPr marL="342900" lvl="0" indent="-342900">
              <a:spcBef>
                <a:spcPct val="20000"/>
              </a:spcBef>
            </a:pPr>
            <a:r>
              <a:rPr lang="en-US" dirty="0" smtClean="0"/>
              <a:t>{(b, d, D), (a, c, P), (a, d, P)}</a:t>
            </a:r>
          </a:p>
          <a:p>
            <a:pPr marL="342900" lvl="0" indent="-342900">
              <a:spcBef>
                <a:spcPct val="20000"/>
              </a:spcBef>
            </a:pPr>
            <a:r>
              <a:rPr lang="en-US" dirty="0" smtClean="0"/>
              <a:t>{(b, c, P), (b, d, P), (a, c, P), (a, d, P)}</a:t>
            </a:r>
            <a:endParaRPr kumimoji="0" lang="en-US" sz="1800" b="0" i="0" u="none" strike="noStrike" kern="1200" cap="none" spc="0" normalizeH="0" baseline="0" noProof="0" dirty="0" smtClean="0">
              <a:ln>
                <a:noFill/>
              </a:ln>
              <a:solidFill>
                <a:srgbClr val="FF0000"/>
              </a:solidFill>
              <a:effectLst/>
              <a:uLnTx/>
              <a:uFillTx/>
              <a:latin typeface="+mn-lt"/>
              <a:ea typeface="+mn-ea"/>
              <a:cs typeface="+mn-cs"/>
            </a:endParaRPr>
          </a:p>
          <a:p>
            <a:pPr marL="342900" lvl="0" indent="-342900">
              <a:spcBef>
                <a:spcPct val="20000"/>
              </a:spcBef>
            </a:pPr>
            <a:endParaRPr lang="en-US" dirty="0" smtClean="0">
              <a:solidFill>
                <a:srgbClr val="FF0000"/>
              </a:solidFill>
            </a:endParaRPr>
          </a:p>
          <a:p>
            <a:pPr marL="342900" lvl="0" indent="-342900">
              <a:spcBef>
                <a:spcPct val="20000"/>
              </a:spcBef>
            </a:pPr>
            <a:endParaRPr lang="en-US" dirty="0" smtClean="0">
              <a:solidFill>
                <a:srgbClr val="FF0000"/>
              </a:solidFill>
            </a:endParaRPr>
          </a:p>
          <a:p>
            <a:pPr marL="342900" lvl="0" indent="-342900">
              <a:spcBef>
                <a:spcPct val="20000"/>
              </a:spcBef>
            </a:pPr>
            <a:r>
              <a:rPr lang="en-US" dirty="0" err="1" smtClean="0"/>
              <a:t>last_i</a:t>
            </a:r>
            <a:r>
              <a:rPr kumimoji="0" lang="en-US" sz="1800" b="0" i="0" u="none" strike="noStrike" kern="1200" cap="none" spc="0" normalizeH="0" baseline="0" noProof="0" dirty="0" smtClean="0">
                <a:ln>
                  <a:noFill/>
                </a:ln>
                <a:effectLst/>
                <a:uLnTx/>
                <a:uFillTx/>
                <a:latin typeface="+mn-lt"/>
                <a:ea typeface="+mn-ea"/>
                <a:cs typeface="+mn-cs"/>
              </a:rPr>
              <a:t>n: </a:t>
            </a:r>
            <a:r>
              <a:rPr lang="en-US" dirty="0" smtClean="0"/>
              <a:t>{(b, c, P), (b, d, P), (a, c, P)}</a:t>
            </a:r>
            <a:endParaRPr kumimoji="0" lang="en-US" sz="1800" b="0" i="0" u="none" strike="noStrike" kern="1200" cap="none" spc="0" normalizeH="0" noProof="0" dirty="0" smtClean="0">
              <a:ln>
                <a:noFill/>
              </a:ln>
              <a:effectLst/>
              <a:uLnTx/>
              <a:uFillTx/>
              <a:latin typeface="+mn-lt"/>
              <a:ea typeface="+mn-ea"/>
              <a:cs typeface="+mn-cs"/>
            </a:endParaRPr>
          </a:p>
          <a:p>
            <a:pPr marL="342900" indent="-342900">
              <a:spcBef>
                <a:spcPct val="20000"/>
              </a:spcBef>
            </a:pPr>
            <a:r>
              <a:rPr lang="en-US" baseline="0" dirty="0" smtClean="0"/>
              <a:t>out: </a:t>
            </a:r>
            <a:r>
              <a:rPr lang="en-US" dirty="0" smtClean="0"/>
              <a:t>{(b, c, P), (b, d, P), (a, c, P), (a, d, P)}</a:t>
            </a:r>
            <a:endParaRPr lang="en-US" baseline="0" dirty="0" smtClean="0"/>
          </a:p>
          <a:p>
            <a:pPr marL="342900" lvl="0" indent="-342900">
              <a:spcBef>
                <a:spcPct val="20000"/>
              </a:spcBef>
            </a:pPr>
            <a:r>
              <a:rPr lang="en-US" dirty="0" err="1" smtClean="0"/>
              <a:t>i</a:t>
            </a:r>
            <a:r>
              <a:rPr kumimoji="0" lang="en-US" sz="1800" b="0" i="0" u="none" strike="noStrike" kern="1200" cap="none" spc="0" normalizeH="0" baseline="0" noProof="0" dirty="0" smtClean="0">
                <a:ln>
                  <a:noFill/>
                </a:ln>
                <a:effectLst/>
                <a:uLnTx/>
                <a:uFillTx/>
                <a:latin typeface="+mn-lt"/>
                <a:ea typeface="+mn-ea"/>
                <a:cs typeface="+mn-cs"/>
              </a:rPr>
              <a:t>n: {(b, c, P), (b, d, P), (a, c, P), (a, d, P)}</a:t>
            </a:r>
            <a:r>
              <a:rPr kumimoji="0" lang="en-US" sz="1800" b="0" i="0" u="none" strike="noStrike" kern="1200" cap="none" spc="0" normalizeH="0" baseline="0" noProof="0" dirty="0" smtClean="0">
                <a:ln>
                  <a:noFill/>
                </a:ln>
                <a:solidFill>
                  <a:srgbClr val="FF0000"/>
                </a:solidFill>
                <a:effectLst/>
                <a:uLnTx/>
                <a:uFillTx/>
                <a:latin typeface="+mn-lt"/>
                <a:ea typeface="+mn-ea"/>
                <a:cs typeface="+mn-cs"/>
              </a:rPr>
              <a:t> </a:t>
            </a:r>
          </a:p>
          <a:p>
            <a:pPr marL="342900" lvl="0" indent="-342900">
              <a:spcBef>
                <a:spcPct val="20000"/>
              </a:spcBef>
            </a:pPr>
            <a:endParaRPr lang="en-US" dirty="0" smtClean="0">
              <a:solidFill>
                <a:srgbClr val="FF0000"/>
              </a:solidFill>
            </a:endParaRPr>
          </a:p>
          <a:p>
            <a:pPr marL="342900" lvl="0" indent="-342900">
              <a:spcBef>
                <a:spcPct val="20000"/>
              </a:spcBef>
            </a:pPr>
            <a:r>
              <a:rPr lang="en-US" dirty="0" err="1" smtClean="0">
                <a:solidFill>
                  <a:srgbClr val="FF0000"/>
                </a:solidFill>
              </a:rPr>
              <a:t>l</a:t>
            </a:r>
            <a:r>
              <a:rPr kumimoji="0" lang="en-US" sz="1800" b="0" i="0" u="none" strike="noStrike" kern="1200" cap="none" spc="0" normalizeH="0" baseline="0" noProof="0" dirty="0" err="1" smtClean="0">
                <a:ln>
                  <a:noFill/>
                </a:ln>
                <a:solidFill>
                  <a:srgbClr val="FF0000"/>
                </a:solidFill>
                <a:effectLst/>
                <a:uLnTx/>
                <a:uFillTx/>
                <a:latin typeface="+mn-lt"/>
                <a:ea typeface="+mn-ea"/>
                <a:cs typeface="+mn-cs"/>
              </a:rPr>
              <a:t>ast_in</a:t>
            </a:r>
            <a:r>
              <a:rPr kumimoji="0" lang="en-US" sz="1800" b="0" i="0" u="none" strike="noStrike" kern="1200" cap="none" spc="0" normalizeH="0" baseline="0" noProof="0" dirty="0" smtClean="0">
                <a:ln>
                  <a:noFill/>
                </a:ln>
                <a:solidFill>
                  <a:srgbClr val="FF0000"/>
                </a:solidFill>
                <a:effectLst/>
                <a:uLnTx/>
                <a:uFillTx/>
                <a:latin typeface="+mn-lt"/>
                <a:ea typeface="+mn-ea"/>
                <a:cs typeface="+mn-cs"/>
              </a:rPr>
              <a:t> != in</a:t>
            </a:r>
            <a:endParaRPr kumimoji="0" lang="en-US" sz="18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a:xfrm>
            <a:off x="457200" y="1600200"/>
            <a:ext cx="3200400" cy="5257800"/>
          </a:xfrm>
        </p:spPr>
        <p:txBody>
          <a:bodyPr>
            <a:normAutofit fontScale="92500" lnSpcReduction="10000"/>
          </a:bodyPr>
          <a:lstStyle/>
          <a:p>
            <a:pPr>
              <a:buNone/>
            </a:pPr>
            <a:r>
              <a:rPr lang="en-US" sz="1900" dirty="0" err="1" smtClean="0"/>
              <a:t>int</a:t>
            </a:r>
            <a:r>
              <a:rPr lang="en-US" sz="1900" dirty="0" smtClean="0"/>
              <a:t> *a, *b, c, d;</a:t>
            </a:r>
          </a:p>
          <a:p>
            <a:pPr>
              <a:buNone/>
            </a:pPr>
            <a:r>
              <a:rPr lang="en-US" sz="1900" dirty="0" smtClean="0"/>
              <a:t>b = &amp;c;               /* s1 */</a:t>
            </a:r>
          </a:p>
          <a:p>
            <a:pPr>
              <a:buNone/>
            </a:pPr>
            <a:r>
              <a:rPr lang="en-US" sz="1900" dirty="0" smtClean="0"/>
              <a:t>while (</a:t>
            </a:r>
            <a:r>
              <a:rPr lang="en-US" sz="1900" dirty="0" err="1" smtClean="0"/>
              <a:t>cond</a:t>
            </a:r>
            <a:r>
              <a:rPr lang="en-US" sz="1900" dirty="0" smtClean="0"/>
              <a:t>) {   /* s2 */</a:t>
            </a:r>
          </a:p>
          <a:p>
            <a:pPr>
              <a:buNone/>
            </a:pPr>
            <a:r>
              <a:rPr lang="en-US" sz="1900" dirty="0" smtClean="0"/>
              <a:t>    a = b;	          /* s3 */</a:t>
            </a:r>
          </a:p>
          <a:p>
            <a:pPr>
              <a:buNone/>
            </a:pPr>
            <a:r>
              <a:rPr lang="en-US" sz="1900" dirty="0" smtClean="0"/>
              <a:t>    b = &amp;d;           /* s4 */</a:t>
            </a:r>
          </a:p>
          <a:p>
            <a:pPr>
              <a:buNone/>
            </a:pPr>
            <a:r>
              <a:rPr lang="en-US" sz="1900" dirty="0" smtClean="0"/>
              <a:t>}                          /* s5 */</a:t>
            </a:r>
          </a:p>
          <a:p>
            <a:pPr>
              <a:buNone/>
            </a:pPr>
            <a:endParaRPr lang="en-US" sz="1900" dirty="0" smtClean="0"/>
          </a:p>
          <a:p>
            <a:pPr>
              <a:buNone/>
            </a:pPr>
            <a:r>
              <a:rPr lang="en-US" sz="1900" dirty="0" err="1" smtClean="0"/>
              <a:t>process_while</a:t>
            </a:r>
            <a:r>
              <a:rPr lang="en-US" sz="1900" dirty="0" smtClean="0"/>
              <a:t>(</a:t>
            </a:r>
            <a:r>
              <a:rPr lang="en-US" sz="1900" dirty="0" err="1" smtClean="0"/>
              <a:t>cond</a:t>
            </a:r>
            <a:r>
              <a:rPr lang="en-US" sz="1900" dirty="0" smtClean="0"/>
              <a:t>, body, in) {</a:t>
            </a:r>
          </a:p>
          <a:p>
            <a:pPr>
              <a:buNone/>
            </a:pPr>
            <a:r>
              <a:rPr lang="en-US" sz="1900" dirty="0" smtClean="0"/>
              <a:t>     {</a:t>
            </a:r>
          </a:p>
          <a:p>
            <a:pPr>
              <a:buNone/>
            </a:pPr>
            <a:r>
              <a:rPr lang="en-US" sz="1900" dirty="0" smtClean="0"/>
              <a:t>          </a:t>
            </a:r>
            <a:r>
              <a:rPr lang="en-US" sz="1900" dirty="0" err="1" smtClean="0"/>
              <a:t>last_in</a:t>
            </a:r>
            <a:r>
              <a:rPr lang="en-US" sz="1900" dirty="0" smtClean="0"/>
              <a:t> = in;</a:t>
            </a:r>
          </a:p>
          <a:p>
            <a:pPr>
              <a:buNone/>
            </a:pPr>
            <a:r>
              <a:rPr lang="en-US" sz="1900" dirty="0" smtClean="0"/>
              <a:t>          out = </a:t>
            </a:r>
            <a:r>
              <a:rPr lang="en-US" sz="1900" dirty="0" err="1" smtClean="0"/>
              <a:t>points_to</a:t>
            </a:r>
            <a:r>
              <a:rPr lang="en-US" sz="1900" dirty="0" smtClean="0"/>
              <a:t>(body, in);</a:t>
            </a:r>
          </a:p>
          <a:p>
            <a:pPr>
              <a:buNone/>
            </a:pPr>
            <a:r>
              <a:rPr lang="en-US" sz="1900" dirty="0" smtClean="0"/>
              <a:t>          in = </a:t>
            </a:r>
            <a:r>
              <a:rPr lang="en-US" sz="1900" dirty="0" err="1" smtClean="0"/>
              <a:t>merge_info</a:t>
            </a:r>
            <a:r>
              <a:rPr lang="en-US" sz="1900" dirty="0" smtClean="0"/>
              <a:t>(in, out);</a:t>
            </a:r>
          </a:p>
          <a:p>
            <a:pPr>
              <a:buNone/>
            </a:pPr>
            <a:r>
              <a:rPr lang="en-US" sz="1900" dirty="0" smtClean="0"/>
              <a:t>      } while (</a:t>
            </a:r>
            <a:r>
              <a:rPr lang="en-US" sz="1900" dirty="0" err="1" smtClean="0"/>
              <a:t>last_in</a:t>
            </a:r>
            <a:r>
              <a:rPr lang="en-US" sz="1900" dirty="0" smtClean="0"/>
              <a:t> != in);</a:t>
            </a:r>
          </a:p>
          <a:p>
            <a:pPr>
              <a:buNone/>
            </a:pPr>
            <a:r>
              <a:rPr lang="en-US" sz="1900" dirty="0" smtClean="0"/>
              <a:t> </a:t>
            </a:r>
          </a:p>
          <a:p>
            <a:pPr>
              <a:buNone/>
            </a:pPr>
            <a:r>
              <a:rPr lang="en-US" sz="1900" dirty="0" smtClean="0"/>
              <a:t>      result = in;</a:t>
            </a:r>
          </a:p>
          <a:p>
            <a:pPr>
              <a:buNone/>
            </a:pPr>
            <a:r>
              <a:rPr lang="en-US" sz="1900" dirty="0" smtClean="0"/>
              <a:t>      return (result);</a:t>
            </a:r>
          </a:p>
          <a:p>
            <a:pPr>
              <a:buNone/>
            </a:pPr>
            <a:r>
              <a:rPr lang="en-US" sz="1900" dirty="0" smtClean="0"/>
              <a:t>}     </a:t>
            </a:r>
          </a:p>
          <a:p>
            <a:pPr>
              <a:buNone/>
            </a:pPr>
            <a:endParaRPr lang="en-US" sz="1800" dirty="0"/>
          </a:p>
        </p:txBody>
      </p:sp>
      <p:sp>
        <p:nvSpPr>
          <p:cNvPr id="4" name="Content Placeholder 2"/>
          <p:cNvSpPr txBox="1">
            <a:spLocks/>
          </p:cNvSpPr>
          <p:nvPr/>
        </p:nvSpPr>
        <p:spPr>
          <a:xfrm>
            <a:off x="3886200" y="1828800"/>
            <a:ext cx="48768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lvl="0" indent="-342900">
              <a:spcBef>
                <a:spcPct val="20000"/>
              </a:spcBef>
            </a:pPr>
            <a:r>
              <a:rPr lang="en-US" dirty="0" smtClean="0"/>
              <a:t>{(b, c, P), (b, d, P), (a, c, P), (a, d, P)}</a:t>
            </a:r>
          </a:p>
          <a:p>
            <a:pPr marL="342900" lvl="0" indent="-342900">
              <a:spcBef>
                <a:spcPct val="20000"/>
              </a:spcBef>
            </a:pPr>
            <a:r>
              <a:rPr lang="en-US" dirty="0" smtClean="0"/>
              <a:t>{(b, c, P), (b, d, P), (a, c, P), (a, d, P)}</a:t>
            </a:r>
          </a:p>
          <a:p>
            <a:pPr marL="342900" lvl="0" indent="-342900">
              <a:spcBef>
                <a:spcPct val="20000"/>
              </a:spcBef>
            </a:pPr>
            <a:r>
              <a:rPr lang="en-US" dirty="0" smtClean="0"/>
              <a:t>{(b, d, D), (a, c, P), (a, d, P)}</a:t>
            </a:r>
          </a:p>
          <a:p>
            <a:pPr marL="342900" lvl="0" indent="-342900">
              <a:spcBef>
                <a:spcPct val="20000"/>
              </a:spcBef>
            </a:pPr>
            <a:r>
              <a:rPr lang="en-US" dirty="0" smtClean="0"/>
              <a:t>{(b, c, P), (b, d, P), (a, c, P), (a, d, P)}</a:t>
            </a:r>
            <a:endParaRPr kumimoji="0" lang="en-US" sz="1800" b="0" i="0" u="none" strike="noStrike" kern="1200" cap="none" spc="0" normalizeH="0" baseline="0" noProof="0" dirty="0" smtClean="0">
              <a:ln>
                <a:noFill/>
              </a:ln>
              <a:solidFill>
                <a:srgbClr val="FF0000"/>
              </a:solidFill>
              <a:effectLst/>
              <a:uLnTx/>
              <a:uFillTx/>
              <a:latin typeface="+mn-lt"/>
              <a:ea typeface="+mn-ea"/>
              <a:cs typeface="+mn-cs"/>
            </a:endParaRPr>
          </a:p>
          <a:p>
            <a:pPr marL="342900" lvl="0" indent="-342900">
              <a:spcBef>
                <a:spcPct val="20000"/>
              </a:spcBef>
            </a:pPr>
            <a:endParaRPr lang="en-US" dirty="0" smtClean="0">
              <a:solidFill>
                <a:srgbClr val="FF0000"/>
              </a:solidFill>
            </a:endParaRPr>
          </a:p>
          <a:p>
            <a:pPr marL="342900" lvl="0" indent="-342900">
              <a:spcBef>
                <a:spcPct val="20000"/>
              </a:spcBef>
            </a:pPr>
            <a:r>
              <a:rPr lang="en-US" dirty="0" err="1" smtClean="0"/>
              <a:t>last_i</a:t>
            </a:r>
            <a:r>
              <a:rPr kumimoji="0" lang="en-US" sz="1800" b="0" i="0" u="none" strike="noStrike" kern="1200" cap="none" spc="0" normalizeH="0" baseline="0" noProof="0" dirty="0" smtClean="0">
                <a:ln>
                  <a:noFill/>
                </a:ln>
                <a:effectLst/>
                <a:uLnTx/>
                <a:uFillTx/>
                <a:latin typeface="+mn-lt"/>
                <a:ea typeface="+mn-ea"/>
                <a:cs typeface="+mn-cs"/>
              </a:rPr>
              <a:t>n: </a:t>
            </a:r>
            <a:r>
              <a:rPr lang="en-US" dirty="0" smtClean="0"/>
              <a:t>{(b, c, P), (b, d, P), (a, c, P), (a, d, P)}</a:t>
            </a:r>
            <a:endParaRPr kumimoji="0" lang="en-US" sz="1800" b="0" i="0" u="none" strike="noStrike" kern="1200" cap="none" spc="0" normalizeH="0" noProof="0" dirty="0" smtClean="0">
              <a:ln>
                <a:noFill/>
              </a:ln>
              <a:effectLst/>
              <a:uLnTx/>
              <a:uFillTx/>
              <a:latin typeface="+mn-lt"/>
              <a:ea typeface="+mn-ea"/>
              <a:cs typeface="+mn-cs"/>
            </a:endParaRPr>
          </a:p>
          <a:p>
            <a:pPr marL="342900" indent="-342900">
              <a:spcBef>
                <a:spcPct val="20000"/>
              </a:spcBef>
            </a:pPr>
            <a:r>
              <a:rPr lang="en-US" baseline="0" dirty="0" smtClean="0"/>
              <a:t>out: </a:t>
            </a:r>
            <a:r>
              <a:rPr lang="en-US" dirty="0" smtClean="0"/>
              <a:t>{(b, c, P), (b, d, P), (a, c, P), (a, d, P)}</a:t>
            </a:r>
            <a:endParaRPr lang="en-US" baseline="0" dirty="0" smtClean="0"/>
          </a:p>
          <a:p>
            <a:pPr marL="342900" lvl="0" indent="-342900">
              <a:spcBef>
                <a:spcPct val="20000"/>
              </a:spcBef>
            </a:pPr>
            <a:r>
              <a:rPr lang="en-US" dirty="0" err="1" smtClean="0"/>
              <a:t>i</a:t>
            </a:r>
            <a:r>
              <a:rPr kumimoji="0" lang="en-US" sz="1800" b="0" i="0" u="none" strike="noStrike" kern="1200" cap="none" spc="0" normalizeH="0" baseline="0" noProof="0" dirty="0" smtClean="0">
                <a:ln>
                  <a:noFill/>
                </a:ln>
                <a:effectLst/>
                <a:uLnTx/>
                <a:uFillTx/>
                <a:latin typeface="+mn-lt"/>
                <a:ea typeface="+mn-ea"/>
                <a:cs typeface="+mn-cs"/>
              </a:rPr>
              <a:t>n: {(b, c, P), (b, d, P), (a, c, P), (a, d, P)}</a:t>
            </a:r>
            <a:r>
              <a:rPr kumimoji="0" lang="en-US" sz="1800" b="0" i="0" u="none" strike="noStrike" kern="1200" cap="none" spc="0" normalizeH="0" baseline="0" noProof="0" dirty="0" smtClean="0">
                <a:ln>
                  <a:noFill/>
                </a:ln>
                <a:solidFill>
                  <a:srgbClr val="FF0000"/>
                </a:solidFill>
                <a:effectLst/>
                <a:uLnTx/>
                <a:uFillTx/>
                <a:latin typeface="+mn-lt"/>
                <a:ea typeface="+mn-ea"/>
                <a:cs typeface="+mn-cs"/>
              </a:rPr>
              <a:t> </a:t>
            </a:r>
          </a:p>
          <a:p>
            <a:pPr marL="342900" lvl="0" indent="-342900">
              <a:spcBef>
                <a:spcPct val="20000"/>
              </a:spcBef>
            </a:pPr>
            <a:endParaRPr lang="en-US" dirty="0" smtClean="0">
              <a:solidFill>
                <a:srgbClr val="FF0000"/>
              </a:solidFill>
            </a:endParaRPr>
          </a:p>
          <a:p>
            <a:pPr marL="342900" lvl="0" indent="-342900">
              <a:spcBef>
                <a:spcPct val="20000"/>
              </a:spcBef>
            </a:pPr>
            <a:r>
              <a:rPr lang="en-US" dirty="0" smtClean="0">
                <a:solidFill>
                  <a:srgbClr val="FF0000"/>
                </a:solidFill>
              </a:rPr>
              <a:t>l</a:t>
            </a:r>
            <a:r>
              <a:rPr kumimoji="0" lang="en-US" sz="1800" b="0" i="0" u="none" strike="noStrike" kern="1200" cap="none" spc="0" normalizeH="0" baseline="0" noProof="0" dirty="0" err="1" smtClean="0">
                <a:ln>
                  <a:noFill/>
                </a:ln>
                <a:solidFill>
                  <a:srgbClr val="FF0000"/>
                </a:solidFill>
                <a:effectLst/>
                <a:uLnTx/>
                <a:uFillTx/>
                <a:latin typeface="+mn-lt"/>
                <a:ea typeface="+mn-ea"/>
                <a:cs typeface="+mn-cs"/>
              </a:rPr>
              <a:t>ast_in</a:t>
            </a:r>
            <a:r>
              <a:rPr kumimoji="0" lang="en-US" sz="1800" b="0" i="0" u="none" strike="noStrike" kern="1200" cap="none" spc="0" normalizeH="0" baseline="0" noProof="0" dirty="0" smtClean="0">
                <a:ln>
                  <a:noFill/>
                </a:ln>
                <a:solidFill>
                  <a:srgbClr val="FF0000"/>
                </a:solidFill>
                <a:effectLst/>
                <a:uLnTx/>
                <a:uFillTx/>
                <a:latin typeface="+mn-lt"/>
                <a:ea typeface="+mn-ea"/>
                <a:cs typeface="+mn-cs"/>
              </a:rPr>
              <a:t> == in</a:t>
            </a:r>
          </a:p>
          <a:p>
            <a:pPr marL="342900" lvl="0" indent="-342900">
              <a:spcBef>
                <a:spcPct val="20000"/>
              </a:spcBef>
            </a:pPr>
            <a:r>
              <a:rPr lang="en-US" dirty="0" smtClean="0">
                <a:solidFill>
                  <a:srgbClr val="FF0000"/>
                </a:solidFill>
              </a:rPr>
              <a:t>Fixed-point computed!</a:t>
            </a:r>
            <a:endParaRPr kumimoji="0" lang="en-US" sz="18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Arrow Connector 39"/>
          <p:cNvCxnSpPr/>
          <p:nvPr/>
        </p:nvCxnSpPr>
        <p:spPr>
          <a:xfrm flipV="1">
            <a:off x="1905000" y="3886200"/>
            <a:ext cx="2667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676400" y="4343400"/>
            <a:ext cx="2819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fontScale="90000"/>
          </a:bodyPr>
          <a:lstStyle/>
          <a:p>
            <a:r>
              <a:rPr lang="en-US" dirty="0" smtClean="0"/>
              <a:t>Context Sensitive Inter-procedural Points-to Analysis</a:t>
            </a:r>
            <a:endParaRPr lang="en-US" dirty="0"/>
          </a:p>
        </p:txBody>
      </p:sp>
      <p:sp>
        <p:nvSpPr>
          <p:cNvPr id="3" name="Content Placeholder 2"/>
          <p:cNvSpPr>
            <a:spLocks noGrp="1"/>
          </p:cNvSpPr>
          <p:nvPr>
            <p:ph idx="1"/>
          </p:nvPr>
        </p:nvSpPr>
        <p:spPr>
          <a:xfrm>
            <a:off x="457200" y="1600200"/>
            <a:ext cx="3352800" cy="5029200"/>
          </a:xfrm>
        </p:spPr>
        <p:txBody>
          <a:bodyPr>
            <a:noAutofit/>
          </a:bodyPr>
          <a:lstStyle/>
          <a:p>
            <a:pPr>
              <a:buNone/>
            </a:pPr>
            <a:r>
              <a:rPr lang="en-US" sz="1600" dirty="0" err="1" smtClean="0"/>
              <a:t>int</a:t>
            </a:r>
            <a:r>
              <a:rPr lang="en-US" sz="1600" dirty="0" smtClean="0"/>
              <a:t> main()</a:t>
            </a:r>
          </a:p>
          <a:p>
            <a:pPr>
              <a:buNone/>
            </a:pPr>
            <a:r>
              <a:rPr lang="en-US" sz="1600" dirty="0" smtClean="0"/>
              <a:t>{</a:t>
            </a:r>
          </a:p>
          <a:p>
            <a:pPr>
              <a:buNone/>
            </a:pPr>
            <a:r>
              <a:rPr lang="en-US" sz="1600" dirty="0" smtClean="0"/>
              <a:t>    </a:t>
            </a:r>
            <a:r>
              <a:rPr lang="en-US" sz="1600" dirty="0" err="1" smtClean="0"/>
              <a:t>int</a:t>
            </a:r>
            <a:r>
              <a:rPr lang="en-US" sz="1600" dirty="0" smtClean="0"/>
              <a:t> **x1, *y1, z1;</a:t>
            </a:r>
          </a:p>
          <a:p>
            <a:pPr>
              <a:buNone/>
            </a:pPr>
            <a:r>
              <a:rPr lang="en-US" sz="1600" dirty="0" smtClean="0"/>
              <a:t>    </a:t>
            </a:r>
            <a:r>
              <a:rPr lang="en-US" sz="1600" dirty="0" err="1" smtClean="0"/>
              <a:t>int</a:t>
            </a:r>
            <a:r>
              <a:rPr lang="en-US" sz="1600" dirty="0" smtClean="0"/>
              <a:t> **x2, *y2, z2;</a:t>
            </a:r>
          </a:p>
          <a:p>
            <a:pPr>
              <a:buNone/>
            </a:pPr>
            <a:r>
              <a:rPr lang="en-US" sz="1600" dirty="0" smtClean="0"/>
              <a:t>     x1 = &amp;y1;</a:t>
            </a:r>
          </a:p>
          <a:p>
            <a:pPr>
              <a:buNone/>
            </a:pPr>
            <a:r>
              <a:rPr lang="en-US" sz="1600" dirty="0" smtClean="0"/>
              <a:t>     y1 = &amp;z1;</a:t>
            </a:r>
          </a:p>
          <a:p>
            <a:pPr>
              <a:buNone/>
            </a:pPr>
            <a:r>
              <a:rPr lang="en-US" sz="1600" dirty="0" smtClean="0"/>
              <a:t>      x2 = &amp;y2;</a:t>
            </a:r>
          </a:p>
          <a:p>
            <a:pPr>
              <a:buNone/>
            </a:pPr>
            <a:r>
              <a:rPr lang="en-US" sz="1600" dirty="0" smtClean="0"/>
              <a:t>      y2 = &amp;z2;</a:t>
            </a:r>
          </a:p>
          <a:p>
            <a:pPr>
              <a:buNone/>
            </a:pPr>
            <a:r>
              <a:rPr lang="en-US" sz="1600" dirty="0" smtClean="0"/>
              <a:t>     swap(x1, x2);</a:t>
            </a:r>
          </a:p>
          <a:p>
            <a:pPr>
              <a:buNone/>
            </a:pPr>
            <a:r>
              <a:rPr lang="en-US" sz="1600" dirty="0" smtClean="0"/>
              <a:t>}</a:t>
            </a:r>
          </a:p>
          <a:p>
            <a:pPr>
              <a:buNone/>
            </a:pPr>
            <a:r>
              <a:rPr lang="en-US" sz="1600" dirty="0" smtClean="0"/>
              <a:t>void swap(</a:t>
            </a:r>
            <a:r>
              <a:rPr lang="en-US" sz="1600" dirty="0" err="1" smtClean="0"/>
              <a:t>int</a:t>
            </a:r>
            <a:r>
              <a:rPr lang="en-US" sz="1600" dirty="0" smtClean="0"/>
              <a:t> **a, </a:t>
            </a:r>
            <a:r>
              <a:rPr lang="en-US" sz="1600" dirty="0" err="1" smtClean="0"/>
              <a:t>int</a:t>
            </a:r>
            <a:r>
              <a:rPr lang="en-US" sz="1600" dirty="0" smtClean="0"/>
              <a:t> **b)</a:t>
            </a:r>
          </a:p>
          <a:p>
            <a:pPr>
              <a:buNone/>
            </a:pPr>
            <a:r>
              <a:rPr lang="en-US" sz="1600" dirty="0" smtClean="0"/>
              <a:t>{</a:t>
            </a:r>
          </a:p>
          <a:p>
            <a:pPr>
              <a:buNone/>
            </a:pPr>
            <a:r>
              <a:rPr lang="en-US" sz="1600" dirty="0" smtClean="0"/>
              <a:t>    </a:t>
            </a:r>
            <a:r>
              <a:rPr lang="en-US" sz="1600" dirty="0" err="1" smtClean="0"/>
              <a:t>int</a:t>
            </a:r>
            <a:r>
              <a:rPr lang="en-US" sz="1600" dirty="0" smtClean="0"/>
              <a:t> *temp;</a:t>
            </a:r>
          </a:p>
          <a:p>
            <a:pPr>
              <a:buNone/>
            </a:pPr>
            <a:r>
              <a:rPr lang="en-US" sz="1600" dirty="0" smtClean="0"/>
              <a:t>    temp = *a;</a:t>
            </a:r>
          </a:p>
          <a:p>
            <a:pPr>
              <a:buNone/>
            </a:pPr>
            <a:r>
              <a:rPr lang="en-US" sz="1600" dirty="0" smtClean="0"/>
              <a:t>    *a = *b;</a:t>
            </a:r>
          </a:p>
          <a:p>
            <a:pPr>
              <a:buNone/>
            </a:pPr>
            <a:r>
              <a:rPr lang="en-US" sz="1600" dirty="0" smtClean="0"/>
              <a:t>    *b = temp;</a:t>
            </a:r>
          </a:p>
          <a:p>
            <a:pPr>
              <a:buNone/>
            </a:pPr>
            <a:r>
              <a:rPr lang="en-US" sz="1600" dirty="0" smtClean="0"/>
              <a:t>}</a:t>
            </a:r>
            <a:endParaRPr lang="en-US" sz="1600" dirty="0"/>
          </a:p>
        </p:txBody>
      </p:sp>
      <p:sp>
        <p:nvSpPr>
          <p:cNvPr id="4" name="Rectangle 3"/>
          <p:cNvSpPr/>
          <p:nvPr/>
        </p:nvSpPr>
        <p:spPr>
          <a:xfrm>
            <a:off x="4648200" y="20574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x1</a:t>
            </a:r>
            <a:endParaRPr lang="en-US" dirty="0"/>
          </a:p>
        </p:txBody>
      </p:sp>
      <p:sp>
        <p:nvSpPr>
          <p:cNvPr id="5" name="Rectangle 4"/>
          <p:cNvSpPr/>
          <p:nvPr/>
        </p:nvSpPr>
        <p:spPr>
          <a:xfrm>
            <a:off x="6019800" y="20574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y1</a:t>
            </a:r>
            <a:endParaRPr lang="en-US" dirty="0"/>
          </a:p>
        </p:txBody>
      </p:sp>
      <p:sp>
        <p:nvSpPr>
          <p:cNvPr id="6" name="Rectangle 5"/>
          <p:cNvSpPr/>
          <p:nvPr/>
        </p:nvSpPr>
        <p:spPr>
          <a:xfrm>
            <a:off x="7391400" y="20574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z1</a:t>
            </a:r>
            <a:endParaRPr lang="en-US" dirty="0"/>
          </a:p>
        </p:txBody>
      </p:sp>
      <p:cxnSp>
        <p:nvCxnSpPr>
          <p:cNvPr id="8" name="Straight Arrow Connector 7"/>
          <p:cNvCxnSpPr>
            <a:stCxn id="4" idx="3"/>
            <a:endCxn id="5" idx="1"/>
          </p:cNvCxnSpPr>
          <p:nvPr/>
        </p:nvCxnSpPr>
        <p:spPr>
          <a:xfrm>
            <a:off x="5105400" y="22098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477000" y="22098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648200" y="2667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x2</a:t>
            </a:r>
            <a:endParaRPr lang="en-US" dirty="0"/>
          </a:p>
        </p:txBody>
      </p:sp>
      <p:sp>
        <p:nvSpPr>
          <p:cNvPr id="11" name="Rectangle 10"/>
          <p:cNvSpPr/>
          <p:nvPr/>
        </p:nvSpPr>
        <p:spPr>
          <a:xfrm>
            <a:off x="6019800" y="2667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y2</a:t>
            </a:r>
            <a:endParaRPr lang="en-US" dirty="0"/>
          </a:p>
        </p:txBody>
      </p:sp>
      <p:sp>
        <p:nvSpPr>
          <p:cNvPr id="12" name="Rectangle 11"/>
          <p:cNvSpPr/>
          <p:nvPr/>
        </p:nvSpPr>
        <p:spPr>
          <a:xfrm>
            <a:off x="7391400" y="2667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z2</a:t>
            </a:r>
            <a:endParaRPr lang="en-US" dirty="0"/>
          </a:p>
        </p:txBody>
      </p:sp>
      <p:cxnSp>
        <p:nvCxnSpPr>
          <p:cNvPr id="13" name="Straight Arrow Connector 12"/>
          <p:cNvCxnSpPr>
            <a:stCxn id="10" idx="3"/>
            <a:endCxn id="11" idx="1"/>
          </p:cNvCxnSpPr>
          <p:nvPr/>
        </p:nvCxnSpPr>
        <p:spPr>
          <a:xfrm>
            <a:off x="5105400" y="2819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477000" y="2819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648200" y="3429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7" name="Rectangle 16"/>
          <p:cNvSpPr/>
          <p:nvPr/>
        </p:nvSpPr>
        <p:spPr>
          <a:xfrm>
            <a:off x="6019800" y="3429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y1</a:t>
            </a:r>
            <a:endParaRPr lang="en-US" dirty="0"/>
          </a:p>
        </p:txBody>
      </p:sp>
      <p:sp>
        <p:nvSpPr>
          <p:cNvPr id="18" name="Rectangle 17"/>
          <p:cNvSpPr/>
          <p:nvPr/>
        </p:nvSpPr>
        <p:spPr>
          <a:xfrm>
            <a:off x="7391400" y="3429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z1</a:t>
            </a:r>
            <a:endParaRPr lang="en-US" dirty="0"/>
          </a:p>
        </p:txBody>
      </p:sp>
      <p:cxnSp>
        <p:nvCxnSpPr>
          <p:cNvPr id="19" name="Straight Arrow Connector 18"/>
          <p:cNvCxnSpPr>
            <a:stCxn id="16" idx="3"/>
            <a:endCxn id="17" idx="1"/>
          </p:cNvCxnSpPr>
          <p:nvPr/>
        </p:nvCxnSpPr>
        <p:spPr>
          <a:xfrm>
            <a:off x="5105400" y="3581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77000" y="3581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648200" y="40386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22" name="Rectangle 21"/>
          <p:cNvSpPr/>
          <p:nvPr/>
        </p:nvSpPr>
        <p:spPr>
          <a:xfrm>
            <a:off x="6019800" y="40386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y2</a:t>
            </a:r>
            <a:endParaRPr lang="en-US" dirty="0"/>
          </a:p>
        </p:txBody>
      </p:sp>
      <p:sp>
        <p:nvSpPr>
          <p:cNvPr id="23" name="Rectangle 22"/>
          <p:cNvSpPr/>
          <p:nvPr/>
        </p:nvSpPr>
        <p:spPr>
          <a:xfrm>
            <a:off x="7391400" y="40386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z2</a:t>
            </a:r>
            <a:endParaRPr lang="en-US" dirty="0"/>
          </a:p>
        </p:txBody>
      </p:sp>
      <p:cxnSp>
        <p:nvCxnSpPr>
          <p:cNvPr id="24" name="Straight Arrow Connector 23"/>
          <p:cNvCxnSpPr>
            <a:stCxn id="21" idx="3"/>
            <a:endCxn id="22" idx="1"/>
          </p:cNvCxnSpPr>
          <p:nvPr/>
        </p:nvCxnSpPr>
        <p:spPr>
          <a:xfrm>
            <a:off x="5105400" y="41910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477000" y="41910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648200" y="51054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x1</a:t>
            </a:r>
            <a:endParaRPr lang="en-US" dirty="0"/>
          </a:p>
        </p:txBody>
      </p:sp>
      <p:sp>
        <p:nvSpPr>
          <p:cNvPr id="27" name="Rectangle 26"/>
          <p:cNvSpPr/>
          <p:nvPr/>
        </p:nvSpPr>
        <p:spPr>
          <a:xfrm>
            <a:off x="6019800" y="51054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y1</a:t>
            </a:r>
            <a:endParaRPr lang="en-US" dirty="0"/>
          </a:p>
        </p:txBody>
      </p:sp>
      <p:sp>
        <p:nvSpPr>
          <p:cNvPr id="28" name="Rectangle 27"/>
          <p:cNvSpPr/>
          <p:nvPr/>
        </p:nvSpPr>
        <p:spPr>
          <a:xfrm>
            <a:off x="7391400" y="51054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z1</a:t>
            </a:r>
            <a:endParaRPr lang="en-US" dirty="0"/>
          </a:p>
        </p:txBody>
      </p:sp>
      <p:cxnSp>
        <p:nvCxnSpPr>
          <p:cNvPr id="29" name="Straight Arrow Connector 28"/>
          <p:cNvCxnSpPr>
            <a:stCxn id="26" idx="3"/>
            <a:endCxn id="27" idx="1"/>
          </p:cNvCxnSpPr>
          <p:nvPr/>
        </p:nvCxnSpPr>
        <p:spPr>
          <a:xfrm>
            <a:off x="5105400" y="52578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33" idx="1"/>
          </p:cNvCxnSpPr>
          <p:nvPr/>
        </p:nvCxnSpPr>
        <p:spPr>
          <a:xfrm>
            <a:off x="6477000" y="5257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648200" y="5715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x2</a:t>
            </a:r>
            <a:endParaRPr lang="en-US" dirty="0"/>
          </a:p>
        </p:txBody>
      </p:sp>
      <p:sp>
        <p:nvSpPr>
          <p:cNvPr id="32" name="Rectangle 31"/>
          <p:cNvSpPr/>
          <p:nvPr/>
        </p:nvSpPr>
        <p:spPr>
          <a:xfrm>
            <a:off x="6019800" y="5715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y2</a:t>
            </a:r>
            <a:endParaRPr lang="en-US" dirty="0"/>
          </a:p>
        </p:txBody>
      </p:sp>
      <p:sp>
        <p:nvSpPr>
          <p:cNvPr id="33" name="Rectangle 32"/>
          <p:cNvSpPr/>
          <p:nvPr/>
        </p:nvSpPr>
        <p:spPr>
          <a:xfrm>
            <a:off x="7391400" y="5715000"/>
            <a:ext cx="45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z2</a:t>
            </a:r>
            <a:endParaRPr lang="en-US" dirty="0"/>
          </a:p>
        </p:txBody>
      </p:sp>
      <p:cxnSp>
        <p:nvCxnSpPr>
          <p:cNvPr id="34" name="Straight Arrow Connector 33"/>
          <p:cNvCxnSpPr>
            <a:stCxn id="31" idx="3"/>
            <a:endCxn id="32" idx="1"/>
          </p:cNvCxnSpPr>
          <p:nvPr/>
        </p:nvCxnSpPr>
        <p:spPr>
          <a:xfrm>
            <a:off x="5105400" y="5867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8" idx="1"/>
          </p:cNvCxnSpPr>
          <p:nvPr/>
        </p:nvCxnSpPr>
        <p:spPr>
          <a:xfrm flipV="1">
            <a:off x="6477000" y="52578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1676400" y="2590800"/>
            <a:ext cx="2667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Inter-procedural Points-to Analysis</a:t>
            </a:r>
            <a:endParaRPr lang="en-US" dirty="0"/>
          </a:p>
        </p:txBody>
      </p:sp>
      <p:sp>
        <p:nvSpPr>
          <p:cNvPr id="3" name="Content Placeholder 2"/>
          <p:cNvSpPr>
            <a:spLocks noGrp="1"/>
          </p:cNvSpPr>
          <p:nvPr>
            <p:ph idx="1"/>
          </p:nvPr>
        </p:nvSpPr>
        <p:spPr>
          <a:xfrm>
            <a:off x="457200" y="1600201"/>
            <a:ext cx="8229600" cy="2895599"/>
          </a:xfrm>
        </p:spPr>
        <p:txBody>
          <a:bodyPr>
            <a:normAutofit fontScale="70000" lnSpcReduction="20000"/>
          </a:bodyPr>
          <a:lstStyle/>
          <a:p>
            <a:r>
              <a:rPr lang="en-US" sz="2600" dirty="0" smtClean="0"/>
              <a:t>A function call can affect the points-to relationships holding in the caller</a:t>
            </a:r>
          </a:p>
          <a:p>
            <a:r>
              <a:rPr lang="en-US" sz="2600" dirty="0" smtClean="0"/>
              <a:t>The program variables, whose points-to information can be modified by a function call, need not lie in the scope of the caller</a:t>
            </a:r>
          </a:p>
          <a:p>
            <a:r>
              <a:rPr lang="en-US" sz="2600" dirty="0" smtClean="0"/>
              <a:t>For inter-procedural points-to analysis we need to propagate the points-to information from a call-site to the entry of function</a:t>
            </a:r>
          </a:p>
          <a:p>
            <a:pPr lvl="1"/>
            <a:r>
              <a:rPr lang="en-US" sz="2600" dirty="0" smtClean="0"/>
              <a:t>Renaming of variables caused by parameter passing</a:t>
            </a:r>
          </a:p>
          <a:p>
            <a:pPr lvl="1"/>
            <a:r>
              <a:rPr lang="en-US" sz="2600" dirty="0" smtClean="0"/>
              <a:t>Possibility of accessing a variable inside the </a:t>
            </a:r>
            <a:r>
              <a:rPr lang="en-US" sz="2600" dirty="0" err="1" smtClean="0"/>
              <a:t>callee</a:t>
            </a:r>
            <a:r>
              <a:rPr lang="en-US" sz="2600" dirty="0" smtClean="0"/>
              <a:t> which is not in scope of the </a:t>
            </a:r>
            <a:r>
              <a:rPr lang="en-US" sz="2600" dirty="0" err="1" smtClean="0"/>
              <a:t>callee</a:t>
            </a:r>
            <a:r>
              <a:rPr lang="en-US" sz="2600" dirty="0" smtClean="0"/>
              <a:t> (invisible variable).</a:t>
            </a:r>
          </a:p>
          <a:p>
            <a:r>
              <a:rPr lang="en-US" sz="2600" dirty="0" smtClean="0"/>
              <a:t>Body of the function is analyzed</a:t>
            </a:r>
          </a:p>
          <a:p>
            <a:r>
              <a:rPr lang="en-US" sz="2600" dirty="0" smtClean="0"/>
              <a:t>Computed information is returned to the call-site</a:t>
            </a:r>
          </a:p>
          <a:p>
            <a:pPr lvl="1"/>
            <a:endParaRPr lang="en-US" dirty="0" smtClean="0"/>
          </a:p>
          <a:p>
            <a:endParaRPr lang="en-US" dirty="0"/>
          </a:p>
        </p:txBody>
      </p:sp>
      <p:sp>
        <p:nvSpPr>
          <p:cNvPr id="4" name="Rectangle 3"/>
          <p:cNvSpPr/>
          <p:nvPr/>
        </p:nvSpPr>
        <p:spPr>
          <a:xfrm>
            <a:off x="1828800" y="4876800"/>
            <a:ext cx="1219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f()</a:t>
            </a:r>
          </a:p>
          <a:p>
            <a:r>
              <a:rPr lang="en-US" dirty="0" smtClean="0"/>
              <a:t>{</a:t>
            </a:r>
          </a:p>
          <a:p>
            <a:r>
              <a:rPr lang="en-US" dirty="0" smtClean="0"/>
              <a:t>   g(a);</a:t>
            </a:r>
          </a:p>
          <a:p>
            <a:r>
              <a:rPr lang="en-US" dirty="0" smtClean="0"/>
              <a:t>}</a:t>
            </a:r>
            <a:endParaRPr lang="en-US" dirty="0"/>
          </a:p>
        </p:txBody>
      </p:sp>
      <p:sp>
        <p:nvSpPr>
          <p:cNvPr id="5" name="Rectangle 4"/>
          <p:cNvSpPr/>
          <p:nvPr/>
        </p:nvSpPr>
        <p:spPr>
          <a:xfrm>
            <a:off x="5867400" y="4953000"/>
            <a:ext cx="1219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g(x)</a:t>
            </a:r>
          </a:p>
          <a:p>
            <a:r>
              <a:rPr lang="en-US" dirty="0" smtClean="0"/>
              <a:t>{   .</a:t>
            </a:r>
          </a:p>
          <a:p>
            <a:r>
              <a:rPr lang="en-US" dirty="0" smtClean="0"/>
              <a:t>    .</a:t>
            </a:r>
          </a:p>
          <a:p>
            <a:r>
              <a:rPr lang="en-US" dirty="0" smtClean="0"/>
              <a:t>    .</a:t>
            </a:r>
          </a:p>
          <a:p>
            <a:r>
              <a:rPr lang="en-US" dirty="0" smtClean="0"/>
              <a:t>}</a:t>
            </a:r>
            <a:endParaRPr lang="en-US" dirty="0"/>
          </a:p>
        </p:txBody>
      </p:sp>
      <p:sp>
        <p:nvSpPr>
          <p:cNvPr id="6" name="Arc 5"/>
          <p:cNvSpPr/>
          <p:nvPr/>
        </p:nvSpPr>
        <p:spPr>
          <a:xfrm>
            <a:off x="3048000" y="4876800"/>
            <a:ext cx="3962400" cy="1524000"/>
          </a:xfrm>
          <a:prstGeom prst="arc">
            <a:avLst>
              <a:gd name="adj1" fmla="val 10829603"/>
              <a:gd name="adj2" fmla="val 186261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rot="5400000">
            <a:off x="5029200" y="56388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6" idx="2"/>
            <a:endCxn id="6" idx="2"/>
          </p:cNvCxnSpPr>
          <p:nvPr/>
        </p:nvCxnSpPr>
        <p:spPr>
          <a:xfrm>
            <a:off x="5646250" y="491470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6" idx="2"/>
          </p:cNvCxnSpPr>
          <p:nvPr/>
        </p:nvCxnSpPr>
        <p:spPr>
          <a:xfrm flipH="1" flipV="1">
            <a:off x="5486400" y="4800600"/>
            <a:ext cx="159850" cy="114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2"/>
          </p:cNvCxnSpPr>
          <p:nvPr/>
        </p:nvCxnSpPr>
        <p:spPr>
          <a:xfrm flipH="1">
            <a:off x="5486400" y="4914701"/>
            <a:ext cx="159850" cy="1144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038866" y="5800334"/>
            <a:ext cx="205018" cy="34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3124200" y="5715000"/>
            <a:ext cx="186750" cy="5261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0" y="4419600"/>
            <a:ext cx="1219200" cy="369332"/>
          </a:xfrm>
          <a:prstGeom prst="rect">
            <a:avLst/>
          </a:prstGeom>
          <a:noFill/>
        </p:spPr>
        <p:txBody>
          <a:bodyPr wrap="square" rtlCol="0">
            <a:spAutoFit/>
          </a:bodyPr>
          <a:lstStyle/>
          <a:p>
            <a:r>
              <a:rPr lang="en-US" dirty="0" smtClean="0"/>
              <a:t>Caller</a:t>
            </a:r>
            <a:endParaRPr lang="en-US" dirty="0"/>
          </a:p>
        </p:txBody>
      </p:sp>
      <p:sp>
        <p:nvSpPr>
          <p:cNvPr id="14" name="TextBox 13"/>
          <p:cNvSpPr txBox="1"/>
          <p:nvPr/>
        </p:nvSpPr>
        <p:spPr>
          <a:xfrm>
            <a:off x="6019800" y="4343400"/>
            <a:ext cx="1219200" cy="369332"/>
          </a:xfrm>
          <a:prstGeom prst="rect">
            <a:avLst/>
          </a:prstGeom>
          <a:noFill/>
        </p:spPr>
        <p:txBody>
          <a:bodyPr wrap="square" rtlCol="0">
            <a:spAutoFit/>
          </a:bodyPr>
          <a:lstStyle/>
          <a:p>
            <a:r>
              <a:rPr lang="en-US" dirty="0" err="1" smtClean="0"/>
              <a:t>Callee</a:t>
            </a:r>
            <a:endParaRPr lang="en-US" dirty="0"/>
          </a:p>
        </p:txBody>
      </p:sp>
      <p:sp>
        <p:nvSpPr>
          <p:cNvPr id="15" name="TextBox 14"/>
          <p:cNvSpPr txBox="1"/>
          <p:nvPr/>
        </p:nvSpPr>
        <p:spPr>
          <a:xfrm>
            <a:off x="3505200" y="4495800"/>
            <a:ext cx="1524000" cy="369332"/>
          </a:xfrm>
          <a:prstGeom prst="rect">
            <a:avLst/>
          </a:prstGeom>
          <a:noFill/>
        </p:spPr>
        <p:txBody>
          <a:bodyPr wrap="square" rtlCol="0">
            <a:spAutoFit/>
          </a:bodyPr>
          <a:lstStyle/>
          <a:p>
            <a:r>
              <a:rPr lang="en-US" dirty="0" smtClean="0"/>
              <a:t>Map process</a:t>
            </a:r>
            <a:endParaRPr lang="en-US" dirty="0"/>
          </a:p>
        </p:txBody>
      </p:sp>
      <p:sp>
        <p:nvSpPr>
          <p:cNvPr id="16" name="TextBox 15"/>
          <p:cNvSpPr txBox="1"/>
          <p:nvPr/>
        </p:nvSpPr>
        <p:spPr>
          <a:xfrm>
            <a:off x="3352800" y="6324600"/>
            <a:ext cx="1828800" cy="369332"/>
          </a:xfrm>
          <a:prstGeom prst="rect">
            <a:avLst/>
          </a:prstGeom>
          <a:noFill/>
        </p:spPr>
        <p:txBody>
          <a:bodyPr wrap="square" rtlCol="0">
            <a:spAutoFit/>
          </a:bodyPr>
          <a:lstStyle/>
          <a:p>
            <a:r>
              <a:rPr lang="en-US" dirty="0" err="1" smtClean="0"/>
              <a:t>Unmap</a:t>
            </a:r>
            <a:r>
              <a:rPr lang="en-US" dirty="0" smtClean="0"/>
              <a:t> process</a:t>
            </a:r>
            <a:endParaRPr lang="en-US" dirty="0"/>
          </a:p>
        </p:txBody>
      </p:sp>
      <p:sp>
        <p:nvSpPr>
          <p:cNvPr id="17" name="TextBox 16"/>
          <p:cNvSpPr txBox="1"/>
          <p:nvPr/>
        </p:nvSpPr>
        <p:spPr>
          <a:xfrm>
            <a:off x="4724400" y="5334000"/>
            <a:ext cx="1066800" cy="646331"/>
          </a:xfrm>
          <a:prstGeom prst="rect">
            <a:avLst/>
          </a:prstGeom>
          <a:noFill/>
        </p:spPr>
        <p:txBody>
          <a:bodyPr wrap="square" rtlCol="0">
            <a:spAutoFit/>
          </a:bodyPr>
          <a:lstStyle/>
          <a:p>
            <a:r>
              <a:rPr lang="en-US" dirty="0" smtClean="0"/>
              <a:t>Function Analysis</a:t>
            </a:r>
            <a:endParaRPr lang="en-US" dirty="0"/>
          </a:p>
        </p:txBody>
      </p:sp>
      <p:sp>
        <p:nvSpPr>
          <p:cNvPr id="18" name="Arc 17"/>
          <p:cNvSpPr/>
          <p:nvPr/>
        </p:nvSpPr>
        <p:spPr>
          <a:xfrm flipH="1" flipV="1">
            <a:off x="3048000" y="4800600"/>
            <a:ext cx="4572000" cy="1447800"/>
          </a:xfrm>
          <a:prstGeom prst="arc">
            <a:avLst>
              <a:gd name="adj1" fmla="val 14437444"/>
              <a:gd name="adj2" fmla="val 213890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Invocation Graph</a:t>
            </a:r>
            <a:endParaRPr lang="en-US" dirty="0"/>
          </a:p>
        </p:txBody>
      </p:sp>
      <p:sp>
        <p:nvSpPr>
          <p:cNvPr id="3" name="Content Placeholder 2"/>
          <p:cNvSpPr>
            <a:spLocks noGrp="1"/>
          </p:cNvSpPr>
          <p:nvPr>
            <p:ph idx="1"/>
          </p:nvPr>
        </p:nvSpPr>
        <p:spPr>
          <a:xfrm>
            <a:off x="228600" y="1219200"/>
            <a:ext cx="6781800" cy="5410200"/>
          </a:xfrm>
        </p:spPr>
        <p:txBody>
          <a:bodyPr>
            <a:noAutofit/>
          </a:bodyPr>
          <a:lstStyle/>
          <a:p>
            <a:r>
              <a:rPr lang="en-US" sz="1800" dirty="0" smtClean="0"/>
              <a:t>Traditionally context is embedded in the abstraction being estimated</a:t>
            </a:r>
          </a:p>
          <a:p>
            <a:r>
              <a:rPr lang="en-US" sz="1800" dirty="0" smtClean="0"/>
              <a:t>Different strategy – explicitly represent all invocation paths in an invocation graph.</a:t>
            </a:r>
          </a:p>
          <a:p>
            <a:r>
              <a:rPr lang="en-US" sz="1800" dirty="0" smtClean="0"/>
              <a:t>Invocation graph – set of nodes representing function call instances, and set of edges specifying caller-</a:t>
            </a:r>
            <a:r>
              <a:rPr lang="en-US" sz="1800" dirty="0" err="1" smtClean="0"/>
              <a:t>callee</a:t>
            </a:r>
            <a:r>
              <a:rPr lang="en-US" sz="1800" dirty="0" smtClean="0"/>
              <a:t> relationships</a:t>
            </a:r>
          </a:p>
          <a:p>
            <a:r>
              <a:rPr lang="en-US" sz="1800" dirty="0" smtClean="0"/>
              <a:t>Using invocation graph we can distinguish:</a:t>
            </a:r>
          </a:p>
          <a:p>
            <a:pPr lvl="1"/>
            <a:r>
              <a:rPr lang="en-US" sz="1800" dirty="0" smtClean="0"/>
              <a:t>Two different call-sites of a procedure (calls to g())</a:t>
            </a:r>
          </a:p>
          <a:p>
            <a:pPr lvl="1"/>
            <a:r>
              <a:rPr lang="en-US" sz="1800" dirty="0" smtClean="0"/>
              <a:t>Two different invocations of a procedure from the same call-site when reached along different invocation chains (call to f())</a:t>
            </a:r>
          </a:p>
          <a:p>
            <a:r>
              <a:rPr lang="en-US" sz="1800" dirty="0" smtClean="0"/>
              <a:t>Cleanly separates the abstraction for any inter-procedural analysis from the abstraction required to encode the calling context</a:t>
            </a:r>
          </a:p>
          <a:p>
            <a:r>
              <a:rPr lang="en-US" sz="1800" dirty="0" smtClean="0"/>
              <a:t>Allows to deposit context-sensitive information computed from one analysis that can be useful for next analysis</a:t>
            </a:r>
          </a:p>
          <a:p>
            <a:r>
              <a:rPr lang="en-US" sz="1800" dirty="0" smtClean="0"/>
              <a:t>Provides a place to store IN/OUT pairs previously computed to summarize the effect of the function call</a:t>
            </a:r>
          </a:p>
          <a:p>
            <a:r>
              <a:rPr lang="en-US" sz="1800" dirty="0" smtClean="0"/>
              <a:t>Provides a simple framework for implementing fixed-point computations for recursion.</a:t>
            </a:r>
          </a:p>
        </p:txBody>
      </p:sp>
      <p:sp>
        <p:nvSpPr>
          <p:cNvPr id="4" name="Rectangle 3"/>
          <p:cNvSpPr/>
          <p:nvPr/>
        </p:nvSpPr>
        <p:spPr>
          <a:xfrm>
            <a:off x="7010400" y="1905000"/>
            <a:ext cx="838200" cy="1477328"/>
          </a:xfrm>
          <a:prstGeom prst="rect">
            <a:avLst/>
          </a:prstGeom>
        </p:spPr>
        <p:txBody>
          <a:bodyPr wrap="square">
            <a:spAutoFit/>
          </a:bodyPr>
          <a:lstStyle/>
          <a:p>
            <a:r>
              <a:rPr lang="en-US" dirty="0" smtClean="0"/>
              <a:t>main()</a:t>
            </a:r>
          </a:p>
          <a:p>
            <a:r>
              <a:rPr lang="en-US" dirty="0" smtClean="0"/>
              <a:t>{ …</a:t>
            </a:r>
          </a:p>
          <a:p>
            <a:r>
              <a:rPr lang="en-US" dirty="0" smtClean="0"/>
              <a:t>   g();</a:t>
            </a:r>
          </a:p>
          <a:p>
            <a:r>
              <a:rPr lang="en-US" dirty="0" smtClean="0"/>
              <a:t>   g();</a:t>
            </a:r>
          </a:p>
          <a:p>
            <a:r>
              <a:rPr lang="en-US" dirty="0" smtClean="0"/>
              <a:t>}</a:t>
            </a:r>
            <a:endParaRPr lang="en-US" dirty="0"/>
          </a:p>
        </p:txBody>
      </p:sp>
      <p:sp>
        <p:nvSpPr>
          <p:cNvPr id="5" name="TextBox 4"/>
          <p:cNvSpPr txBox="1"/>
          <p:nvPr/>
        </p:nvSpPr>
        <p:spPr>
          <a:xfrm>
            <a:off x="7467600" y="3962400"/>
            <a:ext cx="654346" cy="369332"/>
          </a:xfrm>
          <a:prstGeom prst="rect">
            <a:avLst/>
          </a:prstGeom>
          <a:noFill/>
        </p:spPr>
        <p:txBody>
          <a:bodyPr wrap="none" rtlCol="0">
            <a:spAutoFit/>
          </a:bodyPr>
          <a:lstStyle/>
          <a:p>
            <a:r>
              <a:rPr lang="en-US" dirty="0" smtClean="0"/>
              <a:t>main</a:t>
            </a:r>
            <a:endParaRPr lang="en-US" dirty="0"/>
          </a:p>
        </p:txBody>
      </p:sp>
      <p:sp>
        <p:nvSpPr>
          <p:cNvPr id="6" name="TextBox 5"/>
          <p:cNvSpPr txBox="1"/>
          <p:nvPr/>
        </p:nvSpPr>
        <p:spPr>
          <a:xfrm>
            <a:off x="7010400" y="4648200"/>
            <a:ext cx="293670" cy="369332"/>
          </a:xfrm>
          <a:prstGeom prst="rect">
            <a:avLst/>
          </a:prstGeom>
          <a:noFill/>
        </p:spPr>
        <p:txBody>
          <a:bodyPr wrap="none" rtlCol="0">
            <a:spAutoFit/>
          </a:bodyPr>
          <a:lstStyle/>
          <a:p>
            <a:r>
              <a:rPr lang="en-US" dirty="0" smtClean="0"/>
              <a:t>g</a:t>
            </a:r>
            <a:endParaRPr lang="en-US" dirty="0"/>
          </a:p>
        </p:txBody>
      </p:sp>
      <p:sp>
        <p:nvSpPr>
          <p:cNvPr id="7" name="TextBox 6"/>
          <p:cNvSpPr txBox="1"/>
          <p:nvPr/>
        </p:nvSpPr>
        <p:spPr>
          <a:xfrm>
            <a:off x="8382000" y="4648200"/>
            <a:ext cx="293670" cy="369332"/>
          </a:xfrm>
          <a:prstGeom prst="rect">
            <a:avLst/>
          </a:prstGeom>
          <a:noFill/>
        </p:spPr>
        <p:txBody>
          <a:bodyPr wrap="none" rtlCol="0">
            <a:spAutoFit/>
          </a:bodyPr>
          <a:lstStyle/>
          <a:p>
            <a:r>
              <a:rPr lang="en-US" dirty="0" smtClean="0"/>
              <a:t>g</a:t>
            </a:r>
            <a:endParaRPr lang="en-US" dirty="0"/>
          </a:p>
        </p:txBody>
      </p:sp>
      <p:sp>
        <p:nvSpPr>
          <p:cNvPr id="8" name="TextBox 7"/>
          <p:cNvSpPr txBox="1"/>
          <p:nvPr/>
        </p:nvSpPr>
        <p:spPr>
          <a:xfrm>
            <a:off x="7010400" y="5486400"/>
            <a:ext cx="255198" cy="369332"/>
          </a:xfrm>
          <a:prstGeom prst="rect">
            <a:avLst/>
          </a:prstGeom>
          <a:noFill/>
        </p:spPr>
        <p:txBody>
          <a:bodyPr wrap="none" rtlCol="0">
            <a:spAutoFit/>
          </a:bodyPr>
          <a:lstStyle/>
          <a:p>
            <a:r>
              <a:rPr lang="en-US" dirty="0" smtClean="0"/>
              <a:t>f</a:t>
            </a:r>
            <a:endParaRPr lang="en-US" dirty="0"/>
          </a:p>
        </p:txBody>
      </p:sp>
      <p:sp>
        <p:nvSpPr>
          <p:cNvPr id="9" name="TextBox 8"/>
          <p:cNvSpPr txBox="1"/>
          <p:nvPr/>
        </p:nvSpPr>
        <p:spPr>
          <a:xfrm>
            <a:off x="8382000" y="5486400"/>
            <a:ext cx="255198" cy="369332"/>
          </a:xfrm>
          <a:prstGeom prst="rect">
            <a:avLst/>
          </a:prstGeom>
          <a:noFill/>
        </p:spPr>
        <p:txBody>
          <a:bodyPr wrap="none" rtlCol="0">
            <a:spAutoFit/>
          </a:bodyPr>
          <a:lstStyle/>
          <a:p>
            <a:r>
              <a:rPr lang="en-US" dirty="0" smtClean="0"/>
              <a:t>f</a:t>
            </a:r>
            <a:endParaRPr lang="en-US" dirty="0"/>
          </a:p>
        </p:txBody>
      </p:sp>
      <p:cxnSp>
        <p:nvCxnSpPr>
          <p:cNvPr id="11" name="Straight Arrow Connector 10"/>
          <p:cNvCxnSpPr>
            <a:endCxn id="6" idx="0"/>
          </p:cNvCxnSpPr>
          <p:nvPr/>
        </p:nvCxnSpPr>
        <p:spPr>
          <a:xfrm rot="10800000" flipV="1">
            <a:off x="7157236" y="4267200"/>
            <a:ext cx="386565"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8074418" y="4269982"/>
            <a:ext cx="457200" cy="45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2"/>
          </p:cNvCxnSpPr>
          <p:nvPr/>
        </p:nvCxnSpPr>
        <p:spPr>
          <a:xfrm rot="5400000">
            <a:off x="6913183" y="5242348"/>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8309584" y="52540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8077200" y="1905000"/>
            <a:ext cx="838200" cy="1477328"/>
          </a:xfrm>
          <a:prstGeom prst="rect">
            <a:avLst/>
          </a:prstGeom>
        </p:spPr>
        <p:txBody>
          <a:bodyPr wrap="square">
            <a:spAutoFit/>
          </a:bodyPr>
          <a:lstStyle/>
          <a:p>
            <a:r>
              <a:rPr lang="en-US" dirty="0" smtClean="0"/>
              <a:t>g()</a:t>
            </a:r>
          </a:p>
          <a:p>
            <a:r>
              <a:rPr lang="en-US" dirty="0" smtClean="0"/>
              <a:t>{ …</a:t>
            </a:r>
          </a:p>
          <a:p>
            <a:r>
              <a:rPr lang="en-US" dirty="0" smtClean="0"/>
              <a:t>   f();</a:t>
            </a:r>
          </a:p>
          <a:p>
            <a:r>
              <a:rPr lang="en-US" dirty="0" smtClean="0"/>
              <a:t>   …</a:t>
            </a:r>
          </a:p>
          <a:p>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Invocation Graph and Analysis</a:t>
            </a:r>
            <a:endParaRPr lang="en-US" dirty="0"/>
          </a:p>
        </p:txBody>
      </p:sp>
      <p:sp>
        <p:nvSpPr>
          <p:cNvPr id="3" name="Content Placeholder 2"/>
          <p:cNvSpPr>
            <a:spLocks noGrp="1"/>
          </p:cNvSpPr>
          <p:nvPr>
            <p:ph idx="1"/>
          </p:nvPr>
        </p:nvSpPr>
        <p:spPr>
          <a:xfrm>
            <a:off x="1524000" y="1524000"/>
            <a:ext cx="1295400" cy="3657600"/>
          </a:xfrm>
        </p:spPr>
        <p:txBody>
          <a:bodyPr>
            <a:normAutofit lnSpcReduction="10000"/>
          </a:bodyPr>
          <a:lstStyle/>
          <a:p>
            <a:pPr>
              <a:buNone/>
            </a:pPr>
            <a:r>
              <a:rPr lang="en-US" sz="1800" dirty="0" smtClean="0"/>
              <a:t>main() </a:t>
            </a:r>
          </a:p>
          <a:p>
            <a:pPr>
              <a:buNone/>
            </a:pPr>
            <a:r>
              <a:rPr lang="en-US" sz="1800" dirty="0" smtClean="0"/>
              <a:t>{</a:t>
            </a:r>
          </a:p>
          <a:p>
            <a:pPr>
              <a:buNone/>
            </a:pPr>
            <a:r>
              <a:rPr lang="en-US" sz="1800" dirty="0" smtClean="0"/>
              <a:t>   . . .</a:t>
            </a:r>
          </a:p>
          <a:p>
            <a:pPr>
              <a:buNone/>
            </a:pPr>
            <a:r>
              <a:rPr lang="en-US" sz="1800" dirty="0" smtClean="0"/>
              <a:t>   f();</a:t>
            </a:r>
          </a:p>
          <a:p>
            <a:pPr>
              <a:buNone/>
            </a:pPr>
            <a:r>
              <a:rPr lang="en-US" sz="1800" dirty="0" smtClean="0"/>
              <a:t>   . . .</a:t>
            </a:r>
          </a:p>
          <a:p>
            <a:pPr>
              <a:buNone/>
            </a:pPr>
            <a:r>
              <a:rPr lang="en-US" sz="1800" dirty="0" smtClean="0"/>
              <a:t>   f();</a:t>
            </a:r>
          </a:p>
          <a:p>
            <a:pPr>
              <a:buNone/>
            </a:pPr>
            <a:r>
              <a:rPr lang="en-US" sz="1800" dirty="0" smtClean="0"/>
              <a:t>   . . .</a:t>
            </a:r>
          </a:p>
          <a:p>
            <a:pPr>
              <a:buNone/>
            </a:pPr>
            <a:r>
              <a:rPr lang="en-US" sz="1800" dirty="0" smtClean="0"/>
              <a:t>}</a:t>
            </a:r>
          </a:p>
          <a:p>
            <a:pPr>
              <a:buNone/>
            </a:pPr>
            <a:r>
              <a:rPr lang="en-US" sz="1800" dirty="0" smtClean="0"/>
              <a:t>f()</a:t>
            </a:r>
          </a:p>
          <a:p>
            <a:pPr>
              <a:buNone/>
            </a:pPr>
            <a:r>
              <a:rPr lang="en-US" sz="1800" dirty="0" smtClean="0"/>
              <a:t>{</a:t>
            </a:r>
          </a:p>
          <a:p>
            <a:pPr>
              <a:buNone/>
            </a:pPr>
            <a:r>
              <a:rPr lang="en-US" sz="1800" dirty="0" smtClean="0"/>
              <a:t>   . . .</a:t>
            </a:r>
          </a:p>
          <a:p>
            <a:pPr>
              <a:buNone/>
            </a:pPr>
            <a:r>
              <a:rPr lang="en-US" sz="1800" dirty="0" smtClean="0"/>
              <a:t>}</a:t>
            </a:r>
            <a:endParaRPr lang="en-US" sz="1800" dirty="0"/>
          </a:p>
        </p:txBody>
      </p:sp>
      <p:sp>
        <p:nvSpPr>
          <p:cNvPr id="4" name="TextBox 3"/>
          <p:cNvSpPr txBox="1"/>
          <p:nvPr/>
        </p:nvSpPr>
        <p:spPr>
          <a:xfrm>
            <a:off x="6025364" y="1828800"/>
            <a:ext cx="654346" cy="369332"/>
          </a:xfrm>
          <a:prstGeom prst="rect">
            <a:avLst/>
          </a:prstGeom>
          <a:noFill/>
        </p:spPr>
        <p:txBody>
          <a:bodyPr wrap="none" rtlCol="0">
            <a:spAutoFit/>
          </a:bodyPr>
          <a:lstStyle/>
          <a:p>
            <a:r>
              <a:rPr lang="en-US" dirty="0" smtClean="0"/>
              <a:t>main</a:t>
            </a:r>
            <a:endParaRPr lang="en-US" dirty="0"/>
          </a:p>
        </p:txBody>
      </p:sp>
      <p:sp>
        <p:nvSpPr>
          <p:cNvPr id="5" name="TextBox 4"/>
          <p:cNvSpPr txBox="1"/>
          <p:nvPr/>
        </p:nvSpPr>
        <p:spPr>
          <a:xfrm>
            <a:off x="5568164" y="2514600"/>
            <a:ext cx="255198" cy="369332"/>
          </a:xfrm>
          <a:prstGeom prst="rect">
            <a:avLst/>
          </a:prstGeom>
          <a:noFill/>
        </p:spPr>
        <p:txBody>
          <a:bodyPr wrap="none" rtlCol="0">
            <a:spAutoFit/>
          </a:bodyPr>
          <a:lstStyle/>
          <a:p>
            <a:r>
              <a:rPr lang="en-US" dirty="0" smtClean="0"/>
              <a:t>f</a:t>
            </a:r>
            <a:endParaRPr lang="en-US" dirty="0"/>
          </a:p>
        </p:txBody>
      </p:sp>
      <p:sp>
        <p:nvSpPr>
          <p:cNvPr id="6" name="TextBox 5"/>
          <p:cNvSpPr txBox="1"/>
          <p:nvPr/>
        </p:nvSpPr>
        <p:spPr>
          <a:xfrm>
            <a:off x="7010400" y="2590800"/>
            <a:ext cx="228600" cy="381000"/>
          </a:xfrm>
          <a:prstGeom prst="rect">
            <a:avLst/>
          </a:prstGeom>
          <a:noFill/>
        </p:spPr>
        <p:txBody>
          <a:bodyPr wrap="square" rtlCol="0">
            <a:spAutoFit/>
          </a:bodyPr>
          <a:lstStyle/>
          <a:p>
            <a:r>
              <a:rPr lang="en-US" dirty="0" smtClean="0"/>
              <a:t>f</a:t>
            </a:r>
            <a:endParaRPr lang="en-US" dirty="0"/>
          </a:p>
        </p:txBody>
      </p:sp>
      <p:cxnSp>
        <p:nvCxnSpPr>
          <p:cNvPr id="7" name="Straight Arrow Connector 6"/>
          <p:cNvCxnSpPr>
            <a:endCxn id="5" idx="0"/>
          </p:cNvCxnSpPr>
          <p:nvPr/>
        </p:nvCxnSpPr>
        <p:spPr>
          <a:xfrm rot="10800000" flipV="1">
            <a:off x="5695764" y="2133600"/>
            <a:ext cx="405803"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632182" y="2136382"/>
            <a:ext cx="457200" cy="45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urved Connector 9"/>
          <p:cNvCxnSpPr/>
          <p:nvPr/>
        </p:nvCxnSpPr>
        <p:spPr>
          <a:xfrm>
            <a:off x="2133600" y="2514600"/>
            <a:ext cx="3352800" cy="1588"/>
          </a:xfrm>
          <a:prstGeom prst="curvedConnector3">
            <a:avLst>
              <a:gd name="adj1" fmla="val 372"/>
            </a:avLst>
          </a:prstGeom>
          <a:ln>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p:nvPr/>
        </p:nvCxnSpPr>
        <p:spPr>
          <a:xfrm rot="10800000">
            <a:off x="2133600" y="2667000"/>
            <a:ext cx="3352800" cy="1588"/>
          </a:xfrm>
          <a:prstGeom prst="curvedConnector3">
            <a:avLst>
              <a:gd name="adj1" fmla="val 98286"/>
            </a:avLst>
          </a:prstGeom>
          <a:ln>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flipV="1">
            <a:off x="1981200" y="2820988"/>
            <a:ext cx="3581400" cy="1293812"/>
          </a:xfrm>
          <a:prstGeom prst="curvedConnector3">
            <a:avLst>
              <a:gd name="adj1" fmla="val 50000"/>
            </a:avLst>
          </a:prstGeom>
          <a:ln>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24" name="Shape 23"/>
          <p:cNvCxnSpPr>
            <a:endCxn id="5" idx="2"/>
          </p:cNvCxnSpPr>
          <p:nvPr/>
        </p:nvCxnSpPr>
        <p:spPr>
          <a:xfrm flipV="1">
            <a:off x="2133600" y="2883932"/>
            <a:ext cx="3562163" cy="2069068"/>
          </a:xfrm>
          <a:prstGeom prst="curvedConnector2">
            <a:avLst/>
          </a:prstGeom>
          <a:ln>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p:nvPr/>
        </p:nvCxnSpPr>
        <p:spPr>
          <a:xfrm flipV="1">
            <a:off x="2209800" y="2743200"/>
            <a:ext cx="4724400" cy="457200"/>
          </a:xfrm>
          <a:prstGeom prst="curvedConnector3">
            <a:avLst>
              <a:gd name="adj1" fmla="val 8268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40" name="Shape 39"/>
          <p:cNvCxnSpPr>
            <a:stCxn id="6" idx="2"/>
          </p:cNvCxnSpPr>
          <p:nvPr/>
        </p:nvCxnSpPr>
        <p:spPr>
          <a:xfrm rot="5400000">
            <a:off x="3905250" y="1047750"/>
            <a:ext cx="1295400" cy="5143500"/>
          </a:xfrm>
          <a:prstGeom prst="curvedConnector2">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8" name="Shape 47"/>
          <p:cNvCxnSpPr/>
          <p:nvPr/>
        </p:nvCxnSpPr>
        <p:spPr>
          <a:xfrm flipV="1">
            <a:off x="2057400" y="3048000"/>
            <a:ext cx="4876800" cy="2057400"/>
          </a:xfrm>
          <a:prstGeom prst="curvedConnector3">
            <a:avLst>
              <a:gd name="adj1" fmla="val 68135"/>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Curved Connector 52"/>
          <p:cNvCxnSpPr/>
          <p:nvPr/>
        </p:nvCxnSpPr>
        <p:spPr>
          <a:xfrm rot="10800000" flipV="1">
            <a:off x="2133600" y="2895600"/>
            <a:ext cx="4800600" cy="381000"/>
          </a:xfrm>
          <a:prstGeom prst="curvedConnector3">
            <a:avLst>
              <a:gd name="adj1" fmla="val 12842"/>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124200" y="2133600"/>
            <a:ext cx="381000" cy="369332"/>
          </a:xfrm>
          <a:prstGeom prst="rect">
            <a:avLst/>
          </a:prstGeom>
          <a:noFill/>
        </p:spPr>
        <p:txBody>
          <a:bodyPr wrap="square" rtlCol="0">
            <a:spAutoFit/>
          </a:bodyPr>
          <a:lstStyle/>
          <a:p>
            <a:r>
              <a:rPr lang="en-US" dirty="0" smtClean="0"/>
              <a:t>1</a:t>
            </a:r>
            <a:endParaRPr lang="en-US" dirty="0"/>
          </a:p>
        </p:txBody>
      </p:sp>
      <p:sp>
        <p:nvSpPr>
          <p:cNvPr id="59" name="TextBox 58"/>
          <p:cNvSpPr txBox="1"/>
          <p:nvPr/>
        </p:nvSpPr>
        <p:spPr>
          <a:xfrm>
            <a:off x="2514600" y="3581400"/>
            <a:ext cx="381000" cy="369332"/>
          </a:xfrm>
          <a:prstGeom prst="rect">
            <a:avLst/>
          </a:prstGeom>
          <a:noFill/>
        </p:spPr>
        <p:txBody>
          <a:bodyPr wrap="square" rtlCol="0">
            <a:spAutoFit/>
          </a:bodyPr>
          <a:lstStyle/>
          <a:p>
            <a:r>
              <a:rPr lang="en-US" dirty="0" smtClean="0"/>
              <a:t>2</a:t>
            </a:r>
            <a:endParaRPr lang="en-US" dirty="0"/>
          </a:p>
        </p:txBody>
      </p:sp>
      <p:sp>
        <p:nvSpPr>
          <p:cNvPr id="60" name="TextBox 59"/>
          <p:cNvSpPr txBox="1"/>
          <p:nvPr/>
        </p:nvSpPr>
        <p:spPr>
          <a:xfrm>
            <a:off x="2438400" y="4495800"/>
            <a:ext cx="381000" cy="369332"/>
          </a:xfrm>
          <a:prstGeom prst="rect">
            <a:avLst/>
          </a:prstGeom>
          <a:noFill/>
        </p:spPr>
        <p:txBody>
          <a:bodyPr wrap="square" rtlCol="0">
            <a:spAutoFit/>
          </a:bodyPr>
          <a:lstStyle/>
          <a:p>
            <a:r>
              <a:rPr lang="en-US" dirty="0" smtClean="0"/>
              <a:t>3</a:t>
            </a:r>
            <a:endParaRPr lang="en-US" dirty="0"/>
          </a:p>
        </p:txBody>
      </p:sp>
      <p:sp>
        <p:nvSpPr>
          <p:cNvPr id="61" name="TextBox 60"/>
          <p:cNvSpPr txBox="1"/>
          <p:nvPr/>
        </p:nvSpPr>
        <p:spPr>
          <a:xfrm>
            <a:off x="2438400" y="2667000"/>
            <a:ext cx="381000" cy="369332"/>
          </a:xfrm>
          <a:prstGeom prst="rect">
            <a:avLst/>
          </a:prstGeom>
          <a:noFill/>
        </p:spPr>
        <p:txBody>
          <a:bodyPr wrap="square" rtlCol="0">
            <a:spAutoFit/>
          </a:bodyPr>
          <a:lstStyle/>
          <a:p>
            <a:r>
              <a:rPr lang="en-US" dirty="0" smtClean="0"/>
              <a:t>4</a:t>
            </a:r>
            <a:endParaRPr lang="en-US" dirty="0"/>
          </a:p>
        </p:txBody>
      </p:sp>
      <p:sp>
        <p:nvSpPr>
          <p:cNvPr id="62" name="TextBox 61"/>
          <p:cNvSpPr txBox="1"/>
          <p:nvPr/>
        </p:nvSpPr>
        <p:spPr>
          <a:xfrm>
            <a:off x="3200400" y="2895600"/>
            <a:ext cx="381000" cy="369332"/>
          </a:xfrm>
          <a:prstGeom prst="rect">
            <a:avLst/>
          </a:prstGeom>
          <a:noFill/>
        </p:spPr>
        <p:txBody>
          <a:bodyPr wrap="square" rtlCol="0">
            <a:spAutoFit/>
          </a:bodyPr>
          <a:lstStyle/>
          <a:p>
            <a:r>
              <a:rPr lang="en-US" dirty="0" smtClean="0"/>
              <a:t>5</a:t>
            </a:r>
            <a:endParaRPr lang="en-US" dirty="0"/>
          </a:p>
        </p:txBody>
      </p:sp>
      <p:sp>
        <p:nvSpPr>
          <p:cNvPr id="63" name="TextBox 62"/>
          <p:cNvSpPr txBox="1"/>
          <p:nvPr/>
        </p:nvSpPr>
        <p:spPr>
          <a:xfrm>
            <a:off x="3810000" y="3733800"/>
            <a:ext cx="381000" cy="369332"/>
          </a:xfrm>
          <a:prstGeom prst="rect">
            <a:avLst/>
          </a:prstGeom>
          <a:noFill/>
        </p:spPr>
        <p:txBody>
          <a:bodyPr wrap="square" rtlCol="0">
            <a:spAutoFit/>
          </a:bodyPr>
          <a:lstStyle/>
          <a:p>
            <a:r>
              <a:rPr lang="en-US" dirty="0" smtClean="0"/>
              <a:t>6</a:t>
            </a:r>
            <a:endParaRPr lang="en-US" dirty="0"/>
          </a:p>
        </p:txBody>
      </p:sp>
      <p:sp>
        <p:nvSpPr>
          <p:cNvPr id="64" name="TextBox 63"/>
          <p:cNvSpPr txBox="1"/>
          <p:nvPr/>
        </p:nvSpPr>
        <p:spPr>
          <a:xfrm>
            <a:off x="3733800" y="5029200"/>
            <a:ext cx="381000" cy="369332"/>
          </a:xfrm>
          <a:prstGeom prst="rect">
            <a:avLst/>
          </a:prstGeom>
          <a:noFill/>
        </p:spPr>
        <p:txBody>
          <a:bodyPr wrap="square" rtlCol="0">
            <a:spAutoFit/>
          </a:bodyPr>
          <a:lstStyle/>
          <a:p>
            <a:r>
              <a:rPr lang="en-US" dirty="0" smtClean="0"/>
              <a:t>7</a:t>
            </a:r>
            <a:endParaRPr lang="en-US" dirty="0"/>
          </a:p>
        </p:txBody>
      </p:sp>
      <p:sp>
        <p:nvSpPr>
          <p:cNvPr id="65" name="TextBox 64"/>
          <p:cNvSpPr txBox="1"/>
          <p:nvPr/>
        </p:nvSpPr>
        <p:spPr>
          <a:xfrm>
            <a:off x="3200400" y="3276600"/>
            <a:ext cx="381000" cy="369332"/>
          </a:xfrm>
          <a:prstGeom prst="rect">
            <a:avLst/>
          </a:prstGeom>
          <a:noFill/>
        </p:spPr>
        <p:txBody>
          <a:bodyPr wrap="square" rtlCol="0">
            <a:spAutoFit/>
          </a:bodyPr>
          <a:lstStyle/>
          <a:p>
            <a:r>
              <a:rPr lang="en-US" dirty="0" smtClean="0"/>
              <a:t>8</a:t>
            </a:r>
            <a:endParaRPr lang="en-US" dirty="0"/>
          </a:p>
        </p:txBody>
      </p:sp>
      <p:sp>
        <p:nvSpPr>
          <p:cNvPr id="76" name="Content Placeholder 2"/>
          <p:cNvSpPr txBox="1">
            <a:spLocks/>
          </p:cNvSpPr>
          <p:nvPr/>
        </p:nvSpPr>
        <p:spPr>
          <a:xfrm>
            <a:off x="457200" y="5486400"/>
            <a:ext cx="8686800" cy="1143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Points-to information from different call sites will not be used at the same time to collect new points-to information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Points-to</a:t>
            </a:r>
            <a:r>
              <a:rPr kumimoji="0" lang="en-US" sz="1800" b="0" i="0" u="none" strike="noStrike" kern="1200" cap="none" spc="0" normalizeH="0" noProof="0" dirty="0" smtClean="0">
                <a:ln>
                  <a:noFill/>
                </a:ln>
                <a:solidFill>
                  <a:schemeClr val="tx1"/>
                </a:solidFill>
                <a:effectLst/>
                <a:uLnTx/>
                <a:uFillTx/>
                <a:latin typeface="+mn-lt"/>
                <a:ea typeface="+mn-ea"/>
                <a:cs typeface="+mn-cs"/>
              </a:rPr>
              <a:t> information always returns to the appropriate unique call-site.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Process</a:t>
            </a:r>
            <a:endParaRPr lang="en-US"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Function defined as f(arg</a:t>
            </a:r>
            <a:r>
              <a:rPr lang="en-US" baseline="-25000" dirty="0" smtClean="0"/>
              <a:t>1</a:t>
            </a:r>
            <a:r>
              <a:rPr lang="en-US" dirty="0" smtClean="0"/>
              <a:t>, arg</a:t>
            </a:r>
            <a:r>
              <a:rPr lang="en-US" baseline="-25000" dirty="0" smtClean="0"/>
              <a:t>2</a:t>
            </a:r>
            <a:r>
              <a:rPr lang="en-US" dirty="0" smtClean="0"/>
              <a:t>, …, </a:t>
            </a:r>
            <a:r>
              <a:rPr lang="en-US" dirty="0" err="1" smtClean="0"/>
              <a:t>arg</a:t>
            </a:r>
            <a:r>
              <a:rPr lang="en-US" baseline="-25000" dirty="0" err="1" smtClean="0"/>
              <a:t>n</a:t>
            </a:r>
            <a:r>
              <a:rPr lang="en-US" dirty="0" smtClean="0"/>
              <a:t>)</a:t>
            </a:r>
          </a:p>
          <a:p>
            <a:r>
              <a:rPr lang="en-US" dirty="0" smtClean="0"/>
              <a:t>Function called as f(param</a:t>
            </a:r>
            <a:r>
              <a:rPr lang="en-US" baseline="-25000" dirty="0" smtClean="0"/>
              <a:t>1</a:t>
            </a:r>
            <a:r>
              <a:rPr lang="en-US" dirty="0" smtClean="0"/>
              <a:t>, param</a:t>
            </a:r>
            <a:r>
              <a:rPr lang="en-US" baseline="-25000" dirty="0" smtClean="0"/>
              <a:t>2</a:t>
            </a:r>
            <a:r>
              <a:rPr lang="en-US" dirty="0" smtClean="0"/>
              <a:t>, …, </a:t>
            </a:r>
            <a:r>
              <a:rPr lang="en-US" dirty="0" err="1" smtClean="0"/>
              <a:t>param</a:t>
            </a:r>
            <a:r>
              <a:rPr lang="en-US" baseline="-25000" dirty="0" err="1" smtClean="0"/>
              <a:t>n</a:t>
            </a:r>
            <a:r>
              <a:rPr lang="en-US" dirty="0" smtClean="0"/>
              <a:t>)</a:t>
            </a:r>
          </a:p>
          <a:p>
            <a:r>
              <a:rPr lang="en-US" dirty="0" smtClean="0"/>
              <a:t>C – parameters passed by value</a:t>
            </a:r>
          </a:p>
          <a:p>
            <a:pPr lvl="2">
              <a:buNone/>
            </a:pPr>
            <a:r>
              <a:rPr lang="en-US" sz="2900" dirty="0" smtClean="0"/>
              <a:t>param</a:t>
            </a:r>
            <a:r>
              <a:rPr lang="en-US" sz="2900" baseline="-25000" dirty="0" smtClean="0"/>
              <a:t>1</a:t>
            </a:r>
            <a:r>
              <a:rPr lang="en-US" sz="2900" dirty="0" smtClean="0"/>
              <a:t> = arg</a:t>
            </a:r>
            <a:r>
              <a:rPr lang="en-US" sz="2900" baseline="-25000" dirty="0" smtClean="0"/>
              <a:t>1</a:t>
            </a:r>
            <a:r>
              <a:rPr lang="en-US" sz="2900" dirty="0" smtClean="0"/>
              <a:t>;</a:t>
            </a:r>
          </a:p>
          <a:p>
            <a:pPr lvl="2">
              <a:buNone/>
            </a:pPr>
            <a:r>
              <a:rPr lang="en-US" sz="2900" dirty="0" smtClean="0"/>
              <a:t>param</a:t>
            </a:r>
            <a:r>
              <a:rPr lang="en-US" sz="2900" baseline="-25000" dirty="0" smtClean="0"/>
              <a:t>2</a:t>
            </a:r>
            <a:r>
              <a:rPr lang="en-US" sz="2900" dirty="0" smtClean="0"/>
              <a:t> = arg</a:t>
            </a:r>
            <a:r>
              <a:rPr lang="en-US" sz="2900" baseline="-25000" dirty="0" smtClean="0"/>
              <a:t>2</a:t>
            </a:r>
            <a:r>
              <a:rPr lang="en-US" sz="2900" dirty="0" smtClean="0"/>
              <a:t>;</a:t>
            </a:r>
          </a:p>
          <a:p>
            <a:pPr lvl="2">
              <a:buNone/>
            </a:pPr>
            <a:r>
              <a:rPr lang="en-US" sz="2900" dirty="0" smtClean="0"/>
              <a:t>. . .</a:t>
            </a:r>
          </a:p>
          <a:p>
            <a:pPr lvl="2">
              <a:buNone/>
            </a:pPr>
            <a:r>
              <a:rPr lang="en-US" sz="2900" dirty="0" err="1" smtClean="0"/>
              <a:t>param</a:t>
            </a:r>
            <a:r>
              <a:rPr lang="en-US" sz="2900" baseline="-25000" dirty="0" err="1" smtClean="0"/>
              <a:t>n</a:t>
            </a:r>
            <a:r>
              <a:rPr lang="en-US" sz="2900" dirty="0" smtClean="0"/>
              <a:t> = </a:t>
            </a:r>
            <a:r>
              <a:rPr lang="en-US" sz="2900" dirty="0" err="1" smtClean="0"/>
              <a:t>arg</a:t>
            </a:r>
            <a:r>
              <a:rPr lang="en-US" sz="2900" baseline="-25000" dirty="0" err="1" smtClean="0"/>
              <a:t>n</a:t>
            </a:r>
            <a:r>
              <a:rPr lang="en-US" sz="2900" dirty="0" smtClean="0"/>
              <a:t>;</a:t>
            </a:r>
          </a:p>
          <a:p>
            <a:r>
              <a:rPr lang="en-US" dirty="0" err="1" smtClean="0"/>
              <a:t>param</a:t>
            </a:r>
            <a:r>
              <a:rPr lang="en-US" baseline="-25000" dirty="0" err="1" smtClean="0"/>
              <a:t>i</a:t>
            </a:r>
            <a:r>
              <a:rPr lang="en-US" dirty="0" smtClean="0"/>
              <a:t> should point to the same location as </a:t>
            </a:r>
            <a:r>
              <a:rPr lang="en-US" dirty="0" err="1" smtClean="0"/>
              <a:t>arg</a:t>
            </a:r>
            <a:r>
              <a:rPr lang="en-US" baseline="-25000" dirty="0" err="1" smtClean="0"/>
              <a:t>i</a:t>
            </a:r>
            <a:r>
              <a:rPr lang="en-US" dirty="0" smtClean="0"/>
              <a:t> is pointing to.</a:t>
            </a:r>
          </a:p>
          <a:p>
            <a:r>
              <a:rPr lang="en-US" dirty="0" smtClean="0"/>
              <a:t>For multi-level pointers, the rule should extend to each of the corresponding low level of deference that is of pointer type. E.g. if </a:t>
            </a:r>
            <a:r>
              <a:rPr lang="en-US" dirty="0" err="1" smtClean="0"/>
              <a:t>arg</a:t>
            </a:r>
            <a:r>
              <a:rPr lang="en-US" baseline="-25000" dirty="0" err="1" smtClean="0"/>
              <a:t>i</a:t>
            </a:r>
            <a:r>
              <a:rPr lang="en-US" dirty="0" smtClean="0"/>
              <a:t> is of type </a:t>
            </a:r>
            <a:r>
              <a:rPr lang="en-US" dirty="0" err="1" smtClean="0"/>
              <a:t>int</a:t>
            </a:r>
            <a:r>
              <a:rPr lang="en-US" dirty="0" smtClean="0"/>
              <a:t>**, then the rule should also apply to *</a:t>
            </a:r>
            <a:r>
              <a:rPr lang="en-US" dirty="0" err="1" smtClean="0"/>
              <a:t>param</a:t>
            </a:r>
            <a:r>
              <a:rPr lang="en-US" baseline="-25000" dirty="0" err="1" smtClean="0"/>
              <a:t>i</a:t>
            </a:r>
            <a:r>
              <a:rPr lang="en-US" dirty="0" smtClean="0"/>
              <a:t> = *</a:t>
            </a:r>
            <a:r>
              <a:rPr lang="en-US" dirty="0" err="1" smtClean="0"/>
              <a:t>arg</a:t>
            </a:r>
            <a:r>
              <a:rPr lang="en-US" baseline="-25000" dirty="0" err="1" smtClean="0"/>
              <a:t>i</a:t>
            </a:r>
            <a:r>
              <a:rPr lang="en-US" dirty="0" smtClean="0"/>
              <a:t>.</a:t>
            </a:r>
          </a:p>
          <a:p>
            <a:r>
              <a:rPr lang="en-US" dirty="0" smtClean="0"/>
              <a:t>Invisible variables are used instead of the variables which are not in the scope of the call</a:t>
            </a:r>
          </a:p>
          <a:p>
            <a:r>
              <a:rPr lang="en-US" dirty="0" smtClean="0"/>
              <a:t>Since a global variable might point to local variable of caller which is an invisible variable for </a:t>
            </a:r>
            <a:r>
              <a:rPr lang="en-US" dirty="0" err="1" smtClean="0"/>
              <a:t>callee</a:t>
            </a:r>
            <a:r>
              <a:rPr lang="en-US" dirty="0" smtClean="0"/>
              <a:t>, the map should also be applied to </a:t>
            </a:r>
            <a:r>
              <a:rPr lang="en-US" dirty="0" err="1" smtClean="0"/>
              <a:t>globals</a:t>
            </a:r>
            <a:r>
              <a:rPr lang="en-US" dirty="0" smtClean="0"/>
              <a:t>. It is achieved by applying </a:t>
            </a:r>
            <a:r>
              <a:rPr lang="en-US" dirty="0" err="1" smtClean="0"/>
              <a:t>var</a:t>
            </a:r>
            <a:r>
              <a:rPr lang="en-US" baseline="-25000" dirty="0" err="1" smtClean="0"/>
              <a:t>i</a:t>
            </a:r>
            <a:r>
              <a:rPr lang="en-US" dirty="0" smtClean="0"/>
              <a:t> = </a:t>
            </a:r>
            <a:r>
              <a:rPr lang="en-US" dirty="0" err="1" smtClean="0"/>
              <a:t>var</a:t>
            </a:r>
            <a:r>
              <a:rPr lang="en-US" baseline="-25000" dirty="0" err="1" smtClean="0"/>
              <a:t>i</a:t>
            </a:r>
            <a:r>
              <a:rPr lang="en-US" dirty="0" smtClean="0"/>
              <a:t> to all </a:t>
            </a:r>
            <a:r>
              <a:rPr lang="en-US" dirty="0" err="1" smtClean="0"/>
              <a:t>globals</a:t>
            </a:r>
            <a:r>
              <a:rPr lang="en-US" dirty="0" smtClean="0"/>
              <a:t> </a:t>
            </a:r>
            <a:r>
              <a:rPr lang="en-US" dirty="0" err="1" smtClean="0"/>
              <a:t>var</a:t>
            </a:r>
            <a:r>
              <a:rPr lang="en-US" baseline="-25000" dirty="0" err="1" smtClean="0"/>
              <a:t>i</a:t>
            </a:r>
            <a:r>
              <a:rPr lang="en-US" dirty="0" smtClean="0"/>
              <a:t> and their dereferences.</a:t>
            </a:r>
          </a:p>
          <a:p>
            <a:r>
              <a:rPr lang="en-US" dirty="0" smtClean="0"/>
              <a:t>The location of the invisible variable and the name of invisible variable is stored in the set called </a:t>
            </a:r>
            <a:r>
              <a:rPr lang="en-US" dirty="0" err="1" smtClean="0"/>
              <a:t>map_info</a:t>
            </a:r>
            <a:r>
              <a:rPr lang="en-US" dirty="0" smtClean="0"/>
              <a:t>.</a:t>
            </a:r>
          </a:p>
          <a:p>
            <a:r>
              <a:rPr lang="en-US" dirty="0" smtClean="0"/>
              <a:t>If a location is already assigned to an invisible variable, we use the same and don’t define a new.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r>
              <a:rPr lang="en-US" dirty="0" smtClean="0"/>
              <a:t>Definitions</a:t>
            </a:r>
          </a:p>
          <a:p>
            <a:r>
              <a:rPr lang="en-US" dirty="0" smtClean="0"/>
              <a:t>Intra-procedural Analysis</a:t>
            </a:r>
          </a:p>
          <a:p>
            <a:r>
              <a:rPr lang="en-US" dirty="0" smtClean="0"/>
              <a:t>Fixed-point Computation</a:t>
            </a:r>
          </a:p>
          <a:p>
            <a:r>
              <a:rPr lang="en-US" dirty="0" smtClean="0"/>
              <a:t>Inter-procedural Analysis</a:t>
            </a:r>
          </a:p>
          <a:p>
            <a:r>
              <a:rPr lang="en-US" dirty="0" smtClean="0"/>
              <a:t>Recursive Procedure Calls</a:t>
            </a:r>
          </a:p>
          <a:p>
            <a:r>
              <a:rPr lang="en-US" dirty="0" smtClean="0"/>
              <a:t>Function Pointers</a:t>
            </a:r>
          </a:p>
          <a:p>
            <a:r>
              <a:rPr lang="en-US" dirty="0" smtClean="0"/>
              <a:t>Experimental Results</a:t>
            </a:r>
          </a:p>
          <a:p>
            <a:r>
              <a:rPr lang="en-US" dirty="0" smtClean="0"/>
              <a:t>Applications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4114800" cy="6705600"/>
          </a:xfrm>
        </p:spPr>
        <p:txBody>
          <a:bodyPr>
            <a:normAutofit/>
          </a:bodyPr>
          <a:lstStyle/>
          <a:p>
            <a:pPr>
              <a:buNone/>
            </a:pPr>
            <a:r>
              <a:rPr lang="en-US" sz="1800" dirty="0" smtClean="0"/>
              <a:t>map process(</a:t>
            </a:r>
            <a:r>
              <a:rPr lang="en-US" sz="1800" dirty="0" err="1" smtClean="0"/>
              <a:t>func</a:t>
            </a:r>
            <a:r>
              <a:rPr lang="en-US" sz="1800" dirty="0" smtClean="0"/>
              <a:t> node, </a:t>
            </a:r>
            <a:r>
              <a:rPr lang="en-US" sz="1800" dirty="0" err="1" smtClean="0"/>
              <a:t>arg</a:t>
            </a:r>
            <a:r>
              <a:rPr lang="en-US" sz="1800" dirty="0" smtClean="0"/>
              <a:t> </a:t>
            </a:r>
            <a:r>
              <a:rPr lang="en-US" sz="1800" dirty="0" err="1" smtClean="0"/>
              <a:t>lst</a:t>
            </a:r>
            <a:r>
              <a:rPr lang="en-US" sz="1800" dirty="0" smtClean="0"/>
              <a:t>, caller in)</a:t>
            </a:r>
          </a:p>
          <a:p>
            <a:pPr>
              <a:buNone/>
            </a:pPr>
            <a:r>
              <a:rPr lang="en-US" sz="1800" dirty="0" smtClean="0"/>
              <a:t>{</a:t>
            </a:r>
          </a:p>
          <a:p>
            <a:pPr>
              <a:buNone/>
            </a:pPr>
            <a:r>
              <a:rPr lang="en-US" sz="1800" dirty="0" smtClean="0"/>
              <a:t>   map info = {};</a:t>
            </a:r>
          </a:p>
          <a:p>
            <a:pPr>
              <a:buNone/>
            </a:pPr>
            <a:r>
              <a:rPr lang="en-US" sz="1800" dirty="0" smtClean="0"/>
              <a:t>   </a:t>
            </a:r>
            <a:r>
              <a:rPr lang="en-US" sz="1800" dirty="0" err="1" smtClean="0"/>
              <a:t>callee</a:t>
            </a:r>
            <a:r>
              <a:rPr lang="en-US" sz="1800" dirty="0" smtClean="0"/>
              <a:t> in = {};</a:t>
            </a:r>
          </a:p>
          <a:p>
            <a:pPr>
              <a:buNone/>
            </a:pPr>
            <a:r>
              <a:rPr lang="en-US" sz="1800" dirty="0" smtClean="0"/>
              <a:t>   </a:t>
            </a:r>
            <a:r>
              <a:rPr lang="en-US" sz="1800" dirty="0" err="1" smtClean="0"/>
              <a:t>param</a:t>
            </a:r>
            <a:r>
              <a:rPr lang="en-US" sz="1800" dirty="0" smtClean="0"/>
              <a:t> </a:t>
            </a:r>
            <a:r>
              <a:rPr lang="en-US" sz="1800" dirty="0" err="1" smtClean="0"/>
              <a:t>lst</a:t>
            </a:r>
            <a:r>
              <a:rPr lang="en-US" sz="1800" dirty="0" smtClean="0"/>
              <a:t> = get </a:t>
            </a:r>
            <a:r>
              <a:rPr lang="en-US" sz="1800" dirty="0" err="1" smtClean="0"/>
              <a:t>param</a:t>
            </a:r>
            <a:r>
              <a:rPr lang="en-US" sz="1800" dirty="0" smtClean="0"/>
              <a:t> </a:t>
            </a:r>
            <a:r>
              <a:rPr lang="en-US" sz="1800" dirty="0" err="1" smtClean="0"/>
              <a:t>lst</a:t>
            </a:r>
            <a:r>
              <a:rPr lang="en-US" sz="1800" dirty="0" smtClean="0"/>
              <a:t> (</a:t>
            </a:r>
            <a:r>
              <a:rPr lang="en-US" sz="1800" dirty="0" err="1" smtClean="0"/>
              <a:t>func</a:t>
            </a:r>
            <a:r>
              <a:rPr lang="en-US" sz="1800" dirty="0" smtClean="0"/>
              <a:t> node);</a:t>
            </a:r>
          </a:p>
          <a:p>
            <a:pPr>
              <a:buNone/>
            </a:pPr>
            <a:endParaRPr lang="en-US" sz="1800" dirty="0" smtClean="0"/>
          </a:p>
          <a:p>
            <a:pPr>
              <a:buNone/>
            </a:pPr>
            <a:r>
              <a:rPr lang="en-US" sz="1800" dirty="0" smtClean="0"/>
              <a:t>   for each ‘</a:t>
            </a:r>
            <a:r>
              <a:rPr lang="en-US" sz="1800" dirty="0" err="1" smtClean="0"/>
              <a:t>param_i</a:t>
            </a:r>
            <a:r>
              <a:rPr lang="en-US" sz="1800" dirty="0" smtClean="0"/>
              <a:t>’ in ‘</a:t>
            </a:r>
            <a:r>
              <a:rPr lang="en-US" sz="1800" dirty="0" err="1" smtClean="0"/>
              <a:t>param_lst</a:t>
            </a:r>
            <a:r>
              <a:rPr lang="en-US" sz="1800" dirty="0" smtClean="0"/>
              <a:t>’ and ‘</a:t>
            </a:r>
            <a:r>
              <a:rPr lang="en-US" sz="1800" dirty="0" err="1" smtClean="0"/>
              <a:t>arg_i</a:t>
            </a:r>
            <a:r>
              <a:rPr lang="en-US" sz="1800" dirty="0" smtClean="0"/>
              <a:t>’ in ‘</a:t>
            </a:r>
            <a:r>
              <a:rPr lang="en-US" sz="1800" dirty="0" err="1" smtClean="0"/>
              <a:t>arg_lst</a:t>
            </a:r>
            <a:r>
              <a:rPr lang="en-US" sz="1800" dirty="0" smtClean="0"/>
              <a:t>’ do</a:t>
            </a:r>
          </a:p>
          <a:p>
            <a:pPr>
              <a:buNone/>
            </a:pPr>
            <a:r>
              <a:rPr lang="en-US" sz="1800" dirty="0" smtClean="0"/>
              <a:t>       [map info, </a:t>
            </a:r>
            <a:r>
              <a:rPr lang="en-US" sz="1800" dirty="0" err="1" smtClean="0"/>
              <a:t>callee</a:t>
            </a:r>
            <a:r>
              <a:rPr lang="en-US" sz="1800" dirty="0" smtClean="0"/>
              <a:t> in] =</a:t>
            </a:r>
          </a:p>
          <a:p>
            <a:pPr>
              <a:buNone/>
            </a:pPr>
            <a:r>
              <a:rPr lang="en-US" sz="1800" dirty="0" smtClean="0"/>
              <a:t>       map </a:t>
            </a:r>
            <a:r>
              <a:rPr lang="en-US" sz="1800" dirty="0" err="1" smtClean="0"/>
              <a:t>func</a:t>
            </a:r>
            <a:r>
              <a:rPr lang="en-US" sz="1800" dirty="0" smtClean="0"/>
              <a:t>(</a:t>
            </a:r>
            <a:r>
              <a:rPr lang="en-US" sz="1800" dirty="0" err="1" smtClean="0"/>
              <a:t>param</a:t>
            </a:r>
            <a:r>
              <a:rPr lang="en-US" sz="1800" dirty="0" smtClean="0"/>
              <a:t> </a:t>
            </a:r>
            <a:r>
              <a:rPr lang="en-US" sz="1800" dirty="0" err="1" smtClean="0"/>
              <a:t>i</a:t>
            </a:r>
            <a:r>
              <a:rPr lang="en-US" sz="1800" dirty="0" smtClean="0"/>
              <a:t>, </a:t>
            </a:r>
            <a:r>
              <a:rPr lang="en-US" sz="1800" dirty="0" err="1" smtClean="0"/>
              <a:t>arg</a:t>
            </a:r>
            <a:r>
              <a:rPr lang="en-US" sz="1800" dirty="0" smtClean="0"/>
              <a:t> </a:t>
            </a:r>
            <a:r>
              <a:rPr lang="en-US" sz="1800" dirty="0" err="1" smtClean="0"/>
              <a:t>i</a:t>
            </a:r>
            <a:r>
              <a:rPr lang="en-US" sz="1800" dirty="0" smtClean="0"/>
              <a:t>, </a:t>
            </a:r>
            <a:r>
              <a:rPr lang="en-US" sz="1800" dirty="0" err="1" smtClean="0"/>
              <a:t>callee</a:t>
            </a:r>
            <a:r>
              <a:rPr lang="en-US" sz="1800" dirty="0" smtClean="0"/>
              <a:t> in, caller in, 1, map info);</a:t>
            </a:r>
          </a:p>
          <a:p>
            <a:pPr>
              <a:buNone/>
            </a:pPr>
            <a:endParaRPr lang="en-US" sz="1800" dirty="0" smtClean="0"/>
          </a:p>
          <a:p>
            <a:pPr>
              <a:buNone/>
            </a:pPr>
            <a:r>
              <a:rPr lang="en-US" sz="1800" dirty="0" smtClean="0"/>
              <a:t>    for each global variable ‘</a:t>
            </a:r>
            <a:r>
              <a:rPr lang="en-US" sz="1800" dirty="0" err="1" smtClean="0"/>
              <a:t>var_i</a:t>
            </a:r>
            <a:r>
              <a:rPr lang="en-US" sz="1800" dirty="0" smtClean="0"/>
              <a:t>’ do</a:t>
            </a:r>
          </a:p>
          <a:p>
            <a:pPr>
              <a:buNone/>
            </a:pPr>
            <a:r>
              <a:rPr lang="en-US" sz="1800" dirty="0" smtClean="0"/>
              <a:t>       [map info, </a:t>
            </a:r>
            <a:r>
              <a:rPr lang="en-US" sz="1800" dirty="0" err="1" smtClean="0"/>
              <a:t>callee</a:t>
            </a:r>
            <a:r>
              <a:rPr lang="en-US" sz="1800" dirty="0" smtClean="0"/>
              <a:t> in] =</a:t>
            </a:r>
          </a:p>
          <a:p>
            <a:pPr>
              <a:buNone/>
            </a:pPr>
            <a:r>
              <a:rPr lang="en-US" sz="1800" dirty="0" smtClean="0"/>
              <a:t>       map </a:t>
            </a:r>
            <a:r>
              <a:rPr lang="en-US" sz="1800" dirty="0" err="1" smtClean="0"/>
              <a:t>func</a:t>
            </a:r>
            <a:r>
              <a:rPr lang="en-US" sz="1800" dirty="0" smtClean="0"/>
              <a:t>(</a:t>
            </a:r>
            <a:r>
              <a:rPr lang="en-US" sz="1800" dirty="0" err="1" smtClean="0"/>
              <a:t>var</a:t>
            </a:r>
            <a:r>
              <a:rPr lang="en-US" sz="1800" dirty="0" smtClean="0"/>
              <a:t> </a:t>
            </a:r>
            <a:r>
              <a:rPr lang="en-US" sz="1800" dirty="0" err="1" smtClean="0"/>
              <a:t>i</a:t>
            </a:r>
            <a:r>
              <a:rPr lang="en-US" sz="1800" dirty="0" smtClean="0"/>
              <a:t>, </a:t>
            </a:r>
            <a:r>
              <a:rPr lang="en-US" sz="1800" dirty="0" err="1" smtClean="0"/>
              <a:t>var</a:t>
            </a:r>
            <a:r>
              <a:rPr lang="en-US" sz="1800" dirty="0" smtClean="0"/>
              <a:t> </a:t>
            </a:r>
            <a:r>
              <a:rPr lang="en-US" sz="1800" dirty="0" err="1" smtClean="0"/>
              <a:t>i</a:t>
            </a:r>
            <a:r>
              <a:rPr lang="en-US" sz="1800" dirty="0" smtClean="0"/>
              <a:t>, </a:t>
            </a:r>
            <a:r>
              <a:rPr lang="en-US" sz="1800" dirty="0" err="1" smtClean="0"/>
              <a:t>callee</a:t>
            </a:r>
            <a:r>
              <a:rPr lang="en-US" sz="1800" dirty="0" smtClean="0"/>
              <a:t> in, caller in, 1, map info);</a:t>
            </a:r>
          </a:p>
          <a:p>
            <a:pPr>
              <a:buNone/>
            </a:pPr>
            <a:endParaRPr lang="en-US" sz="1800" dirty="0" smtClean="0"/>
          </a:p>
          <a:p>
            <a:pPr>
              <a:buNone/>
            </a:pPr>
            <a:r>
              <a:rPr lang="en-US" sz="1800" dirty="0" smtClean="0"/>
              <a:t>    return([map info, </a:t>
            </a:r>
            <a:r>
              <a:rPr lang="en-US" sz="1800" dirty="0" err="1" smtClean="0"/>
              <a:t>callee</a:t>
            </a:r>
            <a:r>
              <a:rPr lang="en-US" sz="1800" dirty="0" smtClean="0"/>
              <a:t> in]);</a:t>
            </a:r>
          </a:p>
          <a:p>
            <a:pPr>
              <a:buNone/>
            </a:pPr>
            <a:r>
              <a:rPr lang="en-US" sz="1800" dirty="0" smtClean="0"/>
              <a:t>}</a:t>
            </a:r>
            <a:endParaRPr lang="en-US" sz="1800" dirty="0"/>
          </a:p>
        </p:txBody>
      </p:sp>
      <p:sp>
        <p:nvSpPr>
          <p:cNvPr id="4" name="Content Placeholder 2"/>
          <p:cNvSpPr txBox="1">
            <a:spLocks/>
          </p:cNvSpPr>
          <p:nvPr/>
        </p:nvSpPr>
        <p:spPr>
          <a:xfrm>
            <a:off x="4191000" y="152400"/>
            <a:ext cx="4953000" cy="6858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map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func</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callee</a:t>
            </a:r>
            <a:r>
              <a:rPr kumimoji="0" lang="en-US" sz="1600" b="0" i="0" u="none" strike="noStrike" kern="1200" cap="none" spc="0" normalizeH="0" noProof="0" dirty="0" smtClean="0">
                <a:ln>
                  <a:noFill/>
                </a:ln>
                <a:solidFill>
                  <a:schemeClr val="tx1"/>
                </a:solidFill>
                <a:effectLst/>
                <a:uLnTx/>
                <a:uFillTx/>
                <a:latin typeface="+mn-lt"/>
                <a:ea typeface="+mn-ea"/>
                <a:cs typeface="+mn-cs"/>
              </a:rPr>
              <a:t> </a:t>
            </a:r>
            <a:r>
              <a:rPr kumimoji="0" lang="en-US" sz="1600" b="0" i="0" u="none" strike="noStrike" kern="1200" cap="none" spc="0" normalizeH="0" noProof="0" dirty="0" err="1" smtClean="0">
                <a:ln>
                  <a:noFill/>
                </a:ln>
                <a:solidFill>
                  <a:schemeClr val="tx1"/>
                </a:solidFill>
                <a:effectLst/>
                <a:uLnTx/>
                <a:uFillTx/>
                <a:latin typeface="+mn-lt"/>
                <a:ea typeface="+mn-ea"/>
                <a:cs typeface="+mn-cs"/>
              </a:rPr>
              <a:t>var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caller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var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callee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in, caller in, depth, map info)</a:t>
            </a:r>
            <a:r>
              <a:rPr kumimoji="0" lang="en-US" sz="1600" b="0" i="0" u="none" strike="noStrike" kern="1200" cap="none" spc="0" normalizeH="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if</a:t>
            </a:r>
            <a:r>
              <a:rPr kumimoji="0" lang="en-US" sz="1600" b="0" i="0" u="none" strike="noStrike" kern="1200" cap="none" spc="0" normalizeH="0" noProof="0" dirty="0" smtClean="0">
                <a:ln>
                  <a:noFill/>
                </a:ln>
                <a:solidFill>
                  <a:schemeClr val="tx1"/>
                </a:solidFill>
                <a:effectLst/>
                <a:uLnTx/>
                <a:uFillTx/>
                <a:latin typeface="+mn-lt"/>
                <a:ea typeface="+mn-ea"/>
                <a:cs typeface="+mn-cs"/>
              </a:rPr>
              <a:t>  !(is pointer type(</a:t>
            </a:r>
            <a:r>
              <a:rPr kumimoji="0" lang="en-US" sz="1600" b="0" i="0" u="none" strike="noStrike" kern="1200" cap="none" spc="0" normalizeH="0" noProof="0" dirty="0" err="1" smtClean="0">
                <a:ln>
                  <a:noFill/>
                </a:ln>
                <a:solidFill>
                  <a:schemeClr val="tx1"/>
                </a:solidFill>
                <a:effectLst/>
                <a:uLnTx/>
                <a:uFillTx/>
                <a:latin typeface="+mn-lt"/>
                <a:ea typeface="+mn-ea"/>
                <a:cs typeface="+mn-cs"/>
              </a:rPr>
              <a:t>callee</a:t>
            </a:r>
            <a:r>
              <a:rPr kumimoji="0" lang="en-US" sz="1600" b="0" i="0" u="none" strike="noStrike" kern="1200" cap="none" spc="0" normalizeH="0" noProof="0" dirty="0" smtClean="0">
                <a:ln>
                  <a:noFill/>
                </a:ln>
                <a:solidFill>
                  <a:schemeClr val="tx1"/>
                </a:solidFill>
                <a:effectLst/>
                <a:uLnTx/>
                <a:uFillTx/>
                <a:latin typeface="+mn-lt"/>
                <a:ea typeface="+mn-ea"/>
                <a:cs typeface="+mn-cs"/>
              </a:rPr>
              <a:t> </a:t>
            </a:r>
            <a:r>
              <a:rPr kumimoji="0" lang="en-US" sz="1600" b="0" i="0" u="none" strike="noStrike" kern="1200" cap="none" spc="0" normalizeH="0" noProof="0" dirty="0" err="1" smtClean="0">
                <a:ln>
                  <a:noFill/>
                </a:ln>
                <a:solidFill>
                  <a:schemeClr val="tx1"/>
                </a:solidFill>
                <a:effectLst/>
                <a:uLnTx/>
                <a:uFillTx/>
                <a:latin typeface="+mn-lt"/>
                <a:ea typeface="+mn-ea"/>
                <a:cs typeface="+mn-cs"/>
              </a:rPr>
              <a:t>var</a:t>
            </a:r>
            <a:r>
              <a:rPr kumimoji="0" lang="en-US" sz="1600" b="0" i="0" u="none" strike="noStrike" kern="1200" cap="none" spc="0" normalizeH="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600" dirty="0" smtClean="0"/>
              <a:t>       return ([map info, </a:t>
            </a:r>
            <a:r>
              <a:rPr lang="en-US" sz="1600" dirty="0" err="1" smtClean="0"/>
              <a:t>callee</a:t>
            </a:r>
            <a:r>
              <a:rPr lang="en-US" sz="1600" dirty="0" smtClean="0"/>
              <a:t> in]);</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for each ‘x’ such that a relationship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caller_var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x,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rel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exists do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if (is in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callee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scope(x)){</a:t>
            </a:r>
          </a:p>
          <a:p>
            <a:pPr marL="342900" lvl="0" indent="-342900">
              <a:spcBef>
                <a:spcPct val="20000"/>
              </a:spcBef>
            </a:pPr>
            <a:r>
              <a:rPr lang="en-US" sz="1600" dirty="0" smtClean="0"/>
              <a:t>          </a:t>
            </a:r>
            <a:r>
              <a:rPr lang="en-US" sz="1600" dirty="0" err="1" smtClean="0"/>
              <a:t>callee</a:t>
            </a:r>
            <a:r>
              <a:rPr lang="en-US" sz="1600" dirty="0" smtClean="0"/>
              <a:t> in = </a:t>
            </a:r>
            <a:r>
              <a:rPr lang="en-US" sz="1600" dirty="0" err="1" smtClean="0"/>
              <a:t>callee</a:t>
            </a:r>
            <a:r>
              <a:rPr lang="en-US" sz="1600" dirty="0" smtClean="0"/>
              <a:t> in </a:t>
            </a:r>
            <a:r>
              <a:rPr lang="en-US" sz="1600" dirty="0" smtClean="0">
                <a:solidFill>
                  <a:prstClr val="black"/>
                </a:solidFill>
                <a:latin typeface="cmsy10"/>
              </a:rPr>
              <a:t>[</a:t>
            </a:r>
            <a:r>
              <a:rPr lang="en-US" sz="1600" dirty="0" smtClean="0"/>
              <a:t> {(</a:t>
            </a:r>
            <a:r>
              <a:rPr lang="en-US" sz="1600" dirty="0" err="1" smtClean="0"/>
              <a:t>callee</a:t>
            </a:r>
            <a:r>
              <a:rPr lang="en-US" sz="1600" dirty="0" smtClean="0"/>
              <a:t> </a:t>
            </a:r>
            <a:r>
              <a:rPr lang="en-US" sz="1600" dirty="0" err="1" smtClean="0"/>
              <a:t>var</a:t>
            </a:r>
            <a:r>
              <a:rPr lang="en-US" sz="1600" dirty="0" smtClean="0"/>
              <a:t>, x, </a:t>
            </a:r>
            <a:r>
              <a:rPr lang="en-US" sz="1600" dirty="0" err="1" smtClean="0"/>
              <a:t>rel</a:t>
            </a:r>
            <a:r>
              <a:rPr lang="en-US" sz="1600" dirty="0" smtClean="0"/>
              <a:t>)};</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defRPr/>
            </a:pPr>
            <a:r>
              <a:rPr lang="en-US" sz="1600" dirty="0" smtClean="0"/>
              <a:t>          [map info, </a:t>
            </a:r>
            <a:r>
              <a:rPr lang="en-US" sz="1600" dirty="0" err="1" smtClean="0"/>
              <a:t>callee</a:t>
            </a:r>
            <a:r>
              <a:rPr lang="en-US" sz="1600" dirty="0" smtClean="0"/>
              <a:t> in] =</a:t>
            </a:r>
          </a:p>
          <a:p>
            <a:pPr marL="342900" lvl="0" indent="-342900">
              <a:spcBef>
                <a:spcPct val="20000"/>
              </a:spcBef>
              <a:defRPr/>
            </a:pPr>
            <a:r>
              <a:rPr lang="en-US" sz="1600" dirty="0" smtClean="0"/>
              <a:t>          map </a:t>
            </a:r>
            <a:r>
              <a:rPr lang="en-US" sz="1600" dirty="0" err="1" smtClean="0"/>
              <a:t>func</a:t>
            </a:r>
            <a:r>
              <a:rPr lang="en-US" sz="1600" dirty="0" smtClean="0"/>
              <a:t>(x, x, </a:t>
            </a:r>
            <a:r>
              <a:rPr lang="en-US" sz="1600" dirty="0" err="1" smtClean="0"/>
              <a:t>callee</a:t>
            </a:r>
            <a:r>
              <a:rPr lang="en-US" sz="1600" dirty="0" smtClean="0"/>
              <a:t> in, caller in, depth+1, </a:t>
            </a:r>
            <a:r>
              <a:rPr lang="en-US" sz="1600" dirty="0" err="1" smtClean="0"/>
              <a:t>mapinfo</a:t>
            </a:r>
            <a:r>
              <a:rPr lang="en-US" sz="1600" dirty="0" smtClean="0"/>
              <a:t>);</a:t>
            </a:r>
          </a:p>
          <a:p>
            <a:pPr marL="342900" lvl="0" indent="-342900">
              <a:spcBef>
                <a:spcPct val="20000"/>
              </a:spcBef>
              <a:defRPr/>
            </a:pPr>
            <a:r>
              <a:rPr lang="en-US" sz="1600" dirty="0" smtClean="0"/>
              <a:t>       } </a:t>
            </a:r>
          </a:p>
          <a:p>
            <a:pPr marL="342900" lvl="0" indent="-342900">
              <a:spcBef>
                <a:spcPct val="20000"/>
              </a:spcBef>
              <a:defRPr/>
            </a:pPr>
            <a:r>
              <a:rPr lang="en-US" sz="1600" dirty="0" smtClean="0"/>
              <a: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else {</a:t>
            </a:r>
          </a:p>
          <a:p>
            <a:pPr marL="342900" lvl="0" indent="-342900">
              <a:spcBef>
                <a:spcPct val="20000"/>
              </a:spcBef>
              <a:defRPr/>
            </a:pPr>
            <a:r>
              <a:rPr lang="en-US" sz="1600" dirty="0" smtClean="0"/>
              <a:t>             if(exist invisible for(x, map info))</a:t>
            </a:r>
          </a:p>
          <a:p>
            <a:pPr marL="342900" lvl="0" indent="-342900">
              <a:spcBef>
                <a:spcPct val="20000"/>
              </a:spcBef>
              <a:defRPr/>
            </a:pPr>
            <a:r>
              <a:rPr lang="en-US" sz="1600" dirty="0" smtClean="0"/>
              <a:t>                 x invisible = get invisible </a:t>
            </a:r>
            <a:r>
              <a:rPr lang="en-US" sz="1600" dirty="0" err="1" smtClean="0"/>
              <a:t>var</a:t>
            </a:r>
            <a:r>
              <a:rPr lang="en-US" sz="1600" dirty="0" smtClean="0"/>
              <a:t>(x, map info)</a:t>
            </a:r>
          </a:p>
          <a:p>
            <a:pPr marL="342900" lvl="0" indent="-342900">
              <a:spcBef>
                <a:spcPct val="20000"/>
              </a:spcBef>
              <a:defRPr/>
            </a:pPr>
            <a:r>
              <a:rPr lang="en-US" sz="1600" dirty="0" smtClean="0"/>
              <a:t>             else {</a:t>
            </a:r>
          </a:p>
          <a:p>
            <a:pPr marL="342900" lvl="0" indent="-342900">
              <a:spcBef>
                <a:spcPct val="20000"/>
              </a:spcBef>
              <a:defRPr/>
            </a:pPr>
            <a:r>
              <a:rPr lang="en-US" sz="1600" dirty="0" smtClean="0"/>
              <a:t>                  x invisible = define invisible (</a:t>
            </a:r>
            <a:r>
              <a:rPr lang="en-US" sz="1600" dirty="0" err="1" smtClean="0"/>
              <a:t>callee</a:t>
            </a:r>
            <a:r>
              <a:rPr lang="en-US" sz="1600" dirty="0" smtClean="0"/>
              <a:t> </a:t>
            </a:r>
            <a:r>
              <a:rPr lang="en-US" sz="1600" dirty="0" err="1" smtClean="0"/>
              <a:t>var</a:t>
            </a:r>
            <a:r>
              <a:rPr lang="en-US" sz="1600" dirty="0" smtClean="0"/>
              <a:t>, depth);</a:t>
            </a:r>
          </a:p>
          <a:p>
            <a:pPr marL="342900" lvl="0" indent="-342900">
              <a:spcBef>
                <a:spcPct val="20000"/>
              </a:spcBef>
              <a:defRPr/>
            </a:pPr>
            <a:r>
              <a:rPr lang="en-US" sz="1600" dirty="0" smtClean="0"/>
              <a:t>                  add map info(x invisible, x, map info);      </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defRPr/>
            </a:pPr>
            <a:r>
              <a:rPr lang="en-US" sz="1600" dirty="0" smtClean="0"/>
              <a:t>             }</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lang="en-US" sz="1600" dirty="0" smtClean="0"/>
              <a:t>            </a:t>
            </a:r>
            <a:r>
              <a:rPr lang="en-US" sz="1600" dirty="0" err="1" smtClean="0"/>
              <a:t>callee</a:t>
            </a:r>
            <a:r>
              <a:rPr lang="en-US" sz="1600" dirty="0" smtClean="0"/>
              <a:t> in = </a:t>
            </a:r>
            <a:r>
              <a:rPr lang="en-US" sz="1600" dirty="0" err="1" smtClean="0"/>
              <a:t>callee</a:t>
            </a:r>
            <a:r>
              <a:rPr lang="en-US" sz="1600" dirty="0" smtClean="0"/>
              <a:t> in </a:t>
            </a:r>
            <a:r>
              <a:rPr lang="en-US" sz="1600" dirty="0" smtClean="0">
                <a:solidFill>
                  <a:prstClr val="black"/>
                </a:solidFill>
                <a:latin typeface="cmsy10"/>
              </a:rPr>
              <a:t>[</a:t>
            </a:r>
            <a:r>
              <a:rPr lang="en-US" sz="1600" dirty="0" smtClean="0"/>
              <a:t> {(</a:t>
            </a:r>
            <a:r>
              <a:rPr lang="en-US" sz="1600" dirty="0" err="1" smtClean="0"/>
              <a:t>callee</a:t>
            </a:r>
            <a:r>
              <a:rPr lang="en-US" sz="1600" dirty="0" smtClean="0"/>
              <a:t> </a:t>
            </a:r>
            <a:r>
              <a:rPr lang="en-US" sz="1600" dirty="0" err="1" smtClean="0"/>
              <a:t>var</a:t>
            </a:r>
            <a:r>
              <a:rPr lang="en-US" sz="1600" dirty="0" smtClean="0"/>
              <a:t>, x invisible, </a:t>
            </a:r>
            <a:r>
              <a:rPr lang="en-US" sz="1600" dirty="0" err="1" smtClean="0"/>
              <a:t>rel</a:t>
            </a:r>
            <a:r>
              <a:rPr lang="en-US" sz="1600" dirty="0" smtClean="0"/>
              <a:t>)};</a:t>
            </a:r>
          </a:p>
          <a:p>
            <a:pPr marL="342900" lvl="0" indent="-342900">
              <a:spcBef>
                <a:spcPct val="20000"/>
              </a:spcBef>
              <a:defRPr/>
            </a:pPr>
            <a:r>
              <a:rPr lang="en-US" sz="1600" dirty="0" smtClean="0"/>
              <a:t>            [map info, </a:t>
            </a:r>
            <a:r>
              <a:rPr lang="en-US" sz="1600" dirty="0" err="1" smtClean="0"/>
              <a:t>callee</a:t>
            </a:r>
            <a:r>
              <a:rPr lang="en-US" sz="1600" dirty="0" smtClean="0"/>
              <a:t> in] = map </a:t>
            </a:r>
            <a:r>
              <a:rPr lang="en-US" sz="1600" dirty="0" err="1" smtClean="0"/>
              <a:t>func</a:t>
            </a:r>
            <a:r>
              <a:rPr lang="en-US" sz="1600" dirty="0" smtClean="0"/>
              <a:t>(x invisible, x, </a:t>
            </a:r>
            <a:r>
              <a:rPr lang="en-US" sz="1600" dirty="0" err="1" smtClean="0"/>
              <a:t>callee</a:t>
            </a:r>
            <a:r>
              <a:rPr lang="en-US" sz="1600" dirty="0" smtClean="0"/>
              <a:t> </a:t>
            </a:r>
          </a:p>
          <a:p>
            <a:pPr marL="342900" lvl="0" indent="-342900">
              <a:spcBef>
                <a:spcPct val="20000"/>
              </a:spcBef>
              <a:defRPr/>
            </a:pPr>
            <a:r>
              <a:rPr lang="en-US" sz="1600" dirty="0" smtClean="0"/>
              <a:t>                           in, caller in,  depth+1, map info);</a:t>
            </a:r>
          </a:p>
          <a:p>
            <a:pPr marL="342900" lvl="0" indent="-342900">
              <a:spcBef>
                <a:spcPct val="20000"/>
              </a:spcBef>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342900" lvl="0" indent="-342900">
              <a:spcBef>
                <a:spcPct val="20000"/>
              </a:spcBef>
              <a:defRPr/>
            </a:pPr>
            <a:r>
              <a:rPr lang="en-US" sz="1600" dirty="0" smtClean="0"/>
              <a:t>} return ([map info, </a:t>
            </a:r>
            <a:r>
              <a:rPr lang="en-US" sz="1600" dirty="0" err="1" smtClean="0"/>
              <a:t>callee</a:t>
            </a:r>
            <a:r>
              <a:rPr lang="en-US" sz="1600" dirty="0" smtClean="0"/>
              <a:t> in]); }</a:t>
            </a: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Map Process</a:t>
            </a:r>
            <a:endParaRPr lang="en-US" dirty="0"/>
          </a:p>
        </p:txBody>
      </p:sp>
      <p:sp>
        <p:nvSpPr>
          <p:cNvPr id="3" name="Content Placeholder 2"/>
          <p:cNvSpPr>
            <a:spLocks noGrp="1"/>
          </p:cNvSpPr>
          <p:nvPr>
            <p:ph idx="1"/>
          </p:nvPr>
        </p:nvSpPr>
        <p:spPr>
          <a:xfrm>
            <a:off x="1447800" y="1600200"/>
            <a:ext cx="3124200" cy="4525963"/>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a = &amp;y;</a:t>
            </a:r>
          </a:p>
          <a:p>
            <a:pPr>
              <a:buNone/>
            </a:pPr>
            <a:r>
              <a:rPr lang="en-US" sz="1800" dirty="0" smtClean="0"/>
              <a:t>    x = &amp;y;</a:t>
            </a:r>
          </a:p>
          <a:p>
            <a:pPr>
              <a:buNone/>
            </a:pPr>
            <a:r>
              <a:rPr lang="en-US" sz="1800" dirty="0" smtClean="0"/>
              <a:t>    f(a);     /* stmt 1 */</a:t>
            </a:r>
          </a:p>
          <a:p>
            <a:pPr>
              <a:buNone/>
            </a:pPr>
            <a:r>
              <a:rPr lang="en-US" sz="1800" dirty="0" smtClean="0"/>
              <a:t>}</a:t>
            </a:r>
          </a:p>
          <a:p>
            <a:pPr>
              <a:buNone/>
            </a:pPr>
            <a:endParaRPr lang="en-US" sz="1800" dirty="0" smtClean="0"/>
          </a:p>
          <a:p>
            <a:pPr>
              <a:buNone/>
            </a:pPr>
            <a:r>
              <a:rPr lang="en-US" sz="1800" dirty="0" smtClean="0"/>
              <a:t>f(</a:t>
            </a:r>
            <a:r>
              <a:rPr lang="en-US" sz="1800" dirty="0" err="1" smtClean="0"/>
              <a:t>int</a:t>
            </a:r>
            <a:r>
              <a:rPr lang="en-US" sz="1800" dirty="0" smtClean="0"/>
              <a:t> *m)</a:t>
            </a:r>
          </a:p>
          <a:p>
            <a:pPr>
              <a:buNone/>
            </a:pPr>
            <a:r>
              <a:rPr lang="en-US" sz="1800" dirty="0" smtClean="0"/>
              <a:t>{              /* stmt 2 */</a:t>
            </a:r>
          </a:p>
          <a:p>
            <a:pPr>
              <a:buNone/>
            </a:pPr>
            <a:r>
              <a:rPr lang="en-US" sz="1800" dirty="0" smtClean="0"/>
              <a:t>    . . .</a:t>
            </a:r>
          </a:p>
          <a:p>
            <a:pPr>
              <a:buNone/>
            </a:pPr>
            <a:r>
              <a:rPr lang="en-US" sz="1800" dirty="0" smtClean="0"/>
              <a:t>}</a:t>
            </a: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Map Process</a:t>
            </a:r>
            <a:endParaRPr lang="en-US" dirty="0"/>
          </a:p>
        </p:txBody>
      </p:sp>
      <p:sp>
        <p:nvSpPr>
          <p:cNvPr id="3" name="Content Placeholder 2"/>
          <p:cNvSpPr>
            <a:spLocks noGrp="1"/>
          </p:cNvSpPr>
          <p:nvPr>
            <p:ph idx="1"/>
          </p:nvPr>
        </p:nvSpPr>
        <p:spPr>
          <a:xfrm>
            <a:off x="1447800" y="1600200"/>
            <a:ext cx="3124200" cy="5029200"/>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a = &amp;y;</a:t>
            </a:r>
          </a:p>
          <a:p>
            <a:pPr>
              <a:buNone/>
            </a:pPr>
            <a:r>
              <a:rPr lang="en-US" sz="1800" dirty="0" smtClean="0"/>
              <a:t>    x = &amp;y;</a:t>
            </a:r>
          </a:p>
          <a:p>
            <a:pPr>
              <a:buNone/>
            </a:pPr>
            <a:r>
              <a:rPr lang="en-US" sz="1800" dirty="0" smtClean="0"/>
              <a:t>    f(a);     /* stmt 1 */</a:t>
            </a:r>
          </a:p>
          <a:p>
            <a:pPr>
              <a:buNone/>
            </a:pPr>
            <a:r>
              <a:rPr lang="en-US" sz="1800" dirty="0" smtClean="0"/>
              <a:t>}</a:t>
            </a:r>
          </a:p>
          <a:p>
            <a:pPr>
              <a:buNone/>
            </a:pPr>
            <a:endParaRPr lang="en-US" sz="1800" dirty="0" smtClean="0"/>
          </a:p>
          <a:p>
            <a:pPr>
              <a:buNone/>
            </a:pPr>
            <a:r>
              <a:rPr lang="en-US" sz="1800" dirty="0" smtClean="0"/>
              <a:t>f(</a:t>
            </a:r>
            <a:r>
              <a:rPr lang="en-US" sz="1800" dirty="0" err="1" smtClean="0"/>
              <a:t>int</a:t>
            </a:r>
            <a:r>
              <a:rPr lang="en-US" sz="1800" dirty="0" smtClean="0"/>
              <a:t> *m)</a:t>
            </a:r>
          </a:p>
          <a:p>
            <a:pPr>
              <a:buNone/>
            </a:pPr>
            <a:r>
              <a:rPr lang="en-US" sz="1800" dirty="0" smtClean="0"/>
              <a:t>{              /* stmt 2 */</a:t>
            </a:r>
          </a:p>
          <a:p>
            <a:pPr>
              <a:buNone/>
            </a:pPr>
            <a:r>
              <a:rPr lang="en-US" sz="1800" dirty="0" smtClean="0"/>
              <a:t>    . . .</a:t>
            </a:r>
          </a:p>
          <a:p>
            <a:pPr>
              <a:buNone/>
            </a:pPr>
            <a:r>
              <a:rPr lang="en-US" sz="1800" dirty="0" smtClean="0"/>
              <a:t>}</a:t>
            </a:r>
            <a:endParaRPr lang="en-US" sz="1800" dirty="0"/>
          </a:p>
        </p:txBody>
      </p:sp>
      <p:sp>
        <p:nvSpPr>
          <p:cNvPr id="4" name="TextBox 3"/>
          <p:cNvSpPr txBox="1"/>
          <p:nvPr/>
        </p:nvSpPr>
        <p:spPr>
          <a:xfrm>
            <a:off x="5638800" y="2209800"/>
            <a:ext cx="533400" cy="369332"/>
          </a:xfrm>
          <a:prstGeom prst="rect">
            <a:avLst/>
          </a:prstGeom>
          <a:noFill/>
        </p:spPr>
        <p:txBody>
          <a:bodyPr wrap="square" rtlCol="0">
            <a:spAutoFit/>
          </a:bodyPr>
          <a:lstStyle/>
          <a:p>
            <a:r>
              <a:rPr lang="en-US" dirty="0" smtClean="0"/>
              <a:t>x</a:t>
            </a:r>
            <a:endParaRPr lang="en-US" dirty="0"/>
          </a:p>
        </p:txBody>
      </p:sp>
      <p:sp>
        <p:nvSpPr>
          <p:cNvPr id="5" name="TextBox 4"/>
          <p:cNvSpPr txBox="1"/>
          <p:nvPr/>
        </p:nvSpPr>
        <p:spPr>
          <a:xfrm>
            <a:off x="5638800" y="2971800"/>
            <a:ext cx="533400" cy="369332"/>
          </a:xfrm>
          <a:prstGeom prst="rect">
            <a:avLst/>
          </a:prstGeom>
          <a:noFill/>
        </p:spPr>
        <p:txBody>
          <a:bodyPr wrap="square" rtlCol="0">
            <a:spAutoFit/>
          </a:bodyPr>
          <a:lstStyle/>
          <a:p>
            <a:r>
              <a:rPr lang="en-US" dirty="0" smtClean="0"/>
              <a:t>a</a:t>
            </a:r>
            <a:endParaRPr lang="en-US" dirty="0"/>
          </a:p>
        </p:txBody>
      </p:sp>
      <p:sp>
        <p:nvSpPr>
          <p:cNvPr id="6" name="TextBox 5"/>
          <p:cNvSpPr txBox="1"/>
          <p:nvPr/>
        </p:nvSpPr>
        <p:spPr>
          <a:xfrm>
            <a:off x="5638800" y="2544580"/>
            <a:ext cx="533400" cy="369332"/>
          </a:xfrm>
          <a:prstGeom prst="rect">
            <a:avLst/>
          </a:prstGeom>
          <a:noFill/>
        </p:spPr>
        <p:txBody>
          <a:bodyPr wrap="square" rtlCol="0">
            <a:spAutoFit/>
          </a:bodyPr>
          <a:lstStyle/>
          <a:p>
            <a:r>
              <a:rPr lang="en-US" dirty="0" smtClean="0"/>
              <a:t>y</a:t>
            </a:r>
            <a:endParaRPr lang="en-US" dirty="0"/>
          </a:p>
        </p:txBody>
      </p:sp>
      <p:cxnSp>
        <p:nvCxnSpPr>
          <p:cNvPr id="8" name="Straight Connector 7"/>
          <p:cNvCxnSpPr/>
          <p:nvPr/>
        </p:nvCxnSpPr>
        <p:spPr>
          <a:xfrm rot="5400000">
            <a:off x="4724400" y="2819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562600" y="2819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0" y="225602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0" y="2590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0" y="2971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34000" y="3352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4" idx="3"/>
            <a:endCxn id="6" idx="3"/>
          </p:cNvCxnSpPr>
          <p:nvPr/>
        </p:nvCxnSpPr>
        <p:spPr>
          <a:xfrm>
            <a:off x="6172200" y="2394466"/>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hape 17"/>
          <p:cNvCxnSpPr>
            <a:stCxn id="5" idx="3"/>
            <a:endCxn id="6" idx="3"/>
          </p:cNvCxnSpPr>
          <p:nvPr/>
        </p:nvCxnSpPr>
        <p:spPr>
          <a:xfrm flipV="1">
            <a:off x="6172200" y="2729246"/>
            <a:ext cx="1588" cy="42722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Rounded Rectangular Callout 45"/>
          <p:cNvSpPr/>
          <p:nvPr/>
        </p:nvSpPr>
        <p:spPr>
          <a:xfrm>
            <a:off x="2895600" y="2286000"/>
            <a:ext cx="2057400" cy="1219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y, D), (x, y, 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Map Process</a:t>
            </a:r>
            <a:endParaRPr lang="en-US" dirty="0"/>
          </a:p>
        </p:txBody>
      </p:sp>
      <p:sp>
        <p:nvSpPr>
          <p:cNvPr id="3" name="Content Placeholder 2"/>
          <p:cNvSpPr>
            <a:spLocks noGrp="1"/>
          </p:cNvSpPr>
          <p:nvPr>
            <p:ph idx="1"/>
          </p:nvPr>
        </p:nvSpPr>
        <p:spPr>
          <a:xfrm>
            <a:off x="1447800" y="1600200"/>
            <a:ext cx="3124200" cy="5029200"/>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a = &amp;y;</a:t>
            </a:r>
          </a:p>
          <a:p>
            <a:pPr>
              <a:buNone/>
            </a:pPr>
            <a:r>
              <a:rPr lang="en-US" sz="1800" dirty="0" smtClean="0"/>
              <a:t>    x = &amp;y;</a:t>
            </a:r>
          </a:p>
          <a:p>
            <a:pPr>
              <a:buNone/>
            </a:pPr>
            <a:r>
              <a:rPr lang="en-US" sz="1800" dirty="0" smtClean="0"/>
              <a:t>    f(a);     /* stmt 1 */</a:t>
            </a:r>
          </a:p>
          <a:p>
            <a:pPr>
              <a:buNone/>
            </a:pPr>
            <a:r>
              <a:rPr lang="en-US" sz="1800" dirty="0" smtClean="0"/>
              <a:t>}</a:t>
            </a:r>
          </a:p>
          <a:p>
            <a:pPr>
              <a:buNone/>
            </a:pPr>
            <a:endParaRPr lang="en-US" sz="1800" dirty="0" smtClean="0"/>
          </a:p>
          <a:p>
            <a:pPr>
              <a:buNone/>
            </a:pPr>
            <a:endParaRPr lang="en-US" sz="1800" dirty="0" smtClean="0"/>
          </a:p>
          <a:p>
            <a:pPr>
              <a:buNone/>
            </a:pPr>
            <a:endParaRPr lang="en-US" sz="1800" dirty="0" smtClean="0"/>
          </a:p>
          <a:p>
            <a:pPr>
              <a:buNone/>
            </a:pPr>
            <a:r>
              <a:rPr lang="en-US" sz="1800" dirty="0" smtClean="0"/>
              <a:t>f(</a:t>
            </a:r>
            <a:r>
              <a:rPr lang="en-US" sz="1800" dirty="0" err="1" smtClean="0"/>
              <a:t>int</a:t>
            </a:r>
            <a:r>
              <a:rPr lang="en-US" sz="1800" dirty="0" smtClean="0"/>
              <a:t> *m)</a:t>
            </a:r>
          </a:p>
          <a:p>
            <a:pPr>
              <a:buNone/>
            </a:pPr>
            <a:r>
              <a:rPr lang="en-US" sz="1800" dirty="0" smtClean="0"/>
              <a:t>{              /* stmt 2 */</a:t>
            </a:r>
          </a:p>
          <a:p>
            <a:pPr>
              <a:buNone/>
            </a:pPr>
            <a:r>
              <a:rPr lang="en-US" sz="1800" dirty="0" smtClean="0"/>
              <a:t>    . . .</a:t>
            </a:r>
          </a:p>
          <a:p>
            <a:pPr>
              <a:buNone/>
            </a:pPr>
            <a:r>
              <a:rPr lang="en-US" sz="1800" dirty="0" smtClean="0"/>
              <a:t>}</a:t>
            </a:r>
            <a:endParaRPr lang="en-US" sz="1800" dirty="0"/>
          </a:p>
        </p:txBody>
      </p:sp>
      <p:sp>
        <p:nvSpPr>
          <p:cNvPr id="4" name="TextBox 3"/>
          <p:cNvSpPr txBox="1"/>
          <p:nvPr/>
        </p:nvSpPr>
        <p:spPr>
          <a:xfrm>
            <a:off x="5638800" y="2209800"/>
            <a:ext cx="533400" cy="369332"/>
          </a:xfrm>
          <a:prstGeom prst="rect">
            <a:avLst/>
          </a:prstGeom>
          <a:noFill/>
        </p:spPr>
        <p:txBody>
          <a:bodyPr wrap="square" rtlCol="0">
            <a:spAutoFit/>
          </a:bodyPr>
          <a:lstStyle/>
          <a:p>
            <a:r>
              <a:rPr lang="en-US" dirty="0" smtClean="0"/>
              <a:t>x</a:t>
            </a:r>
            <a:endParaRPr lang="en-US" dirty="0"/>
          </a:p>
        </p:txBody>
      </p:sp>
      <p:sp>
        <p:nvSpPr>
          <p:cNvPr id="5" name="TextBox 4"/>
          <p:cNvSpPr txBox="1"/>
          <p:nvPr/>
        </p:nvSpPr>
        <p:spPr>
          <a:xfrm>
            <a:off x="5638800" y="2971800"/>
            <a:ext cx="533400" cy="369332"/>
          </a:xfrm>
          <a:prstGeom prst="rect">
            <a:avLst/>
          </a:prstGeom>
          <a:noFill/>
        </p:spPr>
        <p:txBody>
          <a:bodyPr wrap="square" rtlCol="0">
            <a:spAutoFit/>
          </a:bodyPr>
          <a:lstStyle/>
          <a:p>
            <a:r>
              <a:rPr lang="en-US" dirty="0" smtClean="0"/>
              <a:t>a</a:t>
            </a:r>
            <a:endParaRPr lang="en-US" dirty="0"/>
          </a:p>
        </p:txBody>
      </p:sp>
      <p:sp>
        <p:nvSpPr>
          <p:cNvPr id="6" name="TextBox 5"/>
          <p:cNvSpPr txBox="1"/>
          <p:nvPr/>
        </p:nvSpPr>
        <p:spPr>
          <a:xfrm>
            <a:off x="5638800" y="2544580"/>
            <a:ext cx="533400" cy="369332"/>
          </a:xfrm>
          <a:prstGeom prst="rect">
            <a:avLst/>
          </a:prstGeom>
          <a:noFill/>
        </p:spPr>
        <p:txBody>
          <a:bodyPr wrap="square" rtlCol="0">
            <a:spAutoFit/>
          </a:bodyPr>
          <a:lstStyle/>
          <a:p>
            <a:r>
              <a:rPr lang="en-US" dirty="0" smtClean="0"/>
              <a:t>y</a:t>
            </a:r>
            <a:endParaRPr lang="en-US" dirty="0"/>
          </a:p>
        </p:txBody>
      </p:sp>
      <p:cxnSp>
        <p:nvCxnSpPr>
          <p:cNvPr id="8" name="Straight Connector 7"/>
          <p:cNvCxnSpPr/>
          <p:nvPr/>
        </p:nvCxnSpPr>
        <p:spPr>
          <a:xfrm rot="5400000">
            <a:off x="4724400" y="2819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562600" y="2819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0" y="225602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0" y="2590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0" y="2971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34000" y="3352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4" idx="3"/>
            <a:endCxn id="6" idx="3"/>
          </p:cNvCxnSpPr>
          <p:nvPr/>
        </p:nvCxnSpPr>
        <p:spPr>
          <a:xfrm>
            <a:off x="6172200" y="2394466"/>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hape 17"/>
          <p:cNvCxnSpPr>
            <a:stCxn id="5" idx="3"/>
            <a:endCxn id="6" idx="3"/>
          </p:cNvCxnSpPr>
          <p:nvPr/>
        </p:nvCxnSpPr>
        <p:spPr>
          <a:xfrm flipV="1">
            <a:off x="6172200" y="2729246"/>
            <a:ext cx="1588" cy="42722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638800" y="3992380"/>
            <a:ext cx="533400" cy="369332"/>
          </a:xfrm>
          <a:prstGeom prst="rect">
            <a:avLst/>
          </a:prstGeom>
          <a:noFill/>
        </p:spPr>
        <p:txBody>
          <a:bodyPr wrap="square" rtlCol="0">
            <a:spAutoFit/>
          </a:bodyPr>
          <a:lstStyle/>
          <a:p>
            <a:r>
              <a:rPr lang="en-US" dirty="0" smtClean="0"/>
              <a:t>x</a:t>
            </a:r>
            <a:endParaRPr lang="en-US" dirty="0"/>
          </a:p>
        </p:txBody>
      </p:sp>
      <p:sp>
        <p:nvSpPr>
          <p:cNvPr id="36" name="TextBox 35"/>
          <p:cNvSpPr txBox="1"/>
          <p:nvPr/>
        </p:nvSpPr>
        <p:spPr>
          <a:xfrm>
            <a:off x="5638800" y="4754380"/>
            <a:ext cx="533400" cy="369332"/>
          </a:xfrm>
          <a:prstGeom prst="rect">
            <a:avLst/>
          </a:prstGeom>
          <a:noFill/>
        </p:spPr>
        <p:txBody>
          <a:bodyPr wrap="square" rtlCol="0">
            <a:spAutoFit/>
          </a:bodyPr>
          <a:lstStyle/>
          <a:p>
            <a:r>
              <a:rPr lang="en-US" dirty="0" smtClean="0"/>
              <a:t>m</a:t>
            </a:r>
            <a:endParaRPr lang="en-US" dirty="0"/>
          </a:p>
        </p:txBody>
      </p:sp>
      <p:sp>
        <p:nvSpPr>
          <p:cNvPr id="37" name="TextBox 36"/>
          <p:cNvSpPr txBox="1"/>
          <p:nvPr/>
        </p:nvSpPr>
        <p:spPr>
          <a:xfrm>
            <a:off x="5638800" y="4327160"/>
            <a:ext cx="533400" cy="369332"/>
          </a:xfrm>
          <a:prstGeom prst="rect">
            <a:avLst/>
          </a:prstGeom>
          <a:noFill/>
        </p:spPr>
        <p:txBody>
          <a:bodyPr wrap="square" rtlCol="0">
            <a:spAutoFit/>
          </a:bodyPr>
          <a:lstStyle/>
          <a:p>
            <a:r>
              <a:rPr lang="en-US" dirty="0" smtClean="0"/>
              <a:t>y</a:t>
            </a:r>
            <a:endParaRPr lang="en-US" dirty="0"/>
          </a:p>
        </p:txBody>
      </p:sp>
      <p:cxnSp>
        <p:nvCxnSpPr>
          <p:cNvPr id="38" name="Straight Connector 37"/>
          <p:cNvCxnSpPr/>
          <p:nvPr/>
        </p:nvCxnSpPr>
        <p:spPr>
          <a:xfrm rot="5400000">
            <a:off x="4724400" y="460198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562600" y="460198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34000" y="40386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34000" y="437338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334000" y="475438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334000" y="513538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urved Connector 43"/>
          <p:cNvCxnSpPr>
            <a:stCxn id="35" idx="3"/>
            <a:endCxn id="37" idx="3"/>
          </p:cNvCxnSpPr>
          <p:nvPr/>
        </p:nvCxnSpPr>
        <p:spPr>
          <a:xfrm>
            <a:off x="6172200" y="4177046"/>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hape 17"/>
          <p:cNvCxnSpPr>
            <a:stCxn id="36" idx="3"/>
            <a:endCxn id="37" idx="3"/>
          </p:cNvCxnSpPr>
          <p:nvPr/>
        </p:nvCxnSpPr>
        <p:spPr>
          <a:xfrm flipV="1">
            <a:off x="6172200" y="4511826"/>
            <a:ext cx="1588" cy="42722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Rounded Rectangular Callout 45"/>
          <p:cNvSpPr/>
          <p:nvPr/>
        </p:nvSpPr>
        <p:spPr>
          <a:xfrm>
            <a:off x="2895600" y="2286000"/>
            <a:ext cx="2057400" cy="1219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y, D), (x, y, D)}</a:t>
            </a:r>
            <a:endParaRPr lang="en-US" dirty="0"/>
          </a:p>
        </p:txBody>
      </p:sp>
      <p:sp>
        <p:nvSpPr>
          <p:cNvPr id="27" name="Rounded Rectangular Callout 26"/>
          <p:cNvSpPr/>
          <p:nvPr/>
        </p:nvSpPr>
        <p:spPr>
          <a:xfrm>
            <a:off x="1905000" y="4267200"/>
            <a:ext cx="2743200" cy="9906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 = a =&gt; (m, y, D)</a:t>
            </a:r>
          </a:p>
          <a:p>
            <a:pPr algn="ctr"/>
            <a:r>
              <a:rPr lang="en-US" dirty="0" smtClean="0"/>
              <a:t>x = x =&gt; (x, y, 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Map Process</a:t>
            </a:r>
            <a:endParaRPr lang="en-US" dirty="0"/>
          </a:p>
        </p:txBody>
      </p:sp>
      <p:sp>
        <p:nvSpPr>
          <p:cNvPr id="3" name="Content Placeholder 2"/>
          <p:cNvSpPr>
            <a:spLocks noGrp="1"/>
          </p:cNvSpPr>
          <p:nvPr>
            <p:ph idx="1"/>
          </p:nvPr>
        </p:nvSpPr>
        <p:spPr>
          <a:xfrm>
            <a:off x="228600" y="1600200"/>
            <a:ext cx="2438400" cy="5029200"/>
          </a:xfrm>
        </p:spPr>
        <p:txBody>
          <a:bodyPr>
            <a:normAutofit/>
          </a:bodyPr>
          <a:lstStyle/>
          <a:p>
            <a:pPr>
              <a:buNone/>
            </a:pPr>
            <a:r>
              <a:rPr lang="en-US" sz="1800" dirty="0" err="1" smtClean="0"/>
              <a:t>int</a:t>
            </a:r>
            <a:r>
              <a:rPr lang="en-US" sz="1800" dirty="0" smtClean="0"/>
              <a:t> **x;</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 b, *c, d;</a:t>
            </a:r>
          </a:p>
          <a:p>
            <a:pPr>
              <a:buNone/>
            </a:pPr>
            <a:r>
              <a:rPr lang="en-US" sz="1800" dirty="0" smtClean="0"/>
              <a:t>    a = &amp;b;</a:t>
            </a:r>
          </a:p>
          <a:p>
            <a:pPr>
              <a:buNone/>
            </a:pPr>
            <a:r>
              <a:rPr lang="en-US" sz="1800" dirty="0" smtClean="0"/>
              <a:t>    x = &amp;c;</a:t>
            </a:r>
          </a:p>
          <a:p>
            <a:pPr>
              <a:buNone/>
            </a:pPr>
            <a:r>
              <a:rPr lang="en-US" sz="1800" dirty="0" smtClean="0"/>
              <a:t>    c = &amp;d;</a:t>
            </a:r>
          </a:p>
          <a:p>
            <a:pPr>
              <a:buNone/>
            </a:pPr>
            <a:r>
              <a:rPr lang="en-US" sz="1800" dirty="0" smtClean="0"/>
              <a:t>    f(a, &amp;b);</a:t>
            </a:r>
          </a:p>
          <a:p>
            <a:pPr>
              <a:buNone/>
            </a:pPr>
            <a:r>
              <a:rPr lang="en-US" sz="1800" dirty="0" smtClean="0"/>
              <a:t>}</a:t>
            </a:r>
          </a:p>
          <a:p>
            <a:pPr>
              <a:buNone/>
            </a:pPr>
            <a:r>
              <a:rPr lang="en-US" sz="1800" dirty="0" smtClean="0"/>
              <a:t>f(</a:t>
            </a:r>
            <a:r>
              <a:rPr lang="en-US" sz="1800" dirty="0" err="1" smtClean="0"/>
              <a:t>int</a:t>
            </a:r>
            <a:r>
              <a:rPr lang="en-US" sz="1800" dirty="0" smtClean="0"/>
              <a:t> *m, </a:t>
            </a:r>
            <a:r>
              <a:rPr lang="en-US" sz="1800" dirty="0" err="1" smtClean="0"/>
              <a:t>int</a:t>
            </a:r>
            <a:r>
              <a:rPr lang="en-US" sz="1800" dirty="0" smtClean="0"/>
              <a:t> *n)</a:t>
            </a:r>
          </a:p>
          <a:p>
            <a:pPr>
              <a:buNone/>
            </a:pPr>
            <a:r>
              <a:rPr lang="en-US" sz="1800" dirty="0" smtClean="0"/>
              <a:t>{</a:t>
            </a:r>
          </a:p>
          <a:p>
            <a:pPr>
              <a:buNone/>
            </a:pPr>
            <a:r>
              <a:rPr lang="en-US" sz="1800" dirty="0" smtClean="0"/>
              <a:t>     . . .</a:t>
            </a:r>
          </a:p>
          <a:p>
            <a:pPr>
              <a:buNone/>
            </a:pPr>
            <a:r>
              <a:rPr lang="en-US" sz="1800" dirty="0" smtClean="0"/>
              <a:t>}</a:t>
            </a:r>
            <a:endParaRPr lang="en-US" sz="1800" dirty="0"/>
          </a:p>
        </p:txBody>
      </p:sp>
      <p:sp>
        <p:nvSpPr>
          <p:cNvPr id="4" name="TextBox 3"/>
          <p:cNvSpPr txBox="1"/>
          <p:nvPr/>
        </p:nvSpPr>
        <p:spPr>
          <a:xfrm>
            <a:off x="7391400" y="1219200"/>
            <a:ext cx="533400" cy="369332"/>
          </a:xfrm>
          <a:prstGeom prst="rect">
            <a:avLst/>
          </a:prstGeom>
          <a:noFill/>
        </p:spPr>
        <p:txBody>
          <a:bodyPr wrap="square" rtlCol="0">
            <a:spAutoFit/>
          </a:bodyPr>
          <a:lstStyle/>
          <a:p>
            <a:r>
              <a:rPr lang="en-US" dirty="0" smtClean="0"/>
              <a:t>x</a:t>
            </a:r>
            <a:endParaRPr lang="en-US" dirty="0"/>
          </a:p>
        </p:txBody>
      </p:sp>
      <p:sp>
        <p:nvSpPr>
          <p:cNvPr id="5" name="TextBox 4"/>
          <p:cNvSpPr txBox="1"/>
          <p:nvPr/>
        </p:nvSpPr>
        <p:spPr>
          <a:xfrm>
            <a:off x="7391400" y="1981200"/>
            <a:ext cx="533400" cy="369332"/>
          </a:xfrm>
          <a:prstGeom prst="rect">
            <a:avLst/>
          </a:prstGeom>
          <a:noFill/>
        </p:spPr>
        <p:txBody>
          <a:bodyPr wrap="square" rtlCol="0">
            <a:spAutoFit/>
          </a:bodyPr>
          <a:lstStyle/>
          <a:p>
            <a:r>
              <a:rPr lang="en-US" dirty="0" smtClean="0"/>
              <a:t>d</a:t>
            </a:r>
            <a:endParaRPr lang="en-US" dirty="0"/>
          </a:p>
        </p:txBody>
      </p:sp>
      <p:sp>
        <p:nvSpPr>
          <p:cNvPr id="6" name="TextBox 5"/>
          <p:cNvSpPr txBox="1"/>
          <p:nvPr/>
        </p:nvSpPr>
        <p:spPr>
          <a:xfrm>
            <a:off x="7391400" y="1553980"/>
            <a:ext cx="533400" cy="369332"/>
          </a:xfrm>
          <a:prstGeom prst="rect">
            <a:avLst/>
          </a:prstGeom>
          <a:noFill/>
        </p:spPr>
        <p:txBody>
          <a:bodyPr wrap="square" rtlCol="0">
            <a:spAutoFit/>
          </a:bodyPr>
          <a:lstStyle/>
          <a:p>
            <a:r>
              <a:rPr lang="en-US" dirty="0" smtClean="0"/>
              <a:t>c</a:t>
            </a:r>
            <a:endParaRPr lang="en-US" dirty="0"/>
          </a:p>
        </p:txBody>
      </p:sp>
      <p:cxnSp>
        <p:nvCxnSpPr>
          <p:cNvPr id="8" name="Straight Connector 7"/>
          <p:cNvCxnSpPr/>
          <p:nvPr/>
        </p:nvCxnSpPr>
        <p:spPr>
          <a:xfrm rot="5400000">
            <a:off x="6477000" y="18288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315200" y="18288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086600" y="126542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86600" y="1600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086600" y="1981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86600" y="2362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4" idx="3"/>
            <a:endCxn id="6" idx="3"/>
          </p:cNvCxnSpPr>
          <p:nvPr/>
        </p:nvCxnSpPr>
        <p:spPr>
          <a:xfrm>
            <a:off x="7924800" y="1403866"/>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391400" y="2362200"/>
            <a:ext cx="533400" cy="369332"/>
          </a:xfrm>
          <a:prstGeom prst="rect">
            <a:avLst/>
          </a:prstGeom>
          <a:noFill/>
        </p:spPr>
        <p:txBody>
          <a:bodyPr wrap="square" rtlCol="0">
            <a:spAutoFit/>
          </a:bodyPr>
          <a:lstStyle/>
          <a:p>
            <a:r>
              <a:rPr lang="en-US" dirty="0" smtClean="0"/>
              <a:t>b</a:t>
            </a:r>
            <a:endParaRPr lang="en-US" dirty="0"/>
          </a:p>
        </p:txBody>
      </p:sp>
      <p:sp>
        <p:nvSpPr>
          <p:cNvPr id="36" name="TextBox 35"/>
          <p:cNvSpPr txBox="1"/>
          <p:nvPr/>
        </p:nvSpPr>
        <p:spPr>
          <a:xfrm>
            <a:off x="7010400" y="3124200"/>
            <a:ext cx="914400" cy="369332"/>
          </a:xfrm>
          <a:prstGeom prst="rect">
            <a:avLst/>
          </a:prstGeom>
          <a:noFill/>
        </p:spPr>
        <p:txBody>
          <a:bodyPr wrap="square" rtlCol="0">
            <a:spAutoFit/>
          </a:bodyPr>
          <a:lstStyle/>
          <a:p>
            <a:r>
              <a:rPr lang="en-US" dirty="0" smtClean="0"/>
              <a:t>  temp0</a:t>
            </a:r>
            <a:endParaRPr lang="en-US" dirty="0"/>
          </a:p>
        </p:txBody>
      </p:sp>
      <p:sp>
        <p:nvSpPr>
          <p:cNvPr id="37" name="TextBox 36"/>
          <p:cNvSpPr txBox="1"/>
          <p:nvPr/>
        </p:nvSpPr>
        <p:spPr>
          <a:xfrm>
            <a:off x="7391400" y="2741950"/>
            <a:ext cx="533400" cy="369332"/>
          </a:xfrm>
          <a:prstGeom prst="rect">
            <a:avLst/>
          </a:prstGeom>
          <a:noFill/>
        </p:spPr>
        <p:txBody>
          <a:bodyPr wrap="square" rtlCol="0">
            <a:spAutoFit/>
          </a:bodyPr>
          <a:lstStyle/>
          <a:p>
            <a:r>
              <a:rPr lang="en-US" dirty="0" smtClean="0"/>
              <a:t>a</a:t>
            </a:r>
            <a:endParaRPr lang="en-US" dirty="0"/>
          </a:p>
        </p:txBody>
      </p:sp>
      <p:cxnSp>
        <p:nvCxnSpPr>
          <p:cNvPr id="38" name="Straight Connector 37"/>
          <p:cNvCxnSpPr/>
          <p:nvPr/>
        </p:nvCxnSpPr>
        <p:spPr>
          <a:xfrm rot="5400000">
            <a:off x="6477000" y="29718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315200" y="29718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086600" y="2743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086600" y="3124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86600" y="3505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hape 17"/>
          <p:cNvCxnSpPr/>
          <p:nvPr/>
        </p:nvCxnSpPr>
        <p:spPr>
          <a:xfrm flipV="1">
            <a:off x="7924800" y="2514600"/>
            <a:ext cx="1588" cy="42722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Content Placeholder 2"/>
          <p:cNvSpPr txBox="1">
            <a:spLocks/>
          </p:cNvSpPr>
          <p:nvPr/>
        </p:nvSpPr>
        <p:spPr>
          <a:xfrm>
            <a:off x="2819400" y="1600200"/>
            <a:ext cx="2667000" cy="502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main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 b, *c, d, temp0;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 = &amp;b;</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x = &amp;c;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c = &amp;d;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    temp0 = &amp;b;</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f(a, temp0);  /* stmt 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f(</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*m,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 stmt 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72" name="Curved Connector 71"/>
          <p:cNvCxnSpPr/>
          <p:nvPr/>
        </p:nvCxnSpPr>
        <p:spPr>
          <a:xfrm>
            <a:off x="7924800" y="1828800"/>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hape 17"/>
          <p:cNvCxnSpPr/>
          <p:nvPr/>
        </p:nvCxnSpPr>
        <p:spPr>
          <a:xfrm rot="5400000" flipH="1" flipV="1">
            <a:off x="7499517" y="2863683"/>
            <a:ext cx="852154" cy="1588"/>
          </a:xfrm>
          <a:prstGeom prst="curvedConnector4">
            <a:avLst>
              <a:gd name="adj1" fmla="val 465"/>
              <a:gd name="adj2" fmla="val 31958826"/>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6143470" y="3369040"/>
            <a:ext cx="533400" cy="369332"/>
          </a:xfrm>
          <a:prstGeom prst="rect">
            <a:avLst/>
          </a:prstGeom>
          <a:noFill/>
        </p:spPr>
        <p:txBody>
          <a:bodyPr wrap="square" rtlCol="0">
            <a:spAutoFit/>
          </a:bodyPr>
          <a:lstStyle/>
          <a:p>
            <a:r>
              <a:rPr lang="en-US" dirty="0" smtClean="0"/>
              <a:t>x</a:t>
            </a:r>
            <a:endParaRPr lang="en-US" dirty="0"/>
          </a:p>
        </p:txBody>
      </p:sp>
      <p:sp>
        <p:nvSpPr>
          <p:cNvPr id="107" name="TextBox 106"/>
          <p:cNvSpPr txBox="1"/>
          <p:nvPr/>
        </p:nvSpPr>
        <p:spPr>
          <a:xfrm>
            <a:off x="6038540" y="4146030"/>
            <a:ext cx="533400" cy="369332"/>
          </a:xfrm>
          <a:prstGeom prst="rect">
            <a:avLst/>
          </a:prstGeom>
          <a:noFill/>
        </p:spPr>
        <p:txBody>
          <a:bodyPr wrap="square" rtlCol="0">
            <a:spAutoFit/>
          </a:bodyPr>
          <a:lstStyle/>
          <a:p>
            <a:r>
              <a:rPr lang="en-US" dirty="0" smtClean="0"/>
              <a:t>2_x</a:t>
            </a:r>
            <a:endParaRPr lang="en-US" dirty="0"/>
          </a:p>
        </p:txBody>
      </p:sp>
      <p:sp>
        <p:nvSpPr>
          <p:cNvPr id="108" name="TextBox 107"/>
          <p:cNvSpPr txBox="1"/>
          <p:nvPr/>
        </p:nvSpPr>
        <p:spPr>
          <a:xfrm>
            <a:off x="6038540" y="3733800"/>
            <a:ext cx="533400" cy="369332"/>
          </a:xfrm>
          <a:prstGeom prst="rect">
            <a:avLst/>
          </a:prstGeom>
          <a:noFill/>
        </p:spPr>
        <p:txBody>
          <a:bodyPr wrap="square" rtlCol="0">
            <a:spAutoFit/>
          </a:bodyPr>
          <a:lstStyle/>
          <a:p>
            <a:r>
              <a:rPr lang="en-US" dirty="0" smtClean="0"/>
              <a:t>1_x</a:t>
            </a:r>
            <a:endParaRPr lang="en-US" dirty="0"/>
          </a:p>
        </p:txBody>
      </p:sp>
      <p:cxnSp>
        <p:nvCxnSpPr>
          <p:cNvPr id="109" name="Straight Connector 108"/>
          <p:cNvCxnSpPr/>
          <p:nvPr/>
        </p:nvCxnSpPr>
        <p:spPr>
          <a:xfrm rot="5400000">
            <a:off x="5229070" y="397864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6067270" y="397864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5838670" y="341526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838670" y="375004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838670" y="413104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5838670" y="4512040"/>
            <a:ext cx="83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6113490" y="4512040"/>
            <a:ext cx="533400" cy="369332"/>
          </a:xfrm>
          <a:prstGeom prst="rect">
            <a:avLst/>
          </a:prstGeom>
          <a:noFill/>
        </p:spPr>
        <p:txBody>
          <a:bodyPr wrap="square" rtlCol="0">
            <a:spAutoFit/>
          </a:bodyPr>
          <a:lstStyle/>
          <a:p>
            <a:r>
              <a:rPr lang="en-US" dirty="0" smtClean="0"/>
              <a:t>m</a:t>
            </a:r>
            <a:endParaRPr lang="en-US" dirty="0"/>
          </a:p>
        </p:txBody>
      </p:sp>
      <p:sp>
        <p:nvSpPr>
          <p:cNvPr id="117" name="TextBox 116"/>
          <p:cNvSpPr txBox="1"/>
          <p:nvPr/>
        </p:nvSpPr>
        <p:spPr>
          <a:xfrm>
            <a:off x="6019800" y="5274040"/>
            <a:ext cx="657070" cy="369332"/>
          </a:xfrm>
          <a:prstGeom prst="rect">
            <a:avLst/>
          </a:prstGeom>
          <a:noFill/>
        </p:spPr>
        <p:txBody>
          <a:bodyPr wrap="square" rtlCol="0">
            <a:spAutoFit/>
          </a:bodyPr>
          <a:lstStyle/>
          <a:p>
            <a:r>
              <a:rPr lang="en-US" dirty="0" smtClean="0"/>
              <a:t>  n</a:t>
            </a:r>
            <a:endParaRPr lang="en-US" dirty="0"/>
          </a:p>
        </p:txBody>
      </p:sp>
      <p:sp>
        <p:nvSpPr>
          <p:cNvPr id="118" name="TextBox 117"/>
          <p:cNvSpPr txBox="1"/>
          <p:nvPr/>
        </p:nvSpPr>
        <p:spPr>
          <a:xfrm>
            <a:off x="5989820" y="4891790"/>
            <a:ext cx="657070" cy="369332"/>
          </a:xfrm>
          <a:prstGeom prst="rect">
            <a:avLst/>
          </a:prstGeom>
          <a:noFill/>
        </p:spPr>
        <p:txBody>
          <a:bodyPr wrap="square" rtlCol="0">
            <a:spAutoFit/>
          </a:bodyPr>
          <a:lstStyle/>
          <a:p>
            <a:r>
              <a:rPr lang="en-US" dirty="0" smtClean="0"/>
              <a:t>1_m</a:t>
            </a:r>
            <a:endParaRPr lang="en-US" dirty="0"/>
          </a:p>
        </p:txBody>
      </p:sp>
      <p:cxnSp>
        <p:nvCxnSpPr>
          <p:cNvPr id="119" name="Straight Connector 118"/>
          <p:cNvCxnSpPr/>
          <p:nvPr/>
        </p:nvCxnSpPr>
        <p:spPr>
          <a:xfrm rot="5400000">
            <a:off x="5229070" y="512164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6067270" y="512164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5838670" y="489304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838670" y="527404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5838670" y="565504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hape 17"/>
          <p:cNvCxnSpPr/>
          <p:nvPr/>
        </p:nvCxnSpPr>
        <p:spPr>
          <a:xfrm flipV="1">
            <a:off x="6705600" y="5181600"/>
            <a:ext cx="1588" cy="42722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5" name="Curved Connector 124"/>
          <p:cNvCxnSpPr/>
          <p:nvPr/>
        </p:nvCxnSpPr>
        <p:spPr>
          <a:xfrm>
            <a:off x="6676870" y="3978640"/>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Curved Connector 128"/>
          <p:cNvCxnSpPr/>
          <p:nvPr/>
        </p:nvCxnSpPr>
        <p:spPr>
          <a:xfrm>
            <a:off x="6705600" y="3581400"/>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Curved Connector 129"/>
          <p:cNvCxnSpPr/>
          <p:nvPr/>
        </p:nvCxnSpPr>
        <p:spPr>
          <a:xfrm>
            <a:off x="6705600" y="4724400"/>
            <a:ext cx="1588" cy="334780"/>
          </a:xfrm>
          <a:prstGeom prst="curved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Rounded Rectangle 132"/>
          <p:cNvSpPr/>
          <p:nvPr/>
        </p:nvSpPr>
        <p:spPr>
          <a:xfrm>
            <a:off x="7162800" y="5334000"/>
            <a:ext cx="17526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1_x </a:t>
            </a:r>
            <a:r>
              <a:rPr lang="en-US" dirty="0" smtClean="0">
                <a:sym typeface="Wingdings" pitchFamily="2" charset="2"/>
              </a:rPr>
              <a:t></a:t>
            </a:r>
            <a:r>
              <a:rPr lang="en-US" dirty="0" smtClean="0"/>
              <a:t> c</a:t>
            </a:r>
          </a:p>
          <a:p>
            <a:pPr algn="ctr"/>
            <a:r>
              <a:rPr lang="en-US" dirty="0" smtClean="0"/>
              <a:t>2_x </a:t>
            </a:r>
            <a:r>
              <a:rPr lang="en-US" dirty="0" smtClean="0">
                <a:sym typeface="Wingdings" pitchFamily="2" charset="2"/>
              </a:rPr>
              <a:t></a:t>
            </a:r>
            <a:r>
              <a:rPr lang="en-US" dirty="0" smtClean="0"/>
              <a:t> d</a:t>
            </a:r>
          </a:p>
          <a:p>
            <a:pPr algn="ctr"/>
            <a:r>
              <a:rPr lang="en-US" dirty="0" smtClean="0"/>
              <a:t> 1_m </a:t>
            </a:r>
            <a:r>
              <a:rPr lang="en-US" dirty="0" smtClean="0">
                <a:sym typeface="Wingdings" pitchFamily="2" charset="2"/>
              </a:rPr>
              <a:t> b</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Unmap</a:t>
            </a:r>
            <a:r>
              <a:rPr lang="en-US" dirty="0" smtClean="0"/>
              <a:t> Process</a:t>
            </a:r>
            <a:endParaRPr lang="en-US" dirty="0"/>
          </a:p>
        </p:txBody>
      </p:sp>
      <p:sp>
        <p:nvSpPr>
          <p:cNvPr id="3" name="Content Placeholder 2"/>
          <p:cNvSpPr>
            <a:spLocks noGrp="1"/>
          </p:cNvSpPr>
          <p:nvPr>
            <p:ph idx="1"/>
          </p:nvPr>
        </p:nvSpPr>
        <p:spPr>
          <a:xfrm>
            <a:off x="457200" y="1219200"/>
            <a:ext cx="8686800" cy="5867400"/>
          </a:xfrm>
        </p:spPr>
        <p:txBody>
          <a:bodyPr>
            <a:noAutofit/>
          </a:bodyPr>
          <a:lstStyle/>
          <a:p>
            <a:r>
              <a:rPr lang="en-US" sz="1800" dirty="0" smtClean="0"/>
              <a:t>Assume:</a:t>
            </a:r>
          </a:p>
          <a:p>
            <a:pPr lvl="1"/>
            <a:r>
              <a:rPr lang="en-US" sz="1800" dirty="0" smtClean="0"/>
              <a:t>“caller input” is the set of points-to info of caller f just before the function call to g</a:t>
            </a:r>
          </a:p>
          <a:p>
            <a:pPr lvl="1"/>
            <a:r>
              <a:rPr lang="en-US" sz="1800" dirty="0" smtClean="0"/>
              <a:t>“</a:t>
            </a:r>
            <a:r>
              <a:rPr lang="en-US" sz="1800" dirty="0" err="1" smtClean="0"/>
              <a:t>calllee</a:t>
            </a:r>
            <a:r>
              <a:rPr lang="en-US" sz="1800" dirty="0" smtClean="0"/>
              <a:t> output” is the set of points-to information of </a:t>
            </a:r>
            <a:r>
              <a:rPr lang="en-US" sz="1800" dirty="0" err="1" smtClean="0"/>
              <a:t>callee</a:t>
            </a:r>
            <a:r>
              <a:rPr lang="en-US" sz="1800" dirty="0" smtClean="0"/>
              <a:t> g after g is completed</a:t>
            </a:r>
          </a:p>
          <a:p>
            <a:pPr lvl="1"/>
            <a:r>
              <a:rPr lang="en-US" sz="1800" dirty="0" smtClean="0"/>
              <a:t>Want to compute “caller output” set which is the points-to information of f after the process of </a:t>
            </a:r>
            <a:r>
              <a:rPr lang="en-US" sz="1800" dirty="0" err="1" smtClean="0"/>
              <a:t>callee</a:t>
            </a:r>
            <a:r>
              <a:rPr lang="en-US" sz="1800" dirty="0" smtClean="0"/>
              <a:t> g is completed.</a:t>
            </a:r>
          </a:p>
          <a:p>
            <a:r>
              <a:rPr lang="en-US" sz="1800" dirty="0" smtClean="0"/>
              <a:t>Algorithm:</a:t>
            </a:r>
          </a:p>
          <a:p>
            <a:pPr>
              <a:buNone/>
            </a:pPr>
            <a:r>
              <a:rPr lang="en-US" sz="1800" dirty="0" err="1" smtClean="0"/>
              <a:t>unmap</a:t>
            </a:r>
            <a:r>
              <a:rPr lang="en-US" sz="1800" dirty="0" smtClean="0"/>
              <a:t> process (caller input, </a:t>
            </a:r>
            <a:r>
              <a:rPr lang="en-US" sz="1800" dirty="0" err="1" smtClean="0"/>
              <a:t>callee</a:t>
            </a:r>
            <a:r>
              <a:rPr lang="en-US" sz="1800" dirty="0" smtClean="0"/>
              <a:t> output, map info) {</a:t>
            </a:r>
          </a:p>
          <a:p>
            <a:pPr>
              <a:buNone/>
            </a:pPr>
            <a:r>
              <a:rPr lang="en-US" sz="1800" dirty="0" smtClean="0"/>
              <a:t>    kill = {(x, y, </a:t>
            </a:r>
            <a:r>
              <a:rPr lang="en-US" sz="1800" dirty="0" err="1" smtClean="0"/>
              <a:t>rel</a:t>
            </a:r>
            <a:r>
              <a:rPr lang="en-US" sz="1800" dirty="0" smtClean="0"/>
              <a:t>) | (x, y, </a:t>
            </a:r>
            <a:r>
              <a:rPr lang="en-US" sz="1800" dirty="0" err="1" smtClean="0"/>
              <a:t>rel</a:t>
            </a:r>
            <a:r>
              <a:rPr lang="en-US" sz="1800" dirty="0" smtClean="0"/>
              <a:t>) </a:t>
            </a:r>
            <a:r>
              <a:rPr lang="az-Cyrl-AZ" sz="1800" dirty="0" smtClean="0"/>
              <a:t>Є </a:t>
            </a:r>
            <a:r>
              <a:rPr lang="en-US" sz="1800" dirty="0" smtClean="0"/>
              <a:t>caller input </a:t>
            </a:r>
            <a:r>
              <a:rPr lang="el-GR" sz="1800" dirty="0" smtClean="0"/>
              <a:t>Λ</a:t>
            </a:r>
            <a:r>
              <a:rPr lang="en-US" sz="1800" dirty="0" smtClean="0"/>
              <a:t> (x map, y map, </a:t>
            </a:r>
            <a:r>
              <a:rPr lang="en-US" sz="1800" dirty="0" err="1" smtClean="0"/>
              <a:t>rel</a:t>
            </a:r>
            <a:r>
              <a:rPr lang="en-US" sz="1800" dirty="0" smtClean="0"/>
              <a:t>)    </a:t>
            </a:r>
            <a:r>
              <a:rPr lang="en-US" sz="1800" dirty="0" err="1" smtClean="0"/>
              <a:t>callee</a:t>
            </a:r>
            <a:r>
              <a:rPr lang="en-US" sz="1800" dirty="0" smtClean="0"/>
              <a:t> output}</a:t>
            </a:r>
          </a:p>
          <a:p>
            <a:pPr>
              <a:buNone/>
            </a:pPr>
            <a:r>
              <a:rPr lang="en-US" sz="1800" dirty="0" smtClean="0"/>
              <a:t>    gen = {(x, y, </a:t>
            </a:r>
            <a:r>
              <a:rPr lang="en-US" sz="1800" dirty="0" err="1" smtClean="0"/>
              <a:t>rel</a:t>
            </a:r>
            <a:r>
              <a:rPr lang="en-US" sz="1800" dirty="0" smtClean="0"/>
              <a:t>) | (x map, y map, </a:t>
            </a:r>
            <a:r>
              <a:rPr lang="en-US" sz="1800" dirty="0" err="1" smtClean="0"/>
              <a:t>rel</a:t>
            </a:r>
            <a:r>
              <a:rPr lang="en-US" sz="1800" dirty="0" smtClean="0"/>
              <a:t>) </a:t>
            </a:r>
            <a:r>
              <a:rPr lang="az-Cyrl-AZ" sz="1800" dirty="0" smtClean="0"/>
              <a:t>Є </a:t>
            </a:r>
            <a:r>
              <a:rPr lang="en-US" sz="1800" dirty="0" err="1" smtClean="0"/>
              <a:t>callee</a:t>
            </a:r>
            <a:r>
              <a:rPr lang="en-US" sz="1800" dirty="0" smtClean="0"/>
              <a:t> output </a:t>
            </a:r>
            <a:r>
              <a:rPr lang="el-GR" sz="1800" dirty="0" smtClean="0"/>
              <a:t>Λ</a:t>
            </a:r>
            <a:r>
              <a:rPr lang="en-US" sz="1800" dirty="0" smtClean="0"/>
              <a:t> (x, y, </a:t>
            </a:r>
            <a:r>
              <a:rPr lang="en-US" sz="1800" dirty="0" err="1" smtClean="0"/>
              <a:t>rel</a:t>
            </a:r>
            <a:r>
              <a:rPr lang="en-US" sz="1800" dirty="0" smtClean="0"/>
              <a:t>)    caller input}</a:t>
            </a:r>
          </a:p>
          <a:p>
            <a:pPr>
              <a:buNone/>
            </a:pPr>
            <a:r>
              <a:rPr lang="en-US" sz="1800" dirty="0" smtClean="0"/>
              <a:t>    caller output = gen </a:t>
            </a:r>
            <a:r>
              <a:rPr lang="en-US" sz="1800" dirty="0" smtClean="0">
                <a:solidFill>
                  <a:prstClr val="black"/>
                </a:solidFill>
                <a:latin typeface="cmsy10"/>
              </a:rPr>
              <a:t>[ </a:t>
            </a:r>
            <a:r>
              <a:rPr lang="en-US" sz="1800" dirty="0" smtClean="0"/>
              <a:t>(caller input – kill)</a:t>
            </a:r>
          </a:p>
          <a:p>
            <a:pPr>
              <a:buNone/>
            </a:pPr>
            <a:r>
              <a:rPr lang="en-US" sz="1800" dirty="0" smtClean="0"/>
              <a:t>    return (caller output)</a:t>
            </a:r>
          </a:p>
          <a:p>
            <a:pPr>
              <a:buNone/>
            </a:pPr>
            <a:r>
              <a:rPr lang="en-US" sz="1800" dirty="0" smtClean="0"/>
              <a:t>}</a:t>
            </a:r>
          </a:p>
          <a:p>
            <a:r>
              <a:rPr lang="en-US" sz="1800" dirty="0" smtClean="0"/>
              <a:t>x/y is in the scope of the caller (f) and x map/y map is its related variable in </a:t>
            </a:r>
            <a:r>
              <a:rPr lang="en-US" sz="1800" dirty="0" err="1" smtClean="0"/>
              <a:t>callee</a:t>
            </a:r>
            <a:r>
              <a:rPr lang="en-US" sz="1800" dirty="0" smtClean="0"/>
              <a:t> (g).</a:t>
            </a:r>
          </a:p>
          <a:p>
            <a:r>
              <a:rPr lang="en-US" sz="1800" dirty="0" smtClean="0"/>
              <a:t>If x/y is in the scope of the </a:t>
            </a:r>
            <a:r>
              <a:rPr lang="en-US" sz="1800" dirty="0" err="1" smtClean="0"/>
              <a:t>callee</a:t>
            </a:r>
            <a:r>
              <a:rPr lang="en-US" sz="1800" dirty="0" smtClean="0"/>
              <a:t> (g), x map/y map is same as x/y, otherwise it can be found from the map info set.</a:t>
            </a:r>
          </a:p>
          <a:p>
            <a:r>
              <a:rPr lang="en-US" sz="1800" dirty="0" smtClean="0"/>
              <a:t>Basically </a:t>
            </a:r>
            <a:r>
              <a:rPr lang="en-US" sz="1800" dirty="0" err="1" smtClean="0"/>
              <a:t>unmap</a:t>
            </a:r>
            <a:r>
              <a:rPr lang="en-US" sz="1800" dirty="0" smtClean="0"/>
              <a:t> removes all the changed information from the points-to set of caller and adds the new information to it</a:t>
            </a:r>
          </a:p>
          <a:p>
            <a:endParaRPr lang="en-US" sz="1800" dirty="0" smtClean="0"/>
          </a:p>
          <a:p>
            <a:pPr>
              <a:buNone/>
            </a:pPr>
            <a:endParaRPr lang="en-US" sz="1800" dirty="0" smtClean="0"/>
          </a:p>
        </p:txBody>
      </p:sp>
      <p:pic>
        <p:nvPicPr>
          <p:cNvPr id="4" name="Picture 2"/>
          <p:cNvPicPr>
            <a:picLocks noChangeAspect="1" noChangeArrowheads="1"/>
          </p:cNvPicPr>
          <p:nvPr/>
        </p:nvPicPr>
        <p:blipFill>
          <a:blip r:embed="rId3" cstate="print"/>
          <a:srcRect/>
          <a:stretch>
            <a:fillRect/>
          </a:stretch>
        </p:blipFill>
        <p:spPr bwMode="auto">
          <a:xfrm>
            <a:off x="6354580" y="3566410"/>
            <a:ext cx="171450" cy="200025"/>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6629400" y="3886200"/>
            <a:ext cx="171450" cy="2000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4525963"/>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f(a);     /* stmt 1 */</a:t>
            </a:r>
          </a:p>
          <a:p>
            <a:pPr>
              <a:buNone/>
            </a:pPr>
            <a:r>
              <a:rPr lang="en-US" sz="1800" dirty="0" smtClean="0"/>
              <a:t>    a = x;   /* stmt 3 */</a:t>
            </a:r>
          </a:p>
          <a:p>
            <a:pPr>
              <a:buNone/>
            </a:pPr>
            <a:r>
              <a:rPr lang="en-US" sz="1800" dirty="0" smtClean="0"/>
              <a:t>}              /* stmt 4 */</a:t>
            </a:r>
          </a:p>
          <a:p>
            <a:pPr>
              <a:buNone/>
            </a:pPr>
            <a:endParaRPr lang="en-US" sz="1800" dirty="0" smtClean="0"/>
          </a:p>
          <a:p>
            <a:pPr>
              <a:buNone/>
            </a:pPr>
            <a:r>
              <a:rPr lang="en-US" sz="1800" dirty="0" smtClean="0"/>
              <a:t>f()</a:t>
            </a:r>
          </a:p>
          <a:p>
            <a:pPr>
              <a:buNone/>
            </a:pPr>
            <a:r>
              <a:rPr lang="en-US" sz="1800" dirty="0" smtClean="0"/>
              <a:t>{</a:t>
            </a:r>
          </a:p>
          <a:p>
            <a:pPr>
              <a:buNone/>
            </a:pPr>
            <a:r>
              <a:rPr lang="en-US" sz="1800" dirty="0" smtClean="0"/>
              <a:t>     x = &amp;y;</a:t>
            </a:r>
          </a:p>
          <a:p>
            <a:pPr>
              <a:buNone/>
            </a:pPr>
            <a:r>
              <a:rPr lang="en-US" sz="1800" dirty="0" smtClean="0"/>
              <a:t>}              /* stmt 2 */</a:t>
            </a:r>
          </a:p>
          <a:p>
            <a:pPr>
              <a:buNone/>
            </a:pP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4525963"/>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f(a);     /* stmt 1 */</a:t>
            </a:r>
          </a:p>
          <a:p>
            <a:pPr>
              <a:buNone/>
            </a:pPr>
            <a:r>
              <a:rPr lang="en-US" sz="1800" dirty="0" smtClean="0"/>
              <a:t>    a = x;   /* stmt 3 */</a:t>
            </a:r>
          </a:p>
          <a:p>
            <a:pPr>
              <a:buNone/>
            </a:pPr>
            <a:r>
              <a:rPr lang="en-US" sz="1800" dirty="0" smtClean="0"/>
              <a:t>}              /* stmt 4 */</a:t>
            </a:r>
          </a:p>
          <a:p>
            <a:pPr>
              <a:buNone/>
            </a:pPr>
            <a:endParaRPr lang="en-US" sz="1800" dirty="0" smtClean="0"/>
          </a:p>
          <a:p>
            <a:pPr>
              <a:buNone/>
            </a:pPr>
            <a:r>
              <a:rPr lang="en-US" sz="1800" dirty="0" smtClean="0"/>
              <a:t>f()</a:t>
            </a:r>
          </a:p>
          <a:p>
            <a:pPr>
              <a:buNone/>
            </a:pPr>
            <a:r>
              <a:rPr lang="en-US" sz="1800" dirty="0" smtClean="0"/>
              <a:t>{</a:t>
            </a:r>
          </a:p>
          <a:p>
            <a:pPr>
              <a:buNone/>
            </a:pPr>
            <a:r>
              <a:rPr lang="en-US" sz="1800" dirty="0" smtClean="0"/>
              <a:t>     x = &amp;y;</a:t>
            </a:r>
          </a:p>
          <a:p>
            <a:pPr>
              <a:buNone/>
            </a:pPr>
            <a:r>
              <a:rPr lang="en-US" sz="1800" dirty="0" smtClean="0"/>
              <a:t>}              /* stmt 2 */</a:t>
            </a:r>
          </a:p>
          <a:p>
            <a:pPr>
              <a:buNone/>
            </a:pPr>
            <a:endParaRPr lang="en-US" sz="1800" dirty="0"/>
          </a:p>
        </p:txBody>
      </p:sp>
      <p:sp>
        <p:nvSpPr>
          <p:cNvPr id="7" name="TextBox 6"/>
          <p:cNvSpPr txBox="1"/>
          <p:nvPr/>
        </p:nvSpPr>
        <p:spPr>
          <a:xfrm>
            <a:off x="4038600" y="3886200"/>
            <a:ext cx="3733800" cy="369332"/>
          </a:xfrm>
          <a:prstGeom prst="rect">
            <a:avLst/>
          </a:prstGeom>
          <a:noFill/>
        </p:spPr>
        <p:txBody>
          <a:bodyPr wrap="square" rtlCol="0">
            <a:spAutoFit/>
          </a:bodyPr>
          <a:lstStyle/>
          <a:p>
            <a:r>
              <a:rPr lang="en-US" dirty="0" smtClean="0">
                <a:solidFill>
                  <a:srgbClr val="FF0000"/>
                </a:solidFill>
              </a:rPr>
              <a:t>No information gets passed to f()</a:t>
            </a:r>
            <a:endParaRPr lang="en-US" dirty="0">
              <a:solidFill>
                <a:srgbClr val="FF0000"/>
              </a:solidFill>
            </a:endParaRPr>
          </a:p>
        </p:txBody>
      </p:sp>
      <p:sp>
        <p:nvSpPr>
          <p:cNvPr id="8" name="Line Callout 2 (Accent Bar) 7"/>
          <p:cNvSpPr/>
          <p:nvPr/>
        </p:nvSpPr>
        <p:spPr>
          <a:xfrm>
            <a:off x="2590800" y="1981200"/>
            <a:ext cx="990600" cy="381000"/>
          </a:xfrm>
          <a:prstGeom prst="accentCallout2">
            <a:avLst>
              <a:gd name="adj1" fmla="val 18750"/>
              <a:gd name="adj2" fmla="val -8333"/>
              <a:gd name="adj3" fmla="val 18750"/>
              <a:gd name="adj4" fmla="val -16667"/>
              <a:gd name="adj5" fmla="val 255451"/>
              <a:gd name="adj6" fmla="val -1574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4525963"/>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f(a);     /* stmt 1 */</a:t>
            </a:r>
          </a:p>
          <a:p>
            <a:pPr>
              <a:buNone/>
            </a:pPr>
            <a:r>
              <a:rPr lang="en-US" sz="1800" dirty="0" smtClean="0"/>
              <a:t>    a = x;   /* stmt 3 */</a:t>
            </a:r>
          </a:p>
          <a:p>
            <a:pPr>
              <a:buNone/>
            </a:pPr>
            <a:r>
              <a:rPr lang="en-US" sz="1800" dirty="0" smtClean="0"/>
              <a:t>}              /* stmt 4 */</a:t>
            </a:r>
          </a:p>
          <a:p>
            <a:pPr>
              <a:buNone/>
            </a:pPr>
            <a:endParaRPr lang="en-US" sz="1800" dirty="0" smtClean="0"/>
          </a:p>
          <a:p>
            <a:pPr>
              <a:buNone/>
            </a:pPr>
            <a:r>
              <a:rPr lang="en-US" sz="1800" dirty="0" smtClean="0"/>
              <a:t>f()</a:t>
            </a:r>
          </a:p>
          <a:p>
            <a:pPr>
              <a:buNone/>
            </a:pPr>
            <a:r>
              <a:rPr lang="en-US" sz="1800" dirty="0" smtClean="0"/>
              <a:t>{</a:t>
            </a:r>
          </a:p>
          <a:p>
            <a:pPr>
              <a:buNone/>
            </a:pPr>
            <a:r>
              <a:rPr lang="en-US" sz="1800" dirty="0" smtClean="0"/>
              <a:t>     x = &amp;y;</a:t>
            </a:r>
          </a:p>
          <a:p>
            <a:pPr>
              <a:buNone/>
            </a:pPr>
            <a:r>
              <a:rPr lang="en-US" sz="1800" dirty="0" smtClean="0"/>
              <a:t>}              /* stmt 2 */</a:t>
            </a:r>
          </a:p>
          <a:p>
            <a:pPr>
              <a:buNone/>
            </a:pPr>
            <a:endParaRPr lang="en-US" sz="1800" dirty="0"/>
          </a:p>
        </p:txBody>
      </p:sp>
      <p:sp>
        <p:nvSpPr>
          <p:cNvPr id="5" name="Line Callout 2 (Accent Bar) 4"/>
          <p:cNvSpPr/>
          <p:nvPr/>
        </p:nvSpPr>
        <p:spPr>
          <a:xfrm>
            <a:off x="2590800" y="1981200"/>
            <a:ext cx="990600" cy="381000"/>
          </a:xfrm>
          <a:prstGeom prst="accentCallout2">
            <a:avLst>
              <a:gd name="adj1" fmla="val 18750"/>
              <a:gd name="adj2" fmla="val -8333"/>
              <a:gd name="adj3" fmla="val 18750"/>
              <a:gd name="adj4" fmla="val -16667"/>
              <a:gd name="adj5" fmla="val 255451"/>
              <a:gd name="adj6" fmla="val -1574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6" name="Line Callout 2 (Accent Bar) 5"/>
          <p:cNvSpPr/>
          <p:nvPr/>
        </p:nvSpPr>
        <p:spPr>
          <a:xfrm>
            <a:off x="2286000" y="4724400"/>
            <a:ext cx="1295400" cy="609600"/>
          </a:xfrm>
          <a:prstGeom prst="accentCallout2">
            <a:avLst>
              <a:gd name="adj1" fmla="val 18750"/>
              <a:gd name="adj2" fmla="val -8333"/>
              <a:gd name="adj3" fmla="val 18750"/>
              <a:gd name="adj4" fmla="val -16667"/>
              <a:gd name="adj5" fmla="val 98566"/>
              <a:gd name="adj6" fmla="val -1013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y, 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4525963"/>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f(a);     /* stmt 1 */</a:t>
            </a:r>
          </a:p>
          <a:p>
            <a:pPr>
              <a:buNone/>
            </a:pPr>
            <a:r>
              <a:rPr lang="en-US" sz="1800" dirty="0" smtClean="0"/>
              <a:t>    a = x;   /* stmt 3 */</a:t>
            </a:r>
          </a:p>
          <a:p>
            <a:pPr>
              <a:buNone/>
            </a:pPr>
            <a:r>
              <a:rPr lang="en-US" sz="1800" dirty="0" smtClean="0"/>
              <a:t>}              /* stmt 4 */</a:t>
            </a:r>
          </a:p>
          <a:p>
            <a:pPr>
              <a:buNone/>
            </a:pPr>
            <a:endParaRPr lang="en-US" sz="1800" dirty="0" smtClean="0"/>
          </a:p>
          <a:p>
            <a:pPr>
              <a:buNone/>
            </a:pPr>
            <a:r>
              <a:rPr lang="en-US" sz="1800" dirty="0" smtClean="0"/>
              <a:t>f()</a:t>
            </a:r>
          </a:p>
          <a:p>
            <a:pPr>
              <a:buNone/>
            </a:pPr>
            <a:r>
              <a:rPr lang="en-US" sz="1800" dirty="0" smtClean="0"/>
              <a:t>{</a:t>
            </a:r>
          </a:p>
          <a:p>
            <a:pPr>
              <a:buNone/>
            </a:pPr>
            <a:r>
              <a:rPr lang="en-US" sz="1800" dirty="0" smtClean="0"/>
              <a:t>     x = &amp;y;</a:t>
            </a:r>
          </a:p>
          <a:p>
            <a:pPr>
              <a:buNone/>
            </a:pPr>
            <a:r>
              <a:rPr lang="en-US" sz="1800" dirty="0" smtClean="0"/>
              <a:t>}              /* stmt 2 */</a:t>
            </a:r>
          </a:p>
          <a:p>
            <a:pPr>
              <a:buNone/>
            </a:pPr>
            <a:endParaRPr lang="en-US" sz="1800" dirty="0"/>
          </a:p>
        </p:txBody>
      </p:sp>
      <p:sp>
        <p:nvSpPr>
          <p:cNvPr id="6" name="Line Callout 2 (Accent Bar) 5"/>
          <p:cNvSpPr/>
          <p:nvPr/>
        </p:nvSpPr>
        <p:spPr>
          <a:xfrm>
            <a:off x="2286000" y="4724400"/>
            <a:ext cx="1295400" cy="609600"/>
          </a:xfrm>
          <a:prstGeom prst="accentCallout2">
            <a:avLst>
              <a:gd name="adj1" fmla="val 18750"/>
              <a:gd name="adj2" fmla="val -8333"/>
              <a:gd name="adj3" fmla="val 18750"/>
              <a:gd name="adj4" fmla="val -16667"/>
              <a:gd name="adj5" fmla="val 98566"/>
              <a:gd name="adj6" fmla="val -1013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y, D)}</a:t>
            </a:r>
            <a:endParaRPr lang="en-US" dirty="0"/>
          </a:p>
        </p:txBody>
      </p:sp>
      <p:sp>
        <p:nvSpPr>
          <p:cNvPr id="7" name="Content Placeholder 2"/>
          <p:cNvSpPr txBox="1">
            <a:spLocks/>
          </p:cNvSpPr>
          <p:nvPr/>
        </p:nvSpPr>
        <p:spPr>
          <a:xfrm>
            <a:off x="5105400" y="2819400"/>
            <a:ext cx="2895600" cy="2057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aller</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input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err="1" smtClean="0"/>
              <a:t>callee</a:t>
            </a:r>
            <a:r>
              <a:rPr lang="en-US" dirty="0" smtClean="0"/>
              <a:t> output = {(x, y,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k</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ill</a:t>
            </a:r>
            <a:r>
              <a:rPr kumimoji="0" lang="en-US" sz="1800" b="0" i="0" u="none" strike="noStrike" kern="1200" cap="none" spc="0" normalizeH="0" noProof="0" dirty="0" smtClean="0">
                <a:ln>
                  <a:noFill/>
                </a:ln>
                <a:solidFill>
                  <a:schemeClr val="tx1"/>
                </a:solidFill>
                <a:effectLst/>
                <a:uLnTx/>
                <a:uFillTx/>
                <a:latin typeface="+mn-lt"/>
                <a:ea typeface="+mn-ea"/>
                <a:cs typeface="+mn-cs"/>
              </a:rPr>
              <a:t>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g</a:t>
            </a:r>
            <a:r>
              <a:rPr lang="en-US" baseline="0" dirty="0" smtClean="0"/>
              <a:t>en = {(x, y,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a:t>
            </a:r>
            <a:r>
              <a:rPr kumimoji="0" lang="en-US" sz="1800" b="0" i="0" u="none" strike="noStrike" kern="1200" cap="none" spc="0" normalizeH="0" noProof="0" dirty="0" err="1" smtClean="0">
                <a:ln>
                  <a:noFill/>
                </a:ln>
                <a:solidFill>
                  <a:schemeClr val="tx1"/>
                </a:solidFill>
                <a:effectLst/>
                <a:uLnTx/>
                <a:uFillTx/>
                <a:latin typeface="+mn-lt"/>
                <a:ea typeface="+mn-ea"/>
                <a:cs typeface="+mn-cs"/>
              </a:rPr>
              <a:t>aller</a:t>
            </a:r>
            <a:r>
              <a:rPr kumimoji="0" lang="en-US" sz="1800" b="0" i="0" u="none" strike="noStrike" kern="1200" cap="none" spc="0" normalizeH="0" noProof="0" dirty="0" smtClean="0">
                <a:ln>
                  <a:noFill/>
                </a:ln>
                <a:solidFill>
                  <a:schemeClr val="tx1"/>
                </a:solidFill>
                <a:effectLst/>
                <a:uLnTx/>
                <a:uFillTx/>
                <a:latin typeface="+mn-lt"/>
                <a:ea typeface="+mn-ea"/>
                <a:cs typeface="+mn-cs"/>
              </a:rPr>
              <a:t> output = {(x, y, 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Line Callout 2 (Accent Bar) 7"/>
          <p:cNvSpPr/>
          <p:nvPr/>
        </p:nvSpPr>
        <p:spPr>
          <a:xfrm>
            <a:off x="2819400" y="2743200"/>
            <a:ext cx="1752600" cy="609600"/>
          </a:xfrm>
          <a:prstGeom prst="accentCallout2">
            <a:avLst>
              <a:gd name="adj1" fmla="val 18750"/>
              <a:gd name="adj2" fmla="val -8333"/>
              <a:gd name="adj3" fmla="val 18750"/>
              <a:gd name="adj4" fmla="val -16667"/>
              <a:gd name="adj5" fmla="val 91189"/>
              <a:gd name="adj6" fmla="val -971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y, D)}</a:t>
            </a:r>
            <a:endParaRPr lang="en-US" dirty="0"/>
          </a:p>
        </p:txBody>
      </p:sp>
      <p:sp>
        <p:nvSpPr>
          <p:cNvPr id="9" name="Line Callout 2 (Accent Bar) 8"/>
          <p:cNvSpPr/>
          <p:nvPr/>
        </p:nvSpPr>
        <p:spPr>
          <a:xfrm>
            <a:off x="2590800" y="1981200"/>
            <a:ext cx="990600" cy="381000"/>
          </a:xfrm>
          <a:prstGeom prst="accentCallout2">
            <a:avLst>
              <a:gd name="adj1" fmla="val 18750"/>
              <a:gd name="adj2" fmla="val -8333"/>
              <a:gd name="adj3" fmla="val 18750"/>
              <a:gd name="adj4" fmla="val -16667"/>
              <a:gd name="adj5" fmla="val 255451"/>
              <a:gd name="adj6" fmla="val -1574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(1/2)</a:t>
            </a:r>
            <a:endParaRPr lang="en-US" dirty="0"/>
          </a:p>
        </p:txBody>
      </p:sp>
      <p:sp>
        <p:nvSpPr>
          <p:cNvPr id="3" name="Content Placeholder 2"/>
          <p:cNvSpPr>
            <a:spLocks noGrp="1"/>
          </p:cNvSpPr>
          <p:nvPr>
            <p:ph idx="1"/>
          </p:nvPr>
        </p:nvSpPr>
        <p:spPr>
          <a:xfrm>
            <a:off x="457200" y="1295400"/>
            <a:ext cx="8229600" cy="5562600"/>
          </a:xfrm>
        </p:spPr>
        <p:txBody>
          <a:bodyPr>
            <a:noAutofit/>
          </a:bodyPr>
          <a:lstStyle/>
          <a:p>
            <a:r>
              <a:rPr lang="en-US" sz="1600" dirty="0" smtClean="0"/>
              <a:t>Conventional alias analysis – alias pairs, two variable references are said to be aliased if they refer to the same location</a:t>
            </a:r>
          </a:p>
          <a:p>
            <a:pPr lvl="1"/>
            <a:r>
              <a:rPr lang="en-US" sz="1600" b="1" dirty="0" smtClean="0"/>
              <a:t>(*x, y), (**P, **q), (*u, *v)</a:t>
            </a:r>
          </a:p>
          <a:p>
            <a:r>
              <a:rPr lang="en-US" sz="1600" dirty="0" smtClean="0"/>
              <a:t>Different abstraction</a:t>
            </a:r>
          </a:p>
          <a:p>
            <a:pPr lvl="1"/>
            <a:r>
              <a:rPr lang="en-US" sz="1600" dirty="0" smtClean="0"/>
              <a:t>Abstract set of all accessible stack locations with a finite set of named abstract locations.</a:t>
            </a:r>
          </a:p>
          <a:p>
            <a:pPr lvl="1"/>
            <a:r>
              <a:rPr lang="en-US" sz="1600" dirty="0" smtClean="0"/>
              <a:t>Set of Points-to relationships between the abstract stack locations</a:t>
            </a:r>
          </a:p>
          <a:p>
            <a:pPr lvl="1"/>
            <a:r>
              <a:rPr lang="en-US" sz="1600" dirty="0" smtClean="0"/>
              <a:t>E.g. stack location </a:t>
            </a:r>
            <a:r>
              <a:rPr lang="en-US" sz="1600" b="1" i="1" dirty="0" smtClean="0"/>
              <a:t>x</a:t>
            </a:r>
            <a:r>
              <a:rPr lang="en-US" sz="1600" dirty="0" smtClean="0"/>
              <a:t> points-to stack location </a:t>
            </a:r>
            <a:r>
              <a:rPr lang="en-US" sz="1600" b="1" i="1" dirty="0" smtClean="0"/>
              <a:t>y</a:t>
            </a:r>
            <a:r>
              <a:rPr lang="en-US" sz="1600" dirty="0" smtClean="0"/>
              <a:t> at program point </a:t>
            </a:r>
            <a:r>
              <a:rPr lang="en-US" sz="1600" b="1" i="1" dirty="0" smtClean="0"/>
              <a:t>p</a:t>
            </a:r>
            <a:r>
              <a:rPr lang="en-US" sz="1600" dirty="0" smtClean="0"/>
              <a:t> if </a:t>
            </a:r>
            <a:r>
              <a:rPr lang="en-US" sz="1600" b="1" i="1" dirty="0" smtClean="0"/>
              <a:t>x</a:t>
            </a:r>
            <a:r>
              <a:rPr lang="en-US" sz="1600" dirty="0" smtClean="0"/>
              <a:t> contains the address of </a:t>
            </a:r>
            <a:r>
              <a:rPr lang="en-US" sz="1600" b="1" i="1" dirty="0" smtClean="0"/>
              <a:t>y</a:t>
            </a:r>
            <a:r>
              <a:rPr lang="en-US" sz="1600" dirty="0" smtClean="0"/>
              <a:t>. </a:t>
            </a:r>
            <a:r>
              <a:rPr lang="en-US" sz="1600" b="1" dirty="0" smtClean="0"/>
              <a:t>P = &amp;y</a:t>
            </a:r>
            <a:r>
              <a:rPr lang="en-US" sz="1600" dirty="0" smtClean="0"/>
              <a:t>?</a:t>
            </a:r>
          </a:p>
          <a:p>
            <a:pPr lvl="1"/>
            <a:r>
              <a:rPr lang="en-US" sz="1600" dirty="0" smtClean="0"/>
              <a:t>Properties:</a:t>
            </a:r>
          </a:p>
          <a:p>
            <a:pPr lvl="2"/>
            <a:r>
              <a:rPr lang="en-US" sz="1600" dirty="0" smtClean="0"/>
              <a:t>Every real stack location that is either a source or target of a pointer reference at a program point p is represented by exactly one named abstract stack location.</a:t>
            </a:r>
          </a:p>
          <a:p>
            <a:pPr lvl="2"/>
            <a:r>
              <a:rPr lang="en-US" sz="1600" dirty="0" smtClean="0"/>
              <a:t>Each named abstract stack location at program point p represents one or more real stack locations.</a:t>
            </a:r>
          </a:p>
          <a:p>
            <a:pPr lvl="1"/>
            <a:r>
              <a:rPr lang="en-US" sz="1600" dirty="0" smtClean="0"/>
              <a:t>Names of abstraction locations are independent of calling context. Each </a:t>
            </a:r>
            <a:r>
              <a:rPr lang="en-US" sz="1600" dirty="0" smtClean="0"/>
              <a:t>abstract location </a:t>
            </a:r>
            <a:r>
              <a:rPr lang="en-US" sz="1600" dirty="0" smtClean="0"/>
              <a:t>corresponds to:</a:t>
            </a:r>
          </a:p>
          <a:p>
            <a:pPr lvl="2"/>
            <a:r>
              <a:rPr lang="en-US" sz="1600" dirty="0" smtClean="0"/>
              <a:t>Name of a local variable, global variable or parameter</a:t>
            </a:r>
          </a:p>
          <a:p>
            <a:pPr lvl="2"/>
            <a:r>
              <a:rPr lang="en-US" sz="1600" dirty="0" smtClean="0"/>
              <a:t>A symbolic name that corresponds to locations indirectly accessible through a parameter or a global variable, when these locations correspond to variables not in the scope of the procedure under analysis. </a:t>
            </a:r>
          </a:p>
          <a:p>
            <a:pPr lvl="2"/>
            <a:r>
              <a:rPr lang="en-US" sz="1600" dirty="0" smtClean="0"/>
              <a:t>Symbolic name </a:t>
            </a:r>
            <a:r>
              <a:rPr lang="en-US" sz="1600" b="1" dirty="0" smtClean="0"/>
              <a:t>heap</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4525963"/>
          </a:xfrm>
        </p:spPr>
        <p:txBody>
          <a:bodyPr>
            <a:normAutofit/>
          </a:bodyPr>
          <a:lstStyle/>
          <a:p>
            <a:pPr>
              <a:buNone/>
            </a:pPr>
            <a:r>
              <a:rPr lang="en-US" sz="1800" dirty="0" err="1" smtClean="0"/>
              <a:t>int</a:t>
            </a:r>
            <a:r>
              <a:rPr lang="en-US" sz="1800" dirty="0" smtClean="0"/>
              <a:t> *x, y;</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a:t>
            </a:r>
          </a:p>
          <a:p>
            <a:pPr>
              <a:buNone/>
            </a:pPr>
            <a:r>
              <a:rPr lang="en-US" sz="1800" dirty="0" smtClean="0"/>
              <a:t>    f(a);     /* stmt 1 */</a:t>
            </a:r>
          </a:p>
          <a:p>
            <a:pPr>
              <a:buNone/>
            </a:pPr>
            <a:r>
              <a:rPr lang="en-US" sz="1800" dirty="0" smtClean="0"/>
              <a:t>    a = x;   /* stmt 3 */</a:t>
            </a:r>
          </a:p>
          <a:p>
            <a:pPr>
              <a:buNone/>
            </a:pPr>
            <a:r>
              <a:rPr lang="en-US" sz="1800" dirty="0" smtClean="0"/>
              <a:t>}              /* stmt 4 */</a:t>
            </a:r>
          </a:p>
          <a:p>
            <a:pPr>
              <a:buNone/>
            </a:pPr>
            <a:endParaRPr lang="en-US" sz="1800" dirty="0" smtClean="0"/>
          </a:p>
          <a:p>
            <a:pPr>
              <a:buNone/>
            </a:pPr>
            <a:r>
              <a:rPr lang="en-US" sz="1800" dirty="0" smtClean="0"/>
              <a:t>f()</a:t>
            </a:r>
          </a:p>
          <a:p>
            <a:pPr>
              <a:buNone/>
            </a:pPr>
            <a:r>
              <a:rPr lang="en-US" sz="1800" dirty="0" smtClean="0"/>
              <a:t>{</a:t>
            </a:r>
          </a:p>
          <a:p>
            <a:pPr>
              <a:buNone/>
            </a:pPr>
            <a:r>
              <a:rPr lang="en-US" sz="1800" dirty="0" smtClean="0"/>
              <a:t>     x = &amp;y;</a:t>
            </a:r>
          </a:p>
          <a:p>
            <a:pPr>
              <a:buNone/>
            </a:pPr>
            <a:r>
              <a:rPr lang="en-US" sz="1800" dirty="0" smtClean="0"/>
              <a:t>}              /* stmt 2 */</a:t>
            </a:r>
          </a:p>
          <a:p>
            <a:pPr>
              <a:buNone/>
            </a:pPr>
            <a:endParaRPr lang="en-US" sz="1800" dirty="0"/>
          </a:p>
        </p:txBody>
      </p:sp>
      <p:sp>
        <p:nvSpPr>
          <p:cNvPr id="6" name="Line Callout 2 (Accent Bar) 5"/>
          <p:cNvSpPr/>
          <p:nvPr/>
        </p:nvSpPr>
        <p:spPr>
          <a:xfrm>
            <a:off x="2286000" y="4724400"/>
            <a:ext cx="1295400" cy="609600"/>
          </a:xfrm>
          <a:prstGeom prst="accentCallout2">
            <a:avLst>
              <a:gd name="adj1" fmla="val 18750"/>
              <a:gd name="adj2" fmla="val -8333"/>
              <a:gd name="adj3" fmla="val 18750"/>
              <a:gd name="adj4" fmla="val -16667"/>
              <a:gd name="adj5" fmla="val 98566"/>
              <a:gd name="adj6" fmla="val -1013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y, D)}</a:t>
            </a:r>
            <a:endParaRPr lang="en-US" dirty="0"/>
          </a:p>
        </p:txBody>
      </p:sp>
      <p:sp>
        <p:nvSpPr>
          <p:cNvPr id="7" name="Content Placeholder 2"/>
          <p:cNvSpPr txBox="1">
            <a:spLocks/>
          </p:cNvSpPr>
          <p:nvPr/>
        </p:nvSpPr>
        <p:spPr>
          <a:xfrm>
            <a:off x="5105400" y="2819400"/>
            <a:ext cx="2895600" cy="2057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aller</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input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err="1" smtClean="0"/>
              <a:t>callee</a:t>
            </a:r>
            <a:r>
              <a:rPr lang="en-US" dirty="0" smtClean="0"/>
              <a:t> output = {(x, y,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k</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ill</a:t>
            </a:r>
            <a:r>
              <a:rPr kumimoji="0" lang="en-US" sz="1800" b="0" i="0" u="none" strike="noStrike" kern="1200" cap="none" spc="0" normalizeH="0" noProof="0" dirty="0" smtClean="0">
                <a:ln>
                  <a:noFill/>
                </a:ln>
                <a:solidFill>
                  <a:schemeClr val="tx1"/>
                </a:solidFill>
                <a:effectLst/>
                <a:uLnTx/>
                <a:uFillTx/>
                <a:latin typeface="+mn-lt"/>
                <a:ea typeface="+mn-ea"/>
                <a:cs typeface="+mn-cs"/>
              </a:rPr>
              <a:t>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g</a:t>
            </a:r>
            <a:r>
              <a:rPr lang="en-US" baseline="0" dirty="0" smtClean="0"/>
              <a:t>en = {(x, y,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a:t>
            </a:r>
            <a:r>
              <a:rPr kumimoji="0" lang="en-US" sz="1800" b="0" i="0" u="none" strike="noStrike" kern="1200" cap="none" spc="0" normalizeH="0" noProof="0" dirty="0" err="1" smtClean="0">
                <a:ln>
                  <a:noFill/>
                </a:ln>
                <a:solidFill>
                  <a:schemeClr val="tx1"/>
                </a:solidFill>
                <a:effectLst/>
                <a:uLnTx/>
                <a:uFillTx/>
                <a:latin typeface="+mn-lt"/>
                <a:ea typeface="+mn-ea"/>
                <a:cs typeface="+mn-cs"/>
              </a:rPr>
              <a:t>aller</a:t>
            </a:r>
            <a:r>
              <a:rPr kumimoji="0" lang="en-US" sz="1800" b="0" i="0" u="none" strike="noStrike" kern="1200" cap="none" spc="0" normalizeH="0" noProof="0" dirty="0" smtClean="0">
                <a:ln>
                  <a:noFill/>
                </a:ln>
                <a:solidFill>
                  <a:schemeClr val="tx1"/>
                </a:solidFill>
                <a:effectLst/>
                <a:uLnTx/>
                <a:uFillTx/>
                <a:latin typeface="+mn-lt"/>
                <a:ea typeface="+mn-ea"/>
                <a:cs typeface="+mn-cs"/>
              </a:rPr>
              <a:t> output = {(x, y, 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Line Callout 2 (Accent Bar) 7"/>
          <p:cNvSpPr/>
          <p:nvPr/>
        </p:nvSpPr>
        <p:spPr>
          <a:xfrm>
            <a:off x="2819400" y="2743200"/>
            <a:ext cx="1752600" cy="609600"/>
          </a:xfrm>
          <a:prstGeom prst="accentCallout2">
            <a:avLst>
              <a:gd name="adj1" fmla="val 18750"/>
              <a:gd name="adj2" fmla="val -8333"/>
              <a:gd name="adj3" fmla="val 18750"/>
              <a:gd name="adj4" fmla="val -16667"/>
              <a:gd name="adj5" fmla="val 91189"/>
              <a:gd name="adj6" fmla="val -971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y, D)}</a:t>
            </a:r>
            <a:endParaRPr lang="en-US" dirty="0"/>
          </a:p>
        </p:txBody>
      </p:sp>
      <p:sp>
        <p:nvSpPr>
          <p:cNvPr id="9" name="Line Callout 2 (Accent Bar) 8"/>
          <p:cNvSpPr/>
          <p:nvPr/>
        </p:nvSpPr>
        <p:spPr>
          <a:xfrm>
            <a:off x="2590800" y="1981200"/>
            <a:ext cx="990600" cy="381000"/>
          </a:xfrm>
          <a:prstGeom prst="accentCallout2">
            <a:avLst>
              <a:gd name="adj1" fmla="val 18750"/>
              <a:gd name="adj2" fmla="val -8333"/>
              <a:gd name="adj3" fmla="val 18750"/>
              <a:gd name="adj4" fmla="val -16667"/>
              <a:gd name="adj5" fmla="val 255451"/>
              <a:gd name="adj6" fmla="val -1574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0" name="Line Callout 2 (Accent Bar) 9"/>
          <p:cNvSpPr/>
          <p:nvPr/>
        </p:nvSpPr>
        <p:spPr>
          <a:xfrm>
            <a:off x="2895600" y="3657600"/>
            <a:ext cx="1905000" cy="685800"/>
          </a:xfrm>
          <a:prstGeom prst="accentCallout2">
            <a:avLst>
              <a:gd name="adj1" fmla="val 18750"/>
              <a:gd name="adj2" fmla="val -8333"/>
              <a:gd name="adj3" fmla="val 18750"/>
              <a:gd name="adj4" fmla="val -16667"/>
              <a:gd name="adj5" fmla="val -4659"/>
              <a:gd name="adj6" fmla="val -938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y, D), (a, y, 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5105400"/>
          </a:xfrm>
        </p:spPr>
        <p:txBody>
          <a:bodyPr>
            <a:normAutofit/>
          </a:bodyPr>
          <a:lstStyle/>
          <a:p>
            <a:pPr>
              <a:buNone/>
            </a:pPr>
            <a:r>
              <a:rPr lang="en-US" sz="1800" dirty="0" err="1" smtClean="0"/>
              <a:t>int</a:t>
            </a:r>
            <a:r>
              <a:rPr lang="en-US" sz="1800" dirty="0" smtClean="0"/>
              <a:t> x;</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 *b, c;</a:t>
            </a:r>
          </a:p>
          <a:p>
            <a:pPr>
              <a:buNone/>
            </a:pPr>
            <a:r>
              <a:rPr lang="en-US" sz="1800" dirty="0" smtClean="0"/>
              <a:t>    a = &amp;b;</a:t>
            </a:r>
          </a:p>
          <a:p>
            <a:pPr>
              <a:buNone/>
            </a:pPr>
            <a:r>
              <a:rPr lang="en-US" sz="1800" dirty="0" smtClean="0"/>
              <a:t>    b = &amp;c;</a:t>
            </a:r>
          </a:p>
          <a:p>
            <a:pPr>
              <a:buNone/>
            </a:pPr>
            <a:r>
              <a:rPr lang="en-US" sz="1800" dirty="0" smtClean="0"/>
              <a:t>    f(a);     /* stmt 1 */</a:t>
            </a:r>
          </a:p>
          <a:p>
            <a:pPr>
              <a:buNone/>
            </a:pPr>
            <a:r>
              <a:rPr lang="en-US" sz="1800" dirty="0" smtClean="0"/>
              <a:t>}              /* stmt 4 */</a:t>
            </a:r>
          </a:p>
          <a:p>
            <a:pPr>
              <a:buNone/>
            </a:pPr>
            <a:endParaRPr lang="en-US" sz="1800" dirty="0" smtClean="0"/>
          </a:p>
          <a:p>
            <a:pPr>
              <a:buNone/>
            </a:pPr>
            <a:r>
              <a:rPr lang="en-US" sz="1800" dirty="0" smtClean="0"/>
              <a:t>f(</a:t>
            </a:r>
            <a:r>
              <a:rPr lang="en-US" sz="1800" dirty="0" err="1" smtClean="0"/>
              <a:t>int</a:t>
            </a:r>
            <a:r>
              <a:rPr lang="en-US" sz="1800" dirty="0" smtClean="0"/>
              <a:t> **m) /* stmt 2 */</a:t>
            </a:r>
          </a:p>
          <a:p>
            <a:pPr>
              <a:buNone/>
            </a:pPr>
            <a:r>
              <a:rPr lang="en-US" sz="1800" dirty="0" smtClean="0"/>
              <a:t>{</a:t>
            </a:r>
          </a:p>
          <a:p>
            <a:pPr>
              <a:buNone/>
            </a:pPr>
            <a:r>
              <a:rPr lang="en-US" sz="1800" dirty="0" smtClean="0"/>
              <a:t>    </a:t>
            </a:r>
            <a:r>
              <a:rPr lang="en-US" sz="1800" dirty="0" err="1" smtClean="0"/>
              <a:t>int</a:t>
            </a:r>
            <a:r>
              <a:rPr lang="en-US" sz="1800" dirty="0" smtClean="0"/>
              <a:t> *n;</a:t>
            </a:r>
          </a:p>
          <a:p>
            <a:pPr>
              <a:buNone/>
            </a:pPr>
            <a:r>
              <a:rPr lang="en-US" sz="1800" dirty="0" smtClean="0"/>
              <a:t>    n = &amp;x;</a:t>
            </a:r>
          </a:p>
          <a:p>
            <a:pPr>
              <a:buNone/>
            </a:pPr>
            <a:r>
              <a:rPr lang="en-US" sz="1800" dirty="0" smtClean="0"/>
              <a:t>    *m = &amp;x;</a:t>
            </a:r>
          </a:p>
          <a:p>
            <a:pPr>
              <a:buNone/>
            </a:pPr>
            <a:r>
              <a:rPr lang="en-US" sz="1800" dirty="0" smtClean="0"/>
              <a:t>}              /* stmt 3 */</a:t>
            </a:r>
          </a:p>
          <a:p>
            <a:pPr>
              <a:buNone/>
            </a:pPr>
            <a:endParaRPr lang="en-US" sz="1800" dirty="0"/>
          </a:p>
        </p:txBody>
      </p:sp>
      <p:sp>
        <p:nvSpPr>
          <p:cNvPr id="5" name="Line Callout 2 (Accent Bar) 4"/>
          <p:cNvSpPr/>
          <p:nvPr/>
        </p:nvSpPr>
        <p:spPr>
          <a:xfrm>
            <a:off x="2895600" y="2743200"/>
            <a:ext cx="1905000" cy="685800"/>
          </a:xfrm>
          <a:prstGeom prst="accentCallout2">
            <a:avLst>
              <a:gd name="adj1" fmla="val 18750"/>
              <a:gd name="adj2" fmla="val -8333"/>
              <a:gd name="adj3" fmla="val 18750"/>
              <a:gd name="adj4" fmla="val -16667"/>
              <a:gd name="adj5" fmla="val 130860"/>
              <a:gd name="adj6" fmla="val -92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b, D), (b, c, 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5105400"/>
          </a:xfrm>
        </p:spPr>
        <p:txBody>
          <a:bodyPr>
            <a:normAutofit/>
          </a:bodyPr>
          <a:lstStyle/>
          <a:p>
            <a:pPr>
              <a:buNone/>
            </a:pPr>
            <a:r>
              <a:rPr lang="en-US" sz="1800" dirty="0" err="1" smtClean="0"/>
              <a:t>int</a:t>
            </a:r>
            <a:r>
              <a:rPr lang="en-US" sz="1800" dirty="0" smtClean="0"/>
              <a:t> x;</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 *b, c;</a:t>
            </a:r>
          </a:p>
          <a:p>
            <a:pPr>
              <a:buNone/>
            </a:pPr>
            <a:r>
              <a:rPr lang="en-US" sz="1800" dirty="0" smtClean="0"/>
              <a:t>    a = &amp;b;</a:t>
            </a:r>
          </a:p>
          <a:p>
            <a:pPr>
              <a:buNone/>
            </a:pPr>
            <a:r>
              <a:rPr lang="en-US" sz="1800" dirty="0" smtClean="0"/>
              <a:t>    b = &amp;c;</a:t>
            </a:r>
          </a:p>
          <a:p>
            <a:pPr>
              <a:buNone/>
            </a:pPr>
            <a:r>
              <a:rPr lang="en-US" sz="1800" dirty="0" smtClean="0"/>
              <a:t>    f(a);     /* stmt 1 */</a:t>
            </a:r>
          </a:p>
          <a:p>
            <a:pPr>
              <a:buNone/>
            </a:pPr>
            <a:r>
              <a:rPr lang="en-US" sz="1800" dirty="0" smtClean="0"/>
              <a:t>}              /* stmt 4 */</a:t>
            </a:r>
          </a:p>
          <a:p>
            <a:pPr>
              <a:buNone/>
            </a:pPr>
            <a:endParaRPr lang="en-US" sz="1800" dirty="0" smtClean="0"/>
          </a:p>
          <a:p>
            <a:pPr>
              <a:buNone/>
            </a:pPr>
            <a:r>
              <a:rPr lang="en-US" sz="1800" dirty="0" smtClean="0"/>
              <a:t>f(</a:t>
            </a:r>
            <a:r>
              <a:rPr lang="en-US" sz="1800" dirty="0" err="1" smtClean="0"/>
              <a:t>int</a:t>
            </a:r>
            <a:r>
              <a:rPr lang="en-US" sz="1800" dirty="0" smtClean="0"/>
              <a:t> **m) /* stmt 2 */</a:t>
            </a:r>
          </a:p>
          <a:p>
            <a:pPr>
              <a:buNone/>
            </a:pPr>
            <a:r>
              <a:rPr lang="en-US" sz="1800" dirty="0" smtClean="0"/>
              <a:t>{</a:t>
            </a:r>
          </a:p>
          <a:p>
            <a:pPr>
              <a:buNone/>
            </a:pPr>
            <a:r>
              <a:rPr lang="en-US" sz="1800" dirty="0" smtClean="0"/>
              <a:t>    </a:t>
            </a:r>
            <a:r>
              <a:rPr lang="en-US" sz="1800" dirty="0" err="1" smtClean="0"/>
              <a:t>int</a:t>
            </a:r>
            <a:r>
              <a:rPr lang="en-US" sz="1800" dirty="0" smtClean="0"/>
              <a:t> *n;</a:t>
            </a:r>
          </a:p>
          <a:p>
            <a:pPr>
              <a:buNone/>
            </a:pPr>
            <a:r>
              <a:rPr lang="en-US" sz="1800" dirty="0" smtClean="0"/>
              <a:t>    n = &amp;x;</a:t>
            </a:r>
          </a:p>
          <a:p>
            <a:pPr>
              <a:buNone/>
            </a:pPr>
            <a:r>
              <a:rPr lang="en-US" sz="1800" dirty="0" smtClean="0"/>
              <a:t>    *m = &amp;x;</a:t>
            </a:r>
          </a:p>
          <a:p>
            <a:pPr>
              <a:buNone/>
            </a:pPr>
            <a:r>
              <a:rPr lang="en-US" sz="1800" dirty="0" smtClean="0"/>
              <a:t>}              /* stmt 3 */</a:t>
            </a:r>
          </a:p>
          <a:p>
            <a:pPr>
              <a:buNone/>
            </a:pPr>
            <a:endParaRPr lang="en-US" sz="1800" dirty="0"/>
          </a:p>
        </p:txBody>
      </p:sp>
      <p:sp>
        <p:nvSpPr>
          <p:cNvPr id="5" name="Line Callout 2 (Accent Bar) 4"/>
          <p:cNvSpPr/>
          <p:nvPr/>
        </p:nvSpPr>
        <p:spPr>
          <a:xfrm>
            <a:off x="2895600" y="2743200"/>
            <a:ext cx="1905000" cy="685800"/>
          </a:xfrm>
          <a:prstGeom prst="accentCallout2">
            <a:avLst>
              <a:gd name="adj1" fmla="val 18750"/>
              <a:gd name="adj2" fmla="val -8333"/>
              <a:gd name="adj3" fmla="val 18750"/>
              <a:gd name="adj4" fmla="val -16667"/>
              <a:gd name="adj5" fmla="val 130860"/>
              <a:gd name="adj6" fmla="val -92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b, D), (b, c, D)}</a:t>
            </a:r>
            <a:endParaRPr lang="en-US" dirty="0"/>
          </a:p>
        </p:txBody>
      </p:sp>
      <p:sp>
        <p:nvSpPr>
          <p:cNvPr id="6" name="Line Callout 2 (Accent Bar) 5"/>
          <p:cNvSpPr/>
          <p:nvPr/>
        </p:nvSpPr>
        <p:spPr>
          <a:xfrm>
            <a:off x="3124200" y="4114800"/>
            <a:ext cx="1905000" cy="685800"/>
          </a:xfrm>
          <a:prstGeom prst="accentCallout2">
            <a:avLst>
              <a:gd name="adj1" fmla="val 18750"/>
              <a:gd name="adj2" fmla="val -8333"/>
              <a:gd name="adj3" fmla="val 18750"/>
              <a:gd name="adj4" fmla="val -16667"/>
              <a:gd name="adj5" fmla="val 130860"/>
              <a:gd name="adj6" fmla="val -92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 1_m, D), (1_m, 2_m, D)}</a:t>
            </a:r>
            <a:endParaRPr lang="en-US" dirty="0"/>
          </a:p>
        </p:txBody>
      </p:sp>
      <p:sp>
        <p:nvSpPr>
          <p:cNvPr id="7" name="Rectangle 6"/>
          <p:cNvSpPr/>
          <p:nvPr/>
        </p:nvSpPr>
        <p:spPr>
          <a:xfrm>
            <a:off x="6477000" y="5410200"/>
            <a:ext cx="1981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1_m </a:t>
            </a:r>
            <a:r>
              <a:rPr lang="en-US" dirty="0" smtClean="0">
                <a:sym typeface="Wingdings" pitchFamily="2" charset="2"/>
              </a:rPr>
              <a:t> b</a:t>
            </a:r>
          </a:p>
          <a:p>
            <a:pPr algn="ctr"/>
            <a:r>
              <a:rPr lang="en-US" dirty="0" smtClean="0">
                <a:sym typeface="Wingdings" pitchFamily="2" charset="2"/>
              </a:rPr>
              <a:t>2_m  c</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4" name="Content Placeholder 2"/>
          <p:cNvSpPr>
            <a:spLocks noGrp="1"/>
          </p:cNvSpPr>
          <p:nvPr>
            <p:ph idx="1"/>
          </p:nvPr>
        </p:nvSpPr>
        <p:spPr>
          <a:xfrm>
            <a:off x="457200" y="1600200"/>
            <a:ext cx="2971800" cy="5105400"/>
          </a:xfrm>
        </p:spPr>
        <p:txBody>
          <a:bodyPr>
            <a:normAutofit/>
          </a:bodyPr>
          <a:lstStyle/>
          <a:p>
            <a:pPr>
              <a:buNone/>
            </a:pPr>
            <a:r>
              <a:rPr lang="en-US" sz="1800" dirty="0" err="1" smtClean="0"/>
              <a:t>int</a:t>
            </a:r>
            <a:r>
              <a:rPr lang="en-US" sz="1800" dirty="0" smtClean="0"/>
              <a:t> x;</a:t>
            </a:r>
          </a:p>
          <a:p>
            <a:pPr>
              <a:buNone/>
            </a:pPr>
            <a:r>
              <a:rPr lang="en-US" sz="1800" dirty="0" smtClean="0"/>
              <a:t>main ()</a:t>
            </a:r>
          </a:p>
          <a:p>
            <a:pPr>
              <a:buNone/>
            </a:pPr>
            <a:r>
              <a:rPr lang="en-US" sz="1800" dirty="0" smtClean="0"/>
              <a:t>{</a:t>
            </a:r>
          </a:p>
          <a:p>
            <a:pPr>
              <a:buNone/>
            </a:pPr>
            <a:r>
              <a:rPr lang="en-US" sz="1800" dirty="0" smtClean="0"/>
              <a:t>    </a:t>
            </a:r>
            <a:r>
              <a:rPr lang="en-US" sz="1800" dirty="0" err="1" smtClean="0"/>
              <a:t>int</a:t>
            </a:r>
            <a:r>
              <a:rPr lang="en-US" sz="1800" dirty="0" smtClean="0"/>
              <a:t> **a, *b, c;</a:t>
            </a:r>
          </a:p>
          <a:p>
            <a:pPr>
              <a:buNone/>
            </a:pPr>
            <a:r>
              <a:rPr lang="en-US" sz="1800" dirty="0" smtClean="0"/>
              <a:t>    a = &amp;b;</a:t>
            </a:r>
          </a:p>
          <a:p>
            <a:pPr>
              <a:buNone/>
            </a:pPr>
            <a:r>
              <a:rPr lang="en-US" sz="1800" dirty="0" smtClean="0"/>
              <a:t>    b = &amp;c;</a:t>
            </a:r>
          </a:p>
          <a:p>
            <a:pPr>
              <a:buNone/>
            </a:pPr>
            <a:r>
              <a:rPr lang="en-US" sz="1800" dirty="0" smtClean="0"/>
              <a:t>    f(a);     /* stmt 1 */</a:t>
            </a:r>
          </a:p>
          <a:p>
            <a:pPr>
              <a:buNone/>
            </a:pPr>
            <a:r>
              <a:rPr lang="en-US" sz="1800" dirty="0" smtClean="0"/>
              <a:t>}              /* stmt 4 */</a:t>
            </a:r>
          </a:p>
          <a:p>
            <a:pPr>
              <a:buNone/>
            </a:pPr>
            <a:endParaRPr lang="en-US" sz="1800" dirty="0" smtClean="0"/>
          </a:p>
          <a:p>
            <a:pPr>
              <a:buNone/>
            </a:pPr>
            <a:r>
              <a:rPr lang="en-US" sz="1800" dirty="0" smtClean="0"/>
              <a:t>f(</a:t>
            </a:r>
            <a:r>
              <a:rPr lang="en-US" sz="1800" dirty="0" err="1" smtClean="0"/>
              <a:t>int</a:t>
            </a:r>
            <a:r>
              <a:rPr lang="en-US" sz="1800" dirty="0" smtClean="0"/>
              <a:t> **m) /* stmt 2 */</a:t>
            </a:r>
          </a:p>
          <a:p>
            <a:pPr>
              <a:buNone/>
            </a:pPr>
            <a:r>
              <a:rPr lang="en-US" sz="1800" dirty="0" smtClean="0"/>
              <a:t>{</a:t>
            </a:r>
          </a:p>
          <a:p>
            <a:pPr>
              <a:buNone/>
            </a:pPr>
            <a:r>
              <a:rPr lang="en-US" sz="1800" dirty="0" smtClean="0"/>
              <a:t>    </a:t>
            </a:r>
            <a:r>
              <a:rPr lang="en-US" sz="1800" dirty="0" err="1" smtClean="0"/>
              <a:t>int</a:t>
            </a:r>
            <a:r>
              <a:rPr lang="en-US" sz="1800" dirty="0" smtClean="0"/>
              <a:t> *n;</a:t>
            </a:r>
          </a:p>
          <a:p>
            <a:pPr>
              <a:buNone/>
            </a:pPr>
            <a:r>
              <a:rPr lang="en-US" sz="1800" dirty="0" smtClean="0"/>
              <a:t>    n = &amp;x;</a:t>
            </a:r>
          </a:p>
          <a:p>
            <a:pPr>
              <a:buNone/>
            </a:pPr>
            <a:r>
              <a:rPr lang="en-US" sz="1800" dirty="0" smtClean="0"/>
              <a:t>    *m = &amp;x;</a:t>
            </a:r>
          </a:p>
          <a:p>
            <a:pPr>
              <a:buNone/>
            </a:pPr>
            <a:r>
              <a:rPr lang="en-US" sz="1800" dirty="0" smtClean="0"/>
              <a:t>}              /* stmt 3 */</a:t>
            </a:r>
          </a:p>
          <a:p>
            <a:pPr>
              <a:buNone/>
            </a:pPr>
            <a:endParaRPr lang="en-US" sz="1800" dirty="0"/>
          </a:p>
        </p:txBody>
      </p:sp>
      <p:sp>
        <p:nvSpPr>
          <p:cNvPr id="5" name="Line Callout 2 (Accent Bar) 4"/>
          <p:cNvSpPr/>
          <p:nvPr/>
        </p:nvSpPr>
        <p:spPr>
          <a:xfrm>
            <a:off x="2895600" y="2743200"/>
            <a:ext cx="1905000" cy="685800"/>
          </a:xfrm>
          <a:prstGeom prst="accentCallout2">
            <a:avLst>
              <a:gd name="adj1" fmla="val 18750"/>
              <a:gd name="adj2" fmla="val -8333"/>
              <a:gd name="adj3" fmla="val 18750"/>
              <a:gd name="adj4" fmla="val -16667"/>
              <a:gd name="adj5" fmla="val 130860"/>
              <a:gd name="adj6" fmla="val -92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b, D), (b, c, D)}</a:t>
            </a:r>
            <a:endParaRPr lang="en-US" dirty="0"/>
          </a:p>
        </p:txBody>
      </p:sp>
      <p:sp>
        <p:nvSpPr>
          <p:cNvPr id="6" name="Line Callout 2 (Accent Bar) 5"/>
          <p:cNvSpPr/>
          <p:nvPr/>
        </p:nvSpPr>
        <p:spPr>
          <a:xfrm>
            <a:off x="3124200" y="4114800"/>
            <a:ext cx="1905000" cy="685800"/>
          </a:xfrm>
          <a:prstGeom prst="accentCallout2">
            <a:avLst>
              <a:gd name="adj1" fmla="val 18750"/>
              <a:gd name="adj2" fmla="val -8333"/>
              <a:gd name="adj3" fmla="val 18750"/>
              <a:gd name="adj4" fmla="val -16667"/>
              <a:gd name="adj5" fmla="val 130860"/>
              <a:gd name="adj6" fmla="val -92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 1_m, D), (1_m, 2_m, D)}</a:t>
            </a:r>
            <a:endParaRPr lang="en-US" dirty="0"/>
          </a:p>
        </p:txBody>
      </p:sp>
      <p:sp>
        <p:nvSpPr>
          <p:cNvPr id="7" name="Rectangle 6"/>
          <p:cNvSpPr/>
          <p:nvPr/>
        </p:nvSpPr>
        <p:spPr>
          <a:xfrm>
            <a:off x="6477000" y="5410200"/>
            <a:ext cx="1981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1_m </a:t>
            </a:r>
            <a:r>
              <a:rPr lang="en-US" dirty="0" smtClean="0">
                <a:sym typeface="Wingdings" pitchFamily="2" charset="2"/>
              </a:rPr>
              <a:t> b</a:t>
            </a:r>
          </a:p>
          <a:p>
            <a:pPr algn="ctr"/>
            <a:r>
              <a:rPr lang="en-US" dirty="0" smtClean="0">
                <a:sym typeface="Wingdings" pitchFamily="2" charset="2"/>
              </a:rPr>
              <a:t>2_m  c</a:t>
            </a:r>
            <a:endParaRPr lang="en-US" dirty="0"/>
          </a:p>
        </p:txBody>
      </p:sp>
      <p:sp>
        <p:nvSpPr>
          <p:cNvPr id="8" name="Line Callout 2 (Accent Bar) 7"/>
          <p:cNvSpPr/>
          <p:nvPr/>
        </p:nvSpPr>
        <p:spPr>
          <a:xfrm>
            <a:off x="2895600" y="5486400"/>
            <a:ext cx="1676400" cy="1066800"/>
          </a:xfrm>
          <a:prstGeom prst="accentCallout2">
            <a:avLst>
              <a:gd name="adj1" fmla="val 18750"/>
              <a:gd name="adj2" fmla="val -8333"/>
              <a:gd name="adj3" fmla="val 18750"/>
              <a:gd name="adj4" fmla="val -16667"/>
              <a:gd name="adj5" fmla="val 77464"/>
              <a:gd name="adj6" fmla="val -994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 1_m, D), (n, x, D),</a:t>
            </a:r>
          </a:p>
          <a:p>
            <a:pPr algn="ctr"/>
            <a:r>
              <a:rPr lang="en-US" dirty="0" smtClean="0"/>
              <a:t> (1_m, x, 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Unmap</a:t>
            </a:r>
            <a:r>
              <a:rPr lang="en-US" dirty="0" smtClean="0"/>
              <a:t> Process</a:t>
            </a:r>
            <a:endParaRPr lang="en-US" dirty="0"/>
          </a:p>
        </p:txBody>
      </p:sp>
      <p:sp>
        <p:nvSpPr>
          <p:cNvPr id="5" name="Line Callout 2 (Accent Bar) 4"/>
          <p:cNvSpPr/>
          <p:nvPr/>
        </p:nvSpPr>
        <p:spPr>
          <a:xfrm>
            <a:off x="2895600" y="2743200"/>
            <a:ext cx="1905000" cy="685800"/>
          </a:xfrm>
          <a:prstGeom prst="accentCallout2">
            <a:avLst>
              <a:gd name="adj1" fmla="val 18750"/>
              <a:gd name="adj2" fmla="val -8333"/>
              <a:gd name="adj3" fmla="val 18750"/>
              <a:gd name="adj4" fmla="val -16667"/>
              <a:gd name="adj5" fmla="val 130860"/>
              <a:gd name="adj6" fmla="val -92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b, D), (b, c, D)}</a:t>
            </a:r>
            <a:endParaRPr lang="en-US" dirty="0"/>
          </a:p>
        </p:txBody>
      </p:sp>
      <p:sp>
        <p:nvSpPr>
          <p:cNvPr id="6" name="Line Callout 2 (Accent Bar) 5"/>
          <p:cNvSpPr/>
          <p:nvPr/>
        </p:nvSpPr>
        <p:spPr>
          <a:xfrm>
            <a:off x="3124200" y="3657600"/>
            <a:ext cx="1905000" cy="685800"/>
          </a:xfrm>
          <a:prstGeom prst="accentCallout2">
            <a:avLst>
              <a:gd name="adj1" fmla="val 18750"/>
              <a:gd name="adj2" fmla="val -8333"/>
              <a:gd name="adj3" fmla="val 18750"/>
              <a:gd name="adj4" fmla="val -16667"/>
              <a:gd name="adj5" fmla="val 67472"/>
              <a:gd name="adj6" fmla="val -103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b, D), </a:t>
            </a:r>
          </a:p>
          <a:p>
            <a:pPr algn="ctr"/>
            <a:r>
              <a:rPr lang="en-US" dirty="0" smtClean="0"/>
              <a:t>(b, x, D)}</a:t>
            </a:r>
            <a:endParaRPr lang="en-US" dirty="0"/>
          </a:p>
        </p:txBody>
      </p:sp>
      <p:sp>
        <p:nvSpPr>
          <p:cNvPr id="7" name="Rectangle 6"/>
          <p:cNvSpPr/>
          <p:nvPr/>
        </p:nvSpPr>
        <p:spPr>
          <a:xfrm>
            <a:off x="6477000" y="5410200"/>
            <a:ext cx="1981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1_m </a:t>
            </a:r>
            <a:r>
              <a:rPr lang="en-US" dirty="0" smtClean="0">
                <a:sym typeface="Wingdings" pitchFamily="2" charset="2"/>
              </a:rPr>
              <a:t> b</a:t>
            </a:r>
          </a:p>
          <a:p>
            <a:pPr algn="ctr"/>
            <a:r>
              <a:rPr lang="en-US" dirty="0" smtClean="0">
                <a:sym typeface="Wingdings" pitchFamily="2" charset="2"/>
              </a:rPr>
              <a:t>2_m  c</a:t>
            </a:r>
            <a:endParaRPr lang="en-US" dirty="0"/>
          </a:p>
        </p:txBody>
      </p:sp>
      <p:sp>
        <p:nvSpPr>
          <p:cNvPr id="8" name="Line Callout 2 (Accent Bar) 7"/>
          <p:cNvSpPr/>
          <p:nvPr/>
        </p:nvSpPr>
        <p:spPr>
          <a:xfrm>
            <a:off x="2895600" y="5486400"/>
            <a:ext cx="1676400" cy="1066800"/>
          </a:xfrm>
          <a:prstGeom prst="accentCallout2">
            <a:avLst>
              <a:gd name="adj1" fmla="val 18750"/>
              <a:gd name="adj2" fmla="val -8333"/>
              <a:gd name="adj3" fmla="val 18750"/>
              <a:gd name="adj4" fmla="val -16667"/>
              <a:gd name="adj5" fmla="val 77464"/>
              <a:gd name="adj6" fmla="val -994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 1_m, D), (n, x, D),</a:t>
            </a:r>
          </a:p>
          <a:p>
            <a:pPr algn="ctr"/>
            <a:r>
              <a:rPr lang="en-US" dirty="0" smtClean="0"/>
              <a:t> (1_m, x, D)}</a:t>
            </a:r>
            <a:endParaRPr lang="en-US" dirty="0"/>
          </a:p>
        </p:txBody>
      </p:sp>
      <p:sp>
        <p:nvSpPr>
          <p:cNvPr id="9" name="Content Placeholder 2"/>
          <p:cNvSpPr txBox="1">
            <a:spLocks/>
          </p:cNvSpPr>
          <p:nvPr/>
        </p:nvSpPr>
        <p:spPr>
          <a:xfrm>
            <a:off x="609600" y="1752600"/>
            <a:ext cx="2971800" cy="510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main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 *b, 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 = &amp;b;</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 = &amp;c;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f(a);     /* stmt 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 stmt 4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f(</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**m) /* stmt 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n = &amp;x;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*m = &amp;x;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 stmt 3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2"/>
          <p:cNvSpPr txBox="1">
            <a:spLocks/>
          </p:cNvSpPr>
          <p:nvPr/>
        </p:nvSpPr>
        <p:spPr>
          <a:xfrm>
            <a:off x="5410200" y="1905000"/>
            <a:ext cx="3581400" cy="2286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aller</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input = {(a,</a:t>
            </a:r>
            <a:r>
              <a:rPr kumimoji="0" lang="en-US" sz="1800" b="0" i="0" u="none" strike="noStrike" kern="1200" cap="none" spc="0" normalizeH="0" noProof="0" dirty="0" smtClean="0">
                <a:ln>
                  <a:noFill/>
                </a:ln>
                <a:solidFill>
                  <a:schemeClr val="tx1"/>
                </a:solidFill>
                <a:effectLst/>
                <a:uLnTx/>
                <a:uFillTx/>
                <a:latin typeface="+mn-lt"/>
                <a:ea typeface="+mn-ea"/>
                <a:cs typeface="+mn-cs"/>
              </a:rPr>
              <a:t> b, D), (b, c, D)</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err="1" smtClean="0"/>
              <a:t>callee</a:t>
            </a:r>
            <a:r>
              <a:rPr lang="en-US" dirty="0" smtClean="0"/>
              <a:t> output = {(m, 1_m, D), (1_m, x, D), (n, x,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k</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ill</a:t>
            </a:r>
            <a:r>
              <a:rPr kumimoji="0" lang="en-US" sz="1800" b="0" i="0" u="none" strike="noStrike" kern="1200" cap="none" spc="0" normalizeH="0" noProof="0" dirty="0" smtClean="0">
                <a:ln>
                  <a:noFill/>
                </a:ln>
                <a:solidFill>
                  <a:schemeClr val="tx1"/>
                </a:solidFill>
                <a:effectLst/>
                <a:uLnTx/>
                <a:uFillTx/>
                <a:latin typeface="+mn-lt"/>
                <a:ea typeface="+mn-ea"/>
                <a:cs typeface="+mn-cs"/>
              </a:rPr>
              <a:t> = {(b,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g</a:t>
            </a:r>
            <a:r>
              <a:rPr lang="en-US" baseline="0" dirty="0" smtClean="0"/>
              <a:t>en = {(b, x,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a:t>
            </a:r>
            <a:r>
              <a:rPr kumimoji="0" lang="en-US" sz="1800" b="0" i="0" u="none" strike="noStrike" kern="1200" cap="none" spc="0" normalizeH="0" noProof="0" dirty="0" err="1" smtClean="0">
                <a:ln>
                  <a:noFill/>
                </a:ln>
                <a:solidFill>
                  <a:schemeClr val="tx1"/>
                </a:solidFill>
                <a:effectLst/>
                <a:uLnTx/>
                <a:uFillTx/>
                <a:latin typeface="+mn-lt"/>
                <a:ea typeface="+mn-ea"/>
                <a:cs typeface="+mn-cs"/>
              </a:rPr>
              <a:t>aller</a:t>
            </a:r>
            <a:r>
              <a:rPr kumimoji="0" lang="en-US" sz="1800" b="0" i="0" u="none" strike="noStrike" kern="1200" cap="none" spc="0" normalizeH="0" noProof="0" dirty="0" smtClean="0">
                <a:ln>
                  <a:noFill/>
                </a:ln>
                <a:solidFill>
                  <a:schemeClr val="tx1"/>
                </a:solidFill>
                <a:effectLst/>
                <a:uLnTx/>
                <a:uFillTx/>
                <a:latin typeface="+mn-lt"/>
                <a:ea typeface="+mn-ea"/>
                <a:cs typeface="+mn-cs"/>
              </a:rPr>
              <a:t> output = {(a, b, D), (b, x, 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Line Callout 2 (Accent Bar) 10"/>
          <p:cNvSpPr/>
          <p:nvPr/>
        </p:nvSpPr>
        <p:spPr>
          <a:xfrm>
            <a:off x="3276600" y="4724400"/>
            <a:ext cx="1905000" cy="685800"/>
          </a:xfrm>
          <a:prstGeom prst="accentCallout2">
            <a:avLst>
              <a:gd name="adj1" fmla="val 18750"/>
              <a:gd name="adj2" fmla="val -8333"/>
              <a:gd name="adj3" fmla="val 18750"/>
              <a:gd name="adj4" fmla="val -16667"/>
              <a:gd name="adj5" fmla="val 67472"/>
              <a:gd name="adj6" fmla="val -103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 1_m, D), (1_m, 2_m, D)}</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Recursive Procedure Calls</a:t>
            </a:r>
            <a:endParaRPr lang="en-US" dirty="0"/>
          </a:p>
        </p:txBody>
      </p:sp>
      <p:sp>
        <p:nvSpPr>
          <p:cNvPr id="3" name="Content Placeholder 2"/>
          <p:cNvSpPr>
            <a:spLocks noGrp="1"/>
          </p:cNvSpPr>
          <p:nvPr>
            <p:ph idx="1"/>
          </p:nvPr>
        </p:nvSpPr>
        <p:spPr>
          <a:xfrm>
            <a:off x="457200" y="1600200"/>
            <a:ext cx="7315200" cy="2819400"/>
          </a:xfrm>
        </p:spPr>
        <p:txBody>
          <a:bodyPr>
            <a:normAutofit/>
          </a:bodyPr>
          <a:lstStyle/>
          <a:p>
            <a:r>
              <a:rPr lang="en-US" sz="1800" dirty="0" smtClean="0"/>
              <a:t>Invocation Graph:</a:t>
            </a:r>
          </a:p>
          <a:p>
            <a:r>
              <a:rPr lang="en-US" sz="1800" dirty="0" smtClean="0"/>
              <a:t>To build the graph in case of recursion depth-first traversal is terminated each time a function name is the same as that of one of the ancestors on the call chain from main.</a:t>
            </a:r>
          </a:p>
          <a:p>
            <a:r>
              <a:rPr lang="en-US" sz="1800" dirty="0" smtClean="0"/>
              <a:t>The leaf node is labeled as approximate node and the matching ancestor as the recursive node.</a:t>
            </a:r>
          </a:p>
          <a:p>
            <a:r>
              <a:rPr lang="en-US" sz="1800" dirty="0" smtClean="0"/>
              <a:t>Pairings of these nodes are indicated with special back edge from approximate node to ancestor node.</a:t>
            </a:r>
          </a:p>
        </p:txBody>
      </p:sp>
      <p:sp>
        <p:nvSpPr>
          <p:cNvPr id="4" name="Rectangle 3"/>
          <p:cNvSpPr/>
          <p:nvPr/>
        </p:nvSpPr>
        <p:spPr>
          <a:xfrm>
            <a:off x="1600200" y="4648200"/>
            <a:ext cx="838200" cy="1477328"/>
          </a:xfrm>
          <a:prstGeom prst="rect">
            <a:avLst/>
          </a:prstGeom>
        </p:spPr>
        <p:txBody>
          <a:bodyPr wrap="square">
            <a:spAutoFit/>
          </a:bodyPr>
          <a:lstStyle/>
          <a:p>
            <a:r>
              <a:rPr lang="en-US" dirty="0" smtClean="0"/>
              <a:t>main()</a:t>
            </a:r>
          </a:p>
          <a:p>
            <a:r>
              <a:rPr lang="en-US" dirty="0" smtClean="0"/>
              <a:t>{ …</a:t>
            </a:r>
          </a:p>
          <a:p>
            <a:r>
              <a:rPr lang="en-US" dirty="0" smtClean="0"/>
              <a:t>   f();</a:t>
            </a:r>
          </a:p>
          <a:p>
            <a:r>
              <a:rPr lang="en-US" dirty="0" smtClean="0"/>
              <a:t>   …</a:t>
            </a:r>
          </a:p>
          <a:p>
            <a:r>
              <a:rPr lang="en-US" dirty="0" smtClean="0"/>
              <a:t>}</a:t>
            </a:r>
            <a:endParaRPr lang="en-US" dirty="0"/>
          </a:p>
        </p:txBody>
      </p:sp>
      <p:sp>
        <p:nvSpPr>
          <p:cNvPr id="5" name="Rectangle 4"/>
          <p:cNvSpPr/>
          <p:nvPr/>
        </p:nvSpPr>
        <p:spPr>
          <a:xfrm>
            <a:off x="2514600" y="4648200"/>
            <a:ext cx="914400" cy="1754326"/>
          </a:xfrm>
          <a:prstGeom prst="rect">
            <a:avLst/>
          </a:prstGeom>
        </p:spPr>
        <p:txBody>
          <a:bodyPr wrap="square">
            <a:spAutoFit/>
          </a:bodyPr>
          <a:lstStyle/>
          <a:p>
            <a:r>
              <a:rPr lang="en-US" dirty="0" smtClean="0"/>
              <a:t>f()</a:t>
            </a:r>
          </a:p>
          <a:p>
            <a:r>
              <a:rPr lang="en-US" dirty="0" smtClean="0"/>
              <a:t>{ g();</a:t>
            </a:r>
          </a:p>
          <a:p>
            <a:r>
              <a:rPr lang="en-US" dirty="0" smtClean="0"/>
              <a:t>   if (y)</a:t>
            </a:r>
          </a:p>
          <a:p>
            <a:r>
              <a:rPr lang="en-US" dirty="0" smtClean="0"/>
              <a:t>      f();  </a:t>
            </a:r>
          </a:p>
          <a:p>
            <a:r>
              <a:rPr lang="en-US" dirty="0" smtClean="0"/>
              <a:t>   …</a:t>
            </a:r>
          </a:p>
          <a:p>
            <a:r>
              <a:rPr lang="en-US" dirty="0" smtClean="0"/>
              <a:t>}</a:t>
            </a:r>
            <a:endParaRPr lang="en-US" dirty="0"/>
          </a:p>
        </p:txBody>
      </p:sp>
      <p:sp>
        <p:nvSpPr>
          <p:cNvPr id="6" name="TextBox 5"/>
          <p:cNvSpPr txBox="1"/>
          <p:nvPr/>
        </p:nvSpPr>
        <p:spPr>
          <a:xfrm>
            <a:off x="6324600" y="3962400"/>
            <a:ext cx="654346" cy="369332"/>
          </a:xfrm>
          <a:prstGeom prst="rect">
            <a:avLst/>
          </a:prstGeom>
          <a:noFill/>
        </p:spPr>
        <p:txBody>
          <a:bodyPr wrap="none" rtlCol="0">
            <a:spAutoFit/>
          </a:bodyPr>
          <a:lstStyle/>
          <a:p>
            <a:r>
              <a:rPr lang="en-US" dirty="0" smtClean="0"/>
              <a:t>main</a:t>
            </a:r>
            <a:endParaRPr lang="en-US" dirty="0"/>
          </a:p>
        </p:txBody>
      </p:sp>
      <p:cxnSp>
        <p:nvCxnSpPr>
          <p:cNvPr id="7" name="Straight Arrow Connector 6"/>
          <p:cNvCxnSpPr/>
          <p:nvPr/>
        </p:nvCxnSpPr>
        <p:spPr>
          <a:xfrm rot="5400000">
            <a:off x="6404584" y="44920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477000" y="4724400"/>
            <a:ext cx="533400" cy="369332"/>
          </a:xfrm>
          <a:prstGeom prst="rect">
            <a:avLst/>
          </a:prstGeom>
          <a:noFill/>
        </p:spPr>
        <p:txBody>
          <a:bodyPr wrap="square" rtlCol="0">
            <a:spAutoFit/>
          </a:bodyPr>
          <a:lstStyle/>
          <a:p>
            <a:r>
              <a:rPr lang="en-US" dirty="0" smtClean="0"/>
              <a:t> f-R</a:t>
            </a:r>
            <a:endParaRPr lang="en-US" dirty="0"/>
          </a:p>
        </p:txBody>
      </p:sp>
      <p:sp>
        <p:nvSpPr>
          <p:cNvPr id="13" name="TextBox 12"/>
          <p:cNvSpPr txBox="1"/>
          <p:nvPr/>
        </p:nvSpPr>
        <p:spPr>
          <a:xfrm>
            <a:off x="5867400" y="6096000"/>
            <a:ext cx="609600" cy="369332"/>
          </a:xfrm>
          <a:prstGeom prst="rect">
            <a:avLst/>
          </a:prstGeom>
          <a:noFill/>
        </p:spPr>
        <p:txBody>
          <a:bodyPr wrap="square" rtlCol="0">
            <a:spAutoFit/>
          </a:bodyPr>
          <a:lstStyle/>
          <a:p>
            <a:r>
              <a:rPr lang="en-US" dirty="0" smtClean="0"/>
              <a:t> f-A</a:t>
            </a:r>
            <a:endParaRPr lang="en-US" dirty="0"/>
          </a:p>
        </p:txBody>
      </p:sp>
      <p:sp>
        <p:nvSpPr>
          <p:cNvPr id="18" name="TextBox 17"/>
          <p:cNvSpPr txBox="1"/>
          <p:nvPr/>
        </p:nvSpPr>
        <p:spPr>
          <a:xfrm>
            <a:off x="7010400" y="5334000"/>
            <a:ext cx="533400" cy="369332"/>
          </a:xfrm>
          <a:prstGeom prst="rect">
            <a:avLst/>
          </a:prstGeom>
          <a:noFill/>
        </p:spPr>
        <p:txBody>
          <a:bodyPr wrap="square" rtlCol="0">
            <a:spAutoFit/>
          </a:bodyPr>
          <a:lstStyle/>
          <a:p>
            <a:r>
              <a:rPr lang="en-US" dirty="0" smtClean="0"/>
              <a:t> f-A</a:t>
            </a:r>
            <a:endParaRPr lang="en-US" dirty="0"/>
          </a:p>
        </p:txBody>
      </p:sp>
      <p:sp>
        <p:nvSpPr>
          <p:cNvPr id="22" name="TextBox 21"/>
          <p:cNvSpPr txBox="1"/>
          <p:nvPr/>
        </p:nvSpPr>
        <p:spPr>
          <a:xfrm>
            <a:off x="5943600" y="5334000"/>
            <a:ext cx="457200" cy="369332"/>
          </a:xfrm>
          <a:prstGeom prst="rect">
            <a:avLst/>
          </a:prstGeom>
          <a:noFill/>
        </p:spPr>
        <p:txBody>
          <a:bodyPr wrap="square" rtlCol="0">
            <a:spAutoFit/>
          </a:bodyPr>
          <a:lstStyle/>
          <a:p>
            <a:r>
              <a:rPr lang="en-US" dirty="0" smtClean="0"/>
              <a:t> g</a:t>
            </a:r>
            <a:endParaRPr lang="en-US" dirty="0"/>
          </a:p>
        </p:txBody>
      </p:sp>
      <p:cxnSp>
        <p:nvCxnSpPr>
          <p:cNvPr id="23" name="Straight Arrow Connector 22"/>
          <p:cNvCxnSpPr/>
          <p:nvPr/>
        </p:nvCxnSpPr>
        <p:spPr>
          <a:xfrm rot="5400000">
            <a:off x="6128266" y="5073134"/>
            <a:ext cx="392668"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6744494" y="5068094"/>
            <a:ext cx="380206" cy="3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5871184" y="5939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urved Connector 31"/>
          <p:cNvCxnSpPr>
            <a:stCxn id="13" idx="1"/>
            <a:endCxn id="8" idx="1"/>
          </p:cNvCxnSpPr>
          <p:nvPr/>
        </p:nvCxnSpPr>
        <p:spPr>
          <a:xfrm rot="10800000" flipH="1">
            <a:off x="5867400" y="4909066"/>
            <a:ext cx="609600" cy="1371600"/>
          </a:xfrm>
          <a:prstGeom prst="curvedConnector3">
            <a:avLst>
              <a:gd name="adj1" fmla="val -4595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Curved Connector 45"/>
          <p:cNvCxnSpPr>
            <a:stCxn id="18" idx="3"/>
            <a:endCxn id="8" idx="3"/>
          </p:cNvCxnSpPr>
          <p:nvPr/>
        </p:nvCxnSpPr>
        <p:spPr>
          <a:xfrm flipH="1" flipV="1">
            <a:off x="7010400" y="4909066"/>
            <a:ext cx="533400" cy="609600"/>
          </a:xfrm>
          <a:prstGeom prst="curvedConnector3">
            <a:avLst>
              <a:gd name="adj1" fmla="val -42857"/>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429000" y="4648200"/>
            <a:ext cx="914400" cy="1200329"/>
          </a:xfrm>
          <a:prstGeom prst="rect">
            <a:avLst/>
          </a:prstGeom>
        </p:spPr>
        <p:txBody>
          <a:bodyPr wrap="square">
            <a:spAutoFit/>
          </a:bodyPr>
          <a:lstStyle/>
          <a:p>
            <a:r>
              <a:rPr lang="en-US" dirty="0" smtClean="0"/>
              <a:t>f()</a:t>
            </a:r>
          </a:p>
          <a:p>
            <a:r>
              <a:rPr lang="en-US" dirty="0" smtClean="0"/>
              <a:t>{ if(e)</a:t>
            </a:r>
          </a:p>
          <a:p>
            <a:r>
              <a:rPr lang="en-US" dirty="0" smtClean="0"/>
              <a:t>      f();</a:t>
            </a:r>
          </a:p>
          <a:p>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Procedure Calls</a:t>
            </a:r>
            <a:endParaRPr lang="en-US"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r>
              <a:rPr lang="en-US" dirty="0" smtClean="0"/>
              <a:t>All possible </a:t>
            </a:r>
            <a:r>
              <a:rPr lang="en-US" dirty="0" err="1" smtClean="0"/>
              <a:t>unrollings</a:t>
            </a:r>
            <a:r>
              <a:rPr lang="en-US" dirty="0" smtClean="0"/>
              <a:t> for call-chains involving recursion are approximated by introducing matching pairs of recursive and approximate nodes in the invocation graph.</a:t>
            </a:r>
          </a:p>
          <a:p>
            <a:r>
              <a:rPr lang="en-US" dirty="0" smtClean="0"/>
              <a:t>Each recursive node marks a place where a fixed-point computation must be performed</a:t>
            </a:r>
          </a:p>
          <a:p>
            <a:r>
              <a:rPr lang="en-US" dirty="0" smtClean="0"/>
              <a:t>Each approximate node marks a place where the current stored approximation for the function should be used.</a:t>
            </a:r>
          </a:p>
          <a:p>
            <a:r>
              <a:rPr lang="en-US" dirty="0" smtClean="0"/>
              <a:t>At each recursive node we store an input, an output and a list of pending inputs.</a:t>
            </a:r>
          </a:p>
          <a:p>
            <a:r>
              <a:rPr lang="en-US" dirty="0" smtClean="0"/>
              <a:t>The fixed-point computation generalizes the stored input until it finds an input that summarizes all the invocations of recursive function in any unrolled call tree starting at the recursive node for the function. </a:t>
            </a:r>
          </a:p>
          <a:p>
            <a:r>
              <a:rPr lang="en-US" dirty="0" smtClean="0"/>
              <a:t>Out put is generalized to find a summary for the output for any unrolling of the call tree starting in the recursive node for function.</a:t>
            </a:r>
          </a:p>
          <a:p>
            <a:r>
              <a:rPr lang="en-US" dirty="0" smtClean="0"/>
              <a:t>Approximate node never evaluates the body of the function, it either uses the stored result or returns BOTTOM</a:t>
            </a:r>
          </a:p>
          <a:p>
            <a:r>
              <a:rPr lang="en-US" dirty="0" smtClean="0"/>
              <a:t>Iteration terminates when input is sufficiently generalized (pending list is empty) and so is output (result of evaluating the call doesn’t add any new information to the stored output).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Compositional Inter-procedural rules for Points-to Analysis (1/2)</a:t>
            </a:r>
            <a:endParaRPr lang="en-US" dirty="0"/>
          </a:p>
        </p:txBody>
      </p:sp>
      <p:sp>
        <p:nvSpPr>
          <p:cNvPr id="3" name="Content Placeholder 2"/>
          <p:cNvSpPr>
            <a:spLocks noGrp="1"/>
          </p:cNvSpPr>
          <p:nvPr>
            <p:ph idx="1"/>
          </p:nvPr>
        </p:nvSpPr>
        <p:spPr>
          <a:xfrm>
            <a:off x="457200" y="1524000"/>
            <a:ext cx="8686800" cy="5105400"/>
          </a:xfrm>
        </p:spPr>
        <p:txBody>
          <a:bodyPr>
            <a:noAutofit/>
          </a:bodyPr>
          <a:lstStyle/>
          <a:p>
            <a:pPr>
              <a:buNone/>
            </a:pPr>
            <a:r>
              <a:rPr lang="en-US" sz="1600" dirty="0" smtClean="0"/>
              <a:t>fun </a:t>
            </a:r>
            <a:r>
              <a:rPr lang="en-US" sz="1600" dirty="0" err="1" smtClean="0"/>
              <a:t>process_call</a:t>
            </a:r>
            <a:r>
              <a:rPr lang="en-US" sz="1600" dirty="0" smtClean="0"/>
              <a:t>(Input, </a:t>
            </a:r>
            <a:r>
              <a:rPr lang="en-US" sz="1600" dirty="0" err="1" smtClean="0"/>
              <a:t>actualList</a:t>
            </a:r>
            <a:r>
              <a:rPr lang="en-US" sz="1600" dirty="0" smtClean="0"/>
              <a:t>, </a:t>
            </a:r>
            <a:r>
              <a:rPr lang="en-US" sz="1600" dirty="0" err="1" smtClean="0"/>
              <a:t>formalList</a:t>
            </a:r>
            <a:r>
              <a:rPr lang="en-US" sz="1600" dirty="0" smtClean="0"/>
              <a:t>, </a:t>
            </a:r>
            <a:r>
              <a:rPr lang="en-US" sz="1600" dirty="0" err="1" smtClean="0"/>
              <a:t>ign</a:t>
            </a:r>
            <a:r>
              <a:rPr lang="en-US" sz="1600" dirty="0" smtClean="0"/>
              <a:t>, </a:t>
            </a:r>
            <a:r>
              <a:rPr lang="en-US" sz="1600" dirty="0" err="1" smtClean="0"/>
              <a:t>funcBody</a:t>
            </a:r>
            <a:r>
              <a:rPr lang="en-US" sz="1600" dirty="0" smtClean="0"/>
              <a:t>) =</a:t>
            </a:r>
          </a:p>
          <a:p>
            <a:pPr>
              <a:buNone/>
            </a:pPr>
            <a:r>
              <a:rPr lang="en-US" sz="1600" dirty="0" smtClean="0"/>
              <a:t>    (</a:t>
            </a:r>
            <a:r>
              <a:rPr lang="en-US" sz="1600" dirty="0" err="1" smtClean="0"/>
              <a:t>funcInput</a:t>
            </a:r>
            <a:r>
              <a:rPr lang="en-US" sz="1600" dirty="0" smtClean="0"/>
              <a:t>, </a:t>
            </a:r>
            <a:r>
              <a:rPr lang="en-US" sz="1600" dirty="0" err="1" smtClean="0"/>
              <a:t>mapInfo</a:t>
            </a:r>
            <a:r>
              <a:rPr lang="en-US" sz="1600" dirty="0" smtClean="0"/>
              <a:t>) = </a:t>
            </a:r>
            <a:r>
              <a:rPr lang="en-US" sz="1600" dirty="0" err="1" smtClean="0"/>
              <a:t>map_process</a:t>
            </a:r>
            <a:r>
              <a:rPr lang="en-US" sz="1600" dirty="0" smtClean="0"/>
              <a:t>(Input, </a:t>
            </a:r>
            <a:r>
              <a:rPr lang="en-US" sz="1600" dirty="0" err="1" smtClean="0"/>
              <a:t>formalList</a:t>
            </a:r>
            <a:r>
              <a:rPr lang="en-US" sz="1600" dirty="0" smtClean="0"/>
              <a:t>, </a:t>
            </a:r>
            <a:r>
              <a:rPr lang="en-US" sz="1600" dirty="0" err="1" smtClean="0"/>
              <a:t>actualList</a:t>
            </a:r>
            <a:r>
              <a:rPr lang="en-US" sz="1600" dirty="0" smtClean="0"/>
              <a:t>)</a:t>
            </a:r>
          </a:p>
          <a:p>
            <a:pPr>
              <a:buNone/>
            </a:pPr>
            <a:r>
              <a:rPr lang="en-US" sz="1600" dirty="0" smtClean="0"/>
              <a:t>    case </a:t>
            </a:r>
            <a:r>
              <a:rPr lang="en-US" sz="1600" dirty="0" err="1" smtClean="0"/>
              <a:t>ign</a:t>
            </a:r>
            <a:r>
              <a:rPr lang="en-US" sz="1600" dirty="0" smtClean="0"/>
              <a:t> of</a:t>
            </a:r>
          </a:p>
          <a:p>
            <a:pPr>
              <a:buNone/>
            </a:pPr>
            <a:r>
              <a:rPr lang="en-US" sz="1600" dirty="0" smtClean="0"/>
              <a:t>         &lt; Ordinary &gt; =&gt;</a:t>
            </a:r>
          </a:p>
          <a:p>
            <a:pPr>
              <a:buNone/>
            </a:pPr>
            <a:r>
              <a:rPr lang="en-US" sz="1600" dirty="0" smtClean="0"/>
              <a:t>            if (</a:t>
            </a:r>
            <a:r>
              <a:rPr lang="en-US" sz="1600" dirty="0" err="1" smtClean="0"/>
              <a:t>funcInput</a:t>
            </a:r>
            <a:r>
              <a:rPr lang="en-US" sz="1600" dirty="0" smtClean="0"/>
              <a:t> == </a:t>
            </a:r>
            <a:r>
              <a:rPr lang="en-US" sz="1600" dirty="0" err="1" smtClean="0"/>
              <a:t>ign.storedInput</a:t>
            </a:r>
            <a:r>
              <a:rPr lang="en-US" sz="1600" dirty="0" smtClean="0"/>
              <a:t>) /* already computed */</a:t>
            </a:r>
          </a:p>
          <a:p>
            <a:pPr>
              <a:buNone/>
            </a:pPr>
            <a:r>
              <a:rPr lang="en-US" sz="1600" dirty="0" smtClean="0"/>
              <a:t>                return(</a:t>
            </a:r>
            <a:r>
              <a:rPr lang="en-US" sz="1600" dirty="0" err="1" smtClean="0"/>
              <a:t>unmap_process</a:t>
            </a:r>
            <a:r>
              <a:rPr lang="en-US" sz="1600" dirty="0" smtClean="0"/>
              <a:t>( Input, </a:t>
            </a:r>
            <a:r>
              <a:rPr lang="en-US" sz="1600" dirty="0" err="1" smtClean="0"/>
              <a:t>ign.storedOutput</a:t>
            </a:r>
            <a:r>
              <a:rPr lang="en-US" sz="1600" dirty="0" smtClean="0"/>
              <a:t>, </a:t>
            </a:r>
            <a:r>
              <a:rPr lang="en-US" sz="1600" dirty="0" err="1" smtClean="0"/>
              <a:t>mapInfo</a:t>
            </a:r>
            <a:r>
              <a:rPr lang="en-US" sz="1600" dirty="0" smtClean="0"/>
              <a:t>));</a:t>
            </a:r>
          </a:p>
          <a:p>
            <a:pPr>
              <a:buNone/>
            </a:pPr>
            <a:r>
              <a:rPr lang="en-US" sz="1600" dirty="0" smtClean="0"/>
              <a:t>            else /* compute output, store input and output */</a:t>
            </a:r>
          </a:p>
          <a:p>
            <a:pPr>
              <a:buNone/>
            </a:pPr>
            <a:r>
              <a:rPr lang="en-US" sz="1600" dirty="0" smtClean="0"/>
              <a:t>                </a:t>
            </a:r>
            <a:r>
              <a:rPr lang="en-US" sz="1600" dirty="0" err="1" smtClean="0"/>
              <a:t>funcOutput</a:t>
            </a:r>
            <a:r>
              <a:rPr lang="en-US" sz="1600" dirty="0" smtClean="0"/>
              <a:t> = </a:t>
            </a:r>
            <a:r>
              <a:rPr lang="en-US" sz="1600" dirty="0" err="1" smtClean="0"/>
              <a:t>process_stmt</a:t>
            </a:r>
            <a:r>
              <a:rPr lang="en-US" sz="1600" dirty="0" smtClean="0"/>
              <a:t>(</a:t>
            </a:r>
            <a:r>
              <a:rPr lang="en-US" sz="1600" dirty="0" err="1" smtClean="0"/>
              <a:t>funcBody</a:t>
            </a:r>
            <a:r>
              <a:rPr lang="en-US" sz="1600" dirty="0" smtClean="0"/>
              <a:t>, </a:t>
            </a:r>
            <a:r>
              <a:rPr lang="en-US" sz="1600" dirty="0" err="1" smtClean="0"/>
              <a:t>funcInput</a:t>
            </a:r>
            <a:r>
              <a:rPr lang="en-US" sz="1600" dirty="0" smtClean="0"/>
              <a:t>, </a:t>
            </a:r>
            <a:r>
              <a:rPr lang="en-US" sz="1600" dirty="0" err="1" smtClean="0"/>
              <a:t>ign</a:t>
            </a:r>
            <a:r>
              <a:rPr lang="en-US" sz="1600" dirty="0" smtClean="0"/>
              <a:t>);</a:t>
            </a:r>
          </a:p>
          <a:p>
            <a:pPr>
              <a:buNone/>
            </a:pPr>
            <a:r>
              <a:rPr lang="en-US" sz="1600" dirty="0" smtClean="0"/>
              <a:t>                </a:t>
            </a:r>
            <a:r>
              <a:rPr lang="en-US" sz="1600" dirty="0" err="1" smtClean="0"/>
              <a:t>ign.storedInput</a:t>
            </a:r>
            <a:r>
              <a:rPr lang="en-US" sz="1600" dirty="0" smtClean="0"/>
              <a:t> = </a:t>
            </a:r>
            <a:r>
              <a:rPr lang="en-US" sz="1600" dirty="0" err="1" smtClean="0"/>
              <a:t>funcInput</a:t>
            </a:r>
            <a:r>
              <a:rPr lang="en-US" sz="1600" dirty="0" smtClean="0"/>
              <a:t>; </a:t>
            </a:r>
          </a:p>
          <a:p>
            <a:pPr>
              <a:buNone/>
            </a:pPr>
            <a:r>
              <a:rPr lang="en-US" sz="1600" dirty="0" smtClean="0"/>
              <a:t>                </a:t>
            </a:r>
            <a:r>
              <a:rPr lang="en-US" sz="1600" dirty="0" err="1" smtClean="0"/>
              <a:t>ign.storedOutput</a:t>
            </a:r>
            <a:r>
              <a:rPr lang="en-US" sz="1600" dirty="0" smtClean="0"/>
              <a:t> = </a:t>
            </a:r>
            <a:r>
              <a:rPr lang="en-US" sz="1600" dirty="0" err="1" smtClean="0"/>
              <a:t>funcOutput</a:t>
            </a:r>
            <a:r>
              <a:rPr lang="en-US" sz="1600" dirty="0" smtClean="0"/>
              <a:t>;</a:t>
            </a:r>
          </a:p>
          <a:p>
            <a:pPr>
              <a:buNone/>
            </a:pPr>
            <a:r>
              <a:rPr lang="en-US" sz="1600" dirty="0" smtClean="0"/>
              <a:t>                return (</a:t>
            </a:r>
            <a:r>
              <a:rPr lang="en-US" sz="1600" dirty="0" err="1" smtClean="0"/>
              <a:t>unmap_process</a:t>
            </a:r>
            <a:r>
              <a:rPr lang="en-US" sz="1600" dirty="0" smtClean="0"/>
              <a:t>( Input, </a:t>
            </a:r>
            <a:r>
              <a:rPr lang="en-US" sz="1600" dirty="0" err="1" smtClean="0"/>
              <a:t>funcOutput</a:t>
            </a:r>
            <a:r>
              <a:rPr lang="en-US" sz="1600" dirty="0" smtClean="0"/>
              <a:t>, </a:t>
            </a:r>
            <a:r>
              <a:rPr lang="en-US" sz="1600" dirty="0" err="1" smtClean="0"/>
              <a:t>mapInfo</a:t>
            </a:r>
            <a:r>
              <a:rPr lang="en-US" sz="1600" dirty="0" smtClean="0"/>
              <a:t>));</a:t>
            </a:r>
          </a:p>
          <a:p>
            <a:pPr>
              <a:buNone/>
            </a:pPr>
            <a:r>
              <a:rPr lang="en-US" sz="1600" dirty="0" smtClean="0"/>
              <a:t>         &lt; Approximate &gt; =&gt;</a:t>
            </a:r>
          </a:p>
          <a:p>
            <a:pPr>
              <a:buNone/>
            </a:pPr>
            <a:r>
              <a:rPr lang="en-US" sz="1600" dirty="0" smtClean="0"/>
              <a:t>            </a:t>
            </a:r>
            <a:r>
              <a:rPr lang="en-US" sz="1600" dirty="0" err="1" smtClean="0"/>
              <a:t>recIgn</a:t>
            </a:r>
            <a:r>
              <a:rPr lang="en-US" sz="1600" dirty="0" smtClean="0"/>
              <a:t> = </a:t>
            </a:r>
            <a:r>
              <a:rPr lang="en-US" sz="1600" dirty="0" err="1" smtClean="0"/>
              <a:t>ign.recEdge</a:t>
            </a:r>
            <a:r>
              <a:rPr lang="en-US" sz="1600" dirty="0" smtClean="0"/>
              <a:t>;  /* get partner recursive node in inv. graph */</a:t>
            </a:r>
          </a:p>
          <a:p>
            <a:pPr>
              <a:buNone/>
            </a:pPr>
            <a:r>
              <a:rPr lang="en-US" sz="1600" dirty="0" smtClean="0"/>
              <a:t>            if (</a:t>
            </a:r>
            <a:r>
              <a:rPr lang="en-US" sz="1600" dirty="0" err="1" smtClean="0"/>
              <a:t>isSubsetOf</a:t>
            </a:r>
            <a:r>
              <a:rPr lang="en-US" sz="1600" dirty="0" smtClean="0"/>
              <a:t>(</a:t>
            </a:r>
            <a:r>
              <a:rPr lang="en-US" sz="1600" dirty="0" err="1" smtClean="0"/>
              <a:t>funcInput</a:t>
            </a:r>
            <a:r>
              <a:rPr lang="en-US" sz="1600" dirty="0" smtClean="0"/>
              <a:t>, </a:t>
            </a:r>
            <a:r>
              <a:rPr lang="en-US" sz="1600" dirty="0" err="1" smtClean="0"/>
              <a:t>recIgn.storedInput</a:t>
            </a:r>
            <a:r>
              <a:rPr lang="en-US" sz="1600" dirty="0" smtClean="0"/>
              <a:t>)/*</a:t>
            </a:r>
            <a:r>
              <a:rPr lang="en-US" sz="1300" dirty="0" smtClean="0"/>
              <a:t>if this input is contained in stored input, use stored output *</a:t>
            </a:r>
            <a:r>
              <a:rPr lang="en-US" sz="1600" dirty="0" smtClean="0"/>
              <a:t>/</a:t>
            </a:r>
          </a:p>
          <a:p>
            <a:pPr>
              <a:buNone/>
            </a:pPr>
            <a:r>
              <a:rPr lang="en-US" sz="1600" dirty="0" smtClean="0"/>
              <a:t>                return(</a:t>
            </a:r>
            <a:r>
              <a:rPr lang="en-US" sz="1600" dirty="0" err="1" smtClean="0"/>
              <a:t>unmap_process</a:t>
            </a:r>
            <a:r>
              <a:rPr lang="en-US" sz="1600" dirty="0" smtClean="0"/>
              <a:t>(Input ,</a:t>
            </a:r>
            <a:r>
              <a:rPr lang="en-US" sz="1600" dirty="0" err="1" smtClean="0"/>
              <a:t>recIgn.storedOutput</a:t>
            </a:r>
            <a:r>
              <a:rPr lang="en-US" sz="1600" dirty="0" smtClean="0"/>
              <a:t>, </a:t>
            </a:r>
            <a:r>
              <a:rPr lang="en-US" sz="1600" dirty="0" err="1" smtClean="0"/>
              <a:t>mapInfo</a:t>
            </a:r>
            <a:r>
              <a:rPr lang="en-US" sz="1600" dirty="0" smtClean="0"/>
              <a:t>) );</a:t>
            </a:r>
          </a:p>
          <a:p>
            <a:pPr>
              <a:buNone/>
            </a:pPr>
            <a:r>
              <a:rPr lang="en-US" sz="1600" dirty="0" smtClean="0"/>
              <a:t>            else /* put this input in the pending list, and return Bottom */</a:t>
            </a:r>
          </a:p>
          <a:p>
            <a:pPr>
              <a:buNone/>
            </a:pPr>
            <a:r>
              <a:rPr lang="en-US" sz="1600" dirty="0" smtClean="0"/>
              <a:t>                 </a:t>
            </a:r>
            <a:r>
              <a:rPr lang="en-US" sz="1600" dirty="0" err="1" smtClean="0"/>
              <a:t>addToPendingList</a:t>
            </a:r>
            <a:r>
              <a:rPr lang="en-US" sz="1600" dirty="0" smtClean="0"/>
              <a:t> (</a:t>
            </a:r>
            <a:r>
              <a:rPr lang="en-US" sz="1600" dirty="0" err="1" smtClean="0"/>
              <a:t>funcInput</a:t>
            </a:r>
            <a:r>
              <a:rPr lang="en-US" sz="1600" dirty="0" smtClean="0"/>
              <a:t> ,</a:t>
            </a:r>
            <a:r>
              <a:rPr lang="en-US" sz="1600" dirty="0" err="1" smtClean="0"/>
              <a:t>recIgn.pendingList</a:t>
            </a:r>
            <a:r>
              <a:rPr lang="en-US" sz="1600" dirty="0" smtClean="0"/>
              <a:t> );</a:t>
            </a:r>
          </a:p>
          <a:p>
            <a:pPr>
              <a:buNone/>
            </a:pPr>
            <a:r>
              <a:rPr lang="en-US" sz="1600" dirty="0" smtClean="0"/>
              <a:t>                 return (Bottom);</a:t>
            </a:r>
            <a:endParaRPr lang="en-US"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Compositional Inter-procedural rules for Points-to Analysis (2/2)</a:t>
            </a:r>
            <a:endParaRPr lang="en-US" dirty="0"/>
          </a:p>
        </p:txBody>
      </p:sp>
      <p:sp>
        <p:nvSpPr>
          <p:cNvPr id="3" name="Content Placeholder 2"/>
          <p:cNvSpPr>
            <a:spLocks noGrp="1"/>
          </p:cNvSpPr>
          <p:nvPr>
            <p:ph idx="1"/>
          </p:nvPr>
        </p:nvSpPr>
        <p:spPr>
          <a:xfrm>
            <a:off x="457200" y="1371600"/>
            <a:ext cx="8686800" cy="5486400"/>
          </a:xfrm>
        </p:spPr>
        <p:txBody>
          <a:bodyPr>
            <a:noAutofit/>
          </a:bodyPr>
          <a:lstStyle/>
          <a:p>
            <a:pPr lvl="1">
              <a:buNone/>
            </a:pPr>
            <a:r>
              <a:rPr lang="en-US" sz="1600" dirty="0" smtClean="0"/>
              <a:t>&lt; Recursive &gt; =&gt;</a:t>
            </a:r>
          </a:p>
          <a:p>
            <a:pPr lvl="1">
              <a:buNone/>
            </a:pPr>
            <a:r>
              <a:rPr lang="en-US" sz="1600" dirty="0" smtClean="0"/>
              <a:t>   if (</a:t>
            </a:r>
            <a:r>
              <a:rPr lang="en-US" sz="1600" dirty="0" err="1" smtClean="0"/>
              <a:t>funcInput</a:t>
            </a:r>
            <a:r>
              <a:rPr lang="en-US" sz="1600" dirty="0" smtClean="0"/>
              <a:t> == </a:t>
            </a:r>
            <a:r>
              <a:rPr lang="en-US" sz="1600" dirty="0" err="1" smtClean="0"/>
              <a:t>ign.storedInput</a:t>
            </a:r>
            <a:r>
              <a:rPr lang="en-US" sz="1600" dirty="0" smtClean="0"/>
              <a:t>)  /* already computed */</a:t>
            </a:r>
          </a:p>
          <a:p>
            <a:pPr lvl="1">
              <a:buNone/>
            </a:pPr>
            <a:r>
              <a:rPr lang="en-US" sz="1600" dirty="0" smtClean="0"/>
              <a:t>      return (</a:t>
            </a:r>
            <a:r>
              <a:rPr lang="en-US" sz="1600" dirty="0" err="1" smtClean="0"/>
              <a:t>unmap_processs</a:t>
            </a:r>
            <a:r>
              <a:rPr lang="en-US" sz="1600" dirty="0" smtClean="0"/>
              <a:t> (Input, </a:t>
            </a:r>
            <a:r>
              <a:rPr lang="en-US" sz="1600" dirty="0" err="1" smtClean="0"/>
              <a:t>ign.storedOutput</a:t>
            </a:r>
            <a:r>
              <a:rPr lang="en-US" sz="1600" dirty="0" smtClean="0"/>
              <a:t>, </a:t>
            </a:r>
            <a:r>
              <a:rPr lang="en-US" sz="1600" dirty="0" err="1" smtClean="0"/>
              <a:t>mapInfo</a:t>
            </a:r>
            <a:r>
              <a:rPr lang="en-US" sz="1600" dirty="0" smtClean="0"/>
              <a:t>));</a:t>
            </a:r>
          </a:p>
          <a:p>
            <a:pPr lvl="1">
              <a:buNone/>
            </a:pPr>
            <a:r>
              <a:rPr lang="en-US" sz="1600" dirty="0" smtClean="0"/>
              <a:t>   else</a:t>
            </a:r>
          </a:p>
          <a:p>
            <a:pPr lvl="1">
              <a:buNone/>
            </a:pPr>
            <a:r>
              <a:rPr lang="en-US" sz="1600" dirty="0" smtClean="0"/>
              <a:t>      </a:t>
            </a:r>
            <a:r>
              <a:rPr lang="en-US" sz="1600" dirty="0" err="1" smtClean="0"/>
              <a:t>ign.storedInput</a:t>
            </a:r>
            <a:r>
              <a:rPr lang="en-US" sz="1600" dirty="0" smtClean="0"/>
              <a:t> = </a:t>
            </a:r>
            <a:r>
              <a:rPr lang="en-US" sz="1600" dirty="0" err="1" smtClean="0"/>
              <a:t>funcInput</a:t>
            </a:r>
            <a:r>
              <a:rPr lang="en-US" sz="1600" dirty="0" smtClean="0"/>
              <a:t>;      </a:t>
            </a:r>
            <a:r>
              <a:rPr lang="en-US" sz="1600" dirty="0" err="1" smtClean="0"/>
              <a:t>ign.storedOutput</a:t>
            </a:r>
            <a:r>
              <a:rPr lang="en-US" sz="1600" dirty="0" smtClean="0"/>
              <a:t> = Bottom; /* initial input, output estimate */ </a:t>
            </a:r>
          </a:p>
          <a:p>
            <a:pPr lvl="1">
              <a:buNone/>
            </a:pPr>
            <a:r>
              <a:rPr lang="en-US" sz="1600" dirty="0" smtClean="0"/>
              <a:t>      ign. </a:t>
            </a:r>
            <a:r>
              <a:rPr lang="en-US" sz="1600" dirty="0" err="1" smtClean="0"/>
              <a:t>pendingList</a:t>
            </a:r>
            <a:r>
              <a:rPr lang="en-US" sz="1600" dirty="0" smtClean="0"/>
              <a:t> = {};                    done = false;</a:t>
            </a:r>
          </a:p>
          <a:p>
            <a:pPr lvl="1">
              <a:buNone/>
            </a:pPr>
            <a:r>
              <a:rPr lang="en-US" sz="1600" dirty="0" smtClean="0"/>
              <a:t>   do  /* no unresolved inputs pending */</a:t>
            </a:r>
          </a:p>
          <a:p>
            <a:pPr lvl="1">
              <a:buNone/>
            </a:pPr>
            <a:r>
              <a:rPr lang="en-US" sz="1600" dirty="0" smtClean="0"/>
              <a:t>       </a:t>
            </a:r>
            <a:r>
              <a:rPr lang="en-US" sz="1600" dirty="0" err="1" smtClean="0"/>
              <a:t>funcOutput</a:t>
            </a:r>
            <a:r>
              <a:rPr lang="en-US" sz="1600" dirty="0" smtClean="0"/>
              <a:t> = </a:t>
            </a:r>
            <a:r>
              <a:rPr lang="en-US" sz="1600" dirty="0" err="1" smtClean="0"/>
              <a:t>process_stmt</a:t>
            </a:r>
            <a:r>
              <a:rPr lang="en-US" sz="1600" dirty="0" smtClean="0"/>
              <a:t> (</a:t>
            </a:r>
            <a:r>
              <a:rPr lang="en-US" sz="1600" dirty="0" err="1" smtClean="0"/>
              <a:t>funcBody</a:t>
            </a:r>
            <a:r>
              <a:rPr lang="en-US" sz="1600" dirty="0" smtClean="0"/>
              <a:t>, </a:t>
            </a:r>
            <a:r>
              <a:rPr lang="en-US" sz="1600" dirty="0" err="1" smtClean="0"/>
              <a:t>ign.storedInput</a:t>
            </a:r>
            <a:r>
              <a:rPr lang="en-US" sz="1600" dirty="0" smtClean="0"/>
              <a:t>, </a:t>
            </a:r>
            <a:r>
              <a:rPr lang="en-US" sz="1600" dirty="0" err="1" smtClean="0"/>
              <a:t>ign</a:t>
            </a:r>
            <a:r>
              <a:rPr lang="en-US" sz="1600" dirty="0" smtClean="0"/>
              <a:t>);  /* process the body */</a:t>
            </a:r>
          </a:p>
          <a:p>
            <a:pPr lvl="1">
              <a:buNone/>
            </a:pPr>
            <a:r>
              <a:rPr lang="en-US" sz="1600" dirty="0" smtClean="0"/>
              <a:t>       if (</a:t>
            </a:r>
            <a:r>
              <a:rPr lang="en-US" sz="1600" dirty="0" err="1" smtClean="0"/>
              <a:t>ign.pendingList</a:t>
            </a:r>
            <a:r>
              <a:rPr lang="en-US" sz="1600" dirty="0" smtClean="0"/>
              <a:t> != {})  /* if there are unresolved inputs, merge inputs and restart */</a:t>
            </a:r>
          </a:p>
          <a:p>
            <a:pPr lvl="1">
              <a:buNone/>
            </a:pPr>
            <a:r>
              <a:rPr lang="en-US" sz="1600" dirty="0" smtClean="0"/>
              <a:t>          </a:t>
            </a:r>
            <a:r>
              <a:rPr lang="en-US" sz="1600" dirty="0" err="1" smtClean="0"/>
              <a:t>ign.storedInput</a:t>
            </a:r>
            <a:r>
              <a:rPr lang="en-US" sz="1600" dirty="0" smtClean="0"/>
              <a:t> = Merge(</a:t>
            </a:r>
            <a:r>
              <a:rPr lang="en-US" sz="1600" dirty="0" err="1" smtClean="0"/>
              <a:t>ign.storedInput</a:t>
            </a:r>
            <a:r>
              <a:rPr lang="en-US" sz="1600" dirty="0" smtClean="0"/>
              <a:t>, </a:t>
            </a:r>
            <a:r>
              <a:rPr lang="en-US" sz="1600" dirty="0" err="1" smtClean="0"/>
              <a:t>pendingListInputs</a:t>
            </a:r>
            <a:r>
              <a:rPr lang="en-US" sz="1600" dirty="0" smtClean="0"/>
              <a:t>);</a:t>
            </a:r>
          </a:p>
          <a:p>
            <a:pPr lvl="1">
              <a:buNone/>
            </a:pPr>
            <a:r>
              <a:rPr lang="en-US" sz="1600" dirty="0" smtClean="0"/>
              <a:t>          </a:t>
            </a:r>
            <a:r>
              <a:rPr lang="en-US" sz="1600" dirty="0" err="1" smtClean="0"/>
              <a:t>ign.pendingList</a:t>
            </a:r>
            <a:r>
              <a:rPr lang="en-US" sz="1600" dirty="0" smtClean="0"/>
              <a:t> = {};                     ign. </a:t>
            </a:r>
            <a:r>
              <a:rPr lang="en-US" sz="1600" dirty="0" err="1" smtClean="0"/>
              <a:t>storedOutput</a:t>
            </a:r>
            <a:r>
              <a:rPr lang="en-US" sz="1600" dirty="0" smtClean="0"/>
              <a:t> = Bottom;</a:t>
            </a:r>
          </a:p>
          <a:p>
            <a:pPr lvl="1">
              <a:buNone/>
            </a:pPr>
            <a:r>
              <a:rPr lang="en-US" sz="1600" dirty="0" smtClean="0"/>
              <a:t>       else if </a:t>
            </a:r>
            <a:r>
              <a:rPr lang="en-US" sz="1600" dirty="0" err="1" smtClean="0"/>
              <a:t>isSubsetOf</a:t>
            </a:r>
            <a:r>
              <a:rPr lang="en-US" sz="1600" dirty="0" smtClean="0"/>
              <a:t>(</a:t>
            </a:r>
            <a:r>
              <a:rPr lang="en-US" sz="1600" dirty="0" err="1" smtClean="0"/>
              <a:t>funcOutput</a:t>
            </a:r>
            <a:r>
              <a:rPr lang="en-US" sz="1600" dirty="0" smtClean="0"/>
              <a:t>, </a:t>
            </a:r>
            <a:r>
              <a:rPr lang="en-US" sz="1600" dirty="0" err="1" smtClean="0"/>
              <a:t>ign.storedOutput</a:t>
            </a:r>
            <a:r>
              <a:rPr lang="en-US" sz="1600" dirty="0" smtClean="0"/>
              <a:t>) /*</a:t>
            </a:r>
            <a:r>
              <a:rPr lang="en-US" sz="1300" dirty="0" smtClean="0"/>
              <a:t>check if the new output is included in old output</a:t>
            </a:r>
            <a:r>
              <a:rPr lang="en-US" sz="1600" dirty="0" smtClean="0"/>
              <a:t> */</a:t>
            </a:r>
          </a:p>
          <a:p>
            <a:pPr lvl="1">
              <a:buNone/>
            </a:pPr>
            <a:r>
              <a:rPr lang="en-US" sz="1600" dirty="0" smtClean="0"/>
              <a:t>          done = true;</a:t>
            </a:r>
          </a:p>
          <a:p>
            <a:pPr lvl="1">
              <a:buNone/>
            </a:pPr>
            <a:r>
              <a:rPr lang="en-US" sz="1600" dirty="0" smtClean="0"/>
              <a:t>       else /* merge outputs and try again */</a:t>
            </a:r>
          </a:p>
          <a:p>
            <a:pPr lvl="1">
              <a:buNone/>
            </a:pPr>
            <a:r>
              <a:rPr lang="en-US" sz="1600" dirty="0" smtClean="0"/>
              <a:t>          </a:t>
            </a:r>
            <a:r>
              <a:rPr lang="en-US" sz="1600" dirty="0" err="1" smtClean="0"/>
              <a:t>ign.storedOutput</a:t>
            </a:r>
            <a:r>
              <a:rPr lang="en-US" sz="1600" dirty="0" smtClean="0"/>
              <a:t> = Merge(</a:t>
            </a:r>
            <a:r>
              <a:rPr lang="en-US" sz="1600" dirty="0" err="1" smtClean="0"/>
              <a:t>ign.storedOutput</a:t>
            </a:r>
            <a:r>
              <a:rPr lang="en-US" sz="1600" dirty="0" smtClean="0"/>
              <a:t>, </a:t>
            </a:r>
            <a:r>
              <a:rPr lang="en-US" sz="1600" dirty="0" err="1" smtClean="0"/>
              <a:t>funcOutput</a:t>
            </a:r>
            <a:r>
              <a:rPr lang="en-US" sz="1600" dirty="0" smtClean="0"/>
              <a:t>);</a:t>
            </a:r>
          </a:p>
          <a:p>
            <a:pPr lvl="1">
              <a:buNone/>
            </a:pPr>
            <a:r>
              <a:rPr lang="en-US" sz="1600" dirty="0" smtClean="0"/>
              <a:t>    while (not done);</a:t>
            </a:r>
          </a:p>
          <a:p>
            <a:pPr lvl="1">
              <a:buNone/>
            </a:pPr>
            <a:r>
              <a:rPr lang="en-US" sz="1600" dirty="0" smtClean="0"/>
              <a:t>    </a:t>
            </a:r>
            <a:r>
              <a:rPr lang="en-US" sz="1600" dirty="0" err="1" smtClean="0"/>
              <a:t>ign.storedInput</a:t>
            </a:r>
            <a:r>
              <a:rPr lang="en-US" sz="1600" dirty="0" smtClean="0"/>
              <a:t> = </a:t>
            </a:r>
            <a:r>
              <a:rPr lang="en-US" sz="1600" dirty="0" err="1" smtClean="0"/>
              <a:t>funcInput</a:t>
            </a:r>
            <a:r>
              <a:rPr lang="en-US" sz="1600" dirty="0" smtClean="0"/>
              <a:t>;  /*reset stored input to initial input for future </a:t>
            </a:r>
            <a:r>
              <a:rPr lang="en-US" sz="1600" dirty="0" err="1" smtClean="0"/>
              <a:t>memoization</a:t>
            </a:r>
            <a:r>
              <a:rPr lang="en-US" sz="1600" dirty="0" smtClean="0"/>
              <a:t> */</a:t>
            </a:r>
          </a:p>
          <a:p>
            <a:pPr lvl="1">
              <a:buNone/>
            </a:pPr>
            <a:r>
              <a:rPr lang="en-US" sz="1600" dirty="0" smtClean="0"/>
              <a:t>  return(</a:t>
            </a:r>
            <a:r>
              <a:rPr lang="en-US" sz="1600" dirty="0" err="1" smtClean="0"/>
              <a:t>unmap_process</a:t>
            </a:r>
            <a:r>
              <a:rPr lang="en-US" sz="1600" dirty="0" smtClean="0"/>
              <a:t>( Input, </a:t>
            </a:r>
            <a:r>
              <a:rPr lang="en-US" sz="1600" dirty="0" err="1" smtClean="0"/>
              <a:t>ign.storedOutput</a:t>
            </a:r>
            <a:r>
              <a:rPr lang="en-US" sz="1600" dirty="0" smtClean="0"/>
              <a:t>, </a:t>
            </a:r>
            <a:r>
              <a:rPr lang="en-US" sz="1600" dirty="0" err="1" smtClean="0"/>
              <a:t>mapInfo</a:t>
            </a:r>
            <a:r>
              <a:rPr lang="en-US" sz="1600" dirty="0" smtClean="0"/>
              <a:t>)); </a:t>
            </a:r>
            <a:r>
              <a:rPr lang="en-US" sz="1300" dirty="0" smtClean="0"/>
              <a:t>/*return the fixed-point after </a:t>
            </a:r>
            <a:r>
              <a:rPr lang="en-US" sz="1300" dirty="0" err="1" smtClean="0"/>
              <a:t>unmapping</a:t>
            </a:r>
            <a:r>
              <a:rPr lang="en-US" sz="1600" dirty="0" smtClean="0"/>
              <a:t> </a:t>
            </a:r>
            <a:r>
              <a:rPr lang="en-US" sz="1300" dirty="0" smtClean="0"/>
              <a:t>*/</a:t>
            </a:r>
            <a:endParaRPr lang="en-US" sz="13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Recursion</a:t>
            </a:r>
            <a:endParaRPr lang="en-US" dirty="0"/>
          </a:p>
        </p:txBody>
      </p:sp>
      <p:sp>
        <p:nvSpPr>
          <p:cNvPr id="4" name="TextBox 3"/>
          <p:cNvSpPr txBox="1"/>
          <p:nvPr/>
        </p:nvSpPr>
        <p:spPr>
          <a:xfrm>
            <a:off x="457200" y="1600200"/>
            <a:ext cx="1981200" cy="5078313"/>
          </a:xfrm>
          <a:prstGeom prst="rect">
            <a:avLst/>
          </a:prstGeom>
          <a:noFill/>
        </p:spPr>
        <p:txBody>
          <a:bodyPr wrap="square" rtlCol="0">
            <a:spAutoFit/>
          </a:bodyPr>
          <a:lstStyle/>
          <a:p>
            <a:r>
              <a:rPr lang="en-US" dirty="0" err="1" smtClean="0"/>
              <a:t>int</a:t>
            </a:r>
            <a:r>
              <a:rPr lang="en-US" dirty="0" smtClean="0"/>
              <a:t> *x, y;</a:t>
            </a:r>
          </a:p>
          <a:p>
            <a:r>
              <a:rPr lang="en-US" dirty="0" smtClean="0"/>
              <a:t>f(</a:t>
            </a:r>
            <a:r>
              <a:rPr lang="en-US" dirty="0" err="1" smtClean="0"/>
              <a:t>int</a:t>
            </a:r>
            <a:r>
              <a:rPr lang="en-US" dirty="0" smtClean="0"/>
              <a:t> *m)</a:t>
            </a:r>
          </a:p>
          <a:p>
            <a:r>
              <a:rPr lang="en-US" dirty="0" smtClean="0"/>
              <a:t>{</a:t>
            </a:r>
          </a:p>
          <a:p>
            <a:r>
              <a:rPr lang="en-US" dirty="0" smtClean="0"/>
              <a:t>    </a:t>
            </a:r>
            <a:r>
              <a:rPr lang="en-US" dirty="0" err="1" smtClean="0"/>
              <a:t>int</a:t>
            </a:r>
            <a:r>
              <a:rPr lang="en-US" dirty="0" smtClean="0"/>
              <a:t> *n;</a:t>
            </a:r>
          </a:p>
          <a:p>
            <a:r>
              <a:rPr lang="en-US" dirty="0" smtClean="0"/>
              <a:t>    if(y == 1)</a:t>
            </a:r>
          </a:p>
          <a:p>
            <a:r>
              <a:rPr lang="en-US" dirty="0" smtClean="0"/>
              <a:t>    {</a:t>
            </a:r>
          </a:p>
          <a:p>
            <a:r>
              <a:rPr lang="en-US" dirty="0" smtClean="0"/>
              <a:t>        n = &amp;y;</a:t>
            </a:r>
          </a:p>
          <a:p>
            <a:r>
              <a:rPr lang="en-US" dirty="0" smtClean="0"/>
              <a:t>        /* stmt 1 */</a:t>
            </a:r>
          </a:p>
          <a:p>
            <a:r>
              <a:rPr lang="en-US" dirty="0" smtClean="0"/>
              <a:t>        f(n);</a:t>
            </a:r>
          </a:p>
          <a:p>
            <a:r>
              <a:rPr lang="en-US" dirty="0" smtClean="0"/>
              <a:t>        /* stmt 2 */</a:t>
            </a:r>
          </a:p>
          <a:p>
            <a:r>
              <a:rPr lang="en-US" dirty="0" smtClean="0"/>
              <a:t>    }</a:t>
            </a:r>
          </a:p>
          <a:p>
            <a:r>
              <a:rPr lang="en-US" dirty="0" smtClean="0"/>
              <a:t>} /* stmt 3 */</a:t>
            </a:r>
          </a:p>
          <a:p>
            <a:r>
              <a:rPr lang="en-US" dirty="0" smtClean="0"/>
              <a:t>main()</a:t>
            </a:r>
          </a:p>
          <a:p>
            <a:r>
              <a:rPr lang="en-US" dirty="0" smtClean="0"/>
              <a:t>{</a:t>
            </a:r>
          </a:p>
          <a:p>
            <a:r>
              <a:rPr lang="en-US" dirty="0" smtClean="0"/>
              <a:t>   </a:t>
            </a:r>
            <a:r>
              <a:rPr lang="en-US" dirty="0" err="1" smtClean="0"/>
              <a:t>int</a:t>
            </a:r>
            <a:r>
              <a:rPr lang="en-US" dirty="0" smtClean="0"/>
              <a:t> *a;</a:t>
            </a:r>
          </a:p>
          <a:p>
            <a:r>
              <a:rPr lang="en-US" dirty="0" smtClean="0"/>
              <a:t>   x = &amp;y;</a:t>
            </a:r>
          </a:p>
          <a:p>
            <a:r>
              <a:rPr lang="en-US" dirty="0" smtClean="0"/>
              <a:t>   f(a);</a:t>
            </a:r>
          </a:p>
          <a:p>
            <a:r>
              <a:rPr lang="en-US" dirty="0" smtClean="0"/>
              <a:t>} </a:t>
            </a:r>
            <a:endParaRPr lang="en-US" dirty="0"/>
          </a:p>
        </p:txBody>
      </p:sp>
      <p:sp>
        <p:nvSpPr>
          <p:cNvPr id="5" name="TextBox 4"/>
          <p:cNvSpPr txBox="1"/>
          <p:nvPr/>
        </p:nvSpPr>
        <p:spPr>
          <a:xfrm>
            <a:off x="2971800" y="1600200"/>
            <a:ext cx="654346" cy="369332"/>
          </a:xfrm>
          <a:prstGeom prst="rect">
            <a:avLst/>
          </a:prstGeom>
          <a:noFill/>
        </p:spPr>
        <p:txBody>
          <a:bodyPr wrap="none" rtlCol="0">
            <a:spAutoFit/>
          </a:bodyPr>
          <a:lstStyle/>
          <a:p>
            <a:r>
              <a:rPr lang="en-US" dirty="0" smtClean="0"/>
              <a:t>main</a:t>
            </a:r>
            <a:endParaRPr lang="en-US" dirty="0"/>
          </a:p>
        </p:txBody>
      </p:sp>
      <p:cxnSp>
        <p:nvCxnSpPr>
          <p:cNvPr id="6" name="Straight Arrow Connector 5"/>
          <p:cNvCxnSpPr/>
          <p:nvPr/>
        </p:nvCxnSpPr>
        <p:spPr>
          <a:xfrm rot="5400000">
            <a:off x="3051784" y="2129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971800" y="3124200"/>
            <a:ext cx="617477" cy="369332"/>
          </a:xfrm>
          <a:prstGeom prst="rect">
            <a:avLst/>
          </a:prstGeom>
          <a:noFill/>
        </p:spPr>
        <p:txBody>
          <a:bodyPr wrap="none" rtlCol="0">
            <a:spAutoFit/>
          </a:bodyPr>
          <a:lstStyle/>
          <a:p>
            <a:r>
              <a:rPr lang="en-US" dirty="0" smtClean="0"/>
              <a:t> f - A</a:t>
            </a:r>
            <a:endParaRPr lang="en-US" dirty="0"/>
          </a:p>
        </p:txBody>
      </p:sp>
      <p:sp>
        <p:nvSpPr>
          <p:cNvPr id="9" name="TextBox 8"/>
          <p:cNvSpPr txBox="1"/>
          <p:nvPr/>
        </p:nvSpPr>
        <p:spPr>
          <a:xfrm>
            <a:off x="2971800" y="2438400"/>
            <a:ext cx="609462" cy="369332"/>
          </a:xfrm>
          <a:prstGeom prst="rect">
            <a:avLst/>
          </a:prstGeom>
          <a:noFill/>
        </p:spPr>
        <p:txBody>
          <a:bodyPr wrap="none" rtlCol="0">
            <a:spAutoFit/>
          </a:bodyPr>
          <a:lstStyle/>
          <a:p>
            <a:r>
              <a:rPr lang="en-US" dirty="0" smtClean="0"/>
              <a:t> f - R</a:t>
            </a:r>
            <a:endParaRPr lang="en-US" dirty="0"/>
          </a:p>
        </p:txBody>
      </p:sp>
      <p:cxnSp>
        <p:nvCxnSpPr>
          <p:cNvPr id="10" name="Straight Arrow Connector 9"/>
          <p:cNvCxnSpPr/>
          <p:nvPr/>
        </p:nvCxnSpPr>
        <p:spPr>
          <a:xfrm rot="5400000">
            <a:off x="3051784" y="29680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urved Connector 11"/>
          <p:cNvCxnSpPr>
            <a:stCxn id="7" idx="1"/>
            <a:endCxn id="9" idx="1"/>
          </p:cNvCxnSpPr>
          <p:nvPr/>
        </p:nvCxnSpPr>
        <p:spPr>
          <a:xfrm rot="10800000">
            <a:off x="2971800" y="2623066"/>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81400" y="2286000"/>
            <a:ext cx="2057400" cy="646331"/>
          </a:xfrm>
          <a:prstGeom prst="rect">
            <a:avLst/>
          </a:prstGeom>
          <a:noFill/>
        </p:spPr>
        <p:txBody>
          <a:bodyPr wrap="square" rtlCol="0">
            <a:spAutoFit/>
          </a:bodyPr>
          <a:lstStyle/>
          <a:p>
            <a:r>
              <a:rPr lang="en-US" dirty="0" smtClean="0"/>
              <a:t>In = {{(x, y, D)}}</a:t>
            </a:r>
          </a:p>
          <a:p>
            <a:r>
              <a:rPr lang="en-US" dirty="0" smtClean="0"/>
              <a:t>Out = Bottom</a:t>
            </a:r>
            <a:endParaRPr lang="en-US" dirty="0"/>
          </a:p>
        </p:txBody>
      </p:sp>
      <p:sp>
        <p:nvSpPr>
          <p:cNvPr id="14" name="TextBox 13"/>
          <p:cNvSpPr txBox="1"/>
          <p:nvPr/>
        </p:nvSpPr>
        <p:spPr>
          <a:xfrm>
            <a:off x="2514600" y="3505200"/>
            <a:ext cx="2057400" cy="646331"/>
          </a:xfrm>
          <a:prstGeom prst="rect">
            <a:avLst/>
          </a:prstGeom>
          <a:noFill/>
        </p:spPr>
        <p:txBody>
          <a:bodyPr wrap="square" rtlCol="0">
            <a:spAutoFit/>
          </a:bodyPr>
          <a:lstStyle/>
          <a:p>
            <a:r>
              <a:rPr lang="en-US" dirty="0" smtClean="0"/>
              <a:t>output = {(x, y, D)}</a:t>
            </a:r>
          </a:p>
          <a:p>
            <a:r>
              <a:rPr lang="en-US" dirty="0" smtClean="0"/>
              <a:t>     first iteration</a:t>
            </a:r>
            <a:endParaRPr lang="en-US" dirty="0"/>
          </a:p>
        </p:txBody>
      </p:sp>
      <p:sp>
        <p:nvSpPr>
          <p:cNvPr id="22" name="TextBox 21"/>
          <p:cNvSpPr txBox="1"/>
          <p:nvPr/>
        </p:nvSpPr>
        <p:spPr>
          <a:xfrm>
            <a:off x="2971800" y="4306669"/>
            <a:ext cx="654346" cy="369332"/>
          </a:xfrm>
          <a:prstGeom prst="rect">
            <a:avLst/>
          </a:prstGeom>
          <a:noFill/>
        </p:spPr>
        <p:txBody>
          <a:bodyPr wrap="none" rtlCol="0">
            <a:spAutoFit/>
          </a:bodyPr>
          <a:lstStyle/>
          <a:p>
            <a:r>
              <a:rPr lang="en-US" dirty="0" smtClean="0"/>
              <a:t>main</a:t>
            </a:r>
            <a:endParaRPr lang="en-US" dirty="0"/>
          </a:p>
        </p:txBody>
      </p:sp>
      <p:cxnSp>
        <p:nvCxnSpPr>
          <p:cNvPr id="23" name="Straight Arrow Connector 22"/>
          <p:cNvCxnSpPr/>
          <p:nvPr/>
        </p:nvCxnSpPr>
        <p:spPr>
          <a:xfrm rot="5400000">
            <a:off x="3051784" y="48362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971800" y="5830669"/>
            <a:ext cx="617477" cy="369332"/>
          </a:xfrm>
          <a:prstGeom prst="rect">
            <a:avLst/>
          </a:prstGeom>
          <a:noFill/>
        </p:spPr>
        <p:txBody>
          <a:bodyPr wrap="none" rtlCol="0">
            <a:spAutoFit/>
          </a:bodyPr>
          <a:lstStyle/>
          <a:p>
            <a:r>
              <a:rPr lang="en-US" dirty="0" smtClean="0"/>
              <a:t> f - A</a:t>
            </a:r>
            <a:endParaRPr lang="en-US" dirty="0"/>
          </a:p>
        </p:txBody>
      </p:sp>
      <p:sp>
        <p:nvSpPr>
          <p:cNvPr id="25" name="TextBox 24"/>
          <p:cNvSpPr txBox="1"/>
          <p:nvPr/>
        </p:nvSpPr>
        <p:spPr>
          <a:xfrm>
            <a:off x="2971800" y="5144869"/>
            <a:ext cx="609462" cy="369332"/>
          </a:xfrm>
          <a:prstGeom prst="rect">
            <a:avLst/>
          </a:prstGeom>
          <a:noFill/>
        </p:spPr>
        <p:txBody>
          <a:bodyPr wrap="none" rtlCol="0">
            <a:spAutoFit/>
          </a:bodyPr>
          <a:lstStyle/>
          <a:p>
            <a:r>
              <a:rPr lang="en-US" dirty="0" smtClean="0"/>
              <a:t> f - R</a:t>
            </a:r>
            <a:endParaRPr lang="en-US" dirty="0"/>
          </a:p>
        </p:txBody>
      </p:sp>
      <p:cxnSp>
        <p:nvCxnSpPr>
          <p:cNvPr id="26" name="Straight Arrow Connector 25"/>
          <p:cNvCxnSpPr/>
          <p:nvPr/>
        </p:nvCxnSpPr>
        <p:spPr>
          <a:xfrm rot="5400000">
            <a:off x="3051784" y="56744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urved Connector 26"/>
          <p:cNvCxnSpPr>
            <a:stCxn id="24" idx="1"/>
            <a:endCxn id="25" idx="1"/>
          </p:cNvCxnSpPr>
          <p:nvPr/>
        </p:nvCxnSpPr>
        <p:spPr>
          <a:xfrm rot="10800000">
            <a:off x="2971800" y="5329535"/>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09800" y="6211669"/>
            <a:ext cx="2819400" cy="646331"/>
          </a:xfrm>
          <a:prstGeom prst="rect">
            <a:avLst/>
          </a:prstGeom>
          <a:noFill/>
        </p:spPr>
        <p:txBody>
          <a:bodyPr wrap="square" rtlCol="0">
            <a:spAutoFit/>
          </a:bodyPr>
          <a:lstStyle/>
          <a:p>
            <a:r>
              <a:rPr lang="en-US" dirty="0" smtClean="0"/>
              <a:t>output = {(x, y, D), (n, y, D)}</a:t>
            </a:r>
          </a:p>
          <a:p>
            <a:r>
              <a:rPr lang="en-US" dirty="0" smtClean="0"/>
              <a:t>            at stmt 1</a:t>
            </a:r>
            <a:endParaRPr lang="en-US" dirty="0"/>
          </a:p>
        </p:txBody>
      </p:sp>
      <p:sp>
        <p:nvSpPr>
          <p:cNvPr id="29" name="TextBox 28"/>
          <p:cNvSpPr txBox="1"/>
          <p:nvPr/>
        </p:nvSpPr>
        <p:spPr>
          <a:xfrm>
            <a:off x="3581400" y="4876800"/>
            <a:ext cx="2057400" cy="646331"/>
          </a:xfrm>
          <a:prstGeom prst="rect">
            <a:avLst/>
          </a:prstGeom>
          <a:noFill/>
        </p:spPr>
        <p:txBody>
          <a:bodyPr wrap="square" rtlCol="0">
            <a:spAutoFit/>
          </a:bodyPr>
          <a:lstStyle/>
          <a:p>
            <a:r>
              <a:rPr lang="en-US" dirty="0" smtClean="0"/>
              <a:t>In = {{(x, y, D)}}</a:t>
            </a:r>
          </a:p>
          <a:p>
            <a:r>
              <a:rPr lang="en-US" dirty="0" smtClean="0"/>
              <a:t>Out = Bottom</a:t>
            </a:r>
            <a:endParaRPr lang="en-US" dirty="0"/>
          </a:p>
        </p:txBody>
      </p:sp>
      <p:sp>
        <p:nvSpPr>
          <p:cNvPr id="71" name="TextBox 70"/>
          <p:cNvSpPr txBox="1"/>
          <p:nvPr/>
        </p:nvSpPr>
        <p:spPr>
          <a:xfrm>
            <a:off x="6188440" y="1524000"/>
            <a:ext cx="654346" cy="369332"/>
          </a:xfrm>
          <a:prstGeom prst="rect">
            <a:avLst/>
          </a:prstGeom>
          <a:noFill/>
        </p:spPr>
        <p:txBody>
          <a:bodyPr wrap="none" rtlCol="0">
            <a:spAutoFit/>
          </a:bodyPr>
          <a:lstStyle/>
          <a:p>
            <a:r>
              <a:rPr lang="en-US" dirty="0" smtClean="0"/>
              <a:t>main</a:t>
            </a:r>
            <a:endParaRPr lang="en-US" dirty="0"/>
          </a:p>
        </p:txBody>
      </p:sp>
      <p:cxnSp>
        <p:nvCxnSpPr>
          <p:cNvPr id="72" name="Straight Arrow Connector 71"/>
          <p:cNvCxnSpPr/>
          <p:nvPr/>
        </p:nvCxnSpPr>
        <p:spPr>
          <a:xfrm rot="5400000">
            <a:off x="6268424" y="20536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188440" y="3048000"/>
            <a:ext cx="617477" cy="369332"/>
          </a:xfrm>
          <a:prstGeom prst="rect">
            <a:avLst/>
          </a:prstGeom>
          <a:noFill/>
        </p:spPr>
        <p:txBody>
          <a:bodyPr wrap="none" rtlCol="0">
            <a:spAutoFit/>
          </a:bodyPr>
          <a:lstStyle/>
          <a:p>
            <a:r>
              <a:rPr lang="en-US" dirty="0" smtClean="0"/>
              <a:t> f - A</a:t>
            </a:r>
            <a:endParaRPr lang="en-US" dirty="0"/>
          </a:p>
        </p:txBody>
      </p:sp>
      <p:sp>
        <p:nvSpPr>
          <p:cNvPr id="74" name="TextBox 73"/>
          <p:cNvSpPr txBox="1"/>
          <p:nvPr/>
        </p:nvSpPr>
        <p:spPr>
          <a:xfrm>
            <a:off x="6188440" y="2362200"/>
            <a:ext cx="609462" cy="369332"/>
          </a:xfrm>
          <a:prstGeom prst="rect">
            <a:avLst/>
          </a:prstGeom>
          <a:noFill/>
        </p:spPr>
        <p:txBody>
          <a:bodyPr wrap="none" rtlCol="0">
            <a:spAutoFit/>
          </a:bodyPr>
          <a:lstStyle/>
          <a:p>
            <a:r>
              <a:rPr lang="en-US" dirty="0" smtClean="0"/>
              <a:t> f - R</a:t>
            </a:r>
            <a:endParaRPr lang="en-US" dirty="0"/>
          </a:p>
        </p:txBody>
      </p:sp>
      <p:cxnSp>
        <p:nvCxnSpPr>
          <p:cNvPr id="75" name="Straight Arrow Connector 74"/>
          <p:cNvCxnSpPr/>
          <p:nvPr/>
        </p:nvCxnSpPr>
        <p:spPr>
          <a:xfrm rot="5400000">
            <a:off x="6268424" y="2891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Curved Connector 75"/>
          <p:cNvCxnSpPr>
            <a:stCxn id="73" idx="1"/>
            <a:endCxn id="74" idx="1"/>
          </p:cNvCxnSpPr>
          <p:nvPr/>
        </p:nvCxnSpPr>
        <p:spPr>
          <a:xfrm rot="10800000">
            <a:off x="6188440" y="2546866"/>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426440" y="3429000"/>
            <a:ext cx="2819400" cy="646331"/>
          </a:xfrm>
          <a:prstGeom prst="rect">
            <a:avLst/>
          </a:prstGeom>
          <a:noFill/>
        </p:spPr>
        <p:txBody>
          <a:bodyPr wrap="square" rtlCol="0">
            <a:spAutoFit/>
          </a:bodyPr>
          <a:lstStyle/>
          <a:p>
            <a:r>
              <a:rPr lang="en-US" dirty="0" smtClean="0"/>
              <a:t>output = {(x, y, D), (m, y, D)}</a:t>
            </a:r>
          </a:p>
          <a:p>
            <a:r>
              <a:rPr lang="en-US" dirty="0" smtClean="0"/>
              <a:t>     after map process</a:t>
            </a:r>
            <a:endParaRPr lang="en-US" dirty="0"/>
          </a:p>
        </p:txBody>
      </p:sp>
      <p:sp>
        <p:nvSpPr>
          <p:cNvPr id="78" name="TextBox 77"/>
          <p:cNvSpPr txBox="1"/>
          <p:nvPr/>
        </p:nvSpPr>
        <p:spPr>
          <a:xfrm>
            <a:off x="6798040" y="2094131"/>
            <a:ext cx="2057400" cy="646331"/>
          </a:xfrm>
          <a:prstGeom prst="rect">
            <a:avLst/>
          </a:prstGeom>
          <a:noFill/>
        </p:spPr>
        <p:txBody>
          <a:bodyPr wrap="square" rtlCol="0">
            <a:spAutoFit/>
          </a:bodyPr>
          <a:lstStyle/>
          <a:p>
            <a:r>
              <a:rPr lang="en-US" dirty="0" smtClean="0"/>
              <a:t>In = {{(x, y, D)}}</a:t>
            </a:r>
          </a:p>
          <a:p>
            <a:r>
              <a:rPr lang="en-US" dirty="0" smtClean="0"/>
              <a:t>Out = Bottom</a:t>
            </a:r>
            <a:endParaRPr lang="en-US" dirty="0"/>
          </a:p>
        </p:txBody>
      </p:sp>
      <p:sp>
        <p:nvSpPr>
          <p:cNvPr id="79" name="TextBox 78"/>
          <p:cNvSpPr txBox="1"/>
          <p:nvPr/>
        </p:nvSpPr>
        <p:spPr>
          <a:xfrm>
            <a:off x="6798040" y="2743200"/>
            <a:ext cx="2667000" cy="646331"/>
          </a:xfrm>
          <a:prstGeom prst="rect">
            <a:avLst/>
          </a:prstGeom>
          <a:noFill/>
        </p:spPr>
        <p:txBody>
          <a:bodyPr wrap="square" rtlCol="0">
            <a:spAutoFit/>
          </a:bodyPr>
          <a:lstStyle/>
          <a:p>
            <a:r>
              <a:rPr lang="en-US" dirty="0" smtClean="0"/>
              <a:t>In = {{(x, y, D), (m, y, D)}}</a:t>
            </a:r>
          </a:p>
          <a:p>
            <a:r>
              <a:rPr lang="en-US" dirty="0" smtClean="0"/>
              <a:t>Out = Bottom</a:t>
            </a:r>
            <a:endParaRPr lang="en-US" dirty="0"/>
          </a:p>
        </p:txBody>
      </p:sp>
      <p:sp>
        <p:nvSpPr>
          <p:cNvPr id="107" name="TextBox 106"/>
          <p:cNvSpPr txBox="1"/>
          <p:nvPr/>
        </p:nvSpPr>
        <p:spPr>
          <a:xfrm>
            <a:off x="6235910" y="4306669"/>
            <a:ext cx="654346" cy="369332"/>
          </a:xfrm>
          <a:prstGeom prst="rect">
            <a:avLst/>
          </a:prstGeom>
          <a:noFill/>
        </p:spPr>
        <p:txBody>
          <a:bodyPr wrap="none" rtlCol="0">
            <a:spAutoFit/>
          </a:bodyPr>
          <a:lstStyle/>
          <a:p>
            <a:r>
              <a:rPr lang="en-US" dirty="0" smtClean="0"/>
              <a:t>main</a:t>
            </a:r>
            <a:endParaRPr lang="en-US" dirty="0"/>
          </a:p>
        </p:txBody>
      </p:sp>
      <p:cxnSp>
        <p:nvCxnSpPr>
          <p:cNvPr id="108" name="Straight Arrow Connector 107"/>
          <p:cNvCxnSpPr/>
          <p:nvPr/>
        </p:nvCxnSpPr>
        <p:spPr>
          <a:xfrm rot="5400000">
            <a:off x="6315894" y="48362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6235910" y="5830669"/>
            <a:ext cx="617477" cy="369332"/>
          </a:xfrm>
          <a:prstGeom prst="rect">
            <a:avLst/>
          </a:prstGeom>
          <a:noFill/>
        </p:spPr>
        <p:txBody>
          <a:bodyPr wrap="none" rtlCol="0">
            <a:spAutoFit/>
          </a:bodyPr>
          <a:lstStyle/>
          <a:p>
            <a:r>
              <a:rPr lang="en-US" dirty="0" smtClean="0"/>
              <a:t> f - A</a:t>
            </a:r>
            <a:endParaRPr lang="en-US" dirty="0"/>
          </a:p>
        </p:txBody>
      </p:sp>
      <p:sp>
        <p:nvSpPr>
          <p:cNvPr id="110" name="TextBox 109"/>
          <p:cNvSpPr txBox="1"/>
          <p:nvPr/>
        </p:nvSpPr>
        <p:spPr>
          <a:xfrm>
            <a:off x="6235910" y="5144869"/>
            <a:ext cx="609462" cy="369332"/>
          </a:xfrm>
          <a:prstGeom prst="rect">
            <a:avLst/>
          </a:prstGeom>
          <a:noFill/>
        </p:spPr>
        <p:txBody>
          <a:bodyPr wrap="none" rtlCol="0">
            <a:spAutoFit/>
          </a:bodyPr>
          <a:lstStyle/>
          <a:p>
            <a:r>
              <a:rPr lang="en-US" dirty="0" smtClean="0"/>
              <a:t> f - R</a:t>
            </a:r>
            <a:endParaRPr lang="en-US" dirty="0"/>
          </a:p>
        </p:txBody>
      </p:sp>
      <p:cxnSp>
        <p:nvCxnSpPr>
          <p:cNvPr id="111" name="Straight Arrow Connector 110"/>
          <p:cNvCxnSpPr/>
          <p:nvPr/>
        </p:nvCxnSpPr>
        <p:spPr>
          <a:xfrm rot="5400000">
            <a:off x="6315894" y="56744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Curved Connector 111"/>
          <p:cNvCxnSpPr>
            <a:stCxn id="109" idx="1"/>
            <a:endCxn id="110" idx="1"/>
          </p:cNvCxnSpPr>
          <p:nvPr/>
        </p:nvCxnSpPr>
        <p:spPr>
          <a:xfrm rot="10800000">
            <a:off x="6235910" y="5329535"/>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5473910" y="6211669"/>
            <a:ext cx="2819400" cy="646331"/>
          </a:xfrm>
          <a:prstGeom prst="rect">
            <a:avLst/>
          </a:prstGeom>
          <a:noFill/>
        </p:spPr>
        <p:txBody>
          <a:bodyPr wrap="square" rtlCol="0">
            <a:spAutoFit/>
          </a:bodyPr>
          <a:lstStyle/>
          <a:p>
            <a:r>
              <a:rPr lang="en-US" dirty="0" smtClean="0"/>
              <a:t>      output = BOTTOM</a:t>
            </a:r>
          </a:p>
          <a:p>
            <a:r>
              <a:rPr lang="en-US" dirty="0" smtClean="0"/>
              <a:t>     after </a:t>
            </a:r>
            <a:r>
              <a:rPr lang="en-US" dirty="0" err="1" smtClean="0"/>
              <a:t>unmap</a:t>
            </a:r>
            <a:r>
              <a:rPr lang="en-US" dirty="0" smtClean="0"/>
              <a:t> process</a:t>
            </a:r>
            <a:endParaRPr lang="en-US" dirty="0"/>
          </a:p>
        </p:txBody>
      </p:sp>
      <p:sp>
        <p:nvSpPr>
          <p:cNvPr id="114" name="TextBox 113"/>
          <p:cNvSpPr txBox="1"/>
          <p:nvPr/>
        </p:nvSpPr>
        <p:spPr>
          <a:xfrm>
            <a:off x="6858000" y="4648200"/>
            <a:ext cx="2755690" cy="923330"/>
          </a:xfrm>
          <a:prstGeom prst="rect">
            <a:avLst/>
          </a:prstGeom>
          <a:noFill/>
        </p:spPr>
        <p:txBody>
          <a:bodyPr wrap="square" rtlCol="0">
            <a:spAutoFit/>
          </a:bodyPr>
          <a:lstStyle/>
          <a:p>
            <a:r>
              <a:rPr lang="en-US" dirty="0" smtClean="0"/>
              <a:t>In = {{(x, y, D)}, {(x, y, D), (m, y, D)}}</a:t>
            </a:r>
          </a:p>
          <a:p>
            <a:r>
              <a:rPr lang="en-US" dirty="0" smtClean="0"/>
              <a:t>Out = Bottom</a:t>
            </a:r>
            <a:endParaRPr lang="en-US" dirty="0"/>
          </a:p>
        </p:txBody>
      </p:sp>
      <p:sp>
        <p:nvSpPr>
          <p:cNvPr id="115" name="TextBox 114"/>
          <p:cNvSpPr txBox="1"/>
          <p:nvPr/>
        </p:nvSpPr>
        <p:spPr>
          <a:xfrm>
            <a:off x="6845510" y="5525869"/>
            <a:ext cx="2667000" cy="646331"/>
          </a:xfrm>
          <a:prstGeom prst="rect">
            <a:avLst/>
          </a:prstGeom>
          <a:noFill/>
        </p:spPr>
        <p:txBody>
          <a:bodyPr wrap="square" rtlCol="0">
            <a:spAutoFit/>
          </a:bodyPr>
          <a:lstStyle/>
          <a:p>
            <a:r>
              <a:rPr lang="en-US" dirty="0" smtClean="0"/>
              <a:t>In = {{(x, y, D), (m, y, D)}}</a:t>
            </a:r>
          </a:p>
          <a:p>
            <a:r>
              <a:rPr lang="en-US" dirty="0" smtClean="0"/>
              <a:t>Out = Bottom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(2/2)</a:t>
            </a:r>
            <a:endParaRPr lang="en-US" dirty="0"/>
          </a:p>
        </p:txBody>
      </p:sp>
      <p:sp>
        <p:nvSpPr>
          <p:cNvPr id="3" name="Content Placeholder 2"/>
          <p:cNvSpPr>
            <a:spLocks noGrp="1"/>
          </p:cNvSpPr>
          <p:nvPr>
            <p:ph idx="1"/>
          </p:nvPr>
        </p:nvSpPr>
        <p:spPr>
          <a:xfrm>
            <a:off x="457200" y="1447800"/>
            <a:ext cx="8229600" cy="5029200"/>
          </a:xfrm>
        </p:spPr>
        <p:txBody>
          <a:bodyPr>
            <a:noAutofit/>
          </a:bodyPr>
          <a:lstStyle/>
          <a:p>
            <a:r>
              <a:rPr lang="en-US" sz="1800" dirty="0" smtClean="0"/>
              <a:t>Possible and definite points-to relationship</a:t>
            </a:r>
          </a:p>
          <a:p>
            <a:r>
              <a:rPr lang="en-US" sz="1800" dirty="0" smtClean="0"/>
              <a:t>Abstract stack location </a:t>
            </a:r>
            <a:r>
              <a:rPr lang="en-US" sz="1800" b="1" i="1" dirty="0" smtClean="0"/>
              <a:t>x</a:t>
            </a:r>
            <a:r>
              <a:rPr lang="en-US" sz="1800" dirty="0" smtClean="0"/>
              <a:t> definitely points-to abstract stack location </a:t>
            </a:r>
            <a:r>
              <a:rPr lang="en-US" sz="1800" b="1" i="1" dirty="0" smtClean="0"/>
              <a:t>y</a:t>
            </a:r>
            <a:r>
              <a:rPr lang="en-US" sz="1800" dirty="0" smtClean="0"/>
              <a:t>, with respect to a particular invocation context, if </a:t>
            </a:r>
            <a:r>
              <a:rPr lang="en-US" sz="1800" b="1" i="1" dirty="0" smtClean="0"/>
              <a:t>x</a:t>
            </a:r>
            <a:r>
              <a:rPr lang="en-US" sz="1800" dirty="0" smtClean="0"/>
              <a:t> and </a:t>
            </a:r>
            <a:r>
              <a:rPr lang="en-US" sz="1800" b="1" i="1" dirty="0" smtClean="0"/>
              <a:t>y</a:t>
            </a:r>
            <a:r>
              <a:rPr lang="en-US" sz="1800" dirty="0" smtClean="0"/>
              <a:t> each represent exactly one real stack location in that context, and the real stack location corresponding to </a:t>
            </a:r>
            <a:r>
              <a:rPr lang="en-US" sz="1800" b="1" i="1" dirty="0" smtClean="0"/>
              <a:t>x</a:t>
            </a:r>
            <a:r>
              <a:rPr lang="en-US" sz="1800" dirty="0" smtClean="0"/>
              <a:t> contains the address of the real stack location corresponding to </a:t>
            </a:r>
            <a:r>
              <a:rPr lang="en-US" sz="1800" b="1" i="1" dirty="0" smtClean="0"/>
              <a:t>y</a:t>
            </a:r>
            <a:r>
              <a:rPr lang="en-US" sz="1800" dirty="0" smtClean="0"/>
              <a:t>. This is denoted by the triple </a:t>
            </a:r>
            <a:r>
              <a:rPr lang="en-US" sz="1800" b="1" dirty="0" smtClean="0"/>
              <a:t>(x, y, D)</a:t>
            </a:r>
            <a:r>
              <a:rPr lang="en-US" sz="1800" dirty="0" smtClean="0"/>
              <a:t>.</a:t>
            </a:r>
          </a:p>
          <a:p>
            <a:r>
              <a:rPr lang="en-US" sz="1800" dirty="0" smtClean="0"/>
              <a:t>Abstract stack location </a:t>
            </a:r>
            <a:r>
              <a:rPr lang="en-US" sz="1800" b="1" i="1" dirty="0" smtClean="0"/>
              <a:t>x</a:t>
            </a:r>
            <a:r>
              <a:rPr lang="en-US" sz="1800" dirty="0" smtClean="0"/>
              <a:t> possibly points-to abstract stack location </a:t>
            </a:r>
            <a:r>
              <a:rPr lang="en-US" sz="1800" b="1" i="1" dirty="0" smtClean="0"/>
              <a:t>y</a:t>
            </a:r>
            <a:r>
              <a:rPr lang="en-US" sz="1800" dirty="0" smtClean="0"/>
              <a:t>, with respect to a particular invocation context, if it is possible that one of the real stack locations corresponding to </a:t>
            </a:r>
            <a:r>
              <a:rPr lang="en-US" sz="1800" b="1" i="1" dirty="0" smtClean="0"/>
              <a:t>x</a:t>
            </a:r>
            <a:r>
              <a:rPr lang="en-US" sz="1800" dirty="0" smtClean="0"/>
              <a:t> contains the address of one of the real stack locations corresponding to </a:t>
            </a:r>
            <a:r>
              <a:rPr lang="en-US" sz="1800" b="1" i="1" dirty="0" smtClean="0"/>
              <a:t>y</a:t>
            </a:r>
            <a:r>
              <a:rPr lang="en-US" sz="1800" dirty="0" smtClean="0"/>
              <a:t> in that context. This is denoted by the triple </a:t>
            </a:r>
            <a:r>
              <a:rPr lang="en-US" sz="1800" b="1" dirty="0" smtClean="0"/>
              <a:t>(x, y, P)</a:t>
            </a:r>
            <a:r>
              <a:rPr lang="en-US" sz="1800" dirty="0" smtClean="0"/>
              <a:t>.</a:t>
            </a:r>
          </a:p>
          <a:p>
            <a:pPr lvl="1"/>
            <a:r>
              <a:rPr lang="en-US" sz="1800" dirty="0" smtClean="0"/>
              <a:t>Definite points-to information can be used to sharpen the points-to analysis by providing accurate killing information.</a:t>
            </a:r>
          </a:p>
          <a:p>
            <a:pPr lvl="1"/>
            <a:r>
              <a:rPr lang="en-US" sz="1800" dirty="0" smtClean="0"/>
              <a:t>E.g. given the statement </a:t>
            </a:r>
            <a:r>
              <a:rPr lang="en-US" sz="1800" b="1" dirty="0" smtClean="0"/>
              <a:t>*p = x</a:t>
            </a:r>
            <a:r>
              <a:rPr lang="en-US" sz="1800" dirty="0" smtClean="0"/>
              <a:t>, and the info that p definitely points to </a:t>
            </a:r>
            <a:r>
              <a:rPr lang="en-US" sz="1800" b="1" i="1" dirty="0" smtClean="0"/>
              <a:t>y</a:t>
            </a:r>
            <a:r>
              <a:rPr lang="en-US" sz="1800" dirty="0" smtClean="0"/>
              <a:t>, we can kill all points-to relationships from </a:t>
            </a:r>
            <a:r>
              <a:rPr lang="en-US" sz="1800" b="1" i="1" dirty="0" smtClean="0"/>
              <a:t>y</a:t>
            </a:r>
            <a:r>
              <a:rPr lang="en-US" sz="1800" dirty="0" smtClean="0"/>
              <a:t>.</a:t>
            </a:r>
          </a:p>
          <a:p>
            <a:pPr lvl="1"/>
            <a:r>
              <a:rPr lang="en-US" sz="1800" dirty="0" smtClean="0"/>
              <a:t>Definite relationships can be used to direct transformations like pointer replacement.</a:t>
            </a:r>
          </a:p>
          <a:p>
            <a:pPr lvl="1"/>
            <a:r>
              <a:rPr lang="en-US" sz="1800" dirty="0" smtClean="0"/>
              <a:t>E.g. given the statement </a:t>
            </a:r>
            <a:r>
              <a:rPr lang="en-US" sz="1800" b="1" dirty="0" smtClean="0"/>
              <a:t>x = *q</a:t>
            </a:r>
            <a:r>
              <a:rPr lang="en-US" sz="1800" dirty="0" smtClean="0"/>
              <a:t>, and the information that </a:t>
            </a:r>
            <a:r>
              <a:rPr lang="en-US" sz="1800" b="1" i="1" dirty="0" smtClean="0"/>
              <a:t>q</a:t>
            </a:r>
            <a:r>
              <a:rPr lang="en-US" sz="1800" dirty="0" smtClean="0"/>
              <a:t> definitely points-to </a:t>
            </a:r>
            <a:r>
              <a:rPr lang="en-US" sz="1800" b="1" i="1" dirty="0" smtClean="0"/>
              <a:t>y</a:t>
            </a:r>
            <a:r>
              <a:rPr lang="en-US" sz="1800" dirty="0" smtClean="0"/>
              <a:t>, we can replace the statement with </a:t>
            </a:r>
            <a:r>
              <a:rPr lang="en-US" sz="1800" b="1" dirty="0" smtClean="0"/>
              <a:t>x = 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Recursion</a:t>
            </a:r>
            <a:endParaRPr lang="en-US" dirty="0"/>
          </a:p>
        </p:txBody>
      </p:sp>
      <p:sp>
        <p:nvSpPr>
          <p:cNvPr id="4" name="TextBox 3"/>
          <p:cNvSpPr txBox="1"/>
          <p:nvPr/>
        </p:nvSpPr>
        <p:spPr>
          <a:xfrm>
            <a:off x="457200" y="1600200"/>
            <a:ext cx="1981200" cy="5078313"/>
          </a:xfrm>
          <a:prstGeom prst="rect">
            <a:avLst/>
          </a:prstGeom>
          <a:noFill/>
        </p:spPr>
        <p:txBody>
          <a:bodyPr wrap="square" rtlCol="0">
            <a:spAutoFit/>
          </a:bodyPr>
          <a:lstStyle/>
          <a:p>
            <a:r>
              <a:rPr lang="en-US" dirty="0" err="1" smtClean="0"/>
              <a:t>int</a:t>
            </a:r>
            <a:r>
              <a:rPr lang="en-US" dirty="0" smtClean="0"/>
              <a:t> *x, y;</a:t>
            </a:r>
          </a:p>
          <a:p>
            <a:r>
              <a:rPr lang="en-US" dirty="0" smtClean="0"/>
              <a:t>f(</a:t>
            </a:r>
            <a:r>
              <a:rPr lang="en-US" dirty="0" err="1" smtClean="0"/>
              <a:t>int</a:t>
            </a:r>
            <a:r>
              <a:rPr lang="en-US" dirty="0" smtClean="0"/>
              <a:t> *m)</a:t>
            </a:r>
          </a:p>
          <a:p>
            <a:r>
              <a:rPr lang="en-US" dirty="0" smtClean="0"/>
              <a:t>{</a:t>
            </a:r>
          </a:p>
          <a:p>
            <a:r>
              <a:rPr lang="en-US" dirty="0" smtClean="0"/>
              <a:t>    </a:t>
            </a:r>
            <a:r>
              <a:rPr lang="en-US" dirty="0" err="1" smtClean="0"/>
              <a:t>int</a:t>
            </a:r>
            <a:r>
              <a:rPr lang="en-US" dirty="0" smtClean="0"/>
              <a:t> *n;</a:t>
            </a:r>
          </a:p>
          <a:p>
            <a:r>
              <a:rPr lang="en-US" dirty="0" smtClean="0"/>
              <a:t>    if(y == 1)</a:t>
            </a:r>
          </a:p>
          <a:p>
            <a:r>
              <a:rPr lang="en-US" dirty="0" smtClean="0"/>
              <a:t>    {</a:t>
            </a:r>
          </a:p>
          <a:p>
            <a:r>
              <a:rPr lang="en-US" dirty="0" smtClean="0"/>
              <a:t>        n = &amp;y;</a:t>
            </a:r>
          </a:p>
          <a:p>
            <a:r>
              <a:rPr lang="en-US" dirty="0" smtClean="0"/>
              <a:t>        /* stmt 1 */</a:t>
            </a:r>
          </a:p>
          <a:p>
            <a:r>
              <a:rPr lang="en-US" dirty="0" smtClean="0"/>
              <a:t>        f(n);</a:t>
            </a:r>
          </a:p>
          <a:p>
            <a:r>
              <a:rPr lang="en-US" dirty="0" smtClean="0"/>
              <a:t>        /* stmt 2 */</a:t>
            </a:r>
          </a:p>
          <a:p>
            <a:r>
              <a:rPr lang="en-US" dirty="0" smtClean="0"/>
              <a:t>    }</a:t>
            </a:r>
          </a:p>
          <a:p>
            <a:r>
              <a:rPr lang="en-US" dirty="0" smtClean="0"/>
              <a:t>} /* stmt 3 */</a:t>
            </a:r>
          </a:p>
          <a:p>
            <a:r>
              <a:rPr lang="en-US" dirty="0" smtClean="0"/>
              <a:t>main()</a:t>
            </a:r>
          </a:p>
          <a:p>
            <a:r>
              <a:rPr lang="en-US" dirty="0" smtClean="0"/>
              <a:t>{</a:t>
            </a:r>
          </a:p>
          <a:p>
            <a:r>
              <a:rPr lang="en-US" dirty="0" smtClean="0"/>
              <a:t>   </a:t>
            </a:r>
            <a:r>
              <a:rPr lang="en-US" dirty="0" err="1" smtClean="0"/>
              <a:t>int</a:t>
            </a:r>
            <a:r>
              <a:rPr lang="en-US" dirty="0" smtClean="0"/>
              <a:t> *a;</a:t>
            </a:r>
          </a:p>
          <a:p>
            <a:r>
              <a:rPr lang="en-US" dirty="0" smtClean="0"/>
              <a:t>   x = &amp;y;</a:t>
            </a:r>
          </a:p>
          <a:p>
            <a:r>
              <a:rPr lang="en-US" dirty="0" smtClean="0"/>
              <a:t>   f(a);</a:t>
            </a:r>
          </a:p>
          <a:p>
            <a:r>
              <a:rPr lang="en-US" dirty="0" smtClean="0"/>
              <a:t>} </a:t>
            </a:r>
            <a:endParaRPr lang="en-US" dirty="0"/>
          </a:p>
        </p:txBody>
      </p:sp>
      <p:sp>
        <p:nvSpPr>
          <p:cNvPr id="71" name="TextBox 70"/>
          <p:cNvSpPr txBox="1"/>
          <p:nvPr/>
        </p:nvSpPr>
        <p:spPr>
          <a:xfrm>
            <a:off x="6188440" y="1524000"/>
            <a:ext cx="654346" cy="369332"/>
          </a:xfrm>
          <a:prstGeom prst="rect">
            <a:avLst/>
          </a:prstGeom>
          <a:noFill/>
        </p:spPr>
        <p:txBody>
          <a:bodyPr wrap="none" rtlCol="0">
            <a:spAutoFit/>
          </a:bodyPr>
          <a:lstStyle/>
          <a:p>
            <a:r>
              <a:rPr lang="en-US" dirty="0" smtClean="0"/>
              <a:t>main</a:t>
            </a:r>
            <a:endParaRPr lang="en-US" dirty="0"/>
          </a:p>
        </p:txBody>
      </p:sp>
      <p:cxnSp>
        <p:nvCxnSpPr>
          <p:cNvPr id="72" name="Straight Arrow Connector 71"/>
          <p:cNvCxnSpPr/>
          <p:nvPr/>
        </p:nvCxnSpPr>
        <p:spPr>
          <a:xfrm rot="5400000">
            <a:off x="6268424" y="20536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188440" y="3048000"/>
            <a:ext cx="617477" cy="369332"/>
          </a:xfrm>
          <a:prstGeom prst="rect">
            <a:avLst/>
          </a:prstGeom>
          <a:noFill/>
        </p:spPr>
        <p:txBody>
          <a:bodyPr wrap="none" rtlCol="0">
            <a:spAutoFit/>
          </a:bodyPr>
          <a:lstStyle/>
          <a:p>
            <a:r>
              <a:rPr lang="en-US" dirty="0" smtClean="0"/>
              <a:t> f - A</a:t>
            </a:r>
            <a:endParaRPr lang="en-US" dirty="0"/>
          </a:p>
        </p:txBody>
      </p:sp>
      <p:sp>
        <p:nvSpPr>
          <p:cNvPr id="74" name="TextBox 73"/>
          <p:cNvSpPr txBox="1"/>
          <p:nvPr/>
        </p:nvSpPr>
        <p:spPr>
          <a:xfrm>
            <a:off x="6188440" y="2362200"/>
            <a:ext cx="609462" cy="369332"/>
          </a:xfrm>
          <a:prstGeom prst="rect">
            <a:avLst/>
          </a:prstGeom>
          <a:noFill/>
        </p:spPr>
        <p:txBody>
          <a:bodyPr wrap="none" rtlCol="0">
            <a:spAutoFit/>
          </a:bodyPr>
          <a:lstStyle/>
          <a:p>
            <a:r>
              <a:rPr lang="en-US" dirty="0" smtClean="0"/>
              <a:t> f - R</a:t>
            </a:r>
            <a:endParaRPr lang="en-US" dirty="0"/>
          </a:p>
        </p:txBody>
      </p:sp>
      <p:cxnSp>
        <p:nvCxnSpPr>
          <p:cNvPr id="75" name="Straight Arrow Connector 74"/>
          <p:cNvCxnSpPr/>
          <p:nvPr/>
        </p:nvCxnSpPr>
        <p:spPr>
          <a:xfrm rot="5400000">
            <a:off x="6268424" y="2891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Curved Connector 75"/>
          <p:cNvCxnSpPr>
            <a:stCxn id="73" idx="1"/>
            <a:endCxn id="74" idx="1"/>
          </p:cNvCxnSpPr>
          <p:nvPr/>
        </p:nvCxnSpPr>
        <p:spPr>
          <a:xfrm rot="10800000">
            <a:off x="6188440" y="2546866"/>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426440" y="3429000"/>
            <a:ext cx="2819400" cy="646331"/>
          </a:xfrm>
          <a:prstGeom prst="rect">
            <a:avLst/>
          </a:prstGeom>
          <a:noFill/>
        </p:spPr>
        <p:txBody>
          <a:bodyPr wrap="square" rtlCol="0">
            <a:spAutoFit/>
          </a:bodyPr>
          <a:lstStyle/>
          <a:p>
            <a:r>
              <a:rPr lang="en-US" dirty="0" smtClean="0"/>
              <a:t>output = {(x, y, D), (m, y, P)}</a:t>
            </a:r>
          </a:p>
          <a:p>
            <a:r>
              <a:rPr lang="en-US" dirty="0" smtClean="0"/>
              <a:t>          third iteration</a:t>
            </a:r>
            <a:endParaRPr lang="en-US" dirty="0"/>
          </a:p>
        </p:txBody>
      </p:sp>
      <p:sp>
        <p:nvSpPr>
          <p:cNvPr id="78" name="TextBox 77"/>
          <p:cNvSpPr txBox="1"/>
          <p:nvPr/>
        </p:nvSpPr>
        <p:spPr>
          <a:xfrm>
            <a:off x="6705600" y="2094131"/>
            <a:ext cx="2667000" cy="646331"/>
          </a:xfrm>
          <a:prstGeom prst="rect">
            <a:avLst/>
          </a:prstGeom>
          <a:noFill/>
        </p:spPr>
        <p:txBody>
          <a:bodyPr wrap="square" rtlCol="0">
            <a:spAutoFit/>
          </a:bodyPr>
          <a:lstStyle/>
          <a:p>
            <a:r>
              <a:rPr lang="en-US" dirty="0" smtClean="0"/>
              <a:t>In = {{(x, y, D), (m, y, P)}}</a:t>
            </a:r>
          </a:p>
          <a:p>
            <a:r>
              <a:rPr lang="en-US" dirty="0" smtClean="0"/>
              <a:t>Out = {{(x, y, D), (m, y, P)}}</a:t>
            </a:r>
          </a:p>
        </p:txBody>
      </p:sp>
      <p:sp>
        <p:nvSpPr>
          <p:cNvPr id="79" name="TextBox 78"/>
          <p:cNvSpPr txBox="1"/>
          <p:nvPr/>
        </p:nvSpPr>
        <p:spPr>
          <a:xfrm>
            <a:off x="6798040" y="2743200"/>
            <a:ext cx="2667000" cy="646331"/>
          </a:xfrm>
          <a:prstGeom prst="rect">
            <a:avLst/>
          </a:prstGeom>
          <a:noFill/>
        </p:spPr>
        <p:txBody>
          <a:bodyPr wrap="square" rtlCol="0">
            <a:spAutoFit/>
          </a:bodyPr>
          <a:lstStyle/>
          <a:p>
            <a:r>
              <a:rPr lang="en-US" dirty="0" smtClean="0"/>
              <a:t>In = {{(x, y, D), (m, y, D)}}</a:t>
            </a:r>
          </a:p>
          <a:p>
            <a:r>
              <a:rPr lang="en-US" dirty="0" smtClean="0"/>
              <a:t>Out = Bottom</a:t>
            </a:r>
            <a:endParaRPr lang="en-US" dirty="0"/>
          </a:p>
        </p:txBody>
      </p:sp>
      <p:sp>
        <p:nvSpPr>
          <p:cNvPr id="107" name="TextBox 106"/>
          <p:cNvSpPr txBox="1"/>
          <p:nvPr/>
        </p:nvSpPr>
        <p:spPr>
          <a:xfrm>
            <a:off x="6235910" y="4306669"/>
            <a:ext cx="654346" cy="369332"/>
          </a:xfrm>
          <a:prstGeom prst="rect">
            <a:avLst/>
          </a:prstGeom>
          <a:noFill/>
        </p:spPr>
        <p:txBody>
          <a:bodyPr wrap="none" rtlCol="0">
            <a:spAutoFit/>
          </a:bodyPr>
          <a:lstStyle/>
          <a:p>
            <a:r>
              <a:rPr lang="en-US" dirty="0" smtClean="0"/>
              <a:t>main</a:t>
            </a:r>
            <a:endParaRPr lang="en-US" dirty="0"/>
          </a:p>
        </p:txBody>
      </p:sp>
      <p:cxnSp>
        <p:nvCxnSpPr>
          <p:cNvPr id="108" name="Straight Arrow Connector 107"/>
          <p:cNvCxnSpPr/>
          <p:nvPr/>
        </p:nvCxnSpPr>
        <p:spPr>
          <a:xfrm rot="5400000">
            <a:off x="6315894" y="48362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6235910" y="5830669"/>
            <a:ext cx="617477" cy="369332"/>
          </a:xfrm>
          <a:prstGeom prst="rect">
            <a:avLst/>
          </a:prstGeom>
          <a:noFill/>
        </p:spPr>
        <p:txBody>
          <a:bodyPr wrap="none" rtlCol="0">
            <a:spAutoFit/>
          </a:bodyPr>
          <a:lstStyle/>
          <a:p>
            <a:r>
              <a:rPr lang="en-US" dirty="0" smtClean="0"/>
              <a:t> f - A</a:t>
            </a:r>
            <a:endParaRPr lang="en-US" dirty="0"/>
          </a:p>
        </p:txBody>
      </p:sp>
      <p:sp>
        <p:nvSpPr>
          <p:cNvPr id="110" name="TextBox 109"/>
          <p:cNvSpPr txBox="1"/>
          <p:nvPr/>
        </p:nvSpPr>
        <p:spPr>
          <a:xfrm>
            <a:off x="6235910" y="5144869"/>
            <a:ext cx="609462" cy="369332"/>
          </a:xfrm>
          <a:prstGeom prst="rect">
            <a:avLst/>
          </a:prstGeom>
          <a:noFill/>
        </p:spPr>
        <p:txBody>
          <a:bodyPr wrap="none" rtlCol="0">
            <a:spAutoFit/>
          </a:bodyPr>
          <a:lstStyle/>
          <a:p>
            <a:r>
              <a:rPr lang="en-US" dirty="0" smtClean="0"/>
              <a:t> f - R</a:t>
            </a:r>
            <a:endParaRPr lang="en-US" dirty="0"/>
          </a:p>
        </p:txBody>
      </p:sp>
      <p:cxnSp>
        <p:nvCxnSpPr>
          <p:cNvPr id="111" name="Straight Arrow Connector 110"/>
          <p:cNvCxnSpPr/>
          <p:nvPr/>
        </p:nvCxnSpPr>
        <p:spPr>
          <a:xfrm rot="5400000">
            <a:off x="6315894" y="56744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Curved Connector 111"/>
          <p:cNvCxnSpPr>
            <a:stCxn id="109" idx="1"/>
            <a:endCxn id="110" idx="1"/>
          </p:cNvCxnSpPr>
          <p:nvPr/>
        </p:nvCxnSpPr>
        <p:spPr>
          <a:xfrm rot="10800000">
            <a:off x="6235910" y="5329535"/>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5473910" y="6211669"/>
            <a:ext cx="3136690" cy="646331"/>
          </a:xfrm>
          <a:prstGeom prst="rect">
            <a:avLst/>
          </a:prstGeom>
          <a:noFill/>
        </p:spPr>
        <p:txBody>
          <a:bodyPr wrap="square" rtlCol="0">
            <a:spAutoFit/>
          </a:bodyPr>
          <a:lstStyle/>
          <a:p>
            <a:r>
              <a:rPr lang="en-US" dirty="0" smtClean="0"/>
              <a:t>output = {{(x, y, D), (m, y, P)}}</a:t>
            </a:r>
          </a:p>
          <a:p>
            <a:r>
              <a:rPr lang="en-US" dirty="0" smtClean="0"/>
              <a:t>      fix-point information</a:t>
            </a:r>
            <a:endParaRPr lang="en-US" dirty="0"/>
          </a:p>
        </p:txBody>
      </p:sp>
      <p:sp>
        <p:nvSpPr>
          <p:cNvPr id="115" name="TextBox 114"/>
          <p:cNvSpPr txBox="1"/>
          <p:nvPr/>
        </p:nvSpPr>
        <p:spPr>
          <a:xfrm>
            <a:off x="6705600" y="5486400"/>
            <a:ext cx="2667000" cy="646331"/>
          </a:xfrm>
          <a:prstGeom prst="rect">
            <a:avLst/>
          </a:prstGeom>
          <a:noFill/>
        </p:spPr>
        <p:txBody>
          <a:bodyPr wrap="square" rtlCol="0">
            <a:spAutoFit/>
          </a:bodyPr>
          <a:lstStyle/>
          <a:p>
            <a:r>
              <a:rPr lang="en-US" dirty="0" smtClean="0"/>
              <a:t>In = {{(x, y, D), (m, y, D)}}</a:t>
            </a:r>
          </a:p>
          <a:p>
            <a:r>
              <a:rPr lang="en-US" dirty="0" smtClean="0"/>
              <a:t>Out = {{(x, y, D), (m, y, P)}}</a:t>
            </a:r>
          </a:p>
        </p:txBody>
      </p:sp>
      <p:sp>
        <p:nvSpPr>
          <p:cNvPr id="38" name="TextBox 37"/>
          <p:cNvSpPr txBox="1"/>
          <p:nvPr/>
        </p:nvSpPr>
        <p:spPr>
          <a:xfrm>
            <a:off x="2819400" y="1524000"/>
            <a:ext cx="654346" cy="369332"/>
          </a:xfrm>
          <a:prstGeom prst="rect">
            <a:avLst/>
          </a:prstGeom>
          <a:noFill/>
        </p:spPr>
        <p:txBody>
          <a:bodyPr wrap="none" rtlCol="0">
            <a:spAutoFit/>
          </a:bodyPr>
          <a:lstStyle/>
          <a:p>
            <a:r>
              <a:rPr lang="en-US" dirty="0" smtClean="0"/>
              <a:t>main</a:t>
            </a:r>
            <a:endParaRPr lang="en-US" dirty="0"/>
          </a:p>
        </p:txBody>
      </p:sp>
      <p:cxnSp>
        <p:nvCxnSpPr>
          <p:cNvPr id="39" name="Straight Arrow Connector 38"/>
          <p:cNvCxnSpPr/>
          <p:nvPr/>
        </p:nvCxnSpPr>
        <p:spPr>
          <a:xfrm rot="5400000">
            <a:off x="2899384" y="20536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19400" y="3048000"/>
            <a:ext cx="617477" cy="369332"/>
          </a:xfrm>
          <a:prstGeom prst="rect">
            <a:avLst/>
          </a:prstGeom>
          <a:noFill/>
        </p:spPr>
        <p:txBody>
          <a:bodyPr wrap="none" rtlCol="0">
            <a:spAutoFit/>
          </a:bodyPr>
          <a:lstStyle/>
          <a:p>
            <a:r>
              <a:rPr lang="en-US" dirty="0" smtClean="0"/>
              <a:t> f - A</a:t>
            </a:r>
            <a:endParaRPr lang="en-US" dirty="0"/>
          </a:p>
        </p:txBody>
      </p:sp>
      <p:sp>
        <p:nvSpPr>
          <p:cNvPr id="41" name="TextBox 40"/>
          <p:cNvSpPr txBox="1"/>
          <p:nvPr/>
        </p:nvSpPr>
        <p:spPr>
          <a:xfrm>
            <a:off x="2819400" y="2362200"/>
            <a:ext cx="609462" cy="369332"/>
          </a:xfrm>
          <a:prstGeom prst="rect">
            <a:avLst/>
          </a:prstGeom>
          <a:noFill/>
        </p:spPr>
        <p:txBody>
          <a:bodyPr wrap="none" rtlCol="0">
            <a:spAutoFit/>
          </a:bodyPr>
          <a:lstStyle/>
          <a:p>
            <a:r>
              <a:rPr lang="en-US" dirty="0" smtClean="0"/>
              <a:t> f - R</a:t>
            </a:r>
            <a:endParaRPr lang="en-US" dirty="0"/>
          </a:p>
        </p:txBody>
      </p:sp>
      <p:cxnSp>
        <p:nvCxnSpPr>
          <p:cNvPr id="42" name="Straight Arrow Connector 41"/>
          <p:cNvCxnSpPr/>
          <p:nvPr/>
        </p:nvCxnSpPr>
        <p:spPr>
          <a:xfrm rot="5400000">
            <a:off x="2899384" y="2891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urved Connector 42"/>
          <p:cNvCxnSpPr>
            <a:stCxn id="40" idx="1"/>
            <a:endCxn id="41" idx="1"/>
          </p:cNvCxnSpPr>
          <p:nvPr/>
        </p:nvCxnSpPr>
        <p:spPr>
          <a:xfrm rot="10800000">
            <a:off x="2819400" y="2546866"/>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057400" y="3429000"/>
            <a:ext cx="2819400" cy="646331"/>
          </a:xfrm>
          <a:prstGeom prst="rect">
            <a:avLst/>
          </a:prstGeom>
          <a:noFill/>
        </p:spPr>
        <p:txBody>
          <a:bodyPr wrap="square" rtlCol="0">
            <a:spAutoFit/>
          </a:bodyPr>
          <a:lstStyle/>
          <a:p>
            <a:r>
              <a:rPr lang="en-US" dirty="0" smtClean="0"/>
              <a:t>      output = BOTTOM</a:t>
            </a:r>
          </a:p>
          <a:p>
            <a:r>
              <a:rPr lang="en-US" dirty="0" smtClean="0"/>
              <a:t>      second iteration</a:t>
            </a:r>
            <a:endParaRPr lang="en-US" dirty="0"/>
          </a:p>
        </p:txBody>
      </p:sp>
      <p:sp>
        <p:nvSpPr>
          <p:cNvPr id="45" name="TextBox 44"/>
          <p:cNvSpPr txBox="1"/>
          <p:nvPr/>
        </p:nvSpPr>
        <p:spPr>
          <a:xfrm>
            <a:off x="3429000" y="2094131"/>
            <a:ext cx="2438400" cy="646331"/>
          </a:xfrm>
          <a:prstGeom prst="rect">
            <a:avLst/>
          </a:prstGeom>
          <a:noFill/>
        </p:spPr>
        <p:txBody>
          <a:bodyPr wrap="square" rtlCol="0">
            <a:spAutoFit/>
          </a:bodyPr>
          <a:lstStyle/>
          <a:p>
            <a:r>
              <a:rPr lang="en-US" dirty="0" smtClean="0"/>
              <a:t>In = {{(x, y, D), (m, y, P}}</a:t>
            </a:r>
          </a:p>
          <a:p>
            <a:r>
              <a:rPr lang="en-US" dirty="0" smtClean="0"/>
              <a:t>Out = Bottom</a:t>
            </a:r>
            <a:endParaRPr lang="en-US" dirty="0"/>
          </a:p>
        </p:txBody>
      </p:sp>
      <p:sp>
        <p:nvSpPr>
          <p:cNvPr id="46" name="TextBox 45"/>
          <p:cNvSpPr txBox="1"/>
          <p:nvPr/>
        </p:nvSpPr>
        <p:spPr>
          <a:xfrm>
            <a:off x="3429000" y="2743200"/>
            <a:ext cx="2667000" cy="646331"/>
          </a:xfrm>
          <a:prstGeom prst="rect">
            <a:avLst/>
          </a:prstGeom>
          <a:noFill/>
        </p:spPr>
        <p:txBody>
          <a:bodyPr wrap="square" rtlCol="0">
            <a:spAutoFit/>
          </a:bodyPr>
          <a:lstStyle/>
          <a:p>
            <a:r>
              <a:rPr lang="en-US" dirty="0" smtClean="0"/>
              <a:t>In = {{(x, y, D), (m, y, D)}}</a:t>
            </a:r>
          </a:p>
          <a:p>
            <a:r>
              <a:rPr lang="en-US" dirty="0" smtClean="0"/>
              <a:t>Out = Bottom</a:t>
            </a:r>
            <a:endParaRPr lang="en-US" dirty="0"/>
          </a:p>
        </p:txBody>
      </p:sp>
      <p:sp>
        <p:nvSpPr>
          <p:cNvPr id="47" name="TextBox 46"/>
          <p:cNvSpPr txBox="1"/>
          <p:nvPr/>
        </p:nvSpPr>
        <p:spPr>
          <a:xfrm>
            <a:off x="2866870" y="4306669"/>
            <a:ext cx="654346" cy="369332"/>
          </a:xfrm>
          <a:prstGeom prst="rect">
            <a:avLst/>
          </a:prstGeom>
          <a:noFill/>
        </p:spPr>
        <p:txBody>
          <a:bodyPr wrap="none" rtlCol="0">
            <a:spAutoFit/>
          </a:bodyPr>
          <a:lstStyle/>
          <a:p>
            <a:r>
              <a:rPr lang="en-US" dirty="0" smtClean="0"/>
              <a:t>main</a:t>
            </a:r>
            <a:endParaRPr lang="en-US" dirty="0"/>
          </a:p>
        </p:txBody>
      </p:sp>
      <p:cxnSp>
        <p:nvCxnSpPr>
          <p:cNvPr id="48" name="Straight Arrow Connector 47"/>
          <p:cNvCxnSpPr/>
          <p:nvPr/>
        </p:nvCxnSpPr>
        <p:spPr>
          <a:xfrm rot="5400000">
            <a:off x="2946854" y="48362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866870" y="5830669"/>
            <a:ext cx="617477" cy="369332"/>
          </a:xfrm>
          <a:prstGeom prst="rect">
            <a:avLst/>
          </a:prstGeom>
          <a:noFill/>
        </p:spPr>
        <p:txBody>
          <a:bodyPr wrap="none" rtlCol="0">
            <a:spAutoFit/>
          </a:bodyPr>
          <a:lstStyle/>
          <a:p>
            <a:r>
              <a:rPr lang="en-US" dirty="0" smtClean="0"/>
              <a:t> f - A</a:t>
            </a:r>
            <a:endParaRPr lang="en-US" dirty="0"/>
          </a:p>
        </p:txBody>
      </p:sp>
      <p:sp>
        <p:nvSpPr>
          <p:cNvPr id="50" name="TextBox 49"/>
          <p:cNvSpPr txBox="1"/>
          <p:nvPr/>
        </p:nvSpPr>
        <p:spPr>
          <a:xfrm>
            <a:off x="2866870" y="5144869"/>
            <a:ext cx="609462" cy="369332"/>
          </a:xfrm>
          <a:prstGeom prst="rect">
            <a:avLst/>
          </a:prstGeom>
          <a:noFill/>
        </p:spPr>
        <p:txBody>
          <a:bodyPr wrap="none" rtlCol="0">
            <a:spAutoFit/>
          </a:bodyPr>
          <a:lstStyle/>
          <a:p>
            <a:r>
              <a:rPr lang="en-US" dirty="0" smtClean="0"/>
              <a:t> f - R</a:t>
            </a:r>
            <a:endParaRPr lang="en-US" dirty="0"/>
          </a:p>
        </p:txBody>
      </p:sp>
      <p:cxnSp>
        <p:nvCxnSpPr>
          <p:cNvPr id="51" name="Straight Arrow Connector 50"/>
          <p:cNvCxnSpPr/>
          <p:nvPr/>
        </p:nvCxnSpPr>
        <p:spPr>
          <a:xfrm rot="5400000">
            <a:off x="2946854" y="5674485"/>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Curved Connector 51"/>
          <p:cNvCxnSpPr>
            <a:stCxn id="49" idx="1"/>
            <a:endCxn id="50" idx="1"/>
          </p:cNvCxnSpPr>
          <p:nvPr/>
        </p:nvCxnSpPr>
        <p:spPr>
          <a:xfrm rot="10800000">
            <a:off x="2866870" y="5329535"/>
            <a:ext cx="1588" cy="685800"/>
          </a:xfrm>
          <a:prstGeom prst="curvedConnector3">
            <a:avLst>
              <a:gd name="adj1" fmla="val 1439546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104870" y="6211669"/>
            <a:ext cx="2819400" cy="646331"/>
          </a:xfrm>
          <a:prstGeom prst="rect">
            <a:avLst/>
          </a:prstGeom>
          <a:noFill/>
        </p:spPr>
        <p:txBody>
          <a:bodyPr wrap="square" rtlCol="0">
            <a:spAutoFit/>
          </a:bodyPr>
          <a:lstStyle/>
          <a:p>
            <a:r>
              <a:rPr lang="en-US" dirty="0" smtClean="0"/>
              <a:t>output = {(x, y, D), (m, y, P)}</a:t>
            </a:r>
          </a:p>
          <a:p>
            <a:r>
              <a:rPr lang="en-US" dirty="0" smtClean="0"/>
              <a:t>           at stmt 3</a:t>
            </a:r>
            <a:endParaRPr lang="en-US" dirty="0"/>
          </a:p>
        </p:txBody>
      </p:sp>
      <p:sp>
        <p:nvSpPr>
          <p:cNvPr id="54" name="TextBox 53"/>
          <p:cNvSpPr txBox="1"/>
          <p:nvPr/>
        </p:nvSpPr>
        <p:spPr>
          <a:xfrm>
            <a:off x="3488960" y="4648200"/>
            <a:ext cx="2755690" cy="646331"/>
          </a:xfrm>
          <a:prstGeom prst="rect">
            <a:avLst/>
          </a:prstGeom>
          <a:noFill/>
        </p:spPr>
        <p:txBody>
          <a:bodyPr wrap="square" rtlCol="0">
            <a:spAutoFit/>
          </a:bodyPr>
          <a:lstStyle/>
          <a:p>
            <a:r>
              <a:rPr lang="en-US" dirty="0" smtClean="0"/>
              <a:t>In = {{(x, y, D), (m, y, P}}</a:t>
            </a:r>
          </a:p>
          <a:p>
            <a:r>
              <a:rPr lang="en-US" dirty="0" smtClean="0"/>
              <a:t>Out = Bottom</a:t>
            </a:r>
            <a:endParaRPr lang="en-US" dirty="0"/>
          </a:p>
        </p:txBody>
      </p:sp>
      <p:sp>
        <p:nvSpPr>
          <p:cNvPr id="55" name="TextBox 54"/>
          <p:cNvSpPr txBox="1"/>
          <p:nvPr/>
        </p:nvSpPr>
        <p:spPr>
          <a:xfrm>
            <a:off x="3476470" y="5525869"/>
            <a:ext cx="2667000" cy="646331"/>
          </a:xfrm>
          <a:prstGeom prst="rect">
            <a:avLst/>
          </a:prstGeom>
          <a:noFill/>
        </p:spPr>
        <p:txBody>
          <a:bodyPr wrap="square" rtlCol="0">
            <a:spAutoFit/>
          </a:bodyPr>
          <a:lstStyle/>
          <a:p>
            <a:r>
              <a:rPr lang="en-US" dirty="0" smtClean="0"/>
              <a:t>In = {{(x, y, D), (m, y, D)}}</a:t>
            </a:r>
          </a:p>
          <a:p>
            <a:r>
              <a:rPr lang="en-US" dirty="0" smtClean="0"/>
              <a:t>Out = Bottom</a:t>
            </a:r>
            <a:endParaRPr lang="en-US" dirty="0"/>
          </a:p>
        </p:txBody>
      </p:sp>
      <p:sp>
        <p:nvSpPr>
          <p:cNvPr id="56" name="TextBox 55"/>
          <p:cNvSpPr txBox="1"/>
          <p:nvPr/>
        </p:nvSpPr>
        <p:spPr>
          <a:xfrm>
            <a:off x="6705600" y="4572000"/>
            <a:ext cx="2667000" cy="646331"/>
          </a:xfrm>
          <a:prstGeom prst="rect">
            <a:avLst/>
          </a:prstGeom>
          <a:noFill/>
        </p:spPr>
        <p:txBody>
          <a:bodyPr wrap="square" rtlCol="0">
            <a:spAutoFit/>
          </a:bodyPr>
          <a:lstStyle/>
          <a:p>
            <a:r>
              <a:rPr lang="en-US" dirty="0" smtClean="0"/>
              <a:t>In = {{(x, y, D), (m, y, P)}}</a:t>
            </a:r>
          </a:p>
          <a:p>
            <a:r>
              <a:rPr lang="en-US" dirty="0" smtClean="0"/>
              <a:t>Out = {{(x, y, D), (m, y, P)}}</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1800" dirty="0" smtClean="0"/>
              <a:t>Invocation graph cannot be captured, function pointer call-site cannot be bound to a unique function at compile time</a:t>
            </a:r>
          </a:p>
          <a:p>
            <a:r>
              <a:rPr lang="en-US" sz="1800" dirty="0" smtClean="0"/>
              <a:t>Alternative 1. It can call all functions</a:t>
            </a:r>
          </a:p>
          <a:p>
            <a:r>
              <a:rPr lang="en-US" sz="1800" dirty="0" smtClean="0"/>
              <a:t>Alternative 2. It can call functions whose address have been taken</a:t>
            </a:r>
          </a:p>
          <a:p>
            <a:r>
              <a:rPr lang="en-US" sz="1800" dirty="0" smtClean="0"/>
              <a:t>In fact it is a pointer, so it can only call those who are in its points-to set</a:t>
            </a:r>
          </a:p>
          <a:p>
            <a:r>
              <a:rPr lang="en-US" sz="1800" dirty="0" smtClean="0"/>
              <a:t>So find points-to set by points-to analysis</a:t>
            </a:r>
          </a:p>
          <a:p>
            <a:r>
              <a:rPr lang="en-US" sz="1800" dirty="0" smtClean="0"/>
              <a:t>Can’t do points-to analysis, we don’t have invocation graph</a:t>
            </a:r>
          </a:p>
          <a:p>
            <a:r>
              <a:rPr lang="en-US" sz="1800" dirty="0" smtClean="0"/>
              <a:t>For invocation graph, we need points-to set of function pointer</a:t>
            </a:r>
          </a:p>
          <a:p>
            <a:r>
              <a:rPr lang="en-US" sz="1800" dirty="0" smtClean="0"/>
              <a:t>Solution: construct invocation graph while performing points-to analysis</a:t>
            </a:r>
          </a:p>
          <a:p>
            <a:r>
              <a:rPr lang="en-US" sz="1800" dirty="0" smtClean="0"/>
              <a:t>Build incomplete invocation graph ignoring function pointers</a:t>
            </a:r>
          </a:p>
          <a:p>
            <a:r>
              <a:rPr lang="en-US" sz="1800" dirty="0" smtClean="0"/>
              <a:t>Perform points-to analysis using the incomplete invocation graph</a:t>
            </a:r>
          </a:p>
          <a:p>
            <a:r>
              <a:rPr lang="en-US" sz="1800" dirty="0" smtClean="0"/>
              <a:t>On encountering indirection function call through function pointer, find all the functions it can point to (points-to info) and update the invocation graph.</a:t>
            </a:r>
          </a:p>
          <a:p>
            <a:r>
              <a:rPr lang="en-US" sz="1800" dirty="0" smtClean="0"/>
              <a:t>Analyze all pointed to functions in the context of the call, considering the function pointer to be definitely pointing to function</a:t>
            </a:r>
          </a:p>
          <a:p>
            <a:r>
              <a:rPr lang="en-US" sz="1800" dirty="0" smtClean="0"/>
              <a:t>Output points-to info for indirect call is obtained by merging the output points-to sets obtained by analyzing all </a:t>
            </a:r>
            <a:r>
              <a:rPr lang="en-US" sz="1800" dirty="0" err="1" smtClean="0"/>
              <a:t>invocable</a:t>
            </a:r>
            <a:r>
              <a:rPr lang="en-US" sz="1800" dirty="0" smtClean="0"/>
              <a:t> functions.</a:t>
            </a:r>
            <a:endParaRPr lang="en-US" sz="1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3" name="Content Placeholder 2"/>
          <p:cNvSpPr>
            <a:spLocks noGrp="1"/>
          </p:cNvSpPr>
          <p:nvPr>
            <p:ph idx="1"/>
          </p:nvPr>
        </p:nvSpPr>
        <p:spPr>
          <a:xfrm>
            <a:off x="457200" y="1447800"/>
            <a:ext cx="8229600" cy="5410200"/>
          </a:xfrm>
        </p:spPr>
        <p:txBody>
          <a:bodyPr>
            <a:noAutofit/>
          </a:bodyPr>
          <a:lstStyle/>
          <a:p>
            <a:pPr>
              <a:buNone/>
            </a:pPr>
            <a:r>
              <a:rPr lang="en-US" sz="1600" dirty="0" smtClean="0"/>
              <a:t>fun </a:t>
            </a:r>
            <a:r>
              <a:rPr lang="en-US" sz="1600" dirty="0" err="1" smtClean="0"/>
              <a:t>process_call_indirect</a:t>
            </a:r>
            <a:r>
              <a:rPr lang="en-US" sz="1600" dirty="0" smtClean="0"/>
              <a:t>( Input, </a:t>
            </a:r>
            <a:r>
              <a:rPr lang="en-US" sz="1600" dirty="0" err="1" smtClean="0"/>
              <a:t>actualList</a:t>
            </a:r>
            <a:r>
              <a:rPr lang="en-US" sz="1600" dirty="0" smtClean="0"/>
              <a:t>, </a:t>
            </a:r>
            <a:r>
              <a:rPr lang="en-US" sz="1600" dirty="0" err="1" smtClean="0"/>
              <a:t>ign</a:t>
            </a:r>
            <a:r>
              <a:rPr lang="en-US" sz="1600" dirty="0" smtClean="0"/>
              <a:t>) =</a:t>
            </a:r>
          </a:p>
          <a:p>
            <a:pPr>
              <a:buNone/>
            </a:pPr>
            <a:r>
              <a:rPr lang="en-US" sz="1600" dirty="0" smtClean="0"/>
              <a:t>/* Get the function pointer used to make the indirect call */</a:t>
            </a:r>
          </a:p>
          <a:p>
            <a:pPr>
              <a:buNone/>
            </a:pPr>
            <a:r>
              <a:rPr lang="en-US" sz="1600" dirty="0" err="1" smtClean="0"/>
              <a:t>fptr</a:t>
            </a:r>
            <a:r>
              <a:rPr lang="en-US" sz="1600" dirty="0" smtClean="0"/>
              <a:t> = </a:t>
            </a:r>
            <a:r>
              <a:rPr lang="en-US" sz="1600" dirty="0" err="1" smtClean="0"/>
              <a:t>getFnPtr</a:t>
            </a:r>
            <a:r>
              <a:rPr lang="en-US" sz="1600" dirty="0" smtClean="0"/>
              <a:t>(</a:t>
            </a:r>
            <a:r>
              <a:rPr lang="en-US" sz="1600" dirty="0" err="1" smtClean="0"/>
              <a:t>ign</a:t>
            </a:r>
            <a:r>
              <a:rPr lang="en-US" sz="1600" dirty="0" smtClean="0"/>
              <a:t>)</a:t>
            </a:r>
          </a:p>
          <a:p>
            <a:pPr>
              <a:buNone/>
            </a:pPr>
            <a:r>
              <a:rPr lang="en-US" sz="1600" dirty="0" smtClean="0"/>
              <a:t>/* Get the set of functions pointed–to by </a:t>
            </a:r>
            <a:r>
              <a:rPr lang="en-US" sz="1600" dirty="0" err="1" smtClean="0"/>
              <a:t>fptr</a:t>
            </a:r>
            <a:r>
              <a:rPr lang="en-US" sz="1600" dirty="0" smtClean="0"/>
              <a:t> from current points–to information */</a:t>
            </a:r>
          </a:p>
          <a:p>
            <a:pPr>
              <a:buNone/>
            </a:pPr>
            <a:r>
              <a:rPr lang="en-US" sz="1600" dirty="0" err="1" smtClean="0"/>
              <a:t>pointedToFns</a:t>
            </a:r>
            <a:r>
              <a:rPr lang="en-US" sz="1600" dirty="0" smtClean="0"/>
              <a:t> = </a:t>
            </a:r>
            <a:r>
              <a:rPr lang="en-US" sz="1600" dirty="0" err="1" smtClean="0"/>
              <a:t>pointsToSetOf</a:t>
            </a:r>
            <a:r>
              <a:rPr lang="en-US" sz="1600" dirty="0" smtClean="0"/>
              <a:t>(Input, </a:t>
            </a:r>
            <a:r>
              <a:rPr lang="en-US" sz="1600" dirty="0" err="1" smtClean="0"/>
              <a:t>fptr</a:t>
            </a:r>
            <a:r>
              <a:rPr lang="en-US" sz="1600" dirty="0" smtClean="0"/>
              <a:t>)</a:t>
            </a:r>
          </a:p>
          <a:p>
            <a:pPr>
              <a:buNone/>
            </a:pPr>
            <a:r>
              <a:rPr lang="en-US" sz="1600" dirty="0" smtClean="0"/>
              <a:t>/* Initialize output of the indirect call */</a:t>
            </a:r>
          </a:p>
          <a:p>
            <a:pPr>
              <a:buNone/>
            </a:pPr>
            <a:r>
              <a:rPr lang="en-US" sz="1600" dirty="0" err="1" smtClean="0"/>
              <a:t>calloutput</a:t>
            </a:r>
            <a:r>
              <a:rPr lang="en-US" sz="1600" dirty="0" smtClean="0"/>
              <a:t> = {}</a:t>
            </a:r>
          </a:p>
          <a:p>
            <a:pPr>
              <a:buNone/>
            </a:pPr>
            <a:r>
              <a:rPr lang="en-US" sz="1600" dirty="0" err="1" smtClean="0"/>
              <a:t>foreach</a:t>
            </a:r>
            <a:r>
              <a:rPr lang="en-US" sz="1600" dirty="0" smtClean="0"/>
              <a:t> fn in </a:t>
            </a:r>
            <a:r>
              <a:rPr lang="en-US" sz="1600" dirty="0" err="1" smtClean="0"/>
              <a:t>pointedToFns</a:t>
            </a:r>
            <a:endParaRPr lang="en-US" sz="1600" dirty="0" smtClean="0"/>
          </a:p>
          <a:p>
            <a:pPr>
              <a:buNone/>
            </a:pPr>
            <a:r>
              <a:rPr lang="en-US" sz="1600" dirty="0" smtClean="0"/>
              <a:t>    /* Indicate function fn to be </a:t>
            </a:r>
            <a:r>
              <a:rPr lang="en-US" sz="1600" dirty="0" err="1" smtClean="0"/>
              <a:t>invocable</a:t>
            </a:r>
            <a:r>
              <a:rPr lang="en-US" sz="1600" dirty="0" smtClean="0"/>
              <a:t> by the indirect call */</a:t>
            </a:r>
          </a:p>
          <a:p>
            <a:pPr>
              <a:buNone/>
            </a:pPr>
            <a:r>
              <a:rPr lang="en-US" sz="1600" dirty="0" smtClean="0"/>
              <a:t>    </a:t>
            </a:r>
            <a:r>
              <a:rPr lang="en-US" sz="1600" dirty="0" err="1" smtClean="0"/>
              <a:t>updateInvocGraph</a:t>
            </a:r>
            <a:r>
              <a:rPr lang="en-US" sz="1600" dirty="0" smtClean="0"/>
              <a:t>(</a:t>
            </a:r>
            <a:r>
              <a:rPr lang="en-US" sz="1600" dirty="0" err="1" smtClean="0"/>
              <a:t>ign</a:t>
            </a:r>
            <a:r>
              <a:rPr lang="en-US" sz="1600" dirty="0" smtClean="0"/>
              <a:t>, fn)</a:t>
            </a:r>
          </a:p>
          <a:p>
            <a:pPr>
              <a:buNone/>
            </a:pPr>
            <a:r>
              <a:rPr lang="en-US" sz="1600" dirty="0" smtClean="0"/>
              <a:t>    /* Get Invocation Graph node for fn */</a:t>
            </a:r>
          </a:p>
          <a:p>
            <a:pPr>
              <a:buNone/>
            </a:pPr>
            <a:r>
              <a:rPr lang="en-US" sz="1600" dirty="0" smtClean="0"/>
              <a:t>    </a:t>
            </a:r>
            <a:r>
              <a:rPr lang="en-US" sz="1600" dirty="0" err="1" smtClean="0"/>
              <a:t>igNode</a:t>
            </a:r>
            <a:r>
              <a:rPr lang="en-US" sz="1600" dirty="0" smtClean="0"/>
              <a:t> = </a:t>
            </a:r>
            <a:r>
              <a:rPr lang="en-US" sz="1600" dirty="0" err="1" smtClean="0"/>
              <a:t>getIgNode</a:t>
            </a:r>
            <a:r>
              <a:rPr lang="en-US" sz="1600" dirty="0" smtClean="0"/>
              <a:t>(fn)</a:t>
            </a:r>
          </a:p>
          <a:p>
            <a:pPr>
              <a:buNone/>
            </a:pPr>
            <a:r>
              <a:rPr lang="en-US" sz="1600" dirty="0" smtClean="0"/>
              <a:t>    /* make </a:t>
            </a:r>
            <a:r>
              <a:rPr lang="en-US" sz="1600" dirty="0" err="1" smtClean="0"/>
              <a:t>fptr</a:t>
            </a:r>
            <a:r>
              <a:rPr lang="en-US" sz="1600" dirty="0" smtClean="0"/>
              <a:t> definitely point to fn */</a:t>
            </a:r>
          </a:p>
          <a:p>
            <a:pPr>
              <a:buNone/>
            </a:pPr>
            <a:r>
              <a:rPr lang="en-US" sz="1600" dirty="0" smtClean="0"/>
              <a:t>    </a:t>
            </a:r>
            <a:r>
              <a:rPr lang="en-US" sz="1600" dirty="0" err="1" smtClean="0"/>
              <a:t>igNodeInput</a:t>
            </a:r>
            <a:r>
              <a:rPr lang="en-US" sz="1600" dirty="0" smtClean="0"/>
              <a:t> = </a:t>
            </a:r>
            <a:r>
              <a:rPr lang="en-US" sz="1600" dirty="0" err="1" smtClean="0"/>
              <a:t>makeDefinitePointsTo</a:t>
            </a:r>
            <a:r>
              <a:rPr lang="en-US" sz="1600" dirty="0" smtClean="0"/>
              <a:t>( Input, </a:t>
            </a:r>
            <a:r>
              <a:rPr lang="en-US" sz="1600" dirty="0" err="1" smtClean="0"/>
              <a:t>fptr</a:t>
            </a:r>
            <a:r>
              <a:rPr lang="en-US" sz="1600" dirty="0" smtClean="0"/>
              <a:t>, fn)</a:t>
            </a:r>
          </a:p>
          <a:p>
            <a:pPr>
              <a:buNone/>
            </a:pPr>
            <a:r>
              <a:rPr lang="en-US" sz="1600" dirty="0" smtClean="0"/>
              <a:t>    /* Get output for each </a:t>
            </a:r>
            <a:r>
              <a:rPr lang="en-US" sz="1600" dirty="0" err="1" smtClean="0"/>
              <a:t>invocable</a:t>
            </a:r>
            <a:r>
              <a:rPr lang="en-US" sz="1600" dirty="0" smtClean="0"/>
              <a:t> function */</a:t>
            </a:r>
          </a:p>
          <a:p>
            <a:pPr>
              <a:buNone/>
            </a:pPr>
            <a:r>
              <a:rPr lang="en-US" sz="1600" dirty="0" smtClean="0"/>
              <a:t>    </a:t>
            </a:r>
            <a:r>
              <a:rPr lang="en-US" sz="1600" dirty="0" err="1" smtClean="0"/>
              <a:t>igNodeOutput</a:t>
            </a:r>
            <a:r>
              <a:rPr lang="en-US" sz="1600" dirty="0" smtClean="0"/>
              <a:t> = process_ call(</a:t>
            </a:r>
            <a:r>
              <a:rPr lang="en-US" sz="1600" dirty="0" err="1" smtClean="0"/>
              <a:t>igNodeInput</a:t>
            </a:r>
            <a:r>
              <a:rPr lang="en-US" sz="1600" dirty="0" smtClean="0"/>
              <a:t>, </a:t>
            </a:r>
            <a:r>
              <a:rPr lang="en-US" sz="1600" dirty="0" err="1" smtClean="0"/>
              <a:t>actualList</a:t>
            </a:r>
            <a:r>
              <a:rPr lang="en-US" sz="1600" dirty="0" smtClean="0"/>
              <a:t>, </a:t>
            </a:r>
            <a:r>
              <a:rPr lang="en-US" sz="1600" dirty="0" err="1" smtClean="0"/>
              <a:t>fn.formalList</a:t>
            </a:r>
            <a:r>
              <a:rPr lang="en-US" sz="1600" dirty="0" smtClean="0"/>
              <a:t>, </a:t>
            </a:r>
            <a:r>
              <a:rPr lang="en-US" sz="1600" dirty="0" err="1" smtClean="0"/>
              <a:t>igNode</a:t>
            </a:r>
            <a:r>
              <a:rPr lang="en-US" sz="1600" dirty="0" smtClean="0"/>
              <a:t>, </a:t>
            </a:r>
            <a:r>
              <a:rPr lang="en-US" sz="1600" dirty="0" err="1" smtClean="0"/>
              <a:t>fn.funcBody</a:t>
            </a:r>
            <a:r>
              <a:rPr lang="en-US" sz="1600" dirty="0" smtClean="0"/>
              <a:t>)</a:t>
            </a:r>
          </a:p>
          <a:p>
            <a:pPr>
              <a:buNone/>
            </a:pPr>
            <a:r>
              <a:rPr lang="en-US" sz="1600" dirty="0" smtClean="0"/>
              <a:t>    </a:t>
            </a:r>
            <a:r>
              <a:rPr lang="en-US" sz="1600" dirty="0" err="1" smtClean="0"/>
              <a:t>callOutput</a:t>
            </a:r>
            <a:r>
              <a:rPr lang="en-US" sz="1600" dirty="0" smtClean="0"/>
              <a:t> = Merge(</a:t>
            </a:r>
            <a:r>
              <a:rPr lang="en-US" sz="1600" dirty="0" err="1" smtClean="0"/>
              <a:t>callOutput</a:t>
            </a:r>
            <a:r>
              <a:rPr lang="en-US" sz="1600" dirty="0" smtClean="0"/>
              <a:t>, </a:t>
            </a:r>
            <a:r>
              <a:rPr lang="en-US" sz="1600" dirty="0" err="1" smtClean="0"/>
              <a:t>igNodeOutput</a:t>
            </a:r>
            <a:r>
              <a:rPr lang="en-US" sz="1600" dirty="0" smtClean="0"/>
              <a:t>) /* Merge all outputs */</a:t>
            </a:r>
          </a:p>
          <a:p>
            <a:pPr>
              <a:buNone/>
            </a:pPr>
            <a:r>
              <a:rPr lang="en-US" sz="1600" dirty="0" smtClean="0"/>
              <a:t> return (</a:t>
            </a:r>
            <a:r>
              <a:rPr lang="en-US" sz="1600" dirty="0" err="1" smtClean="0"/>
              <a:t>callOutput</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
        <p:nvSpPr>
          <p:cNvPr id="9" name="TextBox 8"/>
          <p:cNvSpPr txBox="1"/>
          <p:nvPr/>
        </p:nvSpPr>
        <p:spPr>
          <a:xfrm>
            <a:off x="3276600" y="3733800"/>
            <a:ext cx="654346" cy="369332"/>
          </a:xfrm>
          <a:prstGeom prst="rect">
            <a:avLst/>
          </a:prstGeom>
          <a:noFill/>
        </p:spPr>
        <p:txBody>
          <a:bodyPr wrap="none" rtlCol="0">
            <a:spAutoFit/>
          </a:bodyPr>
          <a:lstStyle/>
          <a:p>
            <a:r>
              <a:rPr lang="en-US" dirty="0" smtClean="0"/>
              <a:t>main</a:t>
            </a:r>
            <a:endParaRPr lang="en-US" dirty="0"/>
          </a:p>
        </p:txBody>
      </p:sp>
      <p:cxnSp>
        <p:nvCxnSpPr>
          <p:cNvPr id="10" name="Straight Arrow Connector 9"/>
          <p:cNvCxnSpPr/>
          <p:nvPr/>
        </p:nvCxnSpPr>
        <p:spPr>
          <a:xfrm rot="5400000">
            <a:off x="3356584" y="4263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4495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
        <p:nvSpPr>
          <p:cNvPr id="9" name="TextBox 8"/>
          <p:cNvSpPr txBox="1"/>
          <p:nvPr/>
        </p:nvSpPr>
        <p:spPr>
          <a:xfrm>
            <a:off x="3276600" y="3733800"/>
            <a:ext cx="654346" cy="369332"/>
          </a:xfrm>
          <a:prstGeom prst="rect">
            <a:avLst/>
          </a:prstGeom>
          <a:noFill/>
        </p:spPr>
        <p:txBody>
          <a:bodyPr wrap="none" rtlCol="0">
            <a:spAutoFit/>
          </a:bodyPr>
          <a:lstStyle/>
          <a:p>
            <a:r>
              <a:rPr lang="en-US" dirty="0" smtClean="0"/>
              <a:t>main</a:t>
            </a:r>
            <a:endParaRPr lang="en-US" dirty="0"/>
          </a:p>
        </p:txBody>
      </p:sp>
      <p:cxnSp>
        <p:nvCxnSpPr>
          <p:cNvPr id="10" name="Straight Arrow Connector 9"/>
          <p:cNvCxnSpPr/>
          <p:nvPr/>
        </p:nvCxnSpPr>
        <p:spPr>
          <a:xfrm rot="5400000">
            <a:off x="3356584" y="4263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4495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2" name="Line Callout 1 11"/>
          <p:cNvSpPr/>
          <p:nvPr/>
        </p:nvSpPr>
        <p:spPr>
          <a:xfrm>
            <a:off x="1905000" y="3505200"/>
            <a:ext cx="1371600" cy="533400"/>
          </a:xfrm>
          <a:prstGeom prst="borderCallout1">
            <a:avLst>
              <a:gd name="adj1" fmla="val 18750"/>
              <a:gd name="adj2" fmla="val -8333"/>
              <a:gd name="adj3" fmla="val 180650"/>
              <a:gd name="adj4" fmla="val -5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a:t>
            </a:r>
            <a:endParaRPr lang="en-US" dirty="0"/>
          </a:p>
        </p:txBody>
      </p:sp>
      <p:sp>
        <p:nvSpPr>
          <p:cNvPr id="13" name="TextBox 12"/>
          <p:cNvSpPr txBox="1"/>
          <p:nvPr/>
        </p:nvSpPr>
        <p:spPr>
          <a:xfrm>
            <a:off x="533400" y="5657671"/>
            <a:ext cx="5029200" cy="369332"/>
          </a:xfrm>
          <a:prstGeom prst="rect">
            <a:avLst/>
          </a:prstGeom>
          <a:noFill/>
        </p:spPr>
        <p:txBody>
          <a:bodyPr wrap="square" rtlCol="0">
            <a:spAutoFit/>
          </a:bodyPr>
          <a:lstStyle/>
          <a:p>
            <a:r>
              <a:rPr lang="en-US" dirty="0" smtClean="0"/>
              <a:t>A: (</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 (pc, c, 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
        <p:nvSpPr>
          <p:cNvPr id="9" name="TextBox 8"/>
          <p:cNvSpPr txBox="1"/>
          <p:nvPr/>
        </p:nvSpPr>
        <p:spPr>
          <a:xfrm>
            <a:off x="3276600" y="3733800"/>
            <a:ext cx="654346" cy="369332"/>
          </a:xfrm>
          <a:prstGeom prst="rect">
            <a:avLst/>
          </a:prstGeom>
          <a:noFill/>
        </p:spPr>
        <p:txBody>
          <a:bodyPr wrap="none" rtlCol="0">
            <a:spAutoFit/>
          </a:bodyPr>
          <a:lstStyle/>
          <a:p>
            <a:r>
              <a:rPr lang="en-US" dirty="0" smtClean="0"/>
              <a:t>main</a:t>
            </a:r>
            <a:endParaRPr lang="en-US" dirty="0"/>
          </a:p>
        </p:txBody>
      </p:sp>
      <p:cxnSp>
        <p:nvCxnSpPr>
          <p:cNvPr id="10" name="Straight Arrow Connector 9"/>
          <p:cNvCxnSpPr/>
          <p:nvPr/>
        </p:nvCxnSpPr>
        <p:spPr>
          <a:xfrm rot="5400000">
            <a:off x="3356584" y="4263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4495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2" name="TextBox 11"/>
          <p:cNvSpPr txBox="1"/>
          <p:nvPr/>
        </p:nvSpPr>
        <p:spPr>
          <a:xfrm>
            <a:off x="4953000" y="2971800"/>
            <a:ext cx="654346" cy="369332"/>
          </a:xfrm>
          <a:prstGeom prst="rect">
            <a:avLst/>
          </a:prstGeom>
          <a:noFill/>
        </p:spPr>
        <p:txBody>
          <a:bodyPr wrap="none" rtlCol="0">
            <a:spAutoFit/>
          </a:bodyPr>
          <a:lstStyle/>
          <a:p>
            <a:r>
              <a:rPr lang="en-US" dirty="0" smtClean="0"/>
              <a:t>main</a:t>
            </a:r>
            <a:endParaRPr lang="en-US" dirty="0"/>
          </a:p>
        </p:txBody>
      </p:sp>
      <p:cxnSp>
        <p:nvCxnSpPr>
          <p:cNvPr id="13" name="Straight Arrow Connector 12"/>
          <p:cNvCxnSpPr/>
          <p:nvPr/>
        </p:nvCxnSpPr>
        <p:spPr>
          <a:xfrm rot="5400000">
            <a:off x="5032984" y="3501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0" y="3733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5" name="TextBox 14"/>
          <p:cNvSpPr txBox="1"/>
          <p:nvPr/>
        </p:nvSpPr>
        <p:spPr>
          <a:xfrm>
            <a:off x="4572000" y="4572000"/>
            <a:ext cx="546881" cy="369332"/>
          </a:xfrm>
          <a:prstGeom prst="rect">
            <a:avLst/>
          </a:prstGeom>
          <a:noFill/>
        </p:spPr>
        <p:txBody>
          <a:bodyPr wrap="none" rtlCol="0">
            <a:spAutoFit/>
          </a:bodyPr>
          <a:lstStyle/>
          <a:p>
            <a:r>
              <a:rPr lang="en-US" dirty="0" smtClean="0"/>
              <a:t> </a:t>
            </a:r>
            <a:r>
              <a:rPr lang="en-US" dirty="0" err="1" smtClean="0"/>
              <a:t>foo</a:t>
            </a:r>
            <a:endParaRPr lang="en-US" dirty="0"/>
          </a:p>
        </p:txBody>
      </p:sp>
      <p:sp>
        <p:nvSpPr>
          <p:cNvPr id="16" name="TextBox 15"/>
          <p:cNvSpPr txBox="1"/>
          <p:nvPr/>
        </p:nvSpPr>
        <p:spPr>
          <a:xfrm>
            <a:off x="5638800" y="4572000"/>
            <a:ext cx="550151" cy="369332"/>
          </a:xfrm>
          <a:prstGeom prst="rect">
            <a:avLst/>
          </a:prstGeom>
          <a:noFill/>
        </p:spPr>
        <p:txBody>
          <a:bodyPr wrap="none" rtlCol="0">
            <a:spAutoFit/>
          </a:bodyPr>
          <a:lstStyle/>
          <a:p>
            <a:r>
              <a:rPr lang="en-US" dirty="0" smtClean="0"/>
              <a:t> bar</a:t>
            </a:r>
            <a:endParaRPr lang="en-US" dirty="0"/>
          </a:p>
        </p:txBody>
      </p:sp>
      <p:sp>
        <p:nvSpPr>
          <p:cNvPr id="17" name="TextBox 16"/>
          <p:cNvSpPr txBox="1"/>
          <p:nvPr/>
        </p:nvSpPr>
        <p:spPr>
          <a:xfrm>
            <a:off x="4572000" y="54102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18" name="Straight Arrow Connector 17"/>
          <p:cNvCxnSpPr/>
          <p:nvPr/>
        </p:nvCxnSpPr>
        <p:spPr>
          <a:xfrm rot="5400000">
            <a:off x="4575784" y="5177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686301" y="42291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5334000" y="41910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1" name="Line Callout 1 30"/>
          <p:cNvSpPr/>
          <p:nvPr/>
        </p:nvSpPr>
        <p:spPr>
          <a:xfrm>
            <a:off x="1905000" y="3505200"/>
            <a:ext cx="1371600" cy="533400"/>
          </a:xfrm>
          <a:prstGeom prst="borderCallout1">
            <a:avLst>
              <a:gd name="adj1" fmla="val 18750"/>
              <a:gd name="adj2" fmla="val -8333"/>
              <a:gd name="adj3" fmla="val 180650"/>
              <a:gd name="adj4" fmla="val -5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a:t>
            </a:r>
            <a:endParaRPr lang="en-US" dirty="0"/>
          </a:p>
        </p:txBody>
      </p:sp>
      <p:sp>
        <p:nvSpPr>
          <p:cNvPr id="42" name="TextBox 41"/>
          <p:cNvSpPr txBox="1"/>
          <p:nvPr/>
        </p:nvSpPr>
        <p:spPr>
          <a:xfrm>
            <a:off x="533400" y="5657671"/>
            <a:ext cx="5029200" cy="369332"/>
          </a:xfrm>
          <a:prstGeom prst="rect">
            <a:avLst/>
          </a:prstGeom>
          <a:noFill/>
        </p:spPr>
        <p:txBody>
          <a:bodyPr wrap="square" rtlCol="0">
            <a:spAutoFit/>
          </a:bodyPr>
          <a:lstStyle/>
          <a:p>
            <a:r>
              <a:rPr lang="en-US" dirty="0" smtClean="0"/>
              <a:t>A: (</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 (pc, c, 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
        <p:nvSpPr>
          <p:cNvPr id="9" name="TextBox 8"/>
          <p:cNvSpPr txBox="1"/>
          <p:nvPr/>
        </p:nvSpPr>
        <p:spPr>
          <a:xfrm>
            <a:off x="3276600" y="3733800"/>
            <a:ext cx="654346" cy="369332"/>
          </a:xfrm>
          <a:prstGeom prst="rect">
            <a:avLst/>
          </a:prstGeom>
          <a:noFill/>
        </p:spPr>
        <p:txBody>
          <a:bodyPr wrap="none" rtlCol="0">
            <a:spAutoFit/>
          </a:bodyPr>
          <a:lstStyle/>
          <a:p>
            <a:r>
              <a:rPr lang="en-US" dirty="0" smtClean="0"/>
              <a:t>main</a:t>
            </a:r>
            <a:endParaRPr lang="en-US" dirty="0"/>
          </a:p>
        </p:txBody>
      </p:sp>
      <p:cxnSp>
        <p:nvCxnSpPr>
          <p:cNvPr id="10" name="Straight Arrow Connector 9"/>
          <p:cNvCxnSpPr/>
          <p:nvPr/>
        </p:nvCxnSpPr>
        <p:spPr>
          <a:xfrm rot="5400000">
            <a:off x="3356584" y="4263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4495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2" name="TextBox 11"/>
          <p:cNvSpPr txBox="1"/>
          <p:nvPr/>
        </p:nvSpPr>
        <p:spPr>
          <a:xfrm>
            <a:off x="4953000" y="2971800"/>
            <a:ext cx="654346" cy="369332"/>
          </a:xfrm>
          <a:prstGeom prst="rect">
            <a:avLst/>
          </a:prstGeom>
          <a:noFill/>
        </p:spPr>
        <p:txBody>
          <a:bodyPr wrap="none" rtlCol="0">
            <a:spAutoFit/>
          </a:bodyPr>
          <a:lstStyle/>
          <a:p>
            <a:r>
              <a:rPr lang="en-US" dirty="0" smtClean="0"/>
              <a:t>main</a:t>
            </a:r>
            <a:endParaRPr lang="en-US" dirty="0"/>
          </a:p>
        </p:txBody>
      </p:sp>
      <p:cxnSp>
        <p:nvCxnSpPr>
          <p:cNvPr id="13" name="Straight Arrow Connector 12"/>
          <p:cNvCxnSpPr/>
          <p:nvPr/>
        </p:nvCxnSpPr>
        <p:spPr>
          <a:xfrm rot="5400000">
            <a:off x="5032984" y="3501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0" y="3733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5" name="TextBox 14"/>
          <p:cNvSpPr txBox="1"/>
          <p:nvPr/>
        </p:nvSpPr>
        <p:spPr>
          <a:xfrm>
            <a:off x="4572000" y="4572000"/>
            <a:ext cx="546881" cy="369332"/>
          </a:xfrm>
          <a:prstGeom prst="rect">
            <a:avLst/>
          </a:prstGeom>
          <a:noFill/>
        </p:spPr>
        <p:txBody>
          <a:bodyPr wrap="none" rtlCol="0">
            <a:spAutoFit/>
          </a:bodyPr>
          <a:lstStyle/>
          <a:p>
            <a:r>
              <a:rPr lang="en-US" dirty="0" smtClean="0"/>
              <a:t> </a:t>
            </a:r>
            <a:r>
              <a:rPr lang="en-US" dirty="0" err="1" smtClean="0"/>
              <a:t>foo</a:t>
            </a:r>
            <a:endParaRPr lang="en-US" dirty="0"/>
          </a:p>
        </p:txBody>
      </p:sp>
      <p:sp>
        <p:nvSpPr>
          <p:cNvPr id="16" name="TextBox 15"/>
          <p:cNvSpPr txBox="1"/>
          <p:nvPr/>
        </p:nvSpPr>
        <p:spPr>
          <a:xfrm>
            <a:off x="5638800" y="4572000"/>
            <a:ext cx="550151" cy="369332"/>
          </a:xfrm>
          <a:prstGeom prst="rect">
            <a:avLst/>
          </a:prstGeom>
          <a:noFill/>
        </p:spPr>
        <p:txBody>
          <a:bodyPr wrap="none" rtlCol="0">
            <a:spAutoFit/>
          </a:bodyPr>
          <a:lstStyle/>
          <a:p>
            <a:r>
              <a:rPr lang="en-US" dirty="0" smtClean="0"/>
              <a:t> bar</a:t>
            </a:r>
            <a:endParaRPr lang="en-US" dirty="0"/>
          </a:p>
        </p:txBody>
      </p:sp>
      <p:sp>
        <p:nvSpPr>
          <p:cNvPr id="17" name="TextBox 16"/>
          <p:cNvSpPr txBox="1"/>
          <p:nvPr/>
        </p:nvSpPr>
        <p:spPr>
          <a:xfrm>
            <a:off x="4572000" y="54102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18" name="Straight Arrow Connector 17"/>
          <p:cNvCxnSpPr/>
          <p:nvPr/>
        </p:nvCxnSpPr>
        <p:spPr>
          <a:xfrm rot="5400000">
            <a:off x="4575784" y="5177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686301" y="42291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5334000" y="41910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1" name="Line Callout 1 30"/>
          <p:cNvSpPr/>
          <p:nvPr/>
        </p:nvSpPr>
        <p:spPr>
          <a:xfrm>
            <a:off x="1905000" y="3581400"/>
            <a:ext cx="1371600" cy="609600"/>
          </a:xfrm>
          <a:prstGeom prst="borderCallout1">
            <a:avLst>
              <a:gd name="adj1" fmla="val 18750"/>
              <a:gd name="adj2" fmla="val -8333"/>
              <a:gd name="adj3" fmla="val 180650"/>
              <a:gd name="adj4" fmla="val -5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a:t>
            </a:r>
            <a:endParaRPr lang="en-US" dirty="0"/>
          </a:p>
        </p:txBody>
      </p:sp>
      <p:sp>
        <p:nvSpPr>
          <p:cNvPr id="19" name="Line Callout 1 18"/>
          <p:cNvSpPr/>
          <p:nvPr/>
        </p:nvSpPr>
        <p:spPr>
          <a:xfrm flipH="1">
            <a:off x="457200" y="609600"/>
            <a:ext cx="1524000" cy="838200"/>
          </a:xfrm>
          <a:prstGeom prst="borderCallout1">
            <a:avLst>
              <a:gd name="adj1" fmla="val 18750"/>
              <a:gd name="adj2" fmla="val -8333"/>
              <a:gd name="adj3" fmla="val 123230"/>
              <a:gd name="adj4" fmla="val -43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fp</a:t>
            </a:r>
            <a:r>
              <a:rPr lang="en-US" dirty="0" smtClean="0"/>
              <a:t>, </a:t>
            </a:r>
            <a:r>
              <a:rPr lang="en-US" dirty="0" err="1" smtClean="0"/>
              <a:t>foo</a:t>
            </a:r>
            <a:r>
              <a:rPr lang="en-US" dirty="0" smtClean="0"/>
              <a:t>, D),</a:t>
            </a:r>
          </a:p>
          <a:p>
            <a:pPr algn="ctr"/>
            <a:r>
              <a:rPr lang="en-US" dirty="0" smtClean="0"/>
              <a:t>(pc, c, D)}</a:t>
            </a:r>
            <a:endParaRPr lang="en-US" dirty="0"/>
          </a:p>
        </p:txBody>
      </p:sp>
      <p:sp>
        <p:nvSpPr>
          <p:cNvPr id="20" name="TextBox 19"/>
          <p:cNvSpPr txBox="1"/>
          <p:nvPr/>
        </p:nvSpPr>
        <p:spPr>
          <a:xfrm>
            <a:off x="457200" y="5638800"/>
            <a:ext cx="5029200" cy="369332"/>
          </a:xfrm>
          <a:prstGeom prst="rect">
            <a:avLst/>
          </a:prstGeom>
          <a:noFill/>
        </p:spPr>
        <p:txBody>
          <a:bodyPr wrap="square" rtlCol="0">
            <a:spAutoFit/>
          </a:bodyPr>
          <a:lstStyle/>
          <a:p>
            <a:r>
              <a:rPr lang="en-US" dirty="0" smtClean="0"/>
              <a:t>A: (</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 (pc, c, 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
        <p:nvSpPr>
          <p:cNvPr id="9" name="TextBox 8"/>
          <p:cNvSpPr txBox="1"/>
          <p:nvPr/>
        </p:nvSpPr>
        <p:spPr>
          <a:xfrm>
            <a:off x="3276600" y="3733800"/>
            <a:ext cx="654346" cy="369332"/>
          </a:xfrm>
          <a:prstGeom prst="rect">
            <a:avLst/>
          </a:prstGeom>
          <a:noFill/>
        </p:spPr>
        <p:txBody>
          <a:bodyPr wrap="none" rtlCol="0">
            <a:spAutoFit/>
          </a:bodyPr>
          <a:lstStyle/>
          <a:p>
            <a:r>
              <a:rPr lang="en-US" dirty="0" smtClean="0"/>
              <a:t>main</a:t>
            </a:r>
            <a:endParaRPr lang="en-US" dirty="0"/>
          </a:p>
        </p:txBody>
      </p:sp>
      <p:cxnSp>
        <p:nvCxnSpPr>
          <p:cNvPr id="10" name="Straight Arrow Connector 9"/>
          <p:cNvCxnSpPr/>
          <p:nvPr/>
        </p:nvCxnSpPr>
        <p:spPr>
          <a:xfrm rot="5400000">
            <a:off x="3356584" y="4263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4495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2" name="TextBox 11"/>
          <p:cNvSpPr txBox="1"/>
          <p:nvPr/>
        </p:nvSpPr>
        <p:spPr>
          <a:xfrm>
            <a:off x="4953000" y="2971800"/>
            <a:ext cx="654346" cy="369332"/>
          </a:xfrm>
          <a:prstGeom prst="rect">
            <a:avLst/>
          </a:prstGeom>
          <a:noFill/>
        </p:spPr>
        <p:txBody>
          <a:bodyPr wrap="none" rtlCol="0">
            <a:spAutoFit/>
          </a:bodyPr>
          <a:lstStyle/>
          <a:p>
            <a:r>
              <a:rPr lang="en-US" dirty="0" smtClean="0"/>
              <a:t>main</a:t>
            </a:r>
            <a:endParaRPr lang="en-US" dirty="0"/>
          </a:p>
        </p:txBody>
      </p:sp>
      <p:cxnSp>
        <p:nvCxnSpPr>
          <p:cNvPr id="13" name="Straight Arrow Connector 12"/>
          <p:cNvCxnSpPr/>
          <p:nvPr/>
        </p:nvCxnSpPr>
        <p:spPr>
          <a:xfrm rot="5400000">
            <a:off x="5032984" y="3501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0" y="3733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5" name="TextBox 14"/>
          <p:cNvSpPr txBox="1"/>
          <p:nvPr/>
        </p:nvSpPr>
        <p:spPr>
          <a:xfrm>
            <a:off x="4572000" y="4572000"/>
            <a:ext cx="546881" cy="369332"/>
          </a:xfrm>
          <a:prstGeom prst="rect">
            <a:avLst/>
          </a:prstGeom>
          <a:noFill/>
        </p:spPr>
        <p:txBody>
          <a:bodyPr wrap="none" rtlCol="0">
            <a:spAutoFit/>
          </a:bodyPr>
          <a:lstStyle/>
          <a:p>
            <a:r>
              <a:rPr lang="en-US" dirty="0" smtClean="0"/>
              <a:t> </a:t>
            </a:r>
            <a:r>
              <a:rPr lang="en-US" dirty="0" err="1" smtClean="0"/>
              <a:t>foo</a:t>
            </a:r>
            <a:endParaRPr lang="en-US" dirty="0"/>
          </a:p>
        </p:txBody>
      </p:sp>
      <p:sp>
        <p:nvSpPr>
          <p:cNvPr id="16" name="TextBox 15"/>
          <p:cNvSpPr txBox="1"/>
          <p:nvPr/>
        </p:nvSpPr>
        <p:spPr>
          <a:xfrm>
            <a:off x="5638800" y="4572000"/>
            <a:ext cx="550151" cy="369332"/>
          </a:xfrm>
          <a:prstGeom prst="rect">
            <a:avLst/>
          </a:prstGeom>
          <a:noFill/>
        </p:spPr>
        <p:txBody>
          <a:bodyPr wrap="none" rtlCol="0">
            <a:spAutoFit/>
          </a:bodyPr>
          <a:lstStyle/>
          <a:p>
            <a:r>
              <a:rPr lang="en-US" dirty="0" smtClean="0"/>
              <a:t> bar</a:t>
            </a:r>
            <a:endParaRPr lang="en-US" dirty="0"/>
          </a:p>
        </p:txBody>
      </p:sp>
      <p:sp>
        <p:nvSpPr>
          <p:cNvPr id="17" name="TextBox 16"/>
          <p:cNvSpPr txBox="1"/>
          <p:nvPr/>
        </p:nvSpPr>
        <p:spPr>
          <a:xfrm>
            <a:off x="4572000" y="54102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18" name="Straight Arrow Connector 17"/>
          <p:cNvCxnSpPr/>
          <p:nvPr/>
        </p:nvCxnSpPr>
        <p:spPr>
          <a:xfrm rot="5400000">
            <a:off x="4575784" y="5177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686301" y="42291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5334000" y="41910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543800" y="2514600"/>
            <a:ext cx="654346" cy="369332"/>
          </a:xfrm>
          <a:prstGeom prst="rect">
            <a:avLst/>
          </a:prstGeom>
          <a:noFill/>
        </p:spPr>
        <p:txBody>
          <a:bodyPr wrap="none" rtlCol="0">
            <a:spAutoFit/>
          </a:bodyPr>
          <a:lstStyle/>
          <a:p>
            <a:r>
              <a:rPr lang="en-US" dirty="0" smtClean="0"/>
              <a:t>main</a:t>
            </a:r>
            <a:endParaRPr lang="en-US" dirty="0"/>
          </a:p>
        </p:txBody>
      </p:sp>
      <p:cxnSp>
        <p:nvCxnSpPr>
          <p:cNvPr id="33" name="Straight Arrow Connector 32"/>
          <p:cNvCxnSpPr/>
          <p:nvPr/>
        </p:nvCxnSpPr>
        <p:spPr>
          <a:xfrm rot="5400000">
            <a:off x="7623784" y="30442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620000" y="32766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35" name="TextBox 34"/>
          <p:cNvSpPr txBox="1"/>
          <p:nvPr/>
        </p:nvSpPr>
        <p:spPr>
          <a:xfrm>
            <a:off x="7010400" y="4114800"/>
            <a:ext cx="742447" cy="369332"/>
          </a:xfrm>
          <a:prstGeom prst="rect">
            <a:avLst/>
          </a:prstGeom>
          <a:noFill/>
        </p:spPr>
        <p:txBody>
          <a:bodyPr wrap="none" rtlCol="0">
            <a:spAutoFit/>
          </a:bodyPr>
          <a:lstStyle/>
          <a:p>
            <a:r>
              <a:rPr lang="en-US" dirty="0" smtClean="0"/>
              <a:t> </a:t>
            </a:r>
            <a:r>
              <a:rPr lang="en-US" dirty="0" err="1" smtClean="0"/>
              <a:t>foo</a:t>
            </a:r>
            <a:r>
              <a:rPr lang="en-US" dirty="0" smtClean="0"/>
              <a:t>-R</a:t>
            </a:r>
            <a:endParaRPr lang="en-US" dirty="0"/>
          </a:p>
        </p:txBody>
      </p:sp>
      <p:cxnSp>
        <p:nvCxnSpPr>
          <p:cNvPr id="36" name="Straight Arrow Connector 35"/>
          <p:cNvCxnSpPr/>
          <p:nvPr/>
        </p:nvCxnSpPr>
        <p:spPr>
          <a:xfrm rot="5400000">
            <a:off x="7166584" y="47206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7277101" y="37719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7924800" y="37338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153400" y="4114800"/>
            <a:ext cx="550151" cy="369332"/>
          </a:xfrm>
          <a:prstGeom prst="rect">
            <a:avLst/>
          </a:prstGeom>
          <a:noFill/>
        </p:spPr>
        <p:txBody>
          <a:bodyPr wrap="none" rtlCol="0">
            <a:spAutoFit/>
          </a:bodyPr>
          <a:lstStyle/>
          <a:p>
            <a:r>
              <a:rPr lang="en-US" dirty="0" smtClean="0"/>
              <a:t> bar</a:t>
            </a:r>
            <a:endParaRPr lang="en-US" dirty="0"/>
          </a:p>
        </p:txBody>
      </p:sp>
      <p:sp>
        <p:nvSpPr>
          <p:cNvPr id="40" name="TextBox 39"/>
          <p:cNvSpPr txBox="1"/>
          <p:nvPr/>
        </p:nvSpPr>
        <p:spPr>
          <a:xfrm>
            <a:off x="7162800" y="49530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41" name="Straight Arrow Connector 40"/>
          <p:cNvCxnSpPr/>
          <p:nvPr/>
        </p:nvCxnSpPr>
        <p:spPr>
          <a:xfrm rot="5400000">
            <a:off x="7086601" y="5638799"/>
            <a:ext cx="609600" cy="2"/>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010400" y="5943600"/>
            <a:ext cx="750462" cy="369332"/>
          </a:xfrm>
          <a:prstGeom prst="rect">
            <a:avLst/>
          </a:prstGeom>
          <a:noFill/>
        </p:spPr>
        <p:txBody>
          <a:bodyPr wrap="none" rtlCol="0">
            <a:spAutoFit/>
          </a:bodyPr>
          <a:lstStyle/>
          <a:p>
            <a:r>
              <a:rPr lang="en-US" dirty="0" smtClean="0"/>
              <a:t> </a:t>
            </a:r>
            <a:r>
              <a:rPr lang="en-US" dirty="0" err="1" smtClean="0"/>
              <a:t>foo</a:t>
            </a:r>
            <a:r>
              <a:rPr lang="en-US" dirty="0" smtClean="0"/>
              <a:t>-A</a:t>
            </a:r>
            <a:endParaRPr lang="en-US" dirty="0"/>
          </a:p>
        </p:txBody>
      </p:sp>
      <p:cxnSp>
        <p:nvCxnSpPr>
          <p:cNvPr id="45" name="Curved Connector 44"/>
          <p:cNvCxnSpPr>
            <a:stCxn id="43" idx="1"/>
            <a:endCxn id="35" idx="1"/>
          </p:cNvCxnSpPr>
          <p:nvPr/>
        </p:nvCxnSpPr>
        <p:spPr>
          <a:xfrm rot="10800000">
            <a:off x="7010400" y="4299466"/>
            <a:ext cx="1588" cy="1828800"/>
          </a:xfrm>
          <a:prstGeom prst="curvedConnector3">
            <a:avLst>
              <a:gd name="adj1" fmla="val 33274759"/>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31" name="Line Callout 1 30"/>
          <p:cNvSpPr/>
          <p:nvPr/>
        </p:nvSpPr>
        <p:spPr>
          <a:xfrm flipH="1">
            <a:off x="457200" y="609600"/>
            <a:ext cx="1524000" cy="838200"/>
          </a:xfrm>
          <a:prstGeom prst="borderCallout1">
            <a:avLst>
              <a:gd name="adj1" fmla="val 18750"/>
              <a:gd name="adj2" fmla="val -8333"/>
              <a:gd name="adj3" fmla="val 123230"/>
              <a:gd name="adj4" fmla="val -43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fp</a:t>
            </a:r>
            <a:r>
              <a:rPr lang="en-US" dirty="0" smtClean="0"/>
              <a:t>, </a:t>
            </a:r>
            <a:r>
              <a:rPr lang="en-US" dirty="0" err="1" smtClean="0"/>
              <a:t>foo</a:t>
            </a:r>
            <a:r>
              <a:rPr lang="en-US" dirty="0" smtClean="0"/>
              <a:t>, D),</a:t>
            </a:r>
          </a:p>
          <a:p>
            <a:pPr algn="ctr"/>
            <a:r>
              <a:rPr lang="en-US" dirty="0" smtClean="0"/>
              <a:t>(pc, c, D)}</a:t>
            </a:r>
            <a:endParaRPr lang="en-US" dirty="0"/>
          </a:p>
        </p:txBody>
      </p:sp>
      <p:sp>
        <p:nvSpPr>
          <p:cNvPr id="42" name="Line Callout 1 41"/>
          <p:cNvSpPr/>
          <p:nvPr/>
        </p:nvSpPr>
        <p:spPr>
          <a:xfrm>
            <a:off x="1905000" y="3581400"/>
            <a:ext cx="1371600" cy="609600"/>
          </a:xfrm>
          <a:prstGeom prst="borderCallout1">
            <a:avLst>
              <a:gd name="adj1" fmla="val 18750"/>
              <a:gd name="adj2" fmla="val -8333"/>
              <a:gd name="adj3" fmla="val 180650"/>
              <a:gd name="adj4" fmla="val -51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a:t>
            </a:r>
            <a:endParaRPr lang="en-US" dirty="0"/>
          </a:p>
        </p:txBody>
      </p:sp>
      <p:sp>
        <p:nvSpPr>
          <p:cNvPr id="44" name="Line Callout 1 43"/>
          <p:cNvSpPr/>
          <p:nvPr/>
        </p:nvSpPr>
        <p:spPr>
          <a:xfrm>
            <a:off x="5334000" y="1524000"/>
            <a:ext cx="1371600" cy="609600"/>
          </a:xfrm>
          <a:prstGeom prst="borderCallout1">
            <a:avLst>
              <a:gd name="adj1" fmla="val 18750"/>
              <a:gd name="adj2" fmla="val -8333"/>
              <a:gd name="adj3" fmla="val 207699"/>
              <a:gd name="adj4" fmla="val -1605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fp</a:t>
            </a:r>
            <a:r>
              <a:rPr lang="en-US" dirty="0" smtClean="0"/>
              <a:t>, </a:t>
            </a:r>
            <a:r>
              <a:rPr lang="en-US" dirty="0" err="1" smtClean="0"/>
              <a:t>foo</a:t>
            </a:r>
            <a:r>
              <a:rPr lang="en-US" dirty="0" smtClean="0"/>
              <a:t>, D)}</a:t>
            </a:r>
            <a:endParaRPr lang="en-US" dirty="0"/>
          </a:p>
        </p:txBody>
      </p:sp>
      <p:sp>
        <p:nvSpPr>
          <p:cNvPr id="46" name="TextBox 45"/>
          <p:cNvSpPr txBox="1"/>
          <p:nvPr/>
        </p:nvSpPr>
        <p:spPr>
          <a:xfrm>
            <a:off x="533400" y="5657671"/>
            <a:ext cx="5029200" cy="369332"/>
          </a:xfrm>
          <a:prstGeom prst="rect">
            <a:avLst/>
          </a:prstGeom>
          <a:noFill/>
        </p:spPr>
        <p:txBody>
          <a:bodyPr wrap="square" rtlCol="0">
            <a:spAutoFit/>
          </a:bodyPr>
          <a:lstStyle/>
          <a:p>
            <a:r>
              <a:rPr lang="en-US" dirty="0" smtClean="0"/>
              <a:t>A: (</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 (pc, c, 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
        <p:nvSpPr>
          <p:cNvPr id="7" name="TextBox 6"/>
          <p:cNvSpPr txBox="1"/>
          <p:nvPr/>
        </p:nvSpPr>
        <p:spPr>
          <a:xfrm>
            <a:off x="533400" y="5657671"/>
            <a:ext cx="5029200" cy="923330"/>
          </a:xfrm>
          <a:prstGeom prst="rect">
            <a:avLst/>
          </a:prstGeom>
          <a:noFill/>
        </p:spPr>
        <p:txBody>
          <a:bodyPr wrap="square" rtlCol="0">
            <a:spAutoFit/>
          </a:bodyPr>
          <a:lstStyle/>
          <a:p>
            <a:r>
              <a:rPr lang="en-US" dirty="0" smtClean="0"/>
              <a:t>A: (</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 (pc, c, D)</a:t>
            </a:r>
          </a:p>
          <a:p>
            <a:r>
              <a:rPr lang="en-US" dirty="0" smtClean="0">
                <a:solidFill>
                  <a:srgbClr val="FF0000"/>
                </a:solidFill>
              </a:rPr>
              <a:t>C: (</a:t>
            </a:r>
            <a:r>
              <a:rPr lang="en-US" dirty="0" err="1" smtClean="0">
                <a:solidFill>
                  <a:srgbClr val="FF0000"/>
                </a:solidFill>
              </a:rPr>
              <a:t>fp</a:t>
            </a:r>
            <a:r>
              <a:rPr lang="en-US" dirty="0" smtClean="0">
                <a:solidFill>
                  <a:srgbClr val="FF0000"/>
                </a:solidFill>
              </a:rPr>
              <a:t>, </a:t>
            </a:r>
            <a:r>
              <a:rPr lang="en-US" dirty="0" err="1" smtClean="0">
                <a:solidFill>
                  <a:srgbClr val="FF0000"/>
                </a:solidFill>
              </a:rPr>
              <a:t>foo</a:t>
            </a:r>
            <a:r>
              <a:rPr lang="en-US" dirty="0" smtClean="0">
                <a:solidFill>
                  <a:srgbClr val="FF0000"/>
                </a:solidFill>
              </a:rPr>
              <a:t>, D) (pc, c, D) (pa, a, D)</a:t>
            </a:r>
          </a:p>
          <a:p>
            <a:r>
              <a:rPr lang="en-US" dirty="0" smtClean="0">
                <a:solidFill>
                  <a:srgbClr val="FF0000"/>
                </a:solidFill>
              </a:rPr>
              <a:t>D: (</a:t>
            </a:r>
            <a:r>
              <a:rPr lang="en-US" dirty="0" err="1" smtClean="0">
                <a:solidFill>
                  <a:srgbClr val="FF0000"/>
                </a:solidFill>
              </a:rPr>
              <a:t>fp</a:t>
            </a:r>
            <a:r>
              <a:rPr lang="en-US" dirty="0" smtClean="0">
                <a:solidFill>
                  <a:srgbClr val="FF0000"/>
                </a:solidFill>
              </a:rPr>
              <a:t>, bar, D) (pc, c, D) (</a:t>
            </a:r>
            <a:r>
              <a:rPr lang="en-US" dirty="0" err="1" smtClean="0">
                <a:solidFill>
                  <a:srgbClr val="FF0000"/>
                </a:solidFill>
              </a:rPr>
              <a:t>pb</a:t>
            </a:r>
            <a:r>
              <a:rPr lang="en-US" dirty="0" smtClean="0">
                <a:solidFill>
                  <a:srgbClr val="FF0000"/>
                </a:solidFill>
              </a:rPr>
              <a:t>, b, D)</a:t>
            </a:r>
            <a:endParaRPr lang="en-US" dirty="0">
              <a:solidFill>
                <a:srgbClr val="FF0000"/>
              </a:solidFill>
            </a:endParaRPr>
          </a:p>
        </p:txBody>
      </p:sp>
      <p:sp>
        <p:nvSpPr>
          <p:cNvPr id="9" name="TextBox 8"/>
          <p:cNvSpPr txBox="1"/>
          <p:nvPr/>
        </p:nvSpPr>
        <p:spPr>
          <a:xfrm>
            <a:off x="3276600" y="3733800"/>
            <a:ext cx="654346" cy="369332"/>
          </a:xfrm>
          <a:prstGeom prst="rect">
            <a:avLst/>
          </a:prstGeom>
          <a:noFill/>
        </p:spPr>
        <p:txBody>
          <a:bodyPr wrap="none" rtlCol="0">
            <a:spAutoFit/>
          </a:bodyPr>
          <a:lstStyle/>
          <a:p>
            <a:r>
              <a:rPr lang="en-US" dirty="0" smtClean="0"/>
              <a:t>main</a:t>
            </a:r>
            <a:endParaRPr lang="en-US" dirty="0"/>
          </a:p>
        </p:txBody>
      </p:sp>
      <p:cxnSp>
        <p:nvCxnSpPr>
          <p:cNvPr id="10" name="Straight Arrow Connector 9"/>
          <p:cNvCxnSpPr/>
          <p:nvPr/>
        </p:nvCxnSpPr>
        <p:spPr>
          <a:xfrm rot="5400000">
            <a:off x="3356584" y="4263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4495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2" name="TextBox 11"/>
          <p:cNvSpPr txBox="1"/>
          <p:nvPr/>
        </p:nvSpPr>
        <p:spPr>
          <a:xfrm>
            <a:off x="4953000" y="2971800"/>
            <a:ext cx="654346" cy="369332"/>
          </a:xfrm>
          <a:prstGeom prst="rect">
            <a:avLst/>
          </a:prstGeom>
          <a:noFill/>
        </p:spPr>
        <p:txBody>
          <a:bodyPr wrap="none" rtlCol="0">
            <a:spAutoFit/>
          </a:bodyPr>
          <a:lstStyle/>
          <a:p>
            <a:r>
              <a:rPr lang="en-US" dirty="0" smtClean="0"/>
              <a:t>main</a:t>
            </a:r>
            <a:endParaRPr lang="en-US" dirty="0"/>
          </a:p>
        </p:txBody>
      </p:sp>
      <p:cxnSp>
        <p:nvCxnSpPr>
          <p:cNvPr id="13" name="Straight Arrow Connector 12"/>
          <p:cNvCxnSpPr/>
          <p:nvPr/>
        </p:nvCxnSpPr>
        <p:spPr>
          <a:xfrm rot="5400000">
            <a:off x="5032984" y="3501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0" y="3733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5" name="TextBox 14"/>
          <p:cNvSpPr txBox="1"/>
          <p:nvPr/>
        </p:nvSpPr>
        <p:spPr>
          <a:xfrm>
            <a:off x="4572000" y="4572000"/>
            <a:ext cx="546881" cy="369332"/>
          </a:xfrm>
          <a:prstGeom prst="rect">
            <a:avLst/>
          </a:prstGeom>
          <a:noFill/>
        </p:spPr>
        <p:txBody>
          <a:bodyPr wrap="none" rtlCol="0">
            <a:spAutoFit/>
          </a:bodyPr>
          <a:lstStyle/>
          <a:p>
            <a:r>
              <a:rPr lang="en-US" dirty="0" smtClean="0"/>
              <a:t> </a:t>
            </a:r>
            <a:r>
              <a:rPr lang="en-US" dirty="0" err="1" smtClean="0"/>
              <a:t>foo</a:t>
            </a:r>
            <a:endParaRPr lang="en-US" dirty="0"/>
          </a:p>
        </p:txBody>
      </p:sp>
      <p:sp>
        <p:nvSpPr>
          <p:cNvPr id="16" name="TextBox 15"/>
          <p:cNvSpPr txBox="1"/>
          <p:nvPr/>
        </p:nvSpPr>
        <p:spPr>
          <a:xfrm>
            <a:off x="5638800" y="4572000"/>
            <a:ext cx="550151" cy="369332"/>
          </a:xfrm>
          <a:prstGeom prst="rect">
            <a:avLst/>
          </a:prstGeom>
          <a:noFill/>
        </p:spPr>
        <p:txBody>
          <a:bodyPr wrap="none" rtlCol="0">
            <a:spAutoFit/>
          </a:bodyPr>
          <a:lstStyle/>
          <a:p>
            <a:r>
              <a:rPr lang="en-US" dirty="0" smtClean="0"/>
              <a:t> bar</a:t>
            </a:r>
            <a:endParaRPr lang="en-US" dirty="0"/>
          </a:p>
        </p:txBody>
      </p:sp>
      <p:sp>
        <p:nvSpPr>
          <p:cNvPr id="17" name="TextBox 16"/>
          <p:cNvSpPr txBox="1"/>
          <p:nvPr/>
        </p:nvSpPr>
        <p:spPr>
          <a:xfrm>
            <a:off x="4572000" y="54102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18" name="Straight Arrow Connector 17"/>
          <p:cNvCxnSpPr/>
          <p:nvPr/>
        </p:nvCxnSpPr>
        <p:spPr>
          <a:xfrm rot="5400000">
            <a:off x="4575784" y="5177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686301" y="42291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5334000" y="41910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543800" y="2514600"/>
            <a:ext cx="654346" cy="369332"/>
          </a:xfrm>
          <a:prstGeom prst="rect">
            <a:avLst/>
          </a:prstGeom>
          <a:noFill/>
        </p:spPr>
        <p:txBody>
          <a:bodyPr wrap="none" rtlCol="0">
            <a:spAutoFit/>
          </a:bodyPr>
          <a:lstStyle/>
          <a:p>
            <a:r>
              <a:rPr lang="en-US" dirty="0" smtClean="0"/>
              <a:t>main</a:t>
            </a:r>
            <a:endParaRPr lang="en-US" dirty="0"/>
          </a:p>
        </p:txBody>
      </p:sp>
      <p:cxnSp>
        <p:nvCxnSpPr>
          <p:cNvPr id="33" name="Straight Arrow Connector 32"/>
          <p:cNvCxnSpPr/>
          <p:nvPr/>
        </p:nvCxnSpPr>
        <p:spPr>
          <a:xfrm rot="5400000">
            <a:off x="7623784" y="30442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620000" y="32766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35" name="TextBox 34"/>
          <p:cNvSpPr txBox="1"/>
          <p:nvPr/>
        </p:nvSpPr>
        <p:spPr>
          <a:xfrm>
            <a:off x="7010400" y="4114800"/>
            <a:ext cx="742447" cy="369332"/>
          </a:xfrm>
          <a:prstGeom prst="rect">
            <a:avLst/>
          </a:prstGeom>
          <a:noFill/>
        </p:spPr>
        <p:txBody>
          <a:bodyPr wrap="none" rtlCol="0">
            <a:spAutoFit/>
          </a:bodyPr>
          <a:lstStyle/>
          <a:p>
            <a:r>
              <a:rPr lang="en-US" dirty="0" smtClean="0"/>
              <a:t> </a:t>
            </a:r>
            <a:r>
              <a:rPr lang="en-US" dirty="0" err="1" smtClean="0"/>
              <a:t>foo</a:t>
            </a:r>
            <a:r>
              <a:rPr lang="en-US" dirty="0" smtClean="0"/>
              <a:t>-R</a:t>
            </a:r>
            <a:endParaRPr lang="en-US" dirty="0"/>
          </a:p>
        </p:txBody>
      </p:sp>
      <p:cxnSp>
        <p:nvCxnSpPr>
          <p:cNvPr id="36" name="Straight Arrow Connector 35"/>
          <p:cNvCxnSpPr/>
          <p:nvPr/>
        </p:nvCxnSpPr>
        <p:spPr>
          <a:xfrm rot="5400000">
            <a:off x="7166584" y="47206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7277101" y="37719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7924800" y="37338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153400" y="4114800"/>
            <a:ext cx="550151" cy="369332"/>
          </a:xfrm>
          <a:prstGeom prst="rect">
            <a:avLst/>
          </a:prstGeom>
          <a:noFill/>
        </p:spPr>
        <p:txBody>
          <a:bodyPr wrap="none" rtlCol="0">
            <a:spAutoFit/>
          </a:bodyPr>
          <a:lstStyle/>
          <a:p>
            <a:r>
              <a:rPr lang="en-US" dirty="0" smtClean="0"/>
              <a:t> bar</a:t>
            </a:r>
            <a:endParaRPr lang="en-US" dirty="0"/>
          </a:p>
        </p:txBody>
      </p:sp>
      <p:sp>
        <p:nvSpPr>
          <p:cNvPr id="40" name="TextBox 39"/>
          <p:cNvSpPr txBox="1"/>
          <p:nvPr/>
        </p:nvSpPr>
        <p:spPr>
          <a:xfrm>
            <a:off x="7162800" y="49530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41" name="Straight Arrow Connector 40"/>
          <p:cNvCxnSpPr/>
          <p:nvPr/>
        </p:nvCxnSpPr>
        <p:spPr>
          <a:xfrm rot="5400000">
            <a:off x="7086601" y="5638799"/>
            <a:ext cx="609600" cy="2"/>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010400" y="5943600"/>
            <a:ext cx="750462" cy="369332"/>
          </a:xfrm>
          <a:prstGeom prst="rect">
            <a:avLst/>
          </a:prstGeom>
          <a:noFill/>
        </p:spPr>
        <p:txBody>
          <a:bodyPr wrap="none" rtlCol="0">
            <a:spAutoFit/>
          </a:bodyPr>
          <a:lstStyle/>
          <a:p>
            <a:r>
              <a:rPr lang="en-US" dirty="0" smtClean="0"/>
              <a:t> </a:t>
            </a:r>
            <a:r>
              <a:rPr lang="en-US" dirty="0" err="1" smtClean="0"/>
              <a:t>foo</a:t>
            </a:r>
            <a:r>
              <a:rPr lang="en-US" dirty="0" smtClean="0"/>
              <a:t>-A</a:t>
            </a:r>
            <a:endParaRPr lang="en-US" dirty="0"/>
          </a:p>
        </p:txBody>
      </p:sp>
      <p:cxnSp>
        <p:nvCxnSpPr>
          <p:cNvPr id="45" name="Curved Connector 44"/>
          <p:cNvCxnSpPr>
            <a:stCxn id="43" idx="1"/>
            <a:endCxn id="35" idx="1"/>
          </p:cNvCxnSpPr>
          <p:nvPr/>
        </p:nvCxnSpPr>
        <p:spPr>
          <a:xfrm rot="10800000">
            <a:off x="7010400" y="4299466"/>
            <a:ext cx="1588" cy="1828800"/>
          </a:xfrm>
          <a:prstGeom prst="curvedConnector3">
            <a:avLst>
              <a:gd name="adj1" fmla="val 33274759"/>
            </a:avLst>
          </a:prstGeom>
          <a:ln>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Intra-procedural Points-to Analysis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Basic Statements</a:t>
            </a:r>
          </a:p>
          <a:p>
            <a:r>
              <a:rPr lang="en-US" dirty="0" smtClean="0"/>
              <a:t>Control statements</a:t>
            </a:r>
          </a:p>
          <a:p>
            <a:pPr>
              <a:buNone/>
            </a:pPr>
            <a:endParaRPr lang="en-US" dirty="0" smtClean="0"/>
          </a:p>
          <a:p>
            <a:r>
              <a:rPr lang="en-US" dirty="0" smtClean="0"/>
              <a:t>General Algorithm:</a:t>
            </a:r>
          </a:p>
          <a:p>
            <a:pPr>
              <a:buNone/>
            </a:pPr>
            <a:endParaRPr lang="en-US" dirty="0" smtClean="0"/>
          </a:p>
          <a:p>
            <a:pPr>
              <a:buNone/>
            </a:pPr>
            <a:r>
              <a:rPr lang="en-US" dirty="0" smtClean="0"/>
              <a:t>   </a:t>
            </a:r>
            <a:r>
              <a:rPr lang="en-US" dirty="0" err="1" smtClean="0"/>
              <a:t>points_to</a:t>
            </a:r>
            <a:r>
              <a:rPr lang="en-US" dirty="0" smtClean="0"/>
              <a:t> (S, input) =</a:t>
            </a:r>
          </a:p>
          <a:p>
            <a:pPr>
              <a:buNone/>
            </a:pPr>
            <a:r>
              <a:rPr lang="en-US" dirty="0" smtClean="0"/>
              <a:t>   if </a:t>
            </a:r>
            <a:r>
              <a:rPr lang="en-US" dirty="0" err="1" smtClean="0"/>
              <a:t>basic_statement</a:t>
            </a:r>
            <a:r>
              <a:rPr lang="en-US" dirty="0" smtClean="0"/>
              <a:t>(S) then</a:t>
            </a:r>
          </a:p>
          <a:p>
            <a:pPr>
              <a:buNone/>
            </a:pPr>
            <a:r>
              <a:rPr lang="en-US" dirty="0" smtClean="0"/>
              <a:t>       return (</a:t>
            </a:r>
            <a:r>
              <a:rPr lang="en-US" dirty="0" err="1" smtClean="0"/>
              <a:t>basic_points_to</a:t>
            </a:r>
            <a:r>
              <a:rPr lang="en-US" dirty="0" smtClean="0"/>
              <a:t>(S, input));</a:t>
            </a:r>
          </a:p>
          <a:p>
            <a:pPr>
              <a:buNone/>
            </a:pPr>
            <a:r>
              <a:rPr lang="en-US" dirty="0" smtClean="0"/>
              <a:t>   else if </a:t>
            </a:r>
            <a:r>
              <a:rPr lang="en-US" dirty="0" err="1" smtClean="0"/>
              <a:t>control_statement</a:t>
            </a:r>
            <a:r>
              <a:rPr lang="en-US" dirty="0" smtClean="0"/>
              <a:t>(S) then</a:t>
            </a:r>
          </a:p>
          <a:p>
            <a:pPr>
              <a:buNone/>
            </a:pPr>
            <a:r>
              <a:rPr lang="en-US" dirty="0" smtClean="0"/>
              <a:t>       return (</a:t>
            </a:r>
            <a:r>
              <a:rPr lang="en-US" dirty="0" err="1" smtClean="0"/>
              <a:t>control_points_to</a:t>
            </a:r>
            <a:r>
              <a:rPr lang="en-US" dirty="0" smtClean="0"/>
              <a:t>(S, input));</a:t>
            </a:r>
          </a:p>
          <a:p>
            <a:pPr>
              <a:buNone/>
            </a:pPr>
            <a:r>
              <a:rPr lang="en-US" dirty="0" smtClean="0"/>
              <a:t>   else</a:t>
            </a:r>
          </a:p>
          <a:p>
            <a:pPr>
              <a:buNone/>
            </a:pPr>
            <a:r>
              <a:rPr lang="en-US" dirty="0" smtClean="0"/>
              <a:t>       return (input);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4" name="TextBox 3"/>
          <p:cNvSpPr txBox="1"/>
          <p:nvPr/>
        </p:nvSpPr>
        <p:spPr>
          <a:xfrm>
            <a:off x="457200" y="1600200"/>
            <a:ext cx="1981200" cy="3970318"/>
          </a:xfrm>
          <a:prstGeom prst="rect">
            <a:avLst/>
          </a:prstGeom>
          <a:noFill/>
        </p:spPr>
        <p:txBody>
          <a:bodyPr wrap="square" rtlCol="0">
            <a:spAutoFit/>
          </a:bodyPr>
          <a:lstStyle/>
          <a:p>
            <a:r>
              <a:rPr lang="en-US" dirty="0" err="1" smtClean="0"/>
              <a:t>int</a:t>
            </a:r>
            <a:r>
              <a:rPr lang="en-US" dirty="0" smtClean="0"/>
              <a:t> a, b, c;</a:t>
            </a:r>
          </a:p>
          <a:p>
            <a:r>
              <a:rPr lang="en-US" dirty="0" err="1" smtClean="0"/>
              <a:t>int</a:t>
            </a:r>
            <a:r>
              <a:rPr lang="en-US" dirty="0" smtClean="0"/>
              <a:t> *pa, *</a:t>
            </a:r>
            <a:r>
              <a:rPr lang="en-US" dirty="0" err="1" smtClean="0"/>
              <a:t>pb</a:t>
            </a:r>
            <a:r>
              <a:rPr lang="en-US" dirty="0" smtClean="0"/>
              <a:t>, *pc;</a:t>
            </a:r>
          </a:p>
          <a:p>
            <a:r>
              <a:rPr lang="en-US" dirty="0" err="1" smtClean="0"/>
              <a:t>int</a:t>
            </a:r>
            <a:r>
              <a:rPr lang="en-US" dirty="0" smtClean="0"/>
              <a:t> (*</a:t>
            </a:r>
            <a:r>
              <a:rPr lang="en-US" dirty="0" err="1" smtClean="0"/>
              <a:t>fp</a:t>
            </a:r>
            <a:r>
              <a:rPr lang="en-US" dirty="0" smtClean="0"/>
              <a:t>)();</a:t>
            </a:r>
          </a:p>
          <a:p>
            <a:r>
              <a:rPr lang="en-US" dirty="0" smtClean="0"/>
              <a:t>main()</a:t>
            </a:r>
          </a:p>
          <a:p>
            <a:r>
              <a:rPr lang="en-US" dirty="0" smtClean="0"/>
              <a:t>{ …</a:t>
            </a:r>
          </a:p>
          <a:p>
            <a:r>
              <a:rPr lang="en-US" dirty="0" smtClean="0"/>
              <a:t>   pc = &amp;c;</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 = </a:t>
            </a:r>
            <a:r>
              <a:rPr lang="en-US" dirty="0" err="1" smtClean="0"/>
              <a:t>foo</a:t>
            </a:r>
            <a:r>
              <a:rPr lang="en-US" dirty="0" smtClean="0"/>
              <a:t>;</a:t>
            </a:r>
          </a:p>
          <a:p>
            <a:r>
              <a:rPr lang="en-US" dirty="0" smtClean="0"/>
              <a:t>   else</a:t>
            </a:r>
          </a:p>
          <a:p>
            <a:r>
              <a:rPr lang="en-US" dirty="0" smtClean="0"/>
              <a:t>        </a:t>
            </a:r>
            <a:r>
              <a:rPr lang="en-US" dirty="0" err="1" smtClean="0"/>
              <a:t>fp</a:t>
            </a:r>
            <a:r>
              <a:rPr lang="en-US" dirty="0" smtClean="0"/>
              <a:t> = bar;</a:t>
            </a:r>
          </a:p>
          <a:p>
            <a:r>
              <a:rPr lang="en-US" dirty="0" smtClean="0"/>
              <a:t>    /* point A */</a:t>
            </a:r>
          </a:p>
          <a:p>
            <a:r>
              <a:rPr lang="en-US" dirty="0" smtClean="0"/>
              <a:t>    </a:t>
            </a:r>
            <a:r>
              <a:rPr lang="en-US" dirty="0" err="1" smtClean="0"/>
              <a:t>fp</a:t>
            </a:r>
            <a:r>
              <a:rPr lang="en-US" dirty="0" smtClean="0"/>
              <a:t>();</a:t>
            </a:r>
          </a:p>
          <a:p>
            <a:r>
              <a:rPr lang="en-US" dirty="0" smtClean="0"/>
              <a:t>    /* point B */</a:t>
            </a:r>
          </a:p>
          <a:p>
            <a:r>
              <a:rPr lang="en-US" dirty="0" smtClean="0"/>
              <a:t>} </a:t>
            </a:r>
            <a:endParaRPr lang="en-US" dirty="0"/>
          </a:p>
        </p:txBody>
      </p:sp>
      <p:sp>
        <p:nvSpPr>
          <p:cNvPr id="5" name="TextBox 4"/>
          <p:cNvSpPr txBox="1"/>
          <p:nvPr/>
        </p:nvSpPr>
        <p:spPr>
          <a:xfrm>
            <a:off x="2362200" y="1600200"/>
            <a:ext cx="1524000" cy="2031325"/>
          </a:xfrm>
          <a:prstGeom prst="rect">
            <a:avLst/>
          </a:prstGeom>
          <a:noFill/>
        </p:spPr>
        <p:txBody>
          <a:bodyPr wrap="square" rtlCol="0">
            <a:spAutoFit/>
          </a:bodyPr>
          <a:lstStyle/>
          <a:p>
            <a:r>
              <a:rPr lang="en-US" dirty="0" err="1" smtClean="0"/>
              <a:t>foo</a:t>
            </a:r>
            <a:r>
              <a:rPr lang="en-US" dirty="0" smtClean="0"/>
              <a:t>()</a:t>
            </a:r>
          </a:p>
          <a:p>
            <a:r>
              <a:rPr lang="en-US" dirty="0" smtClean="0"/>
              <a:t>{ …</a:t>
            </a:r>
          </a:p>
          <a:p>
            <a:r>
              <a:rPr lang="en-US" dirty="0" smtClean="0"/>
              <a:t>   pa = &amp;a;</a:t>
            </a:r>
          </a:p>
          <a:p>
            <a:r>
              <a:rPr lang="en-US" dirty="0" smtClean="0"/>
              <a:t>   if (</a:t>
            </a:r>
            <a:r>
              <a:rPr lang="en-US" dirty="0" err="1" smtClean="0"/>
              <a:t>cond</a:t>
            </a:r>
            <a:r>
              <a:rPr lang="en-US" dirty="0" smtClean="0"/>
              <a:t>)</a:t>
            </a:r>
          </a:p>
          <a:p>
            <a:r>
              <a:rPr lang="en-US" dirty="0" smtClean="0"/>
              <a:t>       </a:t>
            </a:r>
            <a:r>
              <a:rPr lang="en-US" dirty="0" err="1" smtClean="0"/>
              <a:t>fp</a:t>
            </a:r>
            <a:r>
              <a:rPr lang="en-US" dirty="0" smtClean="0"/>
              <a:t>();</a:t>
            </a:r>
          </a:p>
          <a:p>
            <a:r>
              <a:rPr lang="en-US" dirty="0" smtClean="0"/>
              <a:t>/* point C */</a:t>
            </a:r>
          </a:p>
          <a:p>
            <a:r>
              <a:rPr lang="en-US" dirty="0" smtClean="0"/>
              <a:t>} </a:t>
            </a:r>
            <a:endParaRPr lang="en-US" dirty="0"/>
          </a:p>
        </p:txBody>
      </p:sp>
      <p:sp>
        <p:nvSpPr>
          <p:cNvPr id="6" name="TextBox 5"/>
          <p:cNvSpPr txBox="1"/>
          <p:nvPr/>
        </p:nvSpPr>
        <p:spPr>
          <a:xfrm>
            <a:off x="3886200" y="1600200"/>
            <a:ext cx="1524000" cy="1477328"/>
          </a:xfrm>
          <a:prstGeom prst="rect">
            <a:avLst/>
          </a:prstGeom>
          <a:noFill/>
        </p:spPr>
        <p:txBody>
          <a:bodyPr wrap="square" rtlCol="0">
            <a:spAutoFit/>
          </a:bodyPr>
          <a:lstStyle/>
          <a:p>
            <a:r>
              <a:rPr lang="en-US" dirty="0" smtClean="0"/>
              <a:t>bar()</a:t>
            </a:r>
          </a:p>
          <a:p>
            <a:r>
              <a:rPr lang="en-US" dirty="0" smtClean="0"/>
              <a:t>{ …</a:t>
            </a:r>
          </a:p>
          <a:p>
            <a:r>
              <a:rPr lang="en-US" dirty="0" smtClean="0"/>
              <a:t>   </a:t>
            </a:r>
            <a:r>
              <a:rPr lang="en-US" dirty="0" err="1" smtClean="0"/>
              <a:t>pb</a:t>
            </a:r>
            <a:r>
              <a:rPr lang="en-US" dirty="0" smtClean="0"/>
              <a:t> = &amp;b;</a:t>
            </a:r>
          </a:p>
          <a:p>
            <a:r>
              <a:rPr lang="en-US" dirty="0" smtClean="0"/>
              <a:t>/* point D */</a:t>
            </a:r>
          </a:p>
          <a:p>
            <a:r>
              <a:rPr lang="en-US" dirty="0" smtClean="0"/>
              <a:t>} </a:t>
            </a:r>
            <a:endParaRPr lang="en-US" dirty="0"/>
          </a:p>
        </p:txBody>
      </p:sp>
      <p:sp>
        <p:nvSpPr>
          <p:cNvPr id="7" name="TextBox 6"/>
          <p:cNvSpPr txBox="1"/>
          <p:nvPr/>
        </p:nvSpPr>
        <p:spPr>
          <a:xfrm>
            <a:off x="533400" y="5657671"/>
            <a:ext cx="5029200" cy="1200329"/>
          </a:xfrm>
          <a:prstGeom prst="rect">
            <a:avLst/>
          </a:prstGeom>
          <a:noFill/>
        </p:spPr>
        <p:txBody>
          <a:bodyPr wrap="square" rtlCol="0">
            <a:spAutoFit/>
          </a:bodyPr>
          <a:lstStyle/>
          <a:p>
            <a:r>
              <a:rPr lang="en-US" dirty="0" smtClean="0"/>
              <a:t>A: (</a:t>
            </a:r>
            <a:r>
              <a:rPr lang="en-US" dirty="0" err="1" smtClean="0"/>
              <a:t>fp</a:t>
            </a:r>
            <a:r>
              <a:rPr lang="en-US" dirty="0" smtClean="0"/>
              <a:t>, </a:t>
            </a:r>
            <a:r>
              <a:rPr lang="en-US" dirty="0" err="1" smtClean="0"/>
              <a:t>foo</a:t>
            </a:r>
            <a:r>
              <a:rPr lang="en-US" dirty="0" smtClean="0"/>
              <a:t>, P) (</a:t>
            </a:r>
            <a:r>
              <a:rPr lang="en-US" dirty="0" err="1" smtClean="0"/>
              <a:t>fp</a:t>
            </a:r>
            <a:r>
              <a:rPr lang="en-US" dirty="0" smtClean="0"/>
              <a:t>, bar, P) (pc, c, D)</a:t>
            </a:r>
          </a:p>
          <a:p>
            <a:r>
              <a:rPr lang="en-US" dirty="0" smtClean="0">
                <a:solidFill>
                  <a:srgbClr val="FF0000"/>
                </a:solidFill>
              </a:rPr>
              <a:t>B: (</a:t>
            </a:r>
            <a:r>
              <a:rPr lang="en-US" dirty="0" err="1" smtClean="0">
                <a:solidFill>
                  <a:srgbClr val="FF0000"/>
                </a:solidFill>
              </a:rPr>
              <a:t>fp</a:t>
            </a:r>
            <a:r>
              <a:rPr lang="en-US" dirty="0" smtClean="0">
                <a:solidFill>
                  <a:srgbClr val="FF0000"/>
                </a:solidFill>
              </a:rPr>
              <a:t>, </a:t>
            </a:r>
            <a:r>
              <a:rPr lang="en-US" dirty="0" err="1" smtClean="0">
                <a:solidFill>
                  <a:srgbClr val="FF0000"/>
                </a:solidFill>
              </a:rPr>
              <a:t>foo</a:t>
            </a:r>
            <a:r>
              <a:rPr lang="en-US" dirty="0" smtClean="0">
                <a:solidFill>
                  <a:srgbClr val="FF0000"/>
                </a:solidFill>
              </a:rPr>
              <a:t>, P) (</a:t>
            </a:r>
            <a:r>
              <a:rPr lang="en-US" dirty="0" err="1" smtClean="0">
                <a:solidFill>
                  <a:srgbClr val="FF0000"/>
                </a:solidFill>
              </a:rPr>
              <a:t>fp</a:t>
            </a:r>
            <a:r>
              <a:rPr lang="en-US" dirty="0" smtClean="0">
                <a:solidFill>
                  <a:srgbClr val="FF0000"/>
                </a:solidFill>
              </a:rPr>
              <a:t>, bar, P) (pc, c, D) (pa, a, P) (</a:t>
            </a:r>
            <a:r>
              <a:rPr lang="en-US" dirty="0" err="1" smtClean="0">
                <a:solidFill>
                  <a:srgbClr val="FF0000"/>
                </a:solidFill>
              </a:rPr>
              <a:t>pb</a:t>
            </a:r>
            <a:r>
              <a:rPr lang="en-US" dirty="0" smtClean="0">
                <a:solidFill>
                  <a:srgbClr val="FF0000"/>
                </a:solidFill>
              </a:rPr>
              <a:t>, b P)</a:t>
            </a:r>
          </a:p>
          <a:p>
            <a:r>
              <a:rPr lang="en-US" dirty="0" smtClean="0"/>
              <a:t>C: (</a:t>
            </a:r>
            <a:r>
              <a:rPr lang="en-US" dirty="0" err="1" smtClean="0"/>
              <a:t>fp</a:t>
            </a:r>
            <a:r>
              <a:rPr lang="en-US" dirty="0" smtClean="0"/>
              <a:t>, </a:t>
            </a:r>
            <a:r>
              <a:rPr lang="en-US" dirty="0" err="1" smtClean="0"/>
              <a:t>foo</a:t>
            </a:r>
            <a:r>
              <a:rPr lang="en-US" dirty="0" smtClean="0"/>
              <a:t>, D) (pc, c, D) (pa, a, D)</a:t>
            </a:r>
          </a:p>
          <a:p>
            <a:r>
              <a:rPr lang="en-US" dirty="0" smtClean="0"/>
              <a:t>D: (</a:t>
            </a:r>
            <a:r>
              <a:rPr lang="en-US" dirty="0" err="1" smtClean="0"/>
              <a:t>fp</a:t>
            </a:r>
            <a:r>
              <a:rPr lang="en-US" dirty="0" smtClean="0"/>
              <a:t>, bar, D) (pc, c, D) (</a:t>
            </a:r>
            <a:r>
              <a:rPr lang="en-US" dirty="0" err="1" smtClean="0"/>
              <a:t>pb</a:t>
            </a:r>
            <a:r>
              <a:rPr lang="en-US" dirty="0" smtClean="0"/>
              <a:t>, b, D)</a:t>
            </a:r>
            <a:endParaRPr lang="en-US" dirty="0"/>
          </a:p>
        </p:txBody>
      </p:sp>
      <p:sp>
        <p:nvSpPr>
          <p:cNvPr id="9" name="TextBox 8"/>
          <p:cNvSpPr txBox="1"/>
          <p:nvPr/>
        </p:nvSpPr>
        <p:spPr>
          <a:xfrm>
            <a:off x="3276600" y="3733800"/>
            <a:ext cx="654346" cy="369332"/>
          </a:xfrm>
          <a:prstGeom prst="rect">
            <a:avLst/>
          </a:prstGeom>
          <a:noFill/>
        </p:spPr>
        <p:txBody>
          <a:bodyPr wrap="none" rtlCol="0">
            <a:spAutoFit/>
          </a:bodyPr>
          <a:lstStyle/>
          <a:p>
            <a:r>
              <a:rPr lang="en-US" dirty="0" smtClean="0"/>
              <a:t>main</a:t>
            </a:r>
            <a:endParaRPr lang="en-US" dirty="0"/>
          </a:p>
        </p:txBody>
      </p:sp>
      <p:cxnSp>
        <p:nvCxnSpPr>
          <p:cNvPr id="10" name="Straight Arrow Connector 9"/>
          <p:cNvCxnSpPr/>
          <p:nvPr/>
        </p:nvCxnSpPr>
        <p:spPr>
          <a:xfrm rot="5400000">
            <a:off x="3356584" y="4263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4495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2" name="TextBox 11"/>
          <p:cNvSpPr txBox="1"/>
          <p:nvPr/>
        </p:nvSpPr>
        <p:spPr>
          <a:xfrm>
            <a:off x="4953000" y="2971800"/>
            <a:ext cx="654346" cy="369332"/>
          </a:xfrm>
          <a:prstGeom prst="rect">
            <a:avLst/>
          </a:prstGeom>
          <a:noFill/>
        </p:spPr>
        <p:txBody>
          <a:bodyPr wrap="none" rtlCol="0">
            <a:spAutoFit/>
          </a:bodyPr>
          <a:lstStyle/>
          <a:p>
            <a:r>
              <a:rPr lang="en-US" dirty="0" smtClean="0"/>
              <a:t>main</a:t>
            </a:r>
            <a:endParaRPr lang="en-US" dirty="0"/>
          </a:p>
        </p:txBody>
      </p:sp>
      <p:cxnSp>
        <p:nvCxnSpPr>
          <p:cNvPr id="13" name="Straight Arrow Connector 12"/>
          <p:cNvCxnSpPr/>
          <p:nvPr/>
        </p:nvCxnSpPr>
        <p:spPr>
          <a:xfrm rot="5400000">
            <a:off x="5032984" y="35014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0" y="37338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15" name="TextBox 14"/>
          <p:cNvSpPr txBox="1"/>
          <p:nvPr/>
        </p:nvSpPr>
        <p:spPr>
          <a:xfrm>
            <a:off x="4572000" y="4572000"/>
            <a:ext cx="546881" cy="369332"/>
          </a:xfrm>
          <a:prstGeom prst="rect">
            <a:avLst/>
          </a:prstGeom>
          <a:noFill/>
        </p:spPr>
        <p:txBody>
          <a:bodyPr wrap="none" rtlCol="0">
            <a:spAutoFit/>
          </a:bodyPr>
          <a:lstStyle/>
          <a:p>
            <a:r>
              <a:rPr lang="en-US" dirty="0" smtClean="0"/>
              <a:t> </a:t>
            </a:r>
            <a:r>
              <a:rPr lang="en-US" dirty="0" err="1" smtClean="0"/>
              <a:t>foo</a:t>
            </a:r>
            <a:endParaRPr lang="en-US" dirty="0"/>
          </a:p>
        </p:txBody>
      </p:sp>
      <p:sp>
        <p:nvSpPr>
          <p:cNvPr id="16" name="TextBox 15"/>
          <p:cNvSpPr txBox="1"/>
          <p:nvPr/>
        </p:nvSpPr>
        <p:spPr>
          <a:xfrm>
            <a:off x="5638800" y="4572000"/>
            <a:ext cx="550151" cy="369332"/>
          </a:xfrm>
          <a:prstGeom prst="rect">
            <a:avLst/>
          </a:prstGeom>
          <a:noFill/>
        </p:spPr>
        <p:txBody>
          <a:bodyPr wrap="none" rtlCol="0">
            <a:spAutoFit/>
          </a:bodyPr>
          <a:lstStyle/>
          <a:p>
            <a:r>
              <a:rPr lang="en-US" dirty="0" smtClean="0"/>
              <a:t> bar</a:t>
            </a:r>
            <a:endParaRPr lang="en-US" dirty="0"/>
          </a:p>
        </p:txBody>
      </p:sp>
      <p:sp>
        <p:nvSpPr>
          <p:cNvPr id="17" name="TextBox 16"/>
          <p:cNvSpPr txBox="1"/>
          <p:nvPr/>
        </p:nvSpPr>
        <p:spPr>
          <a:xfrm>
            <a:off x="4572000" y="54102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18" name="Straight Arrow Connector 17"/>
          <p:cNvCxnSpPr/>
          <p:nvPr/>
        </p:nvCxnSpPr>
        <p:spPr>
          <a:xfrm rot="5400000">
            <a:off x="4575784" y="51778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686301" y="42291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5334000" y="41910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543800" y="2514600"/>
            <a:ext cx="654346" cy="369332"/>
          </a:xfrm>
          <a:prstGeom prst="rect">
            <a:avLst/>
          </a:prstGeom>
          <a:noFill/>
        </p:spPr>
        <p:txBody>
          <a:bodyPr wrap="none" rtlCol="0">
            <a:spAutoFit/>
          </a:bodyPr>
          <a:lstStyle/>
          <a:p>
            <a:r>
              <a:rPr lang="en-US" dirty="0" smtClean="0"/>
              <a:t>main</a:t>
            </a:r>
            <a:endParaRPr lang="en-US" dirty="0"/>
          </a:p>
        </p:txBody>
      </p:sp>
      <p:cxnSp>
        <p:nvCxnSpPr>
          <p:cNvPr id="33" name="Straight Arrow Connector 32"/>
          <p:cNvCxnSpPr/>
          <p:nvPr/>
        </p:nvCxnSpPr>
        <p:spPr>
          <a:xfrm rot="5400000">
            <a:off x="7623784" y="30442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620000" y="32766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sp>
        <p:nvSpPr>
          <p:cNvPr id="35" name="TextBox 34"/>
          <p:cNvSpPr txBox="1"/>
          <p:nvPr/>
        </p:nvSpPr>
        <p:spPr>
          <a:xfrm>
            <a:off x="7010400" y="4114800"/>
            <a:ext cx="742447" cy="369332"/>
          </a:xfrm>
          <a:prstGeom prst="rect">
            <a:avLst/>
          </a:prstGeom>
          <a:noFill/>
        </p:spPr>
        <p:txBody>
          <a:bodyPr wrap="none" rtlCol="0">
            <a:spAutoFit/>
          </a:bodyPr>
          <a:lstStyle/>
          <a:p>
            <a:r>
              <a:rPr lang="en-US" dirty="0" smtClean="0"/>
              <a:t> </a:t>
            </a:r>
            <a:r>
              <a:rPr lang="en-US" dirty="0" err="1" smtClean="0"/>
              <a:t>foo</a:t>
            </a:r>
            <a:r>
              <a:rPr lang="en-US" dirty="0" smtClean="0"/>
              <a:t>-R</a:t>
            </a:r>
            <a:endParaRPr lang="en-US" dirty="0"/>
          </a:p>
        </p:txBody>
      </p:sp>
      <p:cxnSp>
        <p:nvCxnSpPr>
          <p:cNvPr id="36" name="Straight Arrow Connector 35"/>
          <p:cNvCxnSpPr/>
          <p:nvPr/>
        </p:nvCxnSpPr>
        <p:spPr>
          <a:xfrm rot="5400000">
            <a:off x="7166584" y="4720616"/>
            <a:ext cx="468868" cy="1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7277101" y="3771901"/>
            <a:ext cx="533401" cy="304801"/>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7924800" y="3733800"/>
            <a:ext cx="533400" cy="381000"/>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153400" y="4114800"/>
            <a:ext cx="550151" cy="369332"/>
          </a:xfrm>
          <a:prstGeom prst="rect">
            <a:avLst/>
          </a:prstGeom>
          <a:noFill/>
        </p:spPr>
        <p:txBody>
          <a:bodyPr wrap="none" rtlCol="0">
            <a:spAutoFit/>
          </a:bodyPr>
          <a:lstStyle/>
          <a:p>
            <a:r>
              <a:rPr lang="en-US" dirty="0" smtClean="0"/>
              <a:t> bar</a:t>
            </a:r>
            <a:endParaRPr lang="en-US" dirty="0"/>
          </a:p>
        </p:txBody>
      </p:sp>
      <p:sp>
        <p:nvSpPr>
          <p:cNvPr id="40" name="TextBox 39"/>
          <p:cNvSpPr txBox="1"/>
          <p:nvPr/>
        </p:nvSpPr>
        <p:spPr>
          <a:xfrm>
            <a:off x="7162800" y="4953000"/>
            <a:ext cx="429926" cy="369332"/>
          </a:xfrm>
          <a:prstGeom prst="rect">
            <a:avLst/>
          </a:prstGeom>
          <a:noFill/>
        </p:spPr>
        <p:txBody>
          <a:bodyPr wrap="none" rtlCol="0">
            <a:spAutoFit/>
          </a:bodyPr>
          <a:lstStyle/>
          <a:p>
            <a:r>
              <a:rPr lang="en-US" dirty="0" smtClean="0"/>
              <a:t> </a:t>
            </a:r>
            <a:r>
              <a:rPr lang="en-US" dirty="0" err="1" smtClean="0"/>
              <a:t>fp</a:t>
            </a:r>
            <a:endParaRPr lang="en-US" dirty="0"/>
          </a:p>
        </p:txBody>
      </p:sp>
      <p:cxnSp>
        <p:nvCxnSpPr>
          <p:cNvPr id="41" name="Straight Arrow Connector 40"/>
          <p:cNvCxnSpPr/>
          <p:nvPr/>
        </p:nvCxnSpPr>
        <p:spPr>
          <a:xfrm rot="5400000">
            <a:off x="7086601" y="5638799"/>
            <a:ext cx="609600" cy="2"/>
          </a:xfrm>
          <a:prstGeom prst="straightConnector1">
            <a:avLst/>
          </a:prstGeom>
          <a:ln w="25400" cmpd="sng">
            <a:prstDash val="lgDashDotDot"/>
            <a:tailEnd type="stealt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010400" y="5943600"/>
            <a:ext cx="750462" cy="369332"/>
          </a:xfrm>
          <a:prstGeom prst="rect">
            <a:avLst/>
          </a:prstGeom>
          <a:noFill/>
        </p:spPr>
        <p:txBody>
          <a:bodyPr wrap="none" rtlCol="0">
            <a:spAutoFit/>
          </a:bodyPr>
          <a:lstStyle/>
          <a:p>
            <a:r>
              <a:rPr lang="en-US" dirty="0" smtClean="0"/>
              <a:t> </a:t>
            </a:r>
            <a:r>
              <a:rPr lang="en-US" dirty="0" err="1" smtClean="0"/>
              <a:t>foo</a:t>
            </a:r>
            <a:r>
              <a:rPr lang="en-US" dirty="0" smtClean="0"/>
              <a:t>-A</a:t>
            </a:r>
            <a:endParaRPr lang="en-US" dirty="0"/>
          </a:p>
        </p:txBody>
      </p:sp>
      <p:cxnSp>
        <p:nvCxnSpPr>
          <p:cNvPr id="45" name="Curved Connector 44"/>
          <p:cNvCxnSpPr>
            <a:stCxn id="43" idx="1"/>
            <a:endCxn id="35" idx="1"/>
          </p:cNvCxnSpPr>
          <p:nvPr/>
        </p:nvCxnSpPr>
        <p:spPr>
          <a:xfrm rot="10800000">
            <a:off x="7010400" y="4299466"/>
            <a:ext cx="1588" cy="1828800"/>
          </a:xfrm>
          <a:prstGeom prst="curvedConnector3">
            <a:avLst>
              <a:gd name="adj1" fmla="val 33274759"/>
            </a:avLst>
          </a:prstGeom>
          <a:ln>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3" name="Content Placeholder 2"/>
          <p:cNvSpPr>
            <a:spLocks noGrp="1"/>
          </p:cNvSpPr>
          <p:nvPr>
            <p:ph idx="1"/>
          </p:nvPr>
        </p:nvSpPr>
        <p:spPr>
          <a:xfrm>
            <a:off x="457200" y="1371600"/>
            <a:ext cx="8229600" cy="5257800"/>
          </a:xfrm>
        </p:spPr>
        <p:txBody>
          <a:bodyPr>
            <a:noAutofit/>
          </a:bodyPr>
          <a:lstStyle/>
          <a:p>
            <a:r>
              <a:rPr lang="en-US" sz="1600" dirty="0" smtClean="0"/>
              <a:t>Analyzed a set of 17 C programs (max lines 2239)</a:t>
            </a:r>
          </a:p>
          <a:p>
            <a:r>
              <a:rPr lang="en-US" sz="1600" dirty="0" smtClean="0"/>
              <a:t>Average number of stack locations pointed to by the </a:t>
            </a:r>
            <a:r>
              <a:rPr lang="en-US" sz="1600" dirty="0" err="1" smtClean="0"/>
              <a:t>dereferenced</a:t>
            </a:r>
            <a:r>
              <a:rPr lang="en-US" sz="1600" dirty="0" smtClean="0"/>
              <a:t> pointer in an indirect reference is quite close to 1 (ideal) for most programs. Overall average is 1.13 and max is 1.77</a:t>
            </a:r>
          </a:p>
          <a:p>
            <a:r>
              <a:rPr lang="en-US" sz="1600" dirty="0" smtClean="0"/>
              <a:t>Overall 28.8% of indirect references in the programs have the </a:t>
            </a:r>
            <a:r>
              <a:rPr lang="en-US" sz="1600" dirty="0" err="1" smtClean="0"/>
              <a:t>dereferenced</a:t>
            </a:r>
            <a:r>
              <a:rPr lang="en-US" sz="1600" dirty="0" smtClean="0"/>
              <a:t> pointer definitely pointing to a single stack location. </a:t>
            </a:r>
          </a:p>
          <a:p>
            <a:r>
              <a:rPr lang="en-US" sz="1600" dirty="0" smtClean="0"/>
              <a:t>Overall 27.92% of points-to relationships used, have heap locations as the pointer target (need for a powerful companion heap analysis)</a:t>
            </a:r>
          </a:p>
          <a:p>
            <a:r>
              <a:rPr lang="en-US" sz="1600" dirty="0" smtClean="0"/>
              <a:t>Procedure calls generate the majority of points-to relationships, so points-to analysis needs to be context-sensitive to collect precise information</a:t>
            </a:r>
          </a:p>
          <a:p>
            <a:r>
              <a:rPr lang="en-US" sz="1600" dirty="0" smtClean="0"/>
              <a:t>For the tested benchmarks, pointers in heap objects only pointed to other heap objects (and not stack locations) – support the strategy of separating stack and heap points-to analysis</a:t>
            </a:r>
          </a:p>
          <a:p>
            <a:r>
              <a:rPr lang="en-US" sz="1600" dirty="0" smtClean="0"/>
              <a:t>Overall average number of invocation graph nodes per call-site is 1.45. So the approach seems practical although theoretically graph size would be exponential in this scheme.</a:t>
            </a:r>
          </a:p>
          <a:p>
            <a:r>
              <a:rPr lang="en-US" sz="1600" dirty="0" smtClean="0"/>
              <a:t>Testing on larger benchmarks is required. </a:t>
            </a:r>
          </a:p>
          <a:p>
            <a:r>
              <a:rPr lang="en-US" sz="1600" dirty="0" smtClean="0"/>
              <a:t>One solution could be sharing sub-trees that have similar invocation contexts by caching the input and output points-to information</a:t>
            </a:r>
          </a:p>
          <a:p>
            <a:r>
              <a:rPr lang="en-US" sz="1600" dirty="0" smtClean="0"/>
              <a:t>For function pointers, the algorithm constructed precise invocation graph.</a:t>
            </a:r>
          </a:p>
          <a:p>
            <a:r>
              <a:rPr lang="en-US" sz="1600" dirty="0" smtClean="0"/>
              <a:t>203 nodes as opposed to naive approach having 619 nodes and second approach considering only functions whose addresses have been taken, having 589 nodes. </a:t>
            </a:r>
          </a:p>
          <a:p>
            <a:endParaRPr lang="en-US" sz="16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r>
              <a:rPr lang="en-US" sz="2900" dirty="0" smtClean="0"/>
              <a:t>The points-to analysis provides:</a:t>
            </a:r>
          </a:p>
          <a:p>
            <a:pPr lvl="1"/>
            <a:r>
              <a:rPr lang="en-US" sz="2900" dirty="0" smtClean="0"/>
              <a:t>Point-specific points-to information</a:t>
            </a:r>
          </a:p>
          <a:p>
            <a:pPr lvl="1"/>
            <a:r>
              <a:rPr lang="en-US" sz="2900" dirty="0" smtClean="0"/>
              <a:t>A complete invocation graph with mapping information that encodes how one maps variables from a calling context to a called context</a:t>
            </a:r>
          </a:p>
          <a:p>
            <a:r>
              <a:rPr lang="en-US" sz="2900" dirty="0" smtClean="0"/>
              <a:t>Point-specific points-to info is useful to compute read/write sets (e.g. those used in constructing ALPHA intermediate representation)</a:t>
            </a:r>
          </a:p>
          <a:p>
            <a:r>
              <a:rPr lang="en-US" sz="2900" dirty="0" smtClean="0"/>
              <a:t>Results of this analysis are critical to the support analyses required for dependence testing for array references.</a:t>
            </a:r>
          </a:p>
          <a:p>
            <a:r>
              <a:rPr lang="en-US" sz="2900" dirty="0" smtClean="0"/>
              <a:t>Results are used to:</a:t>
            </a:r>
          </a:p>
          <a:p>
            <a:pPr lvl="1"/>
            <a:r>
              <a:rPr lang="en-US" sz="2900" dirty="0" smtClean="0"/>
              <a:t>Increase number of admissible loop-nests</a:t>
            </a:r>
          </a:p>
          <a:p>
            <a:pPr lvl="1"/>
            <a:r>
              <a:rPr lang="en-US" sz="2900" dirty="0" smtClean="0"/>
              <a:t>Decrease number of array pairs that require testing</a:t>
            </a:r>
          </a:p>
          <a:p>
            <a:pPr lvl="1"/>
            <a:r>
              <a:rPr lang="en-US" sz="2900" dirty="0" smtClean="0"/>
              <a:t>Allow the analysis of array subscripts that involve pointer variables</a:t>
            </a:r>
          </a:p>
          <a:p>
            <a:r>
              <a:rPr lang="en-US" sz="2900" dirty="0" smtClean="0"/>
              <a:t>One example optimizing transformation – use of definite points-to information to reduce the number of loads required in low-level program representation.</a:t>
            </a:r>
          </a:p>
          <a:p>
            <a:r>
              <a:rPr lang="en-US" sz="2900" dirty="0" smtClean="0"/>
              <a:t>Complete invocation graph and mapping information provide convenient basis for implementing other inter-procedural analyses like</a:t>
            </a:r>
          </a:p>
          <a:p>
            <a:pPr lvl="1"/>
            <a:r>
              <a:rPr lang="en-US" sz="2900" dirty="0" smtClean="0"/>
              <a:t>Generalized constant propagation</a:t>
            </a:r>
          </a:p>
          <a:p>
            <a:pPr lvl="1"/>
            <a:r>
              <a:rPr lang="en-US" sz="2900" dirty="0" smtClean="0"/>
              <a:t>Practical heap analysis</a:t>
            </a:r>
          </a:p>
          <a:p>
            <a:r>
              <a:rPr lang="en-US" sz="2900" dirty="0" smtClean="0"/>
              <a:t>After the analysis one need not worry about function pointers or correspondence between invisible variables and calling context. This information is stored by the points-to analysis and need not be recalculated.</a:t>
            </a:r>
          </a:p>
          <a:p>
            <a:pPr lvl="1"/>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2819400"/>
            <a:ext cx="4495800" cy="1015663"/>
          </a:xfrm>
          <a:prstGeom prst="rect">
            <a:avLst/>
          </a:prstGeom>
          <a:noFill/>
        </p:spPr>
        <p:txBody>
          <a:bodyPr wrap="square" rtlCol="0">
            <a:spAutoFit/>
          </a:bodyPr>
          <a:lstStyle/>
          <a:p>
            <a:r>
              <a:rPr lang="en-US" sz="6000" dirty="0" smtClean="0"/>
              <a:t>Questions!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Intra-procedural Points-to Analysis</a:t>
            </a:r>
            <a:endParaRPr lang="en-US" dirty="0"/>
          </a:p>
        </p:txBody>
      </p:sp>
      <p:sp>
        <p:nvSpPr>
          <p:cNvPr id="3" name="Content Placeholder 2"/>
          <p:cNvSpPr>
            <a:spLocks noGrp="1"/>
          </p:cNvSpPr>
          <p:nvPr>
            <p:ph idx="1"/>
          </p:nvPr>
        </p:nvSpPr>
        <p:spPr>
          <a:xfrm>
            <a:off x="457200" y="1600200"/>
            <a:ext cx="8229600" cy="4800600"/>
          </a:xfrm>
        </p:spPr>
        <p:txBody>
          <a:bodyPr>
            <a:normAutofit fontScale="40000" lnSpcReduction="20000"/>
          </a:bodyPr>
          <a:lstStyle/>
          <a:p>
            <a:r>
              <a:rPr lang="en-US" sz="4500" dirty="0" smtClean="0"/>
              <a:t>Basic Statements – simple</a:t>
            </a:r>
          </a:p>
          <a:p>
            <a:r>
              <a:rPr lang="en-US" sz="4500" dirty="0" smtClean="0"/>
              <a:t>Control Statements – need to merge, fixed point calculation</a:t>
            </a:r>
          </a:p>
          <a:p>
            <a:r>
              <a:rPr lang="en-US" sz="4500" dirty="0" smtClean="0"/>
              <a:t>Merging relationships (rel1 ◊ rel2):</a:t>
            </a:r>
          </a:p>
          <a:p>
            <a:endParaRPr lang="en-US" sz="4500" dirty="0" smtClean="0"/>
          </a:p>
          <a:p>
            <a:endParaRPr lang="en-US" sz="4500" dirty="0" smtClean="0"/>
          </a:p>
          <a:p>
            <a:r>
              <a:rPr lang="en-US" sz="4500" dirty="0" smtClean="0"/>
              <a:t>Merging two points-to sets</a:t>
            </a:r>
          </a:p>
          <a:p>
            <a:r>
              <a:rPr lang="en-US" sz="4500" dirty="0" smtClean="0"/>
              <a:t>Merge(S1, S2)</a:t>
            </a:r>
          </a:p>
          <a:p>
            <a:endParaRPr lang="en-US" sz="4500" dirty="0" smtClean="0"/>
          </a:p>
          <a:p>
            <a:pPr>
              <a:buNone/>
            </a:pPr>
            <a:r>
              <a:rPr lang="en-US" sz="4500" dirty="0" smtClean="0"/>
              <a:t>      Definite-set = {(x, y, D) | (x, y, D)  </a:t>
            </a:r>
            <a:r>
              <a:rPr lang="az-Cyrl-AZ" sz="4500" dirty="0" smtClean="0"/>
              <a:t>Є</a:t>
            </a:r>
            <a:r>
              <a:rPr lang="en-US" sz="4500" dirty="0" smtClean="0"/>
              <a:t> (S1 </a:t>
            </a:r>
            <a:r>
              <a:rPr lang="en-US" sz="4500" dirty="0" smtClean="0">
                <a:solidFill>
                  <a:prstClr val="black"/>
                </a:solidFill>
                <a:latin typeface="cmsy10"/>
              </a:rPr>
              <a:t>\ </a:t>
            </a:r>
            <a:r>
              <a:rPr lang="en-US" sz="4500" dirty="0" smtClean="0"/>
              <a:t>S2)}</a:t>
            </a:r>
          </a:p>
          <a:p>
            <a:pPr>
              <a:buNone/>
            </a:pPr>
            <a:r>
              <a:rPr lang="en-US" sz="4500" dirty="0" smtClean="0"/>
              <a:t>      Possible-set = {(x, y, P) | (x, y, </a:t>
            </a:r>
            <a:r>
              <a:rPr lang="en-US" sz="4500" dirty="0" err="1" smtClean="0"/>
              <a:t>rel</a:t>
            </a:r>
            <a:r>
              <a:rPr lang="en-US" sz="4500" dirty="0" smtClean="0"/>
              <a:t>) </a:t>
            </a:r>
            <a:r>
              <a:rPr lang="az-Cyrl-AZ" sz="4500" dirty="0" smtClean="0"/>
              <a:t>Є</a:t>
            </a:r>
            <a:r>
              <a:rPr lang="en-US" sz="4500" dirty="0" smtClean="0"/>
              <a:t> (S1 </a:t>
            </a:r>
            <a:r>
              <a:rPr lang="en-US" sz="4500" dirty="0" smtClean="0">
                <a:solidFill>
                  <a:prstClr val="black"/>
                </a:solidFill>
                <a:latin typeface="cmsy10"/>
              </a:rPr>
              <a:t>[</a:t>
            </a:r>
            <a:r>
              <a:rPr lang="en-US" sz="4500" dirty="0" smtClean="0"/>
              <a:t> S2) </a:t>
            </a:r>
            <a:r>
              <a:rPr lang="el-GR" sz="4500" dirty="0" smtClean="0"/>
              <a:t>Λ</a:t>
            </a:r>
            <a:r>
              <a:rPr lang="en-US" sz="4500" dirty="0" smtClean="0"/>
              <a:t> (x, y, D)</a:t>
            </a:r>
            <a:r>
              <a:rPr lang="en-US" sz="4500" dirty="0" smtClean="0">
                <a:latin typeface="cmsy10"/>
              </a:rPr>
              <a:t>  </a:t>
            </a:r>
            <a:r>
              <a:rPr lang="az-Cyrl-AZ" sz="4500" dirty="0" smtClean="0"/>
              <a:t> </a:t>
            </a:r>
            <a:r>
              <a:rPr lang="en-US" sz="4500" dirty="0" smtClean="0"/>
              <a:t>Definite-set}</a:t>
            </a:r>
          </a:p>
          <a:p>
            <a:pPr>
              <a:buNone/>
            </a:pPr>
            <a:r>
              <a:rPr lang="en-US" sz="4500" dirty="0" smtClean="0"/>
              <a:t>      Merge(S1, S2) = Definite-set </a:t>
            </a:r>
            <a:r>
              <a:rPr lang="en-US" sz="4500" dirty="0" smtClean="0">
                <a:solidFill>
                  <a:prstClr val="black"/>
                </a:solidFill>
                <a:latin typeface="cmsy10"/>
              </a:rPr>
              <a:t>[</a:t>
            </a:r>
            <a:r>
              <a:rPr lang="en-US" sz="4500" dirty="0" smtClean="0"/>
              <a:t> Possible-set</a:t>
            </a:r>
          </a:p>
          <a:p>
            <a:endParaRPr lang="en-US" sz="4500" dirty="0" smtClean="0"/>
          </a:p>
          <a:p>
            <a:pPr>
              <a:buNone/>
            </a:pPr>
            <a:r>
              <a:rPr lang="en-US" sz="4500" dirty="0" smtClean="0"/>
              <a:t>S1 = {(x, </a:t>
            </a:r>
            <a:r>
              <a:rPr lang="en-US" sz="4500" dirty="0" smtClean="0"/>
              <a:t>x1</a:t>
            </a:r>
            <a:r>
              <a:rPr lang="en-US" sz="4500" dirty="0" smtClean="0"/>
              <a:t>, D), (y, y1, D), (z, z1, D)} </a:t>
            </a:r>
          </a:p>
          <a:p>
            <a:pPr>
              <a:buNone/>
            </a:pPr>
            <a:r>
              <a:rPr lang="en-US" sz="4500" dirty="0" smtClean="0"/>
              <a:t>S2 = {(x, x1, D), (y, y1, P)}</a:t>
            </a:r>
          </a:p>
          <a:p>
            <a:pPr>
              <a:buNone/>
            </a:pPr>
            <a:r>
              <a:rPr lang="en-US" sz="4500" dirty="0" smtClean="0"/>
              <a:t>Definite-set = {(x, x1, D)}</a:t>
            </a:r>
          </a:p>
          <a:p>
            <a:pPr>
              <a:buNone/>
            </a:pPr>
            <a:r>
              <a:rPr lang="en-US" sz="4500" dirty="0" smtClean="0"/>
              <a:t>Possible-set = {(y, y1, P), (z, z1, P)}</a:t>
            </a:r>
          </a:p>
          <a:p>
            <a:pPr>
              <a:buNone/>
            </a:pPr>
            <a:r>
              <a:rPr lang="en-US" sz="4500" dirty="0" smtClean="0"/>
              <a:t>Merge(S1, S2) = {(x, x1, D), (y, y1, P), (z, z1, P)}</a:t>
            </a:r>
          </a:p>
          <a:p>
            <a:endParaRPr lang="en-US" dirty="0"/>
          </a:p>
        </p:txBody>
      </p:sp>
      <p:graphicFrame>
        <p:nvGraphicFramePr>
          <p:cNvPr id="4" name="Table 3"/>
          <p:cNvGraphicFramePr>
            <a:graphicFrameLocks noGrp="1"/>
          </p:cNvGraphicFramePr>
          <p:nvPr/>
        </p:nvGraphicFramePr>
        <p:xfrm>
          <a:off x="5715000" y="2362200"/>
          <a:ext cx="2057400" cy="1295400"/>
        </p:xfrm>
        <a:graphic>
          <a:graphicData uri="http://schemas.openxmlformats.org/drawingml/2006/table">
            <a:tbl>
              <a:tblPr firstRow="1" firstCol="1">
                <a:tableStyleId>{7DF18680-E054-41AD-8BC1-D1AEF772440D}</a:tableStyleId>
              </a:tblPr>
              <a:tblGrid>
                <a:gridCol w="685800"/>
                <a:gridCol w="685800"/>
                <a:gridCol w="685800"/>
              </a:tblGrid>
              <a:tr h="431800">
                <a:tc>
                  <a:txBody>
                    <a:bodyPr/>
                    <a:lstStyle/>
                    <a:p>
                      <a:pPr algn="ctr"/>
                      <a:r>
                        <a:rPr lang="en-US" dirty="0" smtClean="0"/>
                        <a:t>◊</a:t>
                      </a:r>
                      <a:endParaRPr lang="en-US" dirty="0"/>
                    </a:p>
                  </a:txBody>
                  <a:tcPr/>
                </a:tc>
                <a:tc>
                  <a:txBody>
                    <a:bodyPr/>
                    <a:lstStyle/>
                    <a:p>
                      <a:pPr algn="ctr"/>
                      <a:r>
                        <a:rPr lang="en-US" dirty="0" smtClean="0"/>
                        <a:t>D</a:t>
                      </a:r>
                      <a:endParaRPr lang="en-US" dirty="0"/>
                    </a:p>
                  </a:txBody>
                  <a:tcPr/>
                </a:tc>
                <a:tc>
                  <a:txBody>
                    <a:bodyPr/>
                    <a:lstStyle/>
                    <a:p>
                      <a:pPr algn="ctr"/>
                      <a:r>
                        <a:rPr lang="en-US" dirty="0" smtClean="0"/>
                        <a:t>P</a:t>
                      </a:r>
                      <a:endParaRPr lang="en-US" dirty="0"/>
                    </a:p>
                  </a:txBody>
                  <a:tcPr/>
                </a:tc>
              </a:tr>
              <a:tr h="431800">
                <a:tc>
                  <a:txBody>
                    <a:bodyPr/>
                    <a:lstStyle/>
                    <a:p>
                      <a:pPr algn="ctr"/>
                      <a:r>
                        <a:rPr lang="en-US" dirty="0" smtClean="0"/>
                        <a:t>D</a:t>
                      </a:r>
                      <a:endParaRPr lang="en-US" dirty="0"/>
                    </a:p>
                  </a:txBody>
                  <a:tcPr/>
                </a:tc>
                <a:tc>
                  <a:txBody>
                    <a:bodyPr/>
                    <a:lstStyle/>
                    <a:p>
                      <a:pPr algn="ctr"/>
                      <a:r>
                        <a:rPr lang="en-US" dirty="0" smtClean="0"/>
                        <a:t>D</a:t>
                      </a:r>
                      <a:endParaRPr lang="en-US" dirty="0"/>
                    </a:p>
                  </a:txBody>
                  <a:tcPr/>
                </a:tc>
                <a:tc>
                  <a:txBody>
                    <a:bodyPr/>
                    <a:lstStyle/>
                    <a:p>
                      <a:pPr algn="ctr"/>
                      <a:r>
                        <a:rPr lang="en-US" dirty="0" smtClean="0"/>
                        <a:t>P</a:t>
                      </a:r>
                      <a:endParaRPr lang="en-US" dirty="0"/>
                    </a:p>
                  </a:txBody>
                  <a:tcPr/>
                </a:tc>
              </a:tr>
              <a:tr h="431800">
                <a:tc>
                  <a:txBody>
                    <a:bodyPr/>
                    <a:lstStyle/>
                    <a:p>
                      <a:pPr algn="ctr"/>
                      <a:r>
                        <a:rPr lang="en-US" dirty="0" smtClean="0"/>
                        <a:t>P</a:t>
                      </a:r>
                      <a:endParaRPr lang="en-US" dirty="0"/>
                    </a:p>
                  </a:txBody>
                  <a:tcPr/>
                </a:tc>
                <a:tc>
                  <a:txBody>
                    <a:bodyPr/>
                    <a:lstStyle/>
                    <a:p>
                      <a:pPr algn="ctr"/>
                      <a:r>
                        <a:rPr lang="en-US" dirty="0" smtClean="0"/>
                        <a:t>P</a:t>
                      </a:r>
                      <a:endParaRPr lang="en-US" dirty="0"/>
                    </a:p>
                  </a:txBody>
                  <a:tcPr/>
                </a:tc>
                <a:tc>
                  <a:txBody>
                    <a:bodyPr/>
                    <a:lstStyle/>
                    <a:p>
                      <a:pPr algn="ctr"/>
                      <a:r>
                        <a:rPr lang="en-US" dirty="0" smtClean="0"/>
                        <a:t>P</a:t>
                      </a:r>
                      <a:endParaRPr lang="en-US" dirty="0"/>
                    </a:p>
                  </a:txBody>
                  <a:tcPr/>
                </a:tc>
              </a:tr>
            </a:tbl>
          </a:graphicData>
        </a:graphic>
      </p:graphicFrame>
      <p:pic>
        <p:nvPicPr>
          <p:cNvPr id="1026" name="Picture 2"/>
          <p:cNvPicPr>
            <a:picLocks noChangeAspect="1" noChangeArrowheads="1"/>
          </p:cNvPicPr>
          <p:nvPr/>
        </p:nvPicPr>
        <p:blipFill>
          <a:blip r:embed="rId2" cstate="print"/>
          <a:srcRect/>
          <a:stretch>
            <a:fillRect/>
          </a:stretch>
        </p:blipFill>
        <p:spPr bwMode="auto">
          <a:xfrm>
            <a:off x="5924550" y="4114800"/>
            <a:ext cx="171450" cy="200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Fixed-point – for loops and recursion</a:t>
            </a:r>
          </a:p>
          <a:p>
            <a:r>
              <a:rPr lang="en-US" dirty="0" smtClean="0"/>
              <a:t>Need to approximate</a:t>
            </a:r>
          </a:p>
          <a:p>
            <a:r>
              <a:rPr lang="en-US" dirty="0" smtClean="0"/>
              <a:t>While loop</a:t>
            </a:r>
          </a:p>
          <a:p>
            <a:pPr lvl="1"/>
            <a:r>
              <a:rPr lang="en-US" sz="3300" dirty="0" smtClean="0"/>
              <a:t>Fixed-point is reached when analysis of the loop-body in two consecutive iterations does not result in any new information</a:t>
            </a:r>
          </a:p>
          <a:p>
            <a:pPr lvl="1">
              <a:buNone/>
            </a:pPr>
            <a:endParaRPr lang="en-US" sz="2900" dirty="0" smtClean="0"/>
          </a:p>
          <a:p>
            <a:pPr>
              <a:buNone/>
            </a:pPr>
            <a:r>
              <a:rPr lang="en-US" dirty="0" err="1" smtClean="0"/>
              <a:t>process_while</a:t>
            </a:r>
            <a:r>
              <a:rPr lang="en-US" dirty="0" smtClean="0"/>
              <a:t>(</a:t>
            </a:r>
            <a:r>
              <a:rPr lang="en-US" dirty="0" err="1" smtClean="0"/>
              <a:t>cond</a:t>
            </a:r>
            <a:r>
              <a:rPr lang="en-US" dirty="0" smtClean="0"/>
              <a:t>, body, in) {</a:t>
            </a:r>
          </a:p>
          <a:p>
            <a:pPr>
              <a:buNone/>
            </a:pPr>
            <a:r>
              <a:rPr lang="en-US" dirty="0" smtClean="0"/>
              <a:t>     {</a:t>
            </a:r>
          </a:p>
          <a:p>
            <a:pPr>
              <a:buNone/>
            </a:pPr>
            <a:r>
              <a:rPr lang="en-US" dirty="0" smtClean="0"/>
              <a:t>          </a:t>
            </a:r>
            <a:r>
              <a:rPr lang="en-US" dirty="0" err="1" smtClean="0"/>
              <a:t>last_in</a:t>
            </a:r>
            <a:r>
              <a:rPr lang="en-US" dirty="0" smtClean="0"/>
              <a:t> = in;</a:t>
            </a:r>
          </a:p>
          <a:p>
            <a:pPr>
              <a:buNone/>
            </a:pPr>
            <a:r>
              <a:rPr lang="en-US" dirty="0" smtClean="0"/>
              <a:t>          out = </a:t>
            </a:r>
            <a:r>
              <a:rPr lang="en-US" dirty="0" err="1" smtClean="0"/>
              <a:t>points_to</a:t>
            </a:r>
            <a:r>
              <a:rPr lang="en-US" dirty="0" smtClean="0"/>
              <a:t>(body, in);</a:t>
            </a:r>
          </a:p>
          <a:p>
            <a:pPr>
              <a:buNone/>
            </a:pPr>
            <a:r>
              <a:rPr lang="en-US" dirty="0" smtClean="0"/>
              <a:t>          in = </a:t>
            </a:r>
            <a:r>
              <a:rPr lang="en-US" dirty="0" err="1" smtClean="0"/>
              <a:t>merge_info</a:t>
            </a:r>
            <a:r>
              <a:rPr lang="en-US" dirty="0" smtClean="0"/>
              <a:t>(in, out);</a:t>
            </a:r>
          </a:p>
          <a:p>
            <a:pPr>
              <a:buNone/>
            </a:pPr>
            <a:r>
              <a:rPr lang="en-US" dirty="0" smtClean="0"/>
              <a:t>      } while (</a:t>
            </a:r>
            <a:r>
              <a:rPr lang="en-US" dirty="0" err="1" smtClean="0"/>
              <a:t>last_in</a:t>
            </a:r>
            <a:r>
              <a:rPr lang="en-US" dirty="0" smtClean="0"/>
              <a:t> != in);</a:t>
            </a:r>
          </a:p>
          <a:p>
            <a:pPr>
              <a:buNone/>
            </a:pPr>
            <a:r>
              <a:rPr lang="en-US" dirty="0" smtClean="0"/>
              <a:t> </a:t>
            </a:r>
          </a:p>
          <a:p>
            <a:pPr>
              <a:buNone/>
            </a:pPr>
            <a:r>
              <a:rPr lang="en-US" dirty="0" smtClean="0"/>
              <a:t>      result = in;</a:t>
            </a:r>
          </a:p>
          <a:p>
            <a:pPr>
              <a:buNone/>
            </a:pPr>
            <a:r>
              <a:rPr lang="en-US" dirty="0" smtClean="0"/>
              <a:t>      return (result);</a:t>
            </a:r>
          </a:p>
          <a:p>
            <a:pPr>
              <a:buNone/>
            </a:pPr>
            <a:r>
              <a:rPr lang="en-US" dirty="0" smtClean="0"/>
              <a:t>}     </a:t>
            </a:r>
          </a:p>
          <a:p>
            <a:endParaRPr lang="en-US" dirty="0"/>
          </a:p>
        </p:txBody>
      </p:sp>
      <p:sp>
        <p:nvSpPr>
          <p:cNvPr id="4" name="Content Placeholder 2"/>
          <p:cNvSpPr txBox="1">
            <a:spLocks/>
          </p:cNvSpPr>
          <p:nvPr/>
        </p:nvSpPr>
        <p:spPr>
          <a:xfrm>
            <a:off x="4800600" y="3200400"/>
            <a:ext cx="3200400" cy="3200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 *b,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b = &amp;c;               /* s1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while (</a:t>
            </a:r>
            <a:r>
              <a:rPr kumimoji="0" lang="en-US" sz="1900" b="0" i="0" u="none" strike="noStrike" kern="1200" cap="none" spc="0" normalizeH="0" baseline="0" noProof="0" dirty="0" err="1" smtClean="0">
                <a:ln>
                  <a:noFill/>
                </a:ln>
                <a:solidFill>
                  <a:schemeClr val="tx1"/>
                </a:solidFill>
                <a:effectLst/>
                <a:uLnTx/>
                <a:uFillTx/>
                <a:latin typeface="+mn-lt"/>
                <a:ea typeface="+mn-ea"/>
                <a:cs typeface="+mn-cs"/>
              </a:rPr>
              <a:t>cond</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   /* s2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    a = b;	          /* s3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    b = &amp;d;          /* s4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                          /* s5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a:xfrm>
            <a:off x="457200" y="1600200"/>
            <a:ext cx="3352800" cy="5257800"/>
          </a:xfrm>
        </p:spPr>
        <p:txBody>
          <a:bodyPr>
            <a:normAutofit fontScale="92500" lnSpcReduction="10000"/>
          </a:bodyPr>
          <a:lstStyle/>
          <a:p>
            <a:pPr>
              <a:buNone/>
            </a:pPr>
            <a:r>
              <a:rPr lang="en-US" sz="1900" dirty="0" err="1" smtClean="0"/>
              <a:t>int</a:t>
            </a:r>
            <a:r>
              <a:rPr lang="en-US" sz="1900" dirty="0" smtClean="0"/>
              <a:t> *a, *b, c, d;</a:t>
            </a:r>
          </a:p>
          <a:p>
            <a:pPr>
              <a:buNone/>
            </a:pPr>
            <a:r>
              <a:rPr lang="en-US" sz="1900" dirty="0" smtClean="0">
                <a:solidFill>
                  <a:srgbClr val="FF0000"/>
                </a:solidFill>
              </a:rPr>
              <a:t>b = &amp;c;               /* s1 */</a:t>
            </a:r>
          </a:p>
          <a:p>
            <a:pPr>
              <a:buNone/>
            </a:pPr>
            <a:r>
              <a:rPr lang="en-US" sz="1900" dirty="0" smtClean="0"/>
              <a:t>while (</a:t>
            </a:r>
            <a:r>
              <a:rPr lang="en-US" sz="1900" dirty="0" err="1" smtClean="0"/>
              <a:t>cond</a:t>
            </a:r>
            <a:r>
              <a:rPr lang="en-US" sz="1900" dirty="0" smtClean="0"/>
              <a:t>) {   /* s2 */</a:t>
            </a:r>
          </a:p>
          <a:p>
            <a:pPr>
              <a:buNone/>
            </a:pPr>
            <a:r>
              <a:rPr lang="en-US" sz="1900" dirty="0" smtClean="0"/>
              <a:t>    a = b;	          /* s3 */</a:t>
            </a:r>
          </a:p>
          <a:p>
            <a:pPr>
              <a:buNone/>
            </a:pPr>
            <a:r>
              <a:rPr lang="en-US" sz="1900" dirty="0" smtClean="0"/>
              <a:t>    b = &amp;d;           /* s4 */</a:t>
            </a:r>
          </a:p>
          <a:p>
            <a:pPr>
              <a:buNone/>
            </a:pPr>
            <a:r>
              <a:rPr lang="en-US" sz="1900" dirty="0" smtClean="0"/>
              <a:t>}                          /* s5 */</a:t>
            </a:r>
          </a:p>
          <a:p>
            <a:pPr>
              <a:buNone/>
            </a:pPr>
            <a:endParaRPr lang="en-US" sz="1900" dirty="0" smtClean="0"/>
          </a:p>
          <a:p>
            <a:pPr>
              <a:buNone/>
            </a:pPr>
            <a:r>
              <a:rPr lang="en-US" sz="1900" dirty="0" err="1" smtClean="0"/>
              <a:t>process_while</a:t>
            </a:r>
            <a:r>
              <a:rPr lang="en-US" sz="1900" dirty="0" smtClean="0"/>
              <a:t>(</a:t>
            </a:r>
            <a:r>
              <a:rPr lang="en-US" sz="1900" dirty="0" err="1" smtClean="0"/>
              <a:t>cond</a:t>
            </a:r>
            <a:r>
              <a:rPr lang="en-US" sz="1900" dirty="0" smtClean="0"/>
              <a:t>, body, in) {</a:t>
            </a:r>
          </a:p>
          <a:p>
            <a:pPr>
              <a:buNone/>
            </a:pPr>
            <a:r>
              <a:rPr lang="en-US" sz="1900" dirty="0" smtClean="0"/>
              <a:t>     {</a:t>
            </a:r>
          </a:p>
          <a:p>
            <a:pPr>
              <a:buNone/>
            </a:pPr>
            <a:r>
              <a:rPr lang="en-US" sz="1900" dirty="0" smtClean="0"/>
              <a:t>          </a:t>
            </a:r>
            <a:r>
              <a:rPr lang="en-US" sz="1900" dirty="0" err="1" smtClean="0"/>
              <a:t>last_in</a:t>
            </a:r>
            <a:r>
              <a:rPr lang="en-US" sz="1900" dirty="0" smtClean="0"/>
              <a:t> = in;</a:t>
            </a:r>
          </a:p>
          <a:p>
            <a:pPr>
              <a:buNone/>
            </a:pPr>
            <a:r>
              <a:rPr lang="en-US" sz="1900" dirty="0" smtClean="0"/>
              <a:t>          out = </a:t>
            </a:r>
            <a:r>
              <a:rPr lang="en-US" sz="1900" dirty="0" err="1" smtClean="0"/>
              <a:t>points_to</a:t>
            </a:r>
            <a:r>
              <a:rPr lang="en-US" sz="1900" dirty="0" smtClean="0"/>
              <a:t>(body, in);</a:t>
            </a:r>
          </a:p>
          <a:p>
            <a:pPr>
              <a:buNone/>
            </a:pPr>
            <a:r>
              <a:rPr lang="en-US" sz="1900" dirty="0" smtClean="0"/>
              <a:t>          in = </a:t>
            </a:r>
            <a:r>
              <a:rPr lang="en-US" sz="1900" dirty="0" err="1" smtClean="0"/>
              <a:t>merge_info</a:t>
            </a:r>
            <a:r>
              <a:rPr lang="en-US" sz="1900" dirty="0" smtClean="0"/>
              <a:t>(in, out);</a:t>
            </a:r>
          </a:p>
          <a:p>
            <a:pPr>
              <a:buNone/>
            </a:pPr>
            <a:r>
              <a:rPr lang="en-US" sz="1900" dirty="0" smtClean="0"/>
              <a:t>      } while (</a:t>
            </a:r>
            <a:r>
              <a:rPr lang="en-US" sz="1900" dirty="0" err="1" smtClean="0"/>
              <a:t>last_in</a:t>
            </a:r>
            <a:r>
              <a:rPr lang="en-US" sz="1900" dirty="0" smtClean="0"/>
              <a:t> != in);</a:t>
            </a:r>
          </a:p>
          <a:p>
            <a:pPr>
              <a:buNone/>
            </a:pPr>
            <a:r>
              <a:rPr lang="en-US" sz="1900" dirty="0" smtClean="0"/>
              <a:t> </a:t>
            </a:r>
          </a:p>
          <a:p>
            <a:pPr>
              <a:buNone/>
            </a:pPr>
            <a:r>
              <a:rPr lang="en-US" sz="1900" dirty="0" smtClean="0"/>
              <a:t>      result = in;</a:t>
            </a:r>
          </a:p>
          <a:p>
            <a:pPr>
              <a:buNone/>
            </a:pPr>
            <a:r>
              <a:rPr lang="en-US" sz="1900" dirty="0" smtClean="0"/>
              <a:t>      return (result);</a:t>
            </a:r>
          </a:p>
          <a:p>
            <a:pPr>
              <a:buNone/>
            </a:pPr>
            <a:r>
              <a:rPr lang="en-US" sz="1900" dirty="0" smtClean="0"/>
              <a:t>}     </a:t>
            </a:r>
          </a:p>
          <a:p>
            <a:pPr>
              <a:buNone/>
            </a:pPr>
            <a:endParaRPr lang="en-US" sz="1800" dirty="0"/>
          </a:p>
        </p:txBody>
      </p:sp>
      <p:sp>
        <p:nvSpPr>
          <p:cNvPr id="4" name="Content Placeholder 2"/>
          <p:cNvSpPr txBox="1">
            <a:spLocks/>
          </p:cNvSpPr>
          <p:nvPr/>
        </p:nvSpPr>
        <p:spPr>
          <a:xfrm>
            <a:off x="3886200" y="18288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rgbClr val="FF0000"/>
                </a:solidFill>
                <a:effectLst/>
                <a:uLnTx/>
                <a:uFillTx/>
                <a:latin typeface="+mn-lt"/>
                <a:ea typeface="+mn-ea"/>
                <a:cs typeface="+mn-cs"/>
              </a:rPr>
              <a:t>{(b, c, 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Computation</a:t>
            </a:r>
            <a:endParaRPr lang="en-US" dirty="0"/>
          </a:p>
        </p:txBody>
      </p:sp>
      <p:sp>
        <p:nvSpPr>
          <p:cNvPr id="3" name="Content Placeholder 2"/>
          <p:cNvSpPr>
            <a:spLocks noGrp="1"/>
          </p:cNvSpPr>
          <p:nvPr>
            <p:ph idx="1"/>
          </p:nvPr>
        </p:nvSpPr>
        <p:spPr>
          <a:xfrm>
            <a:off x="457200" y="1600200"/>
            <a:ext cx="3352800" cy="5257800"/>
          </a:xfrm>
        </p:spPr>
        <p:txBody>
          <a:bodyPr>
            <a:normAutofit fontScale="92500" lnSpcReduction="10000"/>
          </a:bodyPr>
          <a:lstStyle/>
          <a:p>
            <a:pPr>
              <a:buNone/>
            </a:pPr>
            <a:r>
              <a:rPr lang="en-US" sz="1900" dirty="0" err="1" smtClean="0"/>
              <a:t>int</a:t>
            </a:r>
            <a:r>
              <a:rPr lang="en-US" sz="1900" dirty="0" smtClean="0"/>
              <a:t> *a, *b, c, d;</a:t>
            </a:r>
          </a:p>
          <a:p>
            <a:pPr>
              <a:buNone/>
            </a:pPr>
            <a:r>
              <a:rPr lang="en-US" sz="1900" dirty="0" smtClean="0"/>
              <a:t>b = &amp;c;               /* s1 */</a:t>
            </a:r>
          </a:p>
          <a:p>
            <a:pPr>
              <a:buNone/>
            </a:pPr>
            <a:r>
              <a:rPr lang="en-US" sz="1900" dirty="0" smtClean="0">
                <a:solidFill>
                  <a:srgbClr val="FF0000"/>
                </a:solidFill>
              </a:rPr>
              <a:t>while (</a:t>
            </a:r>
            <a:r>
              <a:rPr lang="en-US" sz="1900" dirty="0" err="1" smtClean="0">
                <a:solidFill>
                  <a:srgbClr val="FF0000"/>
                </a:solidFill>
              </a:rPr>
              <a:t>cond</a:t>
            </a:r>
            <a:r>
              <a:rPr lang="en-US" sz="1900" dirty="0" smtClean="0">
                <a:solidFill>
                  <a:srgbClr val="FF0000"/>
                </a:solidFill>
              </a:rPr>
              <a:t>) {   /* s2 */</a:t>
            </a:r>
          </a:p>
          <a:p>
            <a:pPr>
              <a:buNone/>
            </a:pPr>
            <a:r>
              <a:rPr lang="en-US" sz="1900" dirty="0" smtClean="0"/>
              <a:t>    a = b;	          /* s3 */</a:t>
            </a:r>
          </a:p>
          <a:p>
            <a:pPr>
              <a:buNone/>
            </a:pPr>
            <a:r>
              <a:rPr lang="en-US" sz="1900" dirty="0" smtClean="0"/>
              <a:t>    b = &amp;d;           /* s4 */</a:t>
            </a:r>
          </a:p>
          <a:p>
            <a:pPr>
              <a:buNone/>
            </a:pPr>
            <a:r>
              <a:rPr lang="en-US" sz="1900" dirty="0" smtClean="0"/>
              <a:t>}                          /* s5 */</a:t>
            </a:r>
          </a:p>
          <a:p>
            <a:pPr>
              <a:buNone/>
            </a:pPr>
            <a:endParaRPr lang="en-US" sz="1900" dirty="0" smtClean="0"/>
          </a:p>
          <a:p>
            <a:pPr>
              <a:buNone/>
            </a:pPr>
            <a:r>
              <a:rPr lang="en-US" sz="1900" dirty="0" err="1" smtClean="0"/>
              <a:t>process_while</a:t>
            </a:r>
            <a:r>
              <a:rPr lang="en-US" sz="1900" dirty="0" smtClean="0"/>
              <a:t>(</a:t>
            </a:r>
            <a:r>
              <a:rPr lang="en-US" sz="1900" dirty="0" err="1" smtClean="0"/>
              <a:t>cond</a:t>
            </a:r>
            <a:r>
              <a:rPr lang="en-US" sz="1900" dirty="0" smtClean="0"/>
              <a:t>, body, in) {</a:t>
            </a:r>
          </a:p>
          <a:p>
            <a:pPr>
              <a:buNone/>
            </a:pPr>
            <a:r>
              <a:rPr lang="en-US" sz="1900" dirty="0" smtClean="0"/>
              <a:t>     {</a:t>
            </a:r>
          </a:p>
          <a:p>
            <a:pPr>
              <a:buNone/>
            </a:pPr>
            <a:r>
              <a:rPr lang="en-US" sz="1900" dirty="0" smtClean="0"/>
              <a:t>          </a:t>
            </a:r>
            <a:r>
              <a:rPr lang="en-US" sz="1900" dirty="0" err="1" smtClean="0"/>
              <a:t>last_in</a:t>
            </a:r>
            <a:r>
              <a:rPr lang="en-US" sz="1900" dirty="0" smtClean="0"/>
              <a:t> = in;</a:t>
            </a:r>
          </a:p>
          <a:p>
            <a:pPr>
              <a:buNone/>
            </a:pPr>
            <a:r>
              <a:rPr lang="en-US" sz="1900" dirty="0" smtClean="0"/>
              <a:t>          </a:t>
            </a:r>
            <a:r>
              <a:rPr lang="en-US" sz="1900" dirty="0" smtClean="0">
                <a:solidFill>
                  <a:srgbClr val="FF0000"/>
                </a:solidFill>
              </a:rPr>
              <a:t>out = </a:t>
            </a:r>
            <a:r>
              <a:rPr lang="en-US" sz="1900" dirty="0" err="1" smtClean="0">
                <a:solidFill>
                  <a:srgbClr val="FF0000"/>
                </a:solidFill>
              </a:rPr>
              <a:t>points_to</a:t>
            </a:r>
            <a:r>
              <a:rPr lang="en-US" sz="1900" dirty="0" smtClean="0">
                <a:solidFill>
                  <a:srgbClr val="FF0000"/>
                </a:solidFill>
              </a:rPr>
              <a:t>(body, in);</a:t>
            </a:r>
          </a:p>
          <a:p>
            <a:pPr>
              <a:buNone/>
            </a:pPr>
            <a:r>
              <a:rPr lang="en-US" sz="1900" dirty="0" smtClean="0"/>
              <a:t>          in = </a:t>
            </a:r>
            <a:r>
              <a:rPr lang="en-US" sz="1900" dirty="0" err="1" smtClean="0"/>
              <a:t>merge_info</a:t>
            </a:r>
            <a:r>
              <a:rPr lang="en-US" sz="1900" dirty="0" smtClean="0"/>
              <a:t>(in, out);</a:t>
            </a:r>
          </a:p>
          <a:p>
            <a:pPr>
              <a:buNone/>
            </a:pPr>
            <a:r>
              <a:rPr lang="en-US" sz="1900" dirty="0" smtClean="0"/>
              <a:t>      } while (</a:t>
            </a:r>
            <a:r>
              <a:rPr lang="en-US" sz="1900" dirty="0" err="1" smtClean="0"/>
              <a:t>last_in</a:t>
            </a:r>
            <a:r>
              <a:rPr lang="en-US" sz="1900" dirty="0" smtClean="0"/>
              <a:t> != in);</a:t>
            </a:r>
          </a:p>
          <a:p>
            <a:pPr>
              <a:buNone/>
            </a:pPr>
            <a:r>
              <a:rPr lang="en-US" sz="1900" dirty="0" smtClean="0"/>
              <a:t> </a:t>
            </a:r>
          </a:p>
          <a:p>
            <a:pPr>
              <a:buNone/>
            </a:pPr>
            <a:r>
              <a:rPr lang="en-US" sz="1900" dirty="0" smtClean="0"/>
              <a:t>      result = in;</a:t>
            </a:r>
          </a:p>
          <a:p>
            <a:pPr>
              <a:buNone/>
            </a:pPr>
            <a:r>
              <a:rPr lang="en-US" sz="1900" dirty="0" smtClean="0"/>
              <a:t>      return (result);</a:t>
            </a:r>
          </a:p>
          <a:p>
            <a:pPr>
              <a:buNone/>
            </a:pPr>
            <a:r>
              <a:rPr lang="en-US" sz="1900" dirty="0" smtClean="0"/>
              <a:t>}     </a:t>
            </a:r>
          </a:p>
          <a:p>
            <a:pPr>
              <a:buNone/>
            </a:pPr>
            <a:endParaRPr lang="en-US" sz="1800" dirty="0"/>
          </a:p>
        </p:txBody>
      </p:sp>
      <p:sp>
        <p:nvSpPr>
          <p:cNvPr id="4" name="Content Placeholder 2"/>
          <p:cNvSpPr txBox="1">
            <a:spLocks/>
          </p:cNvSpPr>
          <p:nvPr/>
        </p:nvSpPr>
        <p:spPr>
          <a:xfrm>
            <a:off x="3886200" y="18288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rgbClr val="FF0000"/>
                </a:solidFill>
                <a:effectLst/>
                <a:uLnTx/>
                <a:uFillTx/>
                <a:latin typeface="+mn-lt"/>
                <a:ea typeface="+mn-ea"/>
                <a:cs typeface="+mn-cs"/>
              </a:rPr>
              <a:t>{(b,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solidFill>
                <a:srgbClr val="FF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solidFill>
                <a:srgbClr val="FF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smtClean="0">
              <a:solidFill>
                <a:srgbClr val="FF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err="1" smtClean="0">
                <a:solidFill>
                  <a:srgbClr val="FF0000"/>
                </a:solidFill>
              </a:rPr>
              <a:t>last_in</a:t>
            </a:r>
            <a:r>
              <a:rPr lang="en-US" dirty="0" smtClean="0">
                <a:solidFill>
                  <a:srgbClr val="FF0000"/>
                </a:solidFill>
              </a:rPr>
              <a:t> = in = {(b, c,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rgbClr val="FF0000"/>
                </a:solidFill>
                <a:effectLst/>
                <a:uLnTx/>
                <a:uFillTx/>
                <a:latin typeface="+mn-lt"/>
                <a:ea typeface="+mn-ea"/>
                <a:cs typeface="+mn-cs"/>
              </a:rPr>
              <a:t>out = computing</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AURANGZEB@DLNEQDNFUVWYY577" val="37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5826</TotalTime>
  <Words>7691</Words>
  <Application>Microsoft Office PowerPoint</Application>
  <PresentationFormat>On-screen Show (4:3)</PresentationFormat>
  <Paragraphs>1281</Paragraphs>
  <Slides>53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cmsy10</vt:lpstr>
      <vt:lpstr>Wingdings</vt:lpstr>
      <vt:lpstr>Office Theme</vt:lpstr>
      <vt:lpstr>Context-Sensitive Inter-procedural Points-to Analysis in the Presence of Function Pointers</vt:lpstr>
      <vt:lpstr>Outline</vt:lpstr>
      <vt:lpstr>Definitions (1/2)</vt:lpstr>
      <vt:lpstr>Definitions (2/2)</vt:lpstr>
      <vt:lpstr>Intra-procedural Points-to Analysis</vt:lpstr>
      <vt:lpstr>Intra-procedural Points-to Analysis</vt:lpstr>
      <vt:lpstr>Fixed-point Computation</vt:lpstr>
      <vt:lpstr>Fixed-point Computation</vt:lpstr>
      <vt:lpstr>Fixed-point Computation</vt:lpstr>
      <vt:lpstr>Fixed-point Computation</vt:lpstr>
      <vt:lpstr>Fixed-point Computation</vt:lpstr>
      <vt:lpstr>Fixed-point Computation</vt:lpstr>
      <vt:lpstr>Fixed-point Computation</vt:lpstr>
      <vt:lpstr>Fixed-point Computation</vt:lpstr>
      <vt:lpstr>Context Sensitive Inter-procedural Points-to Analysis</vt:lpstr>
      <vt:lpstr>Inter-procedural Points-to Analysis</vt:lpstr>
      <vt:lpstr>Invocation Graph</vt:lpstr>
      <vt:lpstr>Invocation Graph and Analysis</vt:lpstr>
      <vt:lpstr>Map Process</vt:lpstr>
      <vt:lpstr>Slide 20</vt:lpstr>
      <vt:lpstr>Examples of Map Process</vt:lpstr>
      <vt:lpstr>Examples of Map Process</vt:lpstr>
      <vt:lpstr>Examples of Map Process</vt:lpstr>
      <vt:lpstr>Examples of Map Process</vt:lpstr>
      <vt:lpstr>Unmap Process</vt:lpstr>
      <vt:lpstr>Examples of Unmap Process</vt:lpstr>
      <vt:lpstr>Examples of Unmap Process</vt:lpstr>
      <vt:lpstr>Examples of Unmap Process</vt:lpstr>
      <vt:lpstr>Examples of Unmap Process</vt:lpstr>
      <vt:lpstr>Examples of Unmap Process</vt:lpstr>
      <vt:lpstr>Examples of Unmap Process</vt:lpstr>
      <vt:lpstr>Examples of Unmap Process</vt:lpstr>
      <vt:lpstr>Examples of Unmap Process</vt:lpstr>
      <vt:lpstr>Examples of Unmap Process</vt:lpstr>
      <vt:lpstr>Recursive Procedure Calls</vt:lpstr>
      <vt:lpstr>Recursive Procedure Calls</vt:lpstr>
      <vt:lpstr>Compositional Inter-procedural rules for Points-to Analysis (1/2)</vt:lpstr>
      <vt:lpstr>Compositional Inter-procedural rules for Points-to Analysis (2/2)</vt:lpstr>
      <vt:lpstr>Example of Recursion</vt:lpstr>
      <vt:lpstr>Example of Recursion</vt:lpstr>
      <vt:lpstr>Function Pointers</vt:lpstr>
      <vt:lpstr>Function Pointers</vt:lpstr>
      <vt:lpstr>Function Pointers</vt:lpstr>
      <vt:lpstr>Function Pointers</vt:lpstr>
      <vt:lpstr>Function Pointers</vt:lpstr>
      <vt:lpstr>Function Pointers</vt:lpstr>
      <vt:lpstr>Function Pointers</vt:lpstr>
      <vt:lpstr>Function Pointers</vt:lpstr>
      <vt:lpstr>Function Pointers</vt:lpstr>
      <vt:lpstr>Function Pointers</vt:lpstr>
      <vt:lpstr>Experimental Results</vt:lpstr>
      <vt:lpstr>Applications</vt:lpstr>
      <vt:lpstr>Slide 53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Context-Sensitive Inter-procedural Points-to Analysis in the Presence of Function Pointers</dc:title>
  <dc:creator>Aurangzeb</dc:creator>
  <cp:lastModifiedBy>Aurangzeb</cp:lastModifiedBy>
  <cp:revision>108</cp:revision>
  <dcterms:created xsi:type="dcterms:W3CDTF">2006-08-16T00:00:00Z</dcterms:created>
  <dcterms:modified xsi:type="dcterms:W3CDTF">2010-03-12T14:49:45Z</dcterms:modified>
</cp:coreProperties>
</file>