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8" r:id="rId1"/>
  </p:sldMasterIdLst>
  <p:notesMasterIdLst>
    <p:notesMasterId r:id="rId11"/>
  </p:notesMasterIdLst>
  <p:handoutMasterIdLst>
    <p:handoutMasterId r:id="rId12"/>
  </p:handoutMasterIdLst>
  <p:sldIdLst>
    <p:sldId id="257" r:id="rId2"/>
    <p:sldId id="258" r:id="rId3"/>
    <p:sldId id="263" r:id="rId4"/>
    <p:sldId id="264" r:id="rId5"/>
    <p:sldId id="266" r:id="rId6"/>
    <p:sldId id="267" r:id="rId7"/>
    <p:sldId id="265" r:id="rId8"/>
    <p:sldId id="268" r:id="rId9"/>
    <p:sldId id="262" r:id="rId10"/>
  </p:sldIdLst>
  <p:sldSz cx="12192000" cy="6858000"/>
  <p:notesSz cx="6858000" cy="9144000"/>
  <p:embeddedFontLst>
    <p:embeddedFont>
      <p:font typeface="Acumin Pro" panose="020B0504020202020204" pitchFamily="34" charset="77"/>
      <p:regular r:id="rId13"/>
      <p:bold r:id="rId14"/>
      <p:italic r:id="rId15"/>
      <p:boldItalic r:id="rId16"/>
    </p:embeddedFont>
    <p:embeddedFont>
      <p:font typeface="Acumin Pro ExtraCondensed" panose="020B0508020202020204" pitchFamily="34" charset="77"/>
      <p:regular r:id="rId17"/>
      <p:bold r:id="rId18"/>
      <p:italic r:id="rId19"/>
      <p:boldItalic r:id="rId20"/>
    </p:embeddedFont>
    <p:embeddedFont>
      <p:font typeface="Acumin Pro ExtraCondensed Smbd" panose="020B0708020202020204" pitchFamily="34" charset="77"/>
      <p:regular r:id="rId21"/>
      <p:bold r:id="rId22"/>
      <p:italic r:id="rId23"/>
      <p:boldItalic r:id="rId24"/>
    </p:embeddedFont>
    <p:embeddedFont>
      <p:font typeface="Acumin Pro Medium" panose="020B0604020202020204" pitchFamily="34" charset="77"/>
      <p:regular r:id="rId25"/>
      <p:italic r:id="rId26"/>
    </p:embeddedFont>
    <p:embeddedFont>
      <p:font typeface="Acumin Pro Semibold" panose="020B0704020202020204" pitchFamily="34" charset="77"/>
      <p:regular r:id="rId27"/>
      <p:bold r:id="rId28"/>
      <p:italic r:id="rId29"/>
      <p:boldItalic r:id="rId30"/>
    </p:embeddedFont>
    <p:embeddedFont>
      <p:font typeface="Acumin Pro SemiCondensed" panose="020B0506020202020204" pitchFamily="34" charset="77"/>
      <p:regular r:id="rId31"/>
      <p:bold r:id="rId32"/>
      <p:italic r:id="rId33"/>
      <p:boldItalic r:id="rId34"/>
    </p:embeddedFont>
    <p:embeddedFont>
      <p:font typeface="Calibri" panose="020F0502020204030204" pitchFamily="34" charset="0"/>
      <p:regular r:id="rId35"/>
      <p:bold r:id="rId36"/>
      <p:italic r:id="rId37"/>
      <p:boldItalic r:id="rId38"/>
    </p:embeddedFont>
    <p:embeddedFont>
      <p:font typeface="United Sans Cd Md" pitchFamily="2" charset="77"/>
      <p:regular r:id="rId39"/>
    </p:embeddedFont>
    <p:embeddedFont>
      <p:font typeface="United Sans Rg Md" pitchFamily="2" charset="77"/>
      <p:regular r:id="rId4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40" autoAdjust="0"/>
    <p:restoredTop sz="86440"/>
  </p:normalViewPr>
  <p:slideViewPr>
    <p:cSldViewPr snapToGrid="0" snapToObjects="1">
      <p:cViewPr varScale="1">
        <p:scale>
          <a:sx n="103" d="100"/>
          <a:sy n="103" d="100"/>
        </p:scale>
        <p:origin x="168" y="72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43" d="100"/>
        <a:sy n="143" d="100"/>
      </p:scale>
      <p:origin x="0" y="0"/>
    </p:cViewPr>
  </p:sorterViewPr>
  <p:notesViewPr>
    <p:cSldViewPr snapToGrid="0" snapToObjects="1">
      <p:cViewPr varScale="1">
        <p:scale>
          <a:sx n="169" d="100"/>
          <a:sy n="169" d="100"/>
        </p:scale>
        <p:origin x="4032"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9" Type="http://schemas.openxmlformats.org/officeDocument/2006/relationships/font" Target="fonts/font27.fntdata"/><Relationship Id="rId21" Type="http://schemas.openxmlformats.org/officeDocument/2006/relationships/font" Target="fonts/font9.fntdata"/><Relationship Id="rId34" Type="http://schemas.openxmlformats.org/officeDocument/2006/relationships/font" Target="fonts/font22.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font" Target="fonts/font17.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font" Target="fonts/font12.fntdata"/><Relationship Id="rId32" Type="http://schemas.openxmlformats.org/officeDocument/2006/relationships/font" Target="fonts/font20.fntdata"/><Relationship Id="rId37" Type="http://schemas.openxmlformats.org/officeDocument/2006/relationships/font" Target="fonts/font25.fntdata"/><Relationship Id="rId40" Type="http://schemas.openxmlformats.org/officeDocument/2006/relationships/font" Target="fonts/font28.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36" Type="http://schemas.openxmlformats.org/officeDocument/2006/relationships/font" Target="fonts/font24.fntdata"/><Relationship Id="rId10" Type="http://schemas.openxmlformats.org/officeDocument/2006/relationships/slide" Target="slides/slide9.xml"/><Relationship Id="rId19" Type="http://schemas.openxmlformats.org/officeDocument/2006/relationships/font" Target="fonts/font7.fntdata"/><Relationship Id="rId31" Type="http://schemas.openxmlformats.org/officeDocument/2006/relationships/font" Target="fonts/font19.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font" Target="fonts/font18.fntdata"/><Relationship Id="rId35" Type="http://schemas.openxmlformats.org/officeDocument/2006/relationships/font" Target="fonts/font23.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handoutMaster" Target="handoutMasters/handoutMaster1.xml"/><Relationship Id="rId17" Type="http://schemas.openxmlformats.org/officeDocument/2006/relationships/font" Target="fonts/font5.fntdata"/><Relationship Id="rId25" Type="http://schemas.openxmlformats.org/officeDocument/2006/relationships/font" Target="fonts/font13.fntdata"/><Relationship Id="rId33" Type="http://schemas.openxmlformats.org/officeDocument/2006/relationships/font" Target="fonts/font21.fntdata"/><Relationship Id="rId38" Type="http://schemas.openxmlformats.org/officeDocument/2006/relationships/font" Target="fonts/font2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414E82-ADCD-FD47-BF65-1CB77688E5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BD77275F-47EE-5D41-9AD1-87DB20B6D6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CA56EDA-A6C4-4448-81DB-D569FC06E21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9A5776-8919-4545-841A-B3D7B8C234F7}" type="slidenum">
              <a:rPr lang="en-US" smtClean="0"/>
              <a:t>‹#›</a:t>
            </a:fld>
            <a:endParaRPr lang="en-US"/>
          </a:p>
        </p:txBody>
      </p:sp>
      <p:sp>
        <p:nvSpPr>
          <p:cNvPr id="6" name="Date Placeholder 5">
            <a:extLst>
              <a:ext uri="{FF2B5EF4-FFF2-40B4-BE49-F238E27FC236}">
                <a16:creationId xmlns:a16="http://schemas.microsoft.com/office/drawing/2014/main" id="{0C9F3C12-DCB7-CE45-91CF-EA40F829F75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7D61072-73DA-A04B-8A41-67DE4C728D5B}" type="datetimeFigureOut">
              <a:rPr lang="en-US" smtClean="0"/>
              <a:t>11/16/21</a:t>
            </a:fld>
            <a:endParaRPr lang="en-US"/>
          </a:p>
        </p:txBody>
      </p:sp>
    </p:spTree>
    <p:extLst>
      <p:ext uri="{BB962C8B-B14F-4D97-AF65-F5344CB8AC3E}">
        <p14:creationId xmlns:p14="http://schemas.microsoft.com/office/powerpoint/2010/main" val="38233834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265683-8446-064B-AD30-47BA72480F7C}" type="datetimeFigureOut">
              <a:rPr lang="en-US" smtClean="0"/>
              <a:t>11/16/21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C63BD6-9A76-3E42-9DF3-1D28BC75B5C8}" type="slidenum">
              <a:rPr lang="en-US" smtClean="0"/>
              <a:t>‹#›</a:t>
            </a:fld>
            <a:endParaRPr lang="en-US"/>
          </a:p>
        </p:txBody>
      </p:sp>
    </p:spTree>
    <p:extLst>
      <p:ext uri="{BB962C8B-B14F-4D97-AF65-F5344CB8AC3E}">
        <p14:creationId xmlns:p14="http://schemas.microsoft.com/office/powerpoint/2010/main" val="2570671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1</a:t>
            </a:fld>
            <a:endParaRPr lang="en-US"/>
          </a:p>
        </p:txBody>
      </p:sp>
    </p:spTree>
    <p:extLst>
      <p:ext uri="{BB962C8B-B14F-4D97-AF65-F5344CB8AC3E}">
        <p14:creationId xmlns:p14="http://schemas.microsoft.com/office/powerpoint/2010/main" val="3785089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2</a:t>
            </a:fld>
            <a:endParaRPr lang="en-US"/>
          </a:p>
        </p:txBody>
      </p:sp>
    </p:spTree>
    <p:extLst>
      <p:ext uri="{BB962C8B-B14F-4D97-AF65-F5344CB8AC3E}">
        <p14:creationId xmlns:p14="http://schemas.microsoft.com/office/powerpoint/2010/main" val="2250814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9</a:t>
            </a:fld>
            <a:endParaRPr lang="en-US"/>
          </a:p>
        </p:txBody>
      </p:sp>
    </p:spTree>
    <p:extLst>
      <p:ext uri="{BB962C8B-B14F-4D97-AF65-F5344CB8AC3E}">
        <p14:creationId xmlns:p14="http://schemas.microsoft.com/office/powerpoint/2010/main" val="25596129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ccessibility Statement">
    <p:bg>
      <p:bgPr>
        <a:solidFill>
          <a:schemeClr val="accent4"/>
        </a:solidFill>
        <a:effectLst/>
      </p:bgPr>
    </p:bg>
    <p:spTree>
      <p:nvGrpSpPr>
        <p:cNvPr id="1" name=""/>
        <p:cNvGrpSpPr/>
        <p:nvPr/>
      </p:nvGrpSpPr>
      <p:grpSpPr>
        <a:xfrm>
          <a:off x="0" y="0"/>
          <a:ext cx="0" cy="0"/>
          <a:chOff x="0" y="0"/>
          <a:chExt cx="0" cy="0"/>
        </a:xfrm>
      </p:grpSpPr>
      <p:sp>
        <p:nvSpPr>
          <p:cNvPr id="11" name="PPT Accessibility">
            <a:extLst>
              <a:ext uri="{FF2B5EF4-FFF2-40B4-BE49-F238E27FC236}">
                <a16:creationId xmlns:a16="http://schemas.microsoft.com/office/drawing/2014/main" id="{7218C6A0-FE47-3C49-9974-F3CABE12FB6E}"/>
              </a:ext>
            </a:extLst>
          </p:cNvPr>
          <p:cNvSpPr txBox="1"/>
          <p:nvPr userDrawn="1"/>
        </p:nvSpPr>
        <p:spPr>
          <a:xfrm>
            <a:off x="1943100" y="1877220"/>
            <a:ext cx="6844439" cy="1661993"/>
          </a:xfrm>
          <a:prstGeom prst="rect">
            <a:avLst/>
          </a:prstGeom>
          <a:noFill/>
        </p:spPr>
        <p:txBody>
          <a:bodyPr wrap="square" lIns="0" tIns="0" rIns="0" bIns="0" rtlCol="0">
            <a:spAutoFit/>
          </a:bodyPr>
          <a:lstStyle/>
          <a:p>
            <a:r>
              <a:rPr lang="en-US" sz="1800" dirty="0">
                <a:solidFill>
                  <a:schemeClr val="bg1"/>
                </a:solidFill>
                <a:effectLst/>
                <a:latin typeface="Acumin Pro" panose="020B0504020202020204" pitchFamily="34" charset="77"/>
              </a:rPr>
              <a:t>Support the Purdue University brand in your presentations by using a brand-friendly template. This template uses an accessible master layout. Please note that some changes to the PowerPoint template could impact accessibility by those with disabilities. Follow the instructions provided by Microsoft Office to ensure that your PowerPoint presentations are accessible to all users:</a:t>
            </a:r>
            <a:endParaRPr lang="en-US" sz="1800" dirty="0">
              <a:solidFill>
                <a:schemeClr val="bg1"/>
              </a:solidFill>
            </a:endParaRPr>
          </a:p>
        </p:txBody>
      </p:sp>
      <p:sp>
        <p:nvSpPr>
          <p:cNvPr id="15" name="PPT Accessibility URL">
            <a:extLst>
              <a:ext uri="{FF2B5EF4-FFF2-40B4-BE49-F238E27FC236}">
                <a16:creationId xmlns:a16="http://schemas.microsoft.com/office/drawing/2014/main" id="{BA1A708E-CC6F-5046-B62E-67EF72C8345F}"/>
              </a:ext>
            </a:extLst>
          </p:cNvPr>
          <p:cNvSpPr>
            <a:spLocks noGrp="1"/>
          </p:cNvSpPr>
          <p:nvPr>
            <p:ph type="ctrTitle" hasCustomPrompt="1"/>
          </p:nvPr>
        </p:nvSpPr>
        <p:spPr bwMode="blackWhite">
          <a:xfrm>
            <a:off x="1943100" y="3846218"/>
            <a:ext cx="7225680" cy="505523"/>
          </a:xfrm>
          <a:prstGeom prst="rect">
            <a:avLst/>
          </a:prstGeom>
          <a:noFill/>
          <a:ln w="38100">
            <a:noFill/>
          </a:ln>
        </p:spPr>
        <p:txBody>
          <a:bodyPr wrap="square" lIns="0" tIns="0" rIns="0" bIns="0" anchor="t" anchorCtr="0">
            <a:spAutoFit/>
          </a:bodyPr>
          <a:lstStyle>
            <a:lvl1pPr algn="l">
              <a:defRPr sz="1800" b="0" i="0" cap="none" spc="0">
                <a:solidFill>
                  <a:schemeClr val="bg1"/>
                </a:solidFill>
                <a:latin typeface="Acumin Pro" panose="020B0504020202020204" pitchFamily="34" charset="77"/>
              </a:defRPr>
            </a:lvl1pPr>
          </a:lstStyle>
          <a:p>
            <a:r>
              <a:rPr lang="en-US" dirty="0">
                <a:solidFill>
                  <a:schemeClr val="accent1"/>
                </a:solidFill>
              </a:rPr>
              <a:t>https://</a:t>
            </a:r>
            <a:r>
              <a:rPr lang="en-US" dirty="0" err="1">
                <a:solidFill>
                  <a:schemeClr val="accent1"/>
                </a:solidFill>
              </a:rPr>
              <a:t>support.office.com</a:t>
            </a:r>
            <a:r>
              <a:rPr lang="en-US" dirty="0">
                <a:solidFill>
                  <a:schemeClr val="accent1"/>
                </a:solidFill>
              </a:rPr>
              <a:t>/</a:t>
            </a:r>
            <a:r>
              <a:rPr lang="en-US" dirty="0" err="1">
                <a:solidFill>
                  <a:schemeClr val="accent1"/>
                </a:solidFill>
              </a:rPr>
              <a:t>en</a:t>
            </a:r>
            <a:r>
              <a:rPr lang="en-US" dirty="0">
                <a:solidFill>
                  <a:schemeClr val="accent1"/>
                </a:solidFill>
              </a:rPr>
              <a:t>-us/article/Make-your-PowerPoint-presentations-accessible-6f7772b2-2f33-4bd2-8ca7-dae3b2b3ef25</a:t>
            </a:r>
          </a:p>
        </p:txBody>
      </p:sp>
      <p:pic>
        <p:nvPicPr>
          <p:cNvPr id="17" name="Purdue Logo" descr="Purdue Logo">
            <a:extLst>
              <a:ext uri="{FF2B5EF4-FFF2-40B4-BE49-F238E27FC236}">
                <a16:creationId xmlns:a16="http://schemas.microsoft.com/office/drawing/2014/main" id="{7A4725A0-D647-994A-977C-93D29415CC27}"/>
              </a:ext>
            </a:extLst>
          </p:cNvPr>
          <p:cNvPicPr>
            <a:picLocks noChangeAspect="1"/>
          </p:cNvPicPr>
          <p:nvPr userDrawn="1"/>
        </p:nvPicPr>
        <p:blipFill>
          <a:blip r:embed="rId2"/>
          <a:stretch>
            <a:fillRect/>
          </a:stretch>
        </p:blipFill>
        <p:spPr>
          <a:xfrm>
            <a:off x="1020306" y="5972250"/>
            <a:ext cx="2463665" cy="440990"/>
          </a:xfrm>
          <a:prstGeom prst="rect">
            <a:avLst/>
          </a:prstGeom>
        </p:spPr>
      </p:pic>
      <p:pic>
        <p:nvPicPr>
          <p:cNvPr id="20" name="Gold Triangle">
            <a:extLst>
              <a:ext uri="{FF2B5EF4-FFF2-40B4-BE49-F238E27FC236}">
                <a16:creationId xmlns:a16="http://schemas.microsoft.com/office/drawing/2014/main" id="{8FB3CDDA-E495-3748-8358-7ED0109F464A}"/>
              </a:ext>
            </a:extLst>
          </p:cNvPr>
          <p:cNvPicPr>
            <a:picLocks noChangeAspect="1"/>
          </p:cNvPicPr>
          <p:nvPr userDrawn="1"/>
        </p:nvPicPr>
        <p:blipFill>
          <a:blip r:embed="rId3"/>
          <a:stretch>
            <a:fillRect/>
          </a:stretch>
        </p:blipFill>
        <p:spPr>
          <a:xfrm>
            <a:off x="9956800" y="0"/>
            <a:ext cx="2235200" cy="6858000"/>
          </a:xfrm>
          <a:prstGeom prst="rect">
            <a:avLst/>
          </a:prstGeom>
        </p:spPr>
      </p:pic>
      <p:sp>
        <p:nvSpPr>
          <p:cNvPr id="19" name="Date">
            <a:extLst>
              <a:ext uri="{FF2B5EF4-FFF2-40B4-BE49-F238E27FC236}">
                <a16:creationId xmlns:a16="http://schemas.microsoft.com/office/drawing/2014/main" id="{AAF94E19-ED71-7845-B4E1-5D3EA4F2593F}"/>
              </a:ext>
            </a:extLst>
          </p:cNvPr>
          <p:cNvSpPr>
            <a:spLocks noGrp="1"/>
          </p:cNvSpPr>
          <p:nvPr>
            <p:ph type="dt" sz="half" idx="10"/>
          </p:nvPr>
        </p:nvSpPr>
        <p:spPr>
          <a:xfrm>
            <a:off x="10032275" y="6202177"/>
            <a:ext cx="1142268" cy="323968"/>
          </a:xfrm>
        </p:spPr>
        <p:txBody>
          <a:bodyPr/>
          <a:lstStyle>
            <a:lvl1pPr>
              <a:defRPr>
                <a:solidFill>
                  <a:schemeClr val="accent4">
                    <a:alpha val="70000"/>
                  </a:schemeClr>
                </a:solidFill>
              </a:defRPr>
            </a:lvl1pPr>
          </a:lstStyle>
          <a:p>
            <a:fld id="{049DC8E1-D369-0F48-9062-BB068AFD07CE}" type="datetime1">
              <a:rPr lang="en-US" smtClean="0"/>
              <a:pPr/>
              <a:t>11/16/21</a:t>
            </a:fld>
            <a:endParaRPr lang="en-US" dirty="0"/>
          </a:p>
        </p:txBody>
      </p:sp>
      <p:cxnSp>
        <p:nvCxnSpPr>
          <p:cNvPr id="22" name="Line">
            <a:extLst>
              <a:ext uri="{FF2B5EF4-FFF2-40B4-BE49-F238E27FC236}">
                <a16:creationId xmlns:a16="http://schemas.microsoft.com/office/drawing/2014/main" id="{6E05FCF8-5823-9D4D-B7F3-412E5BDD4E01}"/>
              </a:ext>
            </a:extLst>
          </p:cNvPr>
          <p:cNvCxnSpPr>
            <a:cxnSpLocks/>
          </p:cNvCxnSpPr>
          <p:nvPr userDrawn="1"/>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Slide Number">
            <a:extLst>
              <a:ext uri="{FF2B5EF4-FFF2-40B4-BE49-F238E27FC236}">
                <a16:creationId xmlns:a16="http://schemas.microsoft.com/office/drawing/2014/main" id="{14A543BD-A296-7346-B649-5BA64898AF2C}"/>
              </a:ext>
            </a:extLst>
          </p:cNvPr>
          <p:cNvSpPr>
            <a:spLocks noGrp="1"/>
          </p:cNvSpPr>
          <p:nvPr>
            <p:ph type="sldNum" sz="quarter" idx="12"/>
          </p:nvPr>
        </p:nvSpPr>
        <p:spPr>
          <a:xfrm>
            <a:off x="11206124" y="6181281"/>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5741884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352" userDrawn="1">
          <p15:clr>
            <a:srgbClr val="FBAE40"/>
          </p15:clr>
        </p15:guide>
        <p15:guide id="8" orient="horz" pos="192" userDrawn="1">
          <p15:clr>
            <a:srgbClr val="FBAE40"/>
          </p15:clr>
        </p15:guide>
        <p15:guide id="9" pos="122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accent2"/>
        </a:solidFill>
        <a:effectLst/>
      </p:bgPr>
    </p:bg>
    <p:spTree>
      <p:nvGrpSpPr>
        <p:cNvPr id="1" name=""/>
        <p:cNvGrpSpPr/>
        <p:nvPr/>
      </p:nvGrpSpPr>
      <p:grpSpPr>
        <a:xfrm>
          <a:off x="0" y="0"/>
          <a:ext cx="0" cy="0"/>
          <a:chOff x="0" y="0"/>
          <a:chExt cx="0" cy="0"/>
        </a:xfrm>
      </p:grpSpPr>
      <p:sp>
        <p:nvSpPr>
          <p:cNvPr id="17" name="Gold Background">
            <a:extLst>
              <a:ext uri="{FF2B5EF4-FFF2-40B4-BE49-F238E27FC236}">
                <a16:creationId xmlns:a16="http://schemas.microsoft.com/office/drawing/2014/main" id="{F59025A6-822F-2D44-9F31-61A4A63F5CD3}"/>
              </a:ext>
            </a:extLst>
          </p:cNvPr>
          <p:cNvSpPr/>
          <p:nvPr/>
        </p:nvSpPr>
        <p:spPr>
          <a:xfrm>
            <a:off x="0" y="0"/>
            <a:ext cx="12192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1935351" y="1557666"/>
            <a:ext cx="7334529" cy="854080"/>
          </a:xfrm>
          <a:prstGeom prst="rect">
            <a:avLst/>
          </a:prstGeom>
          <a:noFill/>
          <a:ln w="38100">
            <a:noFill/>
          </a:ln>
        </p:spPr>
        <p:txBody>
          <a:bodyPr wrap="square" lIns="0" tIns="0" rIns="0" bIns="0" anchor="t" anchorCtr="0">
            <a:spAutoFit/>
          </a:bodyPr>
          <a:lstStyle>
            <a:lvl1pPr algn="l">
              <a:defRPr sz="6000" b="1" i="1" spc="0">
                <a:solidFill>
                  <a:schemeClr val="bg1"/>
                </a:solidFill>
                <a:latin typeface="Acumin Pro ExtraCondensed" panose="020B0508020202020204" pitchFamily="34" charset="77"/>
              </a:defRPr>
            </a:lvl1pPr>
          </a:lstStyle>
          <a:p>
            <a:r>
              <a:rPr lang="en-US" dirty="0"/>
              <a:t>Thank You</a:t>
            </a:r>
          </a:p>
        </p:txBody>
      </p:sp>
      <p:sp>
        <p:nvSpPr>
          <p:cNvPr id="16" name="Body Text">
            <a:extLst>
              <a:ext uri="{FF2B5EF4-FFF2-40B4-BE49-F238E27FC236}">
                <a16:creationId xmlns:a16="http://schemas.microsoft.com/office/drawing/2014/main" id="{900775FC-E9E4-FF46-A522-92CC39196093}"/>
              </a:ext>
            </a:extLst>
          </p:cNvPr>
          <p:cNvSpPr>
            <a:spLocks noGrp="1"/>
          </p:cNvSpPr>
          <p:nvPr>
            <p:ph type="body" sz="quarter" idx="14" hasCustomPrompt="1"/>
          </p:nvPr>
        </p:nvSpPr>
        <p:spPr>
          <a:xfrm>
            <a:off x="1959575" y="2578488"/>
            <a:ext cx="6487002" cy="1024867"/>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bg1"/>
                </a:solidFill>
                <a:latin typeface="Acumin Pro" panose="020B0504020202020204" pitchFamily="34" charset="77"/>
              </a:defRPr>
            </a:lvl1pPr>
          </a:lstStyle>
          <a:p>
            <a:pPr lvl="0"/>
            <a:r>
              <a:rPr lang="en-US" dirty="0"/>
              <a:t>Conclusion, call to action or contact information. </a:t>
            </a:r>
            <a:r>
              <a:rPr lang="en-US" dirty="0" err="1"/>
              <a:t>Acumin</a:t>
            </a:r>
            <a:r>
              <a:rPr lang="en-US" dirty="0"/>
              <a:t> Pro Reg 18 pt. Keep it short with bite-size chunks of information.</a:t>
            </a:r>
          </a:p>
        </p:txBody>
      </p:sp>
      <p:pic>
        <p:nvPicPr>
          <p:cNvPr id="10" name="Purdue Logo" descr="Purdue Logo">
            <a:extLst>
              <a:ext uri="{FF2B5EF4-FFF2-40B4-BE49-F238E27FC236}">
                <a16:creationId xmlns:a16="http://schemas.microsoft.com/office/drawing/2014/main" id="{3690148A-538F-0249-B171-CEB854271033}"/>
              </a:ext>
            </a:extLst>
          </p:cNvPr>
          <p:cNvPicPr>
            <a:picLocks noChangeAspect="1"/>
          </p:cNvPicPr>
          <p:nvPr userDrawn="1"/>
        </p:nvPicPr>
        <p:blipFill>
          <a:blip r:embed="rId2"/>
          <a:stretch>
            <a:fillRect/>
          </a:stretch>
        </p:blipFill>
        <p:spPr>
          <a:xfrm>
            <a:off x="1020306" y="5972250"/>
            <a:ext cx="2463665" cy="440990"/>
          </a:xfrm>
          <a:prstGeom prst="rect">
            <a:avLst/>
          </a:prstGeom>
        </p:spPr>
      </p:pic>
      <p:pic>
        <p:nvPicPr>
          <p:cNvPr id="11" name="Black Triangle">
            <a:extLst>
              <a:ext uri="{FF2B5EF4-FFF2-40B4-BE49-F238E27FC236}">
                <a16:creationId xmlns:a16="http://schemas.microsoft.com/office/drawing/2014/main" id="{904FC13A-FC75-1849-92C4-9C25AD10CCBD}"/>
              </a:ext>
            </a:extLst>
          </p:cNvPr>
          <p:cNvPicPr>
            <a:picLocks noChangeAspect="1"/>
          </p:cNvPicPr>
          <p:nvPr userDrawn="1"/>
        </p:nvPicPr>
        <p:blipFill>
          <a:blip r:embed="rId3"/>
          <a:stretch>
            <a:fillRect/>
          </a:stretch>
        </p:blipFill>
        <p:spPr>
          <a:xfrm>
            <a:off x="9956800" y="0"/>
            <a:ext cx="2235200" cy="6858000"/>
          </a:xfrm>
          <a:prstGeom prst="rect">
            <a:avLst/>
          </a:prstGeom>
        </p:spPr>
      </p:pic>
      <p:sp>
        <p:nvSpPr>
          <p:cNvPr id="22" name="Date">
            <a:extLst>
              <a:ext uri="{FF2B5EF4-FFF2-40B4-BE49-F238E27FC236}">
                <a16:creationId xmlns:a16="http://schemas.microsoft.com/office/drawing/2014/main" id="{F8CD2E15-DFA2-0F4C-8839-A9AD4504A2B8}"/>
              </a:ext>
            </a:extLst>
          </p:cNvPr>
          <p:cNvSpPr>
            <a:spLocks noGrp="1"/>
          </p:cNvSpPr>
          <p:nvPr>
            <p:ph type="dt" sz="half" idx="10"/>
          </p:nvPr>
        </p:nvSpPr>
        <p:spPr>
          <a:xfrm>
            <a:off x="10084526" y="6202177"/>
            <a:ext cx="1090017" cy="323968"/>
          </a:xfrm>
        </p:spPr>
        <p:txBody>
          <a:bodyPr/>
          <a:lstStyle>
            <a:lvl1pPr>
              <a:defRPr>
                <a:solidFill>
                  <a:schemeClr val="accent4">
                    <a:alpha val="70000"/>
                  </a:schemeClr>
                </a:solidFill>
              </a:defRPr>
            </a:lvl1pPr>
          </a:lstStyle>
          <a:p>
            <a:fld id="{049DC8E1-D369-0F48-9062-BB068AFD07CE}" type="datetime1">
              <a:rPr lang="en-US" smtClean="0"/>
              <a:pPr/>
              <a:t>11/16/21</a:t>
            </a:fld>
            <a:endParaRPr lang="en-US" dirty="0"/>
          </a:p>
        </p:txBody>
      </p:sp>
      <p:cxnSp>
        <p:nvCxnSpPr>
          <p:cNvPr id="25" name="Line">
            <a:extLst>
              <a:ext uri="{FF2B5EF4-FFF2-40B4-BE49-F238E27FC236}">
                <a16:creationId xmlns:a16="http://schemas.microsoft.com/office/drawing/2014/main" id="{A45DD0F1-B8FD-0047-817A-E2982F127A6A}"/>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Slide Number">
            <a:extLst>
              <a:ext uri="{FF2B5EF4-FFF2-40B4-BE49-F238E27FC236}">
                <a16:creationId xmlns:a16="http://schemas.microsoft.com/office/drawing/2014/main" id="{ACFC5D5C-1C9B-F148-A910-72ADDA93ABF0}"/>
              </a:ext>
            </a:extLst>
          </p:cNvPr>
          <p:cNvSpPr>
            <a:spLocks noGrp="1"/>
          </p:cNvSpPr>
          <p:nvPr>
            <p:ph type="sldNum" sz="quarter" idx="12"/>
          </p:nvPr>
        </p:nvSpPr>
        <p:spPr>
          <a:xfrm>
            <a:off x="11206124" y="6181281"/>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695323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928" userDrawn="1">
          <p15:clr>
            <a:srgbClr val="FBAE40"/>
          </p15:clr>
        </p15:guide>
        <p15:guide id="8" pos="12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2"/>
        </a:solidFill>
        <a:effectLst/>
      </p:bgPr>
    </p:bg>
    <p:spTree>
      <p:nvGrpSpPr>
        <p:cNvPr id="1" name=""/>
        <p:cNvGrpSpPr/>
        <p:nvPr/>
      </p:nvGrpSpPr>
      <p:grpSpPr>
        <a:xfrm>
          <a:off x="0" y="0"/>
          <a:ext cx="0" cy="0"/>
          <a:chOff x="0" y="0"/>
          <a:chExt cx="0" cy="0"/>
        </a:xfrm>
      </p:grpSpPr>
      <p:sp>
        <p:nvSpPr>
          <p:cNvPr id="20" name="Gold Background">
            <a:extLst>
              <a:ext uri="{FF2B5EF4-FFF2-40B4-BE49-F238E27FC236}">
                <a16:creationId xmlns:a16="http://schemas.microsoft.com/office/drawing/2014/main" id="{EACB2F0C-1C3D-CD48-AD13-7B5AD683F7C7}"/>
              </a:ext>
            </a:extLst>
          </p:cNvPr>
          <p:cNvSpPr/>
          <p:nvPr/>
        </p:nvSpPr>
        <p:spPr>
          <a:xfrm>
            <a:off x="0" y="0"/>
            <a:ext cx="12192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1943100" y="1626244"/>
            <a:ext cx="7911945" cy="1523494"/>
          </a:xfrm>
          <a:prstGeom prst="rect">
            <a:avLst/>
          </a:prstGeom>
          <a:noFill/>
          <a:ln w="38100">
            <a:noFill/>
          </a:ln>
        </p:spPr>
        <p:txBody>
          <a:bodyPr wrap="square" lIns="0" tIns="0" rIns="0" bIns="0" anchor="t" anchorCtr="0">
            <a:spAutoFit/>
          </a:bodyPr>
          <a:lstStyle>
            <a:lvl1pPr algn="l">
              <a:lnSpc>
                <a:spcPct val="80000"/>
              </a:lnSpc>
              <a:defRPr sz="6000" b="1" i="1" spc="0">
                <a:solidFill>
                  <a:schemeClr val="bg1"/>
                </a:solidFill>
                <a:latin typeface="Acumin Pro ExtraCondensed" panose="020B0508020202020204" pitchFamily="34" charset="77"/>
              </a:defRPr>
            </a:lvl1pPr>
          </a:lstStyle>
          <a:p>
            <a:r>
              <a:rPr lang="en-US" dirty="0"/>
              <a:t>Title Slide </a:t>
            </a:r>
            <a:r>
              <a:rPr lang="en-US" dirty="0" err="1"/>
              <a:t>Acumin</a:t>
            </a:r>
            <a:r>
              <a:rPr lang="en-US" dirty="0"/>
              <a:t> Pro Extra Cond Bold Italic 60</a:t>
            </a:r>
          </a:p>
        </p:txBody>
      </p:sp>
      <p:sp>
        <p:nvSpPr>
          <p:cNvPr id="3" name="Subtitle"/>
          <p:cNvSpPr>
            <a:spLocks noGrp="1"/>
          </p:cNvSpPr>
          <p:nvPr>
            <p:ph type="subTitle" idx="1" hasCustomPrompt="1"/>
          </p:nvPr>
        </p:nvSpPr>
        <p:spPr>
          <a:xfrm>
            <a:off x="1950624" y="3990085"/>
            <a:ext cx="7096269" cy="336015"/>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a:t>
            </a:r>
            <a:r>
              <a:rPr lang="en-US" dirty="0" err="1"/>
              <a:t>Acumin</a:t>
            </a:r>
            <a:r>
              <a:rPr lang="en-US" dirty="0"/>
              <a:t> Pro Semi Cond Bold 22 </a:t>
            </a:r>
            <a:r>
              <a:rPr lang="en-US" dirty="0" err="1"/>
              <a:t>pt</a:t>
            </a:r>
            <a:endParaRPr lang="en-US" dirty="0"/>
          </a:p>
        </p:txBody>
      </p:sp>
      <p:pic>
        <p:nvPicPr>
          <p:cNvPr id="11" name="Black Triangle">
            <a:extLst>
              <a:ext uri="{FF2B5EF4-FFF2-40B4-BE49-F238E27FC236}">
                <a16:creationId xmlns:a16="http://schemas.microsoft.com/office/drawing/2014/main" id="{89E231D1-E6F4-D744-B354-255815F71933}"/>
              </a:ext>
            </a:extLst>
          </p:cNvPr>
          <p:cNvPicPr>
            <a:picLocks noChangeAspect="1"/>
          </p:cNvPicPr>
          <p:nvPr userDrawn="1"/>
        </p:nvPicPr>
        <p:blipFill>
          <a:blip r:embed="rId2"/>
          <a:stretch>
            <a:fillRect/>
          </a:stretch>
        </p:blipFill>
        <p:spPr>
          <a:xfrm>
            <a:off x="9956800" y="0"/>
            <a:ext cx="2235200" cy="6858000"/>
          </a:xfrm>
          <a:prstGeom prst="rect">
            <a:avLst/>
          </a:prstGeom>
        </p:spPr>
      </p:pic>
      <p:sp>
        <p:nvSpPr>
          <p:cNvPr id="7" name="Date"/>
          <p:cNvSpPr>
            <a:spLocks noGrp="1"/>
          </p:cNvSpPr>
          <p:nvPr>
            <p:ph type="dt" sz="half" idx="10"/>
          </p:nvPr>
        </p:nvSpPr>
        <p:spPr/>
        <p:txBody>
          <a:bodyPr/>
          <a:lstStyle>
            <a:lvl1pPr>
              <a:defRPr>
                <a:solidFill>
                  <a:schemeClr val="accent4">
                    <a:alpha val="70000"/>
                  </a:schemeClr>
                </a:solidFill>
              </a:defRPr>
            </a:lvl1pPr>
          </a:lstStyle>
          <a:p>
            <a:fld id="{049DC8E1-D369-0F48-9062-BB068AFD07CE}" type="datetime1">
              <a:rPr lang="en-US" smtClean="0"/>
              <a:pPr/>
              <a:t>11/16/21</a:t>
            </a:fld>
            <a:endParaRPr lang="en-US" dirty="0"/>
          </a:p>
        </p:txBody>
      </p:sp>
      <p:cxnSp>
        <p:nvCxnSpPr>
          <p:cNvPr id="33" name="Line">
            <a:extLst>
              <a:ext uri="{FF2B5EF4-FFF2-40B4-BE49-F238E27FC236}">
                <a16:creationId xmlns:a16="http://schemas.microsoft.com/office/drawing/2014/main" id="{E61121D3-034C-A148-89AD-C240C1E7F6F7}"/>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Slide Number"/>
          <p:cNvSpPr>
            <a:spLocks noGrp="1"/>
          </p:cNvSpPr>
          <p:nvPr>
            <p:ph type="sldNum" sz="quarter" idx="12"/>
          </p:nvPr>
        </p:nvSpPr>
        <p:spPr>
          <a:xfrm>
            <a:off x="11206124" y="6181281"/>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pic>
        <p:nvPicPr>
          <p:cNvPr id="10" name="Purdue Logo" descr="Purdue Logo">
            <a:extLst>
              <a:ext uri="{FF2B5EF4-FFF2-40B4-BE49-F238E27FC236}">
                <a16:creationId xmlns:a16="http://schemas.microsoft.com/office/drawing/2014/main" id="{7CF17DB8-EDB5-8E42-B1FD-D17C9862083F}"/>
              </a:ext>
            </a:extLst>
          </p:cNvPr>
          <p:cNvPicPr>
            <a:picLocks noChangeAspect="1"/>
          </p:cNvPicPr>
          <p:nvPr userDrawn="1"/>
        </p:nvPicPr>
        <p:blipFill>
          <a:blip r:embed="rId3"/>
          <a:stretch>
            <a:fillRect/>
          </a:stretch>
        </p:blipFill>
        <p:spPr>
          <a:xfrm>
            <a:off x="1020306" y="5972250"/>
            <a:ext cx="2463665" cy="440990"/>
          </a:xfrm>
          <a:prstGeom prst="rect">
            <a:avLst/>
          </a:prstGeom>
        </p:spPr>
      </p:pic>
    </p:spTree>
    <p:extLst>
      <p:ext uri="{BB962C8B-B14F-4D97-AF65-F5344CB8AC3E}">
        <p14:creationId xmlns:p14="http://schemas.microsoft.com/office/powerpoint/2010/main" val="24635021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8" pos="122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Slide - Copy">
    <p:bg>
      <p:bgPr>
        <a:solidFill>
          <a:schemeClr val="accent4"/>
        </a:solidFill>
        <a:effectLst/>
      </p:bgPr>
    </p:bg>
    <p:spTree>
      <p:nvGrpSpPr>
        <p:cNvPr id="1" name=""/>
        <p:cNvGrpSpPr/>
        <p:nvPr/>
      </p:nvGrpSpPr>
      <p:grpSpPr>
        <a:xfrm>
          <a:off x="0" y="0"/>
          <a:ext cx="0" cy="0"/>
          <a:chOff x="0" y="0"/>
          <a:chExt cx="0" cy="0"/>
        </a:xfrm>
      </p:grpSpPr>
      <p:pic>
        <p:nvPicPr>
          <p:cNvPr id="27" name="Black Bar">
            <a:extLst>
              <a:ext uri="{FF2B5EF4-FFF2-40B4-BE49-F238E27FC236}">
                <a16:creationId xmlns:a16="http://schemas.microsoft.com/office/drawing/2014/main" id="{6283C7A5-FA96-634B-82F6-99BF44D20F7C}"/>
              </a:ext>
            </a:extLst>
          </p:cNvPr>
          <p:cNvPicPr>
            <a:picLocks noChangeAspect="1"/>
          </p:cNvPicPr>
          <p:nvPr/>
        </p:nvPicPr>
        <p:blipFill>
          <a:blip r:embed="rId2"/>
          <a:stretch>
            <a:fillRect/>
          </a:stretch>
        </p:blipFill>
        <p:spPr>
          <a:xfrm>
            <a:off x="7009" y="0"/>
            <a:ext cx="11514667" cy="914400"/>
          </a:xfrm>
          <a:prstGeom prst="rect">
            <a:avLst/>
          </a:prstGeom>
        </p:spPr>
      </p:pic>
      <p:sp>
        <p:nvSpPr>
          <p:cNvPr id="2" name="Title"/>
          <p:cNvSpPr>
            <a:spLocks noGrp="1"/>
          </p:cNvSpPr>
          <p:nvPr>
            <p:ph type="ctrTitle" hasCustomPrompt="1"/>
          </p:nvPr>
        </p:nvSpPr>
        <p:spPr bwMode="blackWhite">
          <a:xfrm>
            <a:off x="1043554"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1043553" y="1345167"/>
            <a:ext cx="7321993"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1950849" y="1962540"/>
            <a:ext cx="7366000"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p:txBody>
      </p:sp>
      <p:sp>
        <p:nvSpPr>
          <p:cNvPr id="28" name="Date">
            <a:extLst>
              <a:ext uri="{FF2B5EF4-FFF2-40B4-BE49-F238E27FC236}">
                <a16:creationId xmlns:a16="http://schemas.microsoft.com/office/drawing/2014/main" id="{32B67432-75BE-B145-B884-FF16D239EAF2}"/>
              </a:ext>
            </a:extLst>
          </p:cNvPr>
          <p:cNvSpPr>
            <a:spLocks noGrp="1"/>
          </p:cNvSpPr>
          <p:nvPr>
            <p:ph type="dt" sz="half" idx="2"/>
          </p:nvPr>
        </p:nvSpPr>
        <p:spPr>
          <a:xfrm>
            <a:off x="10136783" y="6202177"/>
            <a:ext cx="1037760"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11/16/21</a:t>
            </a:fld>
            <a:endParaRPr lang="en-US" dirty="0"/>
          </a:p>
        </p:txBody>
      </p:sp>
      <p:cxnSp>
        <p:nvCxnSpPr>
          <p:cNvPr id="30" name="Line">
            <a:extLst>
              <a:ext uri="{FF2B5EF4-FFF2-40B4-BE49-F238E27FC236}">
                <a16:creationId xmlns:a16="http://schemas.microsoft.com/office/drawing/2014/main" id="{58350E96-57A4-414B-9B8B-1430C2B4D38E}"/>
              </a:ext>
            </a:extLst>
          </p:cNvPr>
          <p:cNvCxnSpPr>
            <a:cxnSpLocks/>
          </p:cNvCxnSpPr>
          <p:nvPr/>
        </p:nvCxnSpPr>
        <p:spPr>
          <a:xfrm>
            <a:off x="11200667"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Slide Number">
            <a:extLst>
              <a:ext uri="{FF2B5EF4-FFF2-40B4-BE49-F238E27FC236}">
                <a16:creationId xmlns:a16="http://schemas.microsoft.com/office/drawing/2014/main" id="{49E8753C-A442-034F-B0F4-92D22B3247FE}"/>
              </a:ext>
            </a:extLst>
          </p:cNvPr>
          <p:cNvSpPr>
            <a:spLocks noGrp="1"/>
          </p:cNvSpPr>
          <p:nvPr>
            <p:ph type="sldNum" sz="quarter" idx="4"/>
          </p:nvPr>
        </p:nvSpPr>
        <p:spPr>
          <a:xfrm>
            <a:off x="11206124"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dirty="0"/>
          </a:p>
        </p:txBody>
      </p:sp>
      <p:pic>
        <p:nvPicPr>
          <p:cNvPr id="10" name="Purdue Logo" descr="Purdue Logo">
            <a:extLst>
              <a:ext uri="{FF2B5EF4-FFF2-40B4-BE49-F238E27FC236}">
                <a16:creationId xmlns:a16="http://schemas.microsoft.com/office/drawing/2014/main" id="{37AA656F-1CE8-0042-9153-40F0FC723CE4}"/>
              </a:ext>
            </a:extLst>
          </p:cNvPr>
          <p:cNvPicPr>
            <a:picLocks noChangeAspect="1"/>
          </p:cNvPicPr>
          <p:nvPr userDrawn="1"/>
        </p:nvPicPr>
        <p:blipFill>
          <a:blip r:embed="rId3"/>
          <a:stretch>
            <a:fillRect/>
          </a:stretch>
        </p:blipFill>
        <p:spPr>
          <a:xfrm>
            <a:off x="1020306" y="5972250"/>
            <a:ext cx="2463665" cy="440990"/>
          </a:xfrm>
          <a:prstGeom prst="rect">
            <a:avLst/>
          </a:prstGeom>
        </p:spPr>
      </p:pic>
    </p:spTree>
    <p:extLst>
      <p:ext uri="{BB962C8B-B14F-4D97-AF65-F5344CB8AC3E}">
        <p14:creationId xmlns:p14="http://schemas.microsoft.com/office/powerpoint/2010/main" val="14067548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32" userDrawn="1">
          <p15:clr>
            <a:srgbClr val="FBAE40"/>
          </p15:clr>
        </p15:guide>
        <p15:guide id="7" pos="1224" userDrawn="1">
          <p15:clr>
            <a:srgbClr val="FBAE40"/>
          </p15:clr>
        </p15:guide>
        <p15:guide id="8" pos="648" userDrawn="1">
          <p15:clr>
            <a:srgbClr val="FBAE40"/>
          </p15:clr>
        </p15:guide>
        <p15:guide id="9" pos="153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Slide - Copy &amp; Pic/Chart">
    <p:bg>
      <p:bgPr>
        <a:solidFill>
          <a:schemeClr val="accent4"/>
        </a:solidFill>
        <a:effectLst/>
      </p:bgPr>
    </p:bg>
    <p:spTree>
      <p:nvGrpSpPr>
        <p:cNvPr id="1" name=""/>
        <p:cNvGrpSpPr/>
        <p:nvPr/>
      </p:nvGrpSpPr>
      <p:grpSpPr>
        <a:xfrm>
          <a:off x="0" y="0"/>
          <a:ext cx="0" cy="0"/>
          <a:chOff x="0" y="0"/>
          <a:chExt cx="0" cy="0"/>
        </a:xfrm>
      </p:grpSpPr>
      <p:pic>
        <p:nvPicPr>
          <p:cNvPr id="21" name="Black Bar">
            <a:extLst>
              <a:ext uri="{FF2B5EF4-FFF2-40B4-BE49-F238E27FC236}">
                <a16:creationId xmlns:a16="http://schemas.microsoft.com/office/drawing/2014/main" id="{87C91AFD-CCD5-AA40-82FE-4B69C6151917}"/>
              </a:ext>
            </a:extLst>
          </p:cNvPr>
          <p:cNvPicPr>
            <a:picLocks noChangeAspect="1"/>
          </p:cNvPicPr>
          <p:nvPr/>
        </p:nvPicPr>
        <p:blipFill>
          <a:blip r:embed="rId2"/>
          <a:stretch>
            <a:fillRect/>
          </a:stretch>
        </p:blipFill>
        <p:spPr>
          <a:xfrm>
            <a:off x="7009" y="0"/>
            <a:ext cx="11514667" cy="914400"/>
          </a:xfrm>
          <a:prstGeom prst="rect">
            <a:avLst/>
          </a:prstGeom>
        </p:spPr>
      </p:pic>
      <p:sp>
        <p:nvSpPr>
          <p:cNvPr id="22" name="Title">
            <a:extLst>
              <a:ext uri="{FF2B5EF4-FFF2-40B4-BE49-F238E27FC236}">
                <a16:creationId xmlns:a16="http://schemas.microsoft.com/office/drawing/2014/main" id="{73768DE6-FB80-874D-8DE0-986B46F1FD05}"/>
              </a:ext>
            </a:extLst>
          </p:cNvPr>
          <p:cNvSpPr>
            <a:spLocks noGrp="1"/>
          </p:cNvSpPr>
          <p:nvPr>
            <p:ph type="ctrTitle" hasCustomPrompt="1"/>
          </p:nvPr>
        </p:nvSpPr>
        <p:spPr bwMode="blackWhite">
          <a:xfrm>
            <a:off x="1043553"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1043553" y="1345166"/>
            <a:ext cx="7288495" cy="338554"/>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1943100" y="1917389"/>
            <a:ext cx="4591332"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lvl="0"/>
            <a:endParaRPr lang="en-US" dirty="0"/>
          </a:p>
        </p:txBody>
      </p: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6803762" y="1920876"/>
            <a:ext cx="4837905" cy="2982913"/>
          </a:xfrm>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dirty="0"/>
              <a:t>Insert picture or chart here</a:t>
            </a:r>
          </a:p>
        </p:txBody>
      </p:sp>
      <p:pic>
        <p:nvPicPr>
          <p:cNvPr id="11" name="Purdue Logo" descr="Purdue Logo">
            <a:extLst>
              <a:ext uri="{FF2B5EF4-FFF2-40B4-BE49-F238E27FC236}">
                <a16:creationId xmlns:a16="http://schemas.microsoft.com/office/drawing/2014/main" id="{0ADFC752-222C-A74C-966F-968C47EBAA1E}"/>
              </a:ext>
            </a:extLst>
          </p:cNvPr>
          <p:cNvPicPr>
            <a:picLocks noChangeAspect="1"/>
          </p:cNvPicPr>
          <p:nvPr userDrawn="1"/>
        </p:nvPicPr>
        <p:blipFill>
          <a:blip r:embed="rId3"/>
          <a:stretch>
            <a:fillRect/>
          </a:stretch>
        </p:blipFill>
        <p:spPr>
          <a:xfrm>
            <a:off x="1020306" y="5972250"/>
            <a:ext cx="2463665" cy="440990"/>
          </a:xfrm>
          <a:prstGeom prst="rect">
            <a:avLst/>
          </a:prstGeom>
        </p:spPr>
      </p:pic>
      <p:sp>
        <p:nvSpPr>
          <p:cNvPr id="23" name="Date">
            <a:extLst>
              <a:ext uri="{FF2B5EF4-FFF2-40B4-BE49-F238E27FC236}">
                <a16:creationId xmlns:a16="http://schemas.microsoft.com/office/drawing/2014/main" id="{CF069E70-AF49-2042-836A-1CC5C09B9CCB}"/>
              </a:ext>
            </a:extLst>
          </p:cNvPr>
          <p:cNvSpPr>
            <a:spLocks noGrp="1"/>
          </p:cNvSpPr>
          <p:nvPr>
            <p:ph type="dt" sz="half" idx="2"/>
          </p:nvPr>
        </p:nvSpPr>
        <p:spPr>
          <a:xfrm>
            <a:off x="10049694" y="6202177"/>
            <a:ext cx="1124849"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11/16/21</a:t>
            </a:fld>
            <a:endParaRPr lang="en-US" dirty="0"/>
          </a:p>
        </p:txBody>
      </p:sp>
      <p:cxnSp>
        <p:nvCxnSpPr>
          <p:cNvPr id="25" name="Line">
            <a:extLst>
              <a:ext uri="{FF2B5EF4-FFF2-40B4-BE49-F238E27FC236}">
                <a16:creationId xmlns:a16="http://schemas.microsoft.com/office/drawing/2014/main" id="{BCC405A1-23C8-8E4E-940E-49CA3B709385}"/>
              </a:ext>
            </a:extLst>
          </p:cNvPr>
          <p:cNvCxnSpPr>
            <a:cxnSpLocks/>
          </p:cNvCxnSpPr>
          <p:nvPr/>
        </p:nvCxnSpPr>
        <p:spPr>
          <a:xfrm>
            <a:off x="11200667"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Slide Number">
            <a:extLst>
              <a:ext uri="{FF2B5EF4-FFF2-40B4-BE49-F238E27FC236}">
                <a16:creationId xmlns:a16="http://schemas.microsoft.com/office/drawing/2014/main" id="{50D54855-2B56-7D4D-BC1F-BBB8B58B9663}"/>
              </a:ext>
            </a:extLst>
          </p:cNvPr>
          <p:cNvSpPr>
            <a:spLocks noGrp="1"/>
          </p:cNvSpPr>
          <p:nvPr>
            <p:ph type="sldNum" sz="quarter" idx="4"/>
          </p:nvPr>
        </p:nvSpPr>
        <p:spPr>
          <a:xfrm>
            <a:off x="11213873"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8154640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648" userDrawn="1">
          <p15:clr>
            <a:srgbClr val="FBAE40"/>
          </p15:clr>
        </p15:guide>
        <p15:guide id="8" pos="1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Slide - Picture">
    <p:bg>
      <p:bgPr>
        <a:solidFill>
          <a:schemeClr val="accent4"/>
        </a:solidFill>
        <a:effectLst/>
      </p:bgPr>
    </p:bg>
    <p:spTree>
      <p:nvGrpSpPr>
        <p:cNvPr id="1" name=""/>
        <p:cNvGrpSpPr/>
        <p:nvPr/>
      </p:nvGrpSpPr>
      <p:grpSpPr>
        <a:xfrm>
          <a:off x="0" y="0"/>
          <a:ext cx="0" cy="0"/>
          <a:chOff x="0" y="0"/>
          <a:chExt cx="0" cy="0"/>
        </a:xfrm>
      </p:grpSpPr>
      <p:sp>
        <p:nvSpPr>
          <p:cNvPr id="17" name="Picture" descr="Picture Description">
            <a:extLst>
              <a:ext uri="{FF2B5EF4-FFF2-40B4-BE49-F238E27FC236}">
                <a16:creationId xmlns:a16="http://schemas.microsoft.com/office/drawing/2014/main" id="{B6A7C9B5-3617-0144-A4ED-16186741E8C3}"/>
              </a:ext>
            </a:extLst>
          </p:cNvPr>
          <p:cNvSpPr>
            <a:spLocks noGrp="1"/>
          </p:cNvSpPr>
          <p:nvPr>
            <p:ph type="pic" sz="quarter" idx="13"/>
          </p:nvPr>
        </p:nvSpPr>
        <p:spPr>
          <a:xfrm>
            <a:off x="0" y="0"/>
            <a:ext cx="12192000" cy="6858000"/>
          </a:xfr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a:t>Click icon to add picture</a:t>
            </a:r>
            <a:endParaRPr lang="en-US" dirty="0"/>
          </a:p>
        </p:txBody>
      </p:sp>
      <p:sp>
        <p:nvSpPr>
          <p:cNvPr id="14" name="Photo Caption">
            <a:extLst>
              <a:ext uri="{FF2B5EF4-FFF2-40B4-BE49-F238E27FC236}">
                <a16:creationId xmlns:a16="http://schemas.microsoft.com/office/drawing/2014/main" id="{0D6DAF39-EE35-6843-807B-FF770BE21293}"/>
              </a:ext>
            </a:extLst>
          </p:cNvPr>
          <p:cNvSpPr>
            <a:spLocks noGrp="1"/>
          </p:cNvSpPr>
          <p:nvPr>
            <p:ph type="ctrTitle" hasCustomPrompt="1"/>
          </p:nvPr>
        </p:nvSpPr>
        <p:spPr bwMode="blackWhite">
          <a:xfrm>
            <a:off x="1035804" y="304800"/>
            <a:ext cx="3838891" cy="1004121"/>
          </a:xfrm>
          <a:prstGeom prst="rect">
            <a:avLst/>
          </a:prstGeom>
          <a:noFill/>
          <a:ln w="38100">
            <a:noFill/>
          </a:ln>
        </p:spPr>
        <p:txBody>
          <a:bodyPr wrap="square" lIns="0" tIns="0" rIns="0" bIns="0" anchor="t" anchorCtr="0">
            <a:spAutoFit/>
          </a:bodyPr>
          <a:lstStyle>
            <a:lvl1pPr algn="l">
              <a:defRPr sz="1800" b="1" i="0" cap="none" spc="0">
                <a:solidFill>
                  <a:schemeClr val="bg1"/>
                </a:solidFill>
                <a:latin typeface="Acumin Pro" panose="020B0504020202020204" pitchFamily="34" charset="77"/>
              </a:defRPr>
            </a:lvl1pPr>
          </a:lstStyle>
          <a:p>
            <a:r>
              <a:rPr lang="en-US" dirty="0"/>
              <a:t>Brief photo caption. Place in top left or right corner. </a:t>
            </a:r>
            <a:r>
              <a:rPr lang="en-US" dirty="0" err="1"/>
              <a:t>Acumin</a:t>
            </a:r>
            <a:r>
              <a:rPr lang="en-US" dirty="0"/>
              <a:t> Pro Bold 18 pt. Make text black or white for legibility.</a:t>
            </a:r>
          </a:p>
        </p:txBody>
      </p:sp>
      <p:pic>
        <p:nvPicPr>
          <p:cNvPr id="12" name="Purdue Logo" descr="Purdue Logo">
            <a:extLst>
              <a:ext uri="{FF2B5EF4-FFF2-40B4-BE49-F238E27FC236}">
                <a16:creationId xmlns:a16="http://schemas.microsoft.com/office/drawing/2014/main" id="{4359FEF9-D255-3C44-8EAE-75B5D68A78B1}"/>
              </a:ext>
            </a:extLst>
          </p:cNvPr>
          <p:cNvPicPr>
            <a:picLocks noChangeAspect="1"/>
          </p:cNvPicPr>
          <p:nvPr userDrawn="1"/>
        </p:nvPicPr>
        <p:blipFill>
          <a:blip r:embed="rId2"/>
          <a:stretch>
            <a:fillRect/>
          </a:stretch>
        </p:blipFill>
        <p:spPr>
          <a:xfrm>
            <a:off x="1020306" y="5972250"/>
            <a:ext cx="2463665" cy="440990"/>
          </a:xfrm>
          <a:prstGeom prst="rect">
            <a:avLst/>
          </a:prstGeom>
        </p:spPr>
      </p:pic>
      <p:pic>
        <p:nvPicPr>
          <p:cNvPr id="29" name="Gold Triangle">
            <a:extLst>
              <a:ext uri="{FF2B5EF4-FFF2-40B4-BE49-F238E27FC236}">
                <a16:creationId xmlns:a16="http://schemas.microsoft.com/office/drawing/2014/main" id="{6C3B8210-1510-C644-9CE9-0E6E1BA9961F}"/>
              </a:ext>
            </a:extLst>
          </p:cNvPr>
          <p:cNvPicPr>
            <a:picLocks noChangeAspect="1"/>
          </p:cNvPicPr>
          <p:nvPr/>
        </p:nvPicPr>
        <p:blipFill>
          <a:blip r:embed="rId3"/>
          <a:stretch>
            <a:fillRect/>
          </a:stretch>
        </p:blipFill>
        <p:spPr>
          <a:xfrm>
            <a:off x="9821333" y="0"/>
            <a:ext cx="2370667" cy="6858000"/>
          </a:xfrm>
          <a:prstGeom prst="rect">
            <a:avLst/>
          </a:prstGeom>
        </p:spPr>
      </p:pic>
      <p:sp>
        <p:nvSpPr>
          <p:cNvPr id="19" name="Date">
            <a:extLst>
              <a:ext uri="{FF2B5EF4-FFF2-40B4-BE49-F238E27FC236}">
                <a16:creationId xmlns:a16="http://schemas.microsoft.com/office/drawing/2014/main" id="{AAF94E19-ED71-7845-B4E1-5D3EA4F2593F}"/>
              </a:ext>
            </a:extLst>
          </p:cNvPr>
          <p:cNvSpPr>
            <a:spLocks noGrp="1"/>
          </p:cNvSpPr>
          <p:nvPr>
            <p:ph type="dt" sz="half" idx="10"/>
          </p:nvPr>
        </p:nvSpPr>
        <p:spPr>
          <a:xfrm>
            <a:off x="10032276" y="6202177"/>
            <a:ext cx="1142267" cy="323968"/>
          </a:xfrm>
        </p:spPr>
        <p:txBody>
          <a:bodyPr/>
          <a:lstStyle>
            <a:lvl1pPr>
              <a:defRPr>
                <a:solidFill>
                  <a:schemeClr val="accent4">
                    <a:alpha val="70000"/>
                  </a:schemeClr>
                </a:solidFill>
              </a:defRPr>
            </a:lvl1pPr>
          </a:lstStyle>
          <a:p>
            <a:fld id="{049DC8E1-D369-0F48-9062-BB068AFD07CE}" type="datetime1">
              <a:rPr lang="en-US" smtClean="0"/>
              <a:pPr/>
              <a:t>11/16/21</a:t>
            </a:fld>
            <a:endParaRPr lang="en-US" dirty="0"/>
          </a:p>
        </p:txBody>
      </p:sp>
      <p:cxnSp>
        <p:nvCxnSpPr>
          <p:cNvPr id="22" name="Line 3">
            <a:extLst>
              <a:ext uri="{FF2B5EF4-FFF2-40B4-BE49-F238E27FC236}">
                <a16:creationId xmlns:a16="http://schemas.microsoft.com/office/drawing/2014/main" id="{6E05FCF8-5823-9D4D-B7F3-412E5BDD4E01}"/>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Slide Number">
            <a:extLst>
              <a:ext uri="{FF2B5EF4-FFF2-40B4-BE49-F238E27FC236}">
                <a16:creationId xmlns:a16="http://schemas.microsoft.com/office/drawing/2014/main" id="{14A543BD-A296-7346-B649-5BA64898AF2C}"/>
              </a:ext>
            </a:extLst>
          </p:cNvPr>
          <p:cNvSpPr>
            <a:spLocks noGrp="1"/>
          </p:cNvSpPr>
          <p:nvPr>
            <p:ph type="sldNum" sz="quarter" idx="12"/>
          </p:nvPr>
        </p:nvSpPr>
        <p:spPr>
          <a:xfrm>
            <a:off x="11206124" y="6181281"/>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41862580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352" userDrawn="1">
          <p15:clr>
            <a:srgbClr val="FBAE40"/>
          </p15:clr>
        </p15:guide>
        <p15:guide id="8" orient="horz" pos="192" userDrawn="1">
          <p15:clr>
            <a:srgbClr val="FBAE40"/>
          </p15:clr>
        </p15:guide>
        <p15:guide id="9" pos="64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ntent Slide - Copy">
    <p:bg>
      <p:bgPr>
        <a:solidFill>
          <a:schemeClr val="accent4"/>
        </a:solidFill>
        <a:effectLst/>
      </p:bgPr>
    </p:bg>
    <p:spTree>
      <p:nvGrpSpPr>
        <p:cNvPr id="1" name=""/>
        <p:cNvGrpSpPr/>
        <p:nvPr/>
      </p:nvGrpSpPr>
      <p:grpSpPr>
        <a:xfrm>
          <a:off x="0" y="0"/>
          <a:ext cx="0" cy="0"/>
          <a:chOff x="0" y="0"/>
          <a:chExt cx="0" cy="0"/>
        </a:xfrm>
      </p:grpSpPr>
      <p:pic>
        <p:nvPicPr>
          <p:cNvPr id="27" name="Black Bar">
            <a:extLst>
              <a:ext uri="{FF2B5EF4-FFF2-40B4-BE49-F238E27FC236}">
                <a16:creationId xmlns:a16="http://schemas.microsoft.com/office/drawing/2014/main" id="{6283C7A5-FA96-634B-82F6-99BF44D20F7C}"/>
              </a:ext>
            </a:extLst>
          </p:cNvPr>
          <p:cNvPicPr>
            <a:picLocks noChangeAspect="1"/>
          </p:cNvPicPr>
          <p:nvPr/>
        </p:nvPicPr>
        <p:blipFill>
          <a:blip r:embed="rId2"/>
          <a:stretch>
            <a:fillRect/>
          </a:stretch>
        </p:blipFill>
        <p:spPr>
          <a:xfrm>
            <a:off x="7009" y="0"/>
            <a:ext cx="11514667" cy="914400"/>
          </a:xfrm>
          <a:prstGeom prst="rect">
            <a:avLst/>
          </a:prstGeom>
        </p:spPr>
      </p:pic>
      <p:sp>
        <p:nvSpPr>
          <p:cNvPr id="2" name="Title"/>
          <p:cNvSpPr>
            <a:spLocks noGrp="1"/>
          </p:cNvSpPr>
          <p:nvPr>
            <p:ph type="ctrTitle" hasCustomPrompt="1"/>
          </p:nvPr>
        </p:nvSpPr>
        <p:spPr bwMode="blackWhite">
          <a:xfrm>
            <a:off x="1043554"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1950849" y="1962540"/>
            <a:ext cx="7366000"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p:txBody>
      </p:sp>
      <p:sp>
        <p:nvSpPr>
          <p:cNvPr id="28" name="Date">
            <a:extLst>
              <a:ext uri="{FF2B5EF4-FFF2-40B4-BE49-F238E27FC236}">
                <a16:creationId xmlns:a16="http://schemas.microsoft.com/office/drawing/2014/main" id="{32B67432-75BE-B145-B884-FF16D239EAF2}"/>
              </a:ext>
            </a:extLst>
          </p:cNvPr>
          <p:cNvSpPr>
            <a:spLocks noGrp="1"/>
          </p:cNvSpPr>
          <p:nvPr>
            <p:ph type="dt" sz="half" idx="2"/>
          </p:nvPr>
        </p:nvSpPr>
        <p:spPr>
          <a:xfrm>
            <a:off x="10136783" y="6202177"/>
            <a:ext cx="1037760"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11/16/21</a:t>
            </a:fld>
            <a:endParaRPr lang="en-US" dirty="0"/>
          </a:p>
        </p:txBody>
      </p:sp>
      <p:cxnSp>
        <p:nvCxnSpPr>
          <p:cNvPr id="30" name="Line">
            <a:extLst>
              <a:ext uri="{FF2B5EF4-FFF2-40B4-BE49-F238E27FC236}">
                <a16:creationId xmlns:a16="http://schemas.microsoft.com/office/drawing/2014/main" id="{58350E96-57A4-414B-9B8B-1430C2B4D38E}"/>
              </a:ext>
            </a:extLst>
          </p:cNvPr>
          <p:cNvCxnSpPr>
            <a:cxnSpLocks/>
          </p:cNvCxnSpPr>
          <p:nvPr/>
        </p:nvCxnSpPr>
        <p:spPr>
          <a:xfrm>
            <a:off x="11200667"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Slide Number">
            <a:extLst>
              <a:ext uri="{FF2B5EF4-FFF2-40B4-BE49-F238E27FC236}">
                <a16:creationId xmlns:a16="http://schemas.microsoft.com/office/drawing/2014/main" id="{49E8753C-A442-034F-B0F4-92D22B3247FE}"/>
              </a:ext>
            </a:extLst>
          </p:cNvPr>
          <p:cNvSpPr>
            <a:spLocks noGrp="1"/>
          </p:cNvSpPr>
          <p:nvPr>
            <p:ph type="sldNum" sz="quarter" idx="4"/>
          </p:nvPr>
        </p:nvSpPr>
        <p:spPr>
          <a:xfrm>
            <a:off x="11206124"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dirty="0"/>
          </a:p>
        </p:txBody>
      </p:sp>
      <p:pic>
        <p:nvPicPr>
          <p:cNvPr id="10" name="Purdue Logo" descr="Purdue Logo">
            <a:extLst>
              <a:ext uri="{FF2B5EF4-FFF2-40B4-BE49-F238E27FC236}">
                <a16:creationId xmlns:a16="http://schemas.microsoft.com/office/drawing/2014/main" id="{37AA656F-1CE8-0042-9153-40F0FC723CE4}"/>
              </a:ext>
            </a:extLst>
          </p:cNvPr>
          <p:cNvPicPr>
            <a:picLocks noChangeAspect="1"/>
          </p:cNvPicPr>
          <p:nvPr userDrawn="1"/>
        </p:nvPicPr>
        <p:blipFill>
          <a:blip r:embed="rId3"/>
          <a:stretch>
            <a:fillRect/>
          </a:stretch>
        </p:blipFill>
        <p:spPr>
          <a:xfrm>
            <a:off x="1020306" y="5972250"/>
            <a:ext cx="2463665" cy="440990"/>
          </a:xfrm>
          <a:prstGeom prst="rect">
            <a:avLst/>
          </a:prstGeom>
        </p:spPr>
      </p:pic>
    </p:spTree>
    <p:extLst>
      <p:ext uri="{BB962C8B-B14F-4D97-AF65-F5344CB8AC3E}">
        <p14:creationId xmlns:p14="http://schemas.microsoft.com/office/powerpoint/2010/main" val="24779032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32" userDrawn="1">
          <p15:clr>
            <a:srgbClr val="FBAE40"/>
          </p15:clr>
        </p15:guide>
        <p15:guide id="7" pos="1224" userDrawn="1">
          <p15:clr>
            <a:srgbClr val="FBAE40"/>
          </p15:clr>
        </p15:guide>
        <p15:guide id="8" pos="648" userDrawn="1">
          <p15:clr>
            <a:srgbClr val="FBAE40"/>
          </p15:clr>
        </p15:guide>
        <p15:guide id="9" pos="153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Slide - Copy">
    <p:bg>
      <p:bgPr>
        <a:solidFill>
          <a:schemeClr val="accent4"/>
        </a:solidFill>
        <a:effectLst/>
      </p:bgPr>
    </p:bg>
    <p:spTree>
      <p:nvGrpSpPr>
        <p:cNvPr id="1" name=""/>
        <p:cNvGrpSpPr/>
        <p:nvPr/>
      </p:nvGrpSpPr>
      <p:grpSpPr>
        <a:xfrm>
          <a:off x="0" y="0"/>
          <a:ext cx="0" cy="0"/>
          <a:chOff x="0" y="0"/>
          <a:chExt cx="0" cy="0"/>
        </a:xfrm>
      </p:grpSpPr>
      <p:pic>
        <p:nvPicPr>
          <p:cNvPr id="27" name="Black Bar">
            <a:extLst>
              <a:ext uri="{FF2B5EF4-FFF2-40B4-BE49-F238E27FC236}">
                <a16:creationId xmlns:a16="http://schemas.microsoft.com/office/drawing/2014/main" id="{6283C7A5-FA96-634B-82F6-99BF44D20F7C}"/>
              </a:ext>
            </a:extLst>
          </p:cNvPr>
          <p:cNvPicPr>
            <a:picLocks noChangeAspect="1"/>
          </p:cNvPicPr>
          <p:nvPr/>
        </p:nvPicPr>
        <p:blipFill>
          <a:blip r:embed="rId2"/>
          <a:stretch>
            <a:fillRect/>
          </a:stretch>
        </p:blipFill>
        <p:spPr>
          <a:xfrm>
            <a:off x="7009" y="0"/>
            <a:ext cx="11514667" cy="914400"/>
          </a:xfrm>
          <a:prstGeom prst="rect">
            <a:avLst/>
          </a:prstGeom>
        </p:spPr>
      </p:pic>
      <p:sp>
        <p:nvSpPr>
          <p:cNvPr id="2" name="Title"/>
          <p:cNvSpPr>
            <a:spLocks noGrp="1"/>
          </p:cNvSpPr>
          <p:nvPr>
            <p:ph type="ctrTitle" hasCustomPrompt="1"/>
          </p:nvPr>
        </p:nvSpPr>
        <p:spPr bwMode="blackWhite">
          <a:xfrm>
            <a:off x="1043554"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28" name="Date">
            <a:extLst>
              <a:ext uri="{FF2B5EF4-FFF2-40B4-BE49-F238E27FC236}">
                <a16:creationId xmlns:a16="http://schemas.microsoft.com/office/drawing/2014/main" id="{32B67432-75BE-B145-B884-FF16D239EAF2}"/>
              </a:ext>
            </a:extLst>
          </p:cNvPr>
          <p:cNvSpPr>
            <a:spLocks noGrp="1"/>
          </p:cNvSpPr>
          <p:nvPr>
            <p:ph type="dt" sz="half" idx="2"/>
          </p:nvPr>
        </p:nvSpPr>
        <p:spPr>
          <a:xfrm>
            <a:off x="10136783" y="6202177"/>
            <a:ext cx="1037760"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11/16/21</a:t>
            </a:fld>
            <a:endParaRPr lang="en-US" dirty="0"/>
          </a:p>
        </p:txBody>
      </p:sp>
      <p:cxnSp>
        <p:nvCxnSpPr>
          <p:cNvPr id="30" name="Line">
            <a:extLst>
              <a:ext uri="{FF2B5EF4-FFF2-40B4-BE49-F238E27FC236}">
                <a16:creationId xmlns:a16="http://schemas.microsoft.com/office/drawing/2014/main" id="{58350E96-57A4-414B-9B8B-1430C2B4D38E}"/>
              </a:ext>
            </a:extLst>
          </p:cNvPr>
          <p:cNvCxnSpPr>
            <a:cxnSpLocks/>
          </p:cNvCxnSpPr>
          <p:nvPr/>
        </p:nvCxnSpPr>
        <p:spPr>
          <a:xfrm>
            <a:off x="11200667"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Slide Number">
            <a:extLst>
              <a:ext uri="{FF2B5EF4-FFF2-40B4-BE49-F238E27FC236}">
                <a16:creationId xmlns:a16="http://schemas.microsoft.com/office/drawing/2014/main" id="{49E8753C-A442-034F-B0F4-92D22B3247FE}"/>
              </a:ext>
            </a:extLst>
          </p:cNvPr>
          <p:cNvSpPr>
            <a:spLocks noGrp="1"/>
          </p:cNvSpPr>
          <p:nvPr>
            <p:ph type="sldNum" sz="quarter" idx="4"/>
          </p:nvPr>
        </p:nvSpPr>
        <p:spPr>
          <a:xfrm>
            <a:off x="11206124"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83610676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32" userDrawn="1">
          <p15:clr>
            <a:srgbClr val="FBAE40"/>
          </p15:clr>
        </p15:guide>
        <p15:guide id="7" pos="1224" userDrawn="1">
          <p15:clr>
            <a:srgbClr val="FBAE40"/>
          </p15:clr>
        </p15:guide>
        <p15:guide id="8" pos="648" userDrawn="1">
          <p15:clr>
            <a:srgbClr val="FBAE40"/>
          </p15:clr>
        </p15:guide>
        <p15:guide id="9" pos="153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Slide - Picture">
    <p:bg>
      <p:bgPr>
        <a:solidFill>
          <a:schemeClr val="accent4"/>
        </a:solidFill>
        <a:effectLst/>
      </p:bgPr>
    </p:bg>
    <p:spTree>
      <p:nvGrpSpPr>
        <p:cNvPr id="1" name=""/>
        <p:cNvGrpSpPr/>
        <p:nvPr/>
      </p:nvGrpSpPr>
      <p:grpSpPr>
        <a:xfrm>
          <a:off x="0" y="0"/>
          <a:ext cx="0" cy="0"/>
          <a:chOff x="0" y="0"/>
          <a:chExt cx="0" cy="0"/>
        </a:xfrm>
      </p:grpSpPr>
      <p:sp>
        <p:nvSpPr>
          <p:cNvPr id="19" name="Date">
            <a:extLst>
              <a:ext uri="{FF2B5EF4-FFF2-40B4-BE49-F238E27FC236}">
                <a16:creationId xmlns:a16="http://schemas.microsoft.com/office/drawing/2014/main" id="{AAF94E19-ED71-7845-B4E1-5D3EA4F2593F}"/>
              </a:ext>
            </a:extLst>
          </p:cNvPr>
          <p:cNvSpPr>
            <a:spLocks noGrp="1"/>
          </p:cNvSpPr>
          <p:nvPr>
            <p:ph type="dt" sz="half" idx="10"/>
          </p:nvPr>
        </p:nvSpPr>
        <p:spPr>
          <a:xfrm>
            <a:off x="10032276" y="6202177"/>
            <a:ext cx="1142267" cy="323968"/>
          </a:xfrm>
        </p:spPr>
        <p:txBody>
          <a:bodyPr/>
          <a:lstStyle>
            <a:lvl1pPr>
              <a:defRPr>
                <a:solidFill>
                  <a:schemeClr val="bg1"/>
                </a:solidFill>
              </a:defRPr>
            </a:lvl1pPr>
          </a:lstStyle>
          <a:p>
            <a:fld id="{049DC8E1-D369-0F48-9062-BB068AFD07CE}" type="datetime1">
              <a:rPr lang="en-US" smtClean="0"/>
              <a:pPr/>
              <a:t>11/16/21</a:t>
            </a:fld>
            <a:endParaRPr lang="en-US" dirty="0"/>
          </a:p>
        </p:txBody>
      </p:sp>
      <p:cxnSp>
        <p:nvCxnSpPr>
          <p:cNvPr id="22" name="Line 3">
            <a:extLst>
              <a:ext uri="{FF2B5EF4-FFF2-40B4-BE49-F238E27FC236}">
                <a16:creationId xmlns:a16="http://schemas.microsoft.com/office/drawing/2014/main" id="{6E05FCF8-5823-9D4D-B7F3-412E5BDD4E01}"/>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Slide Number">
            <a:extLst>
              <a:ext uri="{FF2B5EF4-FFF2-40B4-BE49-F238E27FC236}">
                <a16:creationId xmlns:a16="http://schemas.microsoft.com/office/drawing/2014/main" id="{14A543BD-A296-7346-B649-5BA64898AF2C}"/>
              </a:ext>
            </a:extLst>
          </p:cNvPr>
          <p:cNvSpPr>
            <a:spLocks noGrp="1"/>
          </p:cNvSpPr>
          <p:nvPr>
            <p:ph type="sldNum" sz="quarter" idx="12"/>
          </p:nvPr>
        </p:nvSpPr>
        <p:spPr>
          <a:xfrm>
            <a:off x="11206124" y="6181281"/>
            <a:ext cx="487680" cy="365760"/>
          </a:xfrm>
        </p:spPr>
        <p:txBody>
          <a:bodyPr/>
          <a:lstStyle>
            <a:lvl1pPr>
              <a:defRPr>
                <a:solidFill>
                  <a:schemeClr val="bg1"/>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611898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352" userDrawn="1">
          <p15:clr>
            <a:srgbClr val="FBAE40"/>
          </p15:clr>
        </p15:guide>
        <p15:guide id="8" orient="horz" pos="192" userDrawn="1">
          <p15:clr>
            <a:srgbClr val="FBAE40"/>
          </p15:clr>
        </p15:guide>
        <p15:guide id="9" pos="64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Slide - Fact/Highlight">
    <p:bg>
      <p:bgPr>
        <a:solidFill>
          <a:schemeClr val="accent2"/>
        </a:solidFill>
        <a:effectLst/>
      </p:bgPr>
    </p:bg>
    <p:spTree>
      <p:nvGrpSpPr>
        <p:cNvPr id="1" name=""/>
        <p:cNvGrpSpPr/>
        <p:nvPr/>
      </p:nvGrpSpPr>
      <p:grpSpPr>
        <a:xfrm>
          <a:off x="0" y="0"/>
          <a:ext cx="0" cy="0"/>
          <a:chOff x="0" y="0"/>
          <a:chExt cx="0" cy="0"/>
        </a:xfrm>
      </p:grpSpPr>
      <p:sp>
        <p:nvSpPr>
          <p:cNvPr id="6" name="Gold Background">
            <a:extLst>
              <a:ext uri="{FF2B5EF4-FFF2-40B4-BE49-F238E27FC236}">
                <a16:creationId xmlns:a16="http://schemas.microsoft.com/office/drawing/2014/main" id="{5CCAEC11-865D-CB4B-88E8-5AF51FB37FBE}"/>
              </a:ext>
            </a:extLst>
          </p:cNvPr>
          <p:cNvSpPr/>
          <p:nvPr/>
        </p:nvSpPr>
        <p:spPr>
          <a:xfrm>
            <a:off x="1" y="0"/>
            <a:ext cx="12191999" cy="68522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Heading">
            <a:extLst>
              <a:ext uri="{FF2B5EF4-FFF2-40B4-BE49-F238E27FC236}">
                <a16:creationId xmlns:a16="http://schemas.microsoft.com/office/drawing/2014/main" id="{4D7D7E43-151C-6148-8D70-1135C4C4B705}"/>
              </a:ext>
            </a:extLst>
          </p:cNvPr>
          <p:cNvSpPr>
            <a:spLocks noGrp="1"/>
          </p:cNvSpPr>
          <p:nvPr>
            <p:ph type="ctrTitle" hasCustomPrompt="1"/>
          </p:nvPr>
        </p:nvSpPr>
        <p:spPr bwMode="blackWhite">
          <a:xfrm>
            <a:off x="2893545" y="1466567"/>
            <a:ext cx="6419331" cy="1210973"/>
          </a:xfrm>
          <a:prstGeom prst="rect">
            <a:avLst/>
          </a:prstGeom>
          <a:noFill/>
          <a:ln w="38100">
            <a:noFill/>
          </a:ln>
        </p:spPr>
        <p:txBody>
          <a:bodyPr wrap="square" lIns="0" tIns="0" rIns="0" bIns="0" anchor="t" anchorCtr="0">
            <a:spAutoFit/>
          </a:bodyPr>
          <a:lstStyle>
            <a:lvl1pPr algn="ctr">
              <a:defRPr sz="8600" b="0" i="0" cap="none" spc="300">
                <a:solidFill>
                  <a:schemeClr val="accent2"/>
                </a:solidFill>
                <a:latin typeface="United Sans Cd Md" pitchFamily="50" charset="0"/>
              </a:defRPr>
            </a:lvl1pPr>
          </a:lstStyle>
          <a:p>
            <a:r>
              <a:rPr lang="en-US" b="1" spc="0" dirty="0">
                <a:latin typeface="United Sans Rg Md" pitchFamily="50" charset="0"/>
              </a:rPr>
              <a:t>123</a:t>
            </a:r>
            <a:endParaRPr lang="en-US" dirty="0"/>
          </a:p>
        </p:txBody>
      </p:sp>
      <p:sp>
        <p:nvSpPr>
          <p:cNvPr id="20" name="Black Bar">
            <a:extLst>
              <a:ext uri="{FF2B5EF4-FFF2-40B4-BE49-F238E27FC236}">
                <a16:creationId xmlns:a16="http://schemas.microsoft.com/office/drawing/2014/main" id="{EACB2F0C-1C3D-CD48-AD13-7B5AD683F7C7}"/>
              </a:ext>
            </a:extLst>
          </p:cNvPr>
          <p:cNvSpPr/>
          <p:nvPr/>
        </p:nvSpPr>
        <p:spPr>
          <a:xfrm>
            <a:off x="2648277" y="2744421"/>
            <a:ext cx="6905456" cy="440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ubhead">
            <a:extLst>
              <a:ext uri="{FF2B5EF4-FFF2-40B4-BE49-F238E27FC236}">
                <a16:creationId xmlns:a16="http://schemas.microsoft.com/office/drawing/2014/main" id="{0B79470A-88E7-9241-9D11-9A69D762338C}"/>
              </a:ext>
            </a:extLst>
          </p:cNvPr>
          <p:cNvSpPr>
            <a:spLocks noGrp="1"/>
          </p:cNvSpPr>
          <p:nvPr>
            <p:ph type="subTitle" idx="1" hasCustomPrompt="1"/>
          </p:nvPr>
        </p:nvSpPr>
        <p:spPr>
          <a:xfrm>
            <a:off x="2648276" y="2706475"/>
            <a:ext cx="6895463" cy="553998"/>
          </a:xfrm>
          <a:noFill/>
        </p:spPr>
        <p:txBody>
          <a:bodyPr wrap="square" lIns="0" tIns="0" rIns="0" bIns="0" anchor="t" anchorCtr="0">
            <a:spAutoFit/>
          </a:bodyPr>
          <a:lstStyle>
            <a:lvl1pPr marL="0" indent="0" algn="ctr">
              <a:buNone/>
              <a:defRPr sz="3600" b="1" i="0" spc="300">
                <a:solidFill>
                  <a:schemeClr val="accent4"/>
                </a:solidFill>
                <a:latin typeface="United Sans Cd Md" pitchFamily="50"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TOPIC OR TITLE</a:t>
            </a:r>
          </a:p>
        </p:txBody>
      </p:sp>
      <p:sp>
        <p:nvSpPr>
          <p:cNvPr id="23" name="Body Text">
            <a:extLst>
              <a:ext uri="{FF2B5EF4-FFF2-40B4-BE49-F238E27FC236}">
                <a16:creationId xmlns:a16="http://schemas.microsoft.com/office/drawing/2014/main" id="{BD416322-CF1A-F143-B2A9-844B608C50DA}"/>
              </a:ext>
            </a:extLst>
          </p:cNvPr>
          <p:cNvSpPr>
            <a:spLocks noGrp="1"/>
          </p:cNvSpPr>
          <p:nvPr>
            <p:ph type="body" sz="quarter" idx="14" hasCustomPrompt="1"/>
          </p:nvPr>
        </p:nvSpPr>
        <p:spPr>
          <a:xfrm>
            <a:off x="2875268" y="3540352"/>
            <a:ext cx="6678467" cy="1122744"/>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2400" b="0" i="0" normalizeH="0" baseline="0">
                <a:solidFill>
                  <a:schemeClr val="bg1"/>
                </a:solidFill>
                <a:latin typeface="Acumin Pro Medium" panose="020B0504020202020204" pitchFamily="34" charset="77"/>
              </a:defRPr>
            </a:lvl1pPr>
          </a:lstStyle>
          <a:p>
            <a:pPr lvl="0"/>
            <a:r>
              <a:rPr lang="en-US" dirty="0"/>
              <a:t>Fact or highlight. </a:t>
            </a:r>
            <a:r>
              <a:rPr lang="en-US" dirty="0" err="1"/>
              <a:t>Acumin</a:t>
            </a:r>
            <a:r>
              <a:rPr lang="en-US" dirty="0"/>
              <a:t> Pro Medium 24 pt. Keep it short with bite-size chunks of information.</a:t>
            </a:r>
          </a:p>
        </p:txBody>
      </p:sp>
      <p:pic>
        <p:nvPicPr>
          <p:cNvPr id="24" name="Gold Triangle">
            <a:extLst>
              <a:ext uri="{FF2B5EF4-FFF2-40B4-BE49-F238E27FC236}">
                <a16:creationId xmlns:a16="http://schemas.microsoft.com/office/drawing/2014/main" id="{4DC803D7-BDE8-2740-B36D-EB98236EB729}"/>
              </a:ext>
            </a:extLst>
          </p:cNvPr>
          <p:cNvPicPr>
            <a:picLocks noChangeAspect="1"/>
          </p:cNvPicPr>
          <p:nvPr/>
        </p:nvPicPr>
        <p:blipFill>
          <a:blip r:embed="rId2"/>
          <a:stretch>
            <a:fillRect/>
          </a:stretch>
        </p:blipFill>
        <p:spPr>
          <a:xfrm>
            <a:off x="9821333" y="0"/>
            <a:ext cx="2370667" cy="6858000"/>
          </a:xfrm>
          <a:prstGeom prst="rect">
            <a:avLst/>
          </a:prstGeom>
        </p:spPr>
      </p:pic>
      <p:pic>
        <p:nvPicPr>
          <p:cNvPr id="12" name="Purdue Logo" descr="Purdue Logo">
            <a:extLst>
              <a:ext uri="{FF2B5EF4-FFF2-40B4-BE49-F238E27FC236}">
                <a16:creationId xmlns:a16="http://schemas.microsoft.com/office/drawing/2014/main" id="{5E605B16-02C1-2745-862C-3DA92BDFFF7E}"/>
              </a:ext>
            </a:extLst>
          </p:cNvPr>
          <p:cNvPicPr>
            <a:picLocks noChangeAspect="1"/>
          </p:cNvPicPr>
          <p:nvPr userDrawn="1"/>
        </p:nvPicPr>
        <p:blipFill>
          <a:blip r:embed="rId3"/>
          <a:stretch>
            <a:fillRect/>
          </a:stretch>
        </p:blipFill>
        <p:spPr>
          <a:xfrm>
            <a:off x="1020306" y="5972250"/>
            <a:ext cx="2463665" cy="440990"/>
          </a:xfrm>
          <a:prstGeom prst="rect">
            <a:avLst/>
          </a:prstGeom>
        </p:spPr>
      </p:pic>
      <p:sp>
        <p:nvSpPr>
          <p:cNvPr id="25" name="Date">
            <a:extLst>
              <a:ext uri="{FF2B5EF4-FFF2-40B4-BE49-F238E27FC236}">
                <a16:creationId xmlns:a16="http://schemas.microsoft.com/office/drawing/2014/main" id="{A7492D50-D618-9F40-B9F2-9B08441829B8}"/>
              </a:ext>
            </a:extLst>
          </p:cNvPr>
          <p:cNvSpPr>
            <a:spLocks noGrp="1"/>
          </p:cNvSpPr>
          <p:nvPr>
            <p:ph type="dt" sz="half" idx="10"/>
          </p:nvPr>
        </p:nvSpPr>
        <p:spPr>
          <a:xfrm>
            <a:off x="10154195" y="6202177"/>
            <a:ext cx="1020348" cy="323968"/>
          </a:xfrm>
        </p:spPr>
        <p:txBody>
          <a:bodyPr/>
          <a:lstStyle>
            <a:lvl1pPr>
              <a:defRPr>
                <a:solidFill>
                  <a:schemeClr val="accent4">
                    <a:alpha val="70000"/>
                  </a:schemeClr>
                </a:solidFill>
              </a:defRPr>
            </a:lvl1pPr>
          </a:lstStyle>
          <a:p>
            <a:fld id="{049DC8E1-D369-0F48-9062-BB068AFD07CE}" type="datetime1">
              <a:rPr lang="en-US" smtClean="0"/>
              <a:pPr/>
              <a:t>11/16/21</a:t>
            </a:fld>
            <a:endParaRPr lang="en-US" dirty="0"/>
          </a:p>
        </p:txBody>
      </p:sp>
      <p:cxnSp>
        <p:nvCxnSpPr>
          <p:cNvPr id="27" name="Line">
            <a:extLst>
              <a:ext uri="{FF2B5EF4-FFF2-40B4-BE49-F238E27FC236}">
                <a16:creationId xmlns:a16="http://schemas.microsoft.com/office/drawing/2014/main" id="{8F96F97C-D2D6-7949-BDC5-C0B91FB918BD}"/>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Slide Number">
            <a:extLst>
              <a:ext uri="{FF2B5EF4-FFF2-40B4-BE49-F238E27FC236}">
                <a16:creationId xmlns:a16="http://schemas.microsoft.com/office/drawing/2014/main" id="{8E13B548-F076-CF46-A887-15D7D4869738}"/>
              </a:ext>
            </a:extLst>
          </p:cNvPr>
          <p:cNvSpPr>
            <a:spLocks noGrp="1"/>
          </p:cNvSpPr>
          <p:nvPr>
            <p:ph type="sldNum" sz="quarter" idx="12"/>
          </p:nvPr>
        </p:nvSpPr>
        <p:spPr>
          <a:xfrm>
            <a:off x="11206124" y="6181281"/>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7073935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orient="horz" pos="1008" userDrawn="1">
          <p15:clr>
            <a:srgbClr val="FBAE40"/>
          </p15:clr>
        </p15:guide>
        <p15:guide id="8" orient="horz" pos="148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141394" y="964692"/>
            <a:ext cx="7917007"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141394" y="2638046"/>
            <a:ext cx="7917007"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154195" y="6202177"/>
            <a:ext cx="1020348"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11/16/21</a:t>
            </a:fld>
            <a:endParaRPr lang="en-US" dirty="0"/>
          </a:p>
        </p:txBody>
      </p:sp>
      <p:sp>
        <p:nvSpPr>
          <p:cNvPr id="5" name="Footer Placeholder 4"/>
          <p:cNvSpPr>
            <a:spLocks noGrp="1"/>
          </p:cNvSpPr>
          <p:nvPr>
            <p:ph type="ftr" sz="quarter" idx="3"/>
          </p:nvPr>
        </p:nvSpPr>
        <p:spPr>
          <a:xfrm>
            <a:off x="1137845" y="6219163"/>
            <a:ext cx="6075552"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1299112"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dirty="0"/>
          </a:p>
        </p:txBody>
      </p:sp>
      <p:cxnSp>
        <p:nvCxnSpPr>
          <p:cNvPr id="16" name="Straight Connector 15">
            <a:extLst>
              <a:ext uri="{FF2B5EF4-FFF2-40B4-BE49-F238E27FC236}">
                <a16:creationId xmlns:a16="http://schemas.microsoft.com/office/drawing/2014/main" id="{8DFF833F-712C-324A-8187-5455C581BDBA}"/>
              </a:ext>
            </a:extLst>
          </p:cNvPr>
          <p:cNvCxnSpPr>
            <a:cxnSpLocks/>
          </p:cNvCxnSpPr>
          <p:nvPr/>
        </p:nvCxnSpPr>
        <p:spPr>
          <a:xfrm>
            <a:off x="11200667" y="6270568"/>
            <a:ext cx="0" cy="1600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5336832"/>
      </p:ext>
    </p:extLst>
  </p:cSld>
  <p:clrMap bg1="lt1" tx1="dk1" bg2="lt2" tx2="dk2" accent1="accent1" accent2="accent2" accent3="accent3" accent4="accent4" accent5="accent5" accent6="accent6" hlink="hlink" folHlink="folHlink"/>
  <p:sldLayoutIdLst>
    <p:sldLayoutId id="2147483725" r:id="rId1"/>
    <p:sldLayoutId id="2147483709" r:id="rId2"/>
    <p:sldLayoutId id="2147483720" r:id="rId3"/>
    <p:sldLayoutId id="2147483721" r:id="rId4"/>
    <p:sldLayoutId id="2147483722" r:id="rId5"/>
    <p:sldLayoutId id="2147483728" r:id="rId6"/>
    <p:sldLayoutId id="2147483727" r:id="rId7"/>
    <p:sldLayoutId id="2147483726" r:id="rId8"/>
    <p:sldLayoutId id="2147483723" r:id="rId9"/>
    <p:sldLayoutId id="2147483724" r:id="rId10"/>
  </p:sldLayoutIdLst>
  <p:hf hdr="0" ftr="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056" userDrawn="1">
          <p15:clr>
            <a:srgbClr val="F26B43"/>
          </p15:clr>
        </p15:guide>
        <p15:guide id="4" orient="horz" pos="393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hyperlink" Target="https://engineering.purdue.edu/~jpoggie/battle_flow_model/armies.mp4" TargetMode="External"/><Relationship Id="rId3" Type="http://schemas.microsoft.com/office/2007/relationships/media" Target="../media/media2.mp4"/><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slideLayout" Target="../slideLayouts/slideLayout8.xml"/><Relationship Id="rId4" Type="http://schemas.openxmlformats.org/officeDocument/2006/relationships/video" Target="../media/media2.mp4"/><Relationship Id="rId9" Type="http://schemas.openxmlformats.org/officeDocument/2006/relationships/hyperlink" Target="https://engineering.purdue.edu/~jpoggie/battle_flow_model/armies_no_terrain.mp4"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engineering.purdue.edu/~jpoggie/battle_flow_model/brigades_case0.mp4" TargetMode="External"/><Relationship Id="rId3" Type="http://schemas.microsoft.com/office/2007/relationships/media" Target="../media/media4.mp4"/><Relationship Id="rId7" Type="http://schemas.openxmlformats.org/officeDocument/2006/relationships/image" Target="../media/image1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3.png"/><Relationship Id="rId5" Type="http://schemas.openxmlformats.org/officeDocument/2006/relationships/slideLayout" Target="../slideLayouts/slideLayout8.xml"/><Relationship Id="rId4" Type="http://schemas.openxmlformats.org/officeDocument/2006/relationships/video" Target="../media/media4.mp4"/><Relationship Id="rId9" Type="http://schemas.openxmlformats.org/officeDocument/2006/relationships/hyperlink" Target="https://engineering.purdue.edu/~jpoggie/battle_flow_model/brigades_case0_discrete.mp4"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C6DAED2-C73D-2443-84E6-FD89A1066655}"/>
              </a:ext>
            </a:extLst>
          </p:cNvPr>
          <p:cNvSpPr>
            <a:spLocks noGrp="1"/>
          </p:cNvSpPr>
          <p:nvPr>
            <p:ph type="ctrTitle"/>
          </p:nvPr>
        </p:nvSpPr>
        <p:spPr>
          <a:xfrm>
            <a:off x="1943100" y="1626244"/>
            <a:ext cx="7911945" cy="784830"/>
          </a:xfrm>
        </p:spPr>
        <p:txBody>
          <a:bodyPr/>
          <a:lstStyle/>
          <a:p>
            <a:r>
              <a:rPr lang="en-US" dirty="0"/>
              <a:t>A fresh look at </a:t>
            </a:r>
            <a:r>
              <a:rPr lang="en-US" dirty="0" err="1"/>
              <a:t>pickett’s</a:t>
            </a:r>
            <a:r>
              <a:rPr lang="en-US" dirty="0"/>
              <a:t> charge</a:t>
            </a:r>
          </a:p>
        </p:txBody>
      </p:sp>
      <p:sp>
        <p:nvSpPr>
          <p:cNvPr id="3" name="Subtitle">
            <a:extLst>
              <a:ext uri="{FF2B5EF4-FFF2-40B4-BE49-F238E27FC236}">
                <a16:creationId xmlns:a16="http://schemas.microsoft.com/office/drawing/2014/main" id="{4021E30B-3F73-3D4B-B22E-DFCD13F0982C}"/>
              </a:ext>
            </a:extLst>
          </p:cNvPr>
          <p:cNvSpPr>
            <a:spLocks noGrp="1"/>
          </p:cNvSpPr>
          <p:nvPr>
            <p:ph type="subTitle" idx="1"/>
          </p:nvPr>
        </p:nvSpPr>
        <p:spPr>
          <a:xfrm>
            <a:off x="1950624" y="3990085"/>
            <a:ext cx="7096269" cy="1272143"/>
          </a:xfrm>
        </p:spPr>
        <p:txBody>
          <a:bodyPr/>
          <a:lstStyle/>
          <a:p>
            <a:r>
              <a:rPr lang="en-US" dirty="0"/>
              <a:t>2021-11-16</a:t>
            </a:r>
          </a:p>
          <a:p>
            <a:r>
              <a:rPr lang="en-US" dirty="0"/>
              <a:t>Jonathan </a:t>
            </a:r>
            <a:r>
              <a:rPr lang="en-US" dirty="0" err="1"/>
              <a:t>Poggie</a:t>
            </a:r>
            <a:r>
              <a:rPr lang="en-US" dirty="0"/>
              <a:t>, Sorin </a:t>
            </a:r>
            <a:r>
              <a:rPr lang="en-US" dirty="0" err="1"/>
              <a:t>Matei</a:t>
            </a:r>
            <a:r>
              <a:rPr lang="en-US" dirty="0"/>
              <a:t>, and Robert </a:t>
            </a:r>
            <a:r>
              <a:rPr lang="en-US" dirty="0" err="1"/>
              <a:t>Kirchubel</a:t>
            </a:r>
            <a:endParaRPr lang="en-US" dirty="0"/>
          </a:p>
          <a:p>
            <a:r>
              <a:rPr lang="en-US" dirty="0"/>
              <a:t>FORCES Initiative, Purdue University</a:t>
            </a:r>
          </a:p>
        </p:txBody>
      </p:sp>
      <p:sp>
        <p:nvSpPr>
          <p:cNvPr id="4" name="Date">
            <a:extLst>
              <a:ext uri="{FF2B5EF4-FFF2-40B4-BE49-F238E27FC236}">
                <a16:creationId xmlns:a16="http://schemas.microsoft.com/office/drawing/2014/main" id="{4EEC893F-2E6E-8648-8011-345CAE3441CC}"/>
              </a:ext>
            </a:extLst>
          </p:cNvPr>
          <p:cNvSpPr>
            <a:spLocks noGrp="1"/>
          </p:cNvSpPr>
          <p:nvPr>
            <p:ph type="dt" sz="half" idx="10"/>
          </p:nvPr>
        </p:nvSpPr>
        <p:spPr/>
        <p:txBody>
          <a:bodyPr/>
          <a:lstStyle/>
          <a:p>
            <a:fld id="{049DC8E1-D369-0F48-9062-BB068AFD07CE}" type="datetime1">
              <a:rPr lang="en-US" smtClean="0"/>
              <a:pPr/>
              <a:t>11/16/21</a:t>
            </a:fld>
            <a:endParaRPr lang="en-US" dirty="0"/>
          </a:p>
        </p:txBody>
      </p:sp>
      <p:sp>
        <p:nvSpPr>
          <p:cNvPr id="5" name="Slide Number">
            <a:extLst>
              <a:ext uri="{FF2B5EF4-FFF2-40B4-BE49-F238E27FC236}">
                <a16:creationId xmlns:a16="http://schemas.microsoft.com/office/drawing/2014/main" id="{BC6C36F4-D49A-904E-968D-C3A9784ABFE4}"/>
              </a:ext>
            </a:extLst>
          </p:cNvPr>
          <p:cNvSpPr>
            <a:spLocks noGrp="1"/>
          </p:cNvSpPr>
          <p:nvPr>
            <p:ph type="sldNum" sz="quarter" idx="12"/>
          </p:nvPr>
        </p:nvSpPr>
        <p:spPr>
          <a:xfrm>
            <a:off x="11213873" y="6181281"/>
            <a:ext cx="487680" cy="365760"/>
          </a:xfrm>
        </p:spPr>
        <p:txBody>
          <a:bodyPr/>
          <a:lstStyle/>
          <a:p>
            <a:fld id="{8A7A6979-0714-4377-B894-6BE4C2D6E202}" type="slidenum">
              <a:rPr lang="en-US" smtClean="0"/>
              <a:pPr/>
              <a:t>1</a:t>
            </a:fld>
            <a:endParaRPr lang="en-US" dirty="0"/>
          </a:p>
        </p:txBody>
      </p:sp>
    </p:spTree>
    <p:extLst>
      <p:ext uri="{BB962C8B-B14F-4D97-AF65-F5344CB8AC3E}">
        <p14:creationId xmlns:p14="http://schemas.microsoft.com/office/powerpoint/2010/main" val="2664743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57B785B-7419-6444-8F7C-456DADFC9CDE}"/>
              </a:ext>
            </a:extLst>
          </p:cNvPr>
          <p:cNvSpPr>
            <a:spLocks noGrp="1"/>
          </p:cNvSpPr>
          <p:nvPr>
            <p:ph type="ctrTitle"/>
          </p:nvPr>
        </p:nvSpPr>
        <p:spPr/>
        <p:txBody>
          <a:bodyPr/>
          <a:lstStyle/>
          <a:p>
            <a:r>
              <a:rPr lang="en-US" dirty="0"/>
              <a:t>Battle Flow: Alternative Perspective on Battles and Crises</a:t>
            </a:r>
          </a:p>
        </p:txBody>
      </p:sp>
      <p:sp>
        <p:nvSpPr>
          <p:cNvPr id="5" name="Date">
            <a:extLst>
              <a:ext uri="{FF2B5EF4-FFF2-40B4-BE49-F238E27FC236}">
                <a16:creationId xmlns:a16="http://schemas.microsoft.com/office/drawing/2014/main" id="{A89144A8-6334-C146-B40F-BF5885E42CD8}"/>
              </a:ext>
            </a:extLst>
          </p:cNvPr>
          <p:cNvSpPr>
            <a:spLocks noGrp="1"/>
          </p:cNvSpPr>
          <p:nvPr>
            <p:ph type="dt" sz="half" idx="2"/>
          </p:nvPr>
        </p:nvSpPr>
        <p:spPr/>
        <p:txBody>
          <a:bodyPr/>
          <a:lstStyle/>
          <a:p>
            <a:fld id="{E0C8DACD-4E35-4E4C-AC75-C3DE50F04E7E}" type="datetime1">
              <a:rPr lang="en-US" smtClean="0"/>
              <a:pPr/>
              <a:t>11/16/21</a:t>
            </a:fld>
            <a:endParaRPr lang="en-US" dirty="0"/>
          </a:p>
        </p:txBody>
      </p:sp>
      <p:sp>
        <p:nvSpPr>
          <p:cNvPr id="6" name="Slide Number">
            <a:extLst>
              <a:ext uri="{FF2B5EF4-FFF2-40B4-BE49-F238E27FC236}">
                <a16:creationId xmlns:a16="http://schemas.microsoft.com/office/drawing/2014/main" id="{F12AC305-62D1-0B42-86B3-CE1813F5523B}"/>
              </a:ext>
            </a:extLst>
          </p:cNvPr>
          <p:cNvSpPr>
            <a:spLocks noGrp="1"/>
          </p:cNvSpPr>
          <p:nvPr>
            <p:ph type="sldNum" sz="quarter" idx="4"/>
          </p:nvPr>
        </p:nvSpPr>
        <p:spPr/>
        <p:txBody>
          <a:bodyPr/>
          <a:lstStyle/>
          <a:p>
            <a:fld id="{8A7A6979-0714-4377-B894-6BE4C2D6E202}" type="slidenum">
              <a:rPr lang="en-US" smtClean="0"/>
              <a:pPr/>
              <a:t>2</a:t>
            </a:fld>
            <a:endParaRPr lang="en-US" dirty="0"/>
          </a:p>
        </p:txBody>
      </p:sp>
      <p:sp>
        <p:nvSpPr>
          <p:cNvPr id="11" name="Content Placeholder 2">
            <a:extLst>
              <a:ext uri="{FF2B5EF4-FFF2-40B4-BE49-F238E27FC236}">
                <a16:creationId xmlns:a16="http://schemas.microsoft.com/office/drawing/2014/main" id="{37DACB8A-58B2-CB49-B980-30FC2CE2CD2E}"/>
              </a:ext>
            </a:extLst>
          </p:cNvPr>
          <p:cNvSpPr txBox="1">
            <a:spLocks/>
          </p:cNvSpPr>
          <p:nvPr/>
        </p:nvSpPr>
        <p:spPr>
          <a:xfrm>
            <a:off x="347583" y="1937724"/>
            <a:ext cx="7882017" cy="3711236"/>
          </a:xfrm>
          <a:prstGeom prst="rect">
            <a:avLst/>
          </a:prstGeom>
        </p:spPr>
        <p:txBody>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sz="2800" dirty="0"/>
              <a:t>Conventional models: game pieces</a:t>
            </a:r>
          </a:p>
          <a:p>
            <a:r>
              <a:rPr lang="en-US" sz="2800" dirty="0"/>
              <a:t>Discrete units: arbitrary aggregation</a:t>
            </a:r>
          </a:p>
          <a:p>
            <a:r>
              <a:rPr lang="en-US" sz="2800" dirty="0"/>
              <a:t>Continuous flow may provide</a:t>
            </a:r>
          </a:p>
          <a:p>
            <a:pPr lvl="1"/>
            <a:r>
              <a:rPr lang="en-US" sz="2400" dirty="0"/>
              <a:t>More realistically portray troop motion</a:t>
            </a:r>
          </a:p>
          <a:p>
            <a:pPr lvl="1"/>
            <a:r>
              <a:rPr lang="en-US" sz="2400" dirty="0"/>
              <a:t>Intuitive understanding of momentum of conflict</a:t>
            </a:r>
          </a:p>
          <a:p>
            <a:pPr lvl="1"/>
            <a:r>
              <a:rPr lang="en-US" sz="2400" dirty="0"/>
              <a:t>Tool for training and decision making</a:t>
            </a:r>
          </a:p>
        </p:txBody>
      </p:sp>
      <p:grpSp>
        <p:nvGrpSpPr>
          <p:cNvPr id="12" name="Group 11">
            <a:extLst>
              <a:ext uri="{FF2B5EF4-FFF2-40B4-BE49-F238E27FC236}">
                <a16:creationId xmlns:a16="http://schemas.microsoft.com/office/drawing/2014/main" id="{6D8AA510-4917-AE4F-B257-3B41BF72A366}"/>
              </a:ext>
            </a:extLst>
          </p:cNvPr>
          <p:cNvGrpSpPr/>
          <p:nvPr/>
        </p:nvGrpSpPr>
        <p:grpSpPr>
          <a:xfrm>
            <a:off x="8999223" y="1754397"/>
            <a:ext cx="2275119" cy="3648505"/>
            <a:chOff x="9050219" y="1859914"/>
            <a:chExt cx="2275119" cy="3648505"/>
          </a:xfrm>
        </p:grpSpPr>
        <p:sp>
          <p:nvSpPr>
            <p:cNvPr id="13" name="Oval 12">
              <a:extLst>
                <a:ext uri="{FF2B5EF4-FFF2-40B4-BE49-F238E27FC236}">
                  <a16:creationId xmlns:a16="http://schemas.microsoft.com/office/drawing/2014/main" id="{64A7D088-2FF7-B94D-A6D0-A2CE865F6FE7}"/>
                </a:ext>
              </a:extLst>
            </p:cNvPr>
            <p:cNvSpPr/>
            <p:nvPr/>
          </p:nvSpPr>
          <p:spPr>
            <a:xfrm rot="18861849">
              <a:off x="9828856" y="2991209"/>
              <a:ext cx="924698" cy="206826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19132DB-39F6-1244-962E-2572B7EC74EB}"/>
                </a:ext>
              </a:extLst>
            </p:cNvPr>
            <p:cNvSpPr/>
            <p:nvPr/>
          </p:nvSpPr>
          <p:spPr>
            <a:xfrm>
              <a:off x="10779744" y="1859914"/>
              <a:ext cx="443071" cy="914400"/>
            </a:xfrm>
            <a:prstGeom prst="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EBB1F95-CE8E-144B-A476-99A2598C0262}"/>
                </a:ext>
              </a:extLst>
            </p:cNvPr>
            <p:cNvSpPr txBox="1"/>
            <p:nvPr/>
          </p:nvSpPr>
          <p:spPr>
            <a:xfrm>
              <a:off x="9050219" y="1993948"/>
              <a:ext cx="1550617" cy="646331"/>
            </a:xfrm>
            <a:prstGeom prst="rect">
              <a:avLst/>
            </a:prstGeom>
            <a:noFill/>
          </p:spPr>
          <p:txBody>
            <a:bodyPr wrap="none" rtlCol="0">
              <a:spAutoFit/>
            </a:bodyPr>
            <a:lstStyle/>
            <a:p>
              <a:pPr algn="ctr"/>
              <a:r>
                <a:rPr lang="en-US" dirty="0"/>
                <a:t>Rigid, Discrete</a:t>
              </a:r>
            </a:p>
            <a:p>
              <a:pPr algn="ctr"/>
              <a:r>
                <a:rPr lang="en-US" dirty="0"/>
                <a:t>Game Counter</a:t>
              </a:r>
            </a:p>
          </p:txBody>
        </p:sp>
        <p:sp>
          <p:nvSpPr>
            <p:cNvPr id="16" name="TextBox 15">
              <a:extLst>
                <a:ext uri="{FF2B5EF4-FFF2-40B4-BE49-F238E27FC236}">
                  <a16:creationId xmlns:a16="http://schemas.microsoft.com/office/drawing/2014/main" id="{6E19C812-F046-D942-8C10-F76F7BBF1273}"/>
                </a:ext>
              </a:extLst>
            </p:cNvPr>
            <p:cNvSpPr txBox="1"/>
            <p:nvPr/>
          </p:nvSpPr>
          <p:spPr>
            <a:xfrm>
              <a:off x="9284615" y="4862088"/>
              <a:ext cx="2013180" cy="646331"/>
            </a:xfrm>
            <a:prstGeom prst="rect">
              <a:avLst/>
            </a:prstGeom>
            <a:noFill/>
          </p:spPr>
          <p:txBody>
            <a:bodyPr wrap="none" rtlCol="0">
              <a:spAutoFit/>
            </a:bodyPr>
            <a:lstStyle/>
            <a:p>
              <a:pPr algn="ctr"/>
              <a:r>
                <a:rPr lang="en-US" dirty="0"/>
                <a:t>Continuous Density</a:t>
              </a:r>
            </a:p>
            <a:p>
              <a:pPr algn="ctr"/>
              <a:r>
                <a:rPr lang="en-US" dirty="0"/>
                <a:t>Battle Flow Unit</a:t>
              </a:r>
            </a:p>
          </p:txBody>
        </p:sp>
      </p:grpSp>
    </p:spTree>
    <p:extLst>
      <p:ext uri="{BB962C8B-B14F-4D97-AF65-F5344CB8AC3E}">
        <p14:creationId xmlns:p14="http://schemas.microsoft.com/office/powerpoint/2010/main" val="3623823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0532EB59-7707-964D-BB47-C2425390BAB7}"/>
              </a:ext>
            </a:extLst>
          </p:cNvPr>
          <p:cNvSpPr>
            <a:spLocks noGrp="1"/>
          </p:cNvSpPr>
          <p:nvPr>
            <p:ph type="dt" sz="half" idx="10"/>
          </p:nvPr>
        </p:nvSpPr>
        <p:spPr/>
        <p:txBody>
          <a:bodyPr/>
          <a:lstStyle/>
          <a:p>
            <a:fld id="{E0C8DACD-4E35-4E4C-AC75-C3DE50F04E7E}" type="datetime1">
              <a:rPr lang="en-US" smtClean="0"/>
              <a:pPr/>
              <a:t>11/16/21</a:t>
            </a:fld>
            <a:endParaRPr lang="en-US" dirty="0"/>
          </a:p>
        </p:txBody>
      </p:sp>
      <p:sp>
        <p:nvSpPr>
          <p:cNvPr id="6" name="Slide Number Placeholder 5">
            <a:extLst>
              <a:ext uri="{FF2B5EF4-FFF2-40B4-BE49-F238E27FC236}">
                <a16:creationId xmlns:a16="http://schemas.microsoft.com/office/drawing/2014/main" id="{000AEECB-E3CB-0B4E-A107-6C67FB5DB0AF}"/>
              </a:ext>
            </a:extLst>
          </p:cNvPr>
          <p:cNvSpPr>
            <a:spLocks noGrp="1"/>
          </p:cNvSpPr>
          <p:nvPr>
            <p:ph type="sldNum" sz="quarter" idx="12"/>
          </p:nvPr>
        </p:nvSpPr>
        <p:spPr/>
        <p:txBody>
          <a:bodyPr/>
          <a:lstStyle/>
          <a:p>
            <a:fld id="{8A7A6979-0714-4377-B894-6BE4C2D6E202}" type="slidenum">
              <a:rPr lang="en-US" smtClean="0"/>
              <a:pPr/>
              <a:t>3</a:t>
            </a:fld>
            <a:endParaRPr lang="en-US" dirty="0"/>
          </a:p>
        </p:txBody>
      </p:sp>
      <p:sp>
        <p:nvSpPr>
          <p:cNvPr id="7" name="TextBox 6">
            <a:extLst>
              <a:ext uri="{FF2B5EF4-FFF2-40B4-BE49-F238E27FC236}">
                <a16:creationId xmlns:a16="http://schemas.microsoft.com/office/drawing/2014/main" id="{4D01F8AC-2544-C74E-9CD3-E7ABF1F68009}"/>
              </a:ext>
            </a:extLst>
          </p:cNvPr>
          <p:cNvSpPr txBox="1"/>
          <p:nvPr/>
        </p:nvSpPr>
        <p:spPr>
          <a:xfrm>
            <a:off x="2319967" y="216287"/>
            <a:ext cx="7552067" cy="646331"/>
          </a:xfrm>
          <a:prstGeom prst="rect">
            <a:avLst/>
          </a:prstGeom>
          <a:noFill/>
        </p:spPr>
        <p:txBody>
          <a:bodyPr wrap="none" rtlCol="0">
            <a:spAutoFit/>
          </a:bodyPr>
          <a:lstStyle/>
          <a:p>
            <a:pPr algn="ctr"/>
            <a:r>
              <a:rPr lang="en-US" sz="3600" b="1" dirty="0"/>
              <a:t>Battle of Gettysburg: July 1-3, 1863</a:t>
            </a:r>
          </a:p>
        </p:txBody>
      </p:sp>
      <p:grpSp>
        <p:nvGrpSpPr>
          <p:cNvPr id="16" name="Group 15">
            <a:extLst>
              <a:ext uri="{FF2B5EF4-FFF2-40B4-BE49-F238E27FC236}">
                <a16:creationId xmlns:a16="http://schemas.microsoft.com/office/drawing/2014/main" id="{0533DACD-A341-C344-B9FD-5F34712F17E0}"/>
              </a:ext>
            </a:extLst>
          </p:cNvPr>
          <p:cNvGrpSpPr/>
          <p:nvPr/>
        </p:nvGrpSpPr>
        <p:grpSpPr>
          <a:xfrm>
            <a:off x="379872" y="1065308"/>
            <a:ext cx="4517136" cy="5481733"/>
            <a:chOff x="2276911" y="929434"/>
            <a:chExt cx="4517136" cy="5481733"/>
          </a:xfrm>
        </p:grpSpPr>
        <p:pic>
          <p:nvPicPr>
            <p:cNvPr id="9" name="Picture 8" descr="Map&#10;&#10;Description automatically generated">
              <a:extLst>
                <a:ext uri="{FF2B5EF4-FFF2-40B4-BE49-F238E27FC236}">
                  <a16:creationId xmlns:a16="http://schemas.microsoft.com/office/drawing/2014/main" id="{16C2F337-8864-9449-95DE-87B8E169B484}"/>
                </a:ext>
              </a:extLst>
            </p:cNvPr>
            <p:cNvPicPr>
              <a:picLocks noChangeAspect="1"/>
            </p:cNvPicPr>
            <p:nvPr/>
          </p:nvPicPr>
          <p:blipFill>
            <a:blip r:embed="rId2"/>
            <a:stretch>
              <a:fillRect/>
            </a:stretch>
          </p:blipFill>
          <p:spPr>
            <a:xfrm>
              <a:off x="2276911" y="929434"/>
              <a:ext cx="4517136" cy="5481733"/>
            </a:xfrm>
            <a:prstGeom prst="rect">
              <a:avLst/>
            </a:prstGeom>
          </p:spPr>
        </p:pic>
        <p:sp>
          <p:nvSpPr>
            <p:cNvPr id="11" name="Rectangle 10">
              <a:extLst>
                <a:ext uri="{FF2B5EF4-FFF2-40B4-BE49-F238E27FC236}">
                  <a16:creationId xmlns:a16="http://schemas.microsoft.com/office/drawing/2014/main" id="{BC72BB4B-5DB8-7E47-9BC2-E0F8DEE56C1A}"/>
                </a:ext>
              </a:extLst>
            </p:cNvPr>
            <p:cNvSpPr/>
            <p:nvPr/>
          </p:nvSpPr>
          <p:spPr>
            <a:xfrm>
              <a:off x="3384561" y="2543629"/>
              <a:ext cx="1175440" cy="1526721"/>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142F331-82C0-A243-8B5A-3189DE24C7C8}"/>
                </a:ext>
              </a:extLst>
            </p:cNvPr>
            <p:cNvSpPr txBox="1"/>
            <p:nvPr/>
          </p:nvSpPr>
          <p:spPr>
            <a:xfrm>
              <a:off x="3062574" y="4137166"/>
              <a:ext cx="1738513" cy="369332"/>
            </a:xfrm>
            <a:prstGeom prst="rect">
              <a:avLst/>
            </a:prstGeom>
            <a:noFill/>
          </p:spPr>
          <p:txBody>
            <a:bodyPr wrap="square" rtlCol="0">
              <a:spAutoFit/>
            </a:bodyPr>
            <a:lstStyle/>
            <a:p>
              <a:pPr algn="ctr"/>
              <a:r>
                <a:rPr lang="en-US" dirty="0">
                  <a:solidFill>
                    <a:schemeClr val="bg1"/>
                  </a:solidFill>
                </a:rPr>
                <a:t>Area of Interest</a:t>
              </a:r>
            </a:p>
          </p:txBody>
        </p:sp>
      </p:grpSp>
      <p:pic>
        <p:nvPicPr>
          <p:cNvPr id="17" name="Picture 16" descr="A picture containing grass, outdoor, road, sky&#10;&#10;Description automatically generated">
            <a:extLst>
              <a:ext uri="{FF2B5EF4-FFF2-40B4-BE49-F238E27FC236}">
                <a16:creationId xmlns:a16="http://schemas.microsoft.com/office/drawing/2014/main" id="{F7E73D56-AB81-4444-8808-A5A4896715ED}"/>
              </a:ext>
            </a:extLst>
          </p:cNvPr>
          <p:cNvPicPr>
            <a:picLocks noChangeAspect="1"/>
          </p:cNvPicPr>
          <p:nvPr/>
        </p:nvPicPr>
        <p:blipFill>
          <a:blip r:embed="rId3"/>
          <a:stretch>
            <a:fillRect/>
          </a:stretch>
        </p:blipFill>
        <p:spPr>
          <a:xfrm>
            <a:off x="4904098" y="1220963"/>
            <a:ext cx="3663360" cy="2423160"/>
          </a:xfrm>
          <a:prstGeom prst="rect">
            <a:avLst/>
          </a:prstGeom>
        </p:spPr>
      </p:pic>
      <p:sp>
        <p:nvSpPr>
          <p:cNvPr id="18" name="TextBox 17">
            <a:extLst>
              <a:ext uri="{FF2B5EF4-FFF2-40B4-BE49-F238E27FC236}">
                <a16:creationId xmlns:a16="http://schemas.microsoft.com/office/drawing/2014/main" id="{B0BAC82B-946B-F747-A378-F76773E742DB}"/>
              </a:ext>
            </a:extLst>
          </p:cNvPr>
          <p:cNvSpPr txBox="1"/>
          <p:nvPr/>
        </p:nvSpPr>
        <p:spPr>
          <a:xfrm>
            <a:off x="6900179" y="3644123"/>
            <a:ext cx="1186543" cy="369332"/>
          </a:xfrm>
          <a:prstGeom prst="rect">
            <a:avLst/>
          </a:prstGeom>
          <a:noFill/>
        </p:spPr>
        <p:txBody>
          <a:bodyPr wrap="none" rtlCol="0">
            <a:spAutoFit/>
          </a:bodyPr>
          <a:lstStyle/>
          <a:p>
            <a:r>
              <a:rPr lang="en-US" dirty="0"/>
              <a:t>JP Photos</a:t>
            </a:r>
          </a:p>
        </p:txBody>
      </p:sp>
      <p:pic>
        <p:nvPicPr>
          <p:cNvPr id="19" name="Picture 18" descr="A picture containing grass, outdoor, field, weapon&#10;&#10;Description automatically generated">
            <a:extLst>
              <a:ext uri="{FF2B5EF4-FFF2-40B4-BE49-F238E27FC236}">
                <a16:creationId xmlns:a16="http://schemas.microsoft.com/office/drawing/2014/main" id="{D3740B4B-2383-1C43-B760-A06DA2144815}"/>
              </a:ext>
            </a:extLst>
          </p:cNvPr>
          <p:cNvPicPr>
            <a:picLocks noChangeAspect="1"/>
          </p:cNvPicPr>
          <p:nvPr/>
        </p:nvPicPr>
        <p:blipFill>
          <a:blip r:embed="rId4"/>
          <a:stretch>
            <a:fillRect/>
          </a:stretch>
        </p:blipFill>
        <p:spPr>
          <a:xfrm>
            <a:off x="8254003" y="3750576"/>
            <a:ext cx="3657600" cy="2331720"/>
          </a:xfrm>
          <a:prstGeom prst="rect">
            <a:avLst/>
          </a:prstGeom>
        </p:spPr>
      </p:pic>
      <p:sp>
        <p:nvSpPr>
          <p:cNvPr id="20" name="TextBox 19">
            <a:extLst>
              <a:ext uri="{FF2B5EF4-FFF2-40B4-BE49-F238E27FC236}">
                <a16:creationId xmlns:a16="http://schemas.microsoft.com/office/drawing/2014/main" id="{BF7DE688-FA8F-FB44-890B-9DB3803DE03E}"/>
              </a:ext>
            </a:extLst>
          </p:cNvPr>
          <p:cNvSpPr txBox="1"/>
          <p:nvPr/>
        </p:nvSpPr>
        <p:spPr>
          <a:xfrm>
            <a:off x="8806266" y="1645690"/>
            <a:ext cx="3105337" cy="1200329"/>
          </a:xfrm>
          <a:prstGeom prst="rect">
            <a:avLst/>
          </a:prstGeom>
          <a:solidFill>
            <a:schemeClr val="accent3"/>
          </a:solidFill>
        </p:spPr>
        <p:txBody>
          <a:bodyPr wrap="none" rtlCol="0">
            <a:spAutoFit/>
          </a:bodyPr>
          <a:lstStyle/>
          <a:p>
            <a:r>
              <a:rPr lang="en-US" dirty="0"/>
              <a:t>Pickett’s Charge:</a:t>
            </a:r>
          </a:p>
          <a:p>
            <a:r>
              <a:rPr lang="en-US" dirty="0"/>
              <a:t>Day 3 of Battle of Gettysburg</a:t>
            </a:r>
          </a:p>
          <a:p>
            <a:r>
              <a:rPr lang="en-US" dirty="0"/>
              <a:t>July 3, 1863, about 2:30 PM</a:t>
            </a:r>
          </a:p>
          <a:p>
            <a:r>
              <a:rPr lang="en-US" dirty="0"/>
              <a:t>About one hour</a:t>
            </a:r>
          </a:p>
        </p:txBody>
      </p:sp>
      <p:sp>
        <p:nvSpPr>
          <p:cNvPr id="21" name="TextBox 20">
            <a:extLst>
              <a:ext uri="{FF2B5EF4-FFF2-40B4-BE49-F238E27FC236}">
                <a16:creationId xmlns:a16="http://schemas.microsoft.com/office/drawing/2014/main" id="{EAD0A73A-A56C-A44A-B86C-7EBEC097AB56}"/>
              </a:ext>
            </a:extLst>
          </p:cNvPr>
          <p:cNvSpPr txBox="1"/>
          <p:nvPr/>
        </p:nvSpPr>
        <p:spPr>
          <a:xfrm>
            <a:off x="1864831" y="851631"/>
            <a:ext cx="1547218" cy="369332"/>
          </a:xfrm>
          <a:prstGeom prst="rect">
            <a:avLst/>
          </a:prstGeom>
          <a:noFill/>
        </p:spPr>
        <p:txBody>
          <a:bodyPr wrap="none" rtlCol="0">
            <a:spAutoFit/>
          </a:bodyPr>
          <a:lstStyle/>
          <a:p>
            <a:pPr algn="ctr"/>
            <a:r>
              <a:rPr lang="en-US" b="1" dirty="0"/>
              <a:t>Modern Map</a:t>
            </a:r>
          </a:p>
        </p:txBody>
      </p:sp>
    </p:spTree>
    <p:extLst>
      <p:ext uri="{BB962C8B-B14F-4D97-AF65-F5344CB8AC3E}">
        <p14:creationId xmlns:p14="http://schemas.microsoft.com/office/powerpoint/2010/main" val="2544754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F21C93-EF68-F04D-AE14-9E00C5609724}"/>
              </a:ext>
            </a:extLst>
          </p:cNvPr>
          <p:cNvSpPr>
            <a:spLocks noGrp="1"/>
          </p:cNvSpPr>
          <p:nvPr>
            <p:ph type="dt" sz="half" idx="10"/>
          </p:nvPr>
        </p:nvSpPr>
        <p:spPr/>
        <p:txBody>
          <a:bodyPr/>
          <a:lstStyle/>
          <a:p>
            <a:fld id="{049DC8E1-D369-0F48-9062-BB068AFD07CE}" type="datetime1">
              <a:rPr lang="en-US" smtClean="0"/>
              <a:pPr/>
              <a:t>11/16/21</a:t>
            </a:fld>
            <a:endParaRPr lang="en-US" dirty="0"/>
          </a:p>
        </p:txBody>
      </p:sp>
      <p:sp>
        <p:nvSpPr>
          <p:cNvPr id="3" name="Slide Number Placeholder 2">
            <a:extLst>
              <a:ext uri="{FF2B5EF4-FFF2-40B4-BE49-F238E27FC236}">
                <a16:creationId xmlns:a16="http://schemas.microsoft.com/office/drawing/2014/main" id="{CB277ABE-B598-4742-A7AA-7955FDB8B997}"/>
              </a:ext>
            </a:extLst>
          </p:cNvPr>
          <p:cNvSpPr>
            <a:spLocks noGrp="1"/>
          </p:cNvSpPr>
          <p:nvPr>
            <p:ph type="sldNum" sz="quarter" idx="12"/>
          </p:nvPr>
        </p:nvSpPr>
        <p:spPr/>
        <p:txBody>
          <a:bodyPr/>
          <a:lstStyle/>
          <a:p>
            <a:fld id="{8A7A6979-0714-4377-B894-6BE4C2D6E202}" type="slidenum">
              <a:rPr lang="en-US" smtClean="0"/>
              <a:pPr/>
              <a:t>4</a:t>
            </a:fld>
            <a:endParaRPr lang="en-US" dirty="0"/>
          </a:p>
        </p:txBody>
      </p:sp>
      <p:sp>
        <p:nvSpPr>
          <p:cNvPr id="6" name="TextBox 5">
            <a:extLst>
              <a:ext uri="{FF2B5EF4-FFF2-40B4-BE49-F238E27FC236}">
                <a16:creationId xmlns:a16="http://schemas.microsoft.com/office/drawing/2014/main" id="{186A0AC2-2B7B-C741-BC2F-6155E2ED4B59}"/>
              </a:ext>
            </a:extLst>
          </p:cNvPr>
          <p:cNvSpPr txBox="1"/>
          <p:nvPr/>
        </p:nvSpPr>
        <p:spPr>
          <a:xfrm>
            <a:off x="2595683" y="199845"/>
            <a:ext cx="7000635" cy="646331"/>
          </a:xfrm>
          <a:prstGeom prst="rect">
            <a:avLst/>
          </a:prstGeom>
          <a:noFill/>
        </p:spPr>
        <p:txBody>
          <a:bodyPr wrap="none" rtlCol="0">
            <a:spAutoFit/>
          </a:bodyPr>
          <a:lstStyle/>
          <a:p>
            <a:pPr algn="ctr"/>
            <a:r>
              <a:rPr lang="en-US" sz="3600" b="1" dirty="0"/>
              <a:t>Overlay Layer and Contour Map</a:t>
            </a:r>
          </a:p>
        </p:txBody>
      </p:sp>
      <p:sp>
        <p:nvSpPr>
          <p:cNvPr id="11" name="TextBox 10">
            <a:extLst>
              <a:ext uri="{FF2B5EF4-FFF2-40B4-BE49-F238E27FC236}">
                <a16:creationId xmlns:a16="http://schemas.microsoft.com/office/drawing/2014/main" id="{8B67DA44-FB32-6442-8C6F-D1759A9FD2F9}"/>
              </a:ext>
            </a:extLst>
          </p:cNvPr>
          <p:cNvSpPr txBox="1"/>
          <p:nvPr/>
        </p:nvSpPr>
        <p:spPr>
          <a:xfrm>
            <a:off x="1677638" y="5943760"/>
            <a:ext cx="2686954" cy="338554"/>
          </a:xfrm>
          <a:prstGeom prst="rect">
            <a:avLst/>
          </a:prstGeom>
          <a:noFill/>
        </p:spPr>
        <p:txBody>
          <a:bodyPr wrap="none" rtlCol="0">
            <a:spAutoFit/>
          </a:bodyPr>
          <a:lstStyle/>
          <a:p>
            <a:r>
              <a:rPr lang="en-US" sz="1600" dirty="0"/>
              <a:t>Collin </a:t>
            </a:r>
            <a:r>
              <a:rPr lang="en-US" sz="1600" dirty="0" err="1"/>
              <a:t>Tofts</a:t>
            </a:r>
            <a:r>
              <a:rPr lang="en-US" sz="1600" dirty="0"/>
              <a:t> (undergrad, CS)</a:t>
            </a:r>
          </a:p>
        </p:txBody>
      </p:sp>
      <p:sp>
        <p:nvSpPr>
          <p:cNvPr id="12" name="TextBox 11">
            <a:extLst>
              <a:ext uri="{FF2B5EF4-FFF2-40B4-BE49-F238E27FC236}">
                <a16:creationId xmlns:a16="http://schemas.microsoft.com/office/drawing/2014/main" id="{2D1D0DC7-592D-004B-87FE-E99061A41FD8}"/>
              </a:ext>
            </a:extLst>
          </p:cNvPr>
          <p:cNvSpPr txBox="1"/>
          <p:nvPr/>
        </p:nvSpPr>
        <p:spPr>
          <a:xfrm>
            <a:off x="7624568" y="5943600"/>
            <a:ext cx="3475631" cy="338554"/>
          </a:xfrm>
          <a:prstGeom prst="rect">
            <a:avLst/>
          </a:prstGeom>
          <a:noFill/>
        </p:spPr>
        <p:txBody>
          <a:bodyPr wrap="none" rtlCol="0">
            <a:spAutoFit/>
          </a:bodyPr>
          <a:lstStyle/>
          <a:p>
            <a:r>
              <a:rPr lang="en-US" sz="1600" dirty="0"/>
              <a:t>Matthew Ellis (PhD student, </a:t>
            </a:r>
            <a:r>
              <a:rPr lang="en-US" sz="1600" dirty="0" err="1"/>
              <a:t>Poli</a:t>
            </a:r>
            <a:r>
              <a:rPr lang="en-US" sz="1600" dirty="0"/>
              <a:t> Sci)</a:t>
            </a:r>
          </a:p>
        </p:txBody>
      </p:sp>
      <p:pic>
        <p:nvPicPr>
          <p:cNvPr id="8" name="Picture 7" descr="Diagram&#10;&#10;Description automatically generated">
            <a:extLst>
              <a:ext uri="{FF2B5EF4-FFF2-40B4-BE49-F238E27FC236}">
                <a16:creationId xmlns:a16="http://schemas.microsoft.com/office/drawing/2014/main" id="{D3DCA583-F0E2-FD43-A98C-3D5773B8EB12}"/>
              </a:ext>
            </a:extLst>
          </p:cNvPr>
          <p:cNvPicPr>
            <a:picLocks noChangeAspect="1"/>
          </p:cNvPicPr>
          <p:nvPr/>
        </p:nvPicPr>
        <p:blipFill rotWithShape="1">
          <a:blip r:embed="rId2"/>
          <a:srcRect l="4742" t="3359" r="6742" b="2569"/>
          <a:stretch/>
        </p:blipFill>
        <p:spPr>
          <a:xfrm>
            <a:off x="268357" y="1083364"/>
            <a:ext cx="5009322" cy="4731027"/>
          </a:xfrm>
          <a:prstGeom prst="rect">
            <a:avLst/>
          </a:prstGeom>
        </p:spPr>
      </p:pic>
      <p:pic>
        <p:nvPicPr>
          <p:cNvPr id="13" name="Picture 12" descr="A picture containing chart&#10;&#10;Description automatically generated">
            <a:extLst>
              <a:ext uri="{FF2B5EF4-FFF2-40B4-BE49-F238E27FC236}">
                <a16:creationId xmlns:a16="http://schemas.microsoft.com/office/drawing/2014/main" id="{DB10E075-AB21-4748-A7C5-C71F4CF371E8}"/>
              </a:ext>
            </a:extLst>
          </p:cNvPr>
          <p:cNvPicPr>
            <a:picLocks noChangeAspect="1"/>
          </p:cNvPicPr>
          <p:nvPr/>
        </p:nvPicPr>
        <p:blipFill rotWithShape="1">
          <a:blip r:embed="rId3"/>
          <a:srcRect l="14177" t="3359" r="17421" b="2569"/>
          <a:stretch/>
        </p:blipFill>
        <p:spPr>
          <a:xfrm>
            <a:off x="7335078" y="1083364"/>
            <a:ext cx="3871046" cy="4731027"/>
          </a:xfrm>
          <a:prstGeom prst="rect">
            <a:avLst/>
          </a:prstGeom>
        </p:spPr>
      </p:pic>
    </p:spTree>
    <p:extLst>
      <p:ext uri="{BB962C8B-B14F-4D97-AF65-F5344CB8AC3E}">
        <p14:creationId xmlns:p14="http://schemas.microsoft.com/office/powerpoint/2010/main" val="2033680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96ED90-E784-804A-B7BA-E1D04904501D}"/>
              </a:ext>
            </a:extLst>
          </p:cNvPr>
          <p:cNvSpPr>
            <a:spLocks noGrp="1"/>
          </p:cNvSpPr>
          <p:nvPr>
            <p:ph type="dt" sz="half" idx="10"/>
          </p:nvPr>
        </p:nvSpPr>
        <p:spPr/>
        <p:txBody>
          <a:bodyPr/>
          <a:lstStyle/>
          <a:p>
            <a:fld id="{049DC8E1-D369-0F48-9062-BB068AFD07CE}" type="datetime1">
              <a:rPr lang="en-US" smtClean="0"/>
              <a:pPr/>
              <a:t>11/16/21</a:t>
            </a:fld>
            <a:endParaRPr lang="en-US" dirty="0"/>
          </a:p>
        </p:txBody>
      </p:sp>
      <p:sp>
        <p:nvSpPr>
          <p:cNvPr id="3" name="Slide Number Placeholder 2">
            <a:extLst>
              <a:ext uri="{FF2B5EF4-FFF2-40B4-BE49-F238E27FC236}">
                <a16:creationId xmlns:a16="http://schemas.microsoft.com/office/drawing/2014/main" id="{2F32E759-B1D1-CD44-8168-7E0C2B62DA4D}"/>
              </a:ext>
            </a:extLst>
          </p:cNvPr>
          <p:cNvSpPr>
            <a:spLocks noGrp="1"/>
          </p:cNvSpPr>
          <p:nvPr>
            <p:ph type="sldNum" sz="quarter" idx="12"/>
          </p:nvPr>
        </p:nvSpPr>
        <p:spPr/>
        <p:txBody>
          <a:bodyPr/>
          <a:lstStyle/>
          <a:p>
            <a:fld id="{8A7A6979-0714-4377-B894-6BE4C2D6E202}" type="slidenum">
              <a:rPr lang="en-US" smtClean="0"/>
              <a:pPr/>
              <a:t>5</a:t>
            </a:fld>
            <a:endParaRPr lang="en-US" dirty="0"/>
          </a:p>
        </p:txBody>
      </p:sp>
      <p:pic>
        <p:nvPicPr>
          <p:cNvPr id="4" name="movie_S1" descr="movie_S1">
            <a:hlinkClick r:id="" action="ppaction://media"/>
            <a:extLst>
              <a:ext uri="{FF2B5EF4-FFF2-40B4-BE49-F238E27FC236}">
                <a16:creationId xmlns:a16="http://schemas.microsoft.com/office/drawing/2014/main" id="{1F3E8805-0A97-9241-9F06-D0EAB16FF5B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75774" y="1093698"/>
            <a:ext cx="5659015" cy="5029200"/>
          </a:xfrm>
          <a:prstGeom prst="rect">
            <a:avLst/>
          </a:prstGeom>
        </p:spPr>
      </p:pic>
      <p:pic>
        <p:nvPicPr>
          <p:cNvPr id="5" name="movie_S2" descr="movie_S2">
            <a:hlinkClick r:id="" action="ppaction://media"/>
            <a:extLst>
              <a:ext uri="{FF2B5EF4-FFF2-40B4-BE49-F238E27FC236}">
                <a16:creationId xmlns:a16="http://schemas.microsoft.com/office/drawing/2014/main" id="{1F2819B3-C5EA-824E-AAFB-EF16B8309A25}"/>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034789" y="1093698"/>
            <a:ext cx="5659015" cy="5029200"/>
          </a:xfrm>
          <a:prstGeom prst="rect">
            <a:avLst/>
          </a:prstGeom>
        </p:spPr>
      </p:pic>
      <p:sp>
        <p:nvSpPr>
          <p:cNvPr id="6" name="TextBox 5">
            <a:extLst>
              <a:ext uri="{FF2B5EF4-FFF2-40B4-BE49-F238E27FC236}">
                <a16:creationId xmlns:a16="http://schemas.microsoft.com/office/drawing/2014/main" id="{919A0521-DCC0-D842-ADC4-3FCD309B70F3}"/>
              </a:ext>
            </a:extLst>
          </p:cNvPr>
          <p:cNvSpPr txBox="1"/>
          <p:nvPr/>
        </p:nvSpPr>
        <p:spPr>
          <a:xfrm>
            <a:off x="3143109" y="98612"/>
            <a:ext cx="5905784" cy="646331"/>
          </a:xfrm>
          <a:prstGeom prst="rect">
            <a:avLst/>
          </a:prstGeom>
          <a:noFill/>
        </p:spPr>
        <p:txBody>
          <a:bodyPr wrap="none" rtlCol="0">
            <a:spAutoFit/>
          </a:bodyPr>
          <a:lstStyle/>
          <a:p>
            <a:pPr algn="ctr"/>
            <a:r>
              <a:rPr lang="en-US" sz="3600" b="1" dirty="0"/>
              <a:t>Army Level of Aggregation</a:t>
            </a:r>
          </a:p>
        </p:txBody>
      </p:sp>
      <p:sp>
        <p:nvSpPr>
          <p:cNvPr id="7" name="TextBox 6">
            <a:extLst>
              <a:ext uri="{FF2B5EF4-FFF2-40B4-BE49-F238E27FC236}">
                <a16:creationId xmlns:a16="http://schemas.microsoft.com/office/drawing/2014/main" id="{E73D9F1F-4126-EC44-97C4-5424ADD44891}"/>
              </a:ext>
            </a:extLst>
          </p:cNvPr>
          <p:cNvSpPr txBox="1"/>
          <p:nvPr/>
        </p:nvSpPr>
        <p:spPr>
          <a:xfrm>
            <a:off x="1471473" y="1228169"/>
            <a:ext cx="3467617" cy="369332"/>
          </a:xfrm>
          <a:prstGeom prst="rect">
            <a:avLst/>
          </a:prstGeom>
          <a:noFill/>
        </p:spPr>
        <p:txBody>
          <a:bodyPr wrap="none" rtlCol="0">
            <a:spAutoFit/>
          </a:bodyPr>
          <a:lstStyle/>
          <a:p>
            <a:pPr algn="ctr"/>
            <a:r>
              <a:rPr lang="en-US" b="1" dirty="0"/>
              <a:t>Elevation and Terrain Included</a:t>
            </a:r>
          </a:p>
        </p:txBody>
      </p:sp>
      <p:sp>
        <p:nvSpPr>
          <p:cNvPr id="8" name="TextBox 7">
            <a:extLst>
              <a:ext uri="{FF2B5EF4-FFF2-40B4-BE49-F238E27FC236}">
                <a16:creationId xmlns:a16="http://schemas.microsoft.com/office/drawing/2014/main" id="{9F31EF83-DAB0-7F4F-BA7C-EC67C9F957DA}"/>
              </a:ext>
            </a:extLst>
          </p:cNvPr>
          <p:cNvSpPr txBox="1"/>
          <p:nvPr/>
        </p:nvSpPr>
        <p:spPr>
          <a:xfrm>
            <a:off x="7304362" y="1228169"/>
            <a:ext cx="2848858" cy="369332"/>
          </a:xfrm>
          <a:prstGeom prst="rect">
            <a:avLst/>
          </a:prstGeom>
          <a:noFill/>
        </p:spPr>
        <p:txBody>
          <a:bodyPr wrap="none" rtlCol="0">
            <a:spAutoFit/>
          </a:bodyPr>
          <a:lstStyle/>
          <a:p>
            <a:pPr algn="ctr"/>
            <a:r>
              <a:rPr lang="en-US" b="1" dirty="0"/>
              <a:t>Perfectly Flat Landscape</a:t>
            </a:r>
          </a:p>
        </p:txBody>
      </p:sp>
      <p:sp>
        <p:nvSpPr>
          <p:cNvPr id="10" name="TextBox 9">
            <a:extLst>
              <a:ext uri="{FF2B5EF4-FFF2-40B4-BE49-F238E27FC236}">
                <a16:creationId xmlns:a16="http://schemas.microsoft.com/office/drawing/2014/main" id="{D50BC0E3-A605-E14B-BFDB-B9A3F745C8F8}"/>
              </a:ext>
            </a:extLst>
          </p:cNvPr>
          <p:cNvSpPr txBox="1"/>
          <p:nvPr/>
        </p:nvSpPr>
        <p:spPr>
          <a:xfrm>
            <a:off x="1045215" y="5875327"/>
            <a:ext cx="4320134" cy="246221"/>
          </a:xfrm>
          <a:prstGeom prst="rect">
            <a:avLst/>
          </a:prstGeom>
          <a:noFill/>
        </p:spPr>
        <p:txBody>
          <a:bodyPr wrap="square">
            <a:spAutoFit/>
          </a:bodyPr>
          <a:lstStyle/>
          <a:p>
            <a:pPr algn="ctr"/>
            <a:r>
              <a:rPr lang="en-US" sz="1000" dirty="0">
                <a:hlinkClick r:id="rId8"/>
              </a:rPr>
              <a:t>https://engineering.purdue.edu/~jpoggie/battle_flow_model/armies.mp4</a:t>
            </a:r>
            <a:endParaRPr lang="en-US" sz="1000" dirty="0"/>
          </a:p>
        </p:txBody>
      </p:sp>
      <p:sp>
        <p:nvSpPr>
          <p:cNvPr id="12" name="TextBox 11">
            <a:extLst>
              <a:ext uri="{FF2B5EF4-FFF2-40B4-BE49-F238E27FC236}">
                <a16:creationId xmlns:a16="http://schemas.microsoft.com/office/drawing/2014/main" id="{DBFBDCD3-CB44-2E40-A4CA-C95387EFE90E}"/>
              </a:ext>
            </a:extLst>
          </p:cNvPr>
          <p:cNvSpPr txBox="1"/>
          <p:nvPr/>
        </p:nvSpPr>
        <p:spPr>
          <a:xfrm>
            <a:off x="6351291" y="5875326"/>
            <a:ext cx="5026011" cy="246221"/>
          </a:xfrm>
          <a:prstGeom prst="rect">
            <a:avLst/>
          </a:prstGeom>
          <a:noFill/>
        </p:spPr>
        <p:txBody>
          <a:bodyPr wrap="square">
            <a:spAutoFit/>
          </a:bodyPr>
          <a:lstStyle/>
          <a:p>
            <a:pPr algn="ctr"/>
            <a:r>
              <a:rPr lang="en-US" sz="1000" dirty="0">
                <a:hlinkClick r:id="rId9"/>
              </a:rPr>
              <a:t>https://</a:t>
            </a:r>
            <a:r>
              <a:rPr lang="en-US" sz="1000" dirty="0" err="1">
                <a:hlinkClick r:id="rId9"/>
              </a:rPr>
              <a:t>engineering.purdue.edu</a:t>
            </a:r>
            <a:r>
              <a:rPr lang="en-US" sz="1000" dirty="0">
                <a:hlinkClick r:id="rId9"/>
              </a:rPr>
              <a:t>/~</a:t>
            </a:r>
            <a:r>
              <a:rPr lang="en-US" sz="1000" dirty="0" err="1">
                <a:hlinkClick r:id="rId9"/>
              </a:rPr>
              <a:t>jpoggie</a:t>
            </a:r>
            <a:r>
              <a:rPr lang="en-US" sz="1000" dirty="0">
                <a:hlinkClick r:id="rId9"/>
              </a:rPr>
              <a:t>/</a:t>
            </a:r>
            <a:r>
              <a:rPr lang="en-US" sz="1000" dirty="0" err="1">
                <a:hlinkClick r:id="rId9"/>
              </a:rPr>
              <a:t>battle_flow_model</a:t>
            </a:r>
            <a:r>
              <a:rPr lang="en-US" sz="1000" dirty="0">
                <a:hlinkClick r:id="rId9"/>
              </a:rPr>
              <a:t>/armies_no_terrain.mp4</a:t>
            </a:r>
            <a:endParaRPr lang="en-US" sz="1000" dirty="0"/>
          </a:p>
        </p:txBody>
      </p:sp>
    </p:spTree>
    <p:extLst>
      <p:ext uri="{BB962C8B-B14F-4D97-AF65-F5344CB8AC3E}">
        <p14:creationId xmlns:p14="http://schemas.microsoft.com/office/powerpoint/2010/main" val="383257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1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rigades_case0_discrete" descr="brigades_case0_discrete">
            <a:hlinkClick r:id="" action="ppaction://media"/>
            <a:extLst>
              <a:ext uri="{FF2B5EF4-FFF2-40B4-BE49-F238E27FC236}">
                <a16:creationId xmlns:a16="http://schemas.microsoft.com/office/drawing/2014/main" id="{125A926A-575C-F441-A73D-31358FCAA66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a:stretch/>
        </p:blipFill>
        <p:spPr>
          <a:xfrm>
            <a:off x="6046024" y="1153492"/>
            <a:ext cx="5659014" cy="5029200"/>
          </a:xfrm>
          <a:prstGeom prst="rect">
            <a:avLst/>
          </a:prstGeom>
        </p:spPr>
      </p:pic>
      <p:sp>
        <p:nvSpPr>
          <p:cNvPr id="2" name="Date Placeholder 1">
            <a:extLst>
              <a:ext uri="{FF2B5EF4-FFF2-40B4-BE49-F238E27FC236}">
                <a16:creationId xmlns:a16="http://schemas.microsoft.com/office/drawing/2014/main" id="{804F533D-3726-4C44-9CE9-FB1F0B95160A}"/>
              </a:ext>
            </a:extLst>
          </p:cNvPr>
          <p:cNvSpPr>
            <a:spLocks noGrp="1"/>
          </p:cNvSpPr>
          <p:nvPr>
            <p:ph type="dt" sz="half" idx="10"/>
          </p:nvPr>
        </p:nvSpPr>
        <p:spPr/>
        <p:txBody>
          <a:bodyPr/>
          <a:lstStyle/>
          <a:p>
            <a:fld id="{049DC8E1-D369-0F48-9062-BB068AFD07CE}" type="datetime1">
              <a:rPr lang="en-US" smtClean="0"/>
              <a:pPr/>
              <a:t>11/16/21</a:t>
            </a:fld>
            <a:endParaRPr lang="en-US" dirty="0"/>
          </a:p>
        </p:txBody>
      </p:sp>
      <p:sp>
        <p:nvSpPr>
          <p:cNvPr id="3" name="Slide Number Placeholder 2">
            <a:extLst>
              <a:ext uri="{FF2B5EF4-FFF2-40B4-BE49-F238E27FC236}">
                <a16:creationId xmlns:a16="http://schemas.microsoft.com/office/drawing/2014/main" id="{1FB108A0-8E94-8041-B20C-C05ED3FDF2BB}"/>
              </a:ext>
            </a:extLst>
          </p:cNvPr>
          <p:cNvSpPr>
            <a:spLocks noGrp="1"/>
          </p:cNvSpPr>
          <p:nvPr>
            <p:ph type="sldNum" sz="quarter" idx="12"/>
          </p:nvPr>
        </p:nvSpPr>
        <p:spPr/>
        <p:txBody>
          <a:bodyPr/>
          <a:lstStyle/>
          <a:p>
            <a:fld id="{8A7A6979-0714-4377-B894-6BE4C2D6E202}" type="slidenum">
              <a:rPr lang="en-US" smtClean="0"/>
              <a:pPr/>
              <a:t>6</a:t>
            </a:fld>
            <a:endParaRPr lang="en-US" dirty="0"/>
          </a:p>
        </p:txBody>
      </p:sp>
      <p:pic>
        <p:nvPicPr>
          <p:cNvPr id="4" name="movie_S3" descr="movie_S3">
            <a:hlinkClick r:id="" action="ppaction://media"/>
            <a:extLst>
              <a:ext uri="{FF2B5EF4-FFF2-40B4-BE49-F238E27FC236}">
                <a16:creationId xmlns:a16="http://schemas.microsoft.com/office/drawing/2014/main" id="{1F34AB37-A54A-F44E-9507-89662A6FBF15}"/>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374654" y="1151085"/>
            <a:ext cx="5659014" cy="5029200"/>
          </a:xfrm>
          <a:prstGeom prst="rect">
            <a:avLst/>
          </a:prstGeom>
        </p:spPr>
      </p:pic>
      <p:sp>
        <p:nvSpPr>
          <p:cNvPr id="6" name="TextBox 5">
            <a:extLst>
              <a:ext uri="{FF2B5EF4-FFF2-40B4-BE49-F238E27FC236}">
                <a16:creationId xmlns:a16="http://schemas.microsoft.com/office/drawing/2014/main" id="{EFA98203-8044-3E41-8EFA-80A52C8ACC17}"/>
              </a:ext>
            </a:extLst>
          </p:cNvPr>
          <p:cNvSpPr txBox="1"/>
          <p:nvPr/>
        </p:nvSpPr>
        <p:spPr>
          <a:xfrm>
            <a:off x="2870599" y="98612"/>
            <a:ext cx="6450805" cy="646331"/>
          </a:xfrm>
          <a:prstGeom prst="rect">
            <a:avLst/>
          </a:prstGeom>
          <a:noFill/>
        </p:spPr>
        <p:txBody>
          <a:bodyPr wrap="none" rtlCol="0">
            <a:spAutoFit/>
          </a:bodyPr>
          <a:lstStyle/>
          <a:p>
            <a:pPr algn="ctr"/>
            <a:r>
              <a:rPr lang="en-US" sz="3600" b="1" dirty="0"/>
              <a:t>Brigade Level of Aggregation</a:t>
            </a:r>
          </a:p>
        </p:txBody>
      </p:sp>
      <p:sp>
        <p:nvSpPr>
          <p:cNvPr id="7" name="TextBox 6">
            <a:extLst>
              <a:ext uri="{FF2B5EF4-FFF2-40B4-BE49-F238E27FC236}">
                <a16:creationId xmlns:a16="http://schemas.microsoft.com/office/drawing/2014/main" id="{93145B19-4C5E-3943-B22D-F452F8AB7C36}"/>
              </a:ext>
            </a:extLst>
          </p:cNvPr>
          <p:cNvSpPr txBox="1"/>
          <p:nvPr/>
        </p:nvSpPr>
        <p:spPr>
          <a:xfrm>
            <a:off x="2081899" y="1057836"/>
            <a:ext cx="2244525" cy="646331"/>
          </a:xfrm>
          <a:prstGeom prst="rect">
            <a:avLst/>
          </a:prstGeom>
          <a:noFill/>
        </p:spPr>
        <p:txBody>
          <a:bodyPr wrap="none" rtlCol="0">
            <a:spAutoFit/>
          </a:bodyPr>
          <a:lstStyle/>
          <a:p>
            <a:pPr algn="ctr"/>
            <a:r>
              <a:rPr lang="en-US" b="1" dirty="0"/>
              <a:t>Continuous Agents</a:t>
            </a:r>
          </a:p>
          <a:p>
            <a:pPr algn="ctr"/>
            <a:r>
              <a:rPr lang="en-US" b="1" dirty="0"/>
              <a:t>(Our Model)</a:t>
            </a:r>
          </a:p>
        </p:txBody>
      </p:sp>
      <p:sp>
        <p:nvSpPr>
          <p:cNvPr id="8" name="TextBox 7">
            <a:extLst>
              <a:ext uri="{FF2B5EF4-FFF2-40B4-BE49-F238E27FC236}">
                <a16:creationId xmlns:a16="http://schemas.microsoft.com/office/drawing/2014/main" id="{5A9E6043-9CE6-3049-8667-A293E92E5805}"/>
              </a:ext>
            </a:extLst>
          </p:cNvPr>
          <p:cNvSpPr txBox="1"/>
          <p:nvPr/>
        </p:nvSpPr>
        <p:spPr>
          <a:xfrm>
            <a:off x="7739069" y="1057835"/>
            <a:ext cx="2249334" cy="646331"/>
          </a:xfrm>
          <a:prstGeom prst="rect">
            <a:avLst/>
          </a:prstGeom>
          <a:noFill/>
        </p:spPr>
        <p:txBody>
          <a:bodyPr wrap="none" rtlCol="0">
            <a:spAutoFit/>
          </a:bodyPr>
          <a:lstStyle/>
          <a:p>
            <a:pPr algn="ctr"/>
            <a:r>
              <a:rPr lang="en-US" b="1" dirty="0"/>
              <a:t>Discrete Agents</a:t>
            </a:r>
          </a:p>
          <a:p>
            <a:pPr algn="ctr"/>
            <a:r>
              <a:rPr lang="en-US" b="1" dirty="0"/>
              <a:t>(Traditional Model)</a:t>
            </a:r>
          </a:p>
        </p:txBody>
      </p:sp>
      <p:sp>
        <p:nvSpPr>
          <p:cNvPr id="10" name="TextBox 9">
            <a:extLst>
              <a:ext uri="{FF2B5EF4-FFF2-40B4-BE49-F238E27FC236}">
                <a16:creationId xmlns:a16="http://schemas.microsoft.com/office/drawing/2014/main" id="{C72A6481-4F8F-0041-82E9-EBD76C2BA72C}"/>
              </a:ext>
            </a:extLst>
          </p:cNvPr>
          <p:cNvSpPr txBox="1"/>
          <p:nvPr/>
        </p:nvSpPr>
        <p:spPr>
          <a:xfrm>
            <a:off x="755343" y="5937029"/>
            <a:ext cx="4897635" cy="246221"/>
          </a:xfrm>
          <a:prstGeom prst="rect">
            <a:avLst/>
          </a:prstGeom>
          <a:noFill/>
        </p:spPr>
        <p:txBody>
          <a:bodyPr wrap="square">
            <a:spAutoFit/>
          </a:bodyPr>
          <a:lstStyle/>
          <a:p>
            <a:pPr algn="ctr"/>
            <a:r>
              <a:rPr lang="en-US" sz="1000" dirty="0">
                <a:hlinkClick r:id="rId8"/>
              </a:rPr>
              <a:t>https://</a:t>
            </a:r>
            <a:r>
              <a:rPr lang="en-US" sz="1000" dirty="0" err="1">
                <a:hlinkClick r:id="rId8"/>
              </a:rPr>
              <a:t>engineering.purdue.edu</a:t>
            </a:r>
            <a:r>
              <a:rPr lang="en-US" sz="1000" dirty="0">
                <a:hlinkClick r:id="rId8"/>
              </a:rPr>
              <a:t>/~</a:t>
            </a:r>
            <a:r>
              <a:rPr lang="en-US" sz="1000" dirty="0" err="1">
                <a:hlinkClick r:id="rId8"/>
              </a:rPr>
              <a:t>jpoggie</a:t>
            </a:r>
            <a:r>
              <a:rPr lang="en-US" sz="1000" dirty="0">
                <a:hlinkClick r:id="rId8"/>
              </a:rPr>
              <a:t>/</a:t>
            </a:r>
            <a:r>
              <a:rPr lang="en-US" sz="1000" dirty="0" err="1">
                <a:hlinkClick r:id="rId8"/>
              </a:rPr>
              <a:t>battle_flow_model</a:t>
            </a:r>
            <a:r>
              <a:rPr lang="en-US" sz="1000" dirty="0">
                <a:hlinkClick r:id="rId8"/>
              </a:rPr>
              <a:t>/brigades_case0.mp4</a:t>
            </a:r>
            <a:endParaRPr lang="en-US" sz="1000" dirty="0"/>
          </a:p>
        </p:txBody>
      </p:sp>
      <p:sp>
        <p:nvSpPr>
          <p:cNvPr id="11" name="TextBox 10">
            <a:extLst>
              <a:ext uri="{FF2B5EF4-FFF2-40B4-BE49-F238E27FC236}">
                <a16:creationId xmlns:a16="http://schemas.microsoft.com/office/drawing/2014/main" id="{3E29AF7A-2296-0344-A59E-BD4B878C21F5}"/>
              </a:ext>
            </a:extLst>
          </p:cNvPr>
          <p:cNvSpPr txBox="1"/>
          <p:nvPr/>
        </p:nvSpPr>
        <p:spPr>
          <a:xfrm>
            <a:off x="6173145" y="5934064"/>
            <a:ext cx="5381181" cy="246221"/>
          </a:xfrm>
          <a:prstGeom prst="rect">
            <a:avLst/>
          </a:prstGeom>
          <a:noFill/>
        </p:spPr>
        <p:txBody>
          <a:bodyPr wrap="square">
            <a:spAutoFit/>
          </a:bodyPr>
          <a:lstStyle/>
          <a:p>
            <a:pPr algn="ctr"/>
            <a:r>
              <a:rPr lang="en-US" sz="1000" dirty="0">
                <a:hlinkClick r:id="rId9"/>
              </a:rPr>
              <a:t>https://</a:t>
            </a:r>
            <a:r>
              <a:rPr lang="en-US" sz="1000" dirty="0" err="1">
                <a:hlinkClick r:id="rId9"/>
              </a:rPr>
              <a:t>engineering.purdue.edu</a:t>
            </a:r>
            <a:r>
              <a:rPr lang="en-US" sz="1000" dirty="0">
                <a:hlinkClick r:id="rId9"/>
              </a:rPr>
              <a:t>/~</a:t>
            </a:r>
            <a:r>
              <a:rPr lang="en-US" sz="1000" dirty="0" err="1">
                <a:hlinkClick r:id="rId9"/>
              </a:rPr>
              <a:t>jpoggie</a:t>
            </a:r>
            <a:r>
              <a:rPr lang="en-US" sz="1000" dirty="0">
                <a:hlinkClick r:id="rId9"/>
              </a:rPr>
              <a:t>/</a:t>
            </a:r>
            <a:r>
              <a:rPr lang="en-US" sz="1000" dirty="0" err="1">
                <a:hlinkClick r:id="rId9"/>
              </a:rPr>
              <a:t>battle_flow_model</a:t>
            </a:r>
            <a:r>
              <a:rPr lang="en-US" sz="1000" dirty="0">
                <a:hlinkClick r:id="rId9"/>
              </a:rPr>
              <a:t>/brigades_case0_discrete.mp4</a:t>
            </a:r>
            <a:endParaRPr lang="en-US" sz="1000" dirty="0"/>
          </a:p>
        </p:txBody>
      </p:sp>
    </p:spTree>
    <p:extLst>
      <p:ext uri="{BB962C8B-B14F-4D97-AF65-F5344CB8AC3E}">
        <p14:creationId xmlns:p14="http://schemas.microsoft.com/office/powerpoint/2010/main" val="211433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1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9"/>
                </p:tgtEl>
              </p:cMediaNode>
            </p:video>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E65262-F22E-D349-BBC3-9E5086EE083C}"/>
              </a:ext>
            </a:extLst>
          </p:cNvPr>
          <p:cNvSpPr>
            <a:spLocks noGrp="1"/>
          </p:cNvSpPr>
          <p:nvPr>
            <p:ph type="dt" sz="half" idx="10"/>
          </p:nvPr>
        </p:nvSpPr>
        <p:spPr/>
        <p:txBody>
          <a:bodyPr/>
          <a:lstStyle/>
          <a:p>
            <a:fld id="{049DC8E1-D369-0F48-9062-BB068AFD07CE}" type="datetime1">
              <a:rPr lang="en-US" smtClean="0"/>
              <a:pPr/>
              <a:t>11/16/21</a:t>
            </a:fld>
            <a:endParaRPr lang="en-US" dirty="0"/>
          </a:p>
        </p:txBody>
      </p:sp>
      <p:sp>
        <p:nvSpPr>
          <p:cNvPr id="3" name="Slide Number Placeholder 2">
            <a:extLst>
              <a:ext uri="{FF2B5EF4-FFF2-40B4-BE49-F238E27FC236}">
                <a16:creationId xmlns:a16="http://schemas.microsoft.com/office/drawing/2014/main" id="{0D4C9187-9343-4847-9018-D162122549A2}"/>
              </a:ext>
            </a:extLst>
          </p:cNvPr>
          <p:cNvSpPr>
            <a:spLocks noGrp="1"/>
          </p:cNvSpPr>
          <p:nvPr>
            <p:ph type="sldNum" sz="quarter" idx="12"/>
          </p:nvPr>
        </p:nvSpPr>
        <p:spPr/>
        <p:txBody>
          <a:bodyPr/>
          <a:lstStyle/>
          <a:p>
            <a:fld id="{8A7A6979-0714-4377-B894-6BE4C2D6E202}" type="slidenum">
              <a:rPr lang="en-US" smtClean="0"/>
              <a:pPr/>
              <a:t>7</a:t>
            </a:fld>
            <a:endParaRPr lang="en-US" dirty="0"/>
          </a:p>
        </p:txBody>
      </p:sp>
      <p:sp>
        <p:nvSpPr>
          <p:cNvPr id="4" name="TextBox 3">
            <a:extLst>
              <a:ext uri="{FF2B5EF4-FFF2-40B4-BE49-F238E27FC236}">
                <a16:creationId xmlns:a16="http://schemas.microsoft.com/office/drawing/2014/main" id="{28BBF394-634F-A449-9E32-201D22C1F24F}"/>
              </a:ext>
            </a:extLst>
          </p:cNvPr>
          <p:cNvSpPr txBox="1"/>
          <p:nvPr/>
        </p:nvSpPr>
        <p:spPr>
          <a:xfrm>
            <a:off x="3951022" y="127000"/>
            <a:ext cx="4289957" cy="646331"/>
          </a:xfrm>
          <a:prstGeom prst="rect">
            <a:avLst/>
          </a:prstGeom>
          <a:noFill/>
        </p:spPr>
        <p:txBody>
          <a:bodyPr wrap="none" rtlCol="0">
            <a:spAutoFit/>
          </a:bodyPr>
          <a:lstStyle/>
          <a:p>
            <a:pPr algn="ctr"/>
            <a:r>
              <a:rPr lang="en-US" sz="3600" b="1" dirty="0"/>
              <a:t>Statistical Analysis</a:t>
            </a:r>
          </a:p>
        </p:txBody>
      </p:sp>
      <p:pic>
        <p:nvPicPr>
          <p:cNvPr id="6" name="Picture 5" descr="Chart&#10;&#10;Description automatically generated">
            <a:extLst>
              <a:ext uri="{FF2B5EF4-FFF2-40B4-BE49-F238E27FC236}">
                <a16:creationId xmlns:a16="http://schemas.microsoft.com/office/drawing/2014/main" id="{D6A07010-4D18-FB47-99A1-1688403BE2FB}"/>
              </a:ext>
            </a:extLst>
          </p:cNvPr>
          <p:cNvPicPr>
            <a:picLocks noChangeAspect="1"/>
          </p:cNvPicPr>
          <p:nvPr/>
        </p:nvPicPr>
        <p:blipFill>
          <a:blip r:embed="rId2"/>
          <a:stretch>
            <a:fillRect/>
          </a:stretch>
        </p:blipFill>
        <p:spPr>
          <a:xfrm>
            <a:off x="2438400" y="877761"/>
            <a:ext cx="7315200" cy="5486400"/>
          </a:xfrm>
          <a:prstGeom prst="rect">
            <a:avLst/>
          </a:prstGeom>
        </p:spPr>
      </p:pic>
      <p:sp>
        <p:nvSpPr>
          <p:cNvPr id="7" name="TextBox 6">
            <a:extLst>
              <a:ext uri="{FF2B5EF4-FFF2-40B4-BE49-F238E27FC236}">
                <a16:creationId xmlns:a16="http://schemas.microsoft.com/office/drawing/2014/main" id="{57FF4FE9-FDDF-D14B-92BA-FD2F172D77C3}"/>
              </a:ext>
            </a:extLst>
          </p:cNvPr>
          <p:cNvSpPr txBox="1"/>
          <p:nvPr/>
        </p:nvSpPr>
        <p:spPr>
          <a:xfrm>
            <a:off x="192331" y="6034807"/>
            <a:ext cx="3039615" cy="646331"/>
          </a:xfrm>
          <a:prstGeom prst="rect">
            <a:avLst/>
          </a:prstGeom>
          <a:solidFill>
            <a:schemeClr val="accent3">
              <a:lumMod val="60000"/>
              <a:lumOff val="40000"/>
            </a:schemeClr>
          </a:solidFill>
        </p:spPr>
        <p:txBody>
          <a:bodyPr wrap="none" rtlCol="0">
            <a:spAutoFit/>
          </a:bodyPr>
          <a:lstStyle/>
          <a:p>
            <a:r>
              <a:rPr lang="en-US" dirty="0"/>
              <a:t>Random model perturbation</a:t>
            </a:r>
          </a:p>
          <a:p>
            <a:r>
              <a:rPr lang="en-US" dirty="0"/>
              <a:t>1000 cases</a:t>
            </a:r>
          </a:p>
        </p:txBody>
      </p:sp>
      <p:sp>
        <p:nvSpPr>
          <p:cNvPr id="8" name="TextBox 7">
            <a:extLst>
              <a:ext uri="{FF2B5EF4-FFF2-40B4-BE49-F238E27FC236}">
                <a16:creationId xmlns:a16="http://schemas.microsoft.com/office/drawing/2014/main" id="{01CD0D0F-F974-3748-A994-B47E4C80CD5C}"/>
              </a:ext>
            </a:extLst>
          </p:cNvPr>
          <p:cNvSpPr txBox="1"/>
          <p:nvPr/>
        </p:nvSpPr>
        <p:spPr>
          <a:xfrm>
            <a:off x="9753600" y="3971364"/>
            <a:ext cx="2070847" cy="646331"/>
          </a:xfrm>
          <a:prstGeom prst="rect">
            <a:avLst/>
          </a:prstGeom>
          <a:solidFill>
            <a:schemeClr val="accent1">
              <a:lumMod val="60000"/>
              <a:lumOff val="40000"/>
            </a:schemeClr>
          </a:solidFill>
        </p:spPr>
        <p:txBody>
          <a:bodyPr wrap="square" rtlCol="0">
            <a:spAutoFit/>
          </a:bodyPr>
          <a:lstStyle/>
          <a:p>
            <a:r>
              <a:rPr lang="en-US" dirty="0"/>
              <a:t>Confederates win only 6% of cases</a:t>
            </a:r>
          </a:p>
        </p:txBody>
      </p:sp>
      <p:sp>
        <p:nvSpPr>
          <p:cNvPr id="9" name="TextBox 8">
            <a:extLst>
              <a:ext uri="{FF2B5EF4-FFF2-40B4-BE49-F238E27FC236}">
                <a16:creationId xmlns:a16="http://schemas.microsoft.com/office/drawing/2014/main" id="{5AEDB2E2-4571-E146-81D9-6C56D6605095}"/>
              </a:ext>
            </a:extLst>
          </p:cNvPr>
          <p:cNvSpPr txBox="1"/>
          <p:nvPr/>
        </p:nvSpPr>
        <p:spPr>
          <a:xfrm>
            <a:off x="7449671" y="1389530"/>
            <a:ext cx="1436612" cy="369332"/>
          </a:xfrm>
          <a:prstGeom prst="rect">
            <a:avLst/>
          </a:prstGeom>
          <a:noFill/>
        </p:spPr>
        <p:txBody>
          <a:bodyPr wrap="none" rtlCol="0">
            <a:spAutoFit/>
          </a:bodyPr>
          <a:lstStyle/>
          <a:p>
            <a:r>
              <a:rPr lang="en-US" dirty="0">
                <a:solidFill>
                  <a:srgbClr val="FF0000"/>
                </a:solidFill>
              </a:rPr>
              <a:t>Confederate</a:t>
            </a:r>
          </a:p>
        </p:txBody>
      </p:sp>
      <p:sp>
        <p:nvSpPr>
          <p:cNvPr id="10" name="TextBox 9">
            <a:extLst>
              <a:ext uri="{FF2B5EF4-FFF2-40B4-BE49-F238E27FC236}">
                <a16:creationId xmlns:a16="http://schemas.microsoft.com/office/drawing/2014/main" id="{5BBA5D96-D60A-714E-A0EC-9EB92636911A}"/>
              </a:ext>
            </a:extLst>
          </p:cNvPr>
          <p:cNvSpPr txBox="1"/>
          <p:nvPr/>
        </p:nvSpPr>
        <p:spPr>
          <a:xfrm>
            <a:off x="5699096" y="2456329"/>
            <a:ext cx="793807" cy="369332"/>
          </a:xfrm>
          <a:prstGeom prst="rect">
            <a:avLst/>
          </a:prstGeom>
          <a:noFill/>
        </p:spPr>
        <p:txBody>
          <a:bodyPr wrap="none" rtlCol="0">
            <a:spAutoFit/>
          </a:bodyPr>
          <a:lstStyle/>
          <a:p>
            <a:r>
              <a:rPr lang="en-US" dirty="0">
                <a:solidFill>
                  <a:srgbClr val="0070C0"/>
                </a:solidFill>
              </a:rPr>
              <a:t>Union</a:t>
            </a:r>
          </a:p>
        </p:txBody>
      </p:sp>
    </p:spTree>
    <p:extLst>
      <p:ext uri="{BB962C8B-B14F-4D97-AF65-F5344CB8AC3E}">
        <p14:creationId xmlns:p14="http://schemas.microsoft.com/office/powerpoint/2010/main" val="2719095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1391C-587F-B145-963D-BB9C75D0FD62}"/>
              </a:ext>
            </a:extLst>
          </p:cNvPr>
          <p:cNvSpPr>
            <a:spLocks noGrp="1"/>
          </p:cNvSpPr>
          <p:nvPr>
            <p:ph type="ctrTitle"/>
          </p:nvPr>
        </p:nvSpPr>
        <p:spPr/>
        <p:txBody>
          <a:bodyPr/>
          <a:lstStyle/>
          <a:p>
            <a:r>
              <a:rPr lang="en-US" dirty="0"/>
              <a:t>Take Away Points</a:t>
            </a:r>
          </a:p>
        </p:txBody>
      </p:sp>
      <p:sp>
        <p:nvSpPr>
          <p:cNvPr id="5" name="Text Placeholder 4">
            <a:extLst>
              <a:ext uri="{FF2B5EF4-FFF2-40B4-BE49-F238E27FC236}">
                <a16:creationId xmlns:a16="http://schemas.microsoft.com/office/drawing/2014/main" id="{3CCA1963-CC3F-A644-AA58-A7FDF7A41763}"/>
              </a:ext>
            </a:extLst>
          </p:cNvPr>
          <p:cNvSpPr>
            <a:spLocks noGrp="1"/>
          </p:cNvSpPr>
          <p:nvPr>
            <p:ph type="body" sz="quarter" idx="14"/>
          </p:nvPr>
        </p:nvSpPr>
        <p:spPr/>
        <p:txBody>
          <a:bodyPr/>
          <a:lstStyle/>
          <a:p>
            <a:r>
              <a:rPr lang="en-US" dirty="0"/>
              <a:t>Confederates cannot fire effectively while moving</a:t>
            </a:r>
          </a:p>
          <a:p>
            <a:r>
              <a:rPr lang="en-US" dirty="0"/>
              <a:t>Terrain slows pace of battle and favors defenders</a:t>
            </a:r>
          </a:p>
          <a:p>
            <a:r>
              <a:rPr lang="en-US" dirty="0"/>
              <a:t>Confederate victory in only 6% of cases</a:t>
            </a:r>
          </a:p>
          <a:p>
            <a:r>
              <a:rPr lang="en-US" dirty="0"/>
              <a:t>Insufficient Confederate force to break and hold Union lines</a:t>
            </a:r>
          </a:p>
          <a:p>
            <a:endParaRPr lang="en-US" dirty="0"/>
          </a:p>
        </p:txBody>
      </p:sp>
      <p:sp>
        <p:nvSpPr>
          <p:cNvPr id="3" name="Date Placeholder 2">
            <a:extLst>
              <a:ext uri="{FF2B5EF4-FFF2-40B4-BE49-F238E27FC236}">
                <a16:creationId xmlns:a16="http://schemas.microsoft.com/office/drawing/2014/main" id="{9EEE18EC-365F-1140-A6FF-3CE46ED21B1D}"/>
              </a:ext>
            </a:extLst>
          </p:cNvPr>
          <p:cNvSpPr>
            <a:spLocks noGrp="1"/>
          </p:cNvSpPr>
          <p:nvPr>
            <p:ph type="dt" sz="half" idx="2"/>
          </p:nvPr>
        </p:nvSpPr>
        <p:spPr/>
        <p:txBody>
          <a:bodyPr/>
          <a:lstStyle/>
          <a:p>
            <a:fld id="{E0C8DACD-4E35-4E4C-AC75-C3DE50F04E7E}" type="datetime1">
              <a:rPr lang="en-US" smtClean="0"/>
              <a:pPr/>
              <a:t>11/16/21</a:t>
            </a:fld>
            <a:endParaRPr lang="en-US" dirty="0"/>
          </a:p>
        </p:txBody>
      </p:sp>
      <p:sp>
        <p:nvSpPr>
          <p:cNvPr id="4" name="Slide Number Placeholder 3">
            <a:extLst>
              <a:ext uri="{FF2B5EF4-FFF2-40B4-BE49-F238E27FC236}">
                <a16:creationId xmlns:a16="http://schemas.microsoft.com/office/drawing/2014/main" id="{C534500B-9783-DE4D-ABCE-33658724CCBA}"/>
              </a:ext>
            </a:extLst>
          </p:cNvPr>
          <p:cNvSpPr>
            <a:spLocks noGrp="1"/>
          </p:cNvSpPr>
          <p:nvPr>
            <p:ph type="sldNum" sz="quarter" idx="4"/>
          </p:nvPr>
        </p:nvSpPr>
        <p:spPr/>
        <p:txBody>
          <a:bodyPr/>
          <a:lstStyle/>
          <a:p>
            <a:fld id="{8A7A6979-0714-4377-B894-6BE4C2D6E202}" type="slidenum">
              <a:rPr lang="en-US" smtClean="0"/>
              <a:pPr/>
              <a:t>8</a:t>
            </a:fld>
            <a:endParaRPr lang="en-US" dirty="0"/>
          </a:p>
        </p:txBody>
      </p:sp>
    </p:spTree>
    <p:extLst>
      <p:ext uri="{BB962C8B-B14F-4D97-AF65-F5344CB8AC3E}">
        <p14:creationId xmlns:p14="http://schemas.microsoft.com/office/powerpoint/2010/main" val="4216553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54486-2A6A-DD4E-9A8D-861B2E201A1F}"/>
              </a:ext>
            </a:extLst>
          </p:cNvPr>
          <p:cNvSpPr>
            <a:spLocks noGrp="1"/>
          </p:cNvSpPr>
          <p:nvPr>
            <p:ph type="ctrTitle"/>
          </p:nvPr>
        </p:nvSpPr>
        <p:spPr/>
        <p:txBody>
          <a:bodyPr/>
          <a:lstStyle/>
          <a:p>
            <a:r>
              <a:rPr lang="en-US" dirty="0"/>
              <a:t>Thank You</a:t>
            </a:r>
          </a:p>
        </p:txBody>
      </p:sp>
      <p:sp>
        <p:nvSpPr>
          <p:cNvPr id="3" name="Text Placeholder 2">
            <a:extLst>
              <a:ext uri="{FF2B5EF4-FFF2-40B4-BE49-F238E27FC236}">
                <a16:creationId xmlns:a16="http://schemas.microsoft.com/office/drawing/2014/main" id="{DDF1DEAD-BDC7-D142-97B9-9A0BD2570B44}"/>
              </a:ext>
            </a:extLst>
          </p:cNvPr>
          <p:cNvSpPr>
            <a:spLocks noGrp="1"/>
          </p:cNvSpPr>
          <p:nvPr>
            <p:ph type="body" sz="quarter" idx="14"/>
          </p:nvPr>
        </p:nvSpPr>
        <p:spPr>
          <a:xfrm>
            <a:off x="1959575" y="2578488"/>
            <a:ext cx="6487002" cy="2215388"/>
          </a:xfrm>
        </p:spPr>
        <p:txBody>
          <a:bodyPr/>
          <a:lstStyle/>
          <a:p>
            <a:r>
              <a:rPr lang="en-US" dirty="0" err="1"/>
              <a:t>Acknowldegements</a:t>
            </a:r>
            <a:r>
              <a:rPr lang="en-US" dirty="0"/>
              <a:t>:</a:t>
            </a:r>
          </a:p>
          <a:p>
            <a:pPr marL="228600" lvl="1" indent="0">
              <a:buNone/>
            </a:pPr>
            <a:r>
              <a:rPr lang="en-US" dirty="0"/>
              <a:t>Matthew Ellis (grad student) helped with maps</a:t>
            </a:r>
          </a:p>
          <a:p>
            <a:pPr marL="228600" lvl="1" indent="0">
              <a:buNone/>
            </a:pPr>
            <a:r>
              <a:rPr lang="en-US" dirty="0"/>
              <a:t>Collin </a:t>
            </a:r>
            <a:r>
              <a:rPr lang="en-US" dirty="0" err="1"/>
              <a:t>Tofts</a:t>
            </a:r>
            <a:r>
              <a:rPr lang="en-US" dirty="0"/>
              <a:t> (undergrad) generated overlay layer</a:t>
            </a:r>
          </a:p>
          <a:p>
            <a:pPr marL="228600" lvl="1" indent="0">
              <a:buNone/>
            </a:pPr>
            <a:r>
              <a:rPr lang="en-US" dirty="0"/>
              <a:t>Prof. Carol Reardon provided historical context and tour</a:t>
            </a:r>
          </a:p>
          <a:p>
            <a:pPr marL="228600" lvl="1" indent="0">
              <a:buNone/>
            </a:pPr>
            <a:r>
              <a:rPr lang="en-US" dirty="0"/>
              <a:t>Dr. Anna Creese researched historical details, helpful discussions</a:t>
            </a:r>
          </a:p>
          <a:p>
            <a:pPr marL="228600" lvl="1" indent="0">
              <a:buNone/>
            </a:pPr>
            <a:r>
              <a:rPr lang="en-US" dirty="0"/>
              <a:t>Computer time on Purdue RCAC Halstead Cluster</a:t>
            </a:r>
          </a:p>
        </p:txBody>
      </p:sp>
      <p:sp>
        <p:nvSpPr>
          <p:cNvPr id="4" name="Date Placeholder 3">
            <a:extLst>
              <a:ext uri="{FF2B5EF4-FFF2-40B4-BE49-F238E27FC236}">
                <a16:creationId xmlns:a16="http://schemas.microsoft.com/office/drawing/2014/main" id="{0B04DDC6-A6C5-6D40-8160-BEDB0CF8C6DD}"/>
              </a:ext>
            </a:extLst>
          </p:cNvPr>
          <p:cNvSpPr>
            <a:spLocks noGrp="1"/>
          </p:cNvSpPr>
          <p:nvPr>
            <p:ph type="dt" sz="half" idx="10"/>
          </p:nvPr>
        </p:nvSpPr>
        <p:spPr/>
        <p:txBody>
          <a:bodyPr/>
          <a:lstStyle/>
          <a:p>
            <a:fld id="{049DC8E1-D369-0F48-9062-BB068AFD07CE}" type="datetime1">
              <a:rPr lang="en-US" smtClean="0"/>
              <a:pPr/>
              <a:t>11/16/21</a:t>
            </a:fld>
            <a:endParaRPr lang="en-US" dirty="0"/>
          </a:p>
        </p:txBody>
      </p:sp>
      <p:sp>
        <p:nvSpPr>
          <p:cNvPr id="5" name="Slide Number Placeholder 4">
            <a:extLst>
              <a:ext uri="{FF2B5EF4-FFF2-40B4-BE49-F238E27FC236}">
                <a16:creationId xmlns:a16="http://schemas.microsoft.com/office/drawing/2014/main" id="{B05C2BE5-BF22-EF46-A621-4EB44D385B5E}"/>
              </a:ext>
            </a:extLst>
          </p:cNvPr>
          <p:cNvSpPr>
            <a:spLocks noGrp="1"/>
          </p:cNvSpPr>
          <p:nvPr>
            <p:ph type="sldNum" sz="quarter" idx="12"/>
          </p:nvPr>
        </p:nvSpPr>
        <p:spPr/>
        <p:txBody>
          <a:bodyPr/>
          <a:lstStyle/>
          <a:p>
            <a:fld id="{8A7A6979-0714-4377-B894-6BE4C2D6E202}" type="slidenum">
              <a:rPr lang="en-US" smtClean="0"/>
              <a:pPr/>
              <a:t>9</a:t>
            </a:fld>
            <a:endParaRPr lang="en-US" dirty="0"/>
          </a:p>
        </p:txBody>
      </p:sp>
    </p:spTree>
    <p:extLst>
      <p:ext uri="{BB962C8B-B14F-4D97-AF65-F5344CB8AC3E}">
        <p14:creationId xmlns:p14="http://schemas.microsoft.com/office/powerpoint/2010/main" val="688098976"/>
      </p:ext>
    </p:extLst>
  </p:cSld>
  <p:clrMapOvr>
    <a:masterClrMapping/>
  </p:clrMapOvr>
</p:sld>
</file>

<file path=ppt/theme/theme1.xml><?xml version="1.0" encoding="utf-8"?>
<a:theme xmlns:a="http://schemas.openxmlformats.org/drawingml/2006/main" name="Purdue1">
  <a:themeElements>
    <a:clrScheme name="PurdueColors">
      <a:dk1>
        <a:srgbClr val="000000"/>
      </a:dk1>
      <a:lt1>
        <a:srgbClr val="000000"/>
      </a:lt1>
      <a:dk2>
        <a:srgbClr val="C4BFC0"/>
      </a:dk2>
      <a:lt2>
        <a:srgbClr val="C9B991"/>
      </a:lt2>
      <a:accent1>
        <a:srgbClr val="8E6F3E"/>
      </a:accent1>
      <a:accent2>
        <a:srgbClr val="555960"/>
      </a:accent2>
      <a:accent3>
        <a:srgbClr val="C9B991"/>
      </a:accent3>
      <a:accent4>
        <a:srgbClr val="FFFFFF"/>
      </a:accent4>
      <a:accent5>
        <a:srgbClr val="000000"/>
      </a:accent5>
      <a:accent6>
        <a:srgbClr val="555960"/>
      </a:accent6>
      <a:hlink>
        <a:srgbClr val="000000"/>
      </a:hlink>
      <a:folHlink>
        <a:srgbClr val="555960"/>
      </a:folHlink>
    </a:clrScheme>
    <a:fontScheme name="PurdueBrand">
      <a:majorFont>
        <a:latin typeface="Acumin Pro ExtraCondensed Smbd"/>
        <a:ea typeface=""/>
        <a:cs typeface=""/>
      </a:majorFont>
      <a:minorFont>
        <a:latin typeface="Acumin Pro"/>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resentation1" id="{30132FE3-3012-4A94-8F88-5D7E4793FE2B}" vid="{4E341614-A6DA-4A9E-88B3-59657520AD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Purdue1</Template>
  <TotalTime>79</TotalTime>
  <Words>358</Words>
  <Application>Microsoft Macintosh PowerPoint</Application>
  <PresentationFormat>Widescreen</PresentationFormat>
  <Paragraphs>77</Paragraphs>
  <Slides>9</Slides>
  <Notes>3</Notes>
  <HiddenSlides>0</HiddenSlides>
  <MMClips>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vt:i4>
      </vt:variant>
    </vt:vector>
  </HeadingPairs>
  <TitlesOfParts>
    <vt:vector size="21" baseType="lpstr">
      <vt:lpstr>Acumin Pro Semibold</vt:lpstr>
      <vt:lpstr>Acumin Pro SemiCondensed</vt:lpstr>
      <vt:lpstr>United Sans Rg Md</vt:lpstr>
      <vt:lpstr>Acumin Pro Medium</vt:lpstr>
      <vt:lpstr>Acumin Pro ExtraCondensed</vt:lpstr>
      <vt:lpstr>Acumin Pro</vt:lpstr>
      <vt:lpstr>Acumin Pro ExtraCondensed Smbd</vt:lpstr>
      <vt:lpstr>Calibri</vt:lpstr>
      <vt:lpstr>Arial</vt:lpstr>
      <vt:lpstr>United Sans Cd Md</vt:lpstr>
      <vt:lpstr>Wingdings</vt:lpstr>
      <vt:lpstr>Purdue1</vt:lpstr>
      <vt:lpstr>A fresh look at pickett’s charge</vt:lpstr>
      <vt:lpstr>Battle Flow: Alternative Perspective on Battles and Crises</vt:lpstr>
      <vt:lpstr>PowerPoint Presentation</vt:lpstr>
      <vt:lpstr>PowerPoint Presentation</vt:lpstr>
      <vt:lpstr>PowerPoint Presentation</vt:lpstr>
      <vt:lpstr>PowerPoint Presentation</vt:lpstr>
      <vt:lpstr>PowerPoint Presentation</vt:lpstr>
      <vt:lpstr>Take Away Points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Acumin Pro Extra Cond Bold Italic 60</dc:title>
  <dc:creator>Poggie, Jonathan</dc:creator>
  <cp:lastModifiedBy>Poggie, Jonathan</cp:lastModifiedBy>
  <cp:revision>44</cp:revision>
  <dcterms:created xsi:type="dcterms:W3CDTF">2021-11-16T10:38:59Z</dcterms:created>
  <dcterms:modified xsi:type="dcterms:W3CDTF">2021-11-16T18:16:17Z</dcterms:modified>
</cp:coreProperties>
</file>