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6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7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8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38"/>
  </p:notesMasterIdLst>
  <p:sldIdLst>
    <p:sldId id="256" r:id="rId2"/>
    <p:sldId id="258" r:id="rId3"/>
    <p:sldId id="261" r:id="rId4"/>
    <p:sldId id="262" r:id="rId5"/>
    <p:sldId id="264" r:id="rId6"/>
    <p:sldId id="267" r:id="rId7"/>
    <p:sldId id="266" r:id="rId8"/>
    <p:sldId id="268" r:id="rId9"/>
    <p:sldId id="288" r:id="rId10"/>
    <p:sldId id="263" r:id="rId11"/>
    <p:sldId id="269" r:id="rId12"/>
    <p:sldId id="265" r:id="rId13"/>
    <p:sldId id="270" r:id="rId14"/>
    <p:sldId id="28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60" r:id="rId23"/>
    <p:sldId id="289" r:id="rId24"/>
    <p:sldId id="281" r:id="rId25"/>
    <p:sldId id="282" r:id="rId26"/>
    <p:sldId id="287" r:id="rId27"/>
    <p:sldId id="290" r:id="rId28"/>
    <p:sldId id="291" r:id="rId29"/>
    <p:sldId id="283" r:id="rId30"/>
    <p:sldId id="284" r:id="rId31"/>
    <p:sldId id="286" r:id="rId32"/>
    <p:sldId id="285" r:id="rId33"/>
    <p:sldId id="292" r:id="rId34"/>
    <p:sldId id="293" r:id="rId35"/>
    <p:sldId id="294" r:id="rId36"/>
    <p:sldId id="29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8"/>
    <a:srgbClr val="CAC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10" autoAdjust="0"/>
    <p:restoredTop sz="94517" autoAdjust="0"/>
  </p:normalViewPr>
  <p:slideViewPr>
    <p:cSldViewPr snapToGrid="0">
      <p:cViewPr>
        <p:scale>
          <a:sx n="70" d="100"/>
          <a:sy n="70" d="100"/>
        </p:scale>
        <p:origin x="592" y="180"/>
      </p:cViewPr>
      <p:guideLst/>
    </p:cSldViewPr>
  </p:slideViewPr>
  <p:outlineViewPr>
    <p:cViewPr>
      <p:scale>
        <a:sx n="33" d="100"/>
        <a:sy n="33" d="100"/>
      </p:scale>
      <p:origin x="0" y="-178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E7127-3B53-43DD-9D46-DA8A587C5095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FE922-1035-4261-9684-82664C030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13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00" b="0" baseline="0" dirty="0" smtClean="0"/>
              <a:t>Suppose there is a group of agents. Each agent has a local variable and tries to solve a local optimization problem. </a:t>
            </a:r>
          </a:p>
          <a:p>
            <a:endParaRPr lang="en-US" sz="700" b="0" baseline="0" dirty="0" smtClean="0"/>
          </a:p>
          <a:p>
            <a:r>
              <a:rPr lang="en-US" sz="700" b="0" baseline="0" dirty="0" smtClean="0"/>
              <a:t>Local problems are coupled, and the couplings can be modeled by a directed graph called the dependency graph</a:t>
            </a:r>
          </a:p>
          <a:p>
            <a:endParaRPr lang="en-US" sz="700" b="0" baseline="0" dirty="0" smtClean="0"/>
          </a:p>
          <a:p>
            <a:r>
              <a:rPr lang="en-US" sz="700" b="0" baseline="0" dirty="0" smtClean="0"/>
              <a:t>For example, there is a directed edge from agent 2 to agent 1 because….</a:t>
            </a:r>
          </a:p>
          <a:p>
            <a:endParaRPr lang="en-US" sz="700" b="0" baseline="0" dirty="0" smtClean="0"/>
          </a:p>
          <a:p>
            <a:r>
              <a:rPr lang="en-US" sz="700" b="0" baseline="0" dirty="0" smtClean="0"/>
              <a:t>Similarly we can define out-neighbors</a:t>
            </a:r>
          </a:p>
          <a:p>
            <a:endParaRPr lang="en-US" sz="700" b="0" baseline="0" dirty="0" smtClean="0"/>
          </a:p>
          <a:p>
            <a:r>
              <a:rPr lang="en-US" sz="700" b="0" baseline="0" dirty="0" smtClean="0"/>
              <a:t>The global optimization problem is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E922-1035-4261-9684-82664C0308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3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Our problem formulation is general. They can have arbitrary coupling structures and arbitrary partition and distributed storage of state variables.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Another instance is the hierarchical optimization. </a:t>
            </a:r>
          </a:p>
          <a:p>
            <a:r>
              <a:rPr lang="en-US" baseline="0" dirty="0" smtClean="0"/>
              <a:t>In the two-level case, a group of agents, …</a:t>
            </a:r>
          </a:p>
          <a:p>
            <a:r>
              <a:rPr lang="en-US" baseline="0" dirty="0" smtClean="0"/>
              <a:t>While agent 0 is a coordinator, it does not have its variable and is in charge of minimizing some system-level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E922-1035-4261-9684-82664C0308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48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</a:t>
            </a:r>
            <a:r>
              <a:rPr lang="en-US" baseline="0" dirty="0" smtClean="0"/>
              <a:t> we assume local problems are convex: ...</a:t>
            </a:r>
          </a:p>
          <a:p>
            <a:r>
              <a:rPr lang="en-US" baseline="0" dirty="0" smtClean="0"/>
              <a:t>The indicator function of a set has the value …</a:t>
            </a:r>
          </a:p>
          <a:p>
            <a:r>
              <a:rPr lang="en-US" baseline="0" dirty="0" smtClean="0"/>
              <a:t>By including the indicator functions of constraints into cost function, we can eliminate the constraint.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Second, we assume the overall optimization has at least one solution. </a:t>
            </a:r>
          </a:p>
          <a:p>
            <a:r>
              <a:rPr lang="en-US" baseline="0" dirty="0" smtClean="0"/>
              <a:t>In the example problem, although…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Finally, although dependency edge has direction, we assume two neighboring agents can have two-way communications.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E922-1035-4261-9684-82664C0308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85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</a:t>
            </a:r>
            <a:r>
              <a:rPr lang="en-US" baseline="0" dirty="0" smtClean="0"/>
              <a:t> approaches have been proposed to solve optimization problems on agent networks.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important class is the </a:t>
            </a:r>
            <a:r>
              <a:rPr lang="en-US" baseline="0" dirty="0" err="1" smtClean="0"/>
              <a:t>subgradient</a:t>
            </a:r>
            <a:r>
              <a:rPr lang="en-US" baseline="0" dirty="0" smtClean="0"/>
              <a:t>-based approach, especially for solving consensus optimization problems. One issue is..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Operator splitting is another approach. We will some recent developments to propose our solution algorithms.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E922-1035-4261-9684-82664C0308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16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our proposed</a:t>
            </a:r>
            <a:r>
              <a:rPr lang="en-US" baseline="0" dirty="0" smtClean="0"/>
              <a:t> approach, we will look for iteration algorithms using properly designed operator T so that 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emphasis will be on finding T that can handle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E922-1035-4261-9684-82664C0308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1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</a:t>
            </a:r>
            <a:r>
              <a:rPr lang="en-US" dirty="0" err="1" smtClean="0"/>
              <a:t>interagent</a:t>
            </a:r>
            <a:r>
              <a:rPr lang="en-US" dirty="0" smtClean="0"/>
              <a:t> communication</a:t>
            </a:r>
            <a:r>
              <a:rPr lang="en-US" baseline="0" dirty="0" smtClean="0"/>
              <a:t>s happen in the first step, while the second step is pure local.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E922-1035-4261-9684-82664C0308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78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E922-1035-4261-9684-82664C0308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42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00" b="0" baseline="0" dirty="0" smtClean="0"/>
              <a:t>Suppose there is a group of agents. Each agent has a local variable and tries to solve a local optimization problem. </a:t>
            </a:r>
          </a:p>
          <a:p>
            <a:endParaRPr lang="en-US" sz="700" b="0" baseline="0" dirty="0" smtClean="0"/>
          </a:p>
          <a:p>
            <a:r>
              <a:rPr lang="en-US" sz="700" b="0" baseline="0" dirty="0" smtClean="0"/>
              <a:t>Local problems are coupled, and the couplings can be modeled by a directed graph called the dependency graph</a:t>
            </a:r>
          </a:p>
          <a:p>
            <a:endParaRPr lang="en-US" sz="700" b="0" baseline="0" dirty="0" smtClean="0"/>
          </a:p>
          <a:p>
            <a:r>
              <a:rPr lang="en-US" sz="700" b="0" baseline="0" dirty="0" smtClean="0"/>
              <a:t>For example, there is a directed edge from agent 2 to agent 1 because….</a:t>
            </a:r>
          </a:p>
          <a:p>
            <a:endParaRPr lang="en-US" sz="700" b="0" baseline="0" dirty="0" smtClean="0"/>
          </a:p>
          <a:p>
            <a:r>
              <a:rPr lang="en-US" sz="700" b="0" baseline="0" dirty="0" smtClean="0"/>
              <a:t>Similarly we can define out-neighbors</a:t>
            </a:r>
          </a:p>
          <a:p>
            <a:endParaRPr lang="en-US" sz="700" b="0" baseline="0" dirty="0" smtClean="0"/>
          </a:p>
          <a:p>
            <a:r>
              <a:rPr lang="en-US" sz="700" b="0" baseline="0" dirty="0" smtClean="0"/>
              <a:t>The global optimization problem is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FE922-1035-4261-9684-82664C0308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9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4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3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507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0633"/>
            <a:ext cx="12192000" cy="946295"/>
          </a:xfrm>
          <a:prstGeom prst="rect">
            <a:avLst/>
          </a:prstGeom>
          <a:solidFill>
            <a:srgbClr val="CAC99E">
              <a:alpha val="42745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934" y="205635"/>
            <a:ext cx="10515600" cy="634334"/>
          </a:xfrm>
          <a:noFill/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9614"/>
            <a:ext cx="10515600" cy="4537349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23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5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8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29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76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05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63448-F0C0-4806-B3C9-E4BFBF421F9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788F0-C06D-4571-80A8-B385105BA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8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tags" Target="../tags/tag62.xml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51.png"/><Relationship Id="rId41" Type="http://schemas.openxmlformats.org/officeDocument/2006/relationships/image" Target="../media/image63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31" Type="http://schemas.openxmlformats.org/officeDocument/2006/relationships/image" Target="../media/image53.png"/><Relationship Id="rId44" Type="http://schemas.openxmlformats.org/officeDocument/2006/relationships/image" Target="../media/image66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43" Type="http://schemas.openxmlformats.org/officeDocument/2006/relationships/image" Target="../media/image65.png"/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64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" Type="http://schemas.openxmlformats.org/officeDocument/2006/relationships/tags" Target="../tags/tag64.xml"/><Relationship Id="rId16" Type="http://schemas.openxmlformats.org/officeDocument/2006/relationships/image" Target="../media/image72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68.png"/><Relationship Id="rId5" Type="http://schemas.openxmlformats.org/officeDocument/2006/relationships/tags" Target="../tags/tag67.xml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4" Type="http://schemas.openxmlformats.org/officeDocument/2006/relationships/tags" Target="../tags/tag66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8.png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image" Target="../media/image7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image" Target="../media/image76.png"/><Relationship Id="rId5" Type="http://schemas.openxmlformats.org/officeDocument/2006/relationships/tags" Target="../tags/tag75.xml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tags" Target="../tags/tag74.xml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85.png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image" Target="../media/image84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image" Target="../media/image83.png"/><Relationship Id="rId5" Type="http://schemas.openxmlformats.org/officeDocument/2006/relationships/tags" Target="../tags/tag82.xml"/><Relationship Id="rId10" Type="http://schemas.openxmlformats.org/officeDocument/2006/relationships/image" Target="../media/image82.png"/><Relationship Id="rId4" Type="http://schemas.openxmlformats.org/officeDocument/2006/relationships/tags" Target="../tags/tag81.xml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90.pn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tags" Target="../tags/tag86.xml"/><Relationship Id="rId16" Type="http://schemas.openxmlformats.org/officeDocument/2006/relationships/image" Target="../media/image93.png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88.png"/><Relationship Id="rId5" Type="http://schemas.openxmlformats.org/officeDocument/2006/relationships/tags" Target="../tags/tag89.xml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tags" Target="../tags/tag8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05.xml"/><Relationship Id="rId18" Type="http://schemas.openxmlformats.org/officeDocument/2006/relationships/image" Target="../media/image900.png"/><Relationship Id="rId26" Type="http://schemas.openxmlformats.org/officeDocument/2006/relationships/image" Target="../media/image102.png"/><Relationship Id="rId3" Type="http://schemas.openxmlformats.org/officeDocument/2006/relationships/tags" Target="../tags/tag95.xml"/><Relationship Id="rId21" Type="http://schemas.openxmlformats.org/officeDocument/2006/relationships/image" Target="../media/image97.png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notesSlide" Target="../notesSlides/notesSlide6.xml"/><Relationship Id="rId25" Type="http://schemas.openxmlformats.org/officeDocument/2006/relationships/image" Target="../media/image101.png"/><Relationship Id="rId33" Type="http://schemas.openxmlformats.org/officeDocument/2006/relationships/image" Target="../media/image109.png"/><Relationship Id="rId2" Type="http://schemas.openxmlformats.org/officeDocument/2006/relationships/tags" Target="../tags/tag94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96.png"/><Relationship Id="rId29" Type="http://schemas.openxmlformats.org/officeDocument/2006/relationships/image" Target="../media/image105.pn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image" Target="../media/image100.png"/><Relationship Id="rId32" Type="http://schemas.openxmlformats.org/officeDocument/2006/relationships/image" Target="../media/image108.png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image" Target="../media/image99.png"/><Relationship Id="rId28" Type="http://schemas.openxmlformats.org/officeDocument/2006/relationships/image" Target="../media/image104.png"/><Relationship Id="rId10" Type="http://schemas.openxmlformats.org/officeDocument/2006/relationships/tags" Target="../tags/tag102.xml"/><Relationship Id="rId19" Type="http://schemas.openxmlformats.org/officeDocument/2006/relationships/image" Target="../media/image95.png"/><Relationship Id="rId31" Type="http://schemas.openxmlformats.org/officeDocument/2006/relationships/image" Target="../media/image107.png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image" Target="../media/image98.png"/><Relationship Id="rId27" Type="http://schemas.openxmlformats.org/officeDocument/2006/relationships/image" Target="../media/image103.png"/><Relationship Id="rId30" Type="http://schemas.openxmlformats.org/officeDocument/2006/relationships/image" Target="../media/image106.png"/><Relationship Id="rId8" Type="http://schemas.openxmlformats.org/officeDocument/2006/relationships/tags" Target="../tags/tag10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tags" Target="../tags/tag110.xml"/><Relationship Id="rId21" Type="http://schemas.openxmlformats.org/officeDocument/2006/relationships/image" Target="../media/image118.png"/><Relationship Id="rId7" Type="http://schemas.openxmlformats.org/officeDocument/2006/relationships/tags" Target="../tags/tag114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4.png"/><Relationship Id="rId2" Type="http://schemas.openxmlformats.org/officeDocument/2006/relationships/tags" Target="../tags/tag109.xml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tags" Target="../tags/tag112.xml"/><Relationship Id="rId15" Type="http://schemas.openxmlformats.org/officeDocument/2006/relationships/image" Target="../media/image112.png"/><Relationship Id="rId10" Type="http://schemas.openxmlformats.org/officeDocument/2006/relationships/tags" Target="../tags/tag117.xml"/><Relationship Id="rId19" Type="http://schemas.openxmlformats.org/officeDocument/2006/relationships/image" Target="../media/image116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0.png"/><Relationship Id="rId13" Type="http://schemas.openxmlformats.org/officeDocument/2006/relationships/image" Target="../media/image124.png"/><Relationship Id="rId3" Type="http://schemas.openxmlformats.org/officeDocument/2006/relationships/tags" Target="../tags/tag1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3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122.png"/><Relationship Id="rId5" Type="http://schemas.openxmlformats.org/officeDocument/2006/relationships/tags" Target="../tags/tag123.xml"/><Relationship Id="rId10" Type="http://schemas.openxmlformats.org/officeDocument/2006/relationships/image" Target="../media/image121.png"/><Relationship Id="rId4" Type="http://schemas.openxmlformats.org/officeDocument/2006/relationships/tags" Target="../tags/tag122.xml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98.png"/><Relationship Id="rId26" Type="http://schemas.openxmlformats.org/officeDocument/2006/relationships/image" Target="../media/image105.png"/><Relationship Id="rId3" Type="http://schemas.openxmlformats.org/officeDocument/2006/relationships/tags" Target="../tags/tag127.xml"/><Relationship Id="rId21" Type="http://schemas.openxmlformats.org/officeDocument/2006/relationships/image" Target="../media/image101.png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image" Target="../media/image97.png"/><Relationship Id="rId25" Type="http://schemas.openxmlformats.org/officeDocument/2006/relationships/image" Target="../media/image104.png"/><Relationship Id="rId2" Type="http://schemas.openxmlformats.org/officeDocument/2006/relationships/tags" Target="../tags/tag126.xml"/><Relationship Id="rId16" Type="http://schemas.openxmlformats.org/officeDocument/2006/relationships/image" Target="../media/image128.png"/><Relationship Id="rId20" Type="http://schemas.openxmlformats.org/officeDocument/2006/relationships/image" Target="../media/image100.png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image" Target="../media/image130.png"/><Relationship Id="rId5" Type="http://schemas.openxmlformats.org/officeDocument/2006/relationships/tags" Target="../tags/tag129.xml"/><Relationship Id="rId15" Type="http://schemas.openxmlformats.org/officeDocument/2006/relationships/image" Target="../media/image127.png"/><Relationship Id="rId23" Type="http://schemas.openxmlformats.org/officeDocument/2006/relationships/image" Target="../media/image129.png"/><Relationship Id="rId10" Type="http://schemas.openxmlformats.org/officeDocument/2006/relationships/tags" Target="../tags/tag134.xml"/><Relationship Id="rId19" Type="http://schemas.openxmlformats.org/officeDocument/2006/relationships/image" Target="../media/image99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image" Target="../media/image126.png"/><Relationship Id="rId22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49.xml"/><Relationship Id="rId18" Type="http://schemas.openxmlformats.org/officeDocument/2006/relationships/image" Target="../media/image131.png"/><Relationship Id="rId26" Type="http://schemas.openxmlformats.org/officeDocument/2006/relationships/image" Target="../media/image136.png"/><Relationship Id="rId3" Type="http://schemas.openxmlformats.org/officeDocument/2006/relationships/tags" Target="../tags/tag139.xml"/><Relationship Id="rId21" Type="http://schemas.openxmlformats.org/officeDocument/2006/relationships/image" Target="../media/image102.png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17" Type="http://schemas.openxmlformats.org/officeDocument/2006/relationships/notesSlide" Target="../notesSlides/notesSlide7.xml"/><Relationship Id="rId25" Type="http://schemas.openxmlformats.org/officeDocument/2006/relationships/image" Target="../media/image135.png"/><Relationship Id="rId33" Type="http://schemas.openxmlformats.org/officeDocument/2006/relationships/image" Target="../media/image143.png"/><Relationship Id="rId2" Type="http://schemas.openxmlformats.org/officeDocument/2006/relationships/tags" Target="../tags/tag138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00.png"/><Relationship Id="rId29" Type="http://schemas.openxmlformats.org/officeDocument/2006/relationships/image" Target="../media/image139.png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24" Type="http://schemas.openxmlformats.org/officeDocument/2006/relationships/image" Target="../media/image134.png"/><Relationship Id="rId32" Type="http://schemas.openxmlformats.org/officeDocument/2006/relationships/image" Target="../media/image142.png"/><Relationship Id="rId5" Type="http://schemas.openxmlformats.org/officeDocument/2006/relationships/tags" Target="../tags/tag141.xml"/><Relationship Id="rId15" Type="http://schemas.openxmlformats.org/officeDocument/2006/relationships/tags" Target="../tags/tag151.xml"/><Relationship Id="rId23" Type="http://schemas.openxmlformats.org/officeDocument/2006/relationships/image" Target="../media/image133.png"/><Relationship Id="rId28" Type="http://schemas.openxmlformats.org/officeDocument/2006/relationships/image" Target="../media/image138.png"/><Relationship Id="rId10" Type="http://schemas.openxmlformats.org/officeDocument/2006/relationships/tags" Target="../tags/tag146.xml"/><Relationship Id="rId19" Type="http://schemas.openxmlformats.org/officeDocument/2006/relationships/image" Target="../media/image1230.png"/><Relationship Id="rId31" Type="http://schemas.openxmlformats.org/officeDocument/2006/relationships/image" Target="../media/image141.png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Relationship Id="rId22" Type="http://schemas.openxmlformats.org/officeDocument/2006/relationships/image" Target="../media/image132.png"/><Relationship Id="rId27" Type="http://schemas.openxmlformats.org/officeDocument/2006/relationships/image" Target="../media/image137.png"/><Relationship Id="rId30" Type="http://schemas.openxmlformats.org/officeDocument/2006/relationships/image" Target="../media/image140.png"/><Relationship Id="rId8" Type="http://schemas.openxmlformats.org/officeDocument/2006/relationships/tags" Target="../tags/tag1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26" Type="http://schemas.openxmlformats.org/officeDocument/2006/relationships/image" Target="../media/image151.png"/><Relationship Id="rId39" Type="http://schemas.openxmlformats.org/officeDocument/2006/relationships/image" Target="../media/image164.png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159.png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5" Type="http://schemas.openxmlformats.org/officeDocument/2006/relationships/image" Target="../media/image150.png"/><Relationship Id="rId33" Type="http://schemas.openxmlformats.org/officeDocument/2006/relationships/image" Target="../media/image158.png"/><Relationship Id="rId38" Type="http://schemas.openxmlformats.org/officeDocument/2006/relationships/image" Target="../media/image163.png"/><Relationship Id="rId2" Type="http://schemas.openxmlformats.org/officeDocument/2006/relationships/tags" Target="../tags/tag153.xml"/><Relationship Id="rId16" Type="http://schemas.openxmlformats.org/officeDocument/2006/relationships/tags" Target="../tags/tag167.xml"/><Relationship Id="rId20" Type="http://schemas.openxmlformats.org/officeDocument/2006/relationships/tags" Target="../tags/tag171.xml"/><Relationship Id="rId29" Type="http://schemas.openxmlformats.org/officeDocument/2006/relationships/image" Target="../media/image154.png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24" Type="http://schemas.openxmlformats.org/officeDocument/2006/relationships/image" Target="../media/image149.png"/><Relationship Id="rId32" Type="http://schemas.openxmlformats.org/officeDocument/2006/relationships/image" Target="../media/image157.png"/><Relationship Id="rId37" Type="http://schemas.openxmlformats.org/officeDocument/2006/relationships/image" Target="../media/image162.png"/><Relationship Id="rId40" Type="http://schemas.openxmlformats.org/officeDocument/2006/relationships/image" Target="../media/image165.png"/><Relationship Id="rId5" Type="http://schemas.openxmlformats.org/officeDocument/2006/relationships/tags" Target="../tags/tag156.xml"/><Relationship Id="rId15" Type="http://schemas.openxmlformats.org/officeDocument/2006/relationships/tags" Target="../tags/tag166.xml"/><Relationship Id="rId23" Type="http://schemas.openxmlformats.org/officeDocument/2006/relationships/image" Target="../media/image148.png"/><Relationship Id="rId28" Type="http://schemas.openxmlformats.org/officeDocument/2006/relationships/image" Target="../media/image153.png"/><Relationship Id="rId36" Type="http://schemas.openxmlformats.org/officeDocument/2006/relationships/image" Target="../media/image161.png"/><Relationship Id="rId10" Type="http://schemas.openxmlformats.org/officeDocument/2006/relationships/tags" Target="../tags/tag161.xml"/><Relationship Id="rId19" Type="http://schemas.openxmlformats.org/officeDocument/2006/relationships/tags" Target="../tags/tag170.xml"/><Relationship Id="rId31" Type="http://schemas.openxmlformats.org/officeDocument/2006/relationships/image" Target="../media/image156.png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tags" Target="../tags/tag165.xml"/><Relationship Id="rId22" Type="http://schemas.openxmlformats.org/officeDocument/2006/relationships/image" Target="../media/image147.png"/><Relationship Id="rId27" Type="http://schemas.openxmlformats.org/officeDocument/2006/relationships/image" Target="../media/image152.png"/><Relationship Id="rId30" Type="http://schemas.openxmlformats.org/officeDocument/2006/relationships/image" Target="../media/image155.png"/><Relationship Id="rId35" Type="http://schemas.openxmlformats.org/officeDocument/2006/relationships/image" Target="../media/image160.png"/><Relationship Id="rId8" Type="http://schemas.openxmlformats.org/officeDocument/2006/relationships/tags" Target="../tags/tag159.xml"/><Relationship Id="rId3" Type="http://schemas.openxmlformats.org/officeDocument/2006/relationships/tags" Target="../tags/tag15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0.pn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image" Target="../media/image169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image" Target="../media/image168.png"/><Relationship Id="rId5" Type="http://schemas.openxmlformats.org/officeDocument/2006/relationships/tags" Target="../tags/tag176.xml"/><Relationship Id="rId10" Type="http://schemas.openxmlformats.org/officeDocument/2006/relationships/image" Target="../media/image167.png"/><Relationship Id="rId4" Type="http://schemas.openxmlformats.org/officeDocument/2006/relationships/tags" Target="../tags/tag175.xml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76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75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74.png"/><Relationship Id="rId5" Type="http://schemas.openxmlformats.org/officeDocument/2006/relationships/tags" Target="../tags/tag183.xml"/><Relationship Id="rId10" Type="http://schemas.openxmlformats.org/officeDocument/2006/relationships/image" Target="../media/image173.png"/><Relationship Id="rId4" Type="http://schemas.openxmlformats.org/officeDocument/2006/relationships/tags" Target="../tags/tag182.xml"/><Relationship Id="rId9" Type="http://schemas.openxmlformats.org/officeDocument/2006/relationships/image" Target="../media/image17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tags" Target="../tags/tag18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1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image" Target="../media/image180.png"/><Relationship Id="rId5" Type="http://schemas.openxmlformats.org/officeDocument/2006/relationships/tags" Target="../tags/tag190.xml"/><Relationship Id="rId10" Type="http://schemas.openxmlformats.org/officeDocument/2006/relationships/image" Target="../media/image179.png"/><Relationship Id="rId4" Type="http://schemas.openxmlformats.org/officeDocument/2006/relationships/tags" Target="../tags/tag189.xml"/><Relationship Id="rId9" Type="http://schemas.openxmlformats.org/officeDocument/2006/relationships/image" Target="../media/image178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204.xml"/><Relationship Id="rId18" Type="http://schemas.openxmlformats.org/officeDocument/2006/relationships/image" Target="../media/image183.png"/><Relationship Id="rId26" Type="http://schemas.openxmlformats.org/officeDocument/2006/relationships/image" Target="../media/image191.png"/><Relationship Id="rId3" Type="http://schemas.openxmlformats.org/officeDocument/2006/relationships/tags" Target="../tags/tag194.xml"/><Relationship Id="rId21" Type="http://schemas.openxmlformats.org/officeDocument/2006/relationships/image" Target="../media/image186.png"/><Relationship Id="rId7" Type="http://schemas.openxmlformats.org/officeDocument/2006/relationships/tags" Target="../tags/tag198.xml"/><Relationship Id="rId12" Type="http://schemas.openxmlformats.org/officeDocument/2006/relationships/tags" Target="../tags/tag203.xml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90.png"/><Relationship Id="rId33" Type="http://schemas.openxmlformats.org/officeDocument/2006/relationships/image" Target="../media/image198.png"/><Relationship Id="rId2" Type="http://schemas.openxmlformats.org/officeDocument/2006/relationships/tags" Target="../tags/tag193.xml"/><Relationship Id="rId16" Type="http://schemas.openxmlformats.org/officeDocument/2006/relationships/tags" Target="../tags/tag207.xml"/><Relationship Id="rId20" Type="http://schemas.openxmlformats.org/officeDocument/2006/relationships/image" Target="../media/image185.png"/><Relationship Id="rId29" Type="http://schemas.openxmlformats.org/officeDocument/2006/relationships/image" Target="../media/image194.png"/><Relationship Id="rId1" Type="http://schemas.openxmlformats.org/officeDocument/2006/relationships/tags" Target="../tags/tag192.xml"/><Relationship Id="rId6" Type="http://schemas.openxmlformats.org/officeDocument/2006/relationships/tags" Target="../tags/tag197.xml"/><Relationship Id="rId11" Type="http://schemas.openxmlformats.org/officeDocument/2006/relationships/tags" Target="../tags/tag202.xml"/><Relationship Id="rId24" Type="http://schemas.openxmlformats.org/officeDocument/2006/relationships/image" Target="../media/image189.png"/><Relationship Id="rId32" Type="http://schemas.openxmlformats.org/officeDocument/2006/relationships/image" Target="../media/image197.png"/><Relationship Id="rId5" Type="http://schemas.openxmlformats.org/officeDocument/2006/relationships/tags" Target="../tags/tag196.xml"/><Relationship Id="rId15" Type="http://schemas.openxmlformats.org/officeDocument/2006/relationships/tags" Target="../tags/tag206.xml"/><Relationship Id="rId23" Type="http://schemas.openxmlformats.org/officeDocument/2006/relationships/image" Target="../media/image188.png"/><Relationship Id="rId28" Type="http://schemas.openxmlformats.org/officeDocument/2006/relationships/image" Target="../media/image193.png"/><Relationship Id="rId10" Type="http://schemas.openxmlformats.org/officeDocument/2006/relationships/tags" Target="../tags/tag201.xml"/><Relationship Id="rId19" Type="http://schemas.openxmlformats.org/officeDocument/2006/relationships/image" Target="../media/image184.png"/><Relationship Id="rId31" Type="http://schemas.openxmlformats.org/officeDocument/2006/relationships/image" Target="../media/image196.png"/><Relationship Id="rId4" Type="http://schemas.openxmlformats.org/officeDocument/2006/relationships/tags" Target="../tags/tag195.xml"/><Relationship Id="rId9" Type="http://schemas.openxmlformats.org/officeDocument/2006/relationships/tags" Target="../tags/tag200.xml"/><Relationship Id="rId14" Type="http://schemas.openxmlformats.org/officeDocument/2006/relationships/tags" Target="../tags/tag205.xml"/><Relationship Id="rId22" Type="http://schemas.openxmlformats.org/officeDocument/2006/relationships/image" Target="../media/image187.png"/><Relationship Id="rId27" Type="http://schemas.openxmlformats.org/officeDocument/2006/relationships/image" Target="../media/image192.png"/><Relationship Id="rId30" Type="http://schemas.openxmlformats.org/officeDocument/2006/relationships/image" Target="../media/image195.png"/><Relationship Id="rId8" Type="http://schemas.openxmlformats.org/officeDocument/2006/relationships/tags" Target="../tags/tag19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6.png"/><Relationship Id="rId18" Type="http://schemas.openxmlformats.org/officeDocument/2006/relationships/image" Target="../media/image204.pn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image" Target="../media/image200.png"/><Relationship Id="rId17" Type="http://schemas.openxmlformats.org/officeDocument/2006/relationships/image" Target="../media/image203.png"/><Relationship Id="rId2" Type="http://schemas.openxmlformats.org/officeDocument/2006/relationships/tags" Target="../tags/tag209.xml"/><Relationship Id="rId16" Type="http://schemas.openxmlformats.org/officeDocument/2006/relationships/image" Target="../media/image202.png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image" Target="../media/image199.png"/><Relationship Id="rId5" Type="http://schemas.openxmlformats.org/officeDocument/2006/relationships/tags" Target="../tags/tag212.xml"/><Relationship Id="rId15" Type="http://schemas.openxmlformats.org/officeDocument/2006/relationships/image" Target="../media/image201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205.png"/><Relationship Id="rId4" Type="http://schemas.openxmlformats.org/officeDocument/2006/relationships/tags" Target="../tags/tag21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tags" Target="../tags/tag2.xml"/><Relationship Id="rId16" Type="http://schemas.openxmlformats.org/officeDocument/2006/relationships/image" Target="../media/image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23.xml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3" Type="http://schemas.openxmlformats.org/officeDocument/2006/relationships/tags" Target="../tags/tag218.xml"/><Relationship Id="rId7" Type="http://schemas.openxmlformats.org/officeDocument/2006/relationships/tags" Target="../tags/tag222.xml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" Type="http://schemas.openxmlformats.org/officeDocument/2006/relationships/tags" Target="../tags/tag217.xml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image" Target="../media/image206.png"/><Relationship Id="rId5" Type="http://schemas.openxmlformats.org/officeDocument/2006/relationships/tags" Target="../tags/tag220.xml"/><Relationship Id="rId15" Type="http://schemas.openxmlformats.org/officeDocument/2006/relationships/image" Target="../media/image21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4.png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image" Target="../media/image20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tags" Target="../tags/tag227.xml"/><Relationship Id="rId7" Type="http://schemas.openxmlformats.org/officeDocument/2006/relationships/image" Target="../media/image217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2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20.png"/><Relationship Id="rId4" Type="http://schemas.openxmlformats.org/officeDocument/2006/relationships/tags" Target="../tags/tag228.xml"/><Relationship Id="rId9" Type="http://schemas.openxmlformats.org/officeDocument/2006/relationships/image" Target="../media/image2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image" Target="../media/image211.png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image" Target="../media/image210.png"/><Relationship Id="rId17" Type="http://schemas.openxmlformats.org/officeDocument/2006/relationships/image" Target="../media/image221.png"/><Relationship Id="rId2" Type="http://schemas.openxmlformats.org/officeDocument/2006/relationships/tags" Target="../tags/tag230.xml"/><Relationship Id="rId16" Type="http://schemas.openxmlformats.org/officeDocument/2006/relationships/image" Target="../media/image214.png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image" Target="../media/image209.png"/><Relationship Id="rId5" Type="http://schemas.openxmlformats.org/officeDocument/2006/relationships/tags" Target="../tags/tag233.xml"/><Relationship Id="rId15" Type="http://schemas.openxmlformats.org/officeDocument/2006/relationships/image" Target="../media/image213.png"/><Relationship Id="rId10" Type="http://schemas.openxmlformats.org/officeDocument/2006/relationships/image" Target="../media/image208.png"/><Relationship Id="rId4" Type="http://schemas.openxmlformats.org/officeDocument/2006/relationships/tags" Target="../tags/tag232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12.png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image" Target="../media/image211.png"/><Relationship Id="rId2" Type="http://schemas.openxmlformats.org/officeDocument/2006/relationships/tags" Target="../tags/tag238.xml"/><Relationship Id="rId16" Type="http://schemas.openxmlformats.org/officeDocument/2006/relationships/image" Target="../media/image222.png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image" Target="../media/image210.png"/><Relationship Id="rId5" Type="http://schemas.openxmlformats.org/officeDocument/2006/relationships/tags" Target="../tags/tag241.xml"/><Relationship Id="rId15" Type="http://schemas.openxmlformats.org/officeDocument/2006/relationships/image" Target="../media/image214.png"/><Relationship Id="rId10" Type="http://schemas.openxmlformats.org/officeDocument/2006/relationships/image" Target="../media/image209.png"/><Relationship Id="rId4" Type="http://schemas.openxmlformats.org/officeDocument/2006/relationships/tags" Target="../tags/tag240.xml"/><Relationship Id="rId9" Type="http://schemas.openxmlformats.org/officeDocument/2006/relationships/image" Target="../media/image208.png"/><Relationship Id="rId14" Type="http://schemas.openxmlformats.org/officeDocument/2006/relationships/image" Target="../media/image2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0.xml"/><Relationship Id="rId7" Type="http://schemas.openxmlformats.org/officeDocument/2006/relationships/image" Target="../media/image1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3.xml"/><Relationship Id="rId7" Type="http://schemas.openxmlformats.org/officeDocument/2006/relationships/image" Target="../media/image14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6.xml"/><Relationship Id="rId7" Type="http://schemas.openxmlformats.org/officeDocument/2006/relationships/image" Target="../media/image1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tags" Target="../tags/tag17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tags" Target="../tags/tag20.xml"/><Relationship Id="rId21" Type="http://schemas.openxmlformats.org/officeDocument/2006/relationships/image" Target="../media/image32.png"/><Relationship Id="rId7" Type="http://schemas.openxmlformats.org/officeDocument/2006/relationships/tags" Target="../tags/tag24.xm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tags" Target="../tags/tag19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2.xml"/><Relationship Id="rId15" Type="http://schemas.openxmlformats.org/officeDocument/2006/relationships/image" Target="../media/image26.png"/><Relationship Id="rId10" Type="http://schemas.openxmlformats.org/officeDocument/2006/relationships/tags" Target="../tags/tag27.xml"/><Relationship Id="rId19" Type="http://schemas.openxmlformats.org/officeDocument/2006/relationships/image" Target="../media/image30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tags" Target="../tags/tag30.xml"/><Relationship Id="rId21" Type="http://schemas.openxmlformats.org/officeDocument/2006/relationships/image" Target="../media/image39.png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tags" Target="../tags/tag29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image" Target="../media/image42.png"/><Relationship Id="rId5" Type="http://schemas.openxmlformats.org/officeDocument/2006/relationships/tags" Target="../tags/tag32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1.png"/><Relationship Id="rId10" Type="http://schemas.openxmlformats.org/officeDocument/2006/relationships/tags" Target="../tags/tag37.xml"/><Relationship Id="rId19" Type="http://schemas.openxmlformats.org/officeDocument/2006/relationships/image" Target="../media/image37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0046" y="841387"/>
            <a:ext cx="11425043" cy="1775756"/>
          </a:xfrm>
        </p:spPr>
        <p:txBody>
          <a:bodyPr>
            <a:normAutofit/>
          </a:bodyPr>
          <a:lstStyle/>
          <a:p>
            <a:r>
              <a:rPr lang="en-US" sz="3600" dirty="0"/>
              <a:t>Distributed Solutions of Locally Coupled Convex Optimization Problems and Convex-Concave Games on Networks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0568" y="2957735"/>
            <a:ext cx="9144000" cy="2680137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 smtClean="0"/>
              <a:t>Jianghai Hu</a:t>
            </a:r>
          </a:p>
          <a:p>
            <a:r>
              <a:rPr lang="en-US" dirty="0" smtClean="0"/>
              <a:t>School of Electrical and Computer Engineering</a:t>
            </a:r>
          </a:p>
          <a:p>
            <a:r>
              <a:rPr lang="en-US" dirty="0" smtClean="0"/>
              <a:t>Purdue University</a:t>
            </a:r>
          </a:p>
          <a:p>
            <a:endParaRPr lang="en-US" dirty="0"/>
          </a:p>
          <a:p>
            <a:r>
              <a:rPr lang="en-US" dirty="0" err="1" smtClean="0"/>
              <a:t>Yingying</a:t>
            </a:r>
            <a:r>
              <a:rPr lang="en-US" dirty="0" smtClean="0"/>
              <a:t> Xiao, </a:t>
            </a:r>
            <a:r>
              <a:rPr lang="en-US" dirty="0" err="1" smtClean="0"/>
              <a:t>Xiaodong</a:t>
            </a:r>
            <a:r>
              <a:rPr lang="en-US" dirty="0" smtClean="0"/>
              <a:t> </a:t>
            </a:r>
            <a:r>
              <a:rPr lang="en-US" dirty="0" err="1" smtClean="0"/>
              <a:t>Hou</a:t>
            </a:r>
            <a:r>
              <a:rPr lang="en-US" dirty="0" smtClean="0"/>
              <a:t> </a:t>
            </a:r>
            <a:r>
              <a:rPr lang="en-US" dirty="0" smtClean="0"/>
              <a:t>(Purdue) and Ji Liu (Stony </a:t>
            </a:r>
            <a:r>
              <a:rPr lang="en-US" dirty="0" smtClean="0"/>
              <a:t>Brook)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6" y="6319056"/>
            <a:ext cx="1525314" cy="5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0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970777" y="5289792"/>
            <a:ext cx="4283710" cy="972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970777" y="4092662"/>
            <a:ext cx="4283710" cy="972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19204" y="1469037"/>
                <a:ext cx="10863043" cy="4537349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Augment agent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 smtClean="0"/>
                  <a:t>’s variable to                                        where         is a local copy of</a:t>
                </a:r>
              </a:p>
              <a:p>
                <a:r>
                  <a:rPr lang="en-US" sz="2400" dirty="0" smtClean="0"/>
                  <a:t>Recast local cost as </a:t>
                </a:r>
              </a:p>
              <a:p>
                <a:r>
                  <a:rPr lang="en-US" sz="2400" dirty="0" smtClean="0"/>
                  <a:t>Impose consensus </a:t>
                </a:r>
                <a:r>
                  <a:rPr lang="en-US" sz="2400" dirty="0" smtClean="0"/>
                  <a:t>constraint </a:t>
                </a:r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9204" y="1469037"/>
                <a:ext cx="10863043" cy="4537349"/>
              </a:xfrm>
              <a:blipFill rotWithShape="0">
                <a:blip r:embed="rId23"/>
                <a:stretch>
                  <a:fillRect l="-730" t="-1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Problem Reformulation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511922" y="2836267"/>
            <a:ext cx="2798954" cy="1307591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50122" y="2817025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1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14" y="3631128"/>
            <a:ext cx="1935750" cy="253020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144122" y="2350585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0088801" y="2338638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2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23" y="3158411"/>
            <a:ext cx="1565367" cy="25302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855001" y="4719904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758135" y="4740507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3</a:t>
            </a:r>
            <a:endParaRPr lang="en-US" dirty="0"/>
          </a:p>
        </p:txBody>
      </p:sp>
      <p:pic>
        <p:nvPicPr>
          <p:cNvPr id="74" name="Picture 7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91" y="5510462"/>
            <a:ext cx="1565366" cy="253020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8061960" y="2742634"/>
            <a:ext cx="1148080" cy="382836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72676">
                <a:moveTo>
                  <a:pt x="1137920" y="47556"/>
                </a:moveTo>
                <a:cubicBezTo>
                  <a:pt x="927946" y="10302"/>
                  <a:pt x="717973" y="-26951"/>
                  <a:pt x="528320" y="27236"/>
                </a:cubicBezTo>
                <a:cubicBezTo>
                  <a:pt x="338667" y="81423"/>
                  <a:pt x="169333" y="227049"/>
                  <a:pt x="0" y="372676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12159604" flipH="1">
            <a:off x="7227775" y="4283545"/>
            <a:ext cx="1099636" cy="490962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223 h 338343"/>
              <a:gd name="connsiteX1" fmla="*/ 452208 w 1137920"/>
              <a:gd name="connsiteY1" fmla="*/ 77965 h 338343"/>
              <a:gd name="connsiteX2" fmla="*/ 0 w 1137920"/>
              <a:gd name="connsiteY2" fmla="*/ 338343 h 3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8343">
                <a:moveTo>
                  <a:pt x="1137920" y="13223"/>
                </a:moveTo>
                <a:cubicBezTo>
                  <a:pt x="927946" y="-24031"/>
                  <a:pt x="641861" y="23778"/>
                  <a:pt x="452208" y="77965"/>
                </a:cubicBezTo>
                <a:cubicBezTo>
                  <a:pt x="262555" y="132152"/>
                  <a:pt x="169333" y="192716"/>
                  <a:pt x="0" y="338343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rot="8311145">
            <a:off x="9608606" y="4015025"/>
            <a:ext cx="1201391" cy="454789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rot="4506460">
            <a:off x="7770152" y="4136136"/>
            <a:ext cx="1008313" cy="480840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55" y="1515708"/>
            <a:ext cx="2479714" cy="3978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02" y="3212172"/>
            <a:ext cx="1973855" cy="25301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03" y="2748672"/>
            <a:ext cx="1501349" cy="2530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55" y="5131901"/>
            <a:ext cx="1501349" cy="2530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671" y="1964149"/>
            <a:ext cx="726135" cy="30362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22" y="3650371"/>
            <a:ext cx="1202604" cy="25301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04" y="3149378"/>
            <a:ext cx="1202604" cy="25301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572" y="5525312"/>
            <a:ext cx="1202604" cy="25301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60" y="2530736"/>
            <a:ext cx="923673" cy="1493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843" y="4282508"/>
            <a:ext cx="925197" cy="15242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03" y="4124351"/>
            <a:ext cx="925197" cy="15242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89" y="4643693"/>
            <a:ext cx="919100" cy="152421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14810" y="3527077"/>
            <a:ext cx="37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Global </a:t>
            </a:r>
            <a:r>
              <a:rPr lang="en-US" sz="2400" dirty="0">
                <a:latin typeface="+mj-lt"/>
              </a:rPr>
              <a:t>o</a:t>
            </a:r>
            <a:r>
              <a:rPr lang="en-US" sz="2400" dirty="0" smtClean="0">
                <a:latin typeface="+mj-lt"/>
              </a:rPr>
              <a:t>ptimization problem</a:t>
            </a:r>
            <a:endParaRPr lang="en-US" sz="2400" dirty="0">
              <a:latin typeface="+mj-lt"/>
            </a:endParaRPr>
          </a:p>
        </p:txBody>
      </p:sp>
      <p:pic>
        <p:nvPicPr>
          <p:cNvPr id="81" name="Picture 8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66" y="4285875"/>
            <a:ext cx="3998538" cy="2672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837" y="4717722"/>
            <a:ext cx="1170265" cy="206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09" y="2924866"/>
            <a:ext cx="4264142" cy="32033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14" y="5595896"/>
            <a:ext cx="3123510" cy="404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151" y="1616710"/>
            <a:ext cx="376506" cy="2430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88" y="1607743"/>
            <a:ext cx="282878" cy="24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6" grpId="0" animBg="1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974506" y="1376383"/>
            <a:ext cx="4283710" cy="972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457" y="1868556"/>
            <a:ext cx="10515600" cy="4809135"/>
          </a:xfrm>
        </p:spPr>
        <p:txBody>
          <a:bodyPr>
            <a:normAutofit/>
          </a:bodyPr>
          <a:lstStyle/>
          <a:p>
            <a:pPr marL="0" indent="0">
              <a:spcBef>
                <a:spcPts val="3000"/>
              </a:spcBef>
              <a:buNone/>
            </a:pPr>
            <a:endParaRPr lang="en-US" dirty="0" smtClean="0"/>
          </a:p>
          <a:p>
            <a:pPr marL="0" indent="0">
              <a:spcBef>
                <a:spcPts val="3000"/>
              </a:spcBef>
              <a:buNone/>
            </a:pPr>
            <a:r>
              <a:rPr lang="en-US" dirty="0" smtClean="0"/>
              <a:t> Both                                                  and            are “</a:t>
            </a:r>
            <a:r>
              <a:rPr lang="en-US" dirty="0" err="1" smtClean="0"/>
              <a:t>proximable</a:t>
            </a:r>
            <a:r>
              <a:rPr lang="en-US" dirty="0" smtClean="0"/>
              <a:t>”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 </a:t>
            </a:r>
          </a:p>
          <a:p>
            <a:pPr lvl="1">
              <a:spcBef>
                <a:spcPts val="1800"/>
              </a:spcBef>
            </a:pPr>
            <a:r>
              <a:rPr lang="en-US" dirty="0" smtClean="0"/>
              <a:t>                   is the projection         onto</a:t>
            </a:r>
          </a:p>
          <a:p>
            <a:pPr lvl="1">
              <a:spcBef>
                <a:spcPts val="1800"/>
              </a:spcBef>
            </a:pPr>
            <a:endParaRPr lang="en-US" dirty="0"/>
          </a:p>
          <a:p>
            <a:pPr marL="0" indent="0">
              <a:spcBef>
                <a:spcPts val="1800"/>
              </a:spcBef>
              <a:buNone/>
            </a:pPr>
            <a:r>
              <a:rPr lang="en-US" dirty="0" smtClean="0"/>
              <a:t>Proximal operator of                 is difficult to compute  </a:t>
            </a:r>
            <a:endParaRPr lang="en-US" dirty="0" smtClean="0"/>
          </a:p>
          <a:p>
            <a:pPr lvl="1">
              <a:spcBef>
                <a:spcPts val="1800"/>
              </a:spcBef>
            </a:pPr>
            <a:endParaRPr lang="en-US" dirty="0" smtClean="0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78" y="2728016"/>
            <a:ext cx="3736344" cy="288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14" y="3864857"/>
            <a:ext cx="238639" cy="2386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40" y="3878585"/>
            <a:ext cx="417618" cy="266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0" y="1704080"/>
            <a:ext cx="3123510" cy="40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56" y="2728015"/>
            <a:ext cx="716654" cy="288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79" y="3319163"/>
            <a:ext cx="4703074" cy="290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28" y="3892060"/>
            <a:ext cx="1091714" cy="276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200" y="4989434"/>
            <a:ext cx="1077384" cy="3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Operator Splitting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9614"/>
            <a:ext cx="10515600" cy="45373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Goal</a:t>
            </a:r>
            <a:r>
              <a:rPr lang="en-US" dirty="0" smtClean="0"/>
              <a:t>: find </a:t>
            </a:r>
            <a:r>
              <a:rPr lang="en-US" dirty="0" smtClean="0"/>
              <a:t>a minimizer </a:t>
            </a:r>
            <a:r>
              <a:rPr lang="en-US" dirty="0" smtClean="0"/>
              <a:t>of                        for </a:t>
            </a:r>
            <a:r>
              <a:rPr lang="en-US" dirty="0" err="1" smtClean="0"/>
              <a:t>proximable</a:t>
            </a:r>
            <a:endParaRPr lang="en-US" dirty="0"/>
          </a:p>
          <a:p>
            <a:pPr marL="0" indent="0">
              <a:spcBef>
                <a:spcPts val="3000"/>
              </a:spcBef>
              <a:buNone/>
            </a:pPr>
            <a:r>
              <a:rPr lang="en-US" dirty="0" smtClean="0">
                <a:solidFill>
                  <a:srgbClr val="0000C8"/>
                </a:solidFill>
              </a:rPr>
              <a:t>Douglas-</a:t>
            </a:r>
            <a:r>
              <a:rPr lang="en-US" dirty="0" err="1" smtClean="0">
                <a:solidFill>
                  <a:srgbClr val="0000C8"/>
                </a:solidFill>
              </a:rPr>
              <a:t>Rachford</a:t>
            </a:r>
            <a:r>
              <a:rPr lang="en-US" dirty="0" smtClean="0">
                <a:solidFill>
                  <a:srgbClr val="0000C8"/>
                </a:solidFill>
              </a:rPr>
              <a:t> Splitting</a:t>
            </a:r>
            <a:r>
              <a:rPr lang="en-US" dirty="0" smtClean="0"/>
              <a:t>: </a:t>
            </a:r>
            <a:r>
              <a:rPr lang="en-US" sz="2400" dirty="0" smtClean="0">
                <a:solidFill>
                  <a:srgbClr val="0000C8"/>
                </a:solidFill>
              </a:rPr>
              <a:t>[Douglas&amp;Rachford’56] </a:t>
            </a:r>
            <a:endParaRPr lang="en-US" dirty="0" smtClean="0">
              <a:solidFill>
                <a:srgbClr val="0000C8"/>
              </a:solidFill>
            </a:endParaRPr>
          </a:p>
          <a:p>
            <a:pPr marL="914400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dirty="0" smtClean="0"/>
              <a:t>Find a fixed point      of the </a:t>
            </a:r>
            <a:r>
              <a:rPr lang="en-US" dirty="0" err="1" smtClean="0"/>
              <a:t>nonexpansive</a:t>
            </a:r>
            <a:r>
              <a:rPr lang="en-US" dirty="0" smtClean="0"/>
              <a:t> map</a:t>
            </a:r>
          </a:p>
          <a:p>
            <a:pPr marL="914400" lvl="1" indent="-457200">
              <a:spcBef>
                <a:spcPts val="1000"/>
              </a:spcBef>
              <a:buFont typeface="+mj-lt"/>
              <a:buAutoNum type="arabicPeriod"/>
            </a:pPr>
            <a:r>
              <a:rPr lang="en-US" dirty="0" smtClean="0"/>
              <a:t>Output  </a:t>
            </a:r>
            <a:endParaRPr lang="en-US" dirty="0"/>
          </a:p>
          <a:p>
            <a:pPr marL="457200" lvl="1" indent="0">
              <a:spcBef>
                <a:spcPts val="1000"/>
              </a:spcBef>
              <a:buNone/>
            </a:pPr>
            <a:endParaRPr lang="en-US" dirty="0" smtClean="0"/>
          </a:p>
          <a:p>
            <a:r>
              <a:rPr lang="en-US" sz="2400" dirty="0" smtClean="0"/>
              <a:t>Step 1 can be accomplished by iterating </a:t>
            </a:r>
            <a:r>
              <a:rPr lang="en-US" sz="2400" dirty="0" smtClean="0"/>
              <a:t>the averaged </a:t>
            </a:r>
            <a:r>
              <a:rPr lang="en-US" sz="2400" dirty="0" smtClean="0"/>
              <a:t>operator:</a:t>
            </a:r>
          </a:p>
          <a:p>
            <a:endParaRPr lang="en-US" sz="2400" dirty="0"/>
          </a:p>
          <a:p>
            <a:r>
              <a:rPr lang="en-US" sz="2400" dirty="0" smtClean="0"/>
              <a:t>Roles of                  can be switched 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46" y="1699124"/>
            <a:ext cx="1637046" cy="335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263" y="1699123"/>
            <a:ext cx="1990729" cy="335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727" y="3102842"/>
            <a:ext cx="4157933" cy="341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40" y="3082294"/>
            <a:ext cx="274862" cy="2344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3" y="3521183"/>
            <a:ext cx="2034924" cy="34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87" y="4899080"/>
            <a:ext cx="4127373" cy="2984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98" y="5366894"/>
            <a:ext cx="1017466" cy="28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6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Douglas-</a:t>
            </a:r>
            <a:r>
              <a:rPr lang="en-US" dirty="0" err="1" smtClean="0"/>
              <a:t>Rachford</a:t>
            </a:r>
            <a:r>
              <a:rPr lang="en-US" dirty="0" smtClean="0"/>
              <a:t> Algorithm</a:t>
            </a:r>
            <a:endParaRPr lang="en-US" dirty="0"/>
          </a:p>
        </p:txBody>
      </p:sp>
      <p:sp>
        <p:nvSpPr>
          <p:cNvPr id="3" name="Content Placeholder 2 1 1"/>
          <p:cNvSpPr>
            <a:spLocks noGrp="1"/>
          </p:cNvSpPr>
          <p:nvPr>
            <p:ph idx="1"/>
          </p:nvPr>
        </p:nvSpPr>
        <p:spPr>
          <a:xfrm>
            <a:off x="838200" y="1639614"/>
            <a:ext cx="10515600" cy="50295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Goal</a:t>
            </a:r>
            <a:r>
              <a:rPr lang="en-US" dirty="0" smtClean="0"/>
              <a:t>: find </a:t>
            </a:r>
            <a:r>
              <a:rPr lang="en-US" dirty="0"/>
              <a:t>a</a:t>
            </a:r>
            <a:r>
              <a:rPr lang="en-US" dirty="0" smtClean="0"/>
              <a:t> minimizer </a:t>
            </a:r>
            <a:r>
              <a:rPr lang="en-US" dirty="0" smtClean="0"/>
              <a:t>of            </a:t>
            </a: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41" y="1712688"/>
            <a:ext cx="1913929" cy="335493"/>
          </a:xfrm>
          <a:prstGeom prst="rect">
            <a:avLst/>
          </a:prstGeom>
        </p:spPr>
      </p:pic>
      <p:sp>
        <p:nvSpPr>
          <p:cNvPr id="15" name="Content Placeholder 2 2"/>
          <p:cNvSpPr txBox="1">
            <a:spLocks/>
          </p:cNvSpPr>
          <p:nvPr/>
        </p:nvSpPr>
        <p:spPr>
          <a:xfrm>
            <a:off x="883022" y="2347826"/>
            <a:ext cx="9429378" cy="206280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Algorithm</a:t>
            </a:r>
            <a:r>
              <a:rPr lang="en-US" dirty="0" smtClean="0"/>
              <a:t>: initialize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Output:  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28" y="2399478"/>
            <a:ext cx="2481842" cy="3637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233" y="2887840"/>
            <a:ext cx="7114180" cy="9520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91" y="3928589"/>
            <a:ext cx="331451" cy="284967"/>
          </a:xfrm>
          <a:prstGeom prst="rect">
            <a:avLst/>
          </a:prstGeom>
        </p:spPr>
      </p:pic>
      <p:sp>
        <p:nvSpPr>
          <p:cNvPr id="29" name="Content Placeholder 2 1 2"/>
          <p:cNvSpPr txBox="1">
            <a:spLocks/>
          </p:cNvSpPr>
          <p:nvPr/>
        </p:nvSpPr>
        <p:spPr>
          <a:xfrm>
            <a:off x="695960" y="4840014"/>
            <a:ext cx="10657840" cy="502951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Theorem</a:t>
            </a:r>
            <a:r>
              <a:rPr lang="en-US" dirty="0" smtClean="0"/>
              <a:t>:       converges to an optimal solution      for any            </a:t>
            </a:r>
          </a:p>
        </p:txBody>
      </p:sp>
      <p:pic>
        <p:nvPicPr>
          <p:cNvPr id="31" name="Picture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83" y="4886846"/>
            <a:ext cx="331451" cy="284967"/>
          </a:xfrm>
          <a:prstGeom prst="rect">
            <a:avLst/>
          </a:prstGeom>
          <a:noFill/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60" y="4937646"/>
            <a:ext cx="315282" cy="230399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07" y="4905812"/>
            <a:ext cx="2324192" cy="335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8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53264"/>
            <a:ext cx="10515600" cy="3168801"/>
          </a:xfrm>
        </p:spPr>
        <p:txBody>
          <a:bodyPr/>
          <a:lstStyle/>
          <a:p>
            <a:r>
              <a:rPr lang="en-US" dirty="0" smtClean="0"/>
              <a:t>D-R algorithm with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                                                                             is an optimal solution  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121187" y="1625923"/>
            <a:ext cx="3417509" cy="1264563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7403" y="1678721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1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37" y="2380223"/>
            <a:ext cx="1883367" cy="30829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656422" y="1678721"/>
            <a:ext cx="2229998" cy="1079685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70722" y="1732558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2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90" y="2396435"/>
            <a:ext cx="992263" cy="23015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872888">
            <a:off x="5537417" y="1876035"/>
            <a:ext cx="1148080" cy="382836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72676">
                <a:moveTo>
                  <a:pt x="1137920" y="47556"/>
                </a:moveTo>
                <a:cubicBezTo>
                  <a:pt x="927946" y="10302"/>
                  <a:pt x="717973" y="-26951"/>
                  <a:pt x="528320" y="27236"/>
                </a:cubicBezTo>
                <a:cubicBezTo>
                  <a:pt x="338667" y="81423"/>
                  <a:pt x="169333" y="227049"/>
                  <a:pt x="0" y="372676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940" y="2046783"/>
            <a:ext cx="1480575" cy="2736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22" y="2157435"/>
            <a:ext cx="819744" cy="1615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32" y="3294034"/>
            <a:ext cx="1766504" cy="3850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19" y="3869382"/>
            <a:ext cx="4945802" cy="12706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83" y="5286998"/>
            <a:ext cx="6920232" cy="3883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43" y="5867149"/>
            <a:ext cx="5902362" cy="3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9252884" y="5534806"/>
            <a:ext cx="268883" cy="249678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5509"/>
            <a:ext cx="10515600" cy="9749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Algorithm Complexity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9691" y="4703472"/>
                <a:ext cx="7828877" cy="176134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In each round</a:t>
                </a:r>
              </a:p>
              <a:p>
                <a:r>
                  <a:rPr lang="en-US" dirty="0"/>
                  <a:t>T</a:t>
                </a:r>
                <a:r>
                  <a:rPr lang="en-US" dirty="0" smtClean="0"/>
                  <a:t>otal number of one-way communications:</a:t>
                </a:r>
              </a:p>
              <a:p>
                <a:r>
                  <a:rPr lang="en-US" dirty="0" smtClean="0"/>
                  <a:t>Total number of  variables transmitted: </a:t>
                </a:r>
              </a:p>
              <a:p>
                <a:r>
                  <a:rPr lang="en-US" dirty="0" smtClean="0"/>
                  <a:t>Total number of proximal evaluations: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9691" y="4703472"/>
                <a:ext cx="7828877" cy="1761340"/>
              </a:xfrm>
              <a:blipFill rotWithShape="0">
                <a:blip r:embed="rId18"/>
                <a:stretch>
                  <a:fillRect l="-1402" t="-7266" b="-8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/>
          <p:cNvSpPr/>
          <p:nvPr/>
        </p:nvSpPr>
        <p:spPr>
          <a:xfrm>
            <a:off x="5511922" y="3248645"/>
            <a:ext cx="2798954" cy="1307591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50122" y="3229403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1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144122" y="2762963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088801" y="2751016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2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7855001" y="5132282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758135" y="5152885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3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8061960" y="3155012"/>
            <a:ext cx="1148080" cy="382836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72676">
                <a:moveTo>
                  <a:pt x="1137920" y="47556"/>
                </a:moveTo>
                <a:cubicBezTo>
                  <a:pt x="927946" y="10302"/>
                  <a:pt x="717973" y="-26951"/>
                  <a:pt x="528320" y="27236"/>
                </a:cubicBezTo>
                <a:cubicBezTo>
                  <a:pt x="338667" y="81423"/>
                  <a:pt x="169333" y="227049"/>
                  <a:pt x="0" y="372676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2159604" flipH="1">
            <a:off x="7227775" y="4695923"/>
            <a:ext cx="1099636" cy="490962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223 h 338343"/>
              <a:gd name="connsiteX1" fmla="*/ 452208 w 1137920"/>
              <a:gd name="connsiteY1" fmla="*/ 77965 h 338343"/>
              <a:gd name="connsiteX2" fmla="*/ 0 w 1137920"/>
              <a:gd name="connsiteY2" fmla="*/ 338343 h 3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8343">
                <a:moveTo>
                  <a:pt x="1137920" y="13223"/>
                </a:moveTo>
                <a:cubicBezTo>
                  <a:pt x="927946" y="-24031"/>
                  <a:pt x="641861" y="23778"/>
                  <a:pt x="452208" y="77965"/>
                </a:cubicBezTo>
                <a:cubicBezTo>
                  <a:pt x="262555" y="132152"/>
                  <a:pt x="169333" y="192716"/>
                  <a:pt x="0" y="338343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8311145">
            <a:off x="9608606" y="4427403"/>
            <a:ext cx="1201391" cy="454789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4506460">
            <a:off x="7770152" y="4548514"/>
            <a:ext cx="1008313" cy="480840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241" y="3601693"/>
            <a:ext cx="1771135" cy="253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85" y="5525083"/>
            <a:ext cx="1400751" cy="25301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20" y="4216847"/>
            <a:ext cx="734671" cy="2301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945" y="3735676"/>
            <a:ext cx="739243" cy="2301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27" y="6139694"/>
            <a:ext cx="742292" cy="2301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41" y="3424574"/>
            <a:ext cx="1420566" cy="2530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97" y="3884527"/>
            <a:ext cx="1865636" cy="2530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179" y="5807841"/>
            <a:ext cx="1420566" cy="2530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2" y="1683514"/>
            <a:ext cx="6512229" cy="871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371" y="3186638"/>
            <a:ext cx="227108" cy="14937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952151" y="3884527"/>
            <a:ext cx="404758" cy="278819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0579271" y="3432781"/>
            <a:ext cx="238208" cy="242885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560" y="5589183"/>
            <a:ext cx="230157" cy="1524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35" y="3679698"/>
            <a:ext cx="222535" cy="149373"/>
          </a:xfrm>
          <a:prstGeom prst="rect">
            <a:avLst/>
          </a:prstGeom>
        </p:spPr>
      </p:pic>
      <p:sp>
        <p:nvSpPr>
          <p:cNvPr id="56" name="Down Arrow 55"/>
          <p:cNvSpPr/>
          <p:nvPr/>
        </p:nvSpPr>
        <p:spPr>
          <a:xfrm rot="15502251">
            <a:off x="8584251" y="3225559"/>
            <a:ext cx="295374" cy="91545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Down Arrow 56"/>
          <p:cNvSpPr/>
          <p:nvPr/>
        </p:nvSpPr>
        <p:spPr>
          <a:xfrm rot="12625533">
            <a:off x="9728876" y="3985541"/>
            <a:ext cx="319650" cy="124686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995" y="3109102"/>
            <a:ext cx="1400752" cy="25302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72" y="5221697"/>
            <a:ext cx="460665" cy="30466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47" y="5651592"/>
            <a:ext cx="941518" cy="30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45" grpId="0" animBg="1"/>
      <p:bldP spid="45" grpId="1" animBg="1"/>
      <p:bldP spid="46" grpId="0" animBg="1"/>
      <p:bldP spid="46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59" y="56775"/>
            <a:ext cx="10515600" cy="9749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Dual Douglas-</a:t>
            </a:r>
            <a:r>
              <a:rPr lang="en-US" sz="4000" dirty="0" err="1" smtClean="0"/>
              <a:t>Rachford</a:t>
            </a:r>
            <a:r>
              <a:rPr lang="en-US" sz="4000" dirty="0" smtClean="0"/>
              <a:t> Algorithm</a:t>
            </a:r>
            <a:endParaRPr lang="en-US" sz="4000" dirty="0"/>
          </a:p>
        </p:txBody>
      </p:sp>
      <p:sp>
        <p:nvSpPr>
          <p:cNvPr id="3" name="Content Placeholder 2 1"/>
          <p:cNvSpPr>
            <a:spLocks noGrp="1"/>
          </p:cNvSpPr>
          <p:nvPr>
            <p:ph idx="1"/>
          </p:nvPr>
        </p:nvSpPr>
        <p:spPr>
          <a:xfrm>
            <a:off x="703733" y="1406527"/>
            <a:ext cx="10515600" cy="154046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Dual Problem</a:t>
            </a:r>
            <a:r>
              <a:rPr lang="en-US" dirty="0" smtClean="0"/>
              <a:t>: Let                                      be the convex conjugate of  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79" y="2057290"/>
            <a:ext cx="4131730" cy="37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879" y="1469255"/>
            <a:ext cx="2893567" cy="339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996" y="1512001"/>
            <a:ext cx="177114" cy="322219"/>
          </a:xfrm>
          <a:prstGeom prst="rect">
            <a:avLst/>
          </a:prstGeom>
        </p:spPr>
      </p:pic>
      <p:sp>
        <p:nvSpPr>
          <p:cNvPr id="13" name="Content Placeholder 2 2"/>
          <p:cNvSpPr txBox="1">
            <a:spLocks/>
          </p:cNvSpPr>
          <p:nvPr/>
        </p:nvSpPr>
        <p:spPr>
          <a:xfrm>
            <a:off x="758715" y="3224641"/>
            <a:ext cx="9429378" cy="206280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Algorithm</a:t>
            </a:r>
            <a:r>
              <a:rPr lang="en-US" dirty="0" smtClean="0"/>
              <a:t>: initialize                                 </a:t>
            </a:r>
            <a:r>
              <a:rPr lang="en-US" smtClean="0"/>
              <a:t>.    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Output:  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61" y="3276293"/>
            <a:ext cx="2819356" cy="3637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402" y="3737713"/>
            <a:ext cx="8234218" cy="9520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86" y="4787379"/>
            <a:ext cx="1089342" cy="363788"/>
          </a:xfrm>
          <a:prstGeom prst="rect">
            <a:avLst/>
          </a:prstGeom>
        </p:spPr>
      </p:pic>
      <p:sp>
        <p:nvSpPr>
          <p:cNvPr id="18" name="Content Placeholder 2 1 2"/>
          <p:cNvSpPr txBox="1">
            <a:spLocks/>
          </p:cNvSpPr>
          <p:nvPr/>
        </p:nvSpPr>
        <p:spPr>
          <a:xfrm>
            <a:off x="678031" y="5652576"/>
            <a:ext cx="10814723" cy="502951"/>
          </a:xfrm>
          <a:prstGeom prst="rect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 smtClean="0"/>
              <a:t>Theorem</a:t>
            </a:r>
            <a:r>
              <a:rPr lang="en-US" dirty="0" smtClean="0"/>
              <a:t>:                converges to a dual solution      for any       </a:t>
            </a: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10" y="5714348"/>
            <a:ext cx="319324" cy="295072"/>
          </a:xfrm>
          <a:prstGeom prst="rect">
            <a:avLst/>
          </a:prstGeom>
          <a:noFill/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331" y="5723313"/>
            <a:ext cx="2324192" cy="335493"/>
          </a:xfrm>
          <a:prstGeom prst="rect">
            <a:avLst/>
          </a:prstGeom>
          <a:noFill/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91" y="5699654"/>
            <a:ext cx="1089342" cy="363788"/>
          </a:xfrm>
          <a:prstGeom prst="rect">
            <a:avLst/>
          </a:prstGeom>
        </p:spPr>
      </p:pic>
      <p:sp>
        <p:nvSpPr>
          <p:cNvPr id="30" name="Content Placeholder 2 3"/>
          <p:cNvSpPr txBox="1">
            <a:spLocks/>
          </p:cNvSpPr>
          <p:nvPr/>
        </p:nvSpPr>
        <p:spPr>
          <a:xfrm>
            <a:off x="419253" y="2557069"/>
            <a:ext cx="10515600" cy="553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Moreau’s decomposition relates                   to</a:t>
            </a:r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99" y="2678825"/>
            <a:ext cx="1051340" cy="2846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71" y="2686680"/>
            <a:ext cx="935428" cy="28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8" y="24880"/>
            <a:ext cx="10515600" cy="9749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Asynchrony in Agent Networks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802" y="1619066"/>
            <a:ext cx="10894888" cy="4537349"/>
          </a:xfrm>
        </p:spPr>
        <p:txBody>
          <a:bodyPr/>
          <a:lstStyle/>
          <a:p>
            <a:r>
              <a:rPr lang="en-US" dirty="0" smtClean="0"/>
              <a:t>Previous algorithms require multiple synchronized operations in a round</a:t>
            </a:r>
          </a:p>
          <a:p>
            <a:endParaRPr lang="en-US" dirty="0"/>
          </a:p>
          <a:p>
            <a:r>
              <a:rPr lang="en-US" dirty="0" smtClean="0"/>
              <a:t>Full synchronization may be costly or unrealistic</a:t>
            </a:r>
          </a:p>
          <a:p>
            <a:pPr lvl="1"/>
            <a:r>
              <a:rPr lang="en-US" dirty="0" smtClean="0"/>
              <a:t>No central agent coordinating the computation</a:t>
            </a:r>
          </a:p>
          <a:p>
            <a:pPr lvl="1"/>
            <a:r>
              <a:rPr lang="en-US" dirty="0" smtClean="0"/>
              <a:t>Heterogeneous agent computation powers and </a:t>
            </a:r>
            <a:r>
              <a:rPr lang="en-US" dirty="0" err="1" smtClean="0"/>
              <a:t>proximability</a:t>
            </a:r>
            <a:endParaRPr lang="en-US" dirty="0" smtClean="0"/>
          </a:p>
          <a:p>
            <a:pPr lvl="1"/>
            <a:r>
              <a:rPr lang="en-US" dirty="0" smtClean="0"/>
              <a:t>Blackout of agents and communication links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22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269" y="67408"/>
            <a:ext cx="11013142" cy="9749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Asynchronous Implementation of Averaged Operators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Iteration                        using an averaged operator</a:t>
                </a:r>
              </a:p>
              <a:p>
                <a:pPr lvl="1">
                  <a:spcBef>
                    <a:spcPts val="1200"/>
                  </a:spcBef>
                </a:pPr>
                <a:endParaRPr lang="en-US" dirty="0" smtClean="0"/>
              </a:p>
              <a:p>
                <a:pPr lvl="1">
                  <a:spcBef>
                    <a:spcPts val="1200"/>
                  </a:spcBef>
                </a:pPr>
                <a:endParaRPr lang="en-US" dirty="0" smtClean="0"/>
              </a:p>
              <a:p>
                <a:pPr lvl="1">
                  <a:spcBef>
                    <a:spcPts val="1200"/>
                  </a:spcBef>
                </a:pPr>
                <a:r>
                  <a:rPr lang="en-US" dirty="0" smtClean="0"/>
                  <a:t>Block coordinate decomposition: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:endParaRPr lang="en-US" dirty="0" smtClean="0"/>
              </a:p>
              <a:p>
                <a:pPr marL="0" indent="0">
                  <a:spcBef>
                    <a:spcPts val="1200"/>
                  </a:spcBef>
                  <a:buNone/>
                </a:pPr>
                <a:endParaRPr lang="en-US" dirty="0" smtClean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dirty="0" smtClean="0"/>
                  <a:t>Random coordinate update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 smtClean="0"/>
                  <a:t>At each round randomly activate a block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 smtClean="0"/>
                  <a:t> to update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 smtClean="0"/>
                  <a:t>Under some ergodicity assumption, the iteration converges to a fixed point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with probability one (</a:t>
                </a:r>
                <a:r>
                  <a:rPr lang="en-US" dirty="0" smtClean="0">
                    <a:solidFill>
                      <a:srgbClr val="0000C8"/>
                    </a:solidFill>
                  </a:rPr>
                  <a:t>[Wei&amp;Ozdaglar’13] [</a:t>
                </a:r>
                <a:r>
                  <a:rPr lang="en-US" dirty="0" err="1" smtClean="0">
                    <a:solidFill>
                      <a:srgbClr val="0000C8"/>
                    </a:solidFill>
                  </a:rPr>
                  <a:t>Bianci</a:t>
                </a:r>
                <a:r>
                  <a:rPr lang="en-US" dirty="0">
                    <a:solidFill>
                      <a:srgbClr val="0000C8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C8"/>
                    </a:solidFill>
                  </a:rPr>
                  <a:t>et al’16]</a:t>
                </a:r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8"/>
                <a:stretch>
                  <a:fillRect l="-1217" t="-3091" b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65" y="1737785"/>
            <a:ext cx="1961052" cy="245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70" y="1662204"/>
            <a:ext cx="1730189" cy="291443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6849237" y="3068943"/>
            <a:ext cx="1004047" cy="11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23" y="2641364"/>
            <a:ext cx="209721" cy="2078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897" y="2166996"/>
            <a:ext cx="693568" cy="1839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30" y="2218157"/>
            <a:ext cx="497375" cy="1797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518" y="2180141"/>
            <a:ext cx="686221" cy="18354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8013843" y="2282727"/>
            <a:ext cx="976045" cy="17328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013843" y="2282727"/>
            <a:ext cx="1027415" cy="17328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9213695" y="2892173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 rot="15502251">
            <a:off x="8653824" y="3354769"/>
            <a:ext cx="295374" cy="91545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413" y="3318158"/>
            <a:ext cx="227108" cy="149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932" y="24882"/>
            <a:ext cx="10515600" cy="9749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Asynchronous D-R Algorithm</a:t>
            </a:r>
            <a:endParaRPr lang="en-US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 1"/>
              <p:cNvSpPr>
                <a:spLocks noGrp="1"/>
              </p:cNvSpPr>
              <p:nvPr>
                <p:ph idx="1"/>
              </p:nvPr>
            </p:nvSpPr>
            <p:spPr>
              <a:xfrm>
                <a:off x="739355" y="1445473"/>
                <a:ext cx="10387693" cy="60979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At each round, activate an 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randomly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and do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9355" y="1445473"/>
                <a:ext cx="10387693" cy="609794"/>
              </a:xfrm>
              <a:blipFill rotWithShape="0">
                <a:blip r:embed="rId15"/>
                <a:stretch>
                  <a:fillRect l="-1174" t="-16000" r="-59" b="-7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0617862" y="3545795"/>
            <a:ext cx="268883" cy="249678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581495" y="3377855"/>
            <a:ext cx="2798954" cy="1307591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19695" y="3358613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58374" y="2880226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2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924574" y="5261492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27708" y="5282095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3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8131533" y="3284222"/>
            <a:ext cx="1148080" cy="382836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72676">
                <a:moveTo>
                  <a:pt x="1137920" y="47556"/>
                </a:moveTo>
                <a:cubicBezTo>
                  <a:pt x="927946" y="10302"/>
                  <a:pt x="717973" y="-26951"/>
                  <a:pt x="528320" y="27236"/>
                </a:cubicBezTo>
                <a:cubicBezTo>
                  <a:pt x="338667" y="81423"/>
                  <a:pt x="169333" y="227049"/>
                  <a:pt x="0" y="372676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rot="12159604" flipH="1">
            <a:off x="7297348" y="4825133"/>
            <a:ext cx="1099636" cy="490962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223 h 338343"/>
              <a:gd name="connsiteX1" fmla="*/ 452208 w 1137920"/>
              <a:gd name="connsiteY1" fmla="*/ 77965 h 338343"/>
              <a:gd name="connsiteX2" fmla="*/ 0 w 1137920"/>
              <a:gd name="connsiteY2" fmla="*/ 338343 h 3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8343">
                <a:moveTo>
                  <a:pt x="1137920" y="13223"/>
                </a:moveTo>
                <a:cubicBezTo>
                  <a:pt x="927946" y="-24031"/>
                  <a:pt x="641861" y="23778"/>
                  <a:pt x="452208" y="77965"/>
                </a:cubicBezTo>
                <a:cubicBezTo>
                  <a:pt x="262555" y="132152"/>
                  <a:pt x="169333" y="192716"/>
                  <a:pt x="0" y="338343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8311145">
            <a:off x="9678179" y="4556613"/>
            <a:ext cx="1201391" cy="454789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4506460">
            <a:off x="7839725" y="4677724"/>
            <a:ext cx="1008313" cy="480840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15" y="5730406"/>
            <a:ext cx="230156" cy="152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93" y="4346057"/>
            <a:ext cx="734671" cy="230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518" y="3864886"/>
            <a:ext cx="739243" cy="2301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00" y="6268904"/>
            <a:ext cx="742292" cy="2301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14" y="3553784"/>
            <a:ext cx="1420566" cy="253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70" y="4013737"/>
            <a:ext cx="1865636" cy="253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52" y="5937051"/>
            <a:ext cx="1420566" cy="253019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2625533">
            <a:off x="9798449" y="4114751"/>
            <a:ext cx="319650" cy="124686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48" y="2130775"/>
            <a:ext cx="5875854" cy="875015"/>
          </a:xfrm>
          <a:prstGeom prst="rect">
            <a:avLst/>
          </a:prstGeom>
        </p:spPr>
      </p:pic>
      <p:sp>
        <p:nvSpPr>
          <p:cNvPr id="40" name="Down Arrow 39"/>
          <p:cNvSpPr/>
          <p:nvPr/>
        </p:nvSpPr>
        <p:spPr>
          <a:xfrm rot="1510389">
            <a:off x="10449410" y="4248519"/>
            <a:ext cx="342298" cy="124686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 2"/>
          <p:cNvSpPr txBox="1">
            <a:spLocks/>
          </p:cNvSpPr>
          <p:nvPr/>
        </p:nvSpPr>
        <p:spPr>
          <a:xfrm>
            <a:off x="606923" y="4857023"/>
            <a:ext cx="6023590" cy="1596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Activated agent collects information from </a:t>
            </a:r>
          </a:p>
          <a:p>
            <a:r>
              <a:rPr lang="en-US" dirty="0" smtClean="0"/>
              <a:t>Its out-neighbors</a:t>
            </a:r>
          </a:p>
          <a:p>
            <a:r>
              <a:rPr lang="en-US" dirty="0" smtClean="0"/>
              <a:t>Its in-neighbors and their in-neighbors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064311" y="3996964"/>
            <a:ext cx="361807" cy="293663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19545541">
            <a:off x="7977946" y="4222415"/>
            <a:ext cx="342298" cy="124686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504854" y="4005853"/>
            <a:ext cx="361807" cy="293663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958302" y="3555793"/>
            <a:ext cx="357344" cy="270174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037" y="3240921"/>
            <a:ext cx="1400752" cy="2530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670" y="3321661"/>
            <a:ext cx="227108" cy="1493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515" y="5722455"/>
            <a:ext cx="230156" cy="15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8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4" grpId="0" animBg="1"/>
      <p:bldP spid="4" grpId="1" animBg="1"/>
      <p:bldP spid="29" grpId="0" animBg="1"/>
      <p:bldP spid="40" grpId="0" animBg="1"/>
      <p:bldP spid="4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648"/>
            <a:ext cx="10515600" cy="110106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675" y="1647497"/>
            <a:ext cx="10515600" cy="452946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Distributed Optimization Problem </a:t>
            </a:r>
            <a:r>
              <a:rPr lang="en-US" dirty="0" smtClean="0">
                <a:latin typeface="+mj-lt"/>
              </a:rPr>
              <a:t>formulation 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Synchronous </a:t>
            </a:r>
            <a:r>
              <a:rPr lang="en-US" dirty="0" smtClean="0">
                <a:latin typeface="+mj-lt"/>
              </a:rPr>
              <a:t>and asynchronous distributed </a:t>
            </a:r>
            <a:r>
              <a:rPr lang="en-US" dirty="0" smtClean="0">
                <a:latin typeface="+mj-lt"/>
              </a:rPr>
              <a:t>solution algorithms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latin typeface="+mj-lt"/>
              </a:rPr>
              <a:t>Distributed convex-concave </a:t>
            </a:r>
            <a:r>
              <a:rPr lang="en-US" dirty="0"/>
              <a:t>g</a:t>
            </a:r>
            <a:r>
              <a:rPr lang="en-US" dirty="0" smtClean="0">
                <a:latin typeface="+mj-lt"/>
              </a:rPr>
              <a:t>ames and solution</a:t>
            </a:r>
            <a:endParaRPr lang="en-US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smtClean="0"/>
              <a:t>Examples</a:t>
            </a:r>
            <a:endParaRPr lang="en-US" dirty="0"/>
          </a:p>
          <a:p>
            <a:endParaRPr lang="en-US" dirty="0" smtClean="0">
              <a:latin typeface="+mj-lt"/>
            </a:endParaRPr>
          </a:p>
          <a:p>
            <a:r>
              <a:rPr lang="en-US" dirty="0"/>
              <a:t>P</a:t>
            </a:r>
            <a:r>
              <a:rPr lang="en-US" dirty="0" smtClean="0">
                <a:latin typeface="+mj-lt"/>
              </a:rPr>
              <a:t>ossible extensions</a:t>
            </a:r>
            <a:endParaRPr lang="en-US" dirty="0" smtClean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2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8594520" y="5911743"/>
            <a:ext cx="357344" cy="270174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958274" y="3629034"/>
            <a:ext cx="357344" cy="270174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13695" y="2679519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274" y="3027767"/>
            <a:ext cx="1347404" cy="253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932" y="46142"/>
            <a:ext cx="10515600" cy="9749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Modified Asynchronous D-R Algorithm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 1"/>
              <p:cNvSpPr>
                <a:spLocks noGrp="1"/>
              </p:cNvSpPr>
              <p:nvPr>
                <p:ph idx="1"/>
              </p:nvPr>
            </p:nvSpPr>
            <p:spPr>
              <a:xfrm>
                <a:off x="739355" y="1445473"/>
                <a:ext cx="10387693" cy="94812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Each 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maintains an extra variable     , the consensus value of  </a:t>
                </a:r>
              </a:p>
              <a:p>
                <a:pPr marL="0" indent="0">
                  <a:buNone/>
                </a:pPr>
                <a:r>
                  <a:rPr lang="en-US" dirty="0" smtClean="0"/>
                  <a:t>Activate randomly an 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 at each round and do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9355" y="1445473"/>
                <a:ext cx="10387693" cy="948128"/>
              </a:xfrm>
              <a:blipFill rotWithShape="0">
                <a:blip r:embed="rId19"/>
                <a:stretch>
                  <a:fillRect l="-1174" t="-14103" b="-14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158374" y="2667572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2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924574" y="5048838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27708" y="5069441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3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8497047" y="3071568"/>
            <a:ext cx="782566" cy="382836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72676">
                <a:moveTo>
                  <a:pt x="1137920" y="47556"/>
                </a:moveTo>
                <a:cubicBezTo>
                  <a:pt x="927946" y="10302"/>
                  <a:pt x="717973" y="-26951"/>
                  <a:pt x="528320" y="27236"/>
                </a:cubicBezTo>
                <a:cubicBezTo>
                  <a:pt x="338667" y="81423"/>
                  <a:pt x="169333" y="227049"/>
                  <a:pt x="0" y="372676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8311145">
            <a:off x="9678179" y="4343959"/>
            <a:ext cx="1201391" cy="454789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14" y="3341130"/>
            <a:ext cx="1420566" cy="2530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752" y="5621034"/>
            <a:ext cx="1420566" cy="253019"/>
          </a:xfrm>
          <a:prstGeom prst="rect">
            <a:avLst/>
          </a:prstGeom>
        </p:spPr>
      </p:pic>
      <p:sp>
        <p:nvSpPr>
          <p:cNvPr id="29" name="Down Arrow 28"/>
          <p:cNvSpPr/>
          <p:nvPr/>
        </p:nvSpPr>
        <p:spPr>
          <a:xfrm rot="12625533">
            <a:off x="9798449" y="3902097"/>
            <a:ext cx="319650" cy="124686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 2"/>
          <p:cNvSpPr txBox="1">
            <a:spLocks/>
          </p:cNvSpPr>
          <p:nvPr/>
        </p:nvSpPr>
        <p:spPr>
          <a:xfrm>
            <a:off x="772608" y="4813410"/>
            <a:ext cx="7253133" cy="1596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At each round</a:t>
            </a:r>
          </a:p>
          <a:p>
            <a:r>
              <a:rPr lang="en-US" sz="2400" dirty="0" smtClean="0"/>
              <a:t>Activated agent only communicates with in-neighbors</a:t>
            </a:r>
          </a:p>
          <a:p>
            <a:r>
              <a:rPr lang="en-US" sz="2400" dirty="0" smtClean="0"/>
              <a:t>Expected number of transmissions: </a:t>
            </a: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20" y="1536772"/>
            <a:ext cx="231331" cy="2584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889" y="1547104"/>
            <a:ext cx="231331" cy="2063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66" y="2612851"/>
            <a:ext cx="6059675" cy="18818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03" y="3665238"/>
            <a:ext cx="237544" cy="22649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60" y="5966166"/>
            <a:ext cx="244229" cy="23483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10" y="5774889"/>
            <a:ext cx="1272123" cy="3031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995" y="3069359"/>
            <a:ext cx="196624" cy="187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995" y="3071568"/>
            <a:ext cx="196624" cy="1874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274" y="3028637"/>
            <a:ext cx="1347404" cy="2530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414" y="3342535"/>
            <a:ext cx="1420566" cy="2530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03" y="3666592"/>
            <a:ext cx="237544" cy="226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077" y="5959902"/>
            <a:ext cx="244229" cy="2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6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  <p:bldP spid="24" grpId="0" animBg="1"/>
      <p:bldP spid="24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Network Localization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518" y="1338978"/>
            <a:ext cx="10515600" cy="4537349"/>
          </a:xfrm>
        </p:spPr>
        <p:txBody>
          <a:bodyPr/>
          <a:lstStyle/>
          <a:p>
            <a:r>
              <a:rPr lang="en-US" dirty="0" smtClean="0"/>
              <a:t>28 agents with unknown positions and two anchors</a:t>
            </a:r>
          </a:p>
          <a:p>
            <a:r>
              <a:rPr lang="en-US" dirty="0" smtClean="0"/>
              <a:t>Each edge is a constraint on the relative orientation of two agents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992" y="2758281"/>
            <a:ext cx="3933825" cy="3829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58281"/>
            <a:ext cx="4029075" cy="3819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2527449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Ground Truth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50420" y="2635026"/>
            <a:ext cx="281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Random Initial Guess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09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nDOPT_Alpha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8565" y="1872481"/>
            <a:ext cx="5722919" cy="4512554"/>
          </a:xfrm>
          <a:prstGeom prst="rect">
            <a:avLst/>
          </a:prstGeom>
        </p:spPr>
      </p:pic>
      <p:pic>
        <p:nvPicPr>
          <p:cNvPr id="6" name="AsynDOPT_Alpha50_Mea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7843" y="1914307"/>
            <a:ext cx="5669873" cy="4470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0894" y="1452642"/>
            <a:ext cx="3094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Synchronous Algorithm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091081" y="1551252"/>
            <a:ext cx="324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Asynchronous Algorithm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Network Localization</a:t>
            </a:r>
          </a:p>
        </p:txBody>
      </p:sp>
    </p:spTree>
    <p:extLst>
      <p:ext uri="{BB962C8B-B14F-4D97-AF65-F5344CB8AC3E}">
        <p14:creationId xmlns:p14="http://schemas.microsoft.com/office/powerpoint/2010/main" val="11011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9313" y="612458"/>
            <a:ext cx="10912227" cy="285273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Locally Coupled Convex-Concave Games on Networks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61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Saddle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2395"/>
            <a:ext cx="10515600" cy="45373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C8"/>
                </a:solidFill>
              </a:rPr>
              <a:t>Saddle function</a:t>
            </a:r>
            <a:r>
              <a:rPr lang="en-US" dirty="0" smtClean="0"/>
              <a:t>                             for Euclidean spaces         :                     </a:t>
            </a:r>
          </a:p>
          <a:p>
            <a:pPr lvl="1"/>
            <a:r>
              <a:rPr lang="en-US" dirty="0" smtClean="0"/>
              <a:t>              is convex on      for each fixed</a:t>
            </a:r>
          </a:p>
          <a:p>
            <a:pPr lvl="1"/>
            <a:r>
              <a:rPr lang="en-US" dirty="0" smtClean="0"/>
              <a:t>              is </a:t>
            </a:r>
            <a:r>
              <a:rPr lang="en-US" dirty="0"/>
              <a:t>convex on      for each fixed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                                               for convex</a:t>
            </a:r>
          </a:p>
          <a:p>
            <a:pPr lvl="1"/>
            <a:r>
              <a:rPr lang="en-US" dirty="0" smtClean="0"/>
              <a:t>Lagrange function of constrained convex optimization problems</a:t>
            </a:r>
          </a:p>
          <a:p>
            <a:pPr lvl="1"/>
            <a:r>
              <a:rPr lang="en-US" dirty="0" smtClean="0"/>
              <a:t>Given two subsets                            , the function                     :      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21" y="1577895"/>
            <a:ext cx="2153270" cy="266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89" y="2056930"/>
            <a:ext cx="266937" cy="2201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96" y="1632385"/>
            <a:ext cx="635082" cy="2724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77" y="2038496"/>
            <a:ext cx="776004" cy="276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73" y="2439494"/>
            <a:ext cx="817341" cy="22547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95" y="2434160"/>
            <a:ext cx="229231" cy="2123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3" y="3700139"/>
            <a:ext cx="2999531" cy="2992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1" y="3714493"/>
            <a:ext cx="1015916" cy="2760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397" y="2044289"/>
            <a:ext cx="742847" cy="2646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46" y="2427873"/>
            <a:ext cx="755600" cy="2646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656" y="4543377"/>
            <a:ext cx="1807366" cy="2477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22" y="4495690"/>
            <a:ext cx="1316866" cy="276009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 flipH="1">
            <a:off x="4972396" y="5068413"/>
            <a:ext cx="3019" cy="12299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104529" y="5021843"/>
            <a:ext cx="9850" cy="12885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096660" y="5627849"/>
            <a:ext cx="1647362" cy="35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119229" y="6299006"/>
            <a:ext cx="1639493" cy="113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056" y="5855448"/>
            <a:ext cx="132179" cy="21223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86" y="5287315"/>
            <a:ext cx="475003" cy="131457"/>
          </a:xfrm>
          <a:prstGeom prst="rect">
            <a:avLst/>
          </a:prstGeom>
        </p:spPr>
      </p:pic>
      <p:cxnSp>
        <p:nvCxnSpPr>
          <p:cNvPr id="58" name="Straight Connector 57"/>
          <p:cNvCxnSpPr/>
          <p:nvPr/>
        </p:nvCxnSpPr>
        <p:spPr>
          <a:xfrm>
            <a:off x="5725938" y="5055911"/>
            <a:ext cx="13563" cy="1241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106631" y="5039778"/>
            <a:ext cx="1647362" cy="35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65" y="6455833"/>
            <a:ext cx="164467" cy="1658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821" y="6455833"/>
            <a:ext cx="533044" cy="20625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44" y="5886909"/>
            <a:ext cx="183010" cy="16283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13" y="5257795"/>
            <a:ext cx="520619" cy="20625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11" y="5263463"/>
            <a:ext cx="487272" cy="19280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190" y="5877042"/>
            <a:ext cx="487272" cy="1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Saddle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9614"/>
            <a:ext cx="10897925" cy="453734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is a </a:t>
            </a:r>
            <a:r>
              <a:rPr lang="en-US" dirty="0" smtClean="0">
                <a:solidFill>
                  <a:srgbClr val="0000C8"/>
                </a:solidFill>
              </a:rPr>
              <a:t>saddle point </a:t>
            </a:r>
            <a:r>
              <a:rPr lang="en-US" dirty="0" smtClean="0"/>
              <a:t>of     if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Nash equilibrium of 2-player zero-sum game with payoff function </a:t>
            </a:r>
          </a:p>
          <a:p>
            <a:pPr lvl="1"/>
            <a:r>
              <a:rPr lang="en-US" dirty="0" smtClean="0"/>
              <a:t>Existence conditions: </a:t>
            </a:r>
            <a:r>
              <a:rPr lang="en-US" dirty="0"/>
              <a:t>von </a:t>
            </a:r>
            <a:r>
              <a:rPr lang="en-US" dirty="0" smtClean="0"/>
              <a:t>Neumann/Sion’s </a:t>
            </a:r>
            <a:r>
              <a:rPr lang="en-US" dirty="0"/>
              <a:t>minimax </a:t>
            </a:r>
            <a:r>
              <a:rPr lang="en-US" dirty="0" smtClean="0"/>
              <a:t>theorems, strong convexity,…</a:t>
            </a:r>
            <a:endParaRPr lang="en-US" dirty="0"/>
          </a:p>
          <a:p>
            <a:pPr lvl="1"/>
            <a:r>
              <a:rPr lang="en-US" dirty="0" smtClean="0"/>
              <a:t>To ensure                              , replace     with        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19" y="1752822"/>
            <a:ext cx="264931" cy="2123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0" y="1703031"/>
            <a:ext cx="952625" cy="311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29" y="2213999"/>
            <a:ext cx="6063310" cy="281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42" y="2692400"/>
            <a:ext cx="264931" cy="212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12" y="3469938"/>
            <a:ext cx="1895555" cy="2637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22" y="3485285"/>
            <a:ext cx="224035" cy="1795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001" y="3481047"/>
            <a:ext cx="1207565" cy="23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Saddle Differential Operator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5175"/>
            <a:ext cx="10515600" cy="500767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For a saddle function     , its </a:t>
            </a:r>
            <a:r>
              <a:rPr lang="en-US" dirty="0" smtClean="0">
                <a:solidFill>
                  <a:srgbClr val="0000C8"/>
                </a:solidFill>
              </a:rPr>
              <a:t>saddle differential operator</a:t>
            </a:r>
            <a:r>
              <a:rPr lang="en-US" dirty="0" smtClean="0"/>
              <a:t> is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A (maximal) monotone operator if     is closed and proper </a:t>
            </a:r>
            <a:r>
              <a:rPr lang="en-US" dirty="0"/>
              <a:t>[</a:t>
            </a:r>
            <a:r>
              <a:rPr lang="en-US" dirty="0">
                <a:solidFill>
                  <a:srgbClr val="0000C8"/>
                </a:solidFill>
              </a:rPr>
              <a:t>Rockafellar’70</a:t>
            </a:r>
            <a:r>
              <a:rPr lang="en-US" dirty="0"/>
              <a:t>] </a:t>
            </a:r>
            <a:endParaRPr lang="en-US" dirty="0" smtClean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 err="1" smtClean="0"/>
              <a:t>Resolvent</a:t>
            </a:r>
            <a:r>
              <a:rPr lang="en-US" dirty="0" smtClean="0"/>
              <a:t> of       :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 smtClean="0"/>
              <a:t>Averaged operator whose fixed points are the saddle points of</a:t>
            </a:r>
          </a:p>
          <a:p>
            <a:pPr lvl="1">
              <a:spcBef>
                <a:spcPts val="1200"/>
              </a:spcBef>
            </a:pPr>
            <a:r>
              <a:rPr lang="en-US" b="1" dirty="0" smtClean="0"/>
              <a:t>Proximal Point Algorithm</a:t>
            </a:r>
            <a:r>
              <a:rPr lang="en-US" dirty="0" smtClean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72" y="1484685"/>
            <a:ext cx="300409" cy="240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756" y="1943139"/>
            <a:ext cx="3674760" cy="757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470" y="2936886"/>
            <a:ext cx="265407" cy="2127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75" y="3816254"/>
            <a:ext cx="390799" cy="2599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592" y="3760539"/>
            <a:ext cx="2488509" cy="33334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57" y="4323387"/>
            <a:ext cx="265407" cy="2127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979" y="4767257"/>
            <a:ext cx="3165840" cy="30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Operator Splitting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9614"/>
            <a:ext cx="10515600" cy="453734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Goal</a:t>
            </a:r>
            <a:r>
              <a:rPr lang="en-US" dirty="0" smtClean="0"/>
              <a:t>: find </a:t>
            </a:r>
            <a:r>
              <a:rPr lang="en-US" dirty="0" smtClean="0"/>
              <a:t>a saddle point </a:t>
            </a:r>
            <a:r>
              <a:rPr lang="en-US" dirty="0" smtClean="0"/>
              <a:t>of                      </a:t>
            </a:r>
            <a:endParaRPr lang="en-US" dirty="0"/>
          </a:p>
          <a:p>
            <a:pPr lvl="1">
              <a:spcBef>
                <a:spcPts val="1200"/>
              </a:spcBef>
            </a:pPr>
            <a:r>
              <a:rPr lang="en-US" dirty="0" smtClean="0"/>
              <a:t>Assume                     are much easier to compute than  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dirty="0" smtClean="0">
                <a:solidFill>
                  <a:srgbClr val="0000C8"/>
                </a:solidFill>
              </a:rPr>
              <a:t>Douglas-</a:t>
            </a:r>
            <a:r>
              <a:rPr lang="en-US" dirty="0" err="1" smtClean="0">
                <a:solidFill>
                  <a:srgbClr val="0000C8"/>
                </a:solidFill>
              </a:rPr>
              <a:t>Rachford</a:t>
            </a:r>
            <a:r>
              <a:rPr lang="en-US" dirty="0" smtClean="0">
                <a:solidFill>
                  <a:srgbClr val="0000C8"/>
                </a:solidFill>
              </a:rPr>
              <a:t> </a:t>
            </a:r>
            <a:r>
              <a:rPr lang="en-US" dirty="0" smtClean="0">
                <a:solidFill>
                  <a:srgbClr val="0000C8"/>
                </a:solidFill>
              </a:rPr>
              <a:t>Splitting</a:t>
            </a:r>
            <a:r>
              <a:rPr lang="en-US" dirty="0" smtClean="0"/>
              <a:t>: </a:t>
            </a:r>
            <a:endParaRPr lang="en-US" dirty="0" smtClean="0">
              <a:solidFill>
                <a:srgbClr val="0000C8"/>
              </a:solidFill>
            </a:endParaRPr>
          </a:p>
          <a:p>
            <a:pPr marL="914400" lvl="1" indent="-457200">
              <a:spcBef>
                <a:spcPts val="1800"/>
              </a:spcBef>
              <a:buFont typeface="+mj-lt"/>
              <a:buAutoNum type="arabicPeriod"/>
            </a:pPr>
            <a:r>
              <a:rPr lang="en-US" dirty="0" smtClean="0"/>
              <a:t>Find a fixed point      </a:t>
            </a:r>
            <a:r>
              <a:rPr lang="en-US" dirty="0" smtClean="0"/>
              <a:t>         of </a:t>
            </a:r>
            <a:r>
              <a:rPr lang="en-US" dirty="0" smtClean="0"/>
              <a:t>the </a:t>
            </a:r>
            <a:r>
              <a:rPr lang="en-US" dirty="0" err="1" smtClean="0"/>
              <a:t>nonexpansive</a:t>
            </a:r>
            <a:r>
              <a:rPr lang="en-US" dirty="0" smtClean="0"/>
              <a:t> map</a:t>
            </a:r>
          </a:p>
          <a:p>
            <a:pPr marL="914400" lvl="1" indent="-457200">
              <a:spcBef>
                <a:spcPts val="1000"/>
              </a:spcBef>
              <a:buFont typeface="+mj-lt"/>
              <a:buAutoNum type="arabicPeriod"/>
            </a:pPr>
            <a:r>
              <a:rPr lang="en-US" dirty="0" smtClean="0"/>
              <a:t>Output  </a:t>
            </a:r>
            <a:endParaRPr lang="en-US" dirty="0"/>
          </a:p>
          <a:p>
            <a:pPr marL="457200" lvl="1" indent="0">
              <a:spcBef>
                <a:spcPts val="1000"/>
              </a:spcBef>
              <a:buNone/>
            </a:pPr>
            <a:endParaRPr lang="en-US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43" y="1730927"/>
            <a:ext cx="4017265" cy="3114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099" y="3575277"/>
            <a:ext cx="2863280" cy="288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255" y="3565290"/>
            <a:ext cx="853847" cy="2904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468" y="4006215"/>
            <a:ext cx="2772898" cy="2954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56" y="2262601"/>
            <a:ext cx="1210783" cy="271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050" y="2273310"/>
            <a:ext cx="407677" cy="24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Sparse Bilinear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527" y="3120801"/>
            <a:ext cx="10515600" cy="3771016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                                                                     </a:t>
            </a:r>
            <a:r>
              <a:rPr lang="en-US" altLang="zh-CN" sz="2400" dirty="0" smtClean="0"/>
              <a:t>where                       </a:t>
            </a:r>
            <a:r>
              <a:rPr lang="en-US" altLang="zh-CN" sz="2400" dirty="0"/>
              <a:t>is </a:t>
            </a:r>
            <a:r>
              <a:rPr lang="en-US" altLang="zh-CN" sz="2400" dirty="0">
                <a:solidFill>
                  <a:srgbClr val="0000C8"/>
                </a:solidFill>
              </a:rPr>
              <a:t>elementwise soft thresholding </a:t>
            </a:r>
            <a:r>
              <a:rPr lang="en-US" altLang="zh-CN" sz="2400" dirty="0" smtClean="0">
                <a:solidFill>
                  <a:srgbClr val="0000C8"/>
                </a:solidFill>
              </a:rPr>
              <a:t>operator</a:t>
            </a:r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         is a affine map</a:t>
            </a:r>
          </a:p>
          <a:p>
            <a:endParaRPr lang="en-US" altLang="zh-CN" sz="2400" dirty="0" smtClean="0"/>
          </a:p>
          <a:p>
            <a:r>
              <a:rPr lang="en-US" altLang="zh-CN" sz="2400" dirty="0" smtClean="0"/>
              <a:t>For                       ,                 has a unique saddle point</a:t>
            </a:r>
            <a:endParaRPr lang="en-US" altLang="zh-CN" sz="2400" dirty="0"/>
          </a:p>
          <a:p>
            <a:r>
              <a:rPr lang="en-US" altLang="zh-CN" sz="2400" dirty="0" smtClean="0"/>
              <a:t>For                         , the converged saddle point is</a:t>
            </a:r>
            <a:endParaRPr lang="en-US" altLang="zh-CN" sz="2400" dirty="0"/>
          </a:p>
          <a:p>
            <a:r>
              <a:rPr lang="en-US" altLang="zh-CN" sz="2400" dirty="0" smtClean="0"/>
              <a:t>For                           , </a:t>
            </a:r>
            <a:r>
              <a:rPr lang="en-US" altLang="zh-CN" sz="2400" dirty="0"/>
              <a:t>the converged saddle point </a:t>
            </a:r>
            <a:r>
              <a:rPr lang="en-US" altLang="zh-CN" sz="2400" dirty="0" smtClean="0"/>
              <a:t>is</a:t>
            </a:r>
            <a:endParaRPr lang="en-US" altLang="zh-CN" sz="24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49" y="1325952"/>
            <a:ext cx="8812535" cy="998688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>
          <a:xfrm rot="16200000">
            <a:off x="5188308" y="-23935"/>
            <a:ext cx="258254" cy="5092810"/>
          </a:xfrm>
          <a:prstGeom prst="leftBrace">
            <a:avLst>
              <a:gd name="adj1" fmla="val 6287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16200000">
            <a:off x="9098359" y="1564336"/>
            <a:ext cx="258255" cy="1916265"/>
          </a:xfrm>
          <a:prstGeom prst="leftBrace">
            <a:avLst>
              <a:gd name="adj1" fmla="val 62879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87" y="2775961"/>
            <a:ext cx="282713" cy="2053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179" y="2778565"/>
            <a:ext cx="287177" cy="2053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94" y="4917846"/>
            <a:ext cx="1442278" cy="276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14" y="4927673"/>
            <a:ext cx="963873" cy="2358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85" y="4903726"/>
            <a:ext cx="3912461" cy="2597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67" y="5372855"/>
            <a:ext cx="1549619" cy="2710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91" y="5346743"/>
            <a:ext cx="4209748" cy="293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67" y="5849736"/>
            <a:ext cx="1685149" cy="2710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04" y="5814449"/>
            <a:ext cx="1502850" cy="2616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30" y="3150319"/>
            <a:ext cx="4463694" cy="36307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65" y="3244870"/>
            <a:ext cx="1264487" cy="2593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547" y="3525775"/>
            <a:ext cx="6579512" cy="2835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7" y="3960393"/>
            <a:ext cx="537818" cy="300945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10451592" y="3674969"/>
            <a:ext cx="14081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1108746" y="3008732"/>
            <a:ext cx="0" cy="12800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0871239" y="3674969"/>
            <a:ext cx="54047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1387400" y="2990444"/>
            <a:ext cx="533363" cy="6936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10339200" y="3674969"/>
            <a:ext cx="533363" cy="6936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04" y="3767573"/>
            <a:ext cx="204543" cy="16125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058" y="3443965"/>
            <a:ext cx="334413" cy="16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2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970059" y="5356918"/>
            <a:ext cx="5287617" cy="5683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02" y="1368635"/>
            <a:ext cx="11338497" cy="4537349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Each agent has a </a:t>
            </a:r>
            <a:r>
              <a:rPr lang="en-US" dirty="0" smtClean="0">
                <a:latin typeface="+mj-lt"/>
              </a:rPr>
              <a:t>local </a:t>
            </a:r>
            <a:r>
              <a:rPr lang="en-US" dirty="0" smtClean="0">
                <a:latin typeface="+mj-lt"/>
              </a:rPr>
              <a:t>variable            and </a:t>
            </a:r>
            <a:r>
              <a:rPr lang="en-US" dirty="0" smtClean="0">
                <a:latin typeface="+mj-lt"/>
              </a:rPr>
              <a:t>a local </a:t>
            </a:r>
            <a:r>
              <a:rPr lang="en-US" dirty="0" smtClean="0">
                <a:latin typeface="+mj-lt"/>
              </a:rPr>
              <a:t>saddle function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Local </a:t>
            </a:r>
            <a:r>
              <a:rPr lang="en-US" dirty="0" smtClean="0">
                <a:latin typeface="+mj-lt"/>
              </a:rPr>
              <a:t>games </a:t>
            </a:r>
            <a:r>
              <a:rPr lang="en-US" dirty="0" smtClean="0">
                <a:latin typeface="+mj-lt"/>
              </a:rPr>
              <a:t>are coupled 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64" y="77041"/>
            <a:ext cx="10515600" cy="974944"/>
          </a:xfrm>
        </p:spPr>
        <p:txBody>
          <a:bodyPr>
            <a:normAutofit/>
          </a:bodyPr>
          <a:lstStyle/>
          <a:p>
            <a:r>
              <a:rPr lang="en-US" sz="4000" dirty="0"/>
              <a:t>Convex-Concave Games </a:t>
            </a:r>
            <a:r>
              <a:rPr lang="en-US" sz="4000" dirty="0" smtClean="0"/>
              <a:t>on Agent </a:t>
            </a:r>
            <a:r>
              <a:rPr lang="en-US" sz="4000" dirty="0"/>
              <a:t>Networks</a:t>
            </a:r>
            <a:endParaRPr lang="en-US" sz="4000" dirty="0"/>
          </a:p>
        </p:txBody>
      </p:sp>
      <p:sp>
        <p:nvSpPr>
          <p:cNvPr id="4" name="Oval 3"/>
          <p:cNvSpPr/>
          <p:nvPr/>
        </p:nvSpPr>
        <p:spPr>
          <a:xfrm>
            <a:off x="5130922" y="3083917"/>
            <a:ext cx="2798954" cy="1307591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77005" y="3064675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1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41" y="3667430"/>
            <a:ext cx="1819910" cy="25302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763122" y="2598235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07801" y="2570522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2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474001" y="4967554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92901" y="4964508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3</a:t>
            </a:r>
            <a:endParaRPr lang="en-US" dirty="0"/>
          </a:p>
        </p:txBody>
      </p:sp>
      <p:sp>
        <p:nvSpPr>
          <p:cNvPr id="21" name="Freeform 20"/>
          <p:cNvSpPr/>
          <p:nvPr/>
        </p:nvSpPr>
        <p:spPr>
          <a:xfrm>
            <a:off x="7680960" y="2990284"/>
            <a:ext cx="1148080" cy="382836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72676">
                <a:moveTo>
                  <a:pt x="1137920" y="47556"/>
                </a:moveTo>
                <a:cubicBezTo>
                  <a:pt x="927946" y="10302"/>
                  <a:pt x="717973" y="-26951"/>
                  <a:pt x="528320" y="27236"/>
                </a:cubicBezTo>
                <a:cubicBezTo>
                  <a:pt x="338667" y="81423"/>
                  <a:pt x="169333" y="227049"/>
                  <a:pt x="0" y="372676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2159604" flipH="1">
            <a:off x="6846775" y="4531195"/>
            <a:ext cx="1099636" cy="490962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223 h 338343"/>
              <a:gd name="connsiteX1" fmla="*/ 452208 w 1137920"/>
              <a:gd name="connsiteY1" fmla="*/ 77965 h 338343"/>
              <a:gd name="connsiteX2" fmla="*/ 0 w 1137920"/>
              <a:gd name="connsiteY2" fmla="*/ 338343 h 3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8343">
                <a:moveTo>
                  <a:pt x="1137920" y="13223"/>
                </a:moveTo>
                <a:cubicBezTo>
                  <a:pt x="927946" y="-24031"/>
                  <a:pt x="641861" y="23778"/>
                  <a:pt x="452208" y="77965"/>
                </a:cubicBezTo>
                <a:cubicBezTo>
                  <a:pt x="262555" y="132152"/>
                  <a:pt x="169333" y="192716"/>
                  <a:pt x="0" y="338343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8311145">
            <a:off x="9227606" y="4262675"/>
            <a:ext cx="1201391" cy="454789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4506460">
            <a:off x="7389152" y="4383786"/>
            <a:ext cx="1008313" cy="480840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184965" y="2661920"/>
                <a:ext cx="3606509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Agent 1 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+mj-lt"/>
                  </a:rPr>
                  <a:t>Local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 smtClean="0">
                  <a:latin typeface="+mj-lt"/>
                </a:endParaRP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+mj-lt"/>
                  </a:rPr>
                  <a:t>In-neighbors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+mj-lt"/>
                  </a:rPr>
                  <a:t>Out-neighbors  </a:t>
                </a:r>
                <a:endParaRPr lang="en-US" sz="2400" dirty="0">
                  <a:latin typeface="+mj-lt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65" y="2661920"/>
                <a:ext cx="3606509" cy="1800493"/>
              </a:xfrm>
              <a:prstGeom prst="rect">
                <a:avLst/>
              </a:prstGeom>
              <a:blipFill rotWithShape="0">
                <a:blip r:embed="rId12"/>
                <a:stretch>
                  <a:fillRect l="-2534" t="-2712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75" y="3645283"/>
            <a:ext cx="1346201" cy="2825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36" y="4112643"/>
            <a:ext cx="1112014" cy="26138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78936" y="4855674"/>
            <a:ext cx="3739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Global </a:t>
            </a:r>
            <a:r>
              <a:rPr lang="en-US" sz="2400" dirty="0" smtClean="0">
                <a:latin typeface="+mj-lt"/>
              </a:rPr>
              <a:t>convex-concave game</a:t>
            </a:r>
            <a:endParaRPr lang="en-US" sz="24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515850"/>
            <a:ext cx="4991734" cy="239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1629" y="2073892"/>
            <a:ext cx="2895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dependency graph</a:t>
            </a:r>
            <a:endParaRPr lang="en-US" sz="4000" dirty="0"/>
          </a:p>
        </p:txBody>
      </p:sp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148" y="1450853"/>
            <a:ext cx="803206" cy="2904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73" y="1475982"/>
            <a:ext cx="330825" cy="26277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677" y="3181702"/>
            <a:ext cx="1448002" cy="2530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71" y="5561037"/>
            <a:ext cx="1469341" cy="2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1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107440" y="5356918"/>
            <a:ext cx="4612640" cy="972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302" y="1368635"/>
            <a:ext cx="11338497" cy="4537349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A set of agents, each with a local variable and a local optimization problem</a:t>
            </a:r>
          </a:p>
          <a:p>
            <a:r>
              <a:rPr lang="en-US" dirty="0" smtClean="0">
                <a:latin typeface="+mj-lt"/>
              </a:rPr>
              <a:t>Local problems are coupled 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664" y="77041"/>
            <a:ext cx="10515600" cy="9749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Optimization Problems on Agent Networks</a:t>
            </a:r>
            <a:endParaRPr lang="en-US" sz="4000" dirty="0"/>
          </a:p>
        </p:txBody>
      </p:sp>
      <p:sp>
        <p:nvSpPr>
          <p:cNvPr id="4" name="Oval 3"/>
          <p:cNvSpPr/>
          <p:nvPr/>
        </p:nvSpPr>
        <p:spPr>
          <a:xfrm>
            <a:off x="5130922" y="3083917"/>
            <a:ext cx="2798954" cy="1307591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77005" y="3064675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1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78" y="3539340"/>
            <a:ext cx="1998244" cy="63254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763122" y="2598235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707801" y="2570522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2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83" y="3047415"/>
            <a:ext cx="2004341" cy="63254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474001" y="4967554"/>
            <a:ext cx="2687194" cy="1315788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392901" y="4964508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3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84" y="5397092"/>
            <a:ext cx="1608044" cy="609686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7680960" y="2990284"/>
            <a:ext cx="1148080" cy="382836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72676">
                <a:moveTo>
                  <a:pt x="1137920" y="47556"/>
                </a:moveTo>
                <a:cubicBezTo>
                  <a:pt x="927946" y="10302"/>
                  <a:pt x="717973" y="-26951"/>
                  <a:pt x="528320" y="27236"/>
                </a:cubicBezTo>
                <a:cubicBezTo>
                  <a:pt x="338667" y="81423"/>
                  <a:pt x="169333" y="227049"/>
                  <a:pt x="0" y="372676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2159604" flipH="1">
            <a:off x="6846775" y="4531195"/>
            <a:ext cx="1099636" cy="490962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223 h 338343"/>
              <a:gd name="connsiteX1" fmla="*/ 452208 w 1137920"/>
              <a:gd name="connsiteY1" fmla="*/ 77965 h 338343"/>
              <a:gd name="connsiteX2" fmla="*/ 0 w 1137920"/>
              <a:gd name="connsiteY2" fmla="*/ 338343 h 3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8343">
                <a:moveTo>
                  <a:pt x="1137920" y="13223"/>
                </a:moveTo>
                <a:cubicBezTo>
                  <a:pt x="927946" y="-24031"/>
                  <a:pt x="641861" y="23778"/>
                  <a:pt x="452208" y="77965"/>
                </a:cubicBezTo>
                <a:cubicBezTo>
                  <a:pt x="262555" y="132152"/>
                  <a:pt x="169333" y="192716"/>
                  <a:pt x="0" y="338343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rot="8311145">
            <a:off x="9227606" y="4262675"/>
            <a:ext cx="1201391" cy="454789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rot="4506460">
            <a:off x="7389152" y="4383786"/>
            <a:ext cx="1008313" cy="480840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  <a:gd name="connsiteX0" fmla="*/ 1137920 w 1137920"/>
              <a:gd name="connsiteY0" fmla="*/ 13952 h 339072"/>
              <a:gd name="connsiteX1" fmla="*/ 527794 w 1137920"/>
              <a:gd name="connsiteY1" fmla="*/ 74152 h 339072"/>
              <a:gd name="connsiteX2" fmla="*/ 0 w 1137920"/>
              <a:gd name="connsiteY2" fmla="*/ 339072 h 33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39072">
                <a:moveTo>
                  <a:pt x="1137920" y="13952"/>
                </a:moveTo>
                <a:cubicBezTo>
                  <a:pt x="927946" y="-23302"/>
                  <a:pt x="717447" y="19965"/>
                  <a:pt x="527794" y="74152"/>
                </a:cubicBezTo>
                <a:cubicBezTo>
                  <a:pt x="338141" y="128339"/>
                  <a:pt x="169333" y="193445"/>
                  <a:pt x="0" y="339072"/>
                </a:cubicBezTo>
              </a:path>
            </a:pathLst>
          </a:custGeom>
          <a:noFill/>
          <a:ln w="22225"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184965" y="2661920"/>
                <a:ext cx="3606509" cy="1800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Agent 1 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+mj-lt"/>
                  </a:rPr>
                  <a:t>Local variable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 smtClean="0">
                  <a:latin typeface="+mj-lt"/>
                </a:endParaRP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+mj-lt"/>
                  </a:rPr>
                  <a:t>In-neighbors</a:t>
                </a:r>
              </a:p>
              <a:p>
                <a:pPr marL="342900" indent="-342900"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n-US" sz="2400" dirty="0" smtClean="0">
                    <a:latin typeface="+mj-lt"/>
                  </a:rPr>
                  <a:t>Out-neighbors  </a:t>
                </a:r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65" y="2661920"/>
                <a:ext cx="3606509" cy="1800493"/>
              </a:xfrm>
              <a:prstGeom prst="rect">
                <a:avLst/>
              </a:prstGeom>
              <a:blipFill rotWithShape="0">
                <a:blip r:embed="rId13"/>
                <a:stretch>
                  <a:fillRect l="-2534" t="-2712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75" y="3645283"/>
            <a:ext cx="1346201" cy="2825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36" y="4112643"/>
            <a:ext cx="1112014" cy="26138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78936" y="4855674"/>
            <a:ext cx="37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Global </a:t>
            </a:r>
            <a:r>
              <a:rPr lang="en-US" sz="2400" dirty="0">
                <a:latin typeface="+mj-lt"/>
              </a:rPr>
              <a:t>o</a:t>
            </a:r>
            <a:r>
              <a:rPr lang="en-US" sz="2400" dirty="0" smtClean="0">
                <a:latin typeface="+mj-lt"/>
              </a:rPr>
              <a:t>ptimization problem</a:t>
            </a:r>
            <a:endParaRPr lang="en-US" sz="2400" dirty="0">
              <a:latin typeface="+mj-lt"/>
            </a:endParaRPr>
          </a:p>
        </p:txBody>
      </p:sp>
      <p:pic>
        <p:nvPicPr>
          <p:cNvPr id="38" name="Picture 3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28" y="5488178"/>
            <a:ext cx="3103536" cy="24306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46" y="5931268"/>
            <a:ext cx="4209414" cy="1915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91629" y="2073892"/>
            <a:ext cx="28959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dependency graph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932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Convex-Concave Games on Agent Networks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50302" y="1368635"/>
            <a:ext cx="11338497" cy="453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</a:t>
            </a:r>
            <a:r>
              <a:rPr lang="en-US" dirty="0" smtClean="0"/>
              <a:t>ach agent’s local variable could be either      or</a:t>
            </a:r>
          </a:p>
          <a:p>
            <a:pPr lvl="1"/>
            <a:r>
              <a:rPr lang="en-US" dirty="0" smtClean="0"/>
              <a:t>Games played between two alliances of agents 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943" y="1533141"/>
            <a:ext cx="268931" cy="2032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01" y="1528342"/>
            <a:ext cx="206489" cy="18724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19A64AE-116F-45D7-A196-3116C604DC70}"/>
              </a:ext>
            </a:extLst>
          </p:cNvPr>
          <p:cNvSpPr>
            <a:spLocks noChangeAspect="1"/>
          </p:cNvSpPr>
          <p:nvPr/>
        </p:nvSpPr>
        <p:spPr>
          <a:xfrm>
            <a:off x="10844374" y="3580491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1B88BF7-5A5D-477C-B3BD-C2A9B5DD26F0}"/>
              </a:ext>
            </a:extLst>
          </p:cNvPr>
          <p:cNvSpPr>
            <a:spLocks noChangeAspect="1"/>
          </p:cNvSpPr>
          <p:nvPr/>
        </p:nvSpPr>
        <p:spPr>
          <a:xfrm>
            <a:off x="9058270" y="1904335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AC679B9-61DB-451A-B57B-C7D6718D0F46}"/>
              </a:ext>
            </a:extLst>
          </p:cNvPr>
          <p:cNvSpPr>
            <a:spLocks noChangeAspect="1"/>
          </p:cNvSpPr>
          <p:nvPr/>
        </p:nvSpPr>
        <p:spPr>
          <a:xfrm>
            <a:off x="10284949" y="5561935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05294248-3466-426E-B612-7ADB096C2287}"/>
              </a:ext>
            </a:extLst>
          </p:cNvPr>
          <p:cNvSpPr>
            <a:spLocks noChangeAspect="1"/>
          </p:cNvSpPr>
          <p:nvPr/>
        </p:nvSpPr>
        <p:spPr>
          <a:xfrm>
            <a:off x="7918381" y="5561935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B0EFF89-7636-4D00-AC7F-B479DD4CB2FB}"/>
              </a:ext>
            </a:extLst>
          </p:cNvPr>
          <p:cNvSpPr>
            <a:spLocks noChangeAspect="1"/>
          </p:cNvSpPr>
          <p:nvPr/>
        </p:nvSpPr>
        <p:spPr>
          <a:xfrm>
            <a:off x="7455506" y="3580491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CA3510-41E2-437A-8D79-D467F7AAA562}"/>
              </a:ext>
            </a:extLst>
          </p:cNvPr>
          <p:cNvCxnSpPr>
            <a:cxnSpLocks/>
            <a:stCxn id="44" idx="7"/>
            <a:endCxn id="35" idx="3"/>
          </p:cNvCxnSpPr>
          <p:nvPr/>
        </p:nvCxnSpPr>
        <p:spPr>
          <a:xfrm flipV="1">
            <a:off x="8022638" y="2471467"/>
            <a:ext cx="1132937" cy="1206329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F0E993E4-5947-4159-9F71-EE0B2391A16F}"/>
              </a:ext>
            </a:extLst>
          </p:cNvPr>
          <p:cNvCxnSpPr>
            <a:cxnSpLocks/>
            <a:stCxn id="35" idx="5"/>
            <a:endCxn id="32" idx="1"/>
          </p:cNvCxnSpPr>
          <p:nvPr/>
        </p:nvCxnSpPr>
        <p:spPr>
          <a:xfrm>
            <a:off x="9625402" y="2471467"/>
            <a:ext cx="1316277" cy="1206329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xmlns="" id="{71DEBD4E-0E56-49DE-9970-31DD05274D61}"/>
              </a:ext>
            </a:extLst>
          </p:cNvPr>
          <p:cNvCxnSpPr>
            <a:cxnSpLocks/>
            <a:stCxn id="44" idx="4"/>
            <a:endCxn id="41" idx="1"/>
          </p:cNvCxnSpPr>
          <p:nvPr/>
        </p:nvCxnSpPr>
        <p:spPr>
          <a:xfrm>
            <a:off x="7787725" y="4244928"/>
            <a:ext cx="227961" cy="1414312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65552233-748F-49FA-B444-7723AA7BAF4E}"/>
              </a:ext>
            </a:extLst>
          </p:cNvPr>
          <p:cNvCxnSpPr>
            <a:cxnSpLocks/>
            <a:stCxn id="41" idx="6"/>
            <a:endCxn id="38" idx="2"/>
          </p:cNvCxnSpPr>
          <p:nvPr/>
        </p:nvCxnSpPr>
        <p:spPr>
          <a:xfrm>
            <a:off x="8582818" y="5894154"/>
            <a:ext cx="1702131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B8728245-3D17-45A1-B4AB-37C0F1315C2B}"/>
              </a:ext>
            </a:extLst>
          </p:cNvPr>
          <p:cNvCxnSpPr>
            <a:cxnSpLocks/>
            <a:stCxn id="38" idx="7"/>
            <a:endCxn id="32" idx="4"/>
          </p:cNvCxnSpPr>
          <p:nvPr/>
        </p:nvCxnSpPr>
        <p:spPr>
          <a:xfrm flipV="1">
            <a:off x="10852081" y="4244928"/>
            <a:ext cx="324512" cy="1414312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A52ED3B4-CF86-4DAB-8244-637CC39FF0E7}"/>
              </a:ext>
            </a:extLst>
          </p:cNvPr>
          <p:cNvSpPr>
            <a:spLocks noChangeAspect="1"/>
          </p:cNvSpPr>
          <p:nvPr/>
        </p:nvSpPr>
        <p:spPr>
          <a:xfrm>
            <a:off x="9070692" y="3322152"/>
            <a:ext cx="664437" cy="664437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0C97BAD9-F3F0-457F-9E9F-83EF1D37C02F}"/>
              </a:ext>
            </a:extLst>
          </p:cNvPr>
          <p:cNvSpPr>
            <a:spLocks noChangeAspect="1"/>
          </p:cNvSpPr>
          <p:nvPr/>
        </p:nvSpPr>
        <p:spPr>
          <a:xfrm>
            <a:off x="9070693" y="4543782"/>
            <a:ext cx="664437" cy="664437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C5F24E2C-7AC9-497B-9A69-5D67B84D8EDB}"/>
              </a:ext>
            </a:extLst>
          </p:cNvPr>
          <p:cNvCxnSpPr>
            <a:cxnSpLocks/>
            <a:stCxn id="52" idx="4"/>
            <a:endCxn id="55" idx="0"/>
          </p:cNvCxnSpPr>
          <p:nvPr/>
        </p:nvCxnSpPr>
        <p:spPr>
          <a:xfrm>
            <a:off x="9402911" y="3986589"/>
            <a:ext cx="1" cy="557193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54A6444C-36D5-4BC4-91F4-BFC0054B44F6}"/>
              </a:ext>
            </a:extLst>
          </p:cNvPr>
          <p:cNvCxnSpPr>
            <a:cxnSpLocks/>
            <a:stCxn id="41" idx="7"/>
            <a:endCxn id="55" idx="3"/>
          </p:cNvCxnSpPr>
          <p:nvPr/>
        </p:nvCxnSpPr>
        <p:spPr>
          <a:xfrm flipV="1">
            <a:off x="8485513" y="5110914"/>
            <a:ext cx="682485" cy="548326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BF2B50EC-218E-47D9-9200-77EA3DF003D0}"/>
              </a:ext>
            </a:extLst>
          </p:cNvPr>
          <p:cNvCxnSpPr>
            <a:cxnSpLocks/>
            <a:stCxn id="55" idx="5"/>
            <a:endCxn id="38" idx="1"/>
          </p:cNvCxnSpPr>
          <p:nvPr/>
        </p:nvCxnSpPr>
        <p:spPr>
          <a:xfrm>
            <a:off x="9637825" y="5110914"/>
            <a:ext cx="744429" cy="548326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7BC5162E-6A65-47BD-BC42-D512CEF1811D}"/>
              </a:ext>
            </a:extLst>
          </p:cNvPr>
          <p:cNvCxnSpPr>
            <a:cxnSpLocks/>
            <a:stCxn id="32" idx="2"/>
            <a:endCxn id="52" idx="6"/>
          </p:cNvCxnSpPr>
          <p:nvPr/>
        </p:nvCxnSpPr>
        <p:spPr>
          <a:xfrm flipH="1" flipV="1">
            <a:off x="9735129" y="3654371"/>
            <a:ext cx="1109245" cy="258339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42B8C912-2798-40BA-850D-9207ED19C64B}"/>
              </a:ext>
            </a:extLst>
          </p:cNvPr>
          <p:cNvCxnSpPr>
            <a:cxnSpLocks/>
            <a:stCxn id="52" idx="0"/>
            <a:endCxn id="35" idx="4"/>
          </p:cNvCxnSpPr>
          <p:nvPr/>
        </p:nvCxnSpPr>
        <p:spPr>
          <a:xfrm flipH="1" flipV="1">
            <a:off x="9390489" y="2568772"/>
            <a:ext cx="12422" cy="75338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124" y="3822921"/>
            <a:ext cx="305883" cy="20529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58" y="5803339"/>
            <a:ext cx="312042" cy="20118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45" y="2145739"/>
            <a:ext cx="299724" cy="20118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810" y="3812721"/>
            <a:ext cx="305883" cy="20118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832" y="5803338"/>
            <a:ext cx="309989" cy="20529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853" y="3580491"/>
            <a:ext cx="281248" cy="21966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64" y="4776919"/>
            <a:ext cx="289460" cy="21966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12" y="2637178"/>
            <a:ext cx="3429000" cy="342900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2892768" y="6041706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smtClean="0"/>
              <a:t>Wikipedia)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43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Reformulation of Games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Augment agent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 smtClean="0"/>
                  <a:t>’s variables to</a:t>
                </a:r>
              </a:p>
              <a:p>
                <a:endParaRPr lang="en-US" dirty="0"/>
              </a:p>
              <a:p>
                <a:r>
                  <a:rPr lang="en-US" dirty="0"/>
                  <a:t>G</a:t>
                </a:r>
                <a:r>
                  <a:rPr lang="en-US" dirty="0" smtClean="0"/>
                  <a:t>lobal saddle function becomes separable: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   subject to consensus constraints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b="1" dirty="0" smtClean="0"/>
                  <a:t>Goal</a:t>
                </a:r>
                <a:r>
                  <a:rPr lang="en-US" dirty="0" smtClean="0"/>
                  <a:t>: find a saddle point of</a:t>
                </a:r>
              </a:p>
              <a:p>
                <a:pPr lvl="1"/>
                <a:r>
                  <a:rPr lang="en-US" dirty="0" smtClean="0"/>
                  <a:t>Douglas-</a:t>
                </a:r>
                <a:r>
                  <a:rPr lang="en-US" dirty="0" err="1" smtClean="0"/>
                  <a:t>Rachford</a:t>
                </a:r>
                <a:r>
                  <a:rPr lang="en-US" dirty="0" smtClean="0"/>
                  <a:t> algorithm                                               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6"/>
                <a:stretch>
                  <a:fillRect l="-1043" t="-2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41" y="1706538"/>
            <a:ext cx="5213233" cy="397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63" y="3765096"/>
            <a:ext cx="2353857" cy="345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90" y="3271156"/>
            <a:ext cx="5721293" cy="3112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84" y="4783790"/>
            <a:ext cx="1985582" cy="3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3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613" y="1411286"/>
            <a:ext cx="10515600" cy="4537349"/>
          </a:xfrm>
        </p:spPr>
        <p:txBody>
          <a:bodyPr/>
          <a:lstStyle/>
          <a:p>
            <a:r>
              <a:rPr lang="en-US" dirty="0" smtClean="0"/>
              <a:t>Seven agents, five in blue team vs. two in red team</a:t>
            </a:r>
          </a:p>
          <a:p>
            <a:r>
              <a:rPr lang="en-US" dirty="0" smtClean="0"/>
              <a:t>Randomly generated local quadratic saddle functions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 local saddle points</a:t>
            </a:r>
          </a:p>
          <a:p>
            <a:r>
              <a:rPr lang="en-US" dirty="0" smtClean="0"/>
              <a:t>Unique global saddle point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19A64AE-116F-45D7-A196-3116C604DC70}"/>
              </a:ext>
            </a:extLst>
          </p:cNvPr>
          <p:cNvSpPr>
            <a:spLocks noChangeAspect="1"/>
          </p:cNvSpPr>
          <p:nvPr/>
        </p:nvSpPr>
        <p:spPr>
          <a:xfrm>
            <a:off x="11099213" y="3938300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1B88BF7-5A5D-477C-B3BD-C2A9B5DD26F0}"/>
              </a:ext>
            </a:extLst>
          </p:cNvPr>
          <p:cNvSpPr>
            <a:spLocks noChangeAspect="1"/>
          </p:cNvSpPr>
          <p:nvPr/>
        </p:nvSpPr>
        <p:spPr>
          <a:xfrm>
            <a:off x="9313109" y="2262144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AC679B9-61DB-451A-B57B-C7D6718D0F46}"/>
              </a:ext>
            </a:extLst>
          </p:cNvPr>
          <p:cNvSpPr>
            <a:spLocks noChangeAspect="1"/>
          </p:cNvSpPr>
          <p:nvPr/>
        </p:nvSpPr>
        <p:spPr>
          <a:xfrm>
            <a:off x="10539788" y="5919744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5294248-3466-426E-B612-7ADB096C2287}"/>
              </a:ext>
            </a:extLst>
          </p:cNvPr>
          <p:cNvSpPr>
            <a:spLocks noChangeAspect="1"/>
          </p:cNvSpPr>
          <p:nvPr/>
        </p:nvSpPr>
        <p:spPr>
          <a:xfrm>
            <a:off x="8173220" y="5919744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B0EFF89-7636-4D00-AC7F-B479DD4CB2FB}"/>
              </a:ext>
            </a:extLst>
          </p:cNvPr>
          <p:cNvSpPr>
            <a:spLocks noChangeAspect="1"/>
          </p:cNvSpPr>
          <p:nvPr/>
        </p:nvSpPr>
        <p:spPr>
          <a:xfrm>
            <a:off x="7710345" y="3938300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2CA3510-41E2-437A-8D79-D467F7AAA562}"/>
              </a:ext>
            </a:extLst>
          </p:cNvPr>
          <p:cNvCxnSpPr>
            <a:cxnSpLocks/>
            <a:stCxn id="13" idx="7"/>
            <a:endCxn id="10" idx="3"/>
          </p:cNvCxnSpPr>
          <p:nvPr/>
        </p:nvCxnSpPr>
        <p:spPr>
          <a:xfrm flipV="1">
            <a:off x="8277477" y="2829276"/>
            <a:ext cx="1132937" cy="1206329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0E993E4-5947-4159-9F71-EE0B2391A16F}"/>
              </a:ext>
            </a:extLst>
          </p:cNvPr>
          <p:cNvCxnSpPr>
            <a:cxnSpLocks/>
            <a:stCxn id="10" idx="5"/>
            <a:endCxn id="9" idx="1"/>
          </p:cNvCxnSpPr>
          <p:nvPr/>
        </p:nvCxnSpPr>
        <p:spPr>
          <a:xfrm>
            <a:off x="9880241" y="2829276"/>
            <a:ext cx="1316277" cy="1206329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1DEBD4E-0E56-49DE-9970-31DD05274D61}"/>
              </a:ext>
            </a:extLst>
          </p:cNvPr>
          <p:cNvCxnSpPr>
            <a:cxnSpLocks/>
            <a:stCxn id="13" idx="4"/>
            <a:endCxn id="12" idx="1"/>
          </p:cNvCxnSpPr>
          <p:nvPr/>
        </p:nvCxnSpPr>
        <p:spPr>
          <a:xfrm>
            <a:off x="8042564" y="4602737"/>
            <a:ext cx="227961" cy="1414312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5552233-748F-49FA-B444-7723AA7BAF4E}"/>
              </a:ext>
            </a:extLst>
          </p:cNvPr>
          <p:cNvCxnSpPr>
            <a:cxnSpLocks/>
            <a:stCxn id="12" idx="6"/>
            <a:endCxn id="11" idx="2"/>
          </p:cNvCxnSpPr>
          <p:nvPr/>
        </p:nvCxnSpPr>
        <p:spPr>
          <a:xfrm>
            <a:off x="8837657" y="6251963"/>
            <a:ext cx="1702131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8728245-3D17-45A1-B4AB-37C0F1315C2B}"/>
              </a:ext>
            </a:extLst>
          </p:cNvPr>
          <p:cNvCxnSpPr>
            <a:cxnSpLocks/>
            <a:stCxn id="11" idx="7"/>
            <a:endCxn id="9" idx="4"/>
          </p:cNvCxnSpPr>
          <p:nvPr/>
        </p:nvCxnSpPr>
        <p:spPr>
          <a:xfrm flipV="1">
            <a:off x="11106920" y="4602737"/>
            <a:ext cx="324512" cy="1414312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52ED3B4-CF86-4DAB-8244-637CC39FF0E7}"/>
              </a:ext>
            </a:extLst>
          </p:cNvPr>
          <p:cNvSpPr>
            <a:spLocks noChangeAspect="1"/>
          </p:cNvSpPr>
          <p:nvPr/>
        </p:nvSpPr>
        <p:spPr>
          <a:xfrm>
            <a:off x="9325531" y="3679961"/>
            <a:ext cx="664437" cy="664437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C97BAD9-F3F0-457F-9E9F-83EF1D37C02F}"/>
              </a:ext>
            </a:extLst>
          </p:cNvPr>
          <p:cNvSpPr>
            <a:spLocks noChangeAspect="1"/>
          </p:cNvSpPr>
          <p:nvPr/>
        </p:nvSpPr>
        <p:spPr>
          <a:xfrm>
            <a:off x="9325532" y="4901591"/>
            <a:ext cx="664437" cy="664437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5F24E2C-7AC9-497B-9A69-5D67B84D8EDB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>
            <a:off x="9657750" y="4344398"/>
            <a:ext cx="1" cy="557193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54A6444C-36D5-4BC4-91F4-BFC0054B44F6}"/>
              </a:ext>
            </a:extLst>
          </p:cNvPr>
          <p:cNvCxnSpPr>
            <a:cxnSpLocks/>
            <a:stCxn id="12" idx="7"/>
            <a:endCxn id="20" idx="3"/>
          </p:cNvCxnSpPr>
          <p:nvPr/>
        </p:nvCxnSpPr>
        <p:spPr>
          <a:xfrm flipV="1">
            <a:off x="8740352" y="5468723"/>
            <a:ext cx="682485" cy="548326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F2B50EC-218E-47D9-9200-77EA3DF003D0}"/>
              </a:ext>
            </a:extLst>
          </p:cNvPr>
          <p:cNvCxnSpPr>
            <a:cxnSpLocks/>
            <a:stCxn id="20" idx="5"/>
            <a:endCxn id="11" idx="1"/>
          </p:cNvCxnSpPr>
          <p:nvPr/>
        </p:nvCxnSpPr>
        <p:spPr>
          <a:xfrm>
            <a:off x="9892664" y="5468723"/>
            <a:ext cx="744429" cy="548326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7BC5162E-6A65-47BD-BC42-D512CEF1811D}"/>
              </a:ext>
            </a:extLst>
          </p:cNvPr>
          <p:cNvCxnSpPr>
            <a:cxnSpLocks/>
            <a:stCxn id="9" idx="2"/>
            <a:endCxn id="19" idx="6"/>
          </p:cNvCxnSpPr>
          <p:nvPr/>
        </p:nvCxnSpPr>
        <p:spPr>
          <a:xfrm flipH="1" flipV="1">
            <a:off x="9989968" y="4012180"/>
            <a:ext cx="1109245" cy="258339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42B8C912-2798-40BA-850D-9207ED19C64B}"/>
              </a:ext>
            </a:extLst>
          </p:cNvPr>
          <p:cNvCxnSpPr>
            <a:cxnSpLocks/>
            <a:stCxn id="19" idx="0"/>
            <a:endCxn id="10" idx="4"/>
          </p:cNvCxnSpPr>
          <p:nvPr/>
        </p:nvCxnSpPr>
        <p:spPr>
          <a:xfrm flipH="1" flipV="1">
            <a:off x="9645328" y="2926581"/>
            <a:ext cx="12422" cy="75338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63" y="4180730"/>
            <a:ext cx="305883" cy="205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97" y="6161148"/>
            <a:ext cx="312042" cy="2011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484" y="2503548"/>
            <a:ext cx="299724" cy="2011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649" y="4170530"/>
            <a:ext cx="305883" cy="2011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671" y="6161147"/>
            <a:ext cx="309989" cy="2052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92" y="3938300"/>
            <a:ext cx="281248" cy="2196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03" y="5134728"/>
            <a:ext cx="289460" cy="21966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01" y="2577748"/>
            <a:ext cx="5976776" cy="6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19A64AE-116F-45D7-A196-3116C604DC70}"/>
              </a:ext>
            </a:extLst>
          </p:cNvPr>
          <p:cNvSpPr>
            <a:spLocks noChangeAspect="1"/>
          </p:cNvSpPr>
          <p:nvPr/>
        </p:nvSpPr>
        <p:spPr>
          <a:xfrm>
            <a:off x="11099213" y="3938300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E1B88BF7-5A5D-477C-B3BD-C2A9B5DD26F0}"/>
              </a:ext>
            </a:extLst>
          </p:cNvPr>
          <p:cNvSpPr>
            <a:spLocks noChangeAspect="1"/>
          </p:cNvSpPr>
          <p:nvPr/>
        </p:nvSpPr>
        <p:spPr>
          <a:xfrm>
            <a:off x="9313109" y="2262144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CAC679B9-61DB-451A-B57B-C7D6718D0F46}"/>
              </a:ext>
            </a:extLst>
          </p:cNvPr>
          <p:cNvSpPr>
            <a:spLocks noChangeAspect="1"/>
          </p:cNvSpPr>
          <p:nvPr/>
        </p:nvSpPr>
        <p:spPr>
          <a:xfrm>
            <a:off x="10539788" y="5919744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05294248-3466-426E-B612-7ADB096C2287}"/>
              </a:ext>
            </a:extLst>
          </p:cNvPr>
          <p:cNvSpPr>
            <a:spLocks noChangeAspect="1"/>
          </p:cNvSpPr>
          <p:nvPr/>
        </p:nvSpPr>
        <p:spPr>
          <a:xfrm>
            <a:off x="8173220" y="5919744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B0EFF89-7636-4D00-AC7F-B479DD4CB2FB}"/>
              </a:ext>
            </a:extLst>
          </p:cNvPr>
          <p:cNvSpPr>
            <a:spLocks noChangeAspect="1"/>
          </p:cNvSpPr>
          <p:nvPr/>
        </p:nvSpPr>
        <p:spPr>
          <a:xfrm>
            <a:off x="7710345" y="3938300"/>
            <a:ext cx="664437" cy="664437"/>
          </a:xfrm>
          <a:prstGeom prst="ellipse">
            <a:avLst/>
          </a:prstGeom>
          <a:noFill/>
          <a:ln>
            <a:solidFill>
              <a:srgbClr val="0000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2CA3510-41E2-437A-8D79-D467F7AAA562}"/>
              </a:ext>
            </a:extLst>
          </p:cNvPr>
          <p:cNvCxnSpPr>
            <a:cxnSpLocks/>
            <a:stCxn id="13" idx="7"/>
            <a:endCxn id="10" idx="3"/>
          </p:cNvCxnSpPr>
          <p:nvPr/>
        </p:nvCxnSpPr>
        <p:spPr>
          <a:xfrm flipV="1">
            <a:off x="8277477" y="2829276"/>
            <a:ext cx="1132937" cy="1206329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0E993E4-5947-4159-9F71-EE0B2391A16F}"/>
              </a:ext>
            </a:extLst>
          </p:cNvPr>
          <p:cNvCxnSpPr>
            <a:cxnSpLocks/>
            <a:stCxn id="10" idx="5"/>
            <a:endCxn id="9" idx="1"/>
          </p:cNvCxnSpPr>
          <p:nvPr/>
        </p:nvCxnSpPr>
        <p:spPr>
          <a:xfrm>
            <a:off x="9880241" y="2829276"/>
            <a:ext cx="1316277" cy="1206329"/>
          </a:xfrm>
          <a:prstGeom prst="straightConnector1">
            <a:avLst/>
          </a:prstGeom>
          <a:ln w="12700">
            <a:solidFill>
              <a:schemeClr val="tx1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1DEBD4E-0E56-49DE-9970-31DD05274D61}"/>
              </a:ext>
            </a:extLst>
          </p:cNvPr>
          <p:cNvCxnSpPr>
            <a:cxnSpLocks/>
            <a:stCxn id="13" idx="4"/>
            <a:endCxn id="12" idx="1"/>
          </p:cNvCxnSpPr>
          <p:nvPr/>
        </p:nvCxnSpPr>
        <p:spPr>
          <a:xfrm>
            <a:off x="8042564" y="4602737"/>
            <a:ext cx="227961" cy="1414312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5552233-748F-49FA-B444-7723AA7BAF4E}"/>
              </a:ext>
            </a:extLst>
          </p:cNvPr>
          <p:cNvCxnSpPr>
            <a:cxnSpLocks/>
            <a:stCxn id="12" idx="6"/>
            <a:endCxn id="11" idx="2"/>
          </p:cNvCxnSpPr>
          <p:nvPr/>
        </p:nvCxnSpPr>
        <p:spPr>
          <a:xfrm>
            <a:off x="8837657" y="6251963"/>
            <a:ext cx="1702131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8728245-3D17-45A1-B4AB-37C0F1315C2B}"/>
              </a:ext>
            </a:extLst>
          </p:cNvPr>
          <p:cNvCxnSpPr>
            <a:cxnSpLocks/>
            <a:stCxn id="11" idx="7"/>
            <a:endCxn id="9" idx="4"/>
          </p:cNvCxnSpPr>
          <p:nvPr/>
        </p:nvCxnSpPr>
        <p:spPr>
          <a:xfrm flipV="1">
            <a:off x="11106920" y="4602737"/>
            <a:ext cx="324512" cy="1414312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52ED3B4-CF86-4DAB-8244-637CC39FF0E7}"/>
              </a:ext>
            </a:extLst>
          </p:cNvPr>
          <p:cNvSpPr>
            <a:spLocks noChangeAspect="1"/>
          </p:cNvSpPr>
          <p:nvPr/>
        </p:nvSpPr>
        <p:spPr>
          <a:xfrm>
            <a:off x="9325531" y="3679961"/>
            <a:ext cx="664437" cy="664437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C97BAD9-F3F0-457F-9E9F-83EF1D37C02F}"/>
              </a:ext>
            </a:extLst>
          </p:cNvPr>
          <p:cNvSpPr>
            <a:spLocks noChangeAspect="1"/>
          </p:cNvSpPr>
          <p:nvPr/>
        </p:nvSpPr>
        <p:spPr>
          <a:xfrm>
            <a:off x="9325532" y="4901591"/>
            <a:ext cx="664437" cy="664437"/>
          </a:xfrm>
          <a:prstGeom prst="ellipse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5F24E2C-7AC9-497B-9A69-5D67B84D8EDB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>
            <a:off x="9657750" y="4344398"/>
            <a:ext cx="1" cy="557193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54A6444C-36D5-4BC4-91F4-BFC0054B44F6}"/>
              </a:ext>
            </a:extLst>
          </p:cNvPr>
          <p:cNvCxnSpPr>
            <a:cxnSpLocks/>
            <a:stCxn id="12" idx="7"/>
            <a:endCxn id="20" idx="3"/>
          </p:cNvCxnSpPr>
          <p:nvPr/>
        </p:nvCxnSpPr>
        <p:spPr>
          <a:xfrm flipV="1">
            <a:off x="8740352" y="5468723"/>
            <a:ext cx="682485" cy="548326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BF2B50EC-218E-47D9-9200-77EA3DF003D0}"/>
              </a:ext>
            </a:extLst>
          </p:cNvPr>
          <p:cNvCxnSpPr>
            <a:cxnSpLocks/>
            <a:stCxn id="20" idx="5"/>
            <a:endCxn id="11" idx="1"/>
          </p:cNvCxnSpPr>
          <p:nvPr/>
        </p:nvCxnSpPr>
        <p:spPr>
          <a:xfrm>
            <a:off x="9892664" y="5468723"/>
            <a:ext cx="744429" cy="548326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7BC5162E-6A65-47BD-BC42-D512CEF1811D}"/>
              </a:ext>
            </a:extLst>
          </p:cNvPr>
          <p:cNvCxnSpPr>
            <a:cxnSpLocks/>
            <a:stCxn id="9" idx="2"/>
            <a:endCxn id="19" idx="6"/>
          </p:cNvCxnSpPr>
          <p:nvPr/>
        </p:nvCxnSpPr>
        <p:spPr>
          <a:xfrm flipH="1" flipV="1">
            <a:off x="9989968" y="4012180"/>
            <a:ext cx="1109245" cy="258339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42B8C912-2798-40BA-850D-9207ED19C64B}"/>
              </a:ext>
            </a:extLst>
          </p:cNvPr>
          <p:cNvCxnSpPr>
            <a:cxnSpLocks/>
            <a:stCxn id="19" idx="0"/>
            <a:endCxn id="10" idx="4"/>
          </p:cNvCxnSpPr>
          <p:nvPr/>
        </p:nvCxnSpPr>
        <p:spPr>
          <a:xfrm flipH="1" flipV="1">
            <a:off x="9645328" y="2926581"/>
            <a:ext cx="12422" cy="753380"/>
          </a:xfrm>
          <a:prstGeom prst="straightConnector1">
            <a:avLst/>
          </a:prstGeom>
          <a:ln w="127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63" y="4180730"/>
            <a:ext cx="305883" cy="205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97" y="6161148"/>
            <a:ext cx="312042" cy="2011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484" y="2503548"/>
            <a:ext cx="299724" cy="2011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649" y="4170530"/>
            <a:ext cx="305883" cy="2011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671" y="6161147"/>
            <a:ext cx="309989" cy="2052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92" y="3938300"/>
            <a:ext cx="281248" cy="21966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03" y="5134728"/>
            <a:ext cx="289460" cy="2196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9761" y="1645920"/>
            <a:ext cx="5715600" cy="49377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453896" y="1190687"/>
            <a:ext cx="392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Synchronous Algorithms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403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61" y="1645920"/>
            <a:ext cx="5715600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53896" y="1190687"/>
            <a:ext cx="392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Synchronous Algorithms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032" y="1624919"/>
            <a:ext cx="5805724" cy="500894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513320" y="1163254"/>
            <a:ext cx="3922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Asynchronous Algorithms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668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54102" y="1639614"/>
            <a:ext cx="10515600" cy="4953210"/>
          </a:xfrm>
        </p:spPr>
        <p:txBody>
          <a:bodyPr>
            <a:normAutofit/>
          </a:bodyPr>
          <a:lstStyle/>
          <a:p>
            <a:r>
              <a:rPr lang="en-US" dirty="0" smtClean="0"/>
              <a:t>C</a:t>
            </a:r>
            <a:r>
              <a:rPr lang="en-US" dirty="0" smtClean="0"/>
              <a:t>onvergence rates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3-operator </a:t>
            </a:r>
            <a:r>
              <a:rPr lang="en-US" dirty="0" smtClean="0"/>
              <a:t>splitting </a:t>
            </a:r>
            <a:r>
              <a:rPr lang="en-US" dirty="0" smtClean="0">
                <a:solidFill>
                  <a:srgbClr val="0000C8"/>
                </a:solidFill>
              </a:rPr>
              <a:t>[Davis&amp;Yin’15</a:t>
            </a:r>
            <a:r>
              <a:rPr lang="en-US" dirty="0" smtClean="0">
                <a:solidFill>
                  <a:srgbClr val="0000C8"/>
                </a:solidFill>
              </a:rPr>
              <a:t>]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C8"/>
                </a:solidFill>
              </a:rPr>
              <a:t>[Condat’13], </a:t>
            </a:r>
            <a:r>
              <a:rPr lang="en-US" dirty="0" smtClean="0">
                <a:solidFill>
                  <a:srgbClr val="0000C8"/>
                </a:solidFill>
              </a:rPr>
              <a:t>[Vu’13]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Communication delays </a:t>
            </a:r>
            <a:r>
              <a:rPr lang="en-US" dirty="0" smtClean="0"/>
              <a:t>(e.g. </a:t>
            </a:r>
            <a:r>
              <a:rPr lang="en-US" dirty="0" err="1" smtClean="0"/>
              <a:t>ARock</a:t>
            </a:r>
            <a:r>
              <a:rPr lang="en-US" dirty="0" smtClean="0"/>
              <a:t> Algorithm </a:t>
            </a:r>
            <a:r>
              <a:rPr lang="en-US" dirty="0" smtClean="0">
                <a:solidFill>
                  <a:srgbClr val="0000C8"/>
                </a:solidFill>
              </a:rPr>
              <a:t>[Peng et al’16])</a:t>
            </a:r>
            <a:endParaRPr lang="en-US" dirty="0">
              <a:solidFill>
                <a:srgbClr val="0000C8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Multi-player, non-zero-sum games on networks</a:t>
            </a:r>
          </a:p>
          <a:p>
            <a:endParaRPr lang="en-US" dirty="0"/>
          </a:p>
          <a:p>
            <a:r>
              <a:rPr lang="en-US" dirty="0" smtClean="0"/>
              <a:t>Nonconvex problems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details can be found 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C8"/>
                </a:solidFill>
              </a:rPr>
              <a:t>Distributed algorithms for solving locally coupled optimization problems on agent networks</a:t>
            </a:r>
            <a:r>
              <a:rPr lang="en-US" dirty="0" smtClean="0"/>
              <a:t>,” J. Hu, Y. Xiao, and J. Liu, 2018 IEEE Int. Conf. Decision and Control.</a:t>
            </a:r>
          </a:p>
          <a:p>
            <a:endParaRPr lang="en-US" dirty="0"/>
          </a:p>
          <a:p>
            <a:r>
              <a:rPr lang="en-US" dirty="0" smtClean="0"/>
              <a:t>“</a:t>
            </a:r>
            <a:r>
              <a:rPr lang="en-US" dirty="0" smtClean="0">
                <a:solidFill>
                  <a:srgbClr val="0000C8"/>
                </a:solidFill>
              </a:rPr>
              <a:t>Distributed solution of convex-concave games on networks</a:t>
            </a:r>
            <a:r>
              <a:rPr lang="en-US" dirty="0" smtClean="0"/>
              <a:t>,” Y. Xiao,  X. </a:t>
            </a:r>
            <a:r>
              <a:rPr lang="en-US" dirty="0" err="1" smtClean="0"/>
              <a:t>Hou</a:t>
            </a:r>
            <a:r>
              <a:rPr lang="en-US" dirty="0" smtClean="0"/>
              <a:t>, and J. Hu, submitted to 2019 American Control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Special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8174"/>
            <a:ext cx="10515600" cy="4954226"/>
          </a:xfrm>
        </p:spPr>
        <p:txBody>
          <a:bodyPr/>
          <a:lstStyle/>
          <a:p>
            <a:r>
              <a:rPr lang="en-US" sz="3200" dirty="0" smtClean="0"/>
              <a:t>Consensus optimization</a:t>
            </a:r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3200" dirty="0" smtClean="0"/>
              <a:t>Common feasibility problem  </a:t>
            </a:r>
          </a:p>
          <a:p>
            <a:pPr marL="0" indent="0">
              <a:buNone/>
            </a:pPr>
            <a:endParaRPr lang="en-US" sz="3200" dirty="0" smtClean="0"/>
          </a:p>
          <a:p>
            <a:pPr>
              <a:spcBef>
                <a:spcPts val="3000"/>
              </a:spcBef>
            </a:pPr>
            <a:r>
              <a:rPr lang="en-US" sz="3200" dirty="0" smtClean="0"/>
              <a:t>Hierarchical optimization</a:t>
            </a:r>
          </a:p>
          <a:p>
            <a:pPr>
              <a:spcBef>
                <a:spcPts val="1800"/>
              </a:spcBef>
            </a:pPr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481" y="2225039"/>
            <a:ext cx="8199010" cy="4437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40" y="3684767"/>
            <a:ext cx="4703707" cy="358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26" y="5059363"/>
            <a:ext cx="7129187" cy="40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6894"/>
                <a:ext cx="11353800" cy="4761186"/>
              </a:xfrm>
            </p:spPr>
            <p:txBody>
              <a:bodyPr>
                <a:normAutofit/>
              </a:bodyPr>
              <a:lstStyle/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b="1" dirty="0"/>
                  <a:t>Convexity</a:t>
                </a:r>
                <a:r>
                  <a:rPr lang="en-US" dirty="0"/>
                  <a:t>:</a:t>
                </a:r>
              </a:p>
              <a:p>
                <a:pPr lvl="1">
                  <a:buBlip>
                    <a:blip r:embed="rId6"/>
                  </a:buBlip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</a:t>
                </a:r>
                <a:r>
                  <a:rPr lang="en-US" dirty="0" smtClean="0"/>
                  <a:t>extended real-valued</a:t>
                </a:r>
                <a:r>
                  <a:rPr lang="en-US" dirty="0"/>
                  <a:t>, closed, convex, </a:t>
                </a:r>
                <a:r>
                  <a:rPr lang="en-US" dirty="0" smtClean="0"/>
                  <a:t>proper (CCP) </a:t>
                </a:r>
                <a:r>
                  <a:rPr lang="en-US" dirty="0"/>
                  <a:t>functions</a:t>
                </a:r>
              </a:p>
              <a:p>
                <a:pPr lvl="1">
                  <a:buBlip>
                    <a:blip r:embed="rId6"/>
                  </a:buBlip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</a:t>
                </a:r>
                <a:r>
                  <a:rPr lang="en-US" dirty="0" smtClean="0"/>
                  <a:t>nonempty closed </a:t>
                </a:r>
                <a:r>
                  <a:rPr lang="en-US" dirty="0" smtClean="0"/>
                  <a:t>convex sets, with </a:t>
                </a:r>
                <a:r>
                  <a:rPr lang="en-US" dirty="0"/>
                  <a:t>(convex) indicator </a:t>
                </a:r>
                <a:r>
                  <a:rPr lang="en-US" dirty="0" smtClean="0"/>
                  <a:t>function</a:t>
                </a:r>
                <a:endParaRPr lang="en-US" dirty="0" smtClean="0"/>
              </a:p>
              <a:p>
                <a:pPr marL="457200" lvl="1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 smtClean="0"/>
                  <a:t>Existence of </a:t>
                </a:r>
                <a:r>
                  <a:rPr lang="en-US" b="1" dirty="0" smtClean="0"/>
                  <a:t>solutions: </a:t>
                </a:r>
                <a:r>
                  <a:rPr lang="en-US" dirty="0" smtClean="0"/>
                  <a:t>global optimization problem has solutions </a:t>
                </a:r>
                <a:endParaRPr lang="en-US" b="1" dirty="0"/>
              </a:p>
              <a:p>
                <a:pPr marL="0" indent="0">
                  <a:spcBef>
                    <a:spcPts val="1800"/>
                  </a:spcBef>
                  <a:buNone/>
                </a:pPr>
                <a:r>
                  <a:rPr lang="en-US" b="1" dirty="0" smtClean="0"/>
                  <a:t>Communication</a:t>
                </a:r>
                <a:r>
                  <a:rPr lang="en-US" dirty="0" smtClean="0"/>
                  <a:t>: </a:t>
                </a:r>
                <a:r>
                  <a:rPr lang="en-US" dirty="0"/>
                  <a:t>N</a:t>
                </a:r>
                <a:r>
                  <a:rPr lang="en-US" dirty="0" smtClean="0"/>
                  <a:t>eighboring agents can exchange information both ways</a:t>
                </a:r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b="1" dirty="0" smtClean="0"/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b="1" dirty="0"/>
              </a:p>
              <a:p>
                <a:pPr marL="0" indent="0">
                  <a:spcBef>
                    <a:spcPts val="1800"/>
                  </a:spcBef>
                  <a:buNone/>
                </a:pPr>
                <a:endParaRPr lang="en-US" b="1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6894"/>
                <a:ext cx="11353800" cy="4761186"/>
              </a:xfrm>
              <a:blipFill rotWithShape="0">
                <a:blip r:embed="rId7"/>
                <a:stretch>
                  <a:fillRect l="-1128" t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2356981" y="4741573"/>
            <a:ext cx="3417509" cy="1264563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3197" y="4794371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1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812" y="5328893"/>
            <a:ext cx="2259413" cy="29510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73361" y="4766090"/>
            <a:ext cx="3090771" cy="1211765"/>
          </a:xfrm>
          <a:prstGeom prst="ellipse">
            <a:avLst/>
          </a:prstGeom>
          <a:solidFill>
            <a:schemeClr val="bg1">
              <a:lumMod val="95000"/>
              <a:alpha val="4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16536" y="4866138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Agent 2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18" y="5392164"/>
            <a:ext cx="992264" cy="22965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872888">
            <a:off x="5773211" y="4991685"/>
            <a:ext cx="1148080" cy="382836"/>
          </a:xfrm>
          <a:custGeom>
            <a:avLst/>
            <a:gdLst>
              <a:gd name="connsiteX0" fmla="*/ 1137920 w 1137920"/>
              <a:gd name="connsiteY0" fmla="*/ 47556 h 372676"/>
              <a:gd name="connsiteX1" fmla="*/ 528320 w 1137920"/>
              <a:gd name="connsiteY1" fmla="*/ 27236 h 372676"/>
              <a:gd name="connsiteX2" fmla="*/ 0 w 1137920"/>
              <a:gd name="connsiteY2" fmla="*/ 372676 h 37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7920" h="372676">
                <a:moveTo>
                  <a:pt x="1137920" y="47556"/>
                </a:moveTo>
                <a:cubicBezTo>
                  <a:pt x="927946" y="10302"/>
                  <a:pt x="717973" y="-26951"/>
                  <a:pt x="528320" y="27236"/>
                </a:cubicBezTo>
                <a:cubicBezTo>
                  <a:pt x="338667" y="81423"/>
                  <a:pt x="169333" y="227049"/>
                  <a:pt x="0" y="372676"/>
                </a:cubicBezTo>
              </a:path>
            </a:pathLst>
          </a:custGeom>
          <a:noFill/>
          <a:ln w="22225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-Right Arrow 18"/>
          <p:cNvSpPr/>
          <p:nvPr/>
        </p:nvSpPr>
        <p:spPr>
          <a:xfrm>
            <a:off x="5791061" y="5235470"/>
            <a:ext cx="1094744" cy="248751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044" y="2402456"/>
            <a:ext cx="438693" cy="28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5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Relevant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Primal approaches</a:t>
            </a:r>
          </a:p>
          <a:p>
            <a:pPr lvl="1"/>
            <a:r>
              <a:rPr lang="en-US" dirty="0" err="1" smtClean="0"/>
              <a:t>Subgradient</a:t>
            </a:r>
            <a:r>
              <a:rPr lang="en-US" dirty="0" smtClean="0"/>
              <a:t> descent plus consensus step (e.g. </a:t>
            </a:r>
            <a:r>
              <a:rPr lang="en-US" dirty="0" smtClean="0">
                <a:solidFill>
                  <a:srgbClr val="0000C8"/>
                </a:solidFill>
              </a:rPr>
              <a:t>[</a:t>
            </a:r>
            <a:r>
              <a:rPr lang="en-US" dirty="0" err="1" smtClean="0">
                <a:solidFill>
                  <a:srgbClr val="0000C8"/>
                </a:solidFill>
              </a:rPr>
              <a:t>Nedic</a:t>
            </a:r>
            <a:r>
              <a:rPr lang="en-US" dirty="0" smtClean="0">
                <a:solidFill>
                  <a:srgbClr val="0000C8"/>
                </a:solidFill>
              </a:rPr>
              <a:t> et al’09&amp;10], </a:t>
            </a:r>
            <a:r>
              <a:rPr lang="en-US" dirty="0" smtClean="0"/>
              <a:t>…)</a:t>
            </a:r>
          </a:p>
          <a:p>
            <a:pPr lvl="1"/>
            <a:r>
              <a:rPr lang="en-US" dirty="0" smtClean="0"/>
              <a:t>Projected </a:t>
            </a:r>
            <a:r>
              <a:rPr lang="en-US" dirty="0" err="1"/>
              <a:t>s</a:t>
            </a:r>
            <a:r>
              <a:rPr lang="en-US" dirty="0" err="1" smtClean="0"/>
              <a:t>ubgradient</a:t>
            </a:r>
            <a:r>
              <a:rPr lang="en-US" dirty="0" smtClean="0"/>
              <a:t> method (e.g. </a:t>
            </a:r>
            <a:r>
              <a:rPr lang="en-US" dirty="0" smtClean="0">
                <a:solidFill>
                  <a:srgbClr val="0000C8"/>
                </a:solidFill>
              </a:rPr>
              <a:t>[</a:t>
            </a:r>
            <a:r>
              <a:rPr lang="en-US" dirty="0" err="1" smtClean="0">
                <a:solidFill>
                  <a:srgbClr val="0000C8"/>
                </a:solidFill>
              </a:rPr>
              <a:t>Figueiredo</a:t>
            </a:r>
            <a:r>
              <a:rPr lang="en-US" dirty="0" smtClean="0">
                <a:solidFill>
                  <a:srgbClr val="0000C8"/>
                </a:solidFill>
              </a:rPr>
              <a:t> et al’07], </a:t>
            </a:r>
            <a:r>
              <a:rPr lang="en-US" dirty="0" smtClean="0"/>
              <a:t>…)</a:t>
            </a:r>
          </a:p>
          <a:p>
            <a:pPr lvl="1"/>
            <a:r>
              <a:rPr lang="en-US" dirty="0" smtClean="0"/>
              <a:t>Proximal </a:t>
            </a:r>
            <a:r>
              <a:rPr lang="en-US" dirty="0" err="1" smtClean="0"/>
              <a:t>subgradient</a:t>
            </a:r>
            <a:r>
              <a:rPr lang="en-US" dirty="0" smtClean="0"/>
              <a:t> method (e.g. </a:t>
            </a:r>
            <a:r>
              <a:rPr lang="en-US" dirty="0" smtClean="0">
                <a:solidFill>
                  <a:srgbClr val="0000C8"/>
                </a:solidFill>
              </a:rPr>
              <a:t>[Nesterov’83&amp;07],[Shi et al’15], </a:t>
            </a:r>
            <a:r>
              <a:rPr lang="en-US" dirty="0" smtClean="0"/>
              <a:t>…)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Primal-dual approaches</a:t>
            </a:r>
          </a:p>
          <a:p>
            <a:pPr lvl="1"/>
            <a:r>
              <a:rPr lang="en-US" dirty="0"/>
              <a:t>Dual decomposition (e.g. </a:t>
            </a:r>
            <a:r>
              <a:rPr lang="en-US" dirty="0">
                <a:solidFill>
                  <a:srgbClr val="0000C8"/>
                </a:solidFill>
              </a:rPr>
              <a:t>[</a:t>
            </a:r>
            <a:r>
              <a:rPr lang="en-US" dirty="0" err="1">
                <a:solidFill>
                  <a:srgbClr val="0000C8"/>
                </a:solidFill>
              </a:rPr>
              <a:t>Terelius</a:t>
            </a:r>
            <a:r>
              <a:rPr lang="en-US" dirty="0">
                <a:solidFill>
                  <a:srgbClr val="0000C8"/>
                </a:solidFill>
              </a:rPr>
              <a:t> et al’11</a:t>
            </a:r>
            <a:r>
              <a:rPr lang="en-US" dirty="0" smtClean="0">
                <a:solidFill>
                  <a:srgbClr val="0000C8"/>
                </a:solidFill>
              </a:rPr>
              <a:t>] 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ADMM algorithms (e.g., </a:t>
            </a:r>
            <a:r>
              <a:rPr lang="en-US" dirty="0" smtClean="0">
                <a:solidFill>
                  <a:srgbClr val="0000C8"/>
                </a:solidFill>
              </a:rPr>
              <a:t>[Gabay&amp;Mercier’83],[Boyd et al’11]</a:t>
            </a:r>
            <a:r>
              <a:rPr lang="en-US" dirty="0" smtClean="0"/>
              <a:t>,...)</a:t>
            </a:r>
          </a:p>
          <a:p>
            <a:pPr lvl="1"/>
            <a:endParaRPr lang="en-US" dirty="0"/>
          </a:p>
          <a:p>
            <a:r>
              <a:rPr lang="en-US" dirty="0" smtClean="0"/>
              <a:t>Operator splitting techniques </a:t>
            </a:r>
            <a:r>
              <a:rPr lang="en-US" sz="2400" dirty="0" smtClean="0">
                <a:solidFill>
                  <a:srgbClr val="0000C8"/>
                </a:solidFill>
              </a:rPr>
              <a:t>([Bauschke&amp;Combettes’16]</a:t>
            </a:r>
            <a:r>
              <a:rPr lang="en-US" sz="2400" dirty="0" smtClean="0"/>
              <a:t>)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80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Overview </a:t>
            </a:r>
            <a:r>
              <a:rPr lang="en-US" dirty="0" smtClean="0"/>
              <a:t>of Our Approach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Find iteration algorithms                         for some operator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such that</a:t>
                </a:r>
              </a:p>
              <a:p>
                <a:pPr lvl="1"/>
                <a:r>
                  <a:rPr lang="en-US" dirty="0" smtClean="0"/>
                  <a:t>Fixed points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are exactly the optimal solutions</a:t>
                </a:r>
              </a:p>
              <a:p>
                <a:pPr lvl="1"/>
                <a:r>
                  <a:rPr lang="en-US" dirty="0" smtClean="0"/>
                  <a:t>Starting from any      ,  </a:t>
                </a:r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Desired features:</a:t>
                </a:r>
              </a:p>
              <a:p>
                <a:pPr lvl="1"/>
                <a:r>
                  <a:rPr lang="en-US" dirty="0" smtClean="0"/>
                  <a:t>Can handle arbitrary dependency graph and state partition </a:t>
                </a:r>
              </a:p>
              <a:p>
                <a:pPr lvl="1"/>
                <a:r>
                  <a:rPr lang="en-US" dirty="0" smtClean="0"/>
                  <a:t>Can handle general convex cost function and constraints</a:t>
                </a:r>
              </a:p>
              <a:p>
                <a:pPr lvl="1"/>
                <a:r>
                  <a:rPr lang="en-US" dirty="0" smtClean="0"/>
                  <a:t>Distributed implementation with minimal inter-agent communications</a:t>
                </a:r>
              </a:p>
              <a:p>
                <a:pPr lvl="1"/>
                <a:r>
                  <a:rPr lang="en-US" dirty="0" smtClean="0"/>
                  <a:t>Can be adapted for </a:t>
                </a:r>
                <a:r>
                  <a:rPr lang="en-US" dirty="0" smtClean="0"/>
                  <a:t>random, asynchronous </a:t>
                </a:r>
                <a:r>
                  <a:rPr lang="en-US" dirty="0" smtClean="0"/>
                  <a:t>implementations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7"/>
                <a:stretch>
                  <a:fillRect l="-1217" t="-2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24" y="1675474"/>
            <a:ext cx="1771919" cy="2984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54" y="2540001"/>
            <a:ext cx="276187" cy="2542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69" y="2531037"/>
            <a:ext cx="2341188" cy="332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84" y="3825994"/>
            <a:ext cx="2165599" cy="3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7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9592833" y="1541929"/>
            <a:ext cx="1775012" cy="173018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Averaged Operators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03728" y="1639614"/>
                <a:ext cx="10515600" cy="45373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An operator                          is </a:t>
                </a:r>
                <a:r>
                  <a:rPr lang="en-US" dirty="0" err="1" smtClean="0">
                    <a:solidFill>
                      <a:srgbClr val="0000C8"/>
                    </a:solidFill>
                  </a:rPr>
                  <a:t>nonexpansive</a:t>
                </a:r>
                <a:r>
                  <a:rPr lang="en-US" dirty="0" smtClean="0"/>
                  <a:t> if</a:t>
                </a:r>
              </a:p>
              <a:p>
                <a:pPr marL="457200" lvl="1" indent="0">
                  <a:spcBef>
                    <a:spcPts val="1200"/>
                  </a:spcBef>
                  <a:buNone/>
                </a:pPr>
                <a:endParaRPr lang="en-US" dirty="0" smtClean="0"/>
              </a:p>
              <a:p>
                <a:pPr lvl="1">
                  <a:spcBef>
                    <a:spcPts val="2400"/>
                  </a:spcBef>
                </a:pPr>
                <a:r>
                  <a:rPr lang="en-US" dirty="0" smtClean="0"/>
                  <a:t>May not converge to a fixed </a:t>
                </a:r>
                <a:r>
                  <a:rPr lang="en-US" dirty="0" smtClean="0"/>
                  <a:t>point, even if it exists (e.g</a:t>
                </a:r>
                <a:r>
                  <a:rPr lang="en-US" dirty="0" smtClean="0"/>
                  <a:t>. a </a:t>
                </a:r>
                <a:r>
                  <a:rPr lang="en-US" dirty="0" smtClean="0"/>
                  <a:t>rotation)</a:t>
                </a:r>
                <a:endParaRPr lang="en-US" dirty="0" smtClean="0"/>
              </a:p>
              <a:p>
                <a:pPr lvl="1">
                  <a:spcBef>
                    <a:spcPts val="1200"/>
                  </a:spcBef>
                </a:pPr>
                <a:endParaRPr lang="en-US" dirty="0"/>
              </a:p>
              <a:p>
                <a:pPr marL="0" indent="0">
                  <a:spcBef>
                    <a:spcPts val="600"/>
                  </a:spcBef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is </a:t>
                </a:r>
                <a:r>
                  <a:rPr lang="en-US" dirty="0" smtClean="0">
                    <a:solidFill>
                      <a:srgbClr val="0000C8"/>
                    </a:solidFill>
                  </a:rPr>
                  <a:t>averaged</a:t>
                </a:r>
                <a:r>
                  <a:rPr lang="en-US" dirty="0" smtClean="0"/>
                  <a:t> if                                       for a </a:t>
                </a:r>
                <a:r>
                  <a:rPr lang="en-US" dirty="0" err="1" smtClean="0"/>
                  <a:t>nonexpansive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/>
                  <a:t> and 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 smtClean="0"/>
                  <a:t>Convergence to a fixed point (if exists) is guaranteed  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 smtClean="0"/>
                  <a:t>For any fixed point                          (if exists) and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3728" y="1639614"/>
                <a:ext cx="10515600" cy="4537349"/>
              </a:xfrm>
              <a:blipFill rotWithShape="0">
                <a:blip r:embed="rId12"/>
                <a:stretch>
                  <a:fillRect l="-1159" t="-2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8" y="1751106"/>
            <a:ext cx="1933311" cy="25606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153" y="2298906"/>
            <a:ext cx="3911316" cy="3297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004477" y="1694927"/>
            <a:ext cx="98611" cy="116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905" y="1638749"/>
            <a:ext cx="191144" cy="172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984" y="2431898"/>
            <a:ext cx="169659" cy="1329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1208047"/>
            <a:ext cx="384688" cy="24296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0222157" y="1522207"/>
            <a:ext cx="98611" cy="116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0435517" y="2395967"/>
            <a:ext cx="98611" cy="116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>
            <a:stCxn id="10" idx="3"/>
          </p:cNvCxnSpPr>
          <p:nvPr/>
        </p:nvCxnSpPr>
        <p:spPr>
          <a:xfrm flipH="1">
            <a:off x="10520209" y="1794402"/>
            <a:ext cx="498709" cy="6374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8" idx="5"/>
          </p:cNvCxnSpPr>
          <p:nvPr/>
        </p:nvCxnSpPr>
        <p:spPr>
          <a:xfrm>
            <a:off x="10306327" y="1621682"/>
            <a:ext cx="174012" cy="8184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11" y="3766284"/>
            <a:ext cx="2906369" cy="35422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60" y="3748113"/>
            <a:ext cx="1422718" cy="360017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stCxn id="10" idx="2"/>
            <a:endCxn id="18" idx="6"/>
          </p:cNvCxnSpPr>
          <p:nvPr/>
        </p:nvCxnSpPr>
        <p:spPr>
          <a:xfrm flipH="1" flipV="1">
            <a:off x="10320768" y="1580478"/>
            <a:ext cx="683709" cy="172720"/>
          </a:xfrm>
          <a:prstGeom prst="straightConnector1">
            <a:avLst/>
          </a:prstGeom>
          <a:ln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0598077" y="1613647"/>
            <a:ext cx="98611" cy="1165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0" y="1279168"/>
            <a:ext cx="411009" cy="2308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565" y="5212293"/>
            <a:ext cx="6147822" cy="65716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4780505"/>
            <a:ext cx="1545552" cy="30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Monotone Operators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171" y="1509809"/>
            <a:ext cx="10515600" cy="4867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 smtClean="0">
                <a:solidFill>
                  <a:srgbClr val="0000C8"/>
                </a:solidFill>
              </a:rPr>
              <a:t>monotone operator</a:t>
            </a:r>
            <a:r>
              <a:rPr lang="en-US" dirty="0" smtClean="0"/>
              <a:t> is a set-valued operator                        satisfying  </a:t>
            </a:r>
          </a:p>
          <a:p>
            <a:pPr marL="457200" lvl="1" indent="0">
              <a:buNone/>
            </a:pPr>
            <a:r>
              <a:rPr lang="en-US" dirty="0" smtClean="0"/>
              <a:t>                           </a:t>
            </a:r>
          </a:p>
          <a:p>
            <a:pPr lvl="1">
              <a:spcBef>
                <a:spcPts val="1200"/>
              </a:spcBef>
            </a:pPr>
            <a:r>
              <a:rPr lang="en-US" b="1" dirty="0" smtClean="0"/>
              <a:t>Example</a:t>
            </a:r>
            <a:r>
              <a:rPr lang="en-US" dirty="0" smtClean="0"/>
              <a:t>: </a:t>
            </a:r>
            <a:r>
              <a:rPr lang="en-US" dirty="0" err="1" smtClean="0"/>
              <a:t>subdifferential</a:t>
            </a:r>
            <a:r>
              <a:rPr lang="en-US" dirty="0" smtClean="0"/>
              <a:t> operator       of a convex function  </a:t>
            </a:r>
            <a:endParaRPr lang="en-US" dirty="0" smtClean="0">
              <a:solidFill>
                <a:srgbClr val="0000C8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dirty="0" smtClean="0"/>
              <a:t>For a monotone operator    , its </a:t>
            </a:r>
            <a:r>
              <a:rPr lang="en-US" dirty="0" err="1" smtClean="0">
                <a:solidFill>
                  <a:srgbClr val="0000C8"/>
                </a:solidFill>
              </a:rPr>
              <a:t>resolvent</a:t>
            </a:r>
            <a:r>
              <a:rPr lang="en-US" dirty="0" smtClean="0"/>
              <a:t> is</a:t>
            </a:r>
          </a:p>
          <a:p>
            <a:pPr lvl="1"/>
            <a:r>
              <a:rPr lang="en-US" dirty="0" smtClean="0"/>
              <a:t>             is </a:t>
            </a:r>
            <a:r>
              <a:rPr lang="en-US" dirty="0" err="1" smtClean="0"/>
              <a:t>nonexapansive</a:t>
            </a:r>
            <a:r>
              <a:rPr lang="en-US" dirty="0" smtClean="0"/>
              <a:t>; hence      is averaged</a:t>
            </a:r>
          </a:p>
          <a:p>
            <a:pPr lvl="1"/>
            <a:r>
              <a:rPr lang="en-US" dirty="0" smtClean="0"/>
              <a:t>Set of fixed points of     is    </a:t>
            </a:r>
          </a:p>
          <a:p>
            <a:pPr lvl="1"/>
            <a:r>
              <a:rPr lang="en-US" b="1" dirty="0" smtClean="0"/>
              <a:t>Example</a:t>
            </a:r>
            <a:r>
              <a:rPr lang="en-US" dirty="0" smtClean="0"/>
              <a:t>: for CCP function    , the </a:t>
            </a:r>
            <a:r>
              <a:rPr lang="en-US" dirty="0" err="1" smtClean="0"/>
              <a:t>resolvent</a:t>
            </a:r>
            <a:r>
              <a:rPr lang="en-US" dirty="0" smtClean="0"/>
              <a:t> of       is the </a:t>
            </a:r>
            <a:r>
              <a:rPr lang="en-US" dirty="0" smtClean="0">
                <a:solidFill>
                  <a:srgbClr val="0000C8"/>
                </a:solidFill>
              </a:rPr>
              <a:t>proximal operator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b="1" dirty="0"/>
              <a:t>Proximal point algorithm</a:t>
            </a:r>
            <a:r>
              <a:rPr lang="en-US" dirty="0">
                <a:solidFill>
                  <a:srgbClr val="0000C8"/>
                </a:solidFill>
              </a:rPr>
              <a:t> </a:t>
            </a:r>
            <a:r>
              <a:rPr lang="en-US" dirty="0"/>
              <a:t>(</a:t>
            </a:r>
            <a:r>
              <a:rPr lang="en-US" dirty="0">
                <a:solidFill>
                  <a:srgbClr val="0000C8"/>
                </a:solidFill>
              </a:rPr>
              <a:t>[Rockafellar’76</a:t>
            </a:r>
            <a:r>
              <a:rPr lang="en-US" dirty="0" smtClean="0">
                <a:solidFill>
                  <a:srgbClr val="0000C8"/>
                </a:solidFill>
              </a:rPr>
              <a:t>], [Guler’91]</a:t>
            </a:r>
            <a:r>
              <a:rPr lang="en-US" dirty="0" smtClean="0"/>
              <a:t>):</a:t>
            </a:r>
          </a:p>
          <a:p>
            <a:pPr marL="457200" lvl="1" indent="0">
              <a:buNone/>
            </a:pPr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56" y="2040974"/>
            <a:ext cx="7126763" cy="3245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64" y="1577055"/>
            <a:ext cx="1764292" cy="28281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30" y="3176701"/>
            <a:ext cx="205082" cy="2511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27" y="3142077"/>
            <a:ext cx="3376459" cy="3625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097" y="2542398"/>
            <a:ext cx="286831" cy="25645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50" y="2559305"/>
            <a:ext cx="166223" cy="2309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02" y="3624530"/>
            <a:ext cx="827205" cy="19832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32" y="3616579"/>
            <a:ext cx="201716" cy="19832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98" y="4437134"/>
            <a:ext cx="166223" cy="23098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140" y="4395758"/>
            <a:ext cx="286831" cy="25645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50" y="3989856"/>
            <a:ext cx="2629355" cy="29451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78" y="4746336"/>
            <a:ext cx="4668886" cy="61355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22" y="5986634"/>
            <a:ext cx="2456326" cy="383045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920" y="4018371"/>
            <a:ext cx="201716" cy="19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7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935"/>
  <p:tag name="ORIGINALWIDTH" val="983.3873"/>
  <p:tag name="LATEXADDIN" val="\documentclass{article}&#10;\usepackage{amsmath}&#10;\pagestyle{empty}&#10;\begin{document}&#10;&#10;\begin{align*}&#10;\text{cost} &amp;\;\; f_1(x_1,x_2) \\&#10;\text{s.t.} &amp;\;\; (x_1,x_3)\in D_1&#10;\end{align*}&#10;&#10;&#10;\end{document}"/>
  <p:tag name="IGUANATEXSIZE" val="20"/>
  <p:tag name="IGUANATEXCURSOR" val="14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377.082"/>
  <p:tag name="LATEXADDIN" val="\documentclass{article}&#10;\usepackage{amsmath}&#10;\pagestyle{empty}&#10;\begin{document}&#10;&#10;$\min$ $f_1(x_1)+\cdots+f_m(x_m)+f_0(x_1,\ldots,x_m)$&#10;&#10;&#10;\end{document}"/>
  <p:tag name="IGUANATEXSIZE" val="28"/>
  <p:tag name="IGUANATEXCURSOR" val="13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99.0975"/>
  <p:tag name="LATEXADDIN" val="\documentclass{article}&#10;\usepackage{amsmath}&#10;\pagestyle{empty}&#10;\begin{document}&#10;&#10;${\bf z}_3=(z_3,z_{31})$&#10;&#10;\end{document}"/>
  <p:tag name="IGUANATEXSIZE" val="20"/>
  <p:tag name="IGUANATEXCURSOR" val="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9.8016"/>
  <p:tag name="ORIGINALWIDTH" val="2763.386"/>
  <p:tag name="LATEXADDIN" val="\documentclass{article}&#10;\usepackage{amsmath}&#10;\pagestyle{empty}&#10;&#10;\newcommand{\prox}{{\rm prox}}&#10;\DeclareMathOperator*{\argmin}{arg\,min}&#10;&#10;\begin{document}&#10;&#10;\begin{align*}&#10;   {\bf x}^{k+1} &amp;\gets \Pi_{\mathcal A}({\bf z}^k)\\&#10;    {\bf z}_i^{k+1} &amp;\gets {\bf z}_i^k + 2 \alpha \left ( \prox_{\rho f_i} (2 {\bf x}_i^{k+1} - {\bf z}_i^k )  - {\bf x}_i^{k+1} \right ),\;\;\forall i&#10;\end{align*}&#10;&#10;&#10;\end{document}"/>
  <p:tag name="IGUANATEXSIZE" val="20"/>
  <p:tag name="IGUANATEXCURSOR" val="3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1.7656"/>
  <p:tag name="LATEXADDIN" val="\documentclass{article}&#10;\usepackage{amsmath}&#10;\pagestyle{empty}&#10;\begin{document}&#10;&#10;$x_2$&#10;&#10;&#10;\end{document}"/>
  <p:tag name="IGUANATEXSIZE" val="20"/>
  <p:tag name="IGUANATEXCURSOR" val="8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3.2658"/>
  <p:tag name="LATEXADDIN" val="\documentclass{article}&#10;\usepackage{amsmath}&#10;\pagestyle{empty}&#10;\begin{document}&#10;&#10;$x_3$&#10;&#10;&#10;\end{document}"/>
  <p:tag name="IGUANATEXSIZE" val="20"/>
  <p:tag name="IGUANATEXCURSOR" val="8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09.5153"/>
  <p:tag name="LATEXADDIN" val="\documentclass{article}&#10;\usepackage{amsmath}&#10;\pagestyle{empty}&#10;\begin{document}&#10;&#10;$x_1$&#10;&#10;&#10;\end{document}"/>
  <p:tag name="IGUANATEXSIZE" val="20"/>
  <p:tag name="IGUANATEXCURSOR" val="8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89.3462"/>
  <p:tag name="LATEXADDIN" val="\documentclass{article}&#10;\usepackage{amsmath}&#10;\pagestyle{empty}&#10;\begin{document}&#10;&#10;${\bf x}_2=(x_2,x_3)$&#10;&#10;&#10;\end{document}"/>
  <p:tag name="IGUANATEXSIZE" val="20"/>
  <p:tag name="IGUANATEXCURSOR" val="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88.2763"/>
  <p:tag name="LATEXADDIN" val="\documentclass{article}&#10;\usepackage{amsmath}&#10;\pagestyle{empty}&#10;&#10;\newcommand{\prox}{{\rm prox}}&#10;\DeclareMathOperator*{\argmin}{arg\,min}&#10;&#10;\begin{document}&#10;&#10;$2|\mathcal E|$&#10;&#10;\end{document}"/>
  <p:tag name="IGUANATEXSIZE" val="28"/>
  <p:tag name="IGUANATEXCURSOR" val="1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84.8037"/>
  <p:tag name="LATEXADDIN" val="\documentclass{article}&#10;\usepackage{amsmath}&#10;\pagestyle{empty}&#10;&#10;\newcommand{\prox}{{\rm prox}}&#10;\DeclareMathOperator*{\argmin}{arg\,min}&#10;&#10;\begin{document}&#10;&#10;dim$\,({\bf x})$&#10;&#10;\end{document}"/>
  <p:tag name="IGUANATEXSIZE" val="28"/>
  <p:tag name="IGUANATEXCURSOR" val="17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384.693"/>
  <p:tag name="LATEXADDIN" val="\documentclass{article}&#10;\usepackage{amsmath}&#10;\pagestyle{empty}&#10;&#10;\newcommand{\prox}{{\rm prox}}&#10;\DeclareMathOperator*{\argmin}{arg\,min}&#10;&#10;\begin{document}&#10;&#10;minimize $f^*({\bf p})+{\bf 1}_{\mathcal A^\perp}({\bf p})$&#10;&#10;&#10;\end{document}"/>
  <p:tag name="IGUANATEXSIZE" val="20"/>
  <p:tag name="IGUANATEXCURSOR" val="1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2666"/>
  <p:tag name="ORIGINALWIDTH" val="1017.142"/>
  <p:tag name="LATEXADDIN" val="\documentclass{article}&#10;\usepackage{amsmath}&#10;\pagestyle{empty}&#10;&#10;\newcommand{\prox}{{\rm prox}}&#10;\DeclareMathOperator*{\argmin}{arg\,min}&#10;&#10;\begin{document}&#10;&#10;$f^*=f_1^*+\cdots+f_m^*$&#10;&#10;\end{document}"/>
  <p:tag name="IGUANATEXSIZE" val="28"/>
  <p:tag name="IGUANATEXCURSOR" val="17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1077.15"/>
  <p:tag name="LATEXADDIN" val="\documentclass{article}&#10;\usepackage{amsmath}&#10;\pagestyle{empty}&#10;\begin{document}&#10;&#10;$f_1=x_1^2+x_1x_2+x_2^2$&#10;&#10;&#10;\end{document}"/>
  <p:tag name="IGUANATEXSIZE" val="20"/>
  <p:tag name="IGUANATEXCURSOR" val="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62.25866"/>
  <p:tag name="LATEXADDIN" val="\documentclass{article}&#10;\usepackage{amsmath}&#10;\pagestyle{empty}&#10;&#10;\newcommand{\prox}{{\rm prox}}&#10;\DeclareMathOperator*{\argmin}{arg\,min}&#10;&#10;\begin{document}&#10;&#10;$f$&#10;&#10;\end{document}"/>
  <p:tag name="IGUANATEXSIZE" val="28"/>
  <p:tag name="IGUANATEXCURSOR" val="15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1046.396"/>
  <p:tag name="LATEXADDIN" val="\documentclass{article}&#10;\usepackage{amsmath}&#10;\pagestyle{empty}&#10;&#10;\newcommand{\prox}{{\rm prox}}&#10;\DeclareMathOperator*{\argmin}{arg\,min}&#10;&#10;\begin{document}&#10;&#10;${\bf w}^0=({\bf w}_1^0,\ldots,{\bf w}_m^0)$&#10;&#10;&#10;\end{document}"/>
  <p:tag name="IGUANATEXSIZE" val="20"/>
  <p:tag name="IGUANATEXCURSOR" val="1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9.8016"/>
  <p:tag name="ORIGINALWIDTH" val="3198.446"/>
  <p:tag name="LATEXADDIN" val="\documentclass{article}&#10;\usepackage{amsmath}&#10;\pagestyle{empty}&#10;&#10;\newcommand{\prox}{{\rm prox}}&#10;\DeclareMathOperator*{\argmin}{arg\,min}&#10;&#10;\begin{document}&#10;&#10;\begin{align*}&#10;   {\bf u}^{k+1} &amp;\gets \Pi_{\mathcal A}({\bf w}^k)\\&#10;   {\bf w}_i^{k+1} &amp;\gets {\bf w}_i^k - 2\alpha {\bf u}_i^{k+1} - 2\alpha \rho^{-1} \prox_{\rho f_i} ( \rho {\bf w}_i^k - 2 \rho {\bf u}_i^{k+1} ),\;\;\forall i&#10;\end{align*}&#10;&#10;&#10;\end{document}"/>
  <p:tag name="IGUANATEXSIZE" val="20"/>
  <p:tag name="IGUANATEXCURSOR" val="24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404.3065"/>
  <p:tag name="LATEXADDIN" val="\documentclass{article}&#10;\usepackage{amsmath}&#10;\pagestyle{empty}&#10;&#10;\newcommand{\prox}{{\rm prox}}&#10;\DeclareMathOperator*{\argmin}{arg\,min}&#10;&#10;\begin{document}&#10;&#10;$\Pi_{\mathcal A^\perp}{\bf w}^k$&#10;&#10;&#10;\end{document}"/>
  <p:tag name="IGUANATEXSIZE" val="20"/>
  <p:tag name="IGUANATEXCURSOR" val="17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.5153"/>
  <p:tag name="ORIGINALWIDTH" val="118.5165"/>
  <p:tag name="LATEXADDIN" val="\documentclass{article}&#10;\usepackage{amsmath}&#10;\pagestyle{empty}&#10;&#10;\newcommand{\prox}{{\rm prox}}&#10;\DeclareMathOperator*{\argmin}{arg\,min}&#10;&#10;\begin{document}&#10;&#10;${\bf p}^*$&#10;&#10;&#10;\end{document}"/>
  <p:tag name="IGUANATEXSIZE" val="20"/>
  <p:tag name="IGUANATEXCURSOR" val="16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862.6204"/>
  <p:tag name="LATEXADDIN" val="\documentclass{article}&#10;\usepackage{amsmath}&#10;\pagestyle{empty}&#10;&#10;\newcommand{\prox}{{\rm prox}}&#10;\DeclareMathOperator*{\argmin}{arg\,min}&#10;&#10;\begin{document}&#10;&#10;$\rho&gt;0,\, \alpha\in (0,1)$&#10;&#10;&#10;\end{document}"/>
  <p:tag name="IGUANATEXSIZE" val="20"/>
  <p:tag name="IGUANATEXCURSOR" val="1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404.3065"/>
  <p:tag name="LATEXADDIN" val="\documentclass{article}&#10;\usepackage{amsmath}&#10;\pagestyle{empty}&#10;&#10;\newcommand{\prox}{{\rm prox}}&#10;\DeclareMathOperator*{\argmin}{arg\,min}&#10;&#10;\begin{document}&#10;&#10;$\Pi_{\mathcal A^\perp}{\bf w}^k$&#10;&#10;&#10;\end{document}"/>
  <p:tag name="IGUANATEXSIZE" val="20"/>
  <p:tag name="IGUANATEXCURSOR" val="17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387.8041"/>
  <p:tag name="LATEXADDIN" val="\documentclass{article}&#10;\usepackage{amsmath,amssymb}&#10;\pagestyle{empty}&#10;&#10;\newcommand{\prox}{{\rm prox}}&#10;\DeclareMathOperator*{\argmin}{arg\,min}&#10;&#10;\begin{document}&#10;&#10;$\prox_{\rho f^*}$&#10;&#10;\end{document}"/>
  <p:tag name="IGUANATEXSIZE" val="20"/>
  <p:tag name="IGUANATEXCURSOR" val="1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345.0482"/>
  <p:tag name="LATEXADDIN" val="\documentclass{article}&#10;\usepackage{amsmath,amssymb}&#10;\pagestyle{empty}&#10;&#10;\newcommand{\prox}{{\rm prox}}&#10;\DeclareMathOperator*{\argmin}{arg\,min}&#10;&#10;\begin{document}&#10;&#10;$\prox_{\rho f}$&#10;&#10;&#10;\end{document}"/>
  <p:tag name="IGUANATEXSIZE" val="20"/>
  <p:tag name="IGUANATEXCURSOR" val="1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26205"/>
  <p:tag name="ORIGINALWIDTH" val="689.3462"/>
  <p:tag name="LATEXADDIN" val="\documentclass{article}&#10;\usepackage{amsmath,amssymb}&#10;\pagestyle{empty}&#10;\begin{document}&#10;&#10;$T:\mathbb R^n\to \mathbb R^n$&#10;&#10;\end{document}"/>
  <p:tag name="IGUANATEXSIZE" val="28"/>
  <p:tag name="IGUANATEXCURSOR" val="9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488.3181"/>
  <p:tag name="LATEXADDIN" val="\documentclass{article}&#10;\usepackage{amsmath}&#10;\pagestyle{empty}&#10;\begin{document}&#10;&#10;$f_2=-x_2$&#10;&#10;&#10;\end{document}"/>
  <p:tag name="IGUANATEXSIZE" val="20"/>
  <p:tag name="IGUANATEXCURSOR" val="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149"/>
  <p:tag name="ORIGINALWIDTH" val="632.3383"/>
  <p:tag name="LATEXADDIN" val="\documentclass{article}&#10;\usepackage{amsmath,amssymb}&#10;\pagestyle{empty}&#10;\begin{document}&#10;&#10;$x^{k+1}=T x^k$&#10;&#10;\end{document}"/>
  <p:tag name="IGUANATEXSIZE" val="28"/>
  <p:tag name="IGUANATEXCURSOR" val="1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01173"/>
  <p:tag name="ORIGINALWIDTH" val="84.76181"/>
  <p:tag name="LATEXADDIN" val="\documentclass{article}&#10;\usepackage{amsmath,amssymb}&#10;\pagestyle{empty}&#10;\begin{document}&#10;&#10;$T$&#10;&#10;\end{document}"/>
  <p:tag name="IGUANATEXSIZE" val="28"/>
  <p:tag name="IGUANATEXCURSOR" val="9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1.3771"/>
  <p:tag name="ORIGINALWIDTH" val="343.5479"/>
  <p:tag name="LATEXADDIN" val="\documentclass{article}&#10;\usepackage{amsmath,amssymb}&#10;\pagestyle{empty}&#10;\begin{document}&#10;&#10;$\begin{bmatrix}x_1^k\\\vdots\\x_i^{k+1}\\\vdots\\x_m^k\end{bmatrix}$&#10;&#10;\end{document}"/>
  <p:tag name="IGUANATEXSIZE" val="28"/>
  <p:tag name="IGUANATEXCURSOR" val="14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5.3764"/>
  <p:tag name="ORIGINALWIDTH" val="250.535"/>
  <p:tag name="LATEXADDIN" val="\documentclass{article}&#10;\usepackage{amsmath,amssymb}&#10;\pagestyle{empty}&#10;\begin{document}&#10;&#10;$\begin{bmatrix}x_1^k\\\vdots\\x_i^k\\\vdots\\x_m^k\end{bmatrix}$&#10;&#10;\end{document}"/>
  <p:tag name="IGUANATEXSIZE" val="28"/>
  <p:tag name="IGUANATEXCURSOR" val="12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8.8783"/>
  <p:tag name="ORIGINALWIDTH" val="343.5479"/>
  <p:tag name="LATEXADDIN" val="\documentclass{article}&#10;\usepackage{amsmath,amssymb}&#10;\pagestyle{empty}&#10;\begin{document}&#10;&#10;$\begin{bmatrix}x_1^{k+1}\\\vdots\\x_i^{k+1}\\\vdots\\x_m^{k+1}\end{bmatrix}$&#10;&#10;\end{document}"/>
  <p:tag name="IGUANATEXSIZE" val="28"/>
  <p:tag name="IGUANATEXCURSOR" val="15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1.7656"/>
  <p:tag name="LATEXADDIN" val="\documentclass{article}&#10;\usepackage{amsmath,xcolor}&#10;\pagestyle{empty}&#10;\begin{document}&#10;&#10;\textcolor{blue}{$x_2$}&#10;&#10;&#10;\end{document}"/>
  <p:tag name="IGUANATEXSIZE" val="20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3.2658"/>
  <p:tag name="LATEXADDIN" val="\documentclass{article}&#10;\usepackage{amsmath,xcolor}&#10;\pagestyle{empty}&#10;\begin{document}&#10;&#10;\textcolor{blue}{$x_3$}&#10;&#10;&#10;\end{document}"/>
  <p:tag name="IGUANATEXSIZE" val="20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361.5505"/>
  <p:tag name="LATEXADDIN" val="\documentclass{article}&#10;\usepackage{amsmath}&#10;\pagestyle{empty}&#10;\begin{document}&#10;&#10;&#10;$\min \; f_1$&#10;&#10;\end{document}"/>
  <p:tag name="IGUANATEXSIZE" val="20"/>
  <p:tag name="IGUANATEXCURSOR" val="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363.8008"/>
  <p:tag name="LATEXADDIN" val="\documentclass{article}&#10;\usepackage{amsmath}&#10;\pagestyle{empty}&#10;\begin{document}&#10;&#10;&#10;$\min \; f_2$&#10;&#10;\end{document}"/>
  <p:tag name="IGUANATEXSIZE" val="20"/>
  <p:tag name="IGUANATEXCURSOR" val="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365.3009"/>
  <p:tag name="LATEXADDIN" val="\documentclass{article}&#10;\usepackage{amsmath}&#10;\pagestyle{empty}&#10;\begin{document}&#10;&#10;&#10;$\min \; f_3$&#10;&#10;\end{document}"/>
  <p:tag name="IGUANATEXSIZE" val="20"/>
  <p:tag name="IGUANATEXCURSOR" val="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171.7739"/>
  <p:tag name="LATEXADDIN" val="\documentclass{article}&#10;\usepackage{amsmath}&#10;\pagestyle{empty}&#10;\begin{document}&#10;&#10;${\bf 1}_{D_i}$&#10;&#10;&#10;\end{document}"/>
  <p:tag name="IGUANATEXSIZE" val="24"/>
  <p:tag name="IGUANATEXCURSOR" val="8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99.0975"/>
  <p:tag name="LATEXADDIN" val="\documentclass{article}&#10;\usepackage{amsmath}&#10;\pagestyle{empty}&#10;\begin{document}&#10;&#10;${\bf z}_2=(z_2,z_{23})$&#10;&#10;&#10;\end{document}"/>
  <p:tag name="IGUANATEXSIZE" val="20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18.1281"/>
  <p:tag name="LATEXADDIN" val="\documentclass{article}&#10;\usepackage{amsmath}&#10;\pagestyle{empty}&#10;\begin{document}&#10;&#10;${\bf z}_1=(z_1,z_{12},z_{13})$&#10;&#10;\end{document}"/>
  <p:tag name="IGUANATEXSIZE" val="20"/>
  <p:tag name="IGUANATEXCURSOR" val="1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99.0975"/>
  <p:tag name="LATEXADDIN" val="\documentclass{article}&#10;\usepackage{amsmath}&#10;\pagestyle{empty}&#10;\begin{document}&#10;&#10;${\bf z}_3=(z_3,z_{31})$&#10;&#10;\end{document}"/>
  <p:tag name="IGUANATEXSIZE" val="20"/>
  <p:tag name="IGUANATEXCURSOR" val="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1.3018"/>
  <p:tag name="ORIGINALWIDTH" val="2493.348"/>
  <p:tag name="LATEXADDIN" val="\documentclass{article}&#10;\usepackage{amsmath}&#10;\pagestyle{empty}&#10;&#10;\newcommand{\prox}{{\rm prox}}&#10;\DeclareMathOperator*{\argmin}{arg\,min}&#10;&#10;\begin{document}&#10;&#10;\begin{align*}&#10;   {\bf x}_i^{k+1} &amp;\gets \Pi_{\mathcal A} ({\bf z}^k)_i\\&#10;    {\bf z}_i^{k+1} &amp;\gets {\bf z}_i^k + 2 \alpha \left ( \prox_{\rho f_i} (2 {\bf x}_i^{k+1} - {\bf z}_i^k )  - {\bf x}_i^{k+1} \right )&#10;\end{align*}&#10;&#10;&#10;\end{document}"/>
  <p:tag name="IGUANATEXSIZE" val="20"/>
  <p:tag name="IGUANATEXCURSOR" val="2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89.3462"/>
  <p:tag name="LATEXADDIN" val="\documentclass{article}&#10;\usepackage{amsmath,xcolor}&#10;\pagestyle{empty}&#10;\begin{document}&#10;&#10;$\textcolor{blue}{{\bf x}_2}=(x_2,\textcolor{blue}{x_3})$&#10;&#10;&#10;\end{document}"/>
  <p:tag name="IGUANATEXSIZE" val="20"/>
  <p:tag name="IGUANATEXCURSOR" val="1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1.7656"/>
  <p:tag name="LATEXADDIN" val="\documentclass{article}&#10;\usepackage{amsmath,xcolor}&#10;\pagestyle{empty}&#10;\begin{document}&#10;&#10;$x_2$&#10;&#10;&#10;\end{document}"/>
  <p:tag name="IGUANATEXSIZE" val="20"/>
  <p:tag name="IGUANATEXCURSOR" val="9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3.2658"/>
  <p:tag name="LATEXADDIN" val="\documentclass{article}&#10;\usepackage{amsmath,xcolor}&#10;\pagestyle{empty}&#10;\begin{document}&#10;&#10;$x_3$&#10;&#10;&#10;\end{document}"/>
  <p:tag name="IGUANATEXSIZE" val="20"/>
  <p:tag name="IGUANATEXCURSOR" val="9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63.0925"/>
  <p:tag name="LATEXADDIN" val="\documentclass{article}&#10;\usepackage{amsmath,xcolor}&#10;\pagestyle{empty}&#10;\begin{document}&#10;&#10;$\textcolor{blue}{\bf x}_2=(\bar z_2,\textcolor{blue}{\bar z_3})$&#10;&#10;&#10;\end{document}"/>
  <p:tag name="IGUANATEXSIZE" val="20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99.0975"/>
  <p:tag name="LATEXADDIN" val="\documentclass{article}&#10;\usepackage{amsmath}&#10;\pagestyle{empty}&#10;\begin{document}&#10;&#10;${\bf z}_2=(z_2,z_{23})$&#10;&#10;&#10;\end{document}"/>
  <p:tag name="IGUANATEXSIZE" val="20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99.0975"/>
  <p:tag name="LATEXADDIN" val="\documentclass{article}&#10;\usepackage{amsmath}&#10;\pagestyle{empty}&#10;\begin{document}&#10;&#10;${\bf z}_3=(z_3,z_{31})$&#10;&#10;\end{document}"/>
  <p:tag name="IGUANATEXSIZE" val="20"/>
  <p:tag name="IGUANATEXCURSOR" val="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149"/>
  <p:tag name="ORIGINALWIDTH" val="632.3383"/>
  <p:tag name="LATEXADDIN" val="\documentclass{article}&#10;\usepackage{amsmath}&#10;\pagestyle{empty}&#10;\begin{document}&#10;&#10;$x^{k+1}=T x^k$&#10;&#10;\end{document}"/>
  <p:tag name="IGUANATEXSIZE" val="28"/>
  <p:tag name="IGUANATEXCURSOR" val="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01299"/>
  <p:tag name="ORIGINALWIDTH" val="83.26165"/>
  <p:tag name="LATEXADDIN" val="\documentclass{article}&#10;\usepackage{amsmath}&#10;\pagestyle{empty}&#10;&#10;\newcommand{\prox}{{\rm prox}}&#10;\DeclareMathOperator*{\argmin}{arg\,min}&#10;&#10;\begin{document}&#10;&#10;$\bar z_i$&#10;&#10;\end{document}"/>
  <p:tag name="IGUANATEXSIZE" val="28"/>
  <p:tag name="IGUANATEXCURSOR" val="1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6039"/>
  <p:tag name="ORIGINALWIDTH" val="83.26165"/>
  <p:tag name="LATEXADDIN" val="\documentclass{article}&#10;\usepackage{amsmath}&#10;\pagestyle{empty}&#10;&#10;\newcommand{\prox}{{\rm prox}}&#10;\DeclareMathOperator*{\argmin}{arg\,min}&#10;&#10;\begin{document}&#10;&#10;$z_i$&#10;&#10;\end{document}"/>
  <p:tag name="IGUANATEXSIZE" val="28"/>
  <p:tag name="IGUANATEXCURSOR" val="15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1.1118"/>
  <p:tag name="ORIGINALWIDTH" val="2579.61"/>
  <p:tag name="LATEXADDIN" val="\documentclass{article}&#10;\usepackage{amsmath}&#10;\pagestyle{empty}&#10;&#10;\newcommand{\prox}{{\rm prox}}&#10;\DeclareMathOperator*{\argmin}{arg\,min}&#10;&#10;\begin{document}&#10;&#10;\begin{align*}&#10;x_{ij}^{k+1} &amp;\gets \bar z_j^k,\;\forall j\in\mathcal N_i^+\\&#10;{\bf z}_i^{k+1} &amp;\gets {\bf z}_i^k + 2 \alpha \left ( \prox_{\rho f_i} (2 {\bf x}_i^{k+1} - {\bf z}_i^k )  - {\bf x}_i^{k+1} \right )\\&#10;\bar z_i^{k+1} &amp;\gets \bar z_i^k + (z_i^{k+1} - z_i^k)/(|\mathcal N_i^-|+1)\\&#10;\bar z_j^{k+1} &amp;\gets \bar z_j^k + (z_{ij}^{k+1} - z_{ij}^k)/(|\mathcal N_j^-|+1),\;\forall j\in\mathcal N_i^+&#10;\end{align*}&#10;&#10;\end{document}"/>
  <p:tag name="IGUANATEXSIZE" val="28"/>
  <p:tag name="IGUANATEXCURSOR" val="55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6292"/>
  <p:tag name="ORIGINALWIDTH" val="96.76347"/>
  <p:tag name="LATEXADDIN" val="\documentclass{article}&#10;\usepackage{amsmath}&#10;\pagestyle{empty}&#10;&#10;\newcommand{\prox}{{\rm prox}}&#10;\DeclareMathOperator*{\argmin}{arg\,min}&#10;&#10;\begin{document}&#10;&#10;$\bar z_2$&#10;&#10;\end{document}"/>
  <p:tag name="IGUANATEXSIZE" val="28"/>
  <p:tag name="IGUANATEXCURSOR" val="1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6307"/>
  <p:tag name="ORIGINALWIDTH" val="97.51362"/>
  <p:tag name="LATEXADDIN" val="\documentclass{article}&#10;\usepackage{amsmath}&#10;\pagestyle{empty}&#10;&#10;\newcommand{\prox}{{\rm prox}}&#10;\DeclareMathOperator*{\argmin}{arg\,min}&#10;&#10;\begin{document}&#10;&#10;$\bar z_3$&#10;&#10;\end{document}"/>
  <p:tag name="IGUANATEXSIZE" val="28"/>
  <p:tag name="IGUANATEXCURSOR" val="1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5.5203"/>
  <p:tag name="ORIGINALWIDTH" val="610.5852"/>
  <p:tag name="LATEXADDIN" val="\documentclass{article}&#10;\usepackage{amsmath}&#10;\pagestyle{empty}&#10;&#10;\newcommand{\prox}{{\rm prox}}&#10;\DeclareMathOperator*{\argmin}{arg\,min}&#10;&#10;\begin{document}&#10;&#10;$\sum_i 2 p_i |\mathcal N_i^+|$&#10;&#10;\end{document}"/>
  <p:tag name="IGUANATEXSIZE" val="28"/>
  <p:tag name="IGUANATEXCURSOR" val="18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6292"/>
  <p:tag name="ORIGINALWIDTH" val="96.76347"/>
  <p:tag name="LATEXADDIN" val="\documentclass{article}&#10;\usepackage{amsmath}&#10;\pagestyle{empty}&#10;\begin{document}&#10;&#10;$\bar z_2$&#10;&#10;&#10;\end{document}"/>
  <p:tag name="IGUANATEXSIZE" val="20"/>
  <p:tag name="IGUANATEXCURSOR" val="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6292"/>
  <p:tag name="ORIGINALWIDTH" val="96.76347"/>
  <p:tag name="LATEXADDIN" val="\documentclass{article}&#10;\usepackage{amsmath,xcolor}&#10;\pagestyle{empty}&#10;\begin{document}&#10;&#10;\textcolor{blue}{$\bar z_2$}&#10;&#10;&#10;\end{document}"/>
  <p:tag name="IGUANATEXSIZE" val="20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63.0925"/>
  <p:tag name="LATEXADDIN" val="\documentclass{article}&#10;\usepackage{amsmath,xcolor}&#10;\pagestyle{empty}&#10;\begin{document}&#10;&#10;${\bf x}_2=(\bar z_2,\bar z_3)$&#10;&#10;&#10;\end{document}"/>
  <p:tag name="IGUANATEXSIZE" val="20"/>
  <p:tag name="IGUANATEXCURSOR" val="11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99.0975"/>
  <p:tag name="LATEXADDIN" val="\documentclass{article}&#10;\usepackage{amsmath,xcolor}&#10;\pagestyle{empty}&#10;\begin{document}&#10;&#10;\textcolor{blue}{${\bf z}_2=(z_2,z_{23})$}&#10;&#10;&#10;\end{document}"/>
  <p:tag name="IGUANATEXSIZE" val="20"/>
  <p:tag name="IGUANATEXCURSOR" val="13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113.2658"/>
  <p:tag name="LATEXADDIN" val="\documentclass{article}&#10;\usepackage{amsmath}&#10;\pagestyle{empty}&#10;\begin{document}&#10;&#10;$x^0$&#10;&#10;&#10;\end{document}"/>
  <p:tag name="IGUANATEXSIZE" val="24"/>
  <p:tag name="IGUANATEXCURSOR" val="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2.26292"/>
  <p:tag name="ORIGINALWIDTH" val="96.76347"/>
  <p:tag name="LATEXADDIN" val="\documentclass{article}&#10;\usepackage{amsmath,xcolor}&#10;\pagestyle{empty}&#10;&#10;\newcommand{\prox}{{\rm prox}}&#10;\DeclareMathOperator*{\argmin}{arg\,min}&#10;&#10;\begin{document}&#10;&#10;\textcolor{blue}{$\bar z_2$}&#10;&#10;\end{document}"/>
  <p:tag name="IGUANATEXSIZE" val="28"/>
  <p:tag name="IGUANATEXCURSOR" val="19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.76307"/>
  <p:tag name="ORIGINALWIDTH" val="97.51362"/>
  <p:tag name="LATEXADDIN" val="\documentclass{article}&#10;\usepackage{amsmath,xcolor}&#10;\pagestyle{empty}&#10;&#10;\newcommand{\prox}{{\rm prox}}&#10;\DeclareMathOperator*{\argmin}{arg\,min}&#10;&#10;\begin{document}&#10;&#10;\textcolor{blue}{$\bar z_3$}&#10;&#10;\end{document}"/>
  <p:tag name="IGUANATEXSIZE" val="28"/>
  <p:tag name="IGUANATEXCURSOR" val="19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.5149"/>
  <p:tag name="ORIGINALWIDTH" val="859.62"/>
  <p:tag name="LATEXADDIN" val="\documentclass{article}&#10;\usepackage{amsmath,amssymb,xcolor}&#10;\pagestyle{empty}&#10;\begin{document}&#10;&#10;$K:X\times Y \to \bar {\mathbb R}$&#10;&#10;&#10;\end{document}"/>
  <p:tag name="IGUANATEXSIZE" val="28"/>
  <p:tag name="IGUANATEXCURSOR" val="1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102.7643"/>
  <p:tag name="LATEXADDIN" val="\documentclass{article}&#10;\usepackage{amsmath,amssymb,xcolor}&#10;\pagestyle{empty}&#10;\begin{document}&#10;&#10;$X$&#10;&#10;&#10;\end{document}"/>
  <p:tag name="IGUANATEXSIZE" val="28"/>
  <p:tag name="IGUANATEXCURSOR" val="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652"/>
  <p:tag name="ORIGINALWIDTH" val="253.5354"/>
  <p:tag name="LATEXADDIN" val="\documentclass{article}&#10;\usepackage{amsmath,amssymb,xcolor}&#10;\pagestyle{empty}&#10;\begin{document}&#10;&#10;$X,Y$&#10;&#10;&#10;\end{document}"/>
  <p:tag name="IGUANATEXSIZE" val="28"/>
  <p:tag name="IGUANATEXCURSOR" val="9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654"/>
  <p:tag name="ORIGINALWIDTH" val="309.7932"/>
  <p:tag name="LATEXADDIN" val="\documentclass{article}&#10;\usepackage{amsmath,amssymb,xcolor}&#10;\pagestyle{empty}&#10;\begin{document}&#10;&#10;$y\in Y$&#10;&#10;&#10;\end{document}"/>
  <p:tag name="IGUANATEXSIZE" val="28"/>
  <p:tag name="IGUANATEXCURSOR" val="1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0126"/>
  <p:tag name="ORIGINALWIDTH" val="326.2955"/>
  <p:tag name="LATEXADDIN" val="\documentclass{article}&#10;\usepackage{amsmath,amssymb,xcolor}&#10;\pagestyle{empty}&#10;\begin{document}&#10;&#10;$x\in X$&#10;&#10;&#10;\end{document}"/>
  <p:tag name="IGUANATEXSIZE" val="28"/>
  <p:tag name="IGUANATEXCURSOR" val="1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91.51276"/>
  <p:tag name="LATEXADDIN" val="\documentclass{article}&#10;\usepackage{amsmath,amssymb,xcolor}&#10;\pagestyle{empty}&#10;\begin{document}&#10;&#10;$Y$&#10;&#10;&#10;\end{document}"/>
  <p:tag name="IGUANATEXSIZE" val="28"/>
  <p:tag name="IGUANATEXCURSOR" val="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1353.189"/>
  <p:tag name="LATEXADDIN" val="\documentclass{article}&#10;\usepackage{amsmath,amssymb,xcolor}&#10;\pagestyle{empty}&#10;\begin{document}&#10;&#10;$K=f(x)-g(y)+x^T A y$&#10;&#10;&#10;\end{document}"/>
  <p:tag name="IGUANATEXSIZE" val="28"/>
  <p:tag name="IGUANATEXCURSOR" val="11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458.3139"/>
  <p:tag name="LATEXADDIN" val="\documentclass{article}&#10;\usepackage{amsmath,amssymb,xcolor}&#10;\pagestyle{empty}&#10;\begin{document}&#10;&#10;$f(\cdot)$, $g(\cdot)$&#10;&#10;&#10;\end{document}"/>
  <p:tag name="IGUANATEXSIZE" val="28"/>
  <p:tag name="IGUANATEXCURSOR" val="1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191"/>
  <p:tag name="ORIGINALWIDTH" val="960.134"/>
  <p:tag name="LATEXADDIN" val="\documentclass{article}&#10;\usepackage{amsmath}&#10;\pagestyle{empty}&#10;\begin{document}&#10;&#10;$x^k \to x^* \in \text{Fix}(T)$&#10;&#10;&#10;\end{document}"/>
  <p:tag name="IGUANATEXSIZE" val="24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49.5488"/>
  <p:tag name="LATEXADDIN" val="\documentclass{article}&#10;\usepackage{amsmath,amssymb,xcolor}&#10;\pagestyle{empty}&#10;\begin{document}&#10;&#10;$K(\cdot,y)$&#10;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55.5496"/>
  <p:tag name="LATEXADDIN" val="\documentclass{article}&#10;\usepackage{amsmath,amssymb,xcolor}&#10;\pagestyle{empty}&#10;\begin{document}&#10;&#10;$K(x,\cdot)$&#10;&#10;&#10;\end{document}"/>
  <p:tag name="IGUANATEXSIZE" val="28"/>
  <p:tag name="IGUANATEXCURSOR" val="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815.3638"/>
  <p:tag name="LATEXADDIN" val="\documentclass{article}&#10;\usepackage{amsmath,amssymb,xcolor}&#10;\pagestyle{empty}&#10;\begin{document}&#10;&#10;$C\subset X$, $D\subset Y$&#10;&#10;&#10;\end{document}"/>
  <p:tag name="IGUANATEXSIZE" val="28"/>
  <p:tag name="IGUANATEXCURSOR" val="1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94.0829"/>
  <p:tag name="LATEXADDIN" val="\documentclass{article}&#10;\usepackage{amsmath,amssymb,xcolor}&#10;\pagestyle{empty}&#10;\begin{document}&#10;&#10;$\mu_{C \times D}(x,y)$&#10;&#10;&#10;\end{document}"/>
  <p:tag name="IGUANATEXSIZE" val="28"/>
  <p:tag name="IGUANATEXCURSOR" val="11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1197"/>
  <p:tag name="ORIGINALWIDTH" val="53.2574"/>
  <p:tag name="LATEXADDIN" val="\documentclass{article}&#10;\usepackage{amsmath,amssymb,xcolor}&#10;\pagestyle{empty}&#10;\begin{document}&#10;&#10;$0$&#10;&#10;&#10;\end{document}"/>
  <p:tag name="IGUANATEXSIZE" val="28"/>
  <p:tag name="IGUANATEXCURSOR" val="9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203.2784"/>
  <p:tag name="LATEXADDIN" val="\documentclass{article}&#10;\usepackage{amsmath,amssymb,xcolor}&#10;\pagestyle{empty}&#10;\begin{document}&#10;&#10;$-\infty$&#10;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0126"/>
  <p:tag name="ORIGINALWIDTH" val="89.26244"/>
  <p:tag name="LATEXADDIN" val="\documentclass{article}&#10;\usepackage{amsmath,amssymb,xcolor}&#10;\pagestyle{empty}&#10;\begin{document}&#10;&#10;$C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21.7949"/>
  <p:tag name="LATEXADDIN" val="\documentclass{article}&#10;\usepackage{amsmath,amssymb,xcolor}&#10;\pagestyle{empty}&#10;\begin{document}&#10;&#10;$X\setminus C$&#10;&#10;&#10;\end{document}"/>
  <p:tag name="IGUANATEXSIZE" val="28"/>
  <p:tag name="IGUANATEXCURSOR" val="10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95.26331"/>
  <p:tag name="LATEXADDIN" val="\documentclass{article}&#10;\usepackage{amsmath,amssymb,xcolor}&#10;\pagestyle{empty}&#10;\begin{document}&#10;&#10;$D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14.2939"/>
  <p:tag name="LATEXADDIN" val="\documentclass{article}&#10;\usepackage{amsmath,amssymb,xcolor}&#10;\pagestyle{empty}&#10;\begin{document}&#10;&#10;$Y\setminus D$&#10;&#10;&#10;\end{document}"/>
  <p:tag name="IGUANATEXSIZE" val="28"/>
  <p:tag name="IGUANATEXCURSOR" val="1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888.124"/>
  <p:tag name="LATEXADDIN" val="\documentclass{article}&#10;\usepackage{amsmath}&#10;\pagestyle{empty}&#10;\begin{document}&#10;&#10;$x=(x_1,\ldots,x_m)$&#10;&#10;&#10;\end{document}"/>
  <p:tag name="IGUANATEXSIZE" val="24"/>
  <p:tag name="IGUANATEXCURSOR" val="1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208.5291"/>
  <p:tag name="LATEXADDIN" val="\documentclass{article}&#10;\usepackage{amsmath,amssymb,xcolor}&#10;\pagestyle{empty}&#10;\begin{document}&#10;&#10;$+\infty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208.5291"/>
  <p:tag name="LATEXADDIN" val="\documentclass{article}&#10;\usepackage{amsmath,amssymb,xcolor}&#10;\pagestyle{empty}&#10;\begin{document}&#10;&#10;$+\infty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105.7647"/>
  <p:tag name="LATEXADDIN" val="\documentclass{article}&#10;\usepackage{amsmath,amssymb,xcolor}&#10;\pagestyle{empty}&#10;\begin{document}&#10;&#10;$K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80.3031"/>
  <p:tag name="LATEXADDIN" val="\documentclass{article}&#10;\usepackage{amsmath,amssymb,xcolor}&#10;\pagestyle{empty}&#10;\begin{document}&#10;&#10;$(x^*,y^*)$&#10;&#10;&#10;\end{document}"/>
  <p:tag name="IGUANATEXSIZE" val="28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679.374"/>
  <p:tag name="LATEXADDIN" val="\documentclass{article}&#10;\usepackage{amsmath,amssymb,xcolor}&#10;\pagestyle{empty}&#10;\begin{document}&#10;&#10;$K(x^*,y) \le K(x^*,y^*) \le K(x,y^*),\;\; \forall x\in X,\,y\in Y$&#10;&#10;&#10;\end{document}"/>
  <p:tag name="IGUANATEXSIZE" val="24"/>
  <p:tag name="IGUANATEXCURSOR" val="16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105.7647"/>
  <p:tag name="LATEXADDIN" val="\documentclass{article}&#10;\usepackage{amsmath,amssymb,xcolor}&#10;\pagestyle{empty}&#10;\begin{document}&#10;&#10;$K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894.8749"/>
  <p:tag name="LATEXADDIN" val="\documentclass{article}&#10;\usepackage{amsmath,amssymb,xcolor}&#10;\pagestyle{empty}&#10;\begin{document}&#10;&#10;$(x^*,y^*)\in C\times D$&#10;&#10;&#10;\end{document}"/>
  <p:tag name="IGUANATEXSIZE" val="28"/>
  <p:tag name="IGUANATEXCURSOR" val="11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105.7647"/>
  <p:tag name="LATEXADDIN" val="\documentclass{article}&#10;\usepackage{amsmath,amssymb,xcolor}&#10;\pagestyle{empty}&#10;\begin{document}&#10;&#10;$K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570.0795"/>
  <p:tag name="LATEXADDIN" val="\documentclass{article}&#10;\usepackage{amsmath,amssymb,xcolor}&#10;\pagestyle{empty}&#10;\begin{document}&#10;&#10;$K+\mu_{C\times D}$&#10;&#10;&#10;\end{document}"/>
  <p:tag name="IGUANATEXSIZE" val="28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105.7647"/>
  <p:tag name="LATEXADDIN" val="\documentclass{article}&#10;\usepackage{amsmath,amssymb,xcolor}&#10;\pagestyle{empty}&#10;\begin{document}&#10;&#10;$K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0126"/>
  <p:tag name="ORIGINALWIDTH" val="679.5948"/>
  <p:tag name="LATEXADDIN" val="\documentclass{article}&#10;\usepackage{amsmath,amssymb}&#10;\pagestyle{empty}&#10;\begin{document}&#10;&#10;$S:\mathbb R^n\to \mathbb R^n$&#10;&#10;\end{document}"/>
  <p:tag name="IGUANATEXSIZE" val="28"/>
  <p:tag name="IGUANATEXCURSOR" val="9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1444.702"/>
  <p:tag name="LATEXADDIN" val="\documentclass{article}&#10;\usepackage{amsmath,amssymb,xcolor}&#10;\pagestyle{empty}&#10;\begin{document}&#10;&#10;$T_K(x,y) = \begin{bmatrix} \partial_x K(x,y) \\ \partial_y (-K)(x,y) \end{bmatrix}$&#10;&#10;&#10;\end{document}"/>
  <p:tag name="IGUANATEXSIZE" val="28"/>
  <p:tag name="IGUANATEXCURSOR" val="1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105.7647"/>
  <p:tag name="LATEXADDIN" val="\documentclass{article}&#10;\usepackage{amsmath,amssymb,xcolor}&#10;\pagestyle{empty}&#10;\begin{document}&#10;&#10;$K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2.7643"/>
  <p:tag name="ORIGINALWIDTH" val="154.5216"/>
  <p:tag name="LATEXADDIN" val="\documentclass{article}&#10;\usepackage{amsmath,amssymb,xcolor}&#10;\pagestyle{empty}&#10;\begin{document}&#10;&#10;$T_K$&#10;&#10;&#10;\end{document}"/>
  <p:tag name="IGUANATEXSIZE" val="28"/>
  <p:tag name="IGUANATEXCURSOR" val="1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1047.146"/>
  <p:tag name="LATEXADDIN" val="\documentclass{article}&#10;\usepackage{amsmath,amssymb,xcolor}&#10;\pagestyle{empty}&#10;\begin{document}&#10;&#10;\begin{align*}&#10; R_K = (I+\lambda\,T_K)^{-1}&#10;\end{align*}&#10;&#10;&#10;\end{document}"/>
  <p:tag name="IGUANATEXSIZE" val="28"/>
  <p:tag name="IGUANATEXCURSOR" val="12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6181"/>
  <p:tag name="ORIGINALWIDTH" val="105.7647"/>
  <p:tag name="LATEXADDIN" val="\documentclass{article}&#10;\usepackage{amsmath,amssymb,xcolor}&#10;\pagestyle{empty}&#10;\begin{document}&#10;&#10;$K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191"/>
  <p:tag name="ORIGINALWIDTH" val="1408.697"/>
  <p:tag name="LATEXADDIN" val="\documentclass{article}&#10;\usepackage{amsmath}&#10;\pagestyle{empty}&#10;&#10;\newcommand{\prox}{{\rm prox}}&#10;\DeclareMathOperator*{\argmin}{arg\,min}&#10;&#10;\begin{document}&#10;&#10;$(x^{k+1},y^{k+1})=R_K(x^k,y^k)$&#10;&#10;&#10;\end{document}"/>
  <p:tag name="IGUANATEXSIZE" val="20"/>
  <p:tag name="IGUANATEXCURSOR" val="18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05.974"/>
  <p:tag name="LATEXADDIN" val="\documentclass{article}&#10;\usepackage{amsmath}&#10;\pagestyle{empty}&#10;&#10;\newcommand{\prox}{{\rm prox}}&#10;\DeclareMathOperator*{\argmin}{arg\,min}&#10;&#10;\begin{document}&#10;&#10;$K(x,y)=K_1(x,y)+K_2(x,y)$&#10;&#10;&#10;\end{document}"/>
  <p:tag name="IGUANATEXSIZE" val="20"/>
  <p:tag name="IGUANATEXCURSOR" val="18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236.172"/>
  <p:tag name="LATEXADDIN" val="\documentclass{article}&#10;\usepackage{amsmath,amssymb}&#10;\pagestyle{empty}&#10;&#10;\newcommand{\prox}{{\rm prox}}&#10;\DeclareMathOperator*{\argmin}{arg\,min}&#10;&#10;\begin{document}&#10;&#10;$(2\,R_{K_1}-I)(2\, R_{K_2}-I)$&#10;&#10;&#10;\end{document}"/>
  <p:tag name="IGUANATEXSIZE" val="20"/>
  <p:tag name="IGUANATEXCURSOR" val="1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66.0511"/>
  <p:tag name="LATEXADDIN" val="\documentclass{article}&#10;\usepackage{amsmath}&#10;\pagestyle{empty}&#10;&#10;\newcommand{\prox}{{\rm prox}}&#10;\DeclareMathOperator*{\argmin}{arg\,min}&#10;&#10;\begin{document}&#10;&#10;$(p^*,q^*)$&#10;&#10;&#10;\end{document}"/>
  <p:tag name="IGUANATEXSIZE" val="20"/>
  <p:tag name="IGUANATEXCURSOR" val="1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68.663"/>
  <p:tag name="LATEXADDIN" val="\documentclass{article}&#10;\usepackage{amsmath,amssymb}&#10;\pagestyle{empty}&#10;&#10;\newcommand{\prox}{{\rm prox}}&#10;\DeclareMathOperator*{\argmin}{arg\,min}&#10;&#10;\begin{document}&#10;&#10;$(x^*,y^*)=R_{K_2}(p^*,q^*)$&#10;&#10;&#10;\end{document}"/>
  <p:tag name="IGUANATEXSIZE" val="20"/>
  <p:tag name="IGUANATEXCURSOR" val="17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476.956"/>
  <p:tag name="LATEXADDIN" val="\documentclass{article}&#10;\usepackage{amsmath,amssymb}&#10;\pagestyle{empty}&#10;\begin{document}&#10;&#10;$\|S x - S y\| \le \|x - y\|$, $\forall x,y$&#10;&#10;\end{document}"/>
  <p:tag name="IGUANATEXSIZE" val="28"/>
  <p:tag name="IGUANATEXCURSOR" val="9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662"/>
  <p:tag name="ORIGINALWIDTH" val="519.0724"/>
  <p:tag name="LATEXADDIN" val="\documentclass{article}&#10;\usepackage{amsmath}&#10;\pagestyle{empty}&#10;&#10;\newcommand{\prox}{{\rm prox}}&#10;\DeclareMathOperator*{\argmin}{arg\,min}&#10;&#10;\begin{document}&#10;&#10;$R_{K_1}$, $R_{K_2}$&#10;&#10;&#10;\end{document}"/>
  <p:tag name="IGUANATEXSIZE" val="20"/>
  <p:tag name="IGUANATEXCURSOR" val="17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5144"/>
  <p:tag name="ORIGINALWIDTH" val="174.7744"/>
  <p:tag name="LATEXADDIN" val="\documentclass{article}&#10;\usepackage{amsmath}&#10;\pagestyle{empty}&#10;&#10;\newcommand{\prox}{{\rm prox}}&#10;\DeclareMathOperator*{\argmin}{arg\,min}&#10;&#10;\begin{document}&#10;&#10;$R_{K}$&#10;&#10;&#10;\end{document}"/>
  <p:tag name="IGUANATEXSIZE" val="20"/>
  <p:tag name="IGUANATEXCURSOR" val="16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7.8125"/>
  <p:tag name="ORIGINALWIDTH" val="3951.552"/>
  <p:tag name="LATEXADDIN" val="\documentclass{article}&#10;\usepackage{amsmath,amssymb,xcolor}&#10;\pagestyle{empty}&#10;\begin{document}&#10;&#10;$K(x,y) = x^T \begin{bmatrix} 1 &amp; 3 &amp; 2 \\  6 &amp; 5 &amp; 4 \\ 9 &amp; 8 &amp; 7 \end{bmatrix} y + x^T \begin{bmatrix} -30 \\ -33 \\ -60 \end{bmatrix} + y^T \begin{bmatrix} -117 \\ -126 \\ -45 \end{bmatrix}+\beta_x \|x\|_1 -  \beta_y \|y\|_1$&#10;&#10;&#10;\end{document}"/>
  <p:tag name="IGUANATEXSIZE" val="28"/>
  <p:tag name="IGUANATEXCURSOR" val="23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5144"/>
  <p:tag name="ORIGINALWIDTH" val="142.5199"/>
  <p:tag name="LATEXADDIN" val="\documentclass{article}&#10;\usepackage{amsmath,amssymb,xcolor}&#10;\pagestyle{empty}&#10;\begin{document}&#10;&#10;$K_1$&#10;&#10;&#10;\end{document}"/>
  <p:tag name="IGUANATEXSIZE" val="28"/>
  <p:tag name="IGUANATEXCURSOR" val="1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5144"/>
  <p:tag name="ORIGINALWIDTH" val="144.7702"/>
  <p:tag name="LATEXADDIN" val="\documentclass{article}&#10;\usepackage{amsmath,amssymb,xcolor}&#10;\pagestyle{empty}&#10;\begin{document}&#10;&#10;$K_2$&#10;&#10;&#10;\end{document}"/>
  <p:tag name="IGUANATEXSIZE" val="28"/>
  <p:tag name="IGUANATEXCURSOR" val="1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49.5906"/>
  <p:tag name="LATEXADDIN" val="\documentclass{article}&#10;\usepackage{amsmath,amssymb,xcolor}&#10;\pagestyle{empty}&#10;\begin{document}&#10;&#10;$\beta_x=\beta_y=0$&#10;&#10;&#10;\end{document}"/>
  <p:tag name="IGUANATEXSIZE" val="28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.5144"/>
  <p:tag name="ORIGINALWIDTH" val="423.0591"/>
  <p:tag name="LATEXADDIN" val="\documentclass{article}&#10;\usepackage{amsmath,amssymb,xcolor}&#10;\pagestyle{empty}&#10;\begin{document}&#10;&#10;$K=K_1$&#10;&#10;&#10;\end{document}"/>
  <p:tag name="IGUANATEXSIZE" val="28"/>
  <p:tag name="IGUANATEXCURSOR" val="10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875.262"/>
  <p:tag name="LATEXADDIN" val="\documentclass{article}&#10;\usepackage{amsmath,amssymb,xcolor}&#10;\pagestyle{empty}&#10;\begin{document}&#10;&#10;$x^*=(30,124,-73)$, $y^*=(-5,7,7)$&#10;&#10;&#10;\end{document}"/>
  <p:tag name="IGUANATEXSIZE" val="24"/>
  <p:tag name="IGUANATEXCURSOR" val="1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11.8494"/>
  <p:tag name="LATEXADDIN" val="\documentclass{article}&#10;\usepackage{amsmath,amssymb,xcolor}&#10;\pagestyle{empty}&#10;\begin{document}&#10;&#10;$\beta_x=\beta_y=80$&#10;&#10;&#10;\end{document}"/>
  <p:tag name="IGUANATEXSIZE" val="28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85.999"/>
  <p:tag name="LATEXADDIN" val="\documentclass{article}&#10;\usepackage{amsmath,amssymb,xcolor}&#10;\pagestyle{empty}&#10;\begin{document}&#10;&#10;$x^*=(0,0,5.75)$, $y^*=(0,-2.5,0)$&#10;&#10;&#10;\end{document}"/>
  <p:tag name="IGUANATEXSIZE" val="24"/>
  <p:tag name="IGUANATEXCURSOR" val="11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935"/>
  <p:tag name="ORIGINALWIDTH" val="986.3876"/>
  <p:tag name="LATEXADDIN" val="\documentclass{article}&#10;\usepackage{amsmath}&#10;\pagestyle{empty}&#10;\begin{document}&#10;&#10;\begin{align*}&#10;\text{cost} &amp;\;\; f_2(x_2) \\&#10;\text{s.t.} &amp;\;\; (x_2,x_3)\in D_2&#10;\end{align*}&#10;&#10;&#10;\end{document}"/>
  <p:tag name="IGUANATEXSIZE" val="20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6.25787"/>
  <p:tag name="ORIGINALWIDTH" val="62.25866"/>
  <p:tag name="LATEXADDIN" val="\documentclass{article}&#10;\usepackage{amsmath}&#10;\pagestyle{empty}&#10;\begin{document}&#10;&#10;$x$&#10;&#10;&#10;\end{document}"/>
  <p:tag name="IGUANATEXSIZE" val="20"/>
  <p:tag name="IGUANATEXCURSOR" val="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74.108"/>
  <p:tag name="LATEXADDIN" val="\documentclass{article}&#10;\usepackage{amsmath,amssymb,xcolor}&#10;\pagestyle{empty}&#10;\begin{document}&#10;&#10;$\beta_x=\beta_y=130$&#10;&#10;&#10;\end{document}"/>
  <p:tag name="IGUANATEXSIZE" val="28"/>
  <p:tag name="IGUANATEXCURSOR" val="11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0155"/>
  <p:tag name="ORIGINALWIDTH" val="637.589"/>
  <p:tag name="LATEXADDIN" val="\documentclass{article}&#10;\usepackage{amsmath,amssymb,xcolor}&#10;\pagestyle{empty}&#10;\begin{document}&#10;&#10;$x^*=y^*=0$&#10;&#10;&#10;\end{document}"/>
  <p:tag name="IGUANATEXSIZE" val="24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1724.491"/>
  <p:tag name="LATEXADDIN" val="\documentclass{article}&#10;\usepackage{amsmath}&#10;\pagestyle{empty}&#10;\newcommand{\prox}{{\rm prox}}&#10;&#10;\begin{document}&#10;&#10;$R_{K_2}=\prox_{\beta_x \lambda \|\cdot\|_1} \times \prox_{\beta_y \lambda \|\cdot\|_1}$&#10;&#10;&#10;\end{document}"/>
  <p:tag name="IGUANATEXSIZE" val="20"/>
  <p:tag name="IGUANATEXCURSOR" val="2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015"/>
  <p:tag name="ORIGINALWIDTH" val="526.5735"/>
  <p:tag name="LATEXADDIN" val="\documentclass{article}&#10;\usepackage{amsmath}&#10;\pagestyle{empty}&#10;\newcommand{\prox}{{\rm prox}}&#10;&#10;\begin{document}&#10;&#10;$\prox_{\beta \lambda \|\cdot\|_1}$&#10;&#10;&#10;\end{document}"/>
  <p:tag name="IGUANATEXSIZE" val="20"/>
  <p:tag name="IGUANATEXCURSOR" val="14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018"/>
  <p:tag name="ORIGINALWIDTH" val="2993.668"/>
  <p:tag name="LATEXADDIN" val="\documentclass{article}&#10;\usepackage{amsmath,amssymb,xcolor}&#10;\pagestyle{empty}&#10;\begin{document}&#10;&#10;$$\text{shreshold}_{\beta \lambda}(v)_i = \max\{v_i - \beta \lambda, 0\} - \max\{ -v_i - \beta\lambda, 0\}$$&#10;&#10;&#10;\end{document}"/>
  <p:tag name="IGUANATEXSIZE" val="28"/>
  <p:tag name="IGUANATEXCURSOR" val="13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.2662"/>
  <p:tag name="ORIGINALWIDTH" val="207.779"/>
  <p:tag name="LATEXADDIN" val="\documentclass{article}&#10;\usepackage{amsmath}&#10;\pagestyle{empty}&#10;\newcommand{\prox}{{\rm prox}}&#10;&#10;\begin{document}&#10;&#10;$R_{K_1}$&#10;&#10;&#10;\end{document}"/>
  <p:tag name="IGUANATEXSIZE" val="20"/>
  <p:tag name="IGUANATEXCURSOR" val="12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141.7698"/>
  <p:tag name="LATEXADDIN" val="\documentclass{article}&#10;\usepackage{amsmath,amssymb,xcolor}&#10;\pagestyle{empty}&#10;\begin{document}&#10;&#10;$\beta\lambda$&#10;&#10;&#10;\end{document}"/>
  <p:tag name="IGUANATEXSIZE" val="28"/>
  <p:tag name="IGUANATEXCURSOR" val="102"/>
  <p:tag name="TRANSPARENCY" val="True"/>
  <p:tag name="FILENAME" val=""/>
  <p:tag name="LATEXENGINEID" val="1"/>
  <p:tag name="TEMPFOLDER" val="c:\temp\"/>
  <p:tag name="LATEXFORMHEIGHT" val="411.5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31.7824"/>
  <p:tag name="LATEXADDIN" val="\documentclass{article}&#10;\usepackage{amsmath,amssymb,xcolor}&#10;\pagestyle{empty}&#10;\begin{document}&#10;&#10;$-\beta\lambda$&#10;&#10;&#10;\end{document}"/>
  <p:tag name="IGUANATEXSIZE" val="28"/>
  <p:tag name="IGUANATEXCURSOR" val="103"/>
  <p:tag name="TRANSPARENCY" val="True"/>
  <p:tag name="FILENAME" val=""/>
  <p:tag name="LATEXENGINEID" val="1"/>
  <p:tag name="TEMPFOLDER" val="c:\temp\"/>
  <p:tag name="LATEXFORMHEIGHT" val="411.5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895.6249"/>
  <p:tag name="LATEXADDIN" val="\documentclass{article}&#10;\usepackage{amsmath,xcolor}&#10;\pagestyle{empty}&#10;\begin{document}&#10;&#10;\begin{align*}&#10; K_1(\textcolor{blue}{x_1},x_2,\textcolor{red}{y_1},y_3)&#10;\end{align*}&#10;&#10;&#10;\end{document}"/>
  <p:tag name="IGUANATEXSIZE" val="20"/>
  <p:tag name="IGUANATEXCURSOR" val="14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668.3433"/>
  <p:tag name="LATEXADDIN" val="\documentclass{article}&#10;\usepackage{amsmath}&#10;\pagestyle{empty}&#10;\begin{document}&#10;&#10;&#10;$\mathcal N_1^+=\{2,3\}$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01212"/>
  <p:tag name="ORIGINALWIDTH" val="111.0155"/>
  <p:tag name="LATEXADDIN" val="\documentclass{article}&#10;\usepackage{amsmath}&#10;\pagestyle{empty}&#10;\begin{document}&#10;&#10;$x^*$&#10;&#10;&#10;\end{document}"/>
  <p:tag name="IGUANATEXSIZE" val="20"/>
  <p:tag name="IGUANATEXCURSOR" val="8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552.077"/>
  <p:tag name="LATEXADDIN" val="\documentclass{article}&#10;\usepackage{amsmath}&#10;\pagestyle{empty}&#10;\begin{document}&#10;&#10;&#10;$\mathcal N_1^-=\{3\}$&#10;&#10;\end{document}"/>
  <p:tag name="IGUANATEXSIZE" val="28"/>
  <p:tag name="IGUANATEXCURSOR" val="1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.7656"/>
  <p:tag name="ORIGINALWIDTH" val="2326.075"/>
  <p:tag name="LATEXADDIN" val="\documentclass{article}&#10;\usepackage{amsmath}&#10;\pagestyle{empty}&#10;\begin{document}&#10;&#10;Find a saddle point of $K=K_1+\cdots+K_m$&#10;&#10;&#10;\end{document}"/>
  <p:tag name="IGUANATEXSIZE" val="20"/>
  <p:tag name="IGUANATEXCURSOR" val="1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44.298"/>
  <p:tag name="LATEXADDIN" val="\documentclass{article}&#10;\usepackage{amsmath,xcolor}&#10;\pagestyle{empty}&#10;\begin{document}&#10;&#10;&#10;$({\color{blue} x_i},{\color{red} y_i})$&#10;&#10;\end{document}"/>
  <p:tag name="IGUANATEXSIZE" val="28"/>
  <p:tag name="IGUANATEXCURSOR" val="12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2646"/>
  <p:tag name="ORIGINALWIDTH" val="131.2683"/>
  <p:tag name="LATEXADDIN" val="\documentclass{article}&#10;\usepackage{amsmath}&#10;\pagestyle{empty}&#10;\begin{document}&#10;&#10;&#10;$K_i$&#10;&#10;\end{document}"/>
  <p:tag name="IGUANATEXSIZE" val="28"/>
  <p:tag name="IGUANATEXCURSOR" val="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12.5994"/>
  <p:tag name="LATEXADDIN" val="\documentclass{article}&#10;\usepackage{amsmath,xcolor}&#10;\pagestyle{empty}&#10;\begin{document}&#10;&#10;\begin{align*}&#10; K_2(\textcolor{blue}{x_2},\textcolor{red}{y_2},y_3)&#10;\end{align*}&#10;&#10;&#10;\end{document}"/>
  <p:tag name="IGUANATEXSIZE" val="20"/>
  <p:tag name="IGUANATEXCURSOR" val="14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23.101"/>
  <p:tag name="LATEXADDIN" val="\documentclass{article}&#10;\usepackage{amsmath,xcolor}&#10;\pagestyle{empty}&#10;\begin{document}&#10;&#10;\begin{align*}&#10; K_3(\textcolor{blue}{x_3},x_1,\textcolor{red}{y_3})&#10;\end{align*}&#10;&#10;&#10;\end{document}"/>
  <p:tag name="IGUANATEXSIZE" val="20"/>
  <p:tag name="IGUANATEXCURSOR" val="14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.26039"/>
  <p:tag name="ORIGINALWIDTH" val="98.2637"/>
  <p:tag name="LATEXADDIN" val="\documentclass{article}&#10;\usepackage{amsmath,xcolor}&#10;\pagestyle{empty}&#10;\begin{document}&#10;&#10;&#10;${\color{blue} x_i}$&#10;&#10;\end{document}"/>
  <p:tag name="IGUANATEXSIZE" val="28"/>
  <p:tag name="IGUANATEXCURSOR" val="9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88.51236"/>
  <p:tag name="LATEXADDIN" val="\documentclass{article}&#10;\usepackage{amsmath,xcolor}&#10;\pagestyle{empty}&#10;\begin{document}&#10;&#10;&#10;${\color{red} y_i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1.7656"/>
  <p:tag name="LATEXADDIN" val="\documentclass{article}&#10;\usepackage{amsmath,xcolor}&#10;\pagestyle{empty}&#10;\begin{document}&#10;&#10;&#10;${\color{blue} x_5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4.0159"/>
  <p:tag name="LATEXADDIN" val="\documentclass{article}&#10;\usepackage{amsmath,xcolor}&#10;\pagestyle{empty}&#10;\begin{document}&#10;&#10;&#10;${\color{blue} x_4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0126"/>
  <p:tag name="ORIGINALWIDTH" val="142.5199"/>
  <p:tag name="LATEXADDIN" val="\documentclass{article}&#10;\usepackage{amsmath}&#10;\pagestyle{empty}&#10;\begin{document}&#10;&#10;$Sx$&#10;&#10;&#10;\end{document}"/>
  <p:tag name="IGUANATEXSIZE" val="20"/>
  <p:tag name="IGUANATEXCURSOR" val="8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09.5153"/>
  <p:tag name="LATEXADDIN" val="\documentclass{article}&#10;\usepackage{amsmath,xcolor}&#10;\pagestyle{empty}&#10;\begin{document}&#10;&#10;&#10;${\color{blue} x_1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1.7656"/>
  <p:tag name="LATEXADDIN" val="\documentclass{article}&#10;\usepackage{amsmath,xcolor}&#10;\pagestyle{empty}&#10;\begin{document}&#10;&#10;&#10;${\color{blue} x_2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3.2658"/>
  <p:tag name="LATEXADDIN" val="\documentclass{article}&#10;\usepackage{amsmath,xcolor}&#10;\pagestyle{empty}&#10;\begin{document}&#10;&#10;&#10;${\color{blue} x_3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102.7643"/>
  <p:tag name="LATEXADDIN" val="\documentclass{article}&#10;\usepackage{amsmath,xcolor}&#10;\pagestyle{empty}&#10;\begin{document}&#10;&#10;&#10;${\color{red} y_6}$&#10;&#10;\end{document}"/>
  <p:tag name="IGUANATEXSIZE" val="28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105.7647"/>
  <p:tag name="LATEXADDIN" val="\documentclass{article}&#10;\usepackage{amsmath,xcolor}&#10;\pagestyle{empty}&#10;\begin{document}&#10;&#10;&#10;${\color{red} y_7}$&#10;&#10;\end{document}"/>
  <p:tag name="IGUANATEXSIZE" val="28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0242"/>
  <p:tag name="ORIGINALWIDTH" val="2280.318"/>
  <p:tag name="LATEXADDIN" val="\documentclass{article}&#10;\usepackage{amsmath}&#10;\pagestyle{empty}&#10;\begin{document}&#10;&#10;&#10;${\bf x}_i = \big (x_i,(x_{ij})_{j\in\mathcal N_i^+}\big )$,\; ${\bf y}_i = \big (y_i,(y_{ij})_{j\in\mathcal N_i^+}\big )$&#10;&#10;\end{document}"/>
  <p:tag name="IGUANATEXSIZE" val="24"/>
  <p:tag name="IGUANATEXCURSOR" val="14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675"/>
  <p:tag name="ORIGINALWIDTH" val="852.8691"/>
  <p:tag name="LATEXADDIN" val="\documentclass{article}&#10;\usepackage{amsmath}&#10;\pagestyle{empty}&#10;\begin{document}&#10;&#10;&#10;${\bf x} \in \mathcal A_{\bf x}$, ${\bf y} \in \mathcal A_{\bf y}$&#10;&#10;\end{document}"/>
  <p:tag name="IGUANATEXSIZE" val="24"/>
  <p:tag name="IGUANATEXCURSOR" val="14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288.569"/>
  <p:tag name="LATEXADDIN" val="\documentclass{article}&#10;\usepackage{amsmath,amssymb,xcolor}&#10;\pagestyle{empty}&#10;\begin{document}&#10;&#10;$K({\bf x},{\bf y})=K_1({\bf x}_1,{\bf y}_1)+\cdots+K_m({\bf x}_m,{\bf y}_m)$&#10;&#10;&#10;\end{document}"/>
  <p:tag name="IGUANATEXSIZE" val="28"/>
  <p:tag name="IGUANATEXCURSOR" val="11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.2679"/>
  <p:tag name="ORIGINALWIDTH" val="677.3445"/>
  <p:tag name="LATEXADDIN" val="\documentclass{article}&#10;\usepackage{amsmath,amssymb,xcolor}&#10;\pagestyle{empty}&#10;\begin{document}&#10;&#10;$K+\mu_{\mathcal A_{\bf x}\times \mathcal A_{\bf y}}$&#10;&#10;&#10;\end{document}"/>
  <p:tag name="IGUANATEXSIZE" val="28"/>
  <p:tag name="IGUANATEXCURSOR" val="14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1.7656"/>
  <p:tag name="LATEXADDIN" val="\documentclass{article}&#10;\usepackage{amsmath,xcolor}&#10;\pagestyle{empty}&#10;\begin{document}&#10;&#10;&#10;${\color{blue} x_5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021.643"/>
  <p:tag name="LATEXADDIN" val="\documentclass{article}&#10;\usepackage{amsmath}&#10;\pagestyle{empty}&#10;\begin{document}&#10;&#10;&#10;$T=(1-\alpha) I + \alpha S$&#10;&#10;\end{document}"/>
  <p:tag name="IGUANATEXSIZE" val="28"/>
  <p:tag name="IGUANATEXCURSOR" val="1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4.0159"/>
  <p:tag name="LATEXADDIN" val="\documentclass{article}&#10;\usepackage{amsmath,xcolor}&#10;\pagestyle{empty}&#10;\begin{document}&#10;&#10;&#10;${\color{blue} x_4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09.5153"/>
  <p:tag name="LATEXADDIN" val="\documentclass{article}&#10;\usepackage{amsmath,xcolor}&#10;\pagestyle{empty}&#10;\begin{document}&#10;&#10;&#10;${\color{blue} x_1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1.7656"/>
  <p:tag name="LATEXADDIN" val="\documentclass{article}&#10;\usepackage{amsmath,xcolor}&#10;\pagestyle{empty}&#10;\begin{document}&#10;&#10;&#10;${\color{blue} x_2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3.2658"/>
  <p:tag name="LATEXADDIN" val="\documentclass{article}&#10;\usepackage{amsmath,xcolor}&#10;\pagestyle{empty}&#10;\begin{document}&#10;&#10;&#10;${\color{blue} x_3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102.7643"/>
  <p:tag name="LATEXADDIN" val="\documentclass{article}&#10;\usepackage{amsmath,xcolor}&#10;\pagestyle{empty}&#10;\begin{document}&#10;&#10;&#10;${\color{red} y_6}$&#10;&#10;\end{document}"/>
  <p:tag name="IGUANATEXSIZE" val="28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105.7647"/>
  <p:tag name="LATEXADDIN" val="\documentclass{article}&#10;\usepackage{amsmath,xcolor}&#10;\pagestyle{empty}&#10;\begin{document}&#10;&#10;&#10;${\color{red} y_7}$&#10;&#10;\end{document}"/>
  <p:tag name="IGUANATEXSIZE" val="28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5.5454"/>
  <p:tag name="ORIGINALWIDTH" val="2788.889"/>
  <p:tag name="LATEXADDIN" val="\documentclass{article}&#10;\usepackage{amsmath,amssymb,xcolor}&#10;\pagestyle{empty}&#10;\begin{document}&#10;&#10;$K_i({\bf x}_i,{\bf y}_i)=\frac{1}{2}\begin{bmatrix} {\bf x}_i\\{\bf y}_i \end{bmatrix}^T \begin{bmatrix} \Sigma_1 &amp;  \Sigma_2 \\ \Sigma_2^T &amp; -\Sigma_3 \end{bmatrix} \begin{bmatrix} {\bf x}_i\\ {\bf y}_i \end{bmatrix} + \begin{bmatrix} b_1 \\ b_2 \end{bmatrix}^T\begin{bmatrix} {\bf x}_i\\ {\bf y}_i \end{bmatrix}$&#10;&#10;&#10;\end{document}"/>
  <p:tag name="IGUANATEXSIZE" val="28"/>
  <p:tag name="IGUANATEXCURSOR" val="3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1.7656"/>
  <p:tag name="LATEXADDIN" val="\documentclass{article}&#10;\usepackage{amsmath,xcolor}&#10;\pagestyle{empty}&#10;\begin{document}&#10;&#10;&#10;${\color{blue} x_5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4.0159"/>
  <p:tag name="LATEXADDIN" val="\documentclass{article}&#10;\usepackage{amsmath,xcolor}&#10;\pagestyle{empty}&#10;\begin{document}&#10;&#10;&#10;${\color{blue} x_4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09.5153"/>
  <p:tag name="LATEXADDIN" val="\documentclass{article}&#10;\usepackage{amsmath,xcolor}&#10;\pagestyle{empty}&#10;\begin{document}&#10;&#10;&#10;${\color{blue} x_1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492.0687"/>
  <p:tag name="LATEXADDIN" val="\documentclass{article}&#10;\usepackage{amsmath}&#10;\pagestyle{empty}&#10;\begin{document}&#10;&#10;$\alpha\in (0,1)$&#10;&#10;&#10;\end{document}"/>
  <p:tag name="IGUANATEXSIZE" val="28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111.7656"/>
  <p:tag name="LATEXADDIN" val="\documentclass{article}&#10;\usepackage{amsmath,xcolor}&#10;\pagestyle{empty}&#10;\begin{document}&#10;&#10;&#10;${\color{blue} x_2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13.2658"/>
  <p:tag name="LATEXADDIN" val="\documentclass{article}&#10;\usepackage{amsmath,xcolor}&#10;\pagestyle{empty}&#10;\begin{document}&#10;&#10;&#10;${\color{blue} x_3}$&#10;&#10;\end{document}"/>
  <p:tag name="IGUANATEXSIZE" val="28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102.7643"/>
  <p:tag name="LATEXADDIN" val="\documentclass{article}&#10;\usepackage{amsmath,xcolor}&#10;\pagestyle{empty}&#10;\begin{document}&#10;&#10;&#10;${\color{red} y_6}$&#10;&#10;\end{document}"/>
  <p:tag name="IGUANATEXSIZE" val="28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105.7647"/>
  <p:tag name="LATEXADDIN" val="\documentclass{article}&#10;\usepackage{amsmath,xcolor}&#10;\pagestyle{empty}&#10;\begin{document}&#10;&#10;&#10;${\color{red} y_7}$&#10;&#10;\end{document}"/>
  <p:tag name="IGUANATEXSIZE" val="28"/>
  <p:tag name="IGUANATEXCURSOR" val="1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1197"/>
  <p:tag name="ORIGINALWIDTH" val="152.2713"/>
  <p:tag name="LATEXADDIN" val="\documentclass{article}&#10;\usepackage{amsmath}&#10;\pagestyle{empty}&#10;\begin{document}&#10;&#10;$Tx$&#10;&#10;&#10;\end{document}"/>
  <p:tag name="IGUANATEXSIZE" val="20"/>
  <p:tag name="IGUANATEXCURSOR" val="8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3.5354"/>
  <p:tag name="ORIGINALWIDTH" val="2371.831"/>
  <p:tag name="LATEXADDIN" val="\documentclass{article}&#10;\usepackage{amsmath}&#10;\pagestyle{empty}&#10;\begin{document}&#10;&#10;&#10;\begin{align*}&#10;  \|T x-x^*\|^2 \le \|x-x^*\|^2 - \frac{1-\alpha}{\alpha} \|T x -x\|^2,&#10;\end{align*}&#10;&#10;\end{document}"/>
  <p:tag name="IGUANATEXSIZE" val="24"/>
  <p:tag name="IGUANATEXCURSOR" val="1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33.8384"/>
  <p:tag name="LATEXADDIN" val="\documentclass{article}&#10;\usepackage{amsmath}&#10;\pagestyle{empty}&#10;\begin{document}&#10;&#10;$x^* \in \text{Fix}(T)$&#10;&#10;&#10;\end{document}"/>
  <p:tag name="IGUANATEXSIZE" val="24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734.132"/>
  <p:tag name="LATEXADDIN" val="\documentclass{article}&#10;\usepackage{amsmath,amssymb}&#10;\pagestyle{empty}&#10;&#10;\newcommand{\prox}{{\rm prox}}&#10;\DeclareMathOperator*{\argmin}{arg\,min}&#10;&#10;\begin{document}&#10;&#10;$\langle p-q,x-y\rangle \ge 0$, \;&#10;$\forall\, x, y\in \mathbb R^n$, \; $\forall\, p\in Tx,\, q \in Ty$&#10;&#10;&#10;\end{document}"/>
  <p:tag name="IGUANATEXSIZE" val="20"/>
  <p:tag name="IGUANATEXCURSOR" val="23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706.5986"/>
  <p:tag name="LATEXADDIN" val="\documentclass{article}&#10;\usepackage{amsmath,amssymb}&#10;\pagestyle{empty}&#10;&#10;\newcommand{\prox}{{\rm prox}}&#10;\DeclareMathOperator*{\argmin}{arg\,min}&#10;&#10;\begin{document}&#10;&#10;$S:\mathbb R^n \to 2^{\mathbb R^n}$&#10;&#10;&#10;\end{document}"/>
  <p:tag name="IGUANATEXSIZE" val="20"/>
  <p:tag name="IGUANATEXCURSOR" val="1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.0419"/>
  <p:tag name="ORIGINALWIDTH" val="791.3605"/>
  <p:tag name="LATEXADDIN" val="\documentclass{article}&#10;\usepackage{amsmath}&#10;\pagestyle{empty}&#10;\begin{document}&#10;&#10;\begin{align*}&#10;\text{cost} &amp;\;\; f_3(x_1,x_3) \\&#10;\text{s.t.} &amp;\;\; x_3\in D_3&#10;\end{align*}&#10;&#10;&#10;\end{document}"/>
  <p:tag name="IGUANATEXSIZE" val="20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.0126"/>
  <p:tag name="ORIGINALWIDTH" val="73.51024"/>
  <p:tag name="LATEXADDIN" val="\documentclass{article}&#10;\usepackage{amsmath,amssymb}&#10;\pagestyle{empty}&#10;&#10;\newcommand{\prox}{{\rm prox}}&#10;\DeclareMathOperator*{\argmin}{arg\,min}&#10;&#10;\begin{document}&#10;&#10;$S$&#10;&#10;&#10;\end{document}"/>
  <p:tag name="IGUANATEXSIZE" val="20"/>
  <p:tag name="IGUANATEXCURSOR" val="1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.2687"/>
  <p:tag name="ORIGINALWIDTH" val="1250.424"/>
  <p:tag name="LATEXADDIN" val="\documentclass{article}&#10;\usepackage{amsmath,amssymb}&#10;\pagestyle{empty}&#10;&#10;\newcommand{\prox}{{\rm prox}}&#10;\DeclareMathOperator*{\argmin}{arg\,min}&#10;&#10;\begin{document}&#10;&#10;$R:=(I+\rho S)^{-1}$, $\rho&gt;0$&#10;&#10;&#10;\end{document}"/>
  <p:tag name="IGUANATEXSIZE" val="20"/>
  <p:tag name="IGUANATEXCURSOR" val="19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0159"/>
  <p:tag name="ORIGINALWIDTH" val="127.5178"/>
  <p:tag name="LATEXADDIN" val="\documentclass{article}&#10;\usepackage{amsmath,amssymb}&#10;\pagestyle{empty}&#10;&#10;\newcommand{\prox}{{\rm prox}}&#10;\DeclareMathOperator*{\argmin}{arg\,min}&#10;&#10;\begin{document}&#10;&#10;$\partial g$&#10;&#10;&#10;\end{document}"/>
  <p:tag name="IGUANATEXSIZE" val="20"/>
  <p:tag name="IGUANATEXCURSOR" val="17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57.75803"/>
  <p:tag name="LATEXADDIN" val="\documentclass{article}&#10;\usepackage{amsmath,amssymb}&#10;\pagestyle{empty}&#10;&#10;\newcommand{\prox}{{\rm prox}}&#10;\DeclareMathOperator*{\argmin}{arg\,min}&#10;&#10;\begin{document}&#10;&#10;$g$&#10;&#10;&#10;\end{document}"/>
  <p:tag name="IGUANATEXSIZE" val="20"/>
  <p:tag name="IGUANATEXCURSOR" val="1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366.0511"/>
  <p:tag name="LATEXADDIN" val="\documentclass{article}&#10;\usepackage{amsmath,amssymb}&#10;\pagestyle{empty}&#10;&#10;\newcommand{\prox}{{\rm prox}}&#10;\DeclareMathOperator*{\argmin}{arg\,min}&#10;&#10;\begin{document}&#10;&#10;$2R-I$&#10;&#10;&#10;\end{document}"/>
  <p:tag name="IGUANATEXSIZE" val="20"/>
  <p:tag name="IGUANATEXCURSOR" val="16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89.26244"/>
  <p:tag name="LATEXADDIN" val="\documentclass{article}&#10;\usepackage{amsmath,amssymb}&#10;\pagestyle{empty}&#10;&#10;\newcommand{\prox}{{\rm prox}}&#10;\DeclareMathOperator*{\argmin}{arg\,min}&#10;&#10;\begin{document}&#10;&#10;$R$&#10;&#10;&#10;\end{document}"/>
  <p:tag name="IGUANATEXSIZE" val="20"/>
  <p:tag name="IGUANATEXCURSOR" val="1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57.75803"/>
  <p:tag name="LATEXADDIN" val="\documentclass{article}&#10;\usepackage{amsmath,amssymb}&#10;\pagestyle{empty}&#10;&#10;\newcommand{\prox}{{\rm prox}}&#10;\DeclareMathOperator*{\argmin}{arg\,min}&#10;&#10;\begin{document}&#10;&#10;$g$&#10;&#10;&#10;\end{document}"/>
  <p:tag name="IGUANATEXSIZE" val="20"/>
  <p:tag name="IGUANATEXCURSOR" val="1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4.0159"/>
  <p:tag name="ORIGINALWIDTH" val="127.5178"/>
  <p:tag name="LATEXADDIN" val="\documentclass{article}&#10;\usepackage{amsmath,amssymb}&#10;\pagestyle{empty}&#10;&#10;\newcommand{\prox}{{\rm prox}}&#10;\DeclareMathOperator*{\argmin}{arg\,min}&#10;&#10;\begin{document}&#10;&#10;$\partial g$&#10;&#10;&#10;\end{document}"/>
  <p:tag name="IGUANATEXSIZE" val="20"/>
  <p:tag name="IGUANATEXCURSOR" val="17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111.655"/>
  <p:tag name="LATEXADDIN" val="\documentclass{article}&#10;\usepackage{amsmath,amssymb}&#10;\pagestyle{empty}&#10;&#10;\newcommand{\prox}{{\rm prox}}&#10;\DeclareMathOperator*{\argmin}{arg\,min}&#10;&#10;\begin{document}&#10;&#10;$\text{Zer}\, S := \{x\,|\, 0 \in Sx\}$&#10;&#10;&#10;\end{document}"/>
  <p:tag name="IGUANATEXSIZE" val="20"/>
  <p:tag name="IGUANATEXCURSOR" val="1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2266.066"/>
  <p:tag name="LATEXADDIN" val="\documentclass{article}&#10;\usepackage{amsmath}&#10;\pagestyle{empty}&#10;&#10;\newcommand{\prox}{{\rm prox}}&#10;\DeclareMathOperator*{\argmin}{arg\,min}&#10;&#10;\begin{document}&#10;&#10;\begin{align*}&#10;  {\rm prox}_{\rho g}(x) = \argmin_z \left ( g(z) + \frac{1}{2   \rho} \|z-x\|^2 \right )&#10;\end{align*}&#10;&#10;&#10;\end{document}"/>
  <p:tag name="IGUANATEXSIZE" val="20"/>
  <p:tag name="IGUANATEXCURSOR" val="25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668.3433"/>
  <p:tag name="LATEXADDIN" val="\documentclass{article}&#10;\usepackage{amsmath}&#10;\pagestyle{empty}&#10;\begin{document}&#10;&#10;&#10;$\mathcal N_1^+=\{2,3\}$&#10;&#10;\end{document}"/>
  <p:tag name="IGUANATEXSIZE" val="28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.5216"/>
  <p:tag name="ORIGINALWIDTH" val="990.8882"/>
  <p:tag name="LATEXADDIN" val="\documentclass{article}&#10;\usepackage{amsmath}&#10;\pagestyle{empty}&#10;&#10;\newcommand{\prox}{{\rm prox}}&#10;\DeclareMathOperator*{\argmin}{arg\,min}&#10;&#10;\begin{document}&#10;&#10;$x^{k+1}=\prox_{\rho g}(x^k)$&#10;&#10;&#10;\end{document}"/>
  <p:tag name="IGUANATEXSIZE" val="20"/>
  <p:tag name="IGUANATEXCURSOR" val="18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6228"/>
  <p:tag name="ORIGINALWIDTH" val="89.26244"/>
  <p:tag name="LATEXADDIN" val="\documentclass{article}&#10;\usepackage{amsmath,amssymb}&#10;\pagestyle{empty}&#10;&#10;\newcommand{\prox}{{\rm prox}}&#10;\DeclareMathOperator*{\argmin}{arg\,min}&#10;&#10;\begin{document}&#10;&#10;$R$&#10;&#10;&#10;\end{document}"/>
  <p:tag name="IGUANATEXSIZE" val="20"/>
  <p:tag name="IGUANATEXCURSOR" val="1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52.6329"/>
  <p:tag name="LATEXADDIN" val="\documentclass{article}&#10;\usepackage{amsmath}&#10;\pagestyle{empty}&#10;\begin{document}&#10;&#10;\begin{align*}&#10;\min \; f_1(x_1,x_2,x_3)&#10;\end{align*}&#10;&#10;&#10;\end{document}"/>
  <p:tag name="IGUANATEXSIZE" val="20"/>
  <p:tag name="IGUANATEXCURSOR" val="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70.3575"/>
  <p:tag name="LATEXADDIN" val="\documentclass{article}&#10;\usepackage{amsmath}&#10;\pagestyle{empty}&#10;\begin{document}&#10;&#10;\begin{align*}&#10;\min \; f_2(x_2,x_3) &#10;\end{align*}&#10;&#10;&#10;\end{document}"/>
  <p:tag name="IGUANATEXSIZE" val="20"/>
  <p:tag name="IGUANATEXCURSOR" val="10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70.3575"/>
  <p:tag name="LATEXADDIN" val="\documentclass{article}&#10;\usepackage{amsmath}&#10;\pagestyle{empty}&#10;\begin{document}&#10;&#10;\begin{align*}&#10;\min \; f_3(x_3,x_1)&#10;\end{align*}&#10;&#10;&#10;\end{document}"/>
  <p:tag name="IGUANATEXSIZE" val="20"/>
  <p:tag name="IGUANATEXCURSOR" val="11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.0242"/>
  <p:tag name="ORIGINALWIDTH" val="1084.651"/>
  <p:tag name="LATEXADDIN" val="\documentclass{article}&#10;\usepackage{amsmath}&#10;\pagestyle{empty}&#10;\begin{document}&#10;&#10;&#10;${\bf x}_i = \big (x_i,(x_{ij})_{j\in\mathcal N_i^+}\big )$&#10;&#10;\end{document}"/>
  <p:tag name="IGUANATEXSIZE" val="24"/>
  <p:tag name="IGUANATEXCURSOR" val="13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71.3856"/>
  <p:tag name="LATEXADDIN" val="\documentclass{article}&#10;\usepackage{amsmath}&#10;\pagestyle{empty}&#10;\begin{document}&#10;&#10;${\bf x}_1=(x_1,x_{12},x_{13})$&#10;&#10;&#10;\end{document}"/>
  <p:tag name="IGUANATEXSIZE" val="20"/>
  <p:tag name="IGUANATEXCURSOR" val="11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38.8531"/>
  <p:tag name="LATEXADDIN" val="\documentclass{article}&#10;\usepackage{amsmath}&#10;\pagestyle{empty}&#10;\begin{document}&#10;&#10;${\bf x}_2=(x_2,x_{23})$&#10;&#10;&#10;\end{document}"/>
  <p:tag name="IGUANATEXSIZE" val="20"/>
  <p:tag name="IGUANATEXCURSOR" val="1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38.8531"/>
  <p:tag name="LATEXADDIN" val="\documentclass{article}&#10;\usepackage{amsmath}&#10;\pagestyle{empty}&#10;\begin{document}&#10;&#10;${\bf x}_3=(x_3,x_{31})$&#10;&#10;&#10;\end{document}"/>
  <p:tag name="IGUANATEXSIZE" val="20"/>
  <p:tag name="IGUANATEXCURSOR" val="10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97.7916"/>
  <p:tag name="LATEXADDIN" val="\documentclass{article}&#10;\usepackage{amsmath}&#10;\pagestyle{empty}&#10;\begin{document}&#10;&#10;$f_i({\bf x}_i)$&#10;&#10;&#10;\end{document}"/>
  <p:tag name="IGUANATEXSIZE" val="24"/>
  <p:tag name="IGUANATEXCURSOR" val="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.7681"/>
  <p:tag name="ORIGINALWIDTH" val="552.077"/>
  <p:tag name="LATEXADDIN" val="\documentclass{article}&#10;\usepackage{amsmath}&#10;\pagestyle{empty}&#10;\begin{document}&#10;&#10;&#10;$\mathcal N_1^-=\{3\}$&#10;&#10;\end{document}"/>
  <p:tag name="IGUANATEXSIZE" val="28"/>
  <p:tag name="IGUANATEXCURSOR" val="1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91.8326"/>
  <p:tag name="LATEXADDIN" val="\documentclass{article}&#10;\usepackage{amsmath}&#10;\pagestyle{empty}&#10;\begin{document}&#10;&#10;&#10;$\min \; f_1({\bf x}_1)$&#10;&#10;\end{document}"/>
  <p:tag name="IGUANATEXSIZE" val="20"/>
  <p:tag name="IGUANATEXCURSOR" val="8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91.8326"/>
  <p:tag name="LATEXADDIN" val="\documentclass{article}&#10;\usepackage{amsmath}&#10;\pagestyle{empty}&#10;\begin{document}&#10;&#10;&#10;$\min \; f_2({\bf x}_2)$&#10;&#10;\end{document}"/>
  <p:tag name="IGUANATEXSIZE" val="20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591.8326"/>
  <p:tag name="LATEXADDIN" val="\documentclass{article}&#10;\usepackage{amsmath}&#10;\pagestyle{empty}&#10;\begin{document}&#10;&#10;&#10;$\min \; f_3({\bf x}_3)$&#10;&#10;\end{document}"/>
  <p:tag name="IGUANATEXSIZE" val="20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454.5635"/>
  <p:tag name="LATEXADDIN" val="\documentclass{article}&#10;\usepackage{amsmath}&#10;\pagestyle{empty}&#10;\begin{document}&#10;&#10;&#10;$x_{12}=x_2$&#10;&#10;\end{document}"/>
  <p:tag name="IGUANATEXSIZE" val="20"/>
  <p:tag name="IGUANATEXCURSOR" val="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455.3135"/>
  <p:tag name="LATEXADDIN" val="\documentclass{article}&#10;\usepackage{amsmath}&#10;\pagestyle{empty}&#10;\begin{document}&#10;&#10;&#10;$x_{23}=x_3$&#10;&#10;\end{document}"/>
  <p:tag name="IGUANATEXSIZE" val="20"/>
  <p:tag name="IGUANATEXCURSOR" val="9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455.3135"/>
  <p:tag name="LATEXADDIN" val="\documentclass{article}&#10;\usepackage{amsmath}&#10;\pagestyle{empty}&#10;\begin{document}&#10;&#10;&#10;$x_{13}=x_3$&#10;&#10;\end{document}"/>
  <p:tag name="IGUANATEXSIZE" val="20"/>
  <p:tag name="IGUANATEXCURSOR" val="9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452.3131"/>
  <p:tag name="LATEXADDIN" val="\documentclass{article}&#10;\usepackage{amsmath}&#10;\pagestyle{empty}&#10;\begin{document}&#10;&#10;&#10;$x_{31}=x_1$&#10;&#10;\end{document}"/>
  <p:tag name="IGUANATEXSIZE" val="20"/>
  <p:tag name="IGUANATEXCURSOR" val="8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863.26"/>
  <p:tag name="LATEXADDIN" val="\documentclass{article}&#10;\usepackage{amsmath}&#10;\pagestyle{empty}&#10;\begin{document}&#10;&#10;$\min$ $f({\bf x})=f_1({\bf x}_1)+\cdots+f_m({\bf x}_m)$&#10;&#10;&#10;\end{document}"/>
  <p:tag name="IGUANATEXSIZE" val="20"/>
  <p:tag name="IGUANATEXCURSOR" val="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01339"/>
  <p:tag name="ORIGINALWIDTH" val="545.3262"/>
  <p:tag name="LATEXADDIN" val="\documentclass{article}&#10;\usepackage{amsmath}&#10;\pagestyle{empty}&#10;\begin{document}&#10;&#10;s.t. ${\bf x} \in \mathcal A$&#10;&#10;&#10;\end{document}"/>
  <p:tag name="IGUANATEXSIZE" val="20"/>
  <p:tag name="IGUANATEXCURSOR" val="11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709"/>
  <p:tag name="ORIGINALWIDTH" val="1987.027"/>
  <p:tag name="LATEXADDIN" val="\documentclass{article}&#10;\usepackage{amsmath}&#10;\pagestyle{empty}&#10;\begin{document}&#10;&#10;${\bf x} \in \mathcal A := \bigcap_i \big \{ {\bf x} \,|\, x_i=x_{ji},\;\forall j\in \mathcal N_i^- \big\}$&#10;&#10;&#10;\end{document}"/>
  <p:tag name="IGUANATEXSIZE" val="20"/>
  <p:tag name="IGUANATEXCURSOR" val="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1446.202"/>
  <p:tag name="LATEXADDIN" val="\documentclass{article}&#10;\usepackage{amsmath}&#10;\pagestyle{empty}&#10;\begin{document}&#10;&#10;mininize $f=f_1+\cdots+f_m$&#10;&#10;&#10;\end{document}"/>
  <p:tag name="IGUANATEXSIZE" val="20"/>
  <p:tag name="IGUANATEXCURSOR" val="1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62.3843"/>
  <p:tag name="LATEXADDIN" val="\documentclass{article}&#10;\usepackage{amsmath}&#10;\pagestyle{empty}&#10;\begin{document}&#10;&#10;$\min$ $f({\bf x})+{\bf 1}_{\mathcal A}({\bf x})$&#10;&#10;&#10;\end{document}"/>
  <p:tag name="IGUANATEXSIZE" val="20"/>
  <p:tag name="IGUANATEXCURSOR" val="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51276"/>
  <p:tag name="ORIGINALWIDTH" val="141.7698"/>
  <p:tag name="LATEXADDIN" val="\documentclass{article}&#10;\usepackage{amsmath}&#10;\pagestyle{empty}&#10;\begin{document}&#10;&#10;&#10;$x_{ij}$&#10;&#10;\end{document}"/>
  <p:tag name="IGUANATEXSIZE" val="20"/>
  <p:tag name="IGUANATEXCURSOR" val="9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1.51276"/>
  <p:tag name="ORIGINALWIDTH" val="106.5149"/>
  <p:tag name="LATEXADDIN" val="\documentclass{article}&#10;\usepackage{amsmath}&#10;\pagestyle{empty}&#10;\begin{document}&#10;&#10;&#10;$x_j$&#10;&#10;\end{document}"/>
  <p:tag name="IGUANATEXSIZE" val="20"/>
  <p:tag name="IGUANATEXCURSOR" val="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611.225"/>
  <p:tag name="LATEXADDIN" val="\documentclass{article}&#10;\usepackage{amsmath}&#10;\pagestyle{empty}&#10;\begin{document}&#10;&#10;$f({\bf x})=f_1({\bf x}_1)+\cdots+f_m({\bf x}_m)$&#10;&#10;&#10;\end{document}"/>
  <p:tag name="IGUANATEXSIZE" val="20"/>
  <p:tag name="IGUANATEXCURSOR" val="8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.01339"/>
  <p:tag name="ORIGINALWIDTH" val="96.01339"/>
  <p:tag name="LATEXADDIN" val="\documentclass{article}&#10;\usepackage{amsmath}&#10;\pagestyle{empty}&#10;&#10;\newcommand{\prox}{{\rm prox}}&#10;\DeclareMathOperator*{\argmin}{arg\,min}&#10;&#10;\begin{document}&#10;&#10;${\mathcal A}$&#10;&#10;&#10;\end{document}"/>
  <p:tag name="IGUANATEXSIZE" val="20"/>
  <p:tag name="IGUANATEXCURSOR" val="15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65"/>
  <p:tag name="ORIGINALWIDTH" val="168.0235"/>
  <p:tag name="LATEXADDIN" val="\documentclass{article}&#10;\usepackage{amsmath}&#10;\pagestyle{empty}&#10;&#10;\newcommand{\prox}{{\rm prox}}&#10;\DeclareMathOperator*{\argmin}{arg\,min}&#10;&#10;\begin{document}&#10;&#10;$\Pi_{\mathcal A}$&#10;&#10;&#10;\end{document}"/>
  <p:tag name="IGUANATEXSIZE" val="20"/>
  <p:tag name="IGUANATEXCURSOR" val="16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62.3843"/>
  <p:tag name="LATEXADDIN" val="\documentclass{article}&#10;\usepackage{amsmath}&#10;\pagestyle{empty}&#10;\begin{document}&#10;&#10;$\min$ $f({\bf x})+{\bf 1}_{\mathcal A}({\bf x})$&#10;&#10;&#10;\end{document}"/>
  <p:tag name="IGUANATEXSIZE" val="20"/>
  <p:tag name="IGUANATEXCURSOR" val="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309.0432"/>
  <p:tag name="LATEXADDIN" val="\documentclass{article}&#10;\usepackage{amsmath}&#10;\pagestyle{empty}&#10;\begin{document}&#10;&#10;${\bf 1}_{\mathcal A}({\bf x})$&#10;&#10;&#10;\end{document}"/>
  <p:tag name="IGUANATEXSIZE" val="20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.2654"/>
  <p:tag name="ORIGINALWIDTH" val="1783.749"/>
  <p:tag name="LATEXADDIN" val="\documentclass{article}&#10;\usepackage{amsmath}&#10;\pagestyle{empty}&#10;\newcommand{\prox}{{\rm prox}}&#10;&#10;\begin{document}&#10;&#10;$\prox_{\rho f}=\prox_{\rho f_1}\times \cdots \times \prox_{\rho f_m}$&#10;&#10;&#10;\end{document}"/>
  <p:tag name="IGUANATEXSIZE" val="20"/>
  <p:tag name="IGUANATEXCURSOR" val="18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0146"/>
  <p:tag name="ORIGINALWIDTH" val="414.0578"/>
  <p:tag name="LATEXADDIN" val="\documentclass{article}&#10;\usepackage{amsmath}&#10;\pagestyle{empty}&#10;\newcommand{\prox}{{\rm prox}}&#10;&#10;\begin{document}&#10;&#10;$\prox_{\rho {\bf 1}_{\mathcal A}}$&#10;&#10;&#10;\end{document}"/>
  <p:tag name="IGUANATEXSIZE" val="20"/>
  <p:tag name="IGUANATEXCURSOR" val="14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6244"/>
  <p:tag name="ORIGINALWIDTH" val="1961.524"/>
  <p:tag name="LATEXADDIN" val="\documentclass{article}&#10;\usepackage{amsmath}&#10;\pagestyle{empty}&#10;\begin{document}&#10;&#10;s.t. all local constraints are satisfied&#10;&#10;&#10;\end{document}"/>
  <p:tag name="IGUANATEXSIZE" val="20"/>
  <p:tag name="IGUANATEXCURSOR" val="1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369.8016"/>
  <p:tag name="LATEXADDIN" val="\documentclass{article}&#10;\usepackage{amsmath}&#10;\pagestyle{empty}&#10;\begin{document}&#10;&#10;$f+{\bf 1}_{\mathcal A}$&#10;&#10;&#10;\end{document}"/>
  <p:tag name="IGUANATEXSIZE" val="20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07.5848"/>
  <p:tag name="LATEXADDIN" val="\documentclass{article}&#10;\usepackage{amsmath}&#10;\pagestyle{empty}&#10;&#10;\newcommand{\prox}{{\rm prox}}&#10;\DeclareMathOperator*{\argmin}{arg\,min}&#10;&#10;\begin{document}&#10;&#10;$f(x)+g(x)$&#10;&#10;&#10;\end{document}"/>
  <p:tag name="IGUANATEXSIZE" val="20"/>
  <p:tag name="IGUANATEXCURSOR" val="1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38.8531"/>
  <p:tag name="LATEXADDIN" val="\documentclass{article}&#10;\usepackage{amsmath}&#10;\pagestyle{empty}&#10;&#10;\newcommand{\prox}{{\rm prox}}&#10;\DeclareMathOperator*{\argmin}{arg\,min}&#10;&#10;\begin{document}&#10;&#10;$f(x)$ and $g(x)$&#10;&#10;\end{document}"/>
  <p:tag name="IGUANATEXSIZE" val="20"/>
  <p:tag name="IGUANATEXCURSOR" val="1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199"/>
  <p:tag name="ORIGINALWIDTH" val="1734.992"/>
  <p:tag name="LATEXADDIN" val="\documentclass{article}&#10;\usepackage{amsmath,amssymb}&#10;\pagestyle{empty}&#10;&#10;\newcommand{\prox}{{\rm prox}}&#10;\DeclareMathOperator*{\argmin}{arg\,min}&#10;&#10;\begin{document}&#10;&#10;$S=(2\,\prox_{\rho f}-I)(2\, \prox_{\rho g}-I)$&#10;&#10;&#10;\end{document}"/>
  <p:tag name="IGUANATEXSIZE" val="20"/>
  <p:tag name="IGUANATEXCURSOR" val="1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01212"/>
  <p:tag name="ORIGINALWIDTH" val="102.0143"/>
  <p:tag name="LATEXADDIN" val="\documentclass{article}&#10;\usepackage{amsmath}&#10;\pagestyle{empty}&#10;&#10;\newcommand{\prox}{{\rm prox}}&#10;\DeclareMathOperator*{\argmin}{arg\,min}&#10;&#10;\begin{document}&#10;&#10;$z^*$&#10;&#10;&#10;\end{document}"/>
  <p:tag name="IGUANATEXSIZE" val="20"/>
  <p:tag name="IGUANATEXCURSOR" val="15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2.5199"/>
  <p:tag name="ORIGINALWIDTH" val="849.1185"/>
  <p:tag name="LATEXADDIN" val="\documentclass{article}&#10;\usepackage{amsmath,amssymb}&#10;\pagestyle{empty}&#10;&#10;\newcommand{\prox}{{\rm prox}}&#10;\DeclareMathOperator*{\argmin}{arg\,min}&#10;&#10;\begin{document}&#10;&#10;$x^*=\prox_{\rho g}(z^*)$&#10;&#10;&#10;\end{document}"/>
  <p:tag name="IGUANATEXSIZE" val="20"/>
  <p:tag name="IGUANATEXCURSOR" val="18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2.24"/>
  <p:tag name="LATEXADDIN" val="\documentclass{article}&#10;\usepackage{amsmath,amssymb}&#10;\pagestyle{empty}&#10;&#10;\newcommand{\prox}{{\rm prox}}&#10;\DeclareMathOperator*{\argmin}{arg\,min}&#10;&#10;\begin{document}&#10;&#10;$T=(1-\alpha)I+\alpha S$, \quad $\alpha\in (0,1)$&#10;&#10;&#10;\end{document}"/>
  <p:tag name="IGUANATEXSIZE" val="20"/>
  <p:tag name="IGUANATEXCURSOR" val="1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410.3073"/>
  <p:tag name="LATEXADDIN" val="\documentclass{article}&#10;\usepackage{amsmath}&#10;\pagestyle{empty}&#10;&#10;\newcommand{\prox}{{\rm prox}}&#10;\DeclareMathOperator*{\argmin}{arg\,min}&#10;&#10;\begin{document}&#10;&#10;$f$ and $g$&#10;&#10;\end{document}"/>
  <p:tag name="IGUANATEXSIZE" val="20"/>
  <p:tag name="IGUANATEXCURSOR" val="1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10.3491"/>
  <p:tag name="LATEXADDIN" val="\documentclass{article}&#10;\usepackage{amsmath}&#10;\pagestyle{empty}&#10;&#10;\newcommand{\prox}{{\rm prox}}&#10;\DeclareMathOperator*{\argmin}{arg\,min}&#10;&#10;\begin{document}&#10;&#10;$f({\bf x})+{\bf 1}_{\mathcal A}({\bf x})$&#10;&#10;&#10;\end{document}"/>
  <p:tag name="IGUANATEXSIZE" val="20"/>
  <p:tag name="IGUANATEXCURSOR" val="1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.0188"/>
  <p:tag name="ORIGINALWIDTH" val="921.1286"/>
  <p:tag name="LATEXADDIN" val="\documentclass{article}&#10;\usepackage{amsmath}&#10;\pagestyle{empty}&#10;&#10;\newcommand{\prox}{{\rm prox}}&#10;\DeclareMathOperator*{\argmin}{arg\,min}&#10;&#10;\begin{document}&#10;&#10;${\bf z}^0=({\bf z}_1^0,\ldots,{\bf z}_m^0)$&#10;&#10;&#10;\end{document}"/>
  <p:tag name="IGUANATEXSIZE" val="20"/>
  <p:tag name="IGUANATEXCURSOR" val="1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2512.101"/>
  <p:tag name="LATEXADDIN" val="\documentclass{article}&#10;\usepackage{amsmath}&#10;\pagestyle{empty}&#10;\begin{document}&#10;&#10;$\min$ $f_1(x_1)+\cdots+f_m(x_m)$ \;s.t. $x_1=\cdots=x_m$&#10;&#10;&#10;\end{document}"/>
  <p:tag name="IGUANATEXSIZE" val="28"/>
  <p:tag name="IGUANATEXCURSOR" val="1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9.8016"/>
  <p:tag name="ORIGINALWIDTH" val="2763.386"/>
  <p:tag name="LATEXADDIN" val="\documentclass{article}&#10;\usepackage{amsmath}&#10;\pagestyle{empty}&#10;&#10;\newcommand{\prox}{{\rm prox}}&#10;\DeclareMathOperator*{\argmin}{arg\,min}&#10;&#10;\begin{document}&#10;&#10;\begin{align*}&#10;   {\bf x}^{k+1} &amp;\gets \Pi_{\mathcal A}({\bf z}^k)\\&#10;    {\bf z}_i^{k+1} &amp;\gets {\bf z}_i^k + 2 \alpha \left ( \prox_{\rho f_i} (2 {\bf x}_i^{k+1} - {\bf z}_i^k )  - {\bf x}_i^{k+1} \right ),\;\;\forall i&#10;\end{align*}&#10;&#10;&#10;\end{document}"/>
  <p:tag name="IGUANATEXSIZE" val="20"/>
  <p:tag name="IGUANATEXCURSOR" val="3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647"/>
  <p:tag name="ORIGINALWIDTH" val="123.0172"/>
  <p:tag name="LATEXADDIN" val="\documentclass{article}&#10;\usepackage{amsmath}&#10;\pagestyle{empty}&#10;&#10;\newcommand{\prox}{{\rm prox}}&#10;\DeclareMathOperator*{\argmin}{arg\,min}&#10;&#10;\begin{document}&#10;&#10;${\bf x}^k$&#10;&#10;&#10;\end{document}"/>
  <p:tag name="IGUANATEXSIZE" val="20"/>
  <p:tag name="IGUANATEXCURSOR" val="16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.7647"/>
  <p:tag name="ORIGINALWIDTH" val="123.0172"/>
  <p:tag name="LATEXADDIN" val="\documentclass{article}&#10;\usepackage{amsmath}&#10;\pagestyle{empty}&#10;&#10;\newcommand{\prox}{{\rm prox}}&#10;\DeclareMathOperator*{\argmin}{arg\,min}&#10;&#10;\begin{document}&#10;&#10;${\bf x}^k$&#10;&#10;&#10;\end{document}"/>
  <p:tag name="IGUANATEXSIZE" val="20"/>
  <p:tag name="IGUANATEXCURSOR" val="1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51197"/>
  <p:tag name="ORIGINALWIDTH" val="117.0163"/>
  <p:tag name="LATEXADDIN" val="\documentclass{article}&#10;\usepackage{amsmath}&#10;\pagestyle{empty}&#10;&#10;\newcommand{\prox}{{\rm prox}}&#10;\DeclareMathOperator*{\argmin}{arg\,min}&#10;&#10;\begin{document}&#10;&#10;${\bf x}^*$&#10;&#10;&#10;\end{document}"/>
  <p:tag name="IGUANATEXSIZE" val="20"/>
  <p:tag name="IGUANATEXCURSOR" val="16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862.6204"/>
  <p:tag name="LATEXADDIN" val="\documentclass{article}&#10;\usepackage{amsmath}&#10;\pagestyle{empty}&#10;&#10;\newcommand{\prox}{{\rm prox}}&#10;\DeclareMathOperator*{\argmin}{arg\,min}&#10;&#10;\begin{document}&#10;&#10;$\rho&gt;0$, $\alpha\in (0,1)$&#10;&#10;&#10;\end{document}"/>
  <p:tag name="IGUANATEXSIZE" val="20"/>
  <p:tag name="IGUANATEXCURSOR" val="16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897.8753"/>
  <p:tag name="LATEXADDIN" val="\documentclass{article}&#10;\usepackage{amsmath}&#10;\pagestyle{empty}&#10;\begin{document}&#10;&#10;\begin{align*}&#10;f_1=(x_1^2+x_2^2)/2&#10;\end{align*}&#10;&#10;&#10;\end{document}"/>
  <p:tag name="IGUANATEXSIZE" val="20"/>
  <p:tag name="IGUANATEXCURSOR" val="11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488.3181"/>
  <p:tag name="LATEXADDIN" val="\documentclass{article}&#10;\usepackage{amsmath}&#10;\pagestyle{empty}&#10;\begin{document}&#10;&#10;\begin{align*}&#10;f_2=-x_2&#10;\end{align*}&#10;&#10;&#10;\end{document}"/>
  <p:tag name="IGUANATEXSIZE" val="20"/>
  <p:tag name="IGUANATEXCURSOR" val="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705.8485"/>
  <p:tag name="LATEXADDIN" val="\documentclass{article}&#10;\usepackage{amsmath}&#10;\pagestyle{empty}&#10;\begin{document}&#10;&#10;${\bf z_1}=(z_1,z_{12})$&#10;&#10;\end{document}"/>
  <p:tag name="IGUANATEXSIZE" val="20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.51024"/>
  <p:tag name="ORIGINALWIDTH" val="390.8046"/>
  <p:tag name="LATEXADDIN" val="\documentclass{article}&#10;\usepackage{amsmath}&#10;\pagestyle{empty}&#10;\begin{document}&#10;&#10;${\bf z_2}=z_2$&#10;&#10;\end{document}"/>
  <p:tag name="IGUANATEXSIZE" val="20"/>
  <p:tag name="IGUANATEXCURSOR" val="9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709"/>
  <p:tag name="ORIGINALWIDTH" val="684.8456"/>
  <p:tag name="LATEXADDIN" val="\documentclass{article}&#10;\usepackage{amsmath}&#10;\pagestyle{empty}&#10;&#10;\newcommand{\prox}{{\rm prox}}&#10;\DeclareMathOperator*{\argmin}{arg\,min}&#10;&#10;\begin{document}&#10;&#10;$\alpha=\frac{1}{2}$, $\rho&gt;0$&#10;&#10;\end{document}"/>
  <p:tag name="IGUANATEXSIZE" val="28"/>
  <p:tag name="IGUANATEXCURSOR" val="1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265"/>
  <p:tag name="ORIGINALWIDTH" val="1536.214"/>
  <p:tag name="LATEXADDIN" val="\documentclass{article}&#10;\usepackage{amsmath}&#10;\pagestyle{empty}&#10;\begin{document}&#10;&#10;find  $x \in D_1\cap D_2 \cap \cdots \cap D_m$&#10;&#10;&#10;\end{document}"/>
  <p:tag name="IGUANATEXSIZE" val="28"/>
  <p:tag name="IGUANATEXCURSOR" val="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22.823"/>
  <p:tag name="ORIGINALWIDTH" val="2035.034"/>
  <p:tag name="LATEXADDIN" val="\documentclass{article}&#10;\usepackage{amsmath}&#10;\pagestyle{empty}&#10;&#10;\newcommand{\prox}{{\rm prox}}&#10;\DeclareMathOperator*{\argmin}{arg\,min}&#10;&#10;\begin{document}&#10;&#10;\begin{align*}&#10;\begin{cases}&#10;  z_1^{k+1} &amp;=(1-\rho/(1+\rho) ) z_1^k, \\&#10;  z_{12}^{k+1} &amp; =\frac{1}{2} z_{12}^k + \frac{1}{2}(1-\rho)/(1+\rho) z_2^k, \\&#10;  z_2^{k+1} &amp;= (z_2^k + z_{12}^k)/2 + \rho.&#10;\end{cases}&#10;\end{align*}&#10;&#10;\end{document}"/>
  <p:tag name="IGUANATEXSIZE" val="28"/>
  <p:tag name="IGUANATEXCURSOR" val="36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.5191"/>
  <p:tag name="ORIGINALWIDTH" val="2432.589"/>
  <p:tag name="LATEXADDIN" val="\documentclass{article}&#10;\usepackage{amsmath}&#10;\pagestyle{empty}&#10;&#10;\newcommand{\prox}{{\rm prox}}&#10;\DeclareMathOperator*{\argmin}{arg\,min}&#10;&#10;\begin{document}&#10;&#10;$z^k\to z^*$ with $z_1^*=0$, $z_{12}^*=1-\rho$, $z_2^*=1+\rho$&#10;&#10;\end{document}"/>
  <p:tag name="IGUANATEXSIZE" val="28"/>
  <p:tag name="IGUANATEXCURSOR" val="1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7.0163"/>
  <p:tag name="ORIGINALWIDTH" val="2074.79"/>
  <p:tag name="LATEXADDIN" val="\documentclass{article}&#10;\usepackage{amsmath}&#10;\pagestyle{empty}&#10;&#10;\newcommand{\prox}{{\rm prox}}&#10;\DeclareMathOperator*{\argmin}{arg\,min}&#10;&#10;\begin{document}&#10;&#10;$x^* =\Pi_{\mathcal A} z^*$ with $x_1^*=0$, $x^*_2=x_{12}^*=1$, &#10;&#10;\end{document}"/>
  <p:tag name="IGUANATEXSIZE" val="28"/>
  <p:tag name="IGUANATEXCURSOR" val="19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871.6216"/>
  <p:tag name="LATEXADDIN" val="\documentclass{article}&#10;\usepackage{amsmath}&#10;\pagestyle{empty}&#10;\begin{document}&#10;&#10;${\bf x}_1=(x_1,x_2,x_3)$&#10;&#10;&#10;\end{document}"/>
  <p:tag name="IGUANATEXSIZE" val="20"/>
  <p:tag name="IGUANATEXCURSOR" val="10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89.3462"/>
  <p:tag name="LATEXADDIN" val="\documentclass{article}&#10;\usepackage{amsmath}&#10;\pagestyle{empty}&#10;\begin{document}&#10;&#10;${\bf x}_3=(x_3,x_1)$&#10;&#10;&#10;\end{document}"/>
  <p:tag name="IGUANATEXSIZE" val="20"/>
  <p:tag name="IGUANATEXCURSOR" val="10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361.5505"/>
  <p:tag name="LATEXADDIN" val="\documentclass{article}&#10;\usepackage{amsmath}&#10;\pagestyle{empty}&#10;\begin{document}&#10;&#10;&#10;$\min \; f_1$&#10;&#10;\end{document}"/>
  <p:tag name="IGUANATEXSIZE" val="20"/>
  <p:tag name="IGUANATEXCURSOR" val="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363.8008"/>
  <p:tag name="LATEXADDIN" val="\documentclass{article}&#10;\usepackage{amsmath}&#10;\pagestyle{empty}&#10;\begin{document}&#10;&#10;&#10;$\min \; f_2$&#10;&#10;\end{document}"/>
  <p:tag name="IGUANATEXSIZE" val="20"/>
  <p:tag name="IGUANATEXCURSOR" val="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2658"/>
  <p:tag name="ORIGINALWIDTH" val="365.3009"/>
  <p:tag name="LATEXADDIN" val="\documentclass{article}&#10;\usepackage{amsmath}&#10;\pagestyle{empty}&#10;\begin{document}&#10;&#10;&#10;$\min \; f_3$&#10;&#10;\end{document}"/>
  <p:tag name="IGUANATEXSIZE" val="20"/>
  <p:tag name="IGUANATEXCURSOR" val="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699.0975"/>
  <p:tag name="LATEXADDIN" val="\documentclass{article}&#10;\usepackage{amsmath}&#10;\pagestyle{empty}&#10;\begin{document}&#10;&#10;${\bf z}_2=(z_2,z_{23})$&#10;&#10;&#10;\end{document}"/>
  <p:tag name="IGUANATEXSIZE" val="20"/>
  <p:tag name="IGUANATEXCURSOR" val="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918.1281"/>
  <p:tag name="LATEXADDIN" val="\documentclass{article}&#10;\usepackage{amsmath}&#10;\pagestyle{empty}&#10;\begin{document}&#10;&#10;${\bf z}_1=(z_1,z_{12},z_{13})$&#10;&#10;\end{document}"/>
  <p:tag name="IGUANATEXSIZE" val="20"/>
  <p:tag name="IGUANATEXCURSOR" val="1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5575</TotalTime>
  <Words>1530</Words>
  <Application>Microsoft Office PowerPoint</Application>
  <PresentationFormat>Widescreen</PresentationFormat>
  <Paragraphs>325</Paragraphs>
  <Slides>36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宋体</vt:lpstr>
      <vt:lpstr>Arial</vt:lpstr>
      <vt:lpstr>Calibri</vt:lpstr>
      <vt:lpstr>Calibri Light</vt:lpstr>
      <vt:lpstr>Cambria Math</vt:lpstr>
      <vt:lpstr>Wingdings</vt:lpstr>
      <vt:lpstr>Office Theme</vt:lpstr>
      <vt:lpstr>Distributed Solutions of Locally Coupled Convex Optimization Problems and Convex-Concave Games on Networks</vt:lpstr>
      <vt:lpstr>Overview</vt:lpstr>
      <vt:lpstr>Optimization Problems on Agent Networks</vt:lpstr>
      <vt:lpstr>Special Cases</vt:lpstr>
      <vt:lpstr>Assumptions</vt:lpstr>
      <vt:lpstr>Relevant Approaches</vt:lpstr>
      <vt:lpstr>Overview of Our Approach</vt:lpstr>
      <vt:lpstr>Averaged Operators</vt:lpstr>
      <vt:lpstr>Monotone Operators </vt:lpstr>
      <vt:lpstr>Problem Reformulation</vt:lpstr>
      <vt:lpstr>Remark</vt:lpstr>
      <vt:lpstr>Operator Splitting</vt:lpstr>
      <vt:lpstr>Douglas-Rachford Algorithm</vt:lpstr>
      <vt:lpstr>Example</vt:lpstr>
      <vt:lpstr>Algorithm Complexity</vt:lpstr>
      <vt:lpstr>Dual Douglas-Rachford Algorithm</vt:lpstr>
      <vt:lpstr>Asynchrony in Agent Networks</vt:lpstr>
      <vt:lpstr>Asynchronous Implementation of Averaged Operators</vt:lpstr>
      <vt:lpstr>Asynchronous D-R Algorithm</vt:lpstr>
      <vt:lpstr>Modified Asynchronous D-R Algorithm</vt:lpstr>
      <vt:lpstr>Example: Network Localization</vt:lpstr>
      <vt:lpstr>Example: Network Localization</vt:lpstr>
      <vt:lpstr>Locally Coupled Convex-Concave Games on Networks</vt:lpstr>
      <vt:lpstr>Saddle Functions</vt:lpstr>
      <vt:lpstr>Saddle Points</vt:lpstr>
      <vt:lpstr>Saddle Differential Operator</vt:lpstr>
      <vt:lpstr>Operator Splitting</vt:lpstr>
      <vt:lpstr>Example: Sparse Bilinear Game</vt:lpstr>
      <vt:lpstr>Convex-Concave Games on Agent Networks</vt:lpstr>
      <vt:lpstr>Convex-Concave Games on Agent Networks</vt:lpstr>
      <vt:lpstr>Reformulation of Games</vt:lpstr>
      <vt:lpstr>Example</vt:lpstr>
      <vt:lpstr>Example</vt:lpstr>
      <vt:lpstr>Example</vt:lpstr>
      <vt:lpstr>Extensions</vt:lpstr>
      <vt:lpstr>More details can be found in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Multi-Agent Building Control</dc:title>
  <dc:creator>Jianghai</dc:creator>
  <cp:lastModifiedBy>Jianghai</cp:lastModifiedBy>
  <cp:revision>217</cp:revision>
  <dcterms:created xsi:type="dcterms:W3CDTF">2017-04-20T01:39:05Z</dcterms:created>
  <dcterms:modified xsi:type="dcterms:W3CDTF">2018-10-19T13:54:40Z</dcterms:modified>
</cp:coreProperties>
</file>