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3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CCDA4-997E-4547-9F87-D12F7F3B977B}" type="datetimeFigureOut">
              <a:rPr lang="en-US" smtClean="0"/>
              <a:pPr/>
              <a:t>7/3/2012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CCDA4-997E-4547-9F87-D12F7F3B977B}" type="datetimeFigureOut">
              <a:rPr lang="en-US" smtClean="0"/>
              <a:pPr/>
              <a:t>7/3/2012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CCDA4-997E-4547-9F87-D12F7F3B977B}" type="datetimeFigureOut">
              <a:rPr lang="en-US" smtClean="0"/>
              <a:pPr/>
              <a:t>7/3/2012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CCDA4-997E-4547-9F87-D12F7F3B977B}" type="datetimeFigureOut">
              <a:rPr lang="en-US" smtClean="0"/>
              <a:pPr/>
              <a:t>7/3/2012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CCDA4-997E-4547-9F87-D12F7F3B977B}" type="datetimeFigureOut">
              <a:rPr lang="en-US" smtClean="0"/>
              <a:pPr/>
              <a:t>7/3/2012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CCDA4-997E-4547-9F87-D12F7F3B977B}" type="datetimeFigureOut">
              <a:rPr lang="en-US" smtClean="0"/>
              <a:pPr/>
              <a:t>7/3/2012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CCDA4-997E-4547-9F87-D12F7F3B977B}" type="datetimeFigureOut">
              <a:rPr lang="en-US" smtClean="0"/>
              <a:pPr/>
              <a:t>7/3/2012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CCDA4-997E-4547-9F87-D12F7F3B977B}" type="datetimeFigureOut">
              <a:rPr lang="en-US" smtClean="0"/>
              <a:pPr/>
              <a:t>7/3/2012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CCDA4-997E-4547-9F87-D12F7F3B977B}" type="datetimeFigureOut">
              <a:rPr lang="en-US" smtClean="0"/>
              <a:pPr/>
              <a:t>7/3/2012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CCDA4-997E-4547-9F87-D12F7F3B977B}" type="datetimeFigureOut">
              <a:rPr lang="en-US" smtClean="0"/>
              <a:pPr/>
              <a:t>7/3/2012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CCDA4-997E-4547-9F87-D12F7F3B977B}" type="datetimeFigureOut">
              <a:rPr lang="en-US" smtClean="0"/>
              <a:pPr/>
              <a:t>7/3/2012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7CE8A-8991-49BF-B86D-8F60A3286F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CCDA4-997E-4547-9F87-D12F7F3B977B}" type="datetimeFigureOut">
              <a:rPr lang="en-US" smtClean="0"/>
              <a:pPr/>
              <a:t>7/3/2012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7CE8A-8991-49BF-B86D-8F60A3286F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3810000" cy="369332"/>
          </a:xfrm>
          <a:prstGeom prst="rect">
            <a:avLst/>
          </a:prstGeom>
          <a:noFill/>
        </p:spPr>
        <p:txBody>
          <a:bodyPr wrap="square" rtlCol="0">
            <a:spAutoFit/>
          </a:bodyPr>
          <a:lstStyle/>
          <a:p>
            <a:r>
              <a:rPr lang="en-US" dirty="0" smtClean="0"/>
              <a:t>WATER TREATMENT IN RURAL AREAS</a:t>
            </a:r>
            <a:endParaRPr lang="en-US" dirty="0"/>
          </a:p>
        </p:txBody>
      </p:sp>
      <p:sp>
        <p:nvSpPr>
          <p:cNvPr id="5" name="TextBox 4"/>
          <p:cNvSpPr txBox="1"/>
          <p:nvPr/>
        </p:nvSpPr>
        <p:spPr>
          <a:xfrm>
            <a:off x="381000" y="685800"/>
            <a:ext cx="3505200" cy="369332"/>
          </a:xfrm>
          <a:prstGeom prst="rect">
            <a:avLst/>
          </a:prstGeom>
          <a:noFill/>
        </p:spPr>
        <p:txBody>
          <a:bodyPr wrap="square" rtlCol="0">
            <a:spAutoFit/>
          </a:bodyPr>
          <a:lstStyle/>
          <a:p>
            <a:r>
              <a:rPr lang="en-US" dirty="0" smtClean="0"/>
              <a:t>SLOW SAND </a:t>
            </a:r>
            <a:r>
              <a:rPr lang="en-US" dirty="0" smtClean="0"/>
              <a:t>FILTERS</a:t>
            </a:r>
            <a:endParaRPr lang="en-US" dirty="0"/>
          </a:p>
        </p:txBody>
      </p:sp>
      <p:pic>
        <p:nvPicPr>
          <p:cNvPr id="6" name="Picture 5"/>
          <p:cNvPicPr/>
          <p:nvPr/>
        </p:nvPicPr>
        <p:blipFill>
          <a:blip r:embed="rId2" cstate="print"/>
          <a:srcRect/>
          <a:stretch>
            <a:fillRect/>
          </a:stretch>
        </p:blipFill>
        <p:spPr bwMode="auto">
          <a:xfrm>
            <a:off x="304800" y="2971800"/>
            <a:ext cx="1905000" cy="3581400"/>
          </a:xfrm>
          <a:prstGeom prst="rect">
            <a:avLst/>
          </a:prstGeom>
          <a:noFill/>
          <a:ln w="9525">
            <a:noFill/>
            <a:miter lim="800000"/>
            <a:headEnd/>
            <a:tailEnd/>
          </a:ln>
        </p:spPr>
      </p:pic>
      <p:pic>
        <p:nvPicPr>
          <p:cNvPr id="8" name="Imagen 1" descr="C:\Users\Ju\Pictures\2012_FOTOS\2012_06_11-17 GDT Colombia\114_PANA\P1140002M1.jpg"/>
          <p:cNvPicPr>
            <a:picLocks noChangeAspect="1"/>
          </p:cNvPicPr>
          <p:nvPr/>
        </p:nvPicPr>
        <p:blipFill>
          <a:blip r:embed="rId3" cstate="print"/>
          <a:srcRect/>
          <a:stretch>
            <a:fillRect/>
          </a:stretch>
        </p:blipFill>
        <p:spPr bwMode="auto">
          <a:xfrm>
            <a:off x="4267200" y="322048"/>
            <a:ext cx="4572000" cy="2458482"/>
          </a:xfrm>
          <a:prstGeom prst="rect">
            <a:avLst/>
          </a:prstGeom>
          <a:noFill/>
          <a:ln w="9525">
            <a:noFill/>
            <a:miter lim="800000"/>
            <a:headEnd/>
            <a:tailEnd/>
          </a:ln>
        </p:spPr>
      </p:pic>
      <p:sp>
        <p:nvSpPr>
          <p:cNvPr id="10" name="Rectangle 9"/>
          <p:cNvSpPr/>
          <p:nvPr/>
        </p:nvSpPr>
        <p:spPr>
          <a:xfrm>
            <a:off x="381000" y="1066800"/>
            <a:ext cx="3810000" cy="1676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smtClean="0">
                <a:solidFill>
                  <a:schemeClr val="tx1"/>
                </a:solidFill>
              </a:rPr>
              <a:t>This </a:t>
            </a:r>
            <a:r>
              <a:rPr lang="en-US" sz="1400" dirty="0">
                <a:solidFill>
                  <a:schemeClr val="tx1"/>
                </a:solidFill>
              </a:rPr>
              <a:t>project </a:t>
            </a:r>
            <a:r>
              <a:rPr lang="en-US" sz="1400" dirty="0" smtClean="0">
                <a:solidFill>
                  <a:schemeClr val="tx1"/>
                </a:solidFill>
              </a:rPr>
              <a:t>aims to </a:t>
            </a:r>
            <a:r>
              <a:rPr lang="en-US" sz="1400" dirty="0">
                <a:solidFill>
                  <a:schemeClr val="tx1"/>
                </a:solidFill>
              </a:rPr>
              <a:t>develop </a:t>
            </a:r>
            <a:r>
              <a:rPr lang="en-US" sz="1400" dirty="0" smtClean="0">
                <a:solidFill>
                  <a:schemeClr val="tx1"/>
                </a:solidFill>
              </a:rPr>
              <a:t>economical </a:t>
            </a:r>
            <a:r>
              <a:rPr lang="en-US" sz="1400" dirty="0">
                <a:solidFill>
                  <a:schemeClr val="tx1"/>
                </a:solidFill>
              </a:rPr>
              <a:t>and effective drinking water treatment </a:t>
            </a:r>
            <a:r>
              <a:rPr lang="en-US" sz="1400" dirty="0" smtClean="0">
                <a:solidFill>
                  <a:schemeClr val="tx1"/>
                </a:solidFill>
              </a:rPr>
              <a:t>systems</a:t>
            </a:r>
            <a:r>
              <a:rPr lang="en-US" sz="1400" dirty="0" smtClean="0">
                <a:solidFill>
                  <a:schemeClr val="tx1"/>
                </a:solidFill>
              </a:rPr>
              <a:t> </a:t>
            </a:r>
            <a:r>
              <a:rPr lang="en-US" sz="1400" dirty="0">
                <a:solidFill>
                  <a:schemeClr val="tx1"/>
                </a:solidFill>
              </a:rPr>
              <a:t>for rural communities in </a:t>
            </a:r>
            <a:r>
              <a:rPr lang="en-US" sz="1400" dirty="0" smtClean="0">
                <a:solidFill>
                  <a:schemeClr val="tx1"/>
                </a:solidFill>
              </a:rPr>
              <a:t>Colombia </a:t>
            </a:r>
            <a:r>
              <a:rPr lang="en-US" sz="1400" dirty="0" smtClean="0">
                <a:solidFill>
                  <a:schemeClr val="tx1"/>
                </a:solidFill>
              </a:rPr>
              <a:t>in response to </a:t>
            </a:r>
            <a:r>
              <a:rPr lang="en-US" sz="1400" dirty="0" smtClean="0">
                <a:solidFill>
                  <a:schemeClr val="tx1"/>
                </a:solidFill>
              </a:rPr>
              <a:t>Kimberly-Clark Corporation’s </a:t>
            </a:r>
            <a:r>
              <a:rPr lang="en-US" sz="1400" dirty="0" smtClean="0">
                <a:solidFill>
                  <a:schemeClr val="tx1"/>
                </a:solidFill>
              </a:rPr>
              <a:t>interest </a:t>
            </a:r>
            <a:r>
              <a:rPr lang="en-US" sz="1400" dirty="0" smtClean="0">
                <a:solidFill>
                  <a:schemeClr val="tx1"/>
                </a:solidFill>
              </a:rPr>
              <a:t>in </a:t>
            </a:r>
            <a:r>
              <a:rPr lang="en-US" sz="1400" dirty="0" smtClean="0">
                <a:solidFill>
                  <a:schemeClr val="tx1"/>
                </a:solidFill>
              </a:rPr>
              <a:t>improving </a:t>
            </a:r>
            <a:r>
              <a:rPr lang="en-US" sz="1400" dirty="0" smtClean="0">
                <a:solidFill>
                  <a:schemeClr val="tx1"/>
                </a:solidFill>
              </a:rPr>
              <a:t>drinking </a:t>
            </a:r>
            <a:r>
              <a:rPr lang="en-US" sz="1400" dirty="0">
                <a:solidFill>
                  <a:schemeClr val="tx1"/>
                </a:solidFill>
              </a:rPr>
              <a:t>water quality </a:t>
            </a:r>
            <a:r>
              <a:rPr lang="en-US" sz="1400" dirty="0" smtClean="0">
                <a:solidFill>
                  <a:schemeClr val="tx1"/>
                </a:solidFill>
              </a:rPr>
              <a:t>in</a:t>
            </a:r>
            <a:r>
              <a:rPr lang="en-US" sz="1400" dirty="0" smtClean="0">
                <a:solidFill>
                  <a:schemeClr val="tx1"/>
                </a:solidFill>
              </a:rPr>
              <a:t> </a:t>
            </a:r>
            <a:r>
              <a:rPr lang="en-US" sz="1400" dirty="0">
                <a:solidFill>
                  <a:schemeClr val="tx1"/>
                </a:solidFill>
              </a:rPr>
              <a:t>schools </a:t>
            </a:r>
            <a:r>
              <a:rPr lang="en-US" sz="1400" dirty="0" smtClean="0">
                <a:solidFill>
                  <a:schemeClr val="tx1"/>
                </a:solidFill>
              </a:rPr>
              <a:t>and homes of people rural areas. </a:t>
            </a:r>
            <a:endParaRPr lang="en-US" sz="1400" dirty="0">
              <a:solidFill>
                <a:schemeClr val="tx1"/>
              </a:solidFill>
            </a:endParaRPr>
          </a:p>
        </p:txBody>
      </p:sp>
      <p:sp>
        <p:nvSpPr>
          <p:cNvPr id="11" name="Rectangle 10"/>
          <p:cNvSpPr/>
          <p:nvPr/>
        </p:nvSpPr>
        <p:spPr>
          <a:xfrm>
            <a:off x="2286000" y="2895600"/>
            <a:ext cx="6324600" cy="3733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In a slow sand </a:t>
            </a:r>
            <a:r>
              <a:rPr lang="en-US" sz="1200" dirty="0" smtClean="0">
                <a:solidFill>
                  <a:schemeClr val="tx1"/>
                </a:solidFill>
              </a:rPr>
              <a:t>filter (SSF), </a:t>
            </a:r>
            <a:r>
              <a:rPr lang="en-US" sz="1200" dirty="0" smtClean="0">
                <a:solidFill>
                  <a:schemeClr val="tx1"/>
                </a:solidFill>
              </a:rPr>
              <a:t>the water flows downward </a:t>
            </a:r>
            <a:r>
              <a:rPr lang="en-US" sz="1200" dirty="0" smtClean="0">
                <a:solidFill>
                  <a:schemeClr val="tx1"/>
                </a:solidFill>
              </a:rPr>
              <a:t>through a </a:t>
            </a:r>
            <a:r>
              <a:rPr lang="en-US" sz="1200" dirty="0" smtClean="0">
                <a:solidFill>
                  <a:schemeClr val="tx1"/>
                </a:solidFill>
              </a:rPr>
              <a:t>bed of sand placed over layered coarse sand and pea </a:t>
            </a:r>
            <a:r>
              <a:rPr lang="en-US" sz="1200" dirty="0" smtClean="0">
                <a:solidFill>
                  <a:schemeClr val="tx1"/>
                </a:solidFill>
              </a:rPr>
              <a:t>gravel, </a:t>
            </a:r>
            <a:r>
              <a:rPr lang="en-US" sz="1200" dirty="0" smtClean="0">
                <a:solidFill>
                  <a:schemeClr val="tx1"/>
                </a:solidFill>
              </a:rPr>
              <a:t>or other porous media. The sand </a:t>
            </a:r>
            <a:r>
              <a:rPr lang="en-US" sz="1200" dirty="0" smtClean="0">
                <a:solidFill>
                  <a:schemeClr val="tx1"/>
                </a:solidFill>
              </a:rPr>
              <a:t>filters out </a:t>
            </a:r>
            <a:r>
              <a:rPr lang="en-US" sz="1200" dirty="0" smtClean="0">
                <a:solidFill>
                  <a:schemeClr val="tx1"/>
                </a:solidFill>
              </a:rPr>
              <a:t>the solid organic </a:t>
            </a:r>
            <a:r>
              <a:rPr lang="en-US" sz="1200" dirty="0" smtClean="0">
                <a:solidFill>
                  <a:schemeClr val="tx1"/>
                </a:solidFill>
              </a:rPr>
              <a:t>matter </a:t>
            </a:r>
            <a:r>
              <a:rPr lang="en-US" sz="1200" dirty="0" smtClean="0">
                <a:solidFill>
                  <a:schemeClr val="tx1"/>
                </a:solidFill>
              </a:rPr>
              <a:t>(suspended particles) that cause the water to be turbid, and </a:t>
            </a:r>
            <a:r>
              <a:rPr lang="en-US" sz="1200" dirty="0" smtClean="0">
                <a:solidFill>
                  <a:schemeClr val="tx1"/>
                </a:solidFill>
              </a:rPr>
              <a:t>also provides </a:t>
            </a:r>
            <a:r>
              <a:rPr lang="en-US" sz="1200" dirty="0" smtClean="0">
                <a:solidFill>
                  <a:schemeClr val="tx1"/>
                </a:solidFill>
              </a:rPr>
              <a:t>a large surface area for attachment of “good” micro-organisms (bacteria and protozoa that do not cause disease) that mineralize (i.e., convert to carbon dioxide and water) the organic matter present in the water. Although these filters can also significantly reduce the number of pathogens (disease causing micro-organisms), it is critical that the filtered water be boiled, or treated with a disinfectant, such as chlorine and UV light, to inactivate any pathogens  that do pass through the sand. </a:t>
            </a:r>
            <a:endParaRPr lang="en-US" sz="1200" dirty="0">
              <a:solidFill>
                <a:schemeClr val="tx1"/>
              </a:solidFill>
            </a:endParaRPr>
          </a:p>
          <a:p>
            <a:pPr algn="just"/>
            <a:endParaRPr lang="en-US" sz="1400" u="sng" dirty="0" smtClean="0">
              <a:solidFill>
                <a:schemeClr val="tx1"/>
              </a:solidFill>
            </a:endParaRPr>
          </a:p>
          <a:p>
            <a:pPr algn="just"/>
            <a:r>
              <a:rPr lang="en-US" sz="1400" u="sng" dirty="0" smtClean="0">
                <a:solidFill>
                  <a:schemeClr val="tx1"/>
                </a:solidFill>
              </a:rPr>
              <a:t>One </a:t>
            </a:r>
            <a:r>
              <a:rPr lang="en-US" sz="1400" u="sng" dirty="0" smtClean="0">
                <a:solidFill>
                  <a:schemeClr val="tx1"/>
                </a:solidFill>
              </a:rPr>
              <a:t>SSF </a:t>
            </a:r>
            <a:r>
              <a:rPr lang="en-US" sz="1400" u="sng" dirty="0" smtClean="0">
                <a:solidFill>
                  <a:schemeClr val="tx1"/>
                </a:solidFill>
              </a:rPr>
              <a:t>unit consist on:</a:t>
            </a:r>
          </a:p>
          <a:p>
            <a:pPr algn="just">
              <a:buFont typeface="Arial" pitchFamily="34" charset="0"/>
              <a:buChar char="•"/>
            </a:pPr>
            <a:r>
              <a:rPr lang="en-US" sz="1400" dirty="0" smtClean="0">
                <a:solidFill>
                  <a:schemeClr val="tx1"/>
                </a:solidFill>
              </a:rPr>
              <a:t> 2 5-gallon pails with lids</a:t>
            </a:r>
          </a:p>
          <a:p>
            <a:pPr algn="just">
              <a:buFont typeface="Arial" pitchFamily="34" charset="0"/>
              <a:buChar char="•"/>
            </a:pPr>
            <a:r>
              <a:rPr lang="en-US" sz="1400" dirty="0" smtClean="0">
                <a:solidFill>
                  <a:schemeClr val="tx1"/>
                </a:solidFill>
              </a:rPr>
              <a:t> 2 polypropylene porous plates + polypropylene mesh </a:t>
            </a:r>
          </a:p>
          <a:p>
            <a:pPr algn="just">
              <a:buFont typeface="Arial" pitchFamily="34" charset="0"/>
              <a:buChar char="•"/>
            </a:pPr>
            <a:r>
              <a:rPr lang="en-US" sz="1400" dirty="0" smtClean="0">
                <a:solidFill>
                  <a:schemeClr val="tx1"/>
                </a:solidFill>
              </a:rPr>
              <a:t> Sand with diameter of </a:t>
            </a:r>
            <a:r>
              <a:rPr lang="en-US" sz="1400" dirty="0" smtClean="0">
                <a:solidFill>
                  <a:schemeClr val="tx1"/>
                </a:solidFill>
              </a:rPr>
              <a:t>~0.25-1.0 </a:t>
            </a:r>
            <a:r>
              <a:rPr lang="en-US" sz="1400" dirty="0" smtClean="0">
                <a:solidFill>
                  <a:schemeClr val="tx1"/>
                </a:solidFill>
              </a:rPr>
              <a:t>mm</a:t>
            </a:r>
          </a:p>
          <a:p>
            <a:pPr algn="just">
              <a:buFont typeface="Arial" pitchFamily="34" charset="0"/>
              <a:buChar char="•"/>
            </a:pPr>
            <a:r>
              <a:rPr lang="en-US" sz="1400" dirty="0">
                <a:solidFill>
                  <a:schemeClr val="tx1"/>
                </a:solidFill>
              </a:rPr>
              <a:t> </a:t>
            </a:r>
            <a:r>
              <a:rPr lang="en-US" sz="1400" dirty="0" smtClean="0">
                <a:solidFill>
                  <a:schemeClr val="tx1"/>
                </a:solidFill>
              </a:rPr>
              <a:t>Accessories: tubing, tees, cord grips, etc. </a:t>
            </a:r>
          </a:p>
          <a:p>
            <a:pPr algn="just">
              <a:buFont typeface="Arial" pitchFamily="34" charset="0"/>
              <a:buChar char="•"/>
            </a:pPr>
            <a:endParaRPr lang="en-US" sz="1400" dirty="0">
              <a:solidFill>
                <a:schemeClr val="tx1"/>
              </a:solidFill>
            </a:endParaRPr>
          </a:p>
          <a:p>
            <a:pPr algn="just"/>
            <a:r>
              <a:rPr lang="en-US" sz="1400" u="sng" dirty="0" smtClean="0">
                <a:solidFill>
                  <a:schemeClr val="tx1"/>
                </a:solidFill>
              </a:rPr>
              <a:t>Operational characteristics: </a:t>
            </a:r>
          </a:p>
          <a:p>
            <a:pPr algn="just"/>
            <a:r>
              <a:rPr lang="en-US" sz="1400" dirty="0" smtClean="0">
                <a:solidFill>
                  <a:schemeClr val="tx1"/>
                </a:solidFill>
              </a:rPr>
              <a:t>Required Retention Time: 8 </a:t>
            </a:r>
            <a:r>
              <a:rPr lang="en-US" sz="1400" dirty="0" smtClean="0">
                <a:solidFill>
                  <a:schemeClr val="tx1"/>
                </a:solidFill>
              </a:rPr>
              <a:t>hrs</a:t>
            </a:r>
            <a:endParaRPr lang="en-US" sz="1400" dirty="0" smtClean="0">
              <a:solidFill>
                <a:schemeClr val="tx1"/>
              </a:solidFill>
            </a:endParaRPr>
          </a:p>
          <a:p>
            <a:pPr algn="just"/>
            <a:r>
              <a:rPr lang="en-US" sz="1400" dirty="0" smtClean="0">
                <a:solidFill>
                  <a:schemeClr val="tx1"/>
                </a:solidFill>
              </a:rPr>
              <a:t>Maximum Treatment capacity: 20 L / </a:t>
            </a:r>
            <a:r>
              <a:rPr lang="en-US" sz="1400" dirty="0" smtClean="0">
                <a:solidFill>
                  <a:schemeClr val="tx1"/>
                </a:solidFill>
              </a:rPr>
              <a:t>day per unit (2 units at each school)</a:t>
            </a:r>
            <a:endParaRPr lang="en-US" sz="1400" dirty="0" smtClean="0">
              <a:solidFill>
                <a:schemeClr val="tx1"/>
              </a:solidFill>
            </a:endParaRPr>
          </a:p>
        </p:txBody>
      </p:sp>
      <p:pic>
        <p:nvPicPr>
          <p:cNvPr id="12" name="Picture 11" descr="filtered water.jpg"/>
          <p:cNvPicPr>
            <a:picLocks noChangeAspect="1"/>
          </p:cNvPicPr>
          <p:nvPr/>
        </p:nvPicPr>
        <p:blipFill>
          <a:blip r:embed="rId4" cstate="print"/>
          <a:stretch>
            <a:fillRect/>
          </a:stretch>
        </p:blipFill>
        <p:spPr>
          <a:xfrm>
            <a:off x="6629400" y="4648200"/>
            <a:ext cx="2032000" cy="1524000"/>
          </a:xfrm>
          <a:prstGeom prst="rect">
            <a:avLst/>
          </a:prstGeom>
        </p:spPr>
      </p:pic>
      <p:sp>
        <p:nvSpPr>
          <p:cNvPr id="9" name="TextBox 8"/>
          <p:cNvSpPr txBox="1"/>
          <p:nvPr/>
        </p:nvSpPr>
        <p:spPr>
          <a:xfrm>
            <a:off x="6629400" y="4648200"/>
            <a:ext cx="2133600" cy="430887"/>
          </a:xfrm>
          <a:prstGeom prst="rect">
            <a:avLst/>
          </a:prstGeom>
          <a:noFill/>
        </p:spPr>
        <p:txBody>
          <a:bodyPr wrap="square" rtlCol="0">
            <a:spAutoFit/>
          </a:bodyPr>
          <a:lstStyle/>
          <a:p>
            <a:r>
              <a:rPr lang="en-US" sz="1100" dirty="0" smtClean="0">
                <a:solidFill>
                  <a:schemeClr val="bg1"/>
                </a:solidFill>
              </a:rPr>
              <a:t>untreated         SSF treated water</a:t>
            </a:r>
          </a:p>
          <a:p>
            <a:r>
              <a:rPr lang="en-US" sz="1100" dirty="0" smtClean="0">
                <a:solidFill>
                  <a:schemeClr val="bg1"/>
                </a:solidFill>
              </a:rPr>
              <a:t>    water         </a:t>
            </a:r>
            <a:endParaRPr lang="en-US" sz="11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262</Words>
  <Application>Microsoft Office PowerPoint</Application>
  <PresentationFormat>On-screen Show (4:3)</PresentationFormat>
  <Paragraphs>16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Engineering Computer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wiener</dc:creator>
  <cp:lastModifiedBy>jafvert</cp:lastModifiedBy>
  <cp:revision>14</cp:revision>
  <dcterms:created xsi:type="dcterms:W3CDTF">2012-07-02T19:55:52Z</dcterms:created>
  <dcterms:modified xsi:type="dcterms:W3CDTF">2012-07-03T16:31:24Z</dcterms:modified>
</cp:coreProperties>
</file>