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304" r:id="rId2"/>
    <p:sldId id="256" r:id="rId3"/>
    <p:sldId id="262" r:id="rId4"/>
    <p:sldId id="306" r:id="rId5"/>
    <p:sldId id="296" r:id="rId6"/>
    <p:sldId id="305" r:id="rId7"/>
    <p:sldId id="290" r:id="rId8"/>
    <p:sldId id="297" r:id="rId9"/>
    <p:sldId id="293" r:id="rId10"/>
    <p:sldId id="298" r:id="rId11"/>
    <p:sldId id="267" r:id="rId12"/>
    <p:sldId id="300" r:id="rId13"/>
    <p:sldId id="307" r:id="rId14"/>
    <p:sldId id="269" r:id="rId15"/>
    <p:sldId id="268" r:id="rId16"/>
    <p:sldId id="270" r:id="rId17"/>
    <p:sldId id="272" r:id="rId18"/>
    <p:sldId id="273" r:id="rId19"/>
    <p:sldId id="303" r:id="rId20"/>
    <p:sldId id="301" r:id="rId21"/>
    <p:sldId id="274" r:id="rId22"/>
    <p:sldId id="308" r:id="rId23"/>
    <p:sldId id="275" r:id="rId24"/>
    <p:sldId id="277" r:id="rId25"/>
    <p:sldId id="278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E"/>
    <a:srgbClr val="4285F4"/>
    <a:srgbClr val="4386F4"/>
    <a:srgbClr val="B77C7C"/>
    <a:srgbClr val="ABACAE"/>
    <a:srgbClr val="00A9E2"/>
    <a:srgbClr val="0D00FF"/>
    <a:srgbClr val="00E1FF"/>
    <a:srgbClr val="FFFFFF"/>
    <a:srgbClr val="CA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0"/>
    <p:restoredTop sz="69789"/>
  </p:normalViewPr>
  <p:slideViewPr>
    <p:cSldViewPr snapToGrid="0">
      <p:cViewPr varScale="1">
        <p:scale>
          <a:sx n="112" d="100"/>
          <a:sy n="112" d="100"/>
        </p:scale>
        <p:origin x="12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8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5264817d9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65264817d9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08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f8bc450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f8bc450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f8bc450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f8bc450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7266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f8bc450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f8bc450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53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1ae4bbee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61ae4bbee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680c2c2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6680c2c2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61ae4bbee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61ae4bbee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623844d2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623844d2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f8bc450f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f8bc450f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f8bc450f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f8bc450f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00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b83cbb3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b83cbb3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f8bc450f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f8bc450f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6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f8bc450f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f8bc450f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5f8bc450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5f8bc450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66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f8bc450f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5f8bc450f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623844d28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623844d28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f8bc450f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5f8bc450f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623844d28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623844d28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f8bc450f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5f8bc450f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623844d28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623844d28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623844d28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623844d28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5264817d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5264817d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5264817d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5264817d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3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5264817d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5264817d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78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3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9056074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9056074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409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9056074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9056074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79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5264817d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65264817d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9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4BD1-4E7D-F804-5032-69983ED0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11" y="689719"/>
            <a:ext cx="7744178" cy="998002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+mj-lt"/>
              </a:rPr>
              <a:t>A Microscopic View of Bursts, Buffer Contention, and Loss in Data Centers </a:t>
            </a:r>
            <a:endParaRPr lang="en-US" sz="32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91439-6F0D-428F-CB11-CC508D1F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71" y="1864249"/>
            <a:ext cx="8318089" cy="90416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Ehab Ghabashneh</a:t>
            </a:r>
            <a:r>
              <a:rPr lang="en-US" sz="2400" dirty="0">
                <a:solidFill>
                  <a:schemeClr val="tx1"/>
                </a:solidFill>
              </a:rPr>
              <a:t>, Yimeng Zhao, Cristian Lumezanu, Neil Spring, Srikanth Sundaresan, Sanjay Rao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79222-FDD9-BAD4-8799-AA12DA69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6" y="3279251"/>
            <a:ext cx="2421081" cy="914400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0B90E150-D305-4FE3-4328-9C612A55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57" y="3462131"/>
            <a:ext cx="272663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"/>
    </mc:Choice>
    <mc:Fallback xmlns="">
      <p:transition spd="slow" advTm="21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89000" cy="3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Millisampler</a:t>
            </a:r>
            <a:r>
              <a:rPr lang="en-US" dirty="0"/>
              <a:t> lightweight network traffic characterization tool</a:t>
            </a:r>
          </a:p>
          <a:p>
            <a:pPr marL="914400" lvl="1" indent="-317500" algn="l" rtl="0">
              <a:spcAft>
                <a:spcPts val="0"/>
              </a:spcAft>
              <a:buSzPts val="1400"/>
              <a:buChar char="○"/>
            </a:pPr>
            <a:r>
              <a:rPr lang="en-US" dirty="0"/>
              <a:t>Operates at fine, configurable time scales</a:t>
            </a:r>
          </a:p>
          <a:p>
            <a:pPr marL="914400" lvl="1" indent="-317500" algn="l" rtl="0">
              <a:spcAft>
                <a:spcPts val="0"/>
              </a:spcAft>
              <a:buSzPts val="1400"/>
              <a:buChar char="○"/>
            </a:pPr>
            <a:r>
              <a:rPr lang="en-US" dirty="0"/>
              <a:t>Deployed at every host in our fleet</a:t>
            </a:r>
          </a:p>
          <a:p>
            <a:pPr lvl="1"/>
            <a:r>
              <a:rPr lang="en-US" dirty="0"/>
              <a:t>Instrumenting hosts allows for richer context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b="1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Host-centric large scale characterization</a:t>
            </a:r>
            <a:r>
              <a:rPr lang="en-US" dirty="0"/>
              <a:t> of  bursts, contention, and loss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91.4% of bursts experience contention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Drop in buffer share due to contention &gt; 70% in some cases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Low contended racks experienced 2.9X higher loss than highly contended ones</a:t>
            </a:r>
          </a:p>
        </p:txBody>
      </p:sp>
    </p:spTree>
    <p:extLst>
      <p:ext uri="{BB962C8B-B14F-4D97-AF65-F5344CB8AC3E}">
        <p14:creationId xmlns:p14="http://schemas.microsoft.com/office/powerpoint/2010/main" val="21492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Millisampler?</a:t>
            </a:r>
            <a:endParaRPr dirty="0"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Aft>
                <a:spcPts val="1000"/>
              </a:spcAft>
              <a:buNone/>
            </a:pPr>
            <a:r>
              <a:rPr lang="en-US" dirty="0"/>
              <a:t>Millisampler comprises user-space code to collect network info at fine granule time-scales.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Millisampler memory footprint comprises of 2000 64-bit counters per CPU core for each metric it tallies: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Ingress/Egress total and </a:t>
            </a:r>
            <a:r>
              <a:rPr lang="en-US" dirty="0" err="1"/>
              <a:t>retx</a:t>
            </a: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Ingress ECN marked bytes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Number of active connections</a:t>
            </a:r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536" y="827918"/>
            <a:ext cx="3063630" cy="3487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mond 1">
            <a:extLst>
              <a:ext uri="{FF2B5EF4-FFF2-40B4-BE49-F238E27FC236}">
                <a16:creationId xmlns:a16="http://schemas.microsoft.com/office/drawing/2014/main" id="{C93AF908-09AA-FF72-98FA-D33870019F9A}"/>
              </a:ext>
            </a:extLst>
          </p:cNvPr>
          <p:cNvSpPr>
            <a:spLocks/>
          </p:cNvSpPr>
          <p:nvPr/>
        </p:nvSpPr>
        <p:spPr>
          <a:xfrm>
            <a:off x="5793166" y="1704915"/>
            <a:ext cx="795528" cy="777240"/>
          </a:xfrm>
          <a:prstGeom prst="diamond">
            <a:avLst/>
          </a:prstGeom>
          <a:solidFill>
            <a:srgbClr val="00AFFE">
              <a:alpha val="2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B3977E5-3C55-E18C-C54B-E7F51F130081}"/>
              </a:ext>
            </a:extLst>
          </p:cNvPr>
          <p:cNvSpPr/>
          <p:nvPr/>
        </p:nvSpPr>
        <p:spPr>
          <a:xfrm>
            <a:off x="6878648" y="1557430"/>
            <a:ext cx="1634121" cy="1073682"/>
          </a:xfrm>
          <a:prstGeom prst="roundRect">
            <a:avLst/>
          </a:prstGeom>
          <a:solidFill>
            <a:srgbClr val="00AFFE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SyncMillisampler for contention</a:t>
            </a:r>
            <a:endParaRPr dirty="0"/>
          </a:p>
        </p:txBody>
      </p:sp>
      <p:sp>
        <p:nvSpPr>
          <p:cNvPr id="4" name="Google Shape;218;p24">
            <a:extLst>
              <a:ext uri="{FF2B5EF4-FFF2-40B4-BE49-F238E27FC236}">
                <a16:creationId xmlns:a16="http://schemas.microsoft.com/office/drawing/2014/main" id="{FC4EAE25-3EAB-D8A3-13DB-FCCFBBD2EB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1000"/>
              </a:spcAft>
              <a:buNone/>
            </a:pPr>
            <a:r>
              <a:rPr lang="en-US" dirty="0"/>
              <a:t>For synchronized bursts across servers contending for </a:t>
            </a:r>
            <a:r>
              <a:rPr lang="en-US" dirty="0" err="1"/>
              <a:t>ToR</a:t>
            </a:r>
            <a:r>
              <a:rPr lang="en-US" dirty="0"/>
              <a:t> switch buffer, we developed </a:t>
            </a:r>
            <a:r>
              <a:rPr lang="en-US" dirty="0" err="1"/>
              <a:t>SyncMillisampler</a:t>
            </a:r>
            <a:r>
              <a:rPr lang="en-US" dirty="0"/>
              <a:t>.</a:t>
            </a:r>
          </a:p>
          <a:p>
            <a:pPr marL="0" lvl="0" indent="0" algn="l" rtl="0">
              <a:spcAft>
                <a:spcPts val="1000"/>
              </a:spcAft>
              <a:buNone/>
            </a:pP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Aft>
                <a:spcPts val="1000"/>
              </a:spcAft>
              <a:buNone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SyncMillisampler has centralized control plane to schedule concurrent runs across servers in a rack.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542DAA-1696-9246-0B01-5C92EA9C9FE5}"/>
              </a:ext>
            </a:extLst>
          </p:cNvPr>
          <p:cNvSpPr txBox="1"/>
          <p:nvPr/>
        </p:nvSpPr>
        <p:spPr>
          <a:xfrm>
            <a:off x="-1877961" y="1081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Snapshot of SyncMillisampler run</a:t>
            </a:r>
            <a:endParaRPr dirty="0"/>
          </a:p>
        </p:txBody>
      </p:sp>
      <p:pic>
        <p:nvPicPr>
          <p:cNvPr id="220" name="Google Shape;220;p2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305" t="3196" r="2046" b="5470"/>
          <a:stretch/>
        </p:blipFill>
        <p:spPr>
          <a:xfrm>
            <a:off x="1079146" y="1239712"/>
            <a:ext cx="6985708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54439-8DF1-B628-4AE1-ABE07E45C1DF}"/>
              </a:ext>
            </a:extLst>
          </p:cNvPr>
          <p:cNvSpPr/>
          <p:nvPr/>
        </p:nvSpPr>
        <p:spPr>
          <a:xfrm>
            <a:off x="3087330" y="1269209"/>
            <a:ext cx="137651" cy="3063240"/>
          </a:xfrm>
          <a:prstGeom prst="rect">
            <a:avLst/>
          </a:prstGeom>
          <a:solidFill>
            <a:srgbClr val="4386F4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 scale analysis of bursts, contention, and loss</a:t>
            </a:r>
            <a:endParaRPr dirty="0"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311700" y="1386550"/>
            <a:ext cx="8349300" cy="17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Bursts Characterization</a:t>
            </a:r>
            <a:endParaRPr dirty="0"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Contention Characterization</a:t>
            </a:r>
            <a:endParaRPr dirty="0"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Bursts and contention correlation with loss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 </a:t>
            </a:r>
            <a:endParaRPr dirty="0"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37200" cy="3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Single weekday in 2022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Meta regions (</a:t>
            </a:r>
            <a:r>
              <a:rPr lang="en" dirty="0" err="1"/>
              <a:t>regA</a:t>
            </a:r>
            <a:r>
              <a:rPr lang="en" dirty="0"/>
              <a:t> and </a:t>
            </a:r>
            <a:r>
              <a:rPr lang="en" dirty="0" err="1"/>
              <a:t>RegB</a:t>
            </a:r>
            <a:r>
              <a:rPr lang="en" dirty="0"/>
              <a:t>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Multiple data centers per region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1000’s of racks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Randomly select 1000 racks to sample, and repeat!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44.8K runs → 4.08M server-runs → 8.16B samples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dirty="0"/>
              <a:t>Validated results from additional three weekdays</a:t>
            </a:r>
            <a:endParaRPr dirty="0"/>
          </a:p>
        </p:txBody>
      </p:sp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 l="1678" t="7690" r="2974" b="7145"/>
          <a:stretch/>
        </p:blipFill>
        <p:spPr>
          <a:xfrm>
            <a:off x="4905163" y="1862687"/>
            <a:ext cx="4070675" cy="127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scale analysis of bursts, contention, and loss</a:t>
            </a:r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311700" y="1386549"/>
            <a:ext cx="8349300" cy="3311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Bursts Characterization</a:t>
            </a:r>
          </a:p>
          <a:p>
            <a:pPr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sz="1600" dirty="0">
                <a:solidFill>
                  <a:schemeClr val="dk1"/>
                </a:solidFill>
              </a:rPr>
              <a:t>Burst are frequent. Median run experience 7.5 bursts/sec</a:t>
            </a:r>
          </a:p>
          <a:p>
            <a:pPr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sz="1600" dirty="0">
                <a:solidFill>
                  <a:schemeClr val="dk1"/>
                </a:solidFill>
              </a:rPr>
              <a:t>Bursts are short. Median burst length is 1-2 </a:t>
            </a:r>
            <a:r>
              <a:rPr lang="en" sz="1600" dirty="0" err="1">
                <a:solidFill>
                  <a:schemeClr val="dk1"/>
                </a:solidFill>
              </a:rPr>
              <a:t>ms</a:t>
            </a:r>
            <a:endParaRPr lang="en" sz="1600" dirty="0">
              <a:solidFill>
                <a:schemeClr val="dk1"/>
              </a:solidFill>
            </a:endParaRPr>
          </a:p>
          <a:p>
            <a:pPr lvl="1" indent="-342900">
              <a:lnSpc>
                <a:spcPct val="150000"/>
              </a:lnSpc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The number of active connections is 2.7X higher during burst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Contention Characterization</a:t>
            </a:r>
            <a:endParaRPr dirty="0"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Bursts and contention correlation with loss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scale analysis of bursts, contention, and loss</a:t>
            </a: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311700" y="1386550"/>
            <a:ext cx="8349300" cy="17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Bursts Characterization</a:t>
            </a:r>
            <a:endParaRPr dirty="0"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>
                <a:solidFill>
                  <a:schemeClr val="dk1"/>
                </a:solidFill>
              </a:rPr>
              <a:t>Contention Characterization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dirty="0">
                <a:solidFill>
                  <a:srgbClr val="666666"/>
                </a:solidFill>
              </a:rPr>
              <a:t>Bursts and contention correlation with loss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buffer is shared across servers?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781F-4EBB-45D2-D39D-341246815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615723" cy="141927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ToR Switch uses dynamic threshold (DT) algorithm for sharing buffer across all servers.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592AA8F-9777-6D07-158E-EC252F4C77FE}"/>
              </a:ext>
            </a:extLst>
          </p:cNvPr>
          <p:cNvSpPr txBox="1">
            <a:spLocks/>
          </p:cNvSpPr>
          <p:nvPr/>
        </p:nvSpPr>
        <p:spPr>
          <a:xfrm>
            <a:off x="1186107" y="3813800"/>
            <a:ext cx="64478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Balance competing goals of avoiding loss and fairness.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3F083-E19E-9295-6D89-8E716973D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504" y="1017725"/>
            <a:ext cx="3797300" cy="267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01594-5D3F-78E9-2125-26A41054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504" y="1017725"/>
            <a:ext cx="3797300" cy="267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83ED5-50D2-8969-EF9A-B05ED3E2A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04" y="1017725"/>
            <a:ext cx="3797300" cy="26797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0B39605-40D7-1C1D-ED2A-DAF3C0FCBA27}"/>
              </a:ext>
            </a:extLst>
          </p:cNvPr>
          <p:cNvSpPr/>
          <p:nvPr/>
        </p:nvSpPr>
        <p:spPr>
          <a:xfrm>
            <a:off x="6124119" y="530031"/>
            <a:ext cx="1573161" cy="604069"/>
          </a:xfrm>
          <a:prstGeom prst="roundRect">
            <a:avLst/>
          </a:prstGeom>
          <a:solidFill>
            <a:srgbClr val="00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⍺ is a knop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Contention Characterization: Motivation</a:t>
            </a:r>
            <a:endParaRPr dirty="0"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is the degree of contention in data center racks? How does contention vary across racks 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does contention vary within a rack across timescales ranging from milliseconds to an entire day?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235500" y="1152475"/>
            <a:ext cx="4277400" cy="3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Data center traffic patterns are crucial for network design tasks.</a:t>
            </a:r>
            <a:endParaRPr lang="en-US" dirty="0"/>
          </a:p>
          <a:p>
            <a:pPr marL="11430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11430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Data center traffic is </a:t>
            </a:r>
            <a:r>
              <a:rPr lang="en-US" dirty="0" err="1"/>
              <a:t>bursty</a:t>
            </a:r>
            <a:r>
              <a:rPr lang="en-US" dirty="0"/>
              <a:t>.</a:t>
            </a:r>
          </a:p>
          <a:p>
            <a:pPr marL="11430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11430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Bursts can collide on </a:t>
            </a:r>
            <a:r>
              <a:rPr lang="en-US" dirty="0" err="1"/>
              <a:t>ToR</a:t>
            </a:r>
            <a:r>
              <a:rPr lang="en-US" dirty="0"/>
              <a:t> switch. ASIC is dynamically shared. Thus, loss.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720" y="703300"/>
            <a:ext cx="4495800" cy="37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220EC6-5095-2D7B-6A85-69DE3092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4"/>
    </mc:Choice>
    <mc:Fallback xmlns="">
      <p:transition spd="slow" advTm="8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contention looks across racks ?</a:t>
            </a:r>
            <a:endParaRPr dirty="0"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1"/>
          </p:nvPr>
        </p:nvSpPr>
        <p:spPr>
          <a:xfrm>
            <a:off x="311700" y="1129989"/>
            <a:ext cx="4127135" cy="1979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Racks average contention follows different distribution per region </a:t>
            </a:r>
          </a:p>
          <a:p>
            <a:pPr lvl="1"/>
            <a:r>
              <a:rPr lang="en-US" dirty="0" err="1"/>
              <a:t>RegA</a:t>
            </a:r>
            <a:r>
              <a:rPr lang="en-US" dirty="0"/>
              <a:t> is bimodal</a:t>
            </a:r>
          </a:p>
          <a:p>
            <a:pPr lvl="1"/>
            <a:r>
              <a:rPr lang="en-US" dirty="0" err="1"/>
              <a:t>RegB</a:t>
            </a:r>
            <a:r>
              <a:rPr lang="en-US" dirty="0"/>
              <a:t> is uniform</a:t>
            </a:r>
          </a:p>
          <a:p>
            <a:pPr lvl="0">
              <a:spcBef>
                <a:spcPts val="1000"/>
              </a:spcBef>
            </a:pPr>
            <a:r>
              <a:rPr lang="en-US" dirty="0"/>
              <a:t>Yet, similar spread of average contention</a:t>
            </a:r>
          </a:p>
        </p:txBody>
      </p:sp>
      <p:pic>
        <p:nvPicPr>
          <p:cNvPr id="2" name="Google Shape;268;p31">
            <a:extLst>
              <a:ext uri="{FF2B5EF4-FFF2-40B4-BE49-F238E27FC236}">
                <a16:creationId xmlns:a16="http://schemas.microsoft.com/office/drawing/2014/main" id="{90FB3C44-BC7A-D694-9040-409D9B5C88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76" y="3023511"/>
            <a:ext cx="3564024" cy="19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692A17D-ADA1-AD8D-929F-3FE1CEF9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411" y="583592"/>
            <a:ext cx="2729699" cy="1917789"/>
          </a:xfrm>
          <a:prstGeom prst="rect">
            <a:avLst/>
          </a:prstGeom>
        </p:spPr>
      </p:pic>
      <p:pic>
        <p:nvPicPr>
          <p:cNvPr id="11" name="Google Shape;220;p24">
            <a:extLst>
              <a:ext uri="{FF2B5EF4-FFF2-40B4-BE49-F238E27FC236}">
                <a16:creationId xmlns:a16="http://schemas.microsoft.com/office/drawing/2014/main" id="{B7115E68-1408-B5A6-437C-AFCDF39087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305" t="42455" r="2046" b="5470"/>
          <a:stretch/>
        </p:blipFill>
        <p:spPr>
          <a:xfrm>
            <a:off x="5736823" y="2849940"/>
            <a:ext cx="2729699" cy="973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FD05A82-93F7-6F5E-8555-824623170FCB}"/>
              </a:ext>
            </a:extLst>
          </p:cNvPr>
          <p:cNvGrpSpPr/>
          <p:nvPr/>
        </p:nvGrpSpPr>
        <p:grpSpPr>
          <a:xfrm>
            <a:off x="5535411" y="1788788"/>
            <a:ext cx="3296889" cy="2102456"/>
            <a:chOff x="5535411" y="1998780"/>
            <a:chExt cx="3296889" cy="21024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1F9BAD8-7E89-912E-900C-94C7D5A4E961}"/>
                </a:ext>
              </a:extLst>
            </p:cNvPr>
            <p:cNvSpPr/>
            <p:nvPr/>
          </p:nvSpPr>
          <p:spPr>
            <a:xfrm>
              <a:off x="5535411" y="2866115"/>
              <a:ext cx="3296889" cy="1235121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B9E9519-151F-617F-7333-E58DD6931A56}"/>
                </a:ext>
              </a:extLst>
            </p:cNvPr>
            <p:cNvSpPr/>
            <p:nvPr/>
          </p:nvSpPr>
          <p:spPr>
            <a:xfrm>
              <a:off x="5927655" y="1998780"/>
              <a:ext cx="630542" cy="347181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65FD393-DD00-E4CD-1913-035085ABB326}"/>
                </a:ext>
              </a:extLst>
            </p:cNvPr>
            <p:cNvCxnSpPr>
              <a:cxnSpLocks/>
              <a:stCxn id="52" idx="2"/>
              <a:endCxn id="17" idx="2"/>
            </p:cNvCxnSpPr>
            <p:nvPr/>
          </p:nvCxnSpPr>
          <p:spPr>
            <a:xfrm flipH="1">
              <a:off x="5535411" y="2172371"/>
              <a:ext cx="392244" cy="131130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7D6BA2-A28F-E848-26A4-8C286745E151}"/>
                </a:ext>
              </a:extLst>
            </p:cNvPr>
            <p:cNvCxnSpPr>
              <a:stCxn id="52" idx="6"/>
              <a:endCxn id="17" idx="7"/>
            </p:cNvCxnSpPr>
            <p:nvPr/>
          </p:nvCxnSpPr>
          <p:spPr>
            <a:xfrm>
              <a:off x="6558197" y="2172371"/>
              <a:ext cx="1791285" cy="8746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6E9E6C7-6FE9-AE7C-5F52-7345106F7B63}"/>
              </a:ext>
            </a:extLst>
          </p:cNvPr>
          <p:cNvSpPr/>
          <p:nvPr/>
        </p:nvSpPr>
        <p:spPr>
          <a:xfrm>
            <a:off x="6835515" y="584487"/>
            <a:ext cx="390527" cy="1528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Busy Hour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86725A-3400-5C80-07B3-CF0BF1C06129}"/>
              </a:ext>
            </a:extLst>
          </p:cNvPr>
          <p:cNvGrpSpPr/>
          <p:nvPr/>
        </p:nvGrpSpPr>
        <p:grpSpPr>
          <a:xfrm>
            <a:off x="5944498" y="3832927"/>
            <a:ext cx="2522024" cy="574532"/>
            <a:chOff x="5944498" y="4042919"/>
            <a:chExt cx="2522024" cy="574532"/>
          </a:xfrm>
        </p:grpSpPr>
        <p:sp>
          <p:nvSpPr>
            <p:cNvPr id="61" name="Left Brace 60">
              <a:extLst>
                <a:ext uri="{FF2B5EF4-FFF2-40B4-BE49-F238E27FC236}">
                  <a16:creationId xmlns:a16="http://schemas.microsoft.com/office/drawing/2014/main" id="{054D228F-7127-36A9-1289-A48E397950CA}"/>
                </a:ext>
              </a:extLst>
            </p:cNvPr>
            <p:cNvSpPr/>
            <p:nvPr/>
          </p:nvSpPr>
          <p:spPr>
            <a:xfrm rot="16200000">
              <a:off x="7046789" y="2940628"/>
              <a:ext cx="317442" cy="2522024"/>
            </a:xfrm>
            <a:prstGeom prst="leftBrace">
              <a:avLst>
                <a:gd name="adj1" fmla="val 45503"/>
                <a:gd name="adj2" fmla="val 4879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E15271-1AF1-E5D9-7C4B-31B7A657F871}"/>
                </a:ext>
              </a:extLst>
            </p:cNvPr>
            <p:cNvSpPr txBox="1"/>
            <p:nvPr/>
          </p:nvSpPr>
          <p:spPr>
            <a:xfrm>
              <a:off x="6820525" y="4309674"/>
              <a:ext cx="92939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Times" pitchFamily="2" charset="0"/>
                </a:rPr>
                <a:t>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1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uiExpand="1" build="p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Does contention vary across the day?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BB40DB0D-EA95-309D-316D-A8906474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274" y="861040"/>
            <a:ext cx="2729699" cy="191778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6B19977-5E2F-A6E7-90A2-457BE3C3D8D6}"/>
              </a:ext>
            </a:extLst>
          </p:cNvPr>
          <p:cNvSpPr/>
          <p:nvPr/>
        </p:nvSpPr>
        <p:spPr>
          <a:xfrm rot="5400000">
            <a:off x="7148664" y="-113320"/>
            <a:ext cx="390527" cy="2262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F89757-AFAF-294C-93E4-F6EDD5A8A21F}"/>
              </a:ext>
            </a:extLst>
          </p:cNvPr>
          <p:cNvGrpSpPr/>
          <p:nvPr/>
        </p:nvGrpSpPr>
        <p:grpSpPr>
          <a:xfrm rot="10800000">
            <a:off x="5913620" y="191367"/>
            <a:ext cx="2918679" cy="582648"/>
            <a:chOff x="5546115" y="4042919"/>
            <a:chExt cx="3254064" cy="582648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AEFE92A8-4313-6EDB-99FF-2261404D3C19}"/>
                </a:ext>
              </a:extLst>
            </p:cNvPr>
            <p:cNvSpPr/>
            <p:nvPr/>
          </p:nvSpPr>
          <p:spPr>
            <a:xfrm rot="16200000">
              <a:off x="7046789" y="2940628"/>
              <a:ext cx="317442" cy="2522024"/>
            </a:xfrm>
            <a:prstGeom prst="leftBrace">
              <a:avLst>
                <a:gd name="adj1" fmla="val 45503"/>
                <a:gd name="adj2" fmla="val 4879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C19F62-7193-3665-82EB-3FDF860970D9}"/>
                </a:ext>
              </a:extLst>
            </p:cNvPr>
            <p:cNvSpPr txBox="1"/>
            <p:nvPr/>
          </p:nvSpPr>
          <p:spPr>
            <a:xfrm rot="10800000">
              <a:off x="5546115" y="4317790"/>
              <a:ext cx="3254064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Times" pitchFamily="2" charset="0"/>
                </a:rPr>
                <a:t>avg per run </a:t>
              </a:r>
              <a:r>
                <a:rPr lang="en-US" dirty="0">
                  <a:solidFill>
                    <a:schemeClr val="bg2"/>
                  </a:solidFill>
                  <a:latin typeface="Times" pitchFamily="2" charset="0"/>
                  <a:sym typeface="Wingdings" pitchFamily="2" charset="2"/>
                </a:rPr>
                <a:t> (mean,</a:t>
              </a:r>
              <a:r>
                <a:rPr lang="en-US" dirty="0">
                  <a:solidFill>
                    <a:schemeClr val="bg2"/>
                  </a:solidFill>
                  <a:latin typeface="Times" pitchFamily="2" charset="0"/>
                </a:rPr>
                <a:t> min, and max)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45AA5E4-8B03-E629-2862-08B2F2F07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9" y="2998505"/>
            <a:ext cx="4228473" cy="1984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1E6E8F-B11A-7B9F-34F2-3DC3E900F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830" y="2967885"/>
            <a:ext cx="4228475" cy="1984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0F7983-04A0-C7FE-8D63-B865933F4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20" t="50020" r="23430" b="21118"/>
          <a:stretch/>
        </p:blipFill>
        <p:spPr>
          <a:xfrm>
            <a:off x="904568" y="3991025"/>
            <a:ext cx="2644878" cy="572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F88548-D361-B347-5B16-CB0097A5FA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570"/>
          <a:stretch/>
        </p:blipFill>
        <p:spPr>
          <a:xfrm>
            <a:off x="3549446" y="2998505"/>
            <a:ext cx="990724" cy="19842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EAFEF3A-AC6C-CA49-3F0A-177DFC2BAFF7}"/>
              </a:ext>
            </a:extLst>
          </p:cNvPr>
          <p:cNvSpPr/>
          <p:nvPr/>
        </p:nvSpPr>
        <p:spPr>
          <a:xfrm>
            <a:off x="563141" y="3489341"/>
            <a:ext cx="2802525" cy="7095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Low contended racks</a:t>
            </a:r>
          </a:p>
          <a:p>
            <a:pPr algn="ctr"/>
            <a:r>
              <a:rPr lang="en-US" sz="1800" dirty="0"/>
              <a:t>Low contention variation.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51736EE-7629-56F9-D766-411A8FC50DA4}"/>
              </a:ext>
            </a:extLst>
          </p:cNvPr>
          <p:cNvSpPr/>
          <p:nvPr/>
        </p:nvSpPr>
        <p:spPr>
          <a:xfrm>
            <a:off x="2617835" y="2282606"/>
            <a:ext cx="2832855" cy="7095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Highly contended racks</a:t>
            </a:r>
          </a:p>
          <a:p>
            <a:pPr algn="ctr"/>
            <a:r>
              <a:rPr lang="en-US" sz="1800" dirty="0"/>
              <a:t>Always highly contended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9932BC-AE33-5167-91DA-71373B264DC7}"/>
              </a:ext>
            </a:extLst>
          </p:cNvPr>
          <p:cNvSpPr/>
          <p:nvPr/>
        </p:nvSpPr>
        <p:spPr>
          <a:xfrm>
            <a:off x="1117488" y="4406856"/>
            <a:ext cx="1621306" cy="4634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Increase ⍺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Contention variation within the run: </a:t>
            </a:r>
            <a:r>
              <a:rPr lang="en" dirty="0" err="1"/>
              <a:t>RegA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93592-0C37-1AEE-629B-A4868B9D5440}"/>
              </a:ext>
            </a:extLst>
          </p:cNvPr>
          <p:cNvSpPr txBox="1"/>
          <p:nvPr/>
        </p:nvSpPr>
        <p:spPr>
          <a:xfrm>
            <a:off x="4138682" y="1141024"/>
            <a:ext cx="233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22.4K rack runs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21E2F4-BF1F-DF49-CEAD-7CC99A1C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3" y="1510356"/>
            <a:ext cx="7772400" cy="3347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4C047-F4D8-4986-33EA-D0A87EAB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23" y="1510356"/>
            <a:ext cx="7772399" cy="3347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D72394-7602-2D7B-9EF3-4531010D2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628" b="29227"/>
          <a:stretch/>
        </p:blipFill>
        <p:spPr>
          <a:xfrm>
            <a:off x="7590207" y="1508478"/>
            <a:ext cx="806115" cy="2369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3B8F88-CC18-E456-0312-CE884F2004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713" r="13291" b="32014"/>
          <a:stretch/>
        </p:blipFill>
        <p:spPr>
          <a:xfrm>
            <a:off x="6586430" y="1508478"/>
            <a:ext cx="776896" cy="2275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702C92-F341-3E56-D8CC-30EB445ABD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31" r="23260" b="56415"/>
          <a:stretch/>
        </p:blipFill>
        <p:spPr>
          <a:xfrm>
            <a:off x="2993372" y="1506529"/>
            <a:ext cx="3591593" cy="145898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C1F18FC-AEC3-088C-AE9A-08F161E2EFB3}"/>
              </a:ext>
            </a:extLst>
          </p:cNvPr>
          <p:cNvSpPr/>
          <p:nvPr/>
        </p:nvSpPr>
        <p:spPr>
          <a:xfrm>
            <a:off x="6149165" y="1032711"/>
            <a:ext cx="1765543" cy="7373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Drop in buffer </a:t>
            </a:r>
          </a:p>
          <a:p>
            <a:pPr algn="ctr"/>
            <a:r>
              <a:rPr lang="en-US" sz="1800" dirty="0"/>
              <a:t>share &gt;= 70%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A6D8FB-D792-93D9-A5C8-CC6E490D14AF}"/>
              </a:ext>
            </a:extLst>
          </p:cNvPr>
          <p:cNvSpPr txBox="1"/>
          <p:nvPr/>
        </p:nvSpPr>
        <p:spPr>
          <a:xfrm>
            <a:off x="4016472" y="1907254"/>
            <a:ext cx="1902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Drop in buffer share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279284-9DAE-9240-B3E3-5A25C3F615D5}"/>
              </a:ext>
            </a:extLst>
          </p:cNvPr>
          <p:cNvSpPr/>
          <p:nvPr/>
        </p:nvSpPr>
        <p:spPr>
          <a:xfrm>
            <a:off x="2310231" y="2693041"/>
            <a:ext cx="3185392" cy="1130708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Low contended runs. </a:t>
            </a:r>
            <a:br>
              <a:rPr lang="en-US" sz="1800" dirty="0"/>
            </a:br>
            <a:r>
              <a:rPr lang="en-US" sz="1800" dirty="0"/>
              <a:t>Small change in contention </a:t>
            </a:r>
            <a:r>
              <a:rPr lang="en-US" sz="1800" dirty="0">
                <a:sym typeface="Wingdings" pitchFamily="2" charset="2"/>
              </a:rPr>
              <a:t> huge drop in buffer share</a:t>
            </a:r>
            <a:endParaRPr lang="en-US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C1136B-FB14-CB18-4D32-63B3B6AB3F51}"/>
              </a:ext>
            </a:extLst>
          </p:cNvPr>
          <p:cNvSpPr/>
          <p:nvPr/>
        </p:nvSpPr>
        <p:spPr>
          <a:xfrm>
            <a:off x="6451767" y="2199489"/>
            <a:ext cx="2380533" cy="893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High contended runs.</a:t>
            </a:r>
          </a:p>
          <a:p>
            <a:pPr algn="ctr"/>
            <a:r>
              <a:rPr lang="en-US" sz="1800" dirty="0"/>
              <a:t>Small yet stable buffer share.</a:t>
            </a:r>
          </a:p>
        </p:txBody>
      </p:sp>
    </p:spTree>
    <p:extLst>
      <p:ext uri="{BB962C8B-B14F-4D97-AF65-F5344CB8AC3E}">
        <p14:creationId xmlns:p14="http://schemas.microsoft.com/office/powerpoint/2010/main" val="37358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Contention interplay with task placement</a:t>
            </a: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06390" cy="3006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LinLibertineT"/>
              </a:rPr>
              <a:t> </a:t>
            </a:r>
            <a:r>
              <a:rPr lang="en-US" dirty="0"/>
              <a:t>60% to 100% of servers in the highly contended racks run the same task</a:t>
            </a:r>
          </a:p>
          <a:p>
            <a:endParaRPr lang="en-US" dirty="0"/>
          </a:p>
          <a:p>
            <a:r>
              <a:rPr lang="en-US" dirty="0"/>
              <a:t>The task placement algorithm favored co-locating ML workloads densely in a single rack</a:t>
            </a:r>
          </a:p>
          <a:p>
            <a:endParaRPr lang="en-US" dirty="0"/>
          </a:p>
          <a:p>
            <a:r>
              <a:rPr lang="en-US" dirty="0"/>
              <a:t>Low contended racks are more tasks diversified. Only 25% of servers in median rack run the same task</a:t>
            </a:r>
          </a:p>
          <a:p>
            <a:pPr marL="11430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 scale analysis of bursts, contention, and loss</a:t>
            </a:r>
            <a:endParaRPr dirty="0"/>
          </a:p>
        </p:txBody>
      </p:sp>
      <p:sp>
        <p:nvSpPr>
          <p:cNvPr id="290" name="Google Shape;290;p34"/>
          <p:cNvSpPr txBox="1">
            <a:spLocks noGrp="1"/>
          </p:cNvSpPr>
          <p:nvPr>
            <p:ph type="body" idx="1"/>
          </p:nvPr>
        </p:nvSpPr>
        <p:spPr>
          <a:xfrm>
            <a:off x="311700" y="1386550"/>
            <a:ext cx="8349300" cy="17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dirty="0">
                <a:solidFill>
                  <a:srgbClr val="666666"/>
                </a:solidFill>
              </a:rPr>
              <a:t>Bursts Characterization 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dirty="0">
                <a:solidFill>
                  <a:srgbClr val="666666"/>
                </a:solidFill>
              </a:rPr>
              <a:t>Contention Characterization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b="1" dirty="0">
                <a:solidFill>
                  <a:schemeClr val="dk1"/>
                </a:solidFill>
              </a:rPr>
              <a:t>Bursts and contention correlation with loss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9;p34">
            <a:extLst>
              <a:ext uri="{FF2B5EF4-FFF2-40B4-BE49-F238E27FC236}">
                <a16:creationId xmlns:a16="http://schemas.microsoft.com/office/drawing/2014/main" id="{F074A081-7701-4AAE-8751-5F7633E408ED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Contention, Bursts, and Loss: Motivation</a:t>
            </a:r>
            <a:endParaRPr lang="en-US" dirty="0"/>
          </a:p>
        </p:txBody>
      </p:sp>
      <p:sp>
        <p:nvSpPr>
          <p:cNvPr id="4" name="Google Shape;259;p30">
            <a:extLst>
              <a:ext uri="{FF2B5EF4-FFF2-40B4-BE49-F238E27FC236}">
                <a16:creationId xmlns:a16="http://schemas.microsoft.com/office/drawing/2014/main" id="{D5637CD5-E6F1-B809-7721-4BF5D1E568F5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22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does contention impact losses? </a:t>
            </a:r>
          </a:p>
          <a:p>
            <a:endParaRPr lang="en-US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do burst properties interplay with contention impact losses?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contention impact loss?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DC9CC-3CC8-78D9-FA49-40FFE373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9" y="1578981"/>
            <a:ext cx="5062067" cy="2770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E887F-CAC6-2691-5767-7515EC958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45" t="22893" r="70998" b="22059"/>
          <a:stretch/>
        </p:blipFill>
        <p:spPr>
          <a:xfrm>
            <a:off x="809675" y="2214506"/>
            <a:ext cx="742520" cy="1526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9B743-442A-2F78-0668-4C4AB9B872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21" b="79330"/>
          <a:stretch/>
        </p:blipFill>
        <p:spPr>
          <a:xfrm>
            <a:off x="2844731" y="1578981"/>
            <a:ext cx="2302155" cy="5727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950535-43F7-4F69-CFEB-2745D2744D4C}"/>
              </a:ext>
            </a:extLst>
          </p:cNvPr>
          <p:cNvSpPr/>
          <p:nvPr/>
        </p:nvSpPr>
        <p:spPr>
          <a:xfrm>
            <a:off x="837174" y="1202420"/>
            <a:ext cx="1354412" cy="343760"/>
          </a:xfrm>
          <a:prstGeom prst="roundRect">
            <a:avLst/>
          </a:prstGeom>
          <a:solidFill>
            <a:srgbClr val="00A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RegA</a:t>
            </a:r>
            <a:r>
              <a:rPr lang="en-US" dirty="0"/>
              <a:t>-Typical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C444F3F-9E01-26CC-A8B1-A690F523E348}"/>
              </a:ext>
            </a:extLst>
          </p:cNvPr>
          <p:cNvSpPr/>
          <p:nvPr/>
        </p:nvSpPr>
        <p:spPr>
          <a:xfrm>
            <a:off x="3210262" y="1201043"/>
            <a:ext cx="1354412" cy="343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RegA</a:t>
            </a:r>
            <a:r>
              <a:rPr lang="en-US" dirty="0"/>
              <a:t>-High</a:t>
            </a:r>
          </a:p>
        </p:txBody>
      </p:sp>
      <p:pic>
        <p:nvPicPr>
          <p:cNvPr id="9" name="Google Shape;310;p37">
            <a:extLst>
              <a:ext uri="{FF2B5EF4-FFF2-40B4-BE49-F238E27FC236}">
                <a16:creationId xmlns:a16="http://schemas.microsoft.com/office/drawing/2014/main" id="{6DBA5E04-6A11-59F6-A633-616C554AA09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7800" y="1983901"/>
            <a:ext cx="3771588" cy="955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0F1476A-EE67-DB4A-BC81-E4355AD58041}"/>
              </a:ext>
            </a:extLst>
          </p:cNvPr>
          <p:cNvGrpSpPr/>
          <p:nvPr/>
        </p:nvGrpSpPr>
        <p:grpSpPr>
          <a:xfrm>
            <a:off x="8247909" y="2296313"/>
            <a:ext cx="689835" cy="357510"/>
            <a:chOff x="8247909" y="2296313"/>
            <a:chExt cx="689835" cy="3575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C967CE-E448-3FC9-3B11-4C2B0A26E557}"/>
                </a:ext>
              </a:extLst>
            </p:cNvPr>
            <p:cNvSpPr/>
            <p:nvPr/>
          </p:nvSpPr>
          <p:spPr>
            <a:xfrm>
              <a:off x="8250226" y="2296313"/>
              <a:ext cx="687518" cy="178755"/>
            </a:xfrm>
            <a:prstGeom prst="ellipse">
              <a:avLst/>
            </a:prstGeom>
            <a:solidFill>
              <a:srgbClr val="00AFFE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66304A-D14B-AA68-100E-50A0B8BE894B}"/>
                </a:ext>
              </a:extLst>
            </p:cNvPr>
            <p:cNvSpPr/>
            <p:nvPr/>
          </p:nvSpPr>
          <p:spPr>
            <a:xfrm>
              <a:off x="8247909" y="2475068"/>
              <a:ext cx="687518" cy="178755"/>
            </a:xfrm>
            <a:prstGeom prst="ellipse">
              <a:avLst/>
            </a:prstGeom>
            <a:solidFill>
              <a:srgbClr val="C00000">
                <a:alpha val="2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52CF85-8008-7913-C1A6-31CA10CBAEBC}"/>
              </a:ext>
            </a:extLst>
          </p:cNvPr>
          <p:cNvSpPr/>
          <p:nvPr/>
        </p:nvSpPr>
        <p:spPr>
          <a:xfrm>
            <a:off x="7260198" y="1865331"/>
            <a:ext cx="987711" cy="1112321"/>
          </a:xfrm>
          <a:prstGeom prst="ellipse">
            <a:avLst/>
          </a:prstGeom>
          <a:solidFill>
            <a:srgbClr val="B77C7C">
              <a:alpha val="2431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AED4D55-DA74-8D79-3BFB-D393A7E79592}"/>
              </a:ext>
            </a:extLst>
          </p:cNvPr>
          <p:cNvSpPr/>
          <p:nvPr/>
        </p:nvSpPr>
        <p:spPr>
          <a:xfrm>
            <a:off x="6861438" y="1230608"/>
            <a:ext cx="1648899" cy="634328"/>
          </a:xfrm>
          <a:prstGeom prst="roundRect">
            <a:avLst/>
          </a:prstGeom>
          <a:solidFill>
            <a:srgbClr val="B7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91.4% of bursts are contended.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E110D0-F0B1-9404-61B3-4C8F4D542A54}"/>
              </a:ext>
            </a:extLst>
          </p:cNvPr>
          <p:cNvSpPr/>
          <p:nvPr/>
        </p:nvSpPr>
        <p:spPr>
          <a:xfrm>
            <a:off x="5919536" y="3233224"/>
            <a:ext cx="3015891" cy="1015147"/>
          </a:xfrm>
          <a:prstGeom prst="roundRect">
            <a:avLst/>
          </a:prstGeom>
          <a:solidFill>
            <a:srgbClr val="B7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Surprisingly, bursts in </a:t>
            </a:r>
            <a:r>
              <a:rPr lang="en-US" dirty="0" err="1"/>
              <a:t>RegA</a:t>
            </a:r>
            <a:r>
              <a:rPr lang="en-US" dirty="0"/>
              <a:t>-Typical are experiencing more loss 2.9x higher than </a:t>
            </a:r>
            <a:r>
              <a:rPr lang="en-US" dirty="0" err="1"/>
              <a:t>RegA</a:t>
            </a:r>
            <a:r>
              <a:rPr lang="en-US" dirty="0"/>
              <a:t>-High.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burst properties and contention impact loss?</a:t>
            </a:r>
            <a:br>
              <a:rPr lang="en"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33D91-BBC5-BE38-2FB1-EC1A6695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94" y="1730609"/>
            <a:ext cx="6582212" cy="2715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6CAC7-BC7E-3CF4-5EFE-914EBA45A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8" r="77830" b="15659"/>
          <a:stretch/>
        </p:blipFill>
        <p:spPr>
          <a:xfrm>
            <a:off x="2011382" y="1730609"/>
            <a:ext cx="728770" cy="22905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79D847-5D38-1707-84E3-39D52897BFC7}"/>
              </a:ext>
            </a:extLst>
          </p:cNvPr>
          <p:cNvGrpSpPr/>
          <p:nvPr/>
        </p:nvGrpSpPr>
        <p:grpSpPr>
          <a:xfrm>
            <a:off x="4981462" y="1730609"/>
            <a:ext cx="2172561" cy="2228629"/>
            <a:chOff x="5046387" y="1504599"/>
            <a:chExt cx="2172561" cy="2228629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A7C6C2F0-A3AB-9DE6-D084-5D36907A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220" r="10774" b="54392"/>
            <a:stretch/>
          </p:blipFill>
          <p:spPr>
            <a:xfrm>
              <a:off x="5046387" y="1504599"/>
              <a:ext cx="2172561" cy="1238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738A4D-BF95-7977-CBB3-B726EAE92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6221" t="43076" r="10773" b="17938"/>
            <a:stretch/>
          </p:blipFill>
          <p:spPr>
            <a:xfrm>
              <a:off x="5046387" y="2674448"/>
              <a:ext cx="2172561" cy="1058780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25252C3-F03A-7C79-7C93-D65071C8248F}"/>
              </a:ext>
            </a:extLst>
          </p:cNvPr>
          <p:cNvSpPr/>
          <p:nvPr/>
        </p:nvSpPr>
        <p:spPr>
          <a:xfrm>
            <a:off x="1860127" y="2078339"/>
            <a:ext cx="1566603" cy="543140"/>
          </a:xfrm>
          <a:prstGeom prst="roundRect">
            <a:avLst/>
          </a:prstGeom>
          <a:solidFill>
            <a:srgbClr val="00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absorbs short bursts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CE1E83-FF3C-E05D-8979-880690D38C2F}"/>
              </a:ext>
            </a:extLst>
          </p:cNvPr>
          <p:cNvSpPr/>
          <p:nvPr/>
        </p:nvSpPr>
        <p:spPr>
          <a:xfrm>
            <a:off x="4294884" y="2030213"/>
            <a:ext cx="1423163" cy="529390"/>
          </a:xfrm>
          <a:prstGeom prst="roundRect">
            <a:avLst/>
          </a:prstGeom>
          <a:solidFill>
            <a:srgbClr val="00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 bursts Stable loss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A0265D-56E2-8F96-CF43-4F375C76FA51}"/>
              </a:ext>
            </a:extLst>
          </p:cNvPr>
          <p:cNvSpPr/>
          <p:nvPr/>
        </p:nvSpPr>
        <p:spPr>
          <a:xfrm>
            <a:off x="5381632" y="3177811"/>
            <a:ext cx="2172560" cy="734786"/>
          </a:xfrm>
          <a:prstGeom prst="roundRect">
            <a:avLst/>
          </a:prstGeom>
          <a:solidFill>
            <a:srgbClr val="B7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contended bursts Higher loss, and takes longer to stabilize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5602E-FD28-A621-57E0-4B0800C306AB}"/>
              </a:ext>
            </a:extLst>
          </p:cNvPr>
          <p:cNvSpPr txBox="1"/>
          <p:nvPr/>
        </p:nvSpPr>
        <p:spPr>
          <a:xfrm>
            <a:off x="3949795" y="1119271"/>
            <a:ext cx="2059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/>
              <a:t>Burst Length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burst properties and contention impact loss?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86EAE-0F3F-E541-6A1C-39E39AC8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20" y="1753890"/>
            <a:ext cx="6646607" cy="2715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651E0E-C2E2-C28C-0AAC-BC81578C721F}"/>
              </a:ext>
            </a:extLst>
          </p:cNvPr>
          <p:cNvSpPr txBox="1"/>
          <p:nvPr/>
        </p:nvSpPr>
        <p:spPr>
          <a:xfrm>
            <a:off x="4071829" y="1127671"/>
            <a:ext cx="100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 err="1"/>
              <a:t>Incast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18EB8-784C-53DA-043B-6B0F47681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99" t="4530" b="22054"/>
          <a:stretch/>
        </p:blipFill>
        <p:spPr>
          <a:xfrm>
            <a:off x="4991386" y="1876926"/>
            <a:ext cx="2924541" cy="199380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9A27F5-8E07-A55A-7397-B0E612D2156B}"/>
              </a:ext>
            </a:extLst>
          </p:cNvPr>
          <p:cNvSpPr/>
          <p:nvPr/>
        </p:nvSpPr>
        <p:spPr>
          <a:xfrm>
            <a:off x="2523194" y="2516319"/>
            <a:ext cx="2924541" cy="852523"/>
          </a:xfrm>
          <a:prstGeom prst="roundRect">
            <a:avLst/>
          </a:prstGeom>
          <a:solidFill>
            <a:srgbClr val="B7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Contended bursts with heavy </a:t>
            </a:r>
            <a:r>
              <a:rPr lang="en" dirty="0" err="1"/>
              <a:t>incast</a:t>
            </a:r>
            <a:r>
              <a:rPr lang="en" dirty="0"/>
              <a:t> experience 2-3X of the loss for the not contended.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741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Millisampler is a lightweight network traffic tool that: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Takes host-centric perspective to data collections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Collect traffic at time-scales of milliseconds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Operationally deployed across all hosts in meta network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Data center scale joint analysis of contention, traffic burstiness, and loss</a:t>
            </a:r>
            <a:endParaRPr dirty="0"/>
          </a:p>
          <a:p>
            <a:pPr lvl="1"/>
            <a:r>
              <a:rPr lang="en-US" dirty="0"/>
              <a:t>91.4% Bursts experience contention, and hence variable buffers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Racks average contention follows different distribution and widely varies across racks</a:t>
            </a:r>
            <a:endParaRPr dirty="0"/>
          </a:p>
          <a:p>
            <a:pPr lvl="1"/>
            <a:r>
              <a:rPr lang="en-US" dirty="0"/>
              <a:t>Low contended racks experience 2.9X more loss than highly contended ones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15% of runs experience &gt; 70% drop in buffer share</a:t>
            </a:r>
          </a:p>
          <a:p>
            <a:pPr marL="139700" indent="0">
              <a:buSzPts val="1400"/>
              <a:buNone/>
            </a:pPr>
            <a:endParaRPr lang="en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3FEA4B-7662-AA9A-7470-D7A8E98C0673}"/>
              </a:ext>
            </a:extLst>
          </p:cNvPr>
          <p:cNvSpPr/>
          <p:nvPr/>
        </p:nvSpPr>
        <p:spPr>
          <a:xfrm>
            <a:off x="1170039" y="3893574"/>
            <a:ext cx="6803921" cy="934065"/>
          </a:xfrm>
          <a:prstGeom prst="roundRect">
            <a:avLst/>
          </a:prstGeom>
          <a:solidFill>
            <a:srgbClr val="00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+mj-lt"/>
              </a:rPr>
              <a:t>Watch out for the dataset which we will be releasing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6AFBFD3-D232-EF06-CA64-20906EE0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69" y="435874"/>
            <a:ext cx="2192963" cy="12340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289D68-B196-26C5-A685-08BE6F8168CE}"/>
              </a:ext>
            </a:extLst>
          </p:cNvPr>
          <p:cNvGrpSpPr/>
          <p:nvPr/>
        </p:nvGrpSpPr>
        <p:grpSpPr>
          <a:xfrm>
            <a:off x="4983492" y="280605"/>
            <a:ext cx="409228" cy="1595935"/>
            <a:chOff x="6244943" y="378639"/>
            <a:chExt cx="409228" cy="15959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06D225-4ED8-51E4-5309-14ED13A41CA1}"/>
                </a:ext>
              </a:extLst>
            </p:cNvPr>
            <p:cNvGrpSpPr/>
            <p:nvPr/>
          </p:nvGrpSpPr>
          <p:grpSpPr>
            <a:xfrm>
              <a:off x="6576717" y="420749"/>
              <a:ext cx="62622" cy="1553825"/>
              <a:chOff x="6576717" y="420749"/>
              <a:chExt cx="62622" cy="155382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4799A2A-9768-25F8-E94D-016D9E0F08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76717" y="420749"/>
                <a:ext cx="0" cy="155382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6F120A6-0693-FE74-16A8-629E7AF21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2023" y="1743486"/>
                <a:ext cx="473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A370E5E-2B62-A723-678C-59140CC64A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2023" y="1092841"/>
                <a:ext cx="473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DB4403C-7133-9745-522A-4FCF4F403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2023" y="489868"/>
                <a:ext cx="473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C73534-E157-277F-C829-2EAC96DF3EC2}"/>
                </a:ext>
              </a:extLst>
            </p:cNvPr>
            <p:cNvSpPr txBox="1"/>
            <p:nvPr/>
          </p:nvSpPr>
          <p:spPr>
            <a:xfrm>
              <a:off x="6434135" y="1621444"/>
              <a:ext cx="150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411347-9F9B-F438-77D2-C14FE70B5BEF}"/>
                </a:ext>
              </a:extLst>
            </p:cNvPr>
            <p:cNvSpPr txBox="1"/>
            <p:nvPr/>
          </p:nvSpPr>
          <p:spPr>
            <a:xfrm>
              <a:off x="6316250" y="973156"/>
              <a:ext cx="3230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50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96A2E2-81E3-F3A1-9549-5EFA537A9E0D}"/>
                </a:ext>
              </a:extLst>
            </p:cNvPr>
            <p:cNvSpPr txBox="1"/>
            <p:nvPr/>
          </p:nvSpPr>
          <p:spPr>
            <a:xfrm>
              <a:off x="6244943" y="378639"/>
              <a:ext cx="4092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100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785C83-43DE-A2E4-B42D-28D712AC2079}"/>
              </a:ext>
            </a:extLst>
          </p:cNvPr>
          <p:cNvGrpSpPr/>
          <p:nvPr/>
        </p:nvGrpSpPr>
        <p:grpSpPr>
          <a:xfrm>
            <a:off x="5192239" y="1665330"/>
            <a:ext cx="2498153" cy="284038"/>
            <a:chOff x="6453690" y="1743486"/>
            <a:chExt cx="2498153" cy="28403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B6518C-4E01-A2E1-A253-2AE37AFE5166}"/>
                </a:ext>
              </a:extLst>
            </p:cNvPr>
            <p:cNvCxnSpPr>
              <a:cxnSpLocks/>
            </p:cNvCxnSpPr>
            <p:nvPr/>
          </p:nvCxnSpPr>
          <p:spPr>
            <a:xfrm>
              <a:off x="6453690" y="1812169"/>
              <a:ext cx="2498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972BA4-A233-197A-222D-30DC107F0123}"/>
                </a:ext>
              </a:extLst>
            </p:cNvPr>
            <p:cNvCxnSpPr/>
            <p:nvPr/>
          </p:nvCxnSpPr>
          <p:spPr>
            <a:xfrm flipV="1">
              <a:off x="6692349" y="1743486"/>
              <a:ext cx="0" cy="54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B8F126-49F0-A7CD-36A2-48B344C53F8A}"/>
                </a:ext>
              </a:extLst>
            </p:cNvPr>
            <p:cNvCxnSpPr/>
            <p:nvPr/>
          </p:nvCxnSpPr>
          <p:spPr>
            <a:xfrm flipV="1">
              <a:off x="7096537" y="1743488"/>
              <a:ext cx="0" cy="54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2D60F60-785D-5DA5-2BF7-E8B21F0B49A6}"/>
                </a:ext>
              </a:extLst>
            </p:cNvPr>
            <p:cNvCxnSpPr/>
            <p:nvPr/>
          </p:nvCxnSpPr>
          <p:spPr>
            <a:xfrm flipV="1">
              <a:off x="7494099" y="1743490"/>
              <a:ext cx="0" cy="54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BE682C-8B75-9261-7130-4FA5E874CFC4}"/>
                </a:ext>
              </a:extLst>
            </p:cNvPr>
            <p:cNvCxnSpPr/>
            <p:nvPr/>
          </p:nvCxnSpPr>
          <p:spPr>
            <a:xfrm flipV="1">
              <a:off x="7891661" y="1743492"/>
              <a:ext cx="0" cy="54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6DAFF-6A4F-42A6-4DE8-F9317AC67160}"/>
                </a:ext>
              </a:extLst>
            </p:cNvPr>
            <p:cNvCxnSpPr/>
            <p:nvPr/>
          </p:nvCxnSpPr>
          <p:spPr>
            <a:xfrm flipV="1">
              <a:off x="8289230" y="1743492"/>
              <a:ext cx="0" cy="54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85DFCB-C1B8-2397-A299-92AF573D6BBB}"/>
                </a:ext>
              </a:extLst>
            </p:cNvPr>
            <p:cNvCxnSpPr/>
            <p:nvPr/>
          </p:nvCxnSpPr>
          <p:spPr>
            <a:xfrm flipV="1">
              <a:off x="8686526" y="1743486"/>
              <a:ext cx="0" cy="54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BD03E0-74EB-9385-9604-69FDEA3DF6D9}"/>
                </a:ext>
              </a:extLst>
            </p:cNvPr>
            <p:cNvSpPr txBox="1"/>
            <p:nvPr/>
          </p:nvSpPr>
          <p:spPr>
            <a:xfrm>
              <a:off x="6613039" y="1773844"/>
              <a:ext cx="1502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C2B6C-4485-0027-A6E3-24D7F3CC2E30}"/>
                </a:ext>
              </a:extLst>
            </p:cNvPr>
            <p:cNvSpPr txBox="1"/>
            <p:nvPr/>
          </p:nvSpPr>
          <p:spPr>
            <a:xfrm>
              <a:off x="6865808" y="1781204"/>
              <a:ext cx="488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1FA9E7-09E5-D4D8-A9D9-1CCCFBDCE91C}"/>
                </a:ext>
              </a:extLst>
            </p:cNvPr>
            <p:cNvSpPr txBox="1"/>
            <p:nvPr/>
          </p:nvSpPr>
          <p:spPr>
            <a:xfrm>
              <a:off x="7263369" y="1794797"/>
              <a:ext cx="488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150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7B8FED-9113-E777-FAFD-6F775967986C}"/>
                </a:ext>
              </a:extLst>
            </p:cNvPr>
            <p:cNvSpPr txBox="1"/>
            <p:nvPr/>
          </p:nvSpPr>
          <p:spPr>
            <a:xfrm>
              <a:off x="7672729" y="1788171"/>
              <a:ext cx="488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200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7D6714-E8FB-876E-DA1E-92D7F064F3BA}"/>
                </a:ext>
              </a:extLst>
            </p:cNvPr>
            <p:cNvSpPr txBox="1"/>
            <p:nvPr/>
          </p:nvSpPr>
          <p:spPr>
            <a:xfrm>
              <a:off x="8050949" y="1788171"/>
              <a:ext cx="488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250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9CE438-ED45-2379-1A57-F7FE6934AEE9}"/>
                </a:ext>
              </a:extLst>
            </p:cNvPr>
            <p:cNvSpPr txBox="1"/>
            <p:nvPr/>
          </p:nvSpPr>
          <p:spPr>
            <a:xfrm>
              <a:off x="8448698" y="1796692"/>
              <a:ext cx="4888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900" b="1" dirty="0">
                  <a:solidFill>
                    <a:schemeClr val="accent1"/>
                  </a:solidFill>
                </a:rPr>
                <a:t>300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47BEE53-7892-B9EC-4179-EBF0C9E53D62}"/>
              </a:ext>
            </a:extLst>
          </p:cNvPr>
          <p:cNvSpPr txBox="1"/>
          <p:nvPr/>
        </p:nvSpPr>
        <p:spPr>
          <a:xfrm rot="16200000">
            <a:off x="4078774" y="822431"/>
            <a:ext cx="174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1200" dirty="0">
                <a:solidFill>
                  <a:schemeClr val="bg2"/>
                </a:solidFill>
              </a:rPr>
              <a:t>Link Utilization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B80EE7-C2BD-E243-79F3-CFC4C1DFBD5B}"/>
              </a:ext>
            </a:extLst>
          </p:cNvPr>
          <p:cNvSpPr txBox="1"/>
          <p:nvPr/>
        </p:nvSpPr>
        <p:spPr>
          <a:xfrm>
            <a:off x="6034959" y="1893988"/>
            <a:ext cx="102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1200" dirty="0">
                <a:solidFill>
                  <a:schemeClr val="bg2"/>
                </a:solidFill>
              </a:rPr>
              <a:t>Time (</a:t>
            </a:r>
            <a:r>
              <a:rPr lang="en-US" sz="1200" dirty="0" err="1">
                <a:solidFill>
                  <a:schemeClr val="bg2"/>
                </a:solidFill>
              </a:rPr>
              <a:t>ms</a:t>
            </a:r>
            <a:r>
              <a:rPr lang="en-US" sz="1200" dirty="0">
                <a:solidFill>
                  <a:schemeClr val="bg2"/>
                </a:solidFill>
              </a:rPr>
              <a:t>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0D0528-839E-D86D-7CC2-E3F14902FC57}"/>
              </a:ext>
            </a:extLst>
          </p:cNvPr>
          <p:cNvGrpSpPr/>
          <p:nvPr/>
        </p:nvGrpSpPr>
        <p:grpSpPr>
          <a:xfrm>
            <a:off x="5391140" y="136418"/>
            <a:ext cx="2192961" cy="860746"/>
            <a:chOff x="6652591" y="426606"/>
            <a:chExt cx="2192961" cy="86074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4F60DE-248F-A30B-5683-DE3155FC383D}"/>
                </a:ext>
              </a:extLst>
            </p:cNvPr>
            <p:cNvCxnSpPr>
              <a:cxnSpLocks/>
            </p:cNvCxnSpPr>
            <p:nvPr/>
          </p:nvCxnSpPr>
          <p:spPr>
            <a:xfrm>
              <a:off x="6652591" y="1287352"/>
              <a:ext cx="219296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DBB38B4-C8E2-4984-DBD7-C6C5B01CC69F}"/>
                </a:ext>
              </a:extLst>
            </p:cNvPr>
            <p:cNvGrpSpPr/>
            <p:nvPr/>
          </p:nvGrpSpPr>
          <p:grpSpPr>
            <a:xfrm>
              <a:off x="6964268" y="426606"/>
              <a:ext cx="1449697" cy="261610"/>
              <a:chOff x="7591972" y="758313"/>
              <a:chExt cx="1449697" cy="26161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5D3C45-885C-F037-1C27-6D3C15FEBD90}"/>
                  </a:ext>
                </a:extLst>
              </p:cNvPr>
              <p:cNvSpPr txBox="1"/>
              <p:nvPr/>
            </p:nvSpPr>
            <p:spPr>
              <a:xfrm>
                <a:off x="7591972" y="758313"/>
                <a:ext cx="14496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1050" dirty="0">
                    <a:solidFill>
                      <a:schemeClr val="tx1"/>
                    </a:solidFill>
                  </a:rPr>
                  <a:t>Burst Threshold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F035972-5639-307E-62FC-9E2193E1C288}"/>
                  </a:ext>
                </a:extLst>
              </p:cNvPr>
              <p:cNvGrpSpPr/>
              <p:nvPr/>
            </p:nvGrpSpPr>
            <p:grpSpPr>
              <a:xfrm>
                <a:off x="7702766" y="758313"/>
                <a:ext cx="1338903" cy="259412"/>
                <a:chOff x="7702766" y="758313"/>
                <a:chExt cx="1338903" cy="25941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BB13913-54AE-4BC1-5A3A-B302AAC29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49071" y="889118"/>
                  <a:ext cx="19215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58494748-DD28-1893-EA84-E6DA0F20C7C7}"/>
                    </a:ext>
                  </a:extLst>
                </p:cNvPr>
                <p:cNvSpPr/>
                <p:nvPr/>
              </p:nvSpPr>
              <p:spPr>
                <a:xfrm>
                  <a:off x="7702766" y="758313"/>
                  <a:ext cx="1338903" cy="259412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C14405C-B73B-04A3-3FD9-AD0846B341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7000"/>
          </a:blip>
          <a:stretch>
            <a:fillRect/>
          </a:stretch>
        </p:blipFill>
        <p:spPr>
          <a:xfrm>
            <a:off x="5424975" y="461441"/>
            <a:ext cx="2240378" cy="1156822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A00F86D8-46D0-9477-3D73-8C3CD580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3" name="Google Shape;134;p19">
            <a:extLst>
              <a:ext uri="{FF2B5EF4-FFF2-40B4-BE49-F238E27FC236}">
                <a16:creationId xmlns:a16="http://schemas.microsoft.com/office/drawing/2014/main" id="{BFBEAC65-1651-DAA1-EBC2-5B6F464D8CC2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319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1200"/>
              </a:spcBef>
              <a:buFont typeface="Arial"/>
              <a:buNone/>
            </a:pPr>
            <a:r>
              <a:rPr lang="en-US" dirty="0"/>
              <a:t>This work aims to:</a:t>
            </a:r>
          </a:p>
          <a:p>
            <a:pPr>
              <a:spcBef>
                <a:spcPts val="1200"/>
              </a:spcBef>
            </a:pPr>
            <a:r>
              <a:rPr lang="en-US" dirty="0"/>
              <a:t>Characterize bursts</a:t>
            </a:r>
          </a:p>
          <a:p>
            <a:pPr lvl="1"/>
            <a:r>
              <a:rPr lang="en-US" dirty="0"/>
              <a:t>Burst Length</a:t>
            </a:r>
          </a:p>
          <a:p>
            <a:pPr lvl="1"/>
            <a:r>
              <a:rPr lang="en-US" dirty="0"/>
              <a:t>Burst Frequency </a:t>
            </a:r>
          </a:p>
          <a:p>
            <a:pPr lvl="1"/>
            <a:r>
              <a:rPr lang="en-US" dirty="0"/>
              <a:t># of connections (</a:t>
            </a:r>
            <a:r>
              <a:rPr lang="en-US" dirty="0" err="1"/>
              <a:t>incast</a:t>
            </a:r>
            <a:r>
              <a:rPr lang="en-US" dirty="0"/>
              <a:t> 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D19EDE6-D6A8-E340-B586-D246E8758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26" y="2243063"/>
            <a:ext cx="4057643" cy="2408195"/>
          </a:xfrm>
          <a:prstGeom prst="rect">
            <a:avLst/>
          </a:prstGeom>
        </p:spPr>
      </p:pic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B9613FE-6A78-9372-D204-FC94167E1733}"/>
              </a:ext>
            </a:extLst>
          </p:cNvPr>
          <p:cNvGrpSpPr/>
          <p:nvPr/>
        </p:nvGrpSpPr>
        <p:grpSpPr>
          <a:xfrm>
            <a:off x="4813715" y="87492"/>
            <a:ext cx="2876679" cy="2083495"/>
            <a:chOff x="5039851" y="116988"/>
            <a:chExt cx="2876679" cy="2083495"/>
          </a:xfrm>
        </p:grpSpPr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3689A3F5-290E-081E-2E46-01B8A256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5107" y="465370"/>
              <a:ext cx="2192963" cy="1234019"/>
            </a:xfrm>
            <a:prstGeom prst="rect">
              <a:avLst/>
            </a:prstGeom>
          </p:spPr>
        </p:pic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C3BD1F1-D3C8-01A1-EB4D-B88B671AA72D}"/>
                </a:ext>
              </a:extLst>
            </p:cNvPr>
            <p:cNvGrpSpPr/>
            <p:nvPr/>
          </p:nvGrpSpPr>
          <p:grpSpPr>
            <a:xfrm>
              <a:off x="5209630" y="310101"/>
              <a:ext cx="409228" cy="1595935"/>
              <a:chOff x="6244943" y="378639"/>
              <a:chExt cx="409228" cy="1595935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15CC6B7D-8217-6663-2342-9E1F62926A0E}"/>
                  </a:ext>
                </a:extLst>
              </p:cNvPr>
              <p:cNvGrpSpPr/>
              <p:nvPr/>
            </p:nvGrpSpPr>
            <p:grpSpPr>
              <a:xfrm>
                <a:off x="6576717" y="420749"/>
                <a:ext cx="62622" cy="1553825"/>
                <a:chOff x="6576717" y="420749"/>
                <a:chExt cx="62622" cy="1553825"/>
              </a:xfrm>
            </p:grpSpPr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60DABD82-BCD9-6B5A-C38E-7A614A5CC8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76717" y="420749"/>
                  <a:ext cx="0" cy="15538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21E6D5EC-1195-F60E-21A4-349DD658D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743486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0549DEF-6E88-9B92-B59A-E95122F992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092841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53AEAA9E-23E3-81B9-9EBC-2A8350283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489868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8504C682-10C8-980F-5A4B-8523A85299AA}"/>
                  </a:ext>
                </a:extLst>
              </p:cNvPr>
              <p:cNvSpPr txBox="1"/>
              <p:nvPr/>
            </p:nvSpPr>
            <p:spPr>
              <a:xfrm>
                <a:off x="6434135" y="16214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B7EE5B41-65C3-A437-AF92-BAAABEB52A1B}"/>
                  </a:ext>
                </a:extLst>
              </p:cNvPr>
              <p:cNvSpPr txBox="1"/>
              <p:nvPr/>
            </p:nvSpPr>
            <p:spPr>
              <a:xfrm>
                <a:off x="6316250" y="973156"/>
                <a:ext cx="3230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34B4D280-FD62-4799-6715-CDD0BA460CB9}"/>
                  </a:ext>
                </a:extLst>
              </p:cNvPr>
              <p:cNvSpPr txBox="1"/>
              <p:nvPr/>
            </p:nvSpPr>
            <p:spPr>
              <a:xfrm>
                <a:off x="6244943" y="378639"/>
                <a:ext cx="4092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100</a:t>
                </a: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DF352177-2C9C-9658-BC21-3EF43ADFE42C}"/>
                </a:ext>
              </a:extLst>
            </p:cNvPr>
            <p:cNvGrpSpPr/>
            <p:nvPr/>
          </p:nvGrpSpPr>
          <p:grpSpPr>
            <a:xfrm>
              <a:off x="5418377" y="1694826"/>
              <a:ext cx="2498153" cy="284038"/>
              <a:chOff x="6453690" y="1743486"/>
              <a:chExt cx="2498153" cy="284038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FB7254D-2E88-C531-11A8-1F5ECB170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3690" y="1812169"/>
                <a:ext cx="24981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F943A5E2-B53E-9D89-2620-49076E378FBA}"/>
                  </a:ext>
                </a:extLst>
              </p:cNvPr>
              <p:cNvCxnSpPr/>
              <p:nvPr/>
            </p:nvCxnSpPr>
            <p:spPr>
              <a:xfrm flipV="1">
                <a:off x="6692349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5082EC0B-C4AA-BC81-0DB5-B311E2100ED9}"/>
                  </a:ext>
                </a:extLst>
              </p:cNvPr>
              <p:cNvCxnSpPr/>
              <p:nvPr/>
            </p:nvCxnSpPr>
            <p:spPr>
              <a:xfrm flipV="1">
                <a:off x="7096537" y="1743488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9DB1EA8B-4B3D-3AB5-15BE-05F2C114B7C0}"/>
                  </a:ext>
                </a:extLst>
              </p:cNvPr>
              <p:cNvCxnSpPr/>
              <p:nvPr/>
            </p:nvCxnSpPr>
            <p:spPr>
              <a:xfrm flipV="1">
                <a:off x="7494099" y="1743490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D69E2DF-4750-9578-C1BC-C5E8A2A8F65B}"/>
                  </a:ext>
                </a:extLst>
              </p:cNvPr>
              <p:cNvCxnSpPr/>
              <p:nvPr/>
            </p:nvCxnSpPr>
            <p:spPr>
              <a:xfrm flipV="1">
                <a:off x="7891661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78FB15C-F05C-57B1-BFDC-4DD345290A14}"/>
                  </a:ext>
                </a:extLst>
              </p:cNvPr>
              <p:cNvCxnSpPr/>
              <p:nvPr/>
            </p:nvCxnSpPr>
            <p:spPr>
              <a:xfrm flipV="1">
                <a:off x="8289230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79A9049-BB62-55FB-0994-BA69AA84EECA}"/>
                  </a:ext>
                </a:extLst>
              </p:cNvPr>
              <p:cNvCxnSpPr/>
              <p:nvPr/>
            </p:nvCxnSpPr>
            <p:spPr>
              <a:xfrm flipV="1">
                <a:off x="8686526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FA3F1C5-2FFA-032A-4878-D8B769DE219F}"/>
                  </a:ext>
                </a:extLst>
              </p:cNvPr>
              <p:cNvSpPr txBox="1"/>
              <p:nvPr/>
            </p:nvSpPr>
            <p:spPr>
              <a:xfrm>
                <a:off x="6613039" y="17738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9FCC981E-7ED2-02CE-1F18-A5669E9F575B}"/>
                  </a:ext>
                </a:extLst>
              </p:cNvPr>
              <p:cNvSpPr txBox="1"/>
              <p:nvPr/>
            </p:nvSpPr>
            <p:spPr>
              <a:xfrm>
                <a:off x="6865808" y="1781204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100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1EDFDAE-F09A-F999-A314-CC3607DC2DB5}"/>
                  </a:ext>
                </a:extLst>
              </p:cNvPr>
              <p:cNvSpPr txBox="1"/>
              <p:nvPr/>
            </p:nvSpPr>
            <p:spPr>
              <a:xfrm>
                <a:off x="7263369" y="1794797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150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FC776C1B-4638-D4E9-BF13-BB739495863B}"/>
                  </a:ext>
                </a:extLst>
              </p:cNvPr>
              <p:cNvSpPr txBox="1"/>
              <p:nvPr/>
            </p:nvSpPr>
            <p:spPr>
              <a:xfrm>
                <a:off x="767272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200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D7CAB29E-F5DC-6292-879E-4543B8E64B03}"/>
                  </a:ext>
                </a:extLst>
              </p:cNvPr>
              <p:cNvSpPr txBox="1"/>
              <p:nvPr/>
            </p:nvSpPr>
            <p:spPr>
              <a:xfrm>
                <a:off x="805094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250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B5DEC9F6-BC2B-14B7-8B7E-10409D717CEB}"/>
                  </a:ext>
                </a:extLst>
              </p:cNvPr>
              <p:cNvSpPr txBox="1"/>
              <p:nvPr/>
            </p:nvSpPr>
            <p:spPr>
              <a:xfrm>
                <a:off x="8448698" y="1796692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300</a:t>
                </a:r>
              </a:p>
            </p:txBody>
          </p: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A1A6919A-8F07-9D29-A515-338153C7763A}"/>
                </a:ext>
              </a:extLst>
            </p:cNvPr>
            <p:cNvSpPr txBox="1"/>
            <p:nvPr/>
          </p:nvSpPr>
          <p:spPr>
            <a:xfrm rot="16200000">
              <a:off x="4304912" y="851927"/>
              <a:ext cx="1746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Link Utilization (%)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33D3FEE-CDB9-94C3-2F10-6554AF7E145D}"/>
                </a:ext>
              </a:extLst>
            </p:cNvPr>
            <p:cNvSpPr txBox="1"/>
            <p:nvPr/>
          </p:nvSpPr>
          <p:spPr>
            <a:xfrm>
              <a:off x="6261097" y="1923484"/>
              <a:ext cx="1020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Time (</a:t>
              </a:r>
              <a:r>
                <a:rPr lang="en-US" sz="1200" dirty="0" err="1">
                  <a:solidFill>
                    <a:schemeClr val="bg2"/>
                  </a:solidFill>
                </a:rPr>
                <a:t>ms</a:t>
              </a:r>
              <a:r>
                <a:rPr lang="en-US" sz="1200" dirty="0">
                  <a:solidFill>
                    <a:schemeClr val="bg2"/>
                  </a:solidFill>
                </a:rPr>
                <a:t>)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EFA63912-477B-8E6E-B6F3-3FF200DEAC45}"/>
                </a:ext>
              </a:extLst>
            </p:cNvPr>
            <p:cNvGrpSpPr/>
            <p:nvPr/>
          </p:nvGrpSpPr>
          <p:grpSpPr>
            <a:xfrm>
              <a:off x="5617278" y="165914"/>
              <a:ext cx="2192961" cy="860746"/>
              <a:chOff x="6652591" y="426606"/>
              <a:chExt cx="2192961" cy="860746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FFF12003-C087-1C8A-3078-6A0AEA13B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2591" y="1287352"/>
                <a:ext cx="219296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DB545CDB-FC35-66DD-3FD3-D8798E1EFE77}"/>
                  </a:ext>
                </a:extLst>
              </p:cNvPr>
              <p:cNvGrpSpPr/>
              <p:nvPr/>
            </p:nvGrpSpPr>
            <p:grpSpPr>
              <a:xfrm>
                <a:off x="6964268" y="426606"/>
                <a:ext cx="1449697" cy="261610"/>
                <a:chOff x="7591972" y="758313"/>
                <a:chExt cx="1449697" cy="261610"/>
              </a:xfrm>
            </p:grpSpPr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3CD2C330-9D75-B08C-E3DF-AD16C17B5515}"/>
                    </a:ext>
                  </a:extLst>
                </p:cNvPr>
                <p:cNvSpPr txBox="1"/>
                <p:nvPr/>
              </p:nvSpPr>
              <p:spPr>
                <a:xfrm>
                  <a:off x="7591972" y="758313"/>
                  <a:ext cx="14496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1050" dirty="0">
                      <a:solidFill>
                        <a:schemeClr val="tx1"/>
                      </a:solidFill>
                    </a:rPr>
                    <a:t>Burst Threshold</a:t>
                  </a:r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DE5ADFD-E4BE-9489-F262-6794E2578EE5}"/>
                    </a:ext>
                  </a:extLst>
                </p:cNvPr>
                <p:cNvGrpSpPr/>
                <p:nvPr/>
              </p:nvGrpSpPr>
              <p:grpSpPr>
                <a:xfrm>
                  <a:off x="7702766" y="758313"/>
                  <a:ext cx="1338903" cy="259412"/>
                  <a:chOff x="7702766" y="758313"/>
                  <a:chExt cx="1338903" cy="259412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B94846A7-D0E3-1546-9CE8-99957F57B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49071" y="889118"/>
                    <a:ext cx="19215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" name="Rounded Rectangle 234">
                    <a:extLst>
                      <a:ext uri="{FF2B5EF4-FFF2-40B4-BE49-F238E27FC236}">
                        <a16:creationId xmlns:a16="http://schemas.microsoft.com/office/drawing/2014/main" id="{B4D7D8C4-477E-B567-CC68-9EAE79C897AB}"/>
                      </a:ext>
                    </a:extLst>
                  </p:cNvPr>
                  <p:cNvSpPr/>
                  <p:nvPr/>
                </p:nvSpPr>
                <p:spPr>
                  <a:xfrm>
                    <a:off x="7702766" y="758313"/>
                    <a:ext cx="1338903" cy="259412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6226C760-6F7E-7ACA-F636-E5999B964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7000"/>
            </a:blip>
            <a:stretch>
              <a:fillRect/>
            </a:stretch>
          </p:blipFill>
          <p:spPr>
            <a:xfrm>
              <a:off x="5651113" y="490937"/>
              <a:ext cx="2240378" cy="1156822"/>
            </a:xfrm>
            <a:prstGeom prst="rect">
              <a:avLst/>
            </a:prstGeom>
          </p:spPr>
        </p:pic>
      </p:grpSp>
      <p:sp>
        <p:nvSpPr>
          <p:cNvPr id="259" name="Google Shape;134;p19">
            <a:extLst>
              <a:ext uri="{FF2B5EF4-FFF2-40B4-BE49-F238E27FC236}">
                <a16:creationId xmlns:a16="http://schemas.microsoft.com/office/drawing/2014/main" id="{A4823EE9-B7D2-435F-B46B-F24D775C103F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4319700" cy="253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1200"/>
              </a:spcBef>
              <a:buFont typeface="Arial"/>
              <a:buNone/>
            </a:pPr>
            <a:r>
              <a:rPr lang="en-US" dirty="0"/>
              <a:t>This work aims to:</a:t>
            </a:r>
          </a:p>
          <a:p>
            <a:pPr>
              <a:spcBef>
                <a:spcPts val="1200"/>
              </a:spcBef>
            </a:pPr>
            <a:r>
              <a:rPr lang="en-US" dirty="0"/>
              <a:t>Characterize bursts</a:t>
            </a:r>
          </a:p>
          <a:p>
            <a:pPr lvl="1"/>
            <a:r>
              <a:rPr lang="en-US" dirty="0"/>
              <a:t>Burst Length</a:t>
            </a:r>
          </a:p>
          <a:p>
            <a:pPr lvl="1"/>
            <a:r>
              <a:rPr lang="en-US" dirty="0"/>
              <a:t>Burst Frequency </a:t>
            </a:r>
          </a:p>
          <a:p>
            <a:pPr lvl="1"/>
            <a:r>
              <a:rPr lang="en-US" dirty="0"/>
              <a:t># of connections (</a:t>
            </a:r>
            <a:r>
              <a:rPr lang="en-US" dirty="0" err="1"/>
              <a:t>incast</a:t>
            </a:r>
            <a:r>
              <a:rPr lang="en-US" dirty="0"/>
              <a:t> level)</a:t>
            </a:r>
          </a:p>
          <a:p>
            <a:pPr>
              <a:spcBef>
                <a:spcPts val="1200"/>
              </a:spcBef>
            </a:pPr>
            <a:r>
              <a:rPr lang="en-US" dirty="0"/>
              <a:t>Characterize contention</a:t>
            </a:r>
          </a:p>
        </p:txBody>
      </p:sp>
      <p:sp>
        <p:nvSpPr>
          <p:cNvPr id="265" name="Title 1">
            <a:extLst>
              <a:ext uri="{FF2B5EF4-FFF2-40B4-BE49-F238E27FC236}">
                <a16:creationId xmlns:a16="http://schemas.microsoft.com/office/drawing/2014/main" id="{64DD58B0-E3EB-5CFA-B147-DA1BAFF2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3D5BBD-11D6-6ECC-18E6-41134A6AB8A3}"/>
              </a:ext>
            </a:extLst>
          </p:cNvPr>
          <p:cNvSpPr/>
          <p:nvPr/>
        </p:nvSpPr>
        <p:spPr>
          <a:xfrm>
            <a:off x="6378190" y="2363986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9BB19BA-6D5F-C689-106C-3AA186E5154D}"/>
              </a:ext>
            </a:extLst>
          </p:cNvPr>
          <p:cNvSpPr/>
          <p:nvPr/>
        </p:nvSpPr>
        <p:spPr>
          <a:xfrm>
            <a:off x="6376206" y="2365727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A45BCE1-EA13-8258-22E8-843D74F93E4C}"/>
              </a:ext>
            </a:extLst>
          </p:cNvPr>
          <p:cNvSpPr/>
          <p:nvPr/>
        </p:nvSpPr>
        <p:spPr>
          <a:xfrm>
            <a:off x="6378143" y="2365765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E7CE4AA-A772-005D-16CE-22F0CB33C354}"/>
              </a:ext>
            </a:extLst>
          </p:cNvPr>
          <p:cNvSpPr/>
          <p:nvPr/>
        </p:nvSpPr>
        <p:spPr>
          <a:xfrm>
            <a:off x="6378737" y="2363986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167F887-7A12-99E0-6393-BEEF533A1115}"/>
              </a:ext>
            </a:extLst>
          </p:cNvPr>
          <p:cNvSpPr/>
          <p:nvPr/>
        </p:nvSpPr>
        <p:spPr>
          <a:xfrm>
            <a:off x="6378232" y="2363986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83A2BA4-4599-962D-7447-D8F5FD0FD1FA}"/>
              </a:ext>
            </a:extLst>
          </p:cNvPr>
          <p:cNvSpPr/>
          <p:nvPr/>
        </p:nvSpPr>
        <p:spPr>
          <a:xfrm>
            <a:off x="6376877" y="2363986"/>
            <a:ext cx="109471" cy="96592"/>
          </a:xfrm>
          <a:prstGeom prst="roundRect">
            <a:avLst/>
          </a:prstGeom>
          <a:solidFill>
            <a:srgbClr val="CA695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7BE8DB-0C81-0843-9346-2B3D44852427}"/>
              </a:ext>
            </a:extLst>
          </p:cNvPr>
          <p:cNvSpPr/>
          <p:nvPr/>
        </p:nvSpPr>
        <p:spPr>
          <a:xfrm>
            <a:off x="6375701" y="2362207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2DFC2AE-BF07-C911-AE27-4A28A1A3ABD8}"/>
              </a:ext>
            </a:extLst>
          </p:cNvPr>
          <p:cNvSpPr/>
          <p:nvPr/>
        </p:nvSpPr>
        <p:spPr>
          <a:xfrm>
            <a:off x="6375700" y="2358649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EAC362-DABB-3ECE-896C-9BAA25FF5B7A}"/>
              </a:ext>
            </a:extLst>
          </p:cNvPr>
          <p:cNvSpPr/>
          <p:nvPr/>
        </p:nvSpPr>
        <p:spPr>
          <a:xfrm>
            <a:off x="6375699" y="2361318"/>
            <a:ext cx="109471" cy="96592"/>
          </a:xfrm>
          <a:prstGeom prst="roundRect">
            <a:avLst/>
          </a:prstGeom>
          <a:solidFill>
            <a:srgbClr val="CA695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A882B51-145D-7D12-3A1E-8C81ED43E035}"/>
              </a:ext>
            </a:extLst>
          </p:cNvPr>
          <p:cNvSpPr/>
          <p:nvPr/>
        </p:nvSpPr>
        <p:spPr>
          <a:xfrm>
            <a:off x="6375697" y="2364042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D16EF47-C92E-DBBB-B347-B8C08F8AAB6E}"/>
              </a:ext>
            </a:extLst>
          </p:cNvPr>
          <p:cNvSpPr/>
          <p:nvPr/>
        </p:nvSpPr>
        <p:spPr>
          <a:xfrm>
            <a:off x="6375697" y="2367980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1D1FF1B3-C552-FF69-B223-8C63245BD3D3}"/>
              </a:ext>
            </a:extLst>
          </p:cNvPr>
          <p:cNvSpPr/>
          <p:nvPr/>
        </p:nvSpPr>
        <p:spPr>
          <a:xfrm>
            <a:off x="6362662" y="3137776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CB4F24CD-5BBC-1982-F2B3-9D5733DC065A}"/>
              </a:ext>
            </a:extLst>
          </p:cNvPr>
          <p:cNvSpPr/>
          <p:nvPr/>
        </p:nvSpPr>
        <p:spPr>
          <a:xfrm>
            <a:off x="6364246" y="3137776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D2E43911-BEB7-9974-53AA-68ED44CC48F2}"/>
              </a:ext>
            </a:extLst>
          </p:cNvPr>
          <p:cNvSpPr/>
          <p:nvPr/>
        </p:nvSpPr>
        <p:spPr>
          <a:xfrm>
            <a:off x="6362662" y="3137776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56550A7B-A8A2-D992-63CD-590276EFCEA1}"/>
              </a:ext>
            </a:extLst>
          </p:cNvPr>
          <p:cNvSpPr/>
          <p:nvPr/>
        </p:nvSpPr>
        <p:spPr>
          <a:xfrm>
            <a:off x="6369071" y="3137776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7CA5121D-E690-2825-9FAA-11BD89BEBD4E}"/>
              </a:ext>
            </a:extLst>
          </p:cNvPr>
          <p:cNvSpPr/>
          <p:nvPr/>
        </p:nvSpPr>
        <p:spPr>
          <a:xfrm>
            <a:off x="6365745" y="3139991"/>
            <a:ext cx="109471" cy="96592"/>
          </a:xfrm>
          <a:prstGeom prst="roundRect">
            <a:avLst/>
          </a:prstGeom>
          <a:solidFill>
            <a:srgbClr val="CA695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6752898C-B0B8-57AD-A9B0-FF537A4DA8DA}"/>
              </a:ext>
            </a:extLst>
          </p:cNvPr>
          <p:cNvSpPr/>
          <p:nvPr/>
        </p:nvSpPr>
        <p:spPr>
          <a:xfrm>
            <a:off x="6364246" y="3139399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25D515F5-32A4-6C9F-B165-AEF13E818AA2}"/>
              </a:ext>
            </a:extLst>
          </p:cNvPr>
          <p:cNvSpPr/>
          <p:nvPr/>
        </p:nvSpPr>
        <p:spPr>
          <a:xfrm>
            <a:off x="6359336" y="3134341"/>
            <a:ext cx="109471" cy="9659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F1BB4C84-C9F8-C83A-C2EC-65B1A2A9E3B2}"/>
              </a:ext>
            </a:extLst>
          </p:cNvPr>
          <p:cNvSpPr/>
          <p:nvPr/>
        </p:nvSpPr>
        <p:spPr>
          <a:xfrm>
            <a:off x="6362419" y="3137776"/>
            <a:ext cx="109471" cy="96592"/>
          </a:xfrm>
          <a:prstGeom prst="roundRect">
            <a:avLst/>
          </a:prstGeom>
          <a:solidFill>
            <a:srgbClr val="CA695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0219F87A-2D96-28C1-8751-782616C095BC}"/>
              </a:ext>
            </a:extLst>
          </p:cNvPr>
          <p:cNvSpPr/>
          <p:nvPr/>
        </p:nvSpPr>
        <p:spPr>
          <a:xfrm>
            <a:off x="6365745" y="3132619"/>
            <a:ext cx="109471" cy="965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83951E-6 L -0.00173 0.14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4.19753E-6 L -0.00174 0.14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4.19753E-6 L -0.00173 0.14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2.83951E-6 L -0.00173 0.149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2222E-6 2.83951E-6 L -0.00173 0.149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2.83951E-6 L -0.00174 0.149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E-6 1.48148E-6 L -0.00174 0.149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1.23457E-6 L -0.00174 0.149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5E-6 1.23457E-7 L -0.00174 0.149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2.83951E-6 L -0.00174 0.1490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3.08642E-6 L -0.00174 0.149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88889E-6 -4.44444E-6 L -0.18039 0.202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100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778E-7 -4.44444E-6 L -0.18038 0.202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100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88889E-6 -4.44444E-6 L -0.07865 0.209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04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5.55556E-7 -4.44444E-6 L -0.07865 0.2095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046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3.33333E-6 -3.08642E-6 L 0.029 0.20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046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77778E-7 -3.08642E-6 L -0.07865 0.209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04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11111E-6 1.48148E-6 L -0.07865 0.2095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046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88889E-6 -4.44444E-6 L 0.02899 0.2092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046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3.33333E-6 1.23457E-7 L -0.18038 0.2021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157" grpId="0" animBg="1"/>
      <p:bldP spid="157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B9613FE-6A78-9372-D204-FC94167E1733}"/>
              </a:ext>
            </a:extLst>
          </p:cNvPr>
          <p:cNvGrpSpPr/>
          <p:nvPr/>
        </p:nvGrpSpPr>
        <p:grpSpPr>
          <a:xfrm>
            <a:off x="4811841" y="88281"/>
            <a:ext cx="2876679" cy="2083495"/>
            <a:chOff x="5039851" y="116988"/>
            <a:chExt cx="2876679" cy="2083495"/>
          </a:xfrm>
        </p:grpSpPr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3689A3F5-290E-081E-2E46-01B8A256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5107" y="465370"/>
              <a:ext cx="2192963" cy="1234019"/>
            </a:xfrm>
            <a:prstGeom prst="rect">
              <a:avLst/>
            </a:prstGeom>
          </p:spPr>
        </p:pic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C3BD1F1-D3C8-01A1-EB4D-B88B671AA72D}"/>
                </a:ext>
              </a:extLst>
            </p:cNvPr>
            <p:cNvGrpSpPr/>
            <p:nvPr/>
          </p:nvGrpSpPr>
          <p:grpSpPr>
            <a:xfrm>
              <a:off x="5209630" y="310101"/>
              <a:ext cx="409228" cy="1595935"/>
              <a:chOff x="6244943" y="378639"/>
              <a:chExt cx="409228" cy="1595935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15CC6B7D-8217-6663-2342-9E1F62926A0E}"/>
                  </a:ext>
                </a:extLst>
              </p:cNvPr>
              <p:cNvGrpSpPr/>
              <p:nvPr/>
            </p:nvGrpSpPr>
            <p:grpSpPr>
              <a:xfrm>
                <a:off x="6576717" y="420749"/>
                <a:ext cx="62622" cy="1553825"/>
                <a:chOff x="6576717" y="420749"/>
                <a:chExt cx="62622" cy="1553825"/>
              </a:xfrm>
            </p:grpSpPr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60DABD82-BCD9-6B5A-C38E-7A614A5CC8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76717" y="420749"/>
                  <a:ext cx="0" cy="15538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21E6D5EC-1195-F60E-21A4-349DD658D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743486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0549DEF-6E88-9B92-B59A-E95122F992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092841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53AEAA9E-23E3-81B9-9EBC-2A8350283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489868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8504C682-10C8-980F-5A4B-8523A85299AA}"/>
                  </a:ext>
                </a:extLst>
              </p:cNvPr>
              <p:cNvSpPr txBox="1"/>
              <p:nvPr/>
            </p:nvSpPr>
            <p:spPr>
              <a:xfrm>
                <a:off x="6434135" y="16214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B7EE5B41-65C3-A437-AF92-BAAABEB52A1B}"/>
                  </a:ext>
                </a:extLst>
              </p:cNvPr>
              <p:cNvSpPr txBox="1"/>
              <p:nvPr/>
            </p:nvSpPr>
            <p:spPr>
              <a:xfrm>
                <a:off x="6316250" y="973156"/>
                <a:ext cx="3230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34B4D280-FD62-4799-6715-CDD0BA460CB9}"/>
                  </a:ext>
                </a:extLst>
              </p:cNvPr>
              <p:cNvSpPr txBox="1"/>
              <p:nvPr/>
            </p:nvSpPr>
            <p:spPr>
              <a:xfrm>
                <a:off x="6244943" y="378639"/>
                <a:ext cx="4092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100</a:t>
                </a: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DF352177-2C9C-9658-BC21-3EF43ADFE42C}"/>
                </a:ext>
              </a:extLst>
            </p:cNvPr>
            <p:cNvGrpSpPr/>
            <p:nvPr/>
          </p:nvGrpSpPr>
          <p:grpSpPr>
            <a:xfrm>
              <a:off x="5418377" y="1694826"/>
              <a:ext cx="2498153" cy="284038"/>
              <a:chOff x="6453690" y="1743486"/>
              <a:chExt cx="2498153" cy="284038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FB7254D-2E88-C531-11A8-1F5ECB170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3690" y="1812169"/>
                <a:ext cx="24981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F943A5E2-B53E-9D89-2620-49076E378FBA}"/>
                  </a:ext>
                </a:extLst>
              </p:cNvPr>
              <p:cNvCxnSpPr/>
              <p:nvPr/>
            </p:nvCxnSpPr>
            <p:spPr>
              <a:xfrm flipV="1">
                <a:off x="6692349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5082EC0B-C4AA-BC81-0DB5-B311E2100ED9}"/>
                  </a:ext>
                </a:extLst>
              </p:cNvPr>
              <p:cNvCxnSpPr/>
              <p:nvPr/>
            </p:nvCxnSpPr>
            <p:spPr>
              <a:xfrm flipV="1">
                <a:off x="7096537" y="1743488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9DB1EA8B-4B3D-3AB5-15BE-05F2C114B7C0}"/>
                  </a:ext>
                </a:extLst>
              </p:cNvPr>
              <p:cNvCxnSpPr/>
              <p:nvPr/>
            </p:nvCxnSpPr>
            <p:spPr>
              <a:xfrm flipV="1">
                <a:off x="7494099" y="1743490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D69E2DF-4750-9578-C1BC-C5E8A2A8F65B}"/>
                  </a:ext>
                </a:extLst>
              </p:cNvPr>
              <p:cNvCxnSpPr/>
              <p:nvPr/>
            </p:nvCxnSpPr>
            <p:spPr>
              <a:xfrm flipV="1">
                <a:off x="7891661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78FB15C-F05C-57B1-BFDC-4DD345290A14}"/>
                  </a:ext>
                </a:extLst>
              </p:cNvPr>
              <p:cNvCxnSpPr/>
              <p:nvPr/>
            </p:nvCxnSpPr>
            <p:spPr>
              <a:xfrm flipV="1">
                <a:off x="8289230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B79A9049-BB62-55FB-0994-BA69AA84EECA}"/>
                  </a:ext>
                </a:extLst>
              </p:cNvPr>
              <p:cNvCxnSpPr/>
              <p:nvPr/>
            </p:nvCxnSpPr>
            <p:spPr>
              <a:xfrm flipV="1">
                <a:off x="8686526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FA3F1C5-2FFA-032A-4878-D8B769DE219F}"/>
                  </a:ext>
                </a:extLst>
              </p:cNvPr>
              <p:cNvSpPr txBox="1"/>
              <p:nvPr/>
            </p:nvSpPr>
            <p:spPr>
              <a:xfrm>
                <a:off x="6613039" y="17738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9FCC981E-7ED2-02CE-1F18-A5669E9F575B}"/>
                  </a:ext>
                </a:extLst>
              </p:cNvPr>
              <p:cNvSpPr txBox="1"/>
              <p:nvPr/>
            </p:nvSpPr>
            <p:spPr>
              <a:xfrm>
                <a:off x="6865808" y="1781204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100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1EDFDAE-F09A-F999-A314-CC3607DC2DB5}"/>
                  </a:ext>
                </a:extLst>
              </p:cNvPr>
              <p:cNvSpPr txBox="1"/>
              <p:nvPr/>
            </p:nvSpPr>
            <p:spPr>
              <a:xfrm>
                <a:off x="7263369" y="1794797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150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FC776C1B-4638-D4E9-BF13-BB739495863B}"/>
                  </a:ext>
                </a:extLst>
              </p:cNvPr>
              <p:cNvSpPr txBox="1"/>
              <p:nvPr/>
            </p:nvSpPr>
            <p:spPr>
              <a:xfrm>
                <a:off x="767272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200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D7CAB29E-F5DC-6292-879E-4543B8E64B03}"/>
                  </a:ext>
                </a:extLst>
              </p:cNvPr>
              <p:cNvSpPr txBox="1"/>
              <p:nvPr/>
            </p:nvSpPr>
            <p:spPr>
              <a:xfrm>
                <a:off x="805094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250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B5DEC9F6-BC2B-14B7-8B7E-10409D717CEB}"/>
                  </a:ext>
                </a:extLst>
              </p:cNvPr>
              <p:cNvSpPr txBox="1"/>
              <p:nvPr/>
            </p:nvSpPr>
            <p:spPr>
              <a:xfrm>
                <a:off x="8448698" y="1796692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300</a:t>
                </a:r>
              </a:p>
            </p:txBody>
          </p: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A1A6919A-8F07-9D29-A515-338153C7763A}"/>
                </a:ext>
              </a:extLst>
            </p:cNvPr>
            <p:cNvSpPr txBox="1"/>
            <p:nvPr/>
          </p:nvSpPr>
          <p:spPr>
            <a:xfrm rot="16200000">
              <a:off x="4304912" y="851927"/>
              <a:ext cx="1746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Link Utilization (%)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33D3FEE-CDB9-94C3-2F10-6554AF7E145D}"/>
                </a:ext>
              </a:extLst>
            </p:cNvPr>
            <p:cNvSpPr txBox="1"/>
            <p:nvPr/>
          </p:nvSpPr>
          <p:spPr>
            <a:xfrm>
              <a:off x="6261097" y="1923484"/>
              <a:ext cx="1020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Time (</a:t>
              </a:r>
              <a:r>
                <a:rPr lang="en-US" sz="1200" dirty="0" err="1">
                  <a:solidFill>
                    <a:schemeClr val="bg2"/>
                  </a:solidFill>
                </a:rPr>
                <a:t>ms</a:t>
              </a:r>
              <a:r>
                <a:rPr lang="en-US" sz="1200" dirty="0">
                  <a:solidFill>
                    <a:schemeClr val="bg2"/>
                  </a:solidFill>
                </a:rPr>
                <a:t>)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EFA63912-477B-8E6E-B6F3-3FF200DEAC45}"/>
                </a:ext>
              </a:extLst>
            </p:cNvPr>
            <p:cNvGrpSpPr/>
            <p:nvPr/>
          </p:nvGrpSpPr>
          <p:grpSpPr>
            <a:xfrm>
              <a:off x="5617278" y="165914"/>
              <a:ext cx="2192961" cy="860746"/>
              <a:chOff x="6652591" y="426606"/>
              <a:chExt cx="2192961" cy="860746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FFF12003-C087-1C8A-3078-6A0AEA13B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2591" y="1287352"/>
                <a:ext cx="219296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DB545CDB-FC35-66DD-3FD3-D8798E1EFE77}"/>
                  </a:ext>
                </a:extLst>
              </p:cNvPr>
              <p:cNvGrpSpPr/>
              <p:nvPr/>
            </p:nvGrpSpPr>
            <p:grpSpPr>
              <a:xfrm>
                <a:off x="6964268" y="426606"/>
                <a:ext cx="1449697" cy="261610"/>
                <a:chOff x="7591972" y="758313"/>
                <a:chExt cx="1449697" cy="261610"/>
              </a:xfrm>
            </p:grpSpPr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3CD2C330-9D75-B08C-E3DF-AD16C17B5515}"/>
                    </a:ext>
                  </a:extLst>
                </p:cNvPr>
                <p:cNvSpPr txBox="1"/>
                <p:nvPr/>
              </p:nvSpPr>
              <p:spPr>
                <a:xfrm>
                  <a:off x="7591972" y="758313"/>
                  <a:ext cx="14496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1050" dirty="0">
                      <a:solidFill>
                        <a:schemeClr val="tx1"/>
                      </a:solidFill>
                    </a:rPr>
                    <a:t>Burst Threshold</a:t>
                  </a:r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DE5ADFD-E4BE-9489-F262-6794E2578EE5}"/>
                    </a:ext>
                  </a:extLst>
                </p:cNvPr>
                <p:cNvGrpSpPr/>
                <p:nvPr/>
              </p:nvGrpSpPr>
              <p:grpSpPr>
                <a:xfrm>
                  <a:off x="7702766" y="758313"/>
                  <a:ext cx="1338903" cy="259412"/>
                  <a:chOff x="7702766" y="758313"/>
                  <a:chExt cx="1338903" cy="259412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B94846A7-D0E3-1546-9CE8-99957F57B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49071" y="889118"/>
                    <a:ext cx="19215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" name="Rounded Rectangle 234">
                    <a:extLst>
                      <a:ext uri="{FF2B5EF4-FFF2-40B4-BE49-F238E27FC236}">
                        <a16:creationId xmlns:a16="http://schemas.microsoft.com/office/drawing/2014/main" id="{B4D7D8C4-477E-B567-CC68-9EAE79C897AB}"/>
                      </a:ext>
                    </a:extLst>
                  </p:cNvPr>
                  <p:cNvSpPr/>
                  <p:nvPr/>
                </p:nvSpPr>
                <p:spPr>
                  <a:xfrm>
                    <a:off x="7702766" y="758313"/>
                    <a:ext cx="1338903" cy="259412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6226C760-6F7E-7ACA-F636-E5999B964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7000"/>
            </a:blip>
            <a:stretch>
              <a:fillRect/>
            </a:stretch>
          </p:blipFill>
          <p:spPr>
            <a:xfrm>
              <a:off x="5651113" y="490937"/>
              <a:ext cx="2240378" cy="1156822"/>
            </a:xfrm>
            <a:prstGeom prst="rect">
              <a:avLst/>
            </a:prstGeom>
          </p:spPr>
        </p:pic>
      </p:grpSp>
      <p:sp>
        <p:nvSpPr>
          <p:cNvPr id="2" name="Google Shape;134;p19">
            <a:extLst>
              <a:ext uri="{FF2B5EF4-FFF2-40B4-BE49-F238E27FC236}">
                <a16:creationId xmlns:a16="http://schemas.microsoft.com/office/drawing/2014/main" id="{C56EFE5C-EF09-6D82-A4D0-EC75F790A565}"/>
              </a:ext>
            </a:extLst>
          </p:cNvPr>
          <p:cNvSpPr txBox="1">
            <a:spLocks/>
          </p:cNvSpPr>
          <p:nvPr/>
        </p:nvSpPr>
        <p:spPr>
          <a:xfrm>
            <a:off x="311700" y="1152474"/>
            <a:ext cx="4030874" cy="390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1200"/>
              </a:spcBef>
              <a:buFont typeface="Arial"/>
              <a:buNone/>
            </a:pPr>
            <a:r>
              <a:rPr lang="en-US" dirty="0"/>
              <a:t>This work aims to:</a:t>
            </a:r>
          </a:p>
          <a:p>
            <a:pPr>
              <a:spcBef>
                <a:spcPts val="1200"/>
              </a:spcBef>
            </a:pPr>
            <a:r>
              <a:rPr lang="en-US" dirty="0"/>
              <a:t>Characterize bursts</a:t>
            </a:r>
          </a:p>
          <a:p>
            <a:pPr lvl="1"/>
            <a:r>
              <a:rPr lang="en-US" dirty="0"/>
              <a:t>Burst Length</a:t>
            </a:r>
          </a:p>
          <a:p>
            <a:pPr lvl="1"/>
            <a:r>
              <a:rPr lang="en-US" dirty="0"/>
              <a:t>Burst Frequency </a:t>
            </a:r>
          </a:p>
          <a:p>
            <a:pPr lvl="1"/>
            <a:r>
              <a:rPr lang="en-US" dirty="0"/>
              <a:t># of connections (</a:t>
            </a:r>
            <a:r>
              <a:rPr lang="en-US" dirty="0" err="1"/>
              <a:t>incast</a:t>
            </a:r>
            <a:r>
              <a:rPr lang="en-US" dirty="0"/>
              <a:t> level)</a:t>
            </a:r>
          </a:p>
          <a:p>
            <a:pPr>
              <a:spcBef>
                <a:spcPts val="1200"/>
              </a:spcBef>
            </a:pPr>
            <a:r>
              <a:rPr lang="en-US" dirty="0"/>
              <a:t>Characterize contention</a:t>
            </a:r>
          </a:p>
          <a:p>
            <a:pPr>
              <a:spcBef>
                <a:spcPts val="1200"/>
              </a:spcBef>
            </a:pPr>
            <a:r>
              <a:rPr lang="en-US" dirty="0"/>
              <a:t>Study how the interplay between burstiness and contention impacts loss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F2F99E-2D60-07EC-7927-B4B7F36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DC668C-D067-51EE-A908-8DE0708FFA05}"/>
              </a:ext>
            </a:extLst>
          </p:cNvPr>
          <p:cNvGrpSpPr/>
          <p:nvPr/>
        </p:nvGrpSpPr>
        <p:grpSpPr>
          <a:xfrm>
            <a:off x="4363654" y="2240494"/>
            <a:ext cx="4057643" cy="2408195"/>
            <a:chOff x="4572000" y="2636343"/>
            <a:chExt cx="4057643" cy="2408195"/>
          </a:xfrm>
        </p:grpSpPr>
        <p:pic>
          <p:nvPicPr>
            <p:cNvPr id="3" name="Picture 2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B3FF5AA4-BBD2-E87C-B6B1-4BB0B2B6A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636343"/>
              <a:ext cx="4057643" cy="2408195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367A974-83EB-AE82-6DE4-42030CA58ADE}"/>
                </a:ext>
              </a:extLst>
            </p:cNvPr>
            <p:cNvSpPr/>
            <p:nvPr/>
          </p:nvSpPr>
          <p:spPr>
            <a:xfrm>
              <a:off x="5859100" y="4599161"/>
              <a:ext cx="109471" cy="9659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FCA507E-98CD-AA21-8563-69D4F6DB0B27}"/>
                </a:ext>
              </a:extLst>
            </p:cNvPr>
            <p:cNvSpPr/>
            <p:nvPr/>
          </p:nvSpPr>
          <p:spPr>
            <a:xfrm>
              <a:off x="6848053" y="4601883"/>
              <a:ext cx="109471" cy="96592"/>
            </a:xfrm>
            <a:prstGeom prst="roundRect">
              <a:avLst/>
            </a:prstGeom>
            <a:solidFill>
              <a:srgbClr val="CA695F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93CB1F4-7BDE-CE1E-40D0-29C5E94806FB}"/>
                </a:ext>
              </a:extLst>
            </p:cNvPr>
            <p:cNvSpPr/>
            <p:nvPr/>
          </p:nvSpPr>
          <p:spPr>
            <a:xfrm>
              <a:off x="4930380" y="4599161"/>
              <a:ext cx="109471" cy="9659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574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DD85-2239-C3E2-EEF8-DCDFDAE1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Measurement 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B28B9-422D-2F7A-CC65-5345FB955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per-packet processing, to run at line rate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Low storage overhead, to keep history of all server-links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Programmable, deployable, and maintainable at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01750" y="4273853"/>
            <a:ext cx="71292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1</a:t>
            </a:r>
            <a:r>
              <a:rPr lang="en" sz="1000" dirty="0">
                <a:solidFill>
                  <a:schemeClr val="dk1"/>
                </a:solidFill>
              </a:rPr>
              <a:t>He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“Understanding switch buffer utilization in CLOS data center fabric”. Buffer-workshop </a:t>
            </a:r>
            <a:r>
              <a:rPr lang="en" sz="1000" dirty="0" err="1">
                <a:solidFill>
                  <a:schemeClr val="dk1"/>
                </a:solidFill>
              </a:rPr>
              <a:t>stanford</a:t>
            </a:r>
            <a:r>
              <a:rPr lang="en" sz="1000" dirty="0">
                <a:solidFill>
                  <a:schemeClr val="dk1"/>
                </a:solidFill>
              </a:rPr>
              <a:t> 2019.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2</a:t>
            </a:r>
            <a:r>
              <a:rPr lang="en" sz="1000" dirty="0">
                <a:solidFill>
                  <a:schemeClr val="dk1"/>
                </a:solidFill>
              </a:rPr>
              <a:t>Benson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“Network traffic characteristics of data centers in the wild”. SIGCOMM 2010.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3</a:t>
            </a:r>
            <a:r>
              <a:rPr lang="en" sz="1000" dirty="0">
                <a:solidFill>
                  <a:schemeClr val="dk1"/>
                </a:solidFill>
              </a:rPr>
              <a:t>Kandula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“The nature of data center traffic: measurements &amp; </a:t>
            </a:r>
            <a:r>
              <a:rPr lang="en" sz="1000" dirty="0" err="1">
                <a:solidFill>
                  <a:schemeClr val="dk1"/>
                </a:solidFill>
              </a:rPr>
              <a:t>analysis”.SIGCOMM</a:t>
            </a:r>
            <a:r>
              <a:rPr lang="en" sz="1000" dirty="0">
                <a:solidFill>
                  <a:schemeClr val="dk1"/>
                </a:solidFill>
              </a:rPr>
              <a:t> 2009.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4</a:t>
            </a:r>
            <a:r>
              <a:rPr lang="en" sz="1000" dirty="0">
                <a:solidFill>
                  <a:schemeClr val="dk1"/>
                </a:solidFill>
              </a:rPr>
              <a:t>Roy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“Inside the social network’s (datacenter) network”. SIGCOMM 2015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F5C33D-A919-8116-E4FC-0261F2E2840B}"/>
              </a:ext>
            </a:extLst>
          </p:cNvPr>
          <p:cNvGrpSpPr/>
          <p:nvPr/>
        </p:nvGrpSpPr>
        <p:grpSpPr>
          <a:xfrm>
            <a:off x="6374750" y="1541253"/>
            <a:ext cx="2498153" cy="437253"/>
            <a:chOff x="5933330" y="1541253"/>
            <a:chExt cx="2498153" cy="43725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A4623B-6DFF-4472-EBF9-C7C82136B387}"/>
                </a:ext>
              </a:extLst>
            </p:cNvPr>
            <p:cNvSpPr txBox="1"/>
            <p:nvPr/>
          </p:nvSpPr>
          <p:spPr>
            <a:xfrm>
              <a:off x="6482301" y="1701507"/>
              <a:ext cx="1268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Time (</a:t>
              </a:r>
              <a:r>
                <a:rPr lang="en-US" sz="1200" b="1" dirty="0">
                  <a:solidFill>
                    <a:schemeClr val="bg2"/>
                  </a:solidFill>
                </a:rPr>
                <a:t>min</a:t>
              </a:r>
              <a:r>
                <a:rPr lang="en-US" sz="1200" dirty="0">
                  <a:solidFill>
                    <a:schemeClr val="bg2"/>
                  </a:solidFill>
                </a:rPr>
                <a:t>)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4CDF49C-280E-2BB3-17AE-AC16E58E6325}"/>
                </a:ext>
              </a:extLst>
            </p:cNvPr>
            <p:cNvGrpSpPr/>
            <p:nvPr/>
          </p:nvGrpSpPr>
          <p:grpSpPr>
            <a:xfrm>
              <a:off x="5933330" y="1541253"/>
              <a:ext cx="2498153" cy="284038"/>
              <a:chOff x="6453690" y="1743486"/>
              <a:chExt cx="2498153" cy="28403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1821479-17E2-C68B-96BF-7F9061AB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3690" y="1812169"/>
                <a:ext cx="24981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10C4CDA-49FE-3341-415E-AF4B6548590C}"/>
                  </a:ext>
                </a:extLst>
              </p:cNvPr>
              <p:cNvCxnSpPr/>
              <p:nvPr/>
            </p:nvCxnSpPr>
            <p:spPr>
              <a:xfrm flipV="1">
                <a:off x="6692349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E8549B7-5CCF-5F74-C78C-752BBA404803}"/>
                  </a:ext>
                </a:extLst>
              </p:cNvPr>
              <p:cNvCxnSpPr/>
              <p:nvPr/>
            </p:nvCxnSpPr>
            <p:spPr>
              <a:xfrm flipV="1">
                <a:off x="7096537" y="1743488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024C205-EFE5-57E8-C0E4-53C4F47986C4}"/>
                  </a:ext>
                </a:extLst>
              </p:cNvPr>
              <p:cNvCxnSpPr/>
              <p:nvPr/>
            </p:nvCxnSpPr>
            <p:spPr>
              <a:xfrm flipV="1">
                <a:off x="7494099" y="1743490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9918867-3C79-2B5D-500D-DCF809D18456}"/>
                  </a:ext>
                </a:extLst>
              </p:cNvPr>
              <p:cNvCxnSpPr/>
              <p:nvPr/>
            </p:nvCxnSpPr>
            <p:spPr>
              <a:xfrm flipV="1">
                <a:off x="7891661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BA24E88-424B-1E21-EFC2-DD42AD82D2A0}"/>
                  </a:ext>
                </a:extLst>
              </p:cNvPr>
              <p:cNvCxnSpPr/>
              <p:nvPr/>
            </p:nvCxnSpPr>
            <p:spPr>
              <a:xfrm flipV="1">
                <a:off x="8289230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76A38D0-96F6-95D2-96EE-B3823E7608EF}"/>
                  </a:ext>
                </a:extLst>
              </p:cNvPr>
              <p:cNvCxnSpPr/>
              <p:nvPr/>
            </p:nvCxnSpPr>
            <p:spPr>
              <a:xfrm flipV="1">
                <a:off x="8686526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AAE312-D3D7-5AFC-00C5-FA3BB250DC7D}"/>
                  </a:ext>
                </a:extLst>
              </p:cNvPr>
              <p:cNvSpPr txBox="1"/>
              <p:nvPr/>
            </p:nvSpPr>
            <p:spPr>
              <a:xfrm>
                <a:off x="6613039" y="17738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960D7F-8553-9006-EDAE-5F233AF862DB}"/>
                  </a:ext>
                </a:extLst>
              </p:cNvPr>
              <p:cNvSpPr txBox="1"/>
              <p:nvPr/>
            </p:nvSpPr>
            <p:spPr>
              <a:xfrm>
                <a:off x="6865808" y="1781204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7FC76C0-C11B-1F7A-4E47-86DDB4C887E7}"/>
                  </a:ext>
                </a:extLst>
              </p:cNvPr>
              <p:cNvSpPr txBox="1"/>
              <p:nvPr/>
            </p:nvSpPr>
            <p:spPr>
              <a:xfrm>
                <a:off x="7263369" y="1794797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DD1EC7-9B7E-96F4-1844-9A0111609BE1}"/>
                  </a:ext>
                </a:extLst>
              </p:cNvPr>
              <p:cNvSpPr txBox="1"/>
              <p:nvPr/>
            </p:nvSpPr>
            <p:spPr>
              <a:xfrm>
                <a:off x="767272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15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85B31A-0557-B17E-539A-8ABDE36686EC}"/>
                  </a:ext>
                </a:extLst>
              </p:cNvPr>
              <p:cNvSpPr txBox="1"/>
              <p:nvPr/>
            </p:nvSpPr>
            <p:spPr>
              <a:xfrm>
                <a:off x="805094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97A941-643F-15E4-9FF9-0C658F462A6C}"/>
                  </a:ext>
                </a:extLst>
              </p:cNvPr>
              <p:cNvSpPr txBox="1"/>
              <p:nvPr/>
            </p:nvSpPr>
            <p:spPr>
              <a:xfrm>
                <a:off x="8448698" y="1796692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25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BB3F72-F91B-0F28-8160-678A38469E2A}"/>
              </a:ext>
            </a:extLst>
          </p:cNvPr>
          <p:cNvGrpSpPr/>
          <p:nvPr/>
        </p:nvGrpSpPr>
        <p:grpSpPr>
          <a:xfrm>
            <a:off x="5996224" y="-36585"/>
            <a:ext cx="579007" cy="1789048"/>
            <a:chOff x="5554804" y="-36585"/>
            <a:chExt cx="579007" cy="178904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03482B-DF32-D69B-92D0-CBA9B4938ED3}"/>
                </a:ext>
              </a:extLst>
            </p:cNvPr>
            <p:cNvSpPr txBox="1"/>
            <p:nvPr/>
          </p:nvSpPr>
          <p:spPr>
            <a:xfrm rot="16200000">
              <a:off x="4819865" y="698354"/>
              <a:ext cx="1746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Link Utilization (%)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383630-A005-39DD-B3DA-9583C50F32A6}"/>
                </a:ext>
              </a:extLst>
            </p:cNvPr>
            <p:cNvGrpSpPr/>
            <p:nvPr/>
          </p:nvGrpSpPr>
          <p:grpSpPr>
            <a:xfrm>
              <a:off x="5724583" y="156528"/>
              <a:ext cx="409228" cy="1595935"/>
              <a:chOff x="6244943" y="378639"/>
              <a:chExt cx="409228" cy="159593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F389917-797D-1062-A2D7-7E79DEAD9DE8}"/>
                  </a:ext>
                </a:extLst>
              </p:cNvPr>
              <p:cNvGrpSpPr/>
              <p:nvPr/>
            </p:nvGrpSpPr>
            <p:grpSpPr>
              <a:xfrm>
                <a:off x="6576717" y="420749"/>
                <a:ext cx="62622" cy="1553825"/>
                <a:chOff x="6576717" y="420749"/>
                <a:chExt cx="62622" cy="1553825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946B9F-A562-45DB-C64C-D08BAAC47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76717" y="420749"/>
                  <a:ext cx="0" cy="15538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FC1F67C-9878-4D07-3A55-63946B93D7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743486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7284C9B-5490-D399-BD4E-7603D2C95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092841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DC857B0-8088-93F3-F4BB-AA0D882DD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489868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A98BFC-126C-B1B1-1F52-09DC0B91727C}"/>
                  </a:ext>
                </a:extLst>
              </p:cNvPr>
              <p:cNvSpPr txBox="1"/>
              <p:nvPr/>
            </p:nvSpPr>
            <p:spPr>
              <a:xfrm>
                <a:off x="6434135" y="16214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85EBF5-54BA-C541-E2F2-942931731783}"/>
                  </a:ext>
                </a:extLst>
              </p:cNvPr>
              <p:cNvSpPr txBox="1"/>
              <p:nvPr/>
            </p:nvSpPr>
            <p:spPr>
              <a:xfrm>
                <a:off x="6316250" y="973156"/>
                <a:ext cx="3230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50E38EF-A4B2-4E37-DEC6-23BE5B021C26}"/>
                  </a:ext>
                </a:extLst>
              </p:cNvPr>
              <p:cNvSpPr txBox="1"/>
              <p:nvPr/>
            </p:nvSpPr>
            <p:spPr>
              <a:xfrm>
                <a:off x="6244943" y="378639"/>
                <a:ext cx="4092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100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43B10C0-9FCF-399E-88BB-1C778777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7" y="1376606"/>
            <a:ext cx="2259220" cy="134078"/>
          </a:xfrm>
          <a:prstGeom prst="rect">
            <a:avLst/>
          </a:prstGeom>
        </p:spPr>
      </p:pic>
      <p:sp>
        <p:nvSpPr>
          <p:cNvPr id="72" name="Google Shape;133;p19">
            <a:extLst>
              <a:ext uri="{FF2B5EF4-FFF2-40B4-BE49-F238E27FC236}">
                <a16:creationId xmlns:a16="http://schemas.microsoft.com/office/drawing/2014/main" id="{F83ACA9D-DAC8-D12C-2F90-7FB578277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434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Switch-based monitoring is insufficient!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92;p16">
            <a:extLst>
              <a:ext uri="{FF2B5EF4-FFF2-40B4-BE49-F238E27FC236}">
                <a16:creationId xmlns:a16="http://schemas.microsoft.com/office/drawing/2014/main" id="{397DC941-E62A-D797-0BE7-0FF8FA425710}"/>
              </a:ext>
            </a:extLst>
          </p:cNvPr>
          <p:cNvSpPr txBox="1">
            <a:spLocks/>
          </p:cNvSpPr>
          <p:nvPr/>
        </p:nvSpPr>
        <p:spPr>
          <a:xfrm>
            <a:off x="357370" y="1042913"/>
            <a:ext cx="5166600" cy="204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/>
              <a:t>Existings</a:t>
            </a:r>
            <a:r>
              <a:rPr lang="en-US" dirty="0"/>
              <a:t> traffic monitoring are switch-based.</a:t>
            </a:r>
          </a:p>
          <a:p>
            <a:r>
              <a:rPr lang="en-US" dirty="0"/>
              <a:t>Coarse grained [1-4]</a:t>
            </a:r>
          </a:p>
          <a:p>
            <a:pPr indent="0">
              <a:spcBef>
                <a:spcPts val="1000"/>
              </a:spcBef>
              <a:spcAft>
                <a:spcPts val="1200"/>
              </a:spcAft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51F5C33D-A919-8116-E4FC-0261F2E2840B}"/>
              </a:ext>
            </a:extLst>
          </p:cNvPr>
          <p:cNvGrpSpPr/>
          <p:nvPr/>
        </p:nvGrpSpPr>
        <p:grpSpPr>
          <a:xfrm>
            <a:off x="6374750" y="1541253"/>
            <a:ext cx="2498153" cy="437253"/>
            <a:chOff x="5933330" y="1541253"/>
            <a:chExt cx="2498153" cy="43725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AA4623B-6DFF-4472-EBF9-C7C82136B387}"/>
                </a:ext>
              </a:extLst>
            </p:cNvPr>
            <p:cNvSpPr txBox="1"/>
            <p:nvPr/>
          </p:nvSpPr>
          <p:spPr>
            <a:xfrm>
              <a:off x="6482301" y="1701507"/>
              <a:ext cx="1268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Time (</a:t>
              </a:r>
              <a:r>
                <a:rPr lang="en-US" sz="1200" b="1" dirty="0">
                  <a:solidFill>
                    <a:schemeClr val="bg2"/>
                  </a:solidFill>
                </a:rPr>
                <a:t>min</a:t>
              </a:r>
              <a:r>
                <a:rPr lang="en-US" sz="1200" dirty="0">
                  <a:solidFill>
                    <a:schemeClr val="bg2"/>
                  </a:solidFill>
                </a:rPr>
                <a:t>)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4CDF49C-280E-2BB3-17AE-AC16E58E6325}"/>
                </a:ext>
              </a:extLst>
            </p:cNvPr>
            <p:cNvGrpSpPr/>
            <p:nvPr/>
          </p:nvGrpSpPr>
          <p:grpSpPr>
            <a:xfrm>
              <a:off x="5933330" y="1541253"/>
              <a:ext cx="2498153" cy="284038"/>
              <a:chOff x="6453690" y="1743486"/>
              <a:chExt cx="2498153" cy="28403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1821479-17E2-C68B-96BF-7F9061AB3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3690" y="1812169"/>
                <a:ext cx="24981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10C4CDA-49FE-3341-415E-AF4B6548590C}"/>
                  </a:ext>
                </a:extLst>
              </p:cNvPr>
              <p:cNvCxnSpPr/>
              <p:nvPr/>
            </p:nvCxnSpPr>
            <p:spPr>
              <a:xfrm flipV="1">
                <a:off x="6692349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E8549B7-5CCF-5F74-C78C-752BBA404803}"/>
                  </a:ext>
                </a:extLst>
              </p:cNvPr>
              <p:cNvCxnSpPr/>
              <p:nvPr/>
            </p:nvCxnSpPr>
            <p:spPr>
              <a:xfrm flipV="1">
                <a:off x="7096537" y="1743488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024C205-EFE5-57E8-C0E4-53C4F47986C4}"/>
                  </a:ext>
                </a:extLst>
              </p:cNvPr>
              <p:cNvCxnSpPr/>
              <p:nvPr/>
            </p:nvCxnSpPr>
            <p:spPr>
              <a:xfrm flipV="1">
                <a:off x="7494099" y="1743490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9918867-3C79-2B5D-500D-DCF809D18456}"/>
                  </a:ext>
                </a:extLst>
              </p:cNvPr>
              <p:cNvCxnSpPr/>
              <p:nvPr/>
            </p:nvCxnSpPr>
            <p:spPr>
              <a:xfrm flipV="1">
                <a:off x="7891661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BA24E88-424B-1E21-EFC2-DD42AD82D2A0}"/>
                  </a:ext>
                </a:extLst>
              </p:cNvPr>
              <p:cNvCxnSpPr/>
              <p:nvPr/>
            </p:nvCxnSpPr>
            <p:spPr>
              <a:xfrm flipV="1">
                <a:off x="8289230" y="1743492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76A38D0-96F6-95D2-96EE-B3823E7608EF}"/>
                  </a:ext>
                </a:extLst>
              </p:cNvPr>
              <p:cNvCxnSpPr/>
              <p:nvPr/>
            </p:nvCxnSpPr>
            <p:spPr>
              <a:xfrm flipV="1">
                <a:off x="8686526" y="1743486"/>
                <a:ext cx="0" cy="545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AAE312-D3D7-5AFC-00C5-FA3BB250DC7D}"/>
                  </a:ext>
                </a:extLst>
              </p:cNvPr>
              <p:cNvSpPr txBox="1"/>
              <p:nvPr/>
            </p:nvSpPr>
            <p:spPr>
              <a:xfrm>
                <a:off x="6613039" y="17738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960D7F-8553-9006-EDAE-5F233AF862DB}"/>
                  </a:ext>
                </a:extLst>
              </p:cNvPr>
              <p:cNvSpPr txBox="1"/>
              <p:nvPr/>
            </p:nvSpPr>
            <p:spPr>
              <a:xfrm>
                <a:off x="6865808" y="1781204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7FC76C0-C11B-1F7A-4E47-86DDB4C887E7}"/>
                  </a:ext>
                </a:extLst>
              </p:cNvPr>
              <p:cNvSpPr txBox="1"/>
              <p:nvPr/>
            </p:nvSpPr>
            <p:spPr>
              <a:xfrm>
                <a:off x="7263369" y="1794797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DD1EC7-9B7E-96F4-1844-9A0111609BE1}"/>
                  </a:ext>
                </a:extLst>
              </p:cNvPr>
              <p:cNvSpPr txBox="1"/>
              <p:nvPr/>
            </p:nvSpPr>
            <p:spPr>
              <a:xfrm>
                <a:off x="767272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15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85B31A-0557-B17E-539A-8ABDE36686EC}"/>
                  </a:ext>
                </a:extLst>
              </p:cNvPr>
              <p:cNvSpPr txBox="1"/>
              <p:nvPr/>
            </p:nvSpPr>
            <p:spPr>
              <a:xfrm>
                <a:off x="8050949" y="1788171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97A941-643F-15E4-9FF9-0C658F462A6C}"/>
                  </a:ext>
                </a:extLst>
              </p:cNvPr>
              <p:cNvSpPr txBox="1"/>
              <p:nvPr/>
            </p:nvSpPr>
            <p:spPr>
              <a:xfrm>
                <a:off x="8448698" y="1796692"/>
                <a:ext cx="4888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25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BB3F72-F91B-0F28-8160-678A38469E2A}"/>
              </a:ext>
            </a:extLst>
          </p:cNvPr>
          <p:cNvGrpSpPr/>
          <p:nvPr/>
        </p:nvGrpSpPr>
        <p:grpSpPr>
          <a:xfrm>
            <a:off x="5996224" y="-36585"/>
            <a:ext cx="579007" cy="1789048"/>
            <a:chOff x="5554804" y="-36585"/>
            <a:chExt cx="579007" cy="178904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03482B-DF32-D69B-92D0-CBA9B4938ED3}"/>
                </a:ext>
              </a:extLst>
            </p:cNvPr>
            <p:cNvSpPr txBox="1"/>
            <p:nvPr/>
          </p:nvSpPr>
          <p:spPr>
            <a:xfrm rot="16200000">
              <a:off x="4819865" y="698354"/>
              <a:ext cx="1746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Link Utilization (%)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383630-A005-39DD-B3DA-9583C50F32A6}"/>
                </a:ext>
              </a:extLst>
            </p:cNvPr>
            <p:cNvGrpSpPr/>
            <p:nvPr/>
          </p:nvGrpSpPr>
          <p:grpSpPr>
            <a:xfrm>
              <a:off x="5724583" y="156528"/>
              <a:ext cx="409228" cy="1595935"/>
              <a:chOff x="6244943" y="378639"/>
              <a:chExt cx="409228" cy="159593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F389917-797D-1062-A2D7-7E79DEAD9DE8}"/>
                  </a:ext>
                </a:extLst>
              </p:cNvPr>
              <p:cNvGrpSpPr/>
              <p:nvPr/>
            </p:nvGrpSpPr>
            <p:grpSpPr>
              <a:xfrm>
                <a:off x="6576717" y="420749"/>
                <a:ext cx="62622" cy="1553825"/>
                <a:chOff x="6576717" y="420749"/>
                <a:chExt cx="62622" cy="1553825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946B9F-A562-45DB-C64C-D08BAAC47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76717" y="420749"/>
                  <a:ext cx="0" cy="155382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FC1F67C-9878-4D07-3A55-63946B93D7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743486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7284C9B-5490-D399-BD4E-7603D2C95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1092841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DC857B0-8088-93F3-F4BB-AA0D882DD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23" y="489868"/>
                  <a:ext cx="473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A98BFC-126C-B1B1-1F52-09DC0B91727C}"/>
                  </a:ext>
                </a:extLst>
              </p:cNvPr>
              <p:cNvSpPr txBox="1"/>
              <p:nvPr/>
            </p:nvSpPr>
            <p:spPr>
              <a:xfrm>
                <a:off x="6434135" y="1621444"/>
                <a:ext cx="1502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85EBF5-54BA-C541-E2F2-942931731783}"/>
                  </a:ext>
                </a:extLst>
              </p:cNvPr>
              <p:cNvSpPr txBox="1"/>
              <p:nvPr/>
            </p:nvSpPr>
            <p:spPr>
              <a:xfrm>
                <a:off x="6316250" y="973156"/>
                <a:ext cx="3230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50E38EF-A4B2-4E37-DEC6-23BE5B021C26}"/>
                  </a:ext>
                </a:extLst>
              </p:cNvPr>
              <p:cNvSpPr txBox="1"/>
              <p:nvPr/>
            </p:nvSpPr>
            <p:spPr>
              <a:xfrm>
                <a:off x="6244943" y="378639"/>
                <a:ext cx="4092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900" b="1" dirty="0">
                    <a:solidFill>
                      <a:schemeClr val="accent1"/>
                    </a:solidFill>
                  </a:rPr>
                  <a:t>100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43B10C0-9FCF-399E-88BB-1C778777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7" y="1376606"/>
            <a:ext cx="2259220" cy="1340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0506B0-4706-F9C0-B80D-BD55F858B70A}"/>
              </a:ext>
            </a:extLst>
          </p:cNvPr>
          <p:cNvGrpSpPr/>
          <p:nvPr/>
        </p:nvGrpSpPr>
        <p:grpSpPr>
          <a:xfrm>
            <a:off x="5985648" y="1429089"/>
            <a:ext cx="2893007" cy="2866023"/>
            <a:chOff x="5544228" y="1429089"/>
            <a:chExt cx="2893007" cy="28660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1CBC87-E8B6-90CE-E8BA-442A8FA18A9E}"/>
                </a:ext>
              </a:extLst>
            </p:cNvPr>
            <p:cNvSpPr txBox="1"/>
            <p:nvPr/>
          </p:nvSpPr>
          <p:spPr>
            <a:xfrm rot="16200000">
              <a:off x="4809289" y="2561604"/>
              <a:ext cx="1746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Link Utilization (%)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103C2B-4F1D-F55A-9467-85646F6C19B2}"/>
                </a:ext>
              </a:extLst>
            </p:cNvPr>
            <p:cNvGrpSpPr/>
            <p:nvPr/>
          </p:nvGrpSpPr>
          <p:grpSpPr>
            <a:xfrm>
              <a:off x="5730335" y="1429089"/>
              <a:ext cx="2706900" cy="2866023"/>
              <a:chOff x="5730335" y="1429089"/>
              <a:chExt cx="2706900" cy="286602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39ACAF9-05EC-F431-D5CF-99A09ABDB7D8}"/>
                  </a:ext>
                </a:extLst>
              </p:cNvPr>
              <p:cNvGrpSpPr/>
              <p:nvPr/>
            </p:nvGrpSpPr>
            <p:grpSpPr>
              <a:xfrm>
                <a:off x="5730335" y="1995287"/>
                <a:ext cx="2706900" cy="1890382"/>
                <a:chOff x="5730335" y="1995287"/>
                <a:chExt cx="2706900" cy="1890382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0B5E57F-0B04-1426-1E98-53B2C5DFFA38}"/>
                    </a:ext>
                  </a:extLst>
                </p:cNvPr>
                <p:cNvSpPr txBox="1"/>
                <p:nvPr/>
              </p:nvSpPr>
              <p:spPr>
                <a:xfrm>
                  <a:off x="6781802" y="3608670"/>
                  <a:ext cx="1020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1200" dirty="0">
                      <a:solidFill>
                        <a:schemeClr val="bg2"/>
                      </a:solidFill>
                    </a:rPr>
                    <a:t>Time (</a:t>
                  </a:r>
                  <a:r>
                    <a:rPr lang="en-US" sz="1200" dirty="0" err="1">
                      <a:solidFill>
                        <a:schemeClr val="bg2"/>
                      </a:solidFill>
                    </a:rPr>
                    <a:t>ms</a:t>
                  </a:r>
                  <a:r>
                    <a:rPr lang="en-US" sz="1200" dirty="0">
                      <a:solidFill>
                        <a:schemeClr val="bg2"/>
                      </a:solidFill>
                    </a:rPr>
                    <a:t>)</a:t>
                  </a: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5AAE70C-B885-6621-2238-77E04332A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8" r="1" b="3827"/>
                <a:stretch/>
              </p:blipFill>
              <p:spPr>
                <a:xfrm>
                  <a:off x="6117171" y="2100352"/>
                  <a:ext cx="2292011" cy="1236669"/>
                </a:xfrm>
                <a:prstGeom prst="rect">
                  <a:avLst/>
                </a:prstGeom>
              </p:spPr>
            </p:pic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5BC9DDDD-1E9F-C94B-5534-8F874B4C5514}"/>
                    </a:ext>
                  </a:extLst>
                </p:cNvPr>
                <p:cNvGrpSpPr/>
                <p:nvPr/>
              </p:nvGrpSpPr>
              <p:grpSpPr>
                <a:xfrm>
                  <a:off x="5730335" y="1995287"/>
                  <a:ext cx="409228" cy="1595935"/>
                  <a:chOff x="6244943" y="378639"/>
                  <a:chExt cx="409228" cy="1595935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CFC45E07-77FE-625D-65B3-344D77051FCC}"/>
                      </a:ext>
                    </a:extLst>
                  </p:cNvPr>
                  <p:cNvGrpSpPr/>
                  <p:nvPr/>
                </p:nvGrpSpPr>
                <p:grpSpPr>
                  <a:xfrm>
                    <a:off x="6576717" y="420749"/>
                    <a:ext cx="62622" cy="1553825"/>
                    <a:chOff x="6576717" y="420749"/>
                    <a:chExt cx="62622" cy="1553825"/>
                  </a:xfrm>
                </p:grpSpPr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916AE8A3-A300-E744-9BED-3C9328367A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576717" y="420749"/>
                      <a:ext cx="0" cy="155382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942A5A7C-2013-8330-7D8C-0A42F4B761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2023" y="1743486"/>
                      <a:ext cx="4731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5A88FDD3-B7FF-85EE-1B13-AF88C13722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2023" y="1092841"/>
                      <a:ext cx="4731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F1D04C3E-3E5B-6153-4C87-707EAB1FF3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2023" y="489868"/>
                      <a:ext cx="4731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4A175265-B151-639D-80C7-0407DC5EBB2F}"/>
                      </a:ext>
                    </a:extLst>
                  </p:cNvPr>
                  <p:cNvSpPr txBox="1"/>
                  <p:nvPr/>
                </p:nvSpPr>
                <p:spPr>
                  <a:xfrm>
                    <a:off x="6434135" y="1621444"/>
                    <a:ext cx="150235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F61441D9-82CB-8418-0B6B-88DFFE84F558}"/>
                      </a:ext>
                    </a:extLst>
                  </p:cNvPr>
                  <p:cNvSpPr txBox="1"/>
                  <p:nvPr/>
                </p:nvSpPr>
                <p:spPr>
                  <a:xfrm>
                    <a:off x="6316250" y="973156"/>
                    <a:ext cx="323089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50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EE88A924-9B34-BE81-A730-3B8B310DD3DD}"/>
                      </a:ext>
                    </a:extLst>
                  </p:cNvPr>
                  <p:cNvSpPr txBox="1"/>
                  <p:nvPr/>
                </p:nvSpPr>
                <p:spPr>
                  <a:xfrm>
                    <a:off x="6244943" y="378639"/>
                    <a:ext cx="40922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100</a:t>
                    </a:r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044CC3D-78BB-5F49-37F3-96D6D5715328}"/>
                    </a:ext>
                  </a:extLst>
                </p:cNvPr>
                <p:cNvGrpSpPr/>
                <p:nvPr/>
              </p:nvGrpSpPr>
              <p:grpSpPr>
                <a:xfrm>
                  <a:off x="5939082" y="3380012"/>
                  <a:ext cx="2498153" cy="284038"/>
                  <a:chOff x="6453690" y="1743486"/>
                  <a:chExt cx="2498153" cy="284038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0829F408-ADDC-7065-5916-E8D0965442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53690" y="1812169"/>
                    <a:ext cx="249815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F4E1CDFD-C798-4EAF-8325-CADF6004D69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692349" y="1743486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AB24FA2E-D0A3-1FE6-2E4F-43B85507F8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96537" y="1743488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64695AF9-2243-5915-1B24-5CA90632BC8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94099" y="1743490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95E95E84-6229-6901-C2AC-F27CB778091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891661" y="1743492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3C190CA-E4F4-78F7-3A70-4CB7CC07248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89230" y="1743492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A724908-FED7-5347-A402-4E8B949E43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686526" y="1743486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A348E28-A6CA-EB9B-2B7D-41F636F8C170}"/>
                      </a:ext>
                    </a:extLst>
                  </p:cNvPr>
                  <p:cNvSpPr txBox="1"/>
                  <p:nvPr/>
                </p:nvSpPr>
                <p:spPr>
                  <a:xfrm>
                    <a:off x="6613039" y="1773844"/>
                    <a:ext cx="150235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DBC96CC2-EB00-16F3-1CAB-5CF2C2B7C261}"/>
                      </a:ext>
                    </a:extLst>
                  </p:cNvPr>
                  <p:cNvSpPr txBox="1"/>
                  <p:nvPr/>
                </p:nvSpPr>
                <p:spPr>
                  <a:xfrm>
                    <a:off x="6865808" y="1781204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400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634035B0-E957-C246-EAA5-394227327555}"/>
                      </a:ext>
                    </a:extLst>
                  </p:cNvPr>
                  <p:cNvSpPr txBox="1"/>
                  <p:nvPr/>
                </p:nvSpPr>
                <p:spPr>
                  <a:xfrm>
                    <a:off x="7263369" y="1794797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800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1F6C6FD5-4991-5044-39B7-5EC22FED6F66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729" y="1788171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1200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64084D17-5231-AAED-52BA-C77D402DB665}"/>
                      </a:ext>
                    </a:extLst>
                  </p:cNvPr>
                  <p:cNvSpPr txBox="1"/>
                  <p:nvPr/>
                </p:nvSpPr>
                <p:spPr>
                  <a:xfrm>
                    <a:off x="8050949" y="1788171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1600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5DE3CCE8-8758-8F6A-93D3-772E95E4FCE0}"/>
                      </a:ext>
                    </a:extLst>
                  </p:cNvPr>
                  <p:cNvSpPr txBox="1"/>
                  <p:nvPr/>
                </p:nvSpPr>
                <p:spPr>
                  <a:xfrm>
                    <a:off x="8448698" y="1796692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2000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AE6DE10-9445-5AC7-1841-EDBD767BEC6D}"/>
                  </a:ext>
                </a:extLst>
              </p:cNvPr>
              <p:cNvGrpSpPr/>
              <p:nvPr/>
            </p:nvGrpSpPr>
            <p:grpSpPr>
              <a:xfrm>
                <a:off x="6116056" y="1429089"/>
                <a:ext cx="2292012" cy="2866023"/>
                <a:chOff x="6116056" y="1429089"/>
                <a:chExt cx="2292012" cy="2866023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B03FAE5-17B9-15A6-3625-5DA3ED9E2706}"/>
                    </a:ext>
                  </a:extLst>
                </p:cNvPr>
                <p:cNvSpPr/>
                <p:nvPr/>
              </p:nvSpPr>
              <p:spPr>
                <a:xfrm>
                  <a:off x="6116056" y="2208746"/>
                  <a:ext cx="2292012" cy="2086366"/>
                </a:xfrm>
                <a:prstGeom prst="ellipse">
                  <a:avLst/>
                </a:prstGeom>
                <a:solidFill>
                  <a:srgbClr val="FFFFFF">
                    <a:alpha val="21961"/>
                  </a:srgbClr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7815BE8-7F9C-3CCC-67E1-BF068E5BBEB6}"/>
                    </a:ext>
                  </a:extLst>
                </p:cNvPr>
                <p:cNvSpPr/>
                <p:nvPr/>
              </p:nvSpPr>
              <p:spPr>
                <a:xfrm>
                  <a:off x="7220317" y="1429089"/>
                  <a:ext cx="82835" cy="78386"/>
                </a:xfrm>
                <a:prstGeom prst="ellipse">
                  <a:avLst/>
                </a:prstGeom>
                <a:solidFill>
                  <a:srgbClr val="FFFFFF">
                    <a:alpha val="9804"/>
                  </a:srgbClr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6F0286A-9BD5-8C36-1BA0-24B18349DE09}"/>
                    </a:ext>
                  </a:extLst>
                </p:cNvPr>
                <p:cNvCxnSpPr>
                  <a:cxnSpLocks/>
                  <a:stCxn id="18" idx="7"/>
                  <a:endCxn id="17" idx="7"/>
                </p:cNvCxnSpPr>
                <p:nvPr/>
              </p:nvCxnSpPr>
              <p:spPr>
                <a:xfrm>
                  <a:off x="7291021" y="1440568"/>
                  <a:ext cx="781390" cy="1073719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321EA1E-DCEF-F735-369F-00EE73778FCE}"/>
                    </a:ext>
                  </a:extLst>
                </p:cNvPr>
                <p:cNvCxnSpPr>
                  <a:cxnSpLocks/>
                  <a:stCxn id="18" idx="2"/>
                  <a:endCxn id="17" idx="1"/>
                </p:cNvCxnSpPr>
                <p:nvPr/>
              </p:nvCxnSpPr>
              <p:spPr>
                <a:xfrm flipH="1">
                  <a:off x="6451713" y="1468282"/>
                  <a:ext cx="768604" cy="1046005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cxnSp>
          </p:grpSp>
        </p:grpSp>
      </p:grpSp>
      <p:sp>
        <p:nvSpPr>
          <p:cNvPr id="111" name="Google Shape;92;p16">
            <a:extLst>
              <a:ext uri="{FF2B5EF4-FFF2-40B4-BE49-F238E27FC236}">
                <a16:creationId xmlns:a16="http://schemas.microsoft.com/office/drawing/2014/main" id="{8497CFEE-BDE8-3A1C-9C11-EF77B389A5CF}"/>
              </a:ext>
            </a:extLst>
          </p:cNvPr>
          <p:cNvSpPr txBox="1">
            <a:spLocks/>
          </p:cNvSpPr>
          <p:nvPr/>
        </p:nvSpPr>
        <p:spPr>
          <a:xfrm>
            <a:off x="357370" y="1042913"/>
            <a:ext cx="5166600" cy="204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Existing traffic monitoring are switch-based.</a:t>
            </a:r>
          </a:p>
          <a:p>
            <a:r>
              <a:rPr lang="en-US" dirty="0"/>
              <a:t>Coarse grained [1-4]</a:t>
            </a:r>
          </a:p>
          <a:p>
            <a:pPr marL="685800" lvl="1" indent="-203200"/>
            <a:r>
              <a:rPr lang="en-US" dirty="0"/>
              <a:t>Cannot correlate loss with link utilization</a:t>
            </a:r>
          </a:p>
          <a:p>
            <a:pPr>
              <a:spcBef>
                <a:spcPts val="1000"/>
              </a:spcBef>
            </a:pPr>
            <a:r>
              <a:rPr lang="en-US" dirty="0"/>
              <a:t>Fine grained [5]</a:t>
            </a:r>
          </a:p>
          <a:p>
            <a:pPr indent="0">
              <a:spcBef>
                <a:spcPts val="1000"/>
              </a:spcBef>
              <a:spcAft>
                <a:spcPts val="1200"/>
              </a:spcAft>
              <a:buFont typeface="Arial"/>
              <a:buNone/>
            </a:pPr>
            <a:endParaRPr lang="en-US" dirty="0"/>
          </a:p>
        </p:txBody>
      </p:sp>
      <p:sp>
        <p:nvSpPr>
          <p:cNvPr id="115" name="Google Shape;63;p14">
            <a:extLst>
              <a:ext uri="{FF2B5EF4-FFF2-40B4-BE49-F238E27FC236}">
                <a16:creationId xmlns:a16="http://schemas.microsoft.com/office/drawing/2014/main" id="{20EF05D2-95C5-685B-9DEE-B7819A89F2C1}"/>
              </a:ext>
            </a:extLst>
          </p:cNvPr>
          <p:cNvSpPr txBox="1"/>
          <p:nvPr/>
        </p:nvSpPr>
        <p:spPr>
          <a:xfrm>
            <a:off x="301750" y="4273853"/>
            <a:ext cx="71292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1</a:t>
            </a:r>
            <a:r>
              <a:rPr lang="en" sz="1000" dirty="0">
                <a:solidFill>
                  <a:schemeClr val="dk1"/>
                </a:solidFill>
              </a:rPr>
              <a:t>He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“Understanding switch buffer utilization in CLOS data center fabric”. Buffer-workshop </a:t>
            </a:r>
            <a:r>
              <a:rPr lang="en" sz="1000" dirty="0" err="1">
                <a:solidFill>
                  <a:schemeClr val="dk1"/>
                </a:solidFill>
              </a:rPr>
              <a:t>stanford</a:t>
            </a:r>
            <a:r>
              <a:rPr lang="en" sz="1000" dirty="0">
                <a:solidFill>
                  <a:schemeClr val="dk1"/>
                </a:solidFill>
              </a:rPr>
              <a:t> 2019.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2</a:t>
            </a:r>
            <a:r>
              <a:rPr lang="en" sz="1000" dirty="0">
                <a:solidFill>
                  <a:schemeClr val="dk1"/>
                </a:solidFill>
              </a:rPr>
              <a:t>Benson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“Network traffic characteristics of data centers in the wild”. SIGCOMM 2010.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3</a:t>
            </a:r>
            <a:r>
              <a:rPr lang="en" sz="1000" dirty="0">
                <a:solidFill>
                  <a:schemeClr val="dk1"/>
                </a:solidFill>
              </a:rPr>
              <a:t>Kandula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“The nature of data center traffic: measurements &amp; </a:t>
            </a:r>
            <a:r>
              <a:rPr lang="en" sz="1000" dirty="0" err="1">
                <a:solidFill>
                  <a:schemeClr val="dk1"/>
                </a:solidFill>
              </a:rPr>
              <a:t>analysis”.SIGCOMM</a:t>
            </a:r>
            <a:r>
              <a:rPr lang="en" sz="1000" dirty="0">
                <a:solidFill>
                  <a:schemeClr val="dk1"/>
                </a:solidFill>
              </a:rPr>
              <a:t> 2009.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4</a:t>
            </a:r>
            <a:r>
              <a:rPr lang="en" sz="1000" dirty="0">
                <a:solidFill>
                  <a:schemeClr val="dk1"/>
                </a:solidFill>
              </a:rPr>
              <a:t>Roy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“Inside the social network’s (datacenter) network”. SIGCOMM 2015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5</a:t>
            </a:r>
            <a:r>
              <a:rPr lang="en" sz="1000" dirty="0">
                <a:solidFill>
                  <a:schemeClr val="dk1"/>
                </a:solidFill>
              </a:rPr>
              <a:t>Zhang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“High-resolution measurement of data center microbursts”. IMC 2017.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</a:endParaRPr>
          </a:p>
        </p:txBody>
      </p:sp>
      <p:sp>
        <p:nvSpPr>
          <p:cNvPr id="119" name="Google Shape;133;p19">
            <a:extLst>
              <a:ext uri="{FF2B5EF4-FFF2-40B4-BE49-F238E27FC236}">
                <a16:creationId xmlns:a16="http://schemas.microsoft.com/office/drawing/2014/main" id="{FAB24D89-C0F7-53A4-5F9F-775AA03F9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434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Switch-based monitoring is insufficient!</a:t>
            </a:r>
          </a:p>
        </p:txBody>
      </p:sp>
    </p:spTree>
    <p:extLst>
      <p:ext uri="{BB962C8B-B14F-4D97-AF65-F5344CB8AC3E}">
        <p14:creationId xmlns:p14="http://schemas.microsoft.com/office/powerpoint/2010/main" val="30963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6CC2AA-91E0-0CDA-4862-D4DE52CEF8FE}"/>
              </a:ext>
            </a:extLst>
          </p:cNvPr>
          <p:cNvGrpSpPr/>
          <p:nvPr/>
        </p:nvGrpSpPr>
        <p:grpSpPr>
          <a:xfrm>
            <a:off x="5996234" y="-36585"/>
            <a:ext cx="2876679" cy="2015091"/>
            <a:chOff x="5554804" y="-36585"/>
            <a:chExt cx="2876679" cy="201509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BD646F1-D4E8-C2D7-96CE-A5451D7A45B7}"/>
                </a:ext>
              </a:extLst>
            </p:cNvPr>
            <p:cNvGrpSpPr/>
            <p:nvPr/>
          </p:nvGrpSpPr>
          <p:grpSpPr>
            <a:xfrm>
              <a:off x="5933330" y="1541253"/>
              <a:ext cx="2498153" cy="437253"/>
              <a:chOff x="5933330" y="1541253"/>
              <a:chExt cx="2498153" cy="437253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9A8E08-E590-DC7B-D7BD-8AE7E0CFBC89}"/>
                  </a:ext>
                </a:extLst>
              </p:cNvPr>
              <p:cNvSpPr txBox="1"/>
              <p:nvPr/>
            </p:nvSpPr>
            <p:spPr>
              <a:xfrm>
                <a:off x="6482301" y="1701507"/>
                <a:ext cx="1268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1200" dirty="0">
                    <a:solidFill>
                      <a:schemeClr val="bg2"/>
                    </a:solidFill>
                  </a:rPr>
                  <a:t>Time (</a:t>
                </a:r>
                <a:r>
                  <a:rPr lang="en-US" sz="1200" b="1" dirty="0">
                    <a:solidFill>
                      <a:schemeClr val="bg2"/>
                    </a:solidFill>
                  </a:rPr>
                  <a:t>min</a:t>
                </a:r>
                <a:r>
                  <a:rPr lang="en-US" sz="1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815121-5C34-46AF-40FC-88D78F6F7A75}"/>
                  </a:ext>
                </a:extLst>
              </p:cNvPr>
              <p:cNvGrpSpPr/>
              <p:nvPr/>
            </p:nvGrpSpPr>
            <p:grpSpPr>
              <a:xfrm>
                <a:off x="5933330" y="1541253"/>
                <a:ext cx="2498153" cy="284038"/>
                <a:chOff x="6453690" y="1743486"/>
                <a:chExt cx="2498153" cy="284038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102025C-9126-09A8-5BCD-72466B0D0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3690" y="1812169"/>
                  <a:ext cx="249815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66E50B06-0BF8-7CFC-41B8-9407DB318662}"/>
                    </a:ext>
                  </a:extLst>
                </p:cNvPr>
                <p:cNvCxnSpPr/>
                <p:nvPr/>
              </p:nvCxnSpPr>
              <p:spPr>
                <a:xfrm flipV="1">
                  <a:off x="6692349" y="1743486"/>
                  <a:ext cx="0" cy="545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2B6B0F5-0192-4C9B-7E2A-E4A0A8AAD649}"/>
                    </a:ext>
                  </a:extLst>
                </p:cNvPr>
                <p:cNvCxnSpPr/>
                <p:nvPr/>
              </p:nvCxnSpPr>
              <p:spPr>
                <a:xfrm flipV="1">
                  <a:off x="7096537" y="1743488"/>
                  <a:ext cx="0" cy="545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53EDEDD-88BA-D162-32A7-812FCF4715A0}"/>
                    </a:ext>
                  </a:extLst>
                </p:cNvPr>
                <p:cNvCxnSpPr/>
                <p:nvPr/>
              </p:nvCxnSpPr>
              <p:spPr>
                <a:xfrm flipV="1">
                  <a:off x="7494099" y="1743490"/>
                  <a:ext cx="0" cy="545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F2ADF2D4-A0A9-BB8F-C81C-69531628045B}"/>
                    </a:ext>
                  </a:extLst>
                </p:cNvPr>
                <p:cNvCxnSpPr/>
                <p:nvPr/>
              </p:nvCxnSpPr>
              <p:spPr>
                <a:xfrm flipV="1">
                  <a:off x="7891661" y="1743492"/>
                  <a:ext cx="0" cy="545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46C6239-EDE4-4A7D-D4E6-6E4BE1E7D728}"/>
                    </a:ext>
                  </a:extLst>
                </p:cNvPr>
                <p:cNvCxnSpPr/>
                <p:nvPr/>
              </p:nvCxnSpPr>
              <p:spPr>
                <a:xfrm flipV="1">
                  <a:off x="8289230" y="1743492"/>
                  <a:ext cx="0" cy="545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AF9315A2-C7C1-94A1-6318-EEF7B09C5364}"/>
                    </a:ext>
                  </a:extLst>
                </p:cNvPr>
                <p:cNvCxnSpPr/>
                <p:nvPr/>
              </p:nvCxnSpPr>
              <p:spPr>
                <a:xfrm flipV="1">
                  <a:off x="8686526" y="1743486"/>
                  <a:ext cx="0" cy="5452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949C8A7-1095-FEFE-08E5-68FAA7A90528}"/>
                    </a:ext>
                  </a:extLst>
                </p:cNvPr>
                <p:cNvSpPr txBox="1"/>
                <p:nvPr/>
              </p:nvSpPr>
              <p:spPr>
                <a:xfrm>
                  <a:off x="6613039" y="1773844"/>
                  <a:ext cx="15023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C4D763E-B2A7-7C89-BFC0-8862AAA7AA9E}"/>
                    </a:ext>
                  </a:extLst>
                </p:cNvPr>
                <p:cNvSpPr txBox="1"/>
                <p:nvPr/>
              </p:nvSpPr>
              <p:spPr>
                <a:xfrm>
                  <a:off x="6865808" y="1781204"/>
                  <a:ext cx="48888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5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0A84EA15-8592-E249-510F-5281FA0434E7}"/>
                    </a:ext>
                  </a:extLst>
                </p:cNvPr>
                <p:cNvSpPr txBox="1"/>
                <p:nvPr/>
              </p:nvSpPr>
              <p:spPr>
                <a:xfrm>
                  <a:off x="7263369" y="1794797"/>
                  <a:ext cx="48888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10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B99D5E5-FEB3-34F6-3DF7-504C9DB1F675}"/>
                    </a:ext>
                  </a:extLst>
                </p:cNvPr>
                <p:cNvSpPr txBox="1"/>
                <p:nvPr/>
              </p:nvSpPr>
              <p:spPr>
                <a:xfrm>
                  <a:off x="7672729" y="1788171"/>
                  <a:ext cx="48888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15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49B9BA9-5DD6-61FC-3ACF-AF5FE97C9709}"/>
                    </a:ext>
                  </a:extLst>
                </p:cNvPr>
                <p:cNvSpPr txBox="1"/>
                <p:nvPr/>
              </p:nvSpPr>
              <p:spPr>
                <a:xfrm>
                  <a:off x="8050949" y="1788171"/>
                  <a:ext cx="48888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20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92A1E36-D6F0-ADD0-071F-0BA297B77472}"/>
                    </a:ext>
                  </a:extLst>
                </p:cNvPr>
                <p:cNvSpPr txBox="1"/>
                <p:nvPr/>
              </p:nvSpPr>
              <p:spPr>
                <a:xfrm>
                  <a:off x="8448698" y="1796692"/>
                  <a:ext cx="48888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25</a:t>
                  </a:r>
                </a:p>
              </p:txBody>
            </p: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4F2DF85-6C95-D197-2011-AE37105E7DFE}"/>
                </a:ext>
              </a:extLst>
            </p:cNvPr>
            <p:cNvGrpSpPr/>
            <p:nvPr/>
          </p:nvGrpSpPr>
          <p:grpSpPr>
            <a:xfrm>
              <a:off x="5554804" y="-36585"/>
              <a:ext cx="579007" cy="1789048"/>
              <a:chOff x="5554804" y="-36585"/>
              <a:chExt cx="579007" cy="178904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E6889F3-0F99-193A-9C6A-248E4FE36ADA}"/>
                  </a:ext>
                </a:extLst>
              </p:cNvPr>
              <p:cNvSpPr txBox="1"/>
              <p:nvPr/>
            </p:nvSpPr>
            <p:spPr>
              <a:xfrm rot="16200000">
                <a:off x="4819865" y="698354"/>
                <a:ext cx="1746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en-US" sz="1200" dirty="0">
                    <a:solidFill>
                      <a:schemeClr val="bg2"/>
                    </a:solidFill>
                  </a:rPr>
                  <a:t>Link Utilization (%)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730BA3F-1EFD-47DA-6453-E5F3CAD42D06}"/>
                  </a:ext>
                </a:extLst>
              </p:cNvPr>
              <p:cNvGrpSpPr/>
              <p:nvPr/>
            </p:nvGrpSpPr>
            <p:grpSpPr>
              <a:xfrm>
                <a:off x="5724583" y="156528"/>
                <a:ext cx="409228" cy="1595935"/>
                <a:chOff x="6244943" y="378639"/>
                <a:chExt cx="409228" cy="159593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991FFBE4-271D-D1F4-4EA0-85E1BAE9AD12}"/>
                    </a:ext>
                  </a:extLst>
                </p:cNvPr>
                <p:cNvGrpSpPr/>
                <p:nvPr/>
              </p:nvGrpSpPr>
              <p:grpSpPr>
                <a:xfrm>
                  <a:off x="6576717" y="420749"/>
                  <a:ext cx="62622" cy="1553825"/>
                  <a:chOff x="6576717" y="420749"/>
                  <a:chExt cx="62622" cy="1553825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826B28BD-1EC9-38E7-3183-A9343D8B1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576717" y="420749"/>
                    <a:ext cx="0" cy="155382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1B03B615-6D4E-D9EB-0DFE-01ADF953DC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2023" y="1743486"/>
                    <a:ext cx="4731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ED9A009B-A36F-F485-E62B-15E545F7C9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2023" y="1092841"/>
                    <a:ext cx="4731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709B2446-13FA-1C8C-B3B1-3E83FE21D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2023" y="489868"/>
                    <a:ext cx="4731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8CD4C4E-03D6-2AD1-D57B-61715D95951B}"/>
                    </a:ext>
                  </a:extLst>
                </p:cNvPr>
                <p:cNvSpPr txBox="1"/>
                <p:nvPr/>
              </p:nvSpPr>
              <p:spPr>
                <a:xfrm>
                  <a:off x="6434135" y="1621444"/>
                  <a:ext cx="15023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0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AFA78A5-8D9A-3A0C-432D-323CF53B21F1}"/>
                    </a:ext>
                  </a:extLst>
                </p:cNvPr>
                <p:cNvSpPr txBox="1"/>
                <p:nvPr/>
              </p:nvSpPr>
              <p:spPr>
                <a:xfrm>
                  <a:off x="6316250" y="973156"/>
                  <a:ext cx="32308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50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B0E859A-5F4E-3AEE-6E31-569EA97EE81D}"/>
                    </a:ext>
                  </a:extLst>
                </p:cNvPr>
                <p:cNvSpPr txBox="1"/>
                <p:nvPr/>
              </p:nvSpPr>
              <p:spPr>
                <a:xfrm>
                  <a:off x="6244943" y="378639"/>
                  <a:ext cx="40922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ct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900" b="1" dirty="0">
                      <a:solidFill>
                        <a:schemeClr val="accent1"/>
                      </a:solidFill>
                    </a:rPr>
                    <a:t>100</a:t>
                  </a:r>
                </a:p>
              </p:txBody>
            </p:sp>
          </p:grp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02BD18C-67EE-F35F-0299-62966CF5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3347" y="1376606"/>
              <a:ext cx="2259220" cy="13407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4271700-91E2-7831-68D3-6C4D15D96C2E}"/>
              </a:ext>
            </a:extLst>
          </p:cNvPr>
          <p:cNvGrpSpPr/>
          <p:nvPr/>
        </p:nvGrpSpPr>
        <p:grpSpPr>
          <a:xfrm>
            <a:off x="5985658" y="1429089"/>
            <a:ext cx="2893007" cy="2866023"/>
            <a:chOff x="5544228" y="1429089"/>
            <a:chExt cx="2893007" cy="2866023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EA61ED-C97D-EAB6-16E9-5D1614455619}"/>
                </a:ext>
              </a:extLst>
            </p:cNvPr>
            <p:cNvSpPr txBox="1"/>
            <p:nvPr/>
          </p:nvSpPr>
          <p:spPr>
            <a:xfrm rot="16200000">
              <a:off x="4809289" y="2561604"/>
              <a:ext cx="1746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r>
                <a:rPr lang="en-US" sz="1200" dirty="0">
                  <a:solidFill>
                    <a:schemeClr val="bg2"/>
                  </a:solidFill>
                </a:rPr>
                <a:t>Link Utilization (%)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A5B29E1-DFE4-5EA9-799F-20D33CB37926}"/>
                </a:ext>
              </a:extLst>
            </p:cNvPr>
            <p:cNvGrpSpPr/>
            <p:nvPr/>
          </p:nvGrpSpPr>
          <p:grpSpPr>
            <a:xfrm>
              <a:off x="5730335" y="1429089"/>
              <a:ext cx="2706900" cy="2866023"/>
              <a:chOff x="5730335" y="1429089"/>
              <a:chExt cx="2706900" cy="286602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49AD694-CDD5-1EC4-41F1-1B20176B6CC0}"/>
                  </a:ext>
                </a:extLst>
              </p:cNvPr>
              <p:cNvGrpSpPr/>
              <p:nvPr/>
            </p:nvGrpSpPr>
            <p:grpSpPr>
              <a:xfrm>
                <a:off x="5730335" y="1995287"/>
                <a:ext cx="2706900" cy="1890382"/>
                <a:chOff x="5730335" y="1995287"/>
                <a:chExt cx="2706900" cy="1890382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CF4F6F7-399D-78E8-4AED-9915D5F5C543}"/>
                    </a:ext>
                  </a:extLst>
                </p:cNvPr>
                <p:cNvSpPr txBox="1"/>
                <p:nvPr/>
              </p:nvSpPr>
              <p:spPr>
                <a:xfrm>
                  <a:off x="6781802" y="3608670"/>
                  <a:ext cx="1020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algn="r" rtl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:r>
                    <a:rPr lang="en-US" sz="1200" dirty="0">
                      <a:solidFill>
                        <a:schemeClr val="bg2"/>
                      </a:solidFill>
                    </a:rPr>
                    <a:t>Time (</a:t>
                  </a:r>
                  <a:r>
                    <a:rPr lang="en-US" sz="1200" dirty="0" err="1">
                      <a:solidFill>
                        <a:schemeClr val="bg2"/>
                      </a:solidFill>
                    </a:rPr>
                    <a:t>ms</a:t>
                  </a:r>
                  <a:r>
                    <a:rPr lang="en-US" sz="1200" dirty="0">
                      <a:solidFill>
                        <a:schemeClr val="bg2"/>
                      </a:solidFill>
                    </a:rPr>
                    <a:t>)</a:t>
                  </a:r>
                </a:p>
              </p:txBody>
            </p:sp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DD243F9B-872D-8B62-3078-5024D8E16C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8" r="1" b="3827"/>
                <a:stretch/>
              </p:blipFill>
              <p:spPr>
                <a:xfrm>
                  <a:off x="6117171" y="2100352"/>
                  <a:ext cx="2292011" cy="1236669"/>
                </a:xfrm>
                <a:prstGeom prst="rect">
                  <a:avLst/>
                </a:prstGeom>
              </p:spPr>
            </p:pic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396122C-D0C9-D1D6-F181-AE264E56CC7B}"/>
                    </a:ext>
                  </a:extLst>
                </p:cNvPr>
                <p:cNvGrpSpPr/>
                <p:nvPr/>
              </p:nvGrpSpPr>
              <p:grpSpPr>
                <a:xfrm>
                  <a:off x="5730335" y="1995287"/>
                  <a:ext cx="409228" cy="1595935"/>
                  <a:chOff x="6244943" y="378639"/>
                  <a:chExt cx="409228" cy="1595935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EB39ABBA-6055-780E-C560-8B57FB3C51B7}"/>
                      </a:ext>
                    </a:extLst>
                  </p:cNvPr>
                  <p:cNvGrpSpPr/>
                  <p:nvPr/>
                </p:nvGrpSpPr>
                <p:grpSpPr>
                  <a:xfrm>
                    <a:off x="6576717" y="420749"/>
                    <a:ext cx="62622" cy="1553825"/>
                    <a:chOff x="6576717" y="420749"/>
                    <a:chExt cx="62622" cy="1553825"/>
                  </a:xfrm>
                </p:grpSpPr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D81C44C6-BA9F-C1CB-2658-E91AAF69D1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576717" y="420749"/>
                      <a:ext cx="0" cy="155382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>
                      <a:extLst>
                        <a:ext uri="{FF2B5EF4-FFF2-40B4-BE49-F238E27FC236}">
                          <a16:creationId xmlns:a16="http://schemas.microsoft.com/office/drawing/2014/main" id="{F2BD43F5-F3A0-C776-1C6E-A938AC4DA2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2023" y="1743486"/>
                      <a:ext cx="4731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>
                      <a:extLst>
                        <a:ext uri="{FF2B5EF4-FFF2-40B4-BE49-F238E27FC236}">
                          <a16:creationId xmlns:a16="http://schemas.microsoft.com/office/drawing/2014/main" id="{E503DBE3-A8DB-F650-2555-47C9CFE337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2023" y="1092841"/>
                      <a:ext cx="4731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>
                      <a:extLst>
                        <a:ext uri="{FF2B5EF4-FFF2-40B4-BE49-F238E27FC236}">
                          <a16:creationId xmlns:a16="http://schemas.microsoft.com/office/drawing/2014/main" id="{84C733BB-2AAE-B235-0BB1-42B839C92C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92023" y="489868"/>
                      <a:ext cx="47316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CCB9C4A8-A6BF-374B-7622-A3F3012C225B}"/>
                      </a:ext>
                    </a:extLst>
                  </p:cNvPr>
                  <p:cNvSpPr txBox="1"/>
                  <p:nvPr/>
                </p:nvSpPr>
                <p:spPr>
                  <a:xfrm>
                    <a:off x="6434135" y="1621444"/>
                    <a:ext cx="150235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F85E19C8-259F-24FB-89A9-CE5626850E12}"/>
                      </a:ext>
                    </a:extLst>
                  </p:cNvPr>
                  <p:cNvSpPr txBox="1"/>
                  <p:nvPr/>
                </p:nvSpPr>
                <p:spPr>
                  <a:xfrm>
                    <a:off x="6316250" y="973156"/>
                    <a:ext cx="323089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50</a:t>
                    </a:r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73A6FC7E-0ABB-27B9-7633-71B6B0083CDA}"/>
                      </a:ext>
                    </a:extLst>
                  </p:cNvPr>
                  <p:cNvSpPr txBox="1"/>
                  <p:nvPr/>
                </p:nvSpPr>
                <p:spPr>
                  <a:xfrm>
                    <a:off x="6244943" y="378639"/>
                    <a:ext cx="40922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100</a:t>
                    </a: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2B36F0AC-BEE7-E5CB-C30C-7349ED3CBE6B}"/>
                    </a:ext>
                  </a:extLst>
                </p:cNvPr>
                <p:cNvGrpSpPr/>
                <p:nvPr/>
              </p:nvGrpSpPr>
              <p:grpSpPr>
                <a:xfrm>
                  <a:off x="5939082" y="3380012"/>
                  <a:ext cx="2498153" cy="284038"/>
                  <a:chOff x="6453690" y="1743486"/>
                  <a:chExt cx="2498153" cy="284038"/>
                </a:xfrm>
              </p:grpSpPr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BC20991C-68A3-7417-8009-91E494BDBB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53690" y="1812169"/>
                    <a:ext cx="2498153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2CC04A06-2E00-7559-D4D6-FC66CE1774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692349" y="1743486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5B269E33-34CB-BDB0-07A9-5E1A66C27C3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96537" y="1743488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D771C89F-7C7B-12BA-5225-977BC92A993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494099" y="1743490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E7B85907-9E7B-36C6-B6B5-F3E864B96E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891661" y="1743492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86189DE5-63CB-58C5-CA7A-47F6876EE10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89230" y="1743492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E0F2FEF0-3B0B-B951-8256-43081E3B0F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686526" y="1743486"/>
                    <a:ext cx="0" cy="545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F193A3B3-0C27-2AED-AFD2-9069C4DA4494}"/>
                      </a:ext>
                    </a:extLst>
                  </p:cNvPr>
                  <p:cNvSpPr txBox="1"/>
                  <p:nvPr/>
                </p:nvSpPr>
                <p:spPr>
                  <a:xfrm>
                    <a:off x="6613039" y="1773844"/>
                    <a:ext cx="150235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E2EE5321-F00A-1479-5209-595044967BAE}"/>
                      </a:ext>
                    </a:extLst>
                  </p:cNvPr>
                  <p:cNvSpPr txBox="1"/>
                  <p:nvPr/>
                </p:nvSpPr>
                <p:spPr>
                  <a:xfrm>
                    <a:off x="6865808" y="1781204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400</a:t>
                    </a: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2147AF31-1DD0-6763-CE7C-75EDCF9567CE}"/>
                      </a:ext>
                    </a:extLst>
                  </p:cNvPr>
                  <p:cNvSpPr txBox="1"/>
                  <p:nvPr/>
                </p:nvSpPr>
                <p:spPr>
                  <a:xfrm>
                    <a:off x="7263369" y="1794797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800</a:t>
                    </a: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28E2A05D-3322-B7CE-DC76-C0E18C2AAABD}"/>
                      </a:ext>
                    </a:extLst>
                  </p:cNvPr>
                  <p:cNvSpPr txBox="1"/>
                  <p:nvPr/>
                </p:nvSpPr>
                <p:spPr>
                  <a:xfrm>
                    <a:off x="7672729" y="1788171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1200</a:t>
                    </a:r>
                  </a:p>
                </p:txBody>
              </p:sp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9B193DCA-CE23-49BB-404F-18D7C0786708}"/>
                      </a:ext>
                    </a:extLst>
                  </p:cNvPr>
                  <p:cNvSpPr txBox="1"/>
                  <p:nvPr/>
                </p:nvSpPr>
                <p:spPr>
                  <a:xfrm>
                    <a:off x="8050949" y="1788171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1600</a:t>
                    </a: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58FA9F3E-BBB8-AFE2-E157-193791CFD378}"/>
                      </a:ext>
                    </a:extLst>
                  </p:cNvPr>
                  <p:cNvSpPr txBox="1"/>
                  <p:nvPr/>
                </p:nvSpPr>
                <p:spPr>
                  <a:xfrm>
                    <a:off x="8448698" y="1796692"/>
                    <a:ext cx="488883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R="0" algn="ctr" rtl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</a:pPr>
                    <a:r>
                      <a:rPr lang="en-US" sz="900" b="1" dirty="0">
                        <a:solidFill>
                          <a:schemeClr val="accent1"/>
                        </a:solidFill>
                      </a:rPr>
                      <a:t>2000</a:t>
                    </a:r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870EA15-5803-E6C9-7910-323ED28F877F}"/>
                  </a:ext>
                </a:extLst>
              </p:cNvPr>
              <p:cNvGrpSpPr/>
              <p:nvPr/>
            </p:nvGrpSpPr>
            <p:grpSpPr>
              <a:xfrm>
                <a:off x="6116056" y="1429089"/>
                <a:ext cx="2292012" cy="2866023"/>
                <a:chOff x="6116056" y="1429089"/>
                <a:chExt cx="2292012" cy="2866023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513BBB84-3664-43D7-2288-85092562693B}"/>
                    </a:ext>
                  </a:extLst>
                </p:cNvPr>
                <p:cNvSpPr/>
                <p:nvPr/>
              </p:nvSpPr>
              <p:spPr>
                <a:xfrm>
                  <a:off x="6116056" y="2208746"/>
                  <a:ext cx="2292012" cy="2086366"/>
                </a:xfrm>
                <a:prstGeom prst="ellipse">
                  <a:avLst/>
                </a:prstGeom>
                <a:solidFill>
                  <a:srgbClr val="FFFFFF">
                    <a:alpha val="21961"/>
                  </a:srgbClr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4A7AF4B-B767-47C1-8319-BB819D7C8F61}"/>
                    </a:ext>
                  </a:extLst>
                </p:cNvPr>
                <p:cNvSpPr/>
                <p:nvPr/>
              </p:nvSpPr>
              <p:spPr>
                <a:xfrm>
                  <a:off x="7220317" y="1429089"/>
                  <a:ext cx="82835" cy="78386"/>
                </a:xfrm>
                <a:prstGeom prst="ellipse">
                  <a:avLst/>
                </a:prstGeom>
                <a:solidFill>
                  <a:srgbClr val="FFFFFF">
                    <a:alpha val="9804"/>
                  </a:srgbClr>
                </a:solidFill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F51F5515-6398-2653-D07A-E8AB591D9AE0}"/>
                    </a:ext>
                  </a:extLst>
                </p:cNvPr>
                <p:cNvCxnSpPr>
                  <a:cxnSpLocks/>
                  <a:stCxn id="102" idx="7"/>
                  <a:endCxn id="101" idx="7"/>
                </p:cNvCxnSpPr>
                <p:nvPr/>
              </p:nvCxnSpPr>
              <p:spPr>
                <a:xfrm>
                  <a:off x="7291021" y="1440568"/>
                  <a:ext cx="781390" cy="1073719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635B4D0-5499-806B-11ED-6BEBFAB43E6C}"/>
                    </a:ext>
                  </a:extLst>
                </p:cNvPr>
                <p:cNvCxnSpPr>
                  <a:cxnSpLocks/>
                  <a:stCxn id="102" idx="2"/>
                  <a:endCxn id="101" idx="1"/>
                </p:cNvCxnSpPr>
                <p:nvPr/>
              </p:nvCxnSpPr>
              <p:spPr>
                <a:xfrm flipH="1">
                  <a:off x="6451713" y="1468282"/>
                  <a:ext cx="768604" cy="1046005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cxnSp>
          </p:grpSp>
        </p:grpSp>
      </p:grpSp>
      <p:sp>
        <p:nvSpPr>
          <p:cNvPr id="130" name="Google Shape;92;p16">
            <a:extLst>
              <a:ext uri="{FF2B5EF4-FFF2-40B4-BE49-F238E27FC236}">
                <a16:creationId xmlns:a16="http://schemas.microsoft.com/office/drawing/2014/main" id="{1AFC86F0-3333-90F9-95B8-393CF34AE863}"/>
              </a:ext>
            </a:extLst>
          </p:cNvPr>
          <p:cNvSpPr txBox="1">
            <a:spLocks/>
          </p:cNvSpPr>
          <p:nvPr/>
        </p:nvSpPr>
        <p:spPr>
          <a:xfrm>
            <a:off x="357370" y="1042913"/>
            <a:ext cx="5166600" cy="204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Existing traffic monitoring are switch-based.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Coarse grained [1-4]</a:t>
            </a:r>
          </a:p>
          <a:p>
            <a:pPr marL="685800" lvl="1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Cannot correlate loss with link utilization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Fine grained [5]</a:t>
            </a:r>
          </a:p>
          <a:p>
            <a:pPr marL="685800" lvl="1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 Cannot run on scale due to intensive overhead</a:t>
            </a: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140" name="Google Shape;63;p14">
            <a:extLst>
              <a:ext uri="{FF2B5EF4-FFF2-40B4-BE49-F238E27FC236}">
                <a16:creationId xmlns:a16="http://schemas.microsoft.com/office/drawing/2014/main" id="{253201B4-97A2-E4B0-B384-1E93EAE81BD7}"/>
              </a:ext>
            </a:extLst>
          </p:cNvPr>
          <p:cNvSpPr txBox="1"/>
          <p:nvPr/>
        </p:nvSpPr>
        <p:spPr>
          <a:xfrm>
            <a:off x="301750" y="4273853"/>
            <a:ext cx="71292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1</a:t>
            </a:r>
            <a:r>
              <a:rPr lang="en" sz="1000" dirty="0">
                <a:solidFill>
                  <a:schemeClr val="dk1"/>
                </a:solidFill>
              </a:rPr>
              <a:t>He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“Understanding switch buffer utilization in CLOS data center fabric”. Buffer-workshop </a:t>
            </a:r>
            <a:r>
              <a:rPr lang="en" sz="1000" dirty="0" err="1">
                <a:solidFill>
                  <a:schemeClr val="dk1"/>
                </a:solidFill>
              </a:rPr>
              <a:t>stanford</a:t>
            </a:r>
            <a:r>
              <a:rPr lang="en" sz="1000" dirty="0">
                <a:solidFill>
                  <a:schemeClr val="dk1"/>
                </a:solidFill>
              </a:rPr>
              <a:t> 2019.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2</a:t>
            </a:r>
            <a:r>
              <a:rPr lang="en" sz="1000" dirty="0">
                <a:solidFill>
                  <a:schemeClr val="dk1"/>
                </a:solidFill>
              </a:rPr>
              <a:t>Benson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“Network traffic characteristics of data centers in the wild”. SIGCOMM 2010.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3</a:t>
            </a:r>
            <a:r>
              <a:rPr lang="en" sz="1000" dirty="0">
                <a:solidFill>
                  <a:schemeClr val="dk1"/>
                </a:solidFill>
              </a:rPr>
              <a:t>Kandula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“The nature of data center traffic: measurements &amp; </a:t>
            </a:r>
            <a:r>
              <a:rPr lang="en" sz="1000" dirty="0" err="1">
                <a:solidFill>
                  <a:schemeClr val="dk1"/>
                </a:solidFill>
              </a:rPr>
              <a:t>analysis”.SIGCOMM</a:t>
            </a:r>
            <a:r>
              <a:rPr lang="en" sz="1000" dirty="0">
                <a:solidFill>
                  <a:schemeClr val="dk1"/>
                </a:solidFill>
              </a:rPr>
              <a:t> 2009.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4</a:t>
            </a:r>
            <a:r>
              <a:rPr lang="en" sz="1000" dirty="0">
                <a:solidFill>
                  <a:schemeClr val="dk1"/>
                </a:solidFill>
              </a:rPr>
              <a:t>Roy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“Inside the social network’s (datacenter) network”. SIGCOMM 2015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aseline="30000" dirty="0">
                <a:solidFill>
                  <a:schemeClr val="dk1"/>
                </a:solidFill>
              </a:rPr>
              <a:t>5</a:t>
            </a:r>
            <a:r>
              <a:rPr lang="en" sz="1000" dirty="0">
                <a:solidFill>
                  <a:schemeClr val="dk1"/>
                </a:solidFill>
              </a:rPr>
              <a:t>Zhang </a:t>
            </a:r>
            <a:r>
              <a:rPr lang="en" sz="1000" dirty="0" err="1">
                <a:solidFill>
                  <a:schemeClr val="dk1"/>
                </a:solidFill>
              </a:rPr>
              <a:t>etal</a:t>
            </a:r>
            <a:r>
              <a:rPr lang="en" sz="1000" dirty="0">
                <a:solidFill>
                  <a:schemeClr val="dk1"/>
                </a:solidFill>
              </a:rPr>
              <a:t>. “High-resolution measurement of data center microbursts”. IMC 2017.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</a:endParaRPr>
          </a:p>
        </p:txBody>
      </p:sp>
      <p:sp>
        <p:nvSpPr>
          <p:cNvPr id="148" name="Google Shape;133;p19">
            <a:extLst>
              <a:ext uri="{FF2B5EF4-FFF2-40B4-BE49-F238E27FC236}">
                <a16:creationId xmlns:a16="http://schemas.microsoft.com/office/drawing/2014/main" id="{ADE098E0-E724-EBA9-A100-0130C125C4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434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Switch-based monitoring is insufficient!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290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1368</Words>
  <Application>Microsoft Macintosh PowerPoint</Application>
  <PresentationFormat>On-screen Show (16:9)</PresentationFormat>
  <Paragraphs>268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Helvetica Neue</vt:lpstr>
      <vt:lpstr>LinLibertineT</vt:lpstr>
      <vt:lpstr>Times</vt:lpstr>
      <vt:lpstr>Simple Light</vt:lpstr>
      <vt:lpstr>A Microscopic View of Bursts, Buffer Contention, and Loss in Data Centers </vt:lpstr>
      <vt:lpstr>Introduction</vt:lpstr>
      <vt:lpstr>Introduction</vt:lpstr>
      <vt:lpstr>Introduction</vt:lpstr>
      <vt:lpstr>Introduction</vt:lpstr>
      <vt:lpstr>Measurement Constraints</vt:lpstr>
      <vt:lpstr>Switch-based monitoring is insufficient! </vt:lpstr>
      <vt:lpstr>Switch-based monitoring is insufficient!</vt:lpstr>
      <vt:lpstr>Switch-based monitoring is insufficient!</vt:lpstr>
      <vt:lpstr>Contributions</vt:lpstr>
      <vt:lpstr>What is Millisampler?</vt:lpstr>
      <vt:lpstr>SyncMillisampler for contention</vt:lpstr>
      <vt:lpstr>Snapshot of SyncMillisampler run</vt:lpstr>
      <vt:lpstr>Large scale analysis of bursts, contention, and loss</vt:lpstr>
      <vt:lpstr>Dataset </vt:lpstr>
      <vt:lpstr>Large scale analysis of bursts, contention, and loss</vt:lpstr>
      <vt:lpstr>Large scale analysis of bursts, contention, and loss</vt:lpstr>
      <vt:lpstr>How buffer is shared across servers?</vt:lpstr>
      <vt:lpstr>Contention Characterization: Motivation</vt:lpstr>
      <vt:lpstr>How contention looks across racks ?</vt:lpstr>
      <vt:lpstr>Does contention vary across the day? </vt:lpstr>
      <vt:lpstr>Contention variation within the run: RegA</vt:lpstr>
      <vt:lpstr>Contention interplay with task placement</vt:lpstr>
      <vt:lpstr>Large scale analysis of bursts, contention, and loss</vt:lpstr>
      <vt:lpstr>PowerPoint Presentation</vt:lpstr>
      <vt:lpstr>How does contention impact loss?</vt:lpstr>
      <vt:lpstr>How do burst properties and contention impact loss? </vt:lpstr>
      <vt:lpstr>How do burst properties and contention impact loss?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Microscopic View of Bursts, Buffer Contention, and Loss in Data Centers </dc:title>
  <cp:lastModifiedBy>Ghabashneh, Ehab Mohammad</cp:lastModifiedBy>
  <cp:revision>7</cp:revision>
  <dcterms:modified xsi:type="dcterms:W3CDTF">2023-01-18T16:19:06Z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2023-01-18T16:19:06Z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79a8d35b-6499-42a9-b01f-4408529be0e0</vt:lpwstr>
  </property>
  <property fmtid="{D5CDD505-2E9C-101B-9397-08002B2CF9AE}" pid="8" name="MSIP_Label_4044bd30-2ed7-4c9d-9d12-46200872a97b_ContentBits">
    <vt:lpwstr>0</vt:lpwstr>
  </property>
</Properties>
</file>