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7.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8.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notesSlides/notesSlide9.xml" ContentType="application/vnd.openxmlformats-officedocument.presentationml.notesSlide+xml"/>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7"/>
  </p:notesMasterIdLst>
  <p:handoutMasterIdLst>
    <p:handoutMasterId r:id="rId28"/>
  </p:handoutMasterIdLst>
  <p:sldIdLst>
    <p:sldId id="387" r:id="rId2"/>
    <p:sldId id="518" r:id="rId3"/>
    <p:sldId id="506" r:id="rId4"/>
    <p:sldId id="452" r:id="rId5"/>
    <p:sldId id="458" r:id="rId6"/>
    <p:sldId id="525" r:id="rId7"/>
    <p:sldId id="519" r:id="rId8"/>
    <p:sldId id="465" r:id="rId9"/>
    <p:sldId id="520" r:id="rId10"/>
    <p:sldId id="468" r:id="rId11"/>
    <p:sldId id="470" r:id="rId12"/>
    <p:sldId id="471" r:id="rId13"/>
    <p:sldId id="472" r:id="rId14"/>
    <p:sldId id="473" r:id="rId15"/>
    <p:sldId id="475" r:id="rId16"/>
    <p:sldId id="507" r:id="rId17"/>
    <p:sldId id="521" r:id="rId18"/>
    <p:sldId id="486" r:id="rId19"/>
    <p:sldId id="481" r:id="rId20"/>
    <p:sldId id="509" r:id="rId21"/>
    <p:sldId id="485" r:id="rId22"/>
    <p:sldId id="490" r:id="rId23"/>
    <p:sldId id="522" r:id="rId24"/>
    <p:sldId id="523" r:id="rId25"/>
    <p:sldId id="448" r:id="rId26"/>
  </p:sldIdLst>
  <p:sldSz cx="9144000" cy="6858000" type="screen4x3"/>
  <p:notesSz cx="7099300" cy="10234613"/>
  <p:defaultTextStyle>
    <a:defPPr>
      <a:defRPr lang="en-US"/>
    </a:defPPr>
    <a:lvl1pPr algn="ctr" rtl="0" eaLnBrk="0" fontAlgn="base" hangingPunct="0">
      <a:spcBef>
        <a:spcPct val="0"/>
      </a:spcBef>
      <a:spcAft>
        <a:spcPct val="0"/>
      </a:spcAft>
      <a:defRPr sz="26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6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6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6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600" b="1" kern="1200">
        <a:solidFill>
          <a:schemeClr val="tx1"/>
        </a:solidFill>
        <a:latin typeface="Times New Roman" pitchFamily="18" charset="0"/>
        <a:ea typeface="+mn-ea"/>
        <a:cs typeface="+mn-cs"/>
      </a:defRPr>
    </a:lvl5pPr>
    <a:lvl6pPr marL="2286000" algn="l" defTabSz="914400" rtl="0" eaLnBrk="1" latinLnBrk="0" hangingPunct="1">
      <a:defRPr sz="2600" b="1" kern="1200">
        <a:solidFill>
          <a:schemeClr val="tx1"/>
        </a:solidFill>
        <a:latin typeface="Times New Roman" pitchFamily="18" charset="0"/>
        <a:ea typeface="+mn-ea"/>
        <a:cs typeface="+mn-cs"/>
      </a:defRPr>
    </a:lvl6pPr>
    <a:lvl7pPr marL="2743200" algn="l" defTabSz="914400" rtl="0" eaLnBrk="1" latinLnBrk="0" hangingPunct="1">
      <a:defRPr sz="2600" b="1" kern="1200">
        <a:solidFill>
          <a:schemeClr val="tx1"/>
        </a:solidFill>
        <a:latin typeface="Times New Roman" pitchFamily="18" charset="0"/>
        <a:ea typeface="+mn-ea"/>
        <a:cs typeface="+mn-cs"/>
      </a:defRPr>
    </a:lvl7pPr>
    <a:lvl8pPr marL="3200400" algn="l" defTabSz="914400" rtl="0" eaLnBrk="1" latinLnBrk="0" hangingPunct="1">
      <a:defRPr sz="2600" b="1" kern="1200">
        <a:solidFill>
          <a:schemeClr val="tx1"/>
        </a:solidFill>
        <a:latin typeface="Times New Roman" pitchFamily="18" charset="0"/>
        <a:ea typeface="+mn-ea"/>
        <a:cs typeface="+mn-cs"/>
      </a:defRPr>
    </a:lvl8pPr>
    <a:lvl9pPr marL="3657600" algn="l" defTabSz="914400" rtl="0" eaLnBrk="1" latinLnBrk="0" hangingPunct="1">
      <a:defRPr sz="26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2E9E41"/>
    <a:srgbClr val="808000"/>
    <a:srgbClr val="FF9900"/>
    <a:srgbClr val="CCCC00"/>
    <a:srgbClr val="003366"/>
    <a:srgbClr val="336600"/>
    <a:srgbClr val="008000"/>
    <a:srgbClr val="00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27" autoAdjust="0"/>
    <p:restoredTop sz="99646" autoAdjust="0"/>
  </p:normalViewPr>
  <p:slideViewPr>
    <p:cSldViewPr snapToGrid="0">
      <p:cViewPr>
        <p:scale>
          <a:sx n="125" d="100"/>
          <a:sy n="125" d="100"/>
        </p:scale>
        <p:origin x="-824" y="648"/>
      </p:cViewPr>
      <p:guideLst>
        <p:guide orient="horz" pos="2467"/>
        <p:guide pos="40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82"/>
    </p:cViewPr>
  </p:sorterViewPr>
  <p:notesViewPr>
    <p:cSldViewPr snapToGrid="0">
      <p:cViewPr varScale="1">
        <p:scale>
          <a:sx n="50" d="100"/>
          <a:sy n="50" d="100"/>
        </p:scale>
        <p:origin x="-1908" y="-96"/>
      </p:cViewPr>
      <p:guideLst>
        <p:guide orient="horz" pos="3225"/>
        <p:guide pos="2236"/>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D:\Dropbox\research\Thesis\final_thesis\figure\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ropbox\research\Thesis\final_thesis\figure\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Sheet1!$A$50</c:f>
              <c:strCache>
                <c:ptCount val="1"/>
                <c:pt idx="0">
                  <c:v>CC</c:v>
                </c:pt>
              </c:strCache>
            </c:strRef>
          </c:tx>
          <c:invertIfNegative val="0"/>
          <c:dLbls>
            <c:txPr>
              <a:bodyPr rot="0" vert="eaVert"/>
              <a:lstStyle/>
              <a:p>
                <a:pPr>
                  <a:defRPr/>
                </a:pPr>
                <a:endParaRPr lang="en-US"/>
              </a:p>
            </c:txPr>
            <c:dLblPos val="ctr"/>
            <c:showLegendKey val="0"/>
            <c:showVal val="1"/>
            <c:showCatName val="0"/>
            <c:showSerName val="0"/>
            <c:showPercent val="0"/>
            <c:showBubbleSize val="0"/>
            <c:showLeaderLines val="0"/>
          </c:dLbls>
          <c:errBars>
            <c:errBarType val="both"/>
            <c:errValType val="cust"/>
            <c:noEndCap val="0"/>
            <c:plus>
              <c:numRef>
                <c:f>(Sheet1!$B$53,Sheet1!$C$53,Sheet1!$E$53,Sheet1!$F$53,Sheet1!$G$53)</c:f>
                <c:numCache>
                  <c:formatCode>General</c:formatCode>
                  <c:ptCount val="5"/>
                  <c:pt idx="0">
                    <c:v>0.0304</c:v>
                  </c:pt>
                  <c:pt idx="1">
                    <c:v>0.0334</c:v>
                  </c:pt>
                  <c:pt idx="2">
                    <c:v>0.032</c:v>
                  </c:pt>
                  <c:pt idx="3">
                    <c:v>0.0542</c:v>
                  </c:pt>
                  <c:pt idx="4">
                    <c:v>0.0479</c:v>
                  </c:pt>
                </c:numCache>
              </c:numRef>
            </c:plus>
            <c:minus>
              <c:numRef>
                <c:f>(Sheet1!$B$53,Sheet1!$C$53,Sheet1!$E$53,Sheet1!$F$53,Sheet1!$G$53)</c:f>
                <c:numCache>
                  <c:formatCode>General</c:formatCode>
                  <c:ptCount val="5"/>
                  <c:pt idx="0">
                    <c:v>0.0304</c:v>
                  </c:pt>
                  <c:pt idx="1">
                    <c:v>0.0334</c:v>
                  </c:pt>
                  <c:pt idx="2">
                    <c:v>0.032</c:v>
                  </c:pt>
                  <c:pt idx="3">
                    <c:v>0.0542</c:v>
                  </c:pt>
                  <c:pt idx="4">
                    <c:v>0.0479</c:v>
                  </c:pt>
                </c:numCache>
              </c:numRef>
            </c:minus>
          </c:errBars>
          <c:cat>
            <c:strRef>
              <c:f>(Sheet1!$B$49:$C$49,Sheet1!$E$49:$G$49)</c:f>
              <c:strCache>
                <c:ptCount val="5"/>
                <c:pt idx="0">
                  <c:v>SC-PDP</c:v>
                </c:pt>
                <c:pt idx="1">
                  <c:v>SVM-PDP</c:v>
                </c:pt>
                <c:pt idx="2">
                  <c:v>Watson-Solomon</c:v>
                </c:pt>
                <c:pt idx="3">
                  <c:v>SSIM</c:v>
                </c:pt>
                <c:pt idx="4">
                  <c:v>MS-SSIM</c:v>
                </c:pt>
              </c:strCache>
            </c:strRef>
          </c:cat>
          <c:val>
            <c:numRef>
              <c:f>(Sheet1!$B$50:$C$50,Sheet1!$E$50:$G$50)</c:f>
              <c:numCache>
                <c:formatCode>General</c:formatCode>
                <c:ptCount val="5"/>
                <c:pt idx="0">
                  <c:v>0.856</c:v>
                </c:pt>
                <c:pt idx="1">
                  <c:v>0.854</c:v>
                </c:pt>
                <c:pt idx="2">
                  <c:v>0.744</c:v>
                </c:pt>
                <c:pt idx="3">
                  <c:v>0.481</c:v>
                </c:pt>
                <c:pt idx="4">
                  <c:v>0.692</c:v>
                </c:pt>
              </c:numCache>
            </c:numRef>
          </c:val>
        </c:ser>
        <c:ser>
          <c:idx val="1"/>
          <c:order val="1"/>
          <c:tx>
            <c:strRef>
              <c:f>Sheet1!$A$51</c:f>
              <c:strCache>
                <c:ptCount val="1"/>
                <c:pt idx="0">
                  <c:v>SROCC</c:v>
                </c:pt>
              </c:strCache>
            </c:strRef>
          </c:tx>
          <c:invertIfNegative val="0"/>
          <c:dLbls>
            <c:txPr>
              <a:bodyPr rot="0" vert="eaVert"/>
              <a:lstStyle/>
              <a:p>
                <a:pPr>
                  <a:defRPr/>
                </a:pPr>
                <a:endParaRPr lang="en-US"/>
              </a:p>
            </c:txPr>
            <c:dLblPos val="ctr"/>
            <c:showLegendKey val="0"/>
            <c:showVal val="1"/>
            <c:showCatName val="0"/>
            <c:showSerName val="0"/>
            <c:showPercent val="0"/>
            <c:showBubbleSize val="0"/>
            <c:showLeaderLines val="0"/>
          </c:dLbls>
          <c:errBars>
            <c:errBarType val="both"/>
            <c:errValType val="cust"/>
            <c:noEndCap val="0"/>
            <c:plus>
              <c:numRef>
                <c:f>(Sheet1!$B$54,Sheet1!$C$54,Sheet1!$E$54,Sheet1!$F$54,Sheet1!$G$54)</c:f>
                <c:numCache>
                  <c:formatCode>General</c:formatCode>
                  <c:ptCount val="5"/>
                  <c:pt idx="0">
                    <c:v>0.0183</c:v>
                  </c:pt>
                  <c:pt idx="1">
                    <c:v>0.0155</c:v>
                  </c:pt>
                  <c:pt idx="2">
                    <c:v>0.0389</c:v>
                  </c:pt>
                  <c:pt idx="3">
                    <c:v>0.0402</c:v>
                  </c:pt>
                  <c:pt idx="4">
                    <c:v>0.0305</c:v>
                  </c:pt>
                </c:numCache>
              </c:numRef>
            </c:plus>
            <c:minus>
              <c:numRef>
                <c:f>(Sheet1!$B$54,Sheet1!$C$54,Sheet1!$E$54,Sheet1!$F$54,Sheet1!$G$54)</c:f>
                <c:numCache>
                  <c:formatCode>General</c:formatCode>
                  <c:ptCount val="5"/>
                  <c:pt idx="0">
                    <c:v>0.0183</c:v>
                  </c:pt>
                  <c:pt idx="1">
                    <c:v>0.0155</c:v>
                  </c:pt>
                  <c:pt idx="2">
                    <c:v>0.0389</c:v>
                  </c:pt>
                  <c:pt idx="3">
                    <c:v>0.0402</c:v>
                  </c:pt>
                  <c:pt idx="4">
                    <c:v>0.0305</c:v>
                  </c:pt>
                </c:numCache>
              </c:numRef>
            </c:minus>
          </c:errBars>
          <c:cat>
            <c:strRef>
              <c:f>(Sheet1!$B$49:$C$49,Sheet1!$E$49:$G$49)</c:f>
              <c:strCache>
                <c:ptCount val="5"/>
                <c:pt idx="0">
                  <c:v>SC-PDP</c:v>
                </c:pt>
                <c:pt idx="1">
                  <c:v>SVM-PDP</c:v>
                </c:pt>
                <c:pt idx="2">
                  <c:v>Watson-Solomon</c:v>
                </c:pt>
                <c:pt idx="3">
                  <c:v>SSIM</c:v>
                </c:pt>
                <c:pt idx="4">
                  <c:v>MS-SSIM</c:v>
                </c:pt>
              </c:strCache>
            </c:strRef>
          </c:cat>
          <c:val>
            <c:numRef>
              <c:f>(Sheet1!$B$51:$C$51,Sheet1!$E$51:$G$51)</c:f>
              <c:numCache>
                <c:formatCode>General</c:formatCode>
                <c:ptCount val="5"/>
                <c:pt idx="0">
                  <c:v>0.883</c:v>
                </c:pt>
                <c:pt idx="1">
                  <c:v>0.877</c:v>
                </c:pt>
                <c:pt idx="2">
                  <c:v>0.761</c:v>
                </c:pt>
                <c:pt idx="3">
                  <c:v>0.522</c:v>
                </c:pt>
                <c:pt idx="4">
                  <c:v>0.709</c:v>
                </c:pt>
              </c:numCache>
            </c:numRef>
          </c:val>
        </c:ser>
        <c:dLbls>
          <c:showLegendKey val="0"/>
          <c:showVal val="0"/>
          <c:showCatName val="0"/>
          <c:showSerName val="0"/>
          <c:showPercent val="0"/>
          <c:showBubbleSize val="0"/>
        </c:dLbls>
        <c:gapWidth val="150"/>
        <c:axId val="1830187336"/>
        <c:axId val="1830190456"/>
      </c:barChart>
      <c:catAx>
        <c:axId val="1830187336"/>
        <c:scaling>
          <c:orientation val="minMax"/>
        </c:scaling>
        <c:delete val="0"/>
        <c:axPos val="b"/>
        <c:majorTickMark val="out"/>
        <c:minorTickMark val="none"/>
        <c:tickLblPos val="nextTo"/>
        <c:crossAx val="1830190456"/>
        <c:crosses val="autoZero"/>
        <c:auto val="1"/>
        <c:lblAlgn val="ctr"/>
        <c:lblOffset val="100"/>
        <c:noMultiLvlLbl val="0"/>
      </c:catAx>
      <c:valAx>
        <c:axId val="1830190456"/>
        <c:scaling>
          <c:orientation val="minMax"/>
        </c:scaling>
        <c:delete val="0"/>
        <c:axPos val="l"/>
        <c:majorGridlines/>
        <c:numFmt formatCode="General" sourceLinked="1"/>
        <c:majorTickMark val="out"/>
        <c:minorTickMark val="none"/>
        <c:tickLblPos val="nextTo"/>
        <c:crossAx val="183018733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en-US" dirty="0" smtClean="0"/>
              <a:t>RMSE</a:t>
            </a:r>
            <a:r>
              <a:rPr lang="en-US" altLang="en-US" baseline="0" dirty="0" smtClean="0"/>
              <a:t> (dB)</a:t>
            </a:r>
            <a:endParaRPr lang="en-US" altLang="en-US" dirty="0"/>
          </a:p>
        </c:rich>
      </c:tx>
      <c:layout/>
      <c:overlay val="0"/>
    </c:title>
    <c:autoTitleDeleted val="0"/>
    <c:plotArea>
      <c:layout/>
      <c:barChart>
        <c:barDir val="col"/>
        <c:grouping val="clustered"/>
        <c:varyColors val="0"/>
        <c:ser>
          <c:idx val="0"/>
          <c:order val="0"/>
          <c:tx>
            <c:strRef>
              <c:f>Sheet1!$A$52</c:f>
              <c:strCache>
                <c:ptCount val="1"/>
                <c:pt idx="0">
                  <c:v>RMSE</c:v>
                </c:pt>
              </c:strCache>
            </c:strRef>
          </c:tx>
          <c:invertIfNegative val="0"/>
          <c:errBars>
            <c:errBarType val="both"/>
            <c:errValType val="cust"/>
            <c:noEndCap val="0"/>
            <c:plus>
              <c:numRef>
                <c:f>(Sheet1!$B$55,Sheet1!$C$55,Sheet1!$E$55,Sheet1!$F$55,Sheet1!$G$55)</c:f>
                <c:numCache>
                  <c:formatCode>General</c:formatCode>
                  <c:ptCount val="5"/>
                  <c:pt idx="0">
                    <c:v>0.61</c:v>
                  </c:pt>
                  <c:pt idx="1">
                    <c:v>0.6458</c:v>
                  </c:pt>
                  <c:pt idx="2">
                    <c:v>0.4638</c:v>
                  </c:pt>
                  <c:pt idx="3">
                    <c:v>0.37</c:v>
                  </c:pt>
                  <c:pt idx="4">
                    <c:v>0.254</c:v>
                  </c:pt>
                </c:numCache>
              </c:numRef>
            </c:plus>
            <c:minus>
              <c:numRef>
                <c:f>(Sheet1!$B$55,Sheet1!$C$55,Sheet1!$E$55,Sheet1!$F$55,Sheet1!$G$55)</c:f>
                <c:numCache>
                  <c:formatCode>General</c:formatCode>
                  <c:ptCount val="5"/>
                  <c:pt idx="0">
                    <c:v>0.61</c:v>
                  </c:pt>
                  <c:pt idx="1">
                    <c:v>0.6458</c:v>
                  </c:pt>
                  <c:pt idx="2">
                    <c:v>0.4638</c:v>
                  </c:pt>
                  <c:pt idx="3">
                    <c:v>0.37</c:v>
                  </c:pt>
                  <c:pt idx="4">
                    <c:v>0.254</c:v>
                  </c:pt>
                </c:numCache>
              </c:numRef>
            </c:minus>
          </c:errBars>
          <c:cat>
            <c:strRef>
              <c:f>(Sheet1!$B$49:$C$49,Sheet1!$E$49:$G$49)</c:f>
              <c:strCache>
                <c:ptCount val="5"/>
                <c:pt idx="0">
                  <c:v>SC-PDP</c:v>
                </c:pt>
                <c:pt idx="1">
                  <c:v>SVM-PDP</c:v>
                </c:pt>
                <c:pt idx="2">
                  <c:v>Watson-Solomon</c:v>
                </c:pt>
                <c:pt idx="3">
                  <c:v>SSIM</c:v>
                </c:pt>
                <c:pt idx="4">
                  <c:v>MS-SSIM</c:v>
                </c:pt>
              </c:strCache>
            </c:strRef>
          </c:cat>
          <c:val>
            <c:numRef>
              <c:f>(Sheet1!$B$52:$C$52,Sheet1!$E$52:$G$52)</c:f>
              <c:numCache>
                <c:formatCode>General</c:formatCode>
                <c:ptCount val="5"/>
                <c:pt idx="0">
                  <c:v>4.42</c:v>
                </c:pt>
                <c:pt idx="1">
                  <c:v>4.45</c:v>
                </c:pt>
                <c:pt idx="2">
                  <c:v>6.33</c:v>
                </c:pt>
                <c:pt idx="3">
                  <c:v>7.159999999999998</c:v>
                </c:pt>
                <c:pt idx="4">
                  <c:v>6.29</c:v>
                </c:pt>
              </c:numCache>
            </c:numRef>
          </c:val>
        </c:ser>
        <c:dLbls>
          <c:dLblPos val="ctr"/>
          <c:showLegendKey val="0"/>
          <c:showVal val="1"/>
          <c:showCatName val="0"/>
          <c:showSerName val="0"/>
          <c:showPercent val="0"/>
          <c:showBubbleSize val="0"/>
        </c:dLbls>
        <c:gapWidth val="150"/>
        <c:axId val="1830213864"/>
        <c:axId val="1830216840"/>
      </c:barChart>
      <c:catAx>
        <c:axId val="1830213864"/>
        <c:scaling>
          <c:orientation val="minMax"/>
        </c:scaling>
        <c:delete val="0"/>
        <c:axPos val="b"/>
        <c:majorTickMark val="out"/>
        <c:minorTickMark val="none"/>
        <c:tickLblPos val="nextTo"/>
        <c:crossAx val="1830216840"/>
        <c:crosses val="autoZero"/>
        <c:auto val="1"/>
        <c:lblAlgn val="ctr"/>
        <c:lblOffset val="100"/>
        <c:noMultiLvlLbl val="0"/>
      </c:catAx>
      <c:valAx>
        <c:axId val="1830216840"/>
        <c:scaling>
          <c:orientation val="minMax"/>
        </c:scaling>
        <c:delete val="0"/>
        <c:axPos val="l"/>
        <c:majorGridlines/>
        <c:numFmt formatCode="General" sourceLinked="1"/>
        <c:majorTickMark val="out"/>
        <c:minorTickMark val="none"/>
        <c:tickLblPos val="nextTo"/>
        <c:crossAx val="1830213864"/>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wmf"/><Relationship Id="rId1" Type="http://schemas.openxmlformats.org/officeDocument/2006/relationships/image" Target="../media/image18.wmf"/><Relationship Id="rId2"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4" Type="http://schemas.openxmlformats.org/officeDocument/2006/relationships/image" Target="../media/image25.wmf"/><Relationship Id="rId5" Type="http://schemas.openxmlformats.org/officeDocument/2006/relationships/image" Target="../media/image26.wmf"/><Relationship Id="rId6" Type="http://schemas.openxmlformats.org/officeDocument/2006/relationships/image" Target="../media/image27.wmf"/><Relationship Id="rId7" Type="http://schemas.openxmlformats.org/officeDocument/2006/relationships/image" Target="../media/image28.wmf"/><Relationship Id="rId8" Type="http://schemas.openxmlformats.org/officeDocument/2006/relationships/image" Target="../media/image29.wmf"/><Relationship Id="rId9" Type="http://schemas.openxmlformats.org/officeDocument/2006/relationships/image" Target="../media/image30.wmf"/><Relationship Id="rId10" Type="http://schemas.openxmlformats.org/officeDocument/2006/relationships/image" Target="../media/image31.wmf"/><Relationship Id="rId11" Type="http://schemas.openxmlformats.org/officeDocument/2006/relationships/image" Target="../media/image32.wmf"/><Relationship Id="rId1" Type="http://schemas.openxmlformats.org/officeDocument/2006/relationships/image" Target="../media/image22.wmf"/><Relationship Id="rId2"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7.wmf"/><Relationship Id="rId4" Type="http://schemas.openxmlformats.org/officeDocument/2006/relationships/image" Target="../media/image38.wmf"/><Relationship Id="rId5" Type="http://schemas.openxmlformats.org/officeDocument/2006/relationships/image" Target="../media/image39.wmf"/><Relationship Id="rId1" Type="http://schemas.openxmlformats.org/officeDocument/2006/relationships/image" Target="../media/image35.wmf"/><Relationship Id="rId2"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wmf"/><Relationship Id="rId2"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8.wmf"/><Relationship Id="rId4" Type="http://schemas.openxmlformats.org/officeDocument/2006/relationships/image" Target="../media/image49.wmf"/><Relationship Id="rId5" Type="http://schemas.openxmlformats.org/officeDocument/2006/relationships/image" Target="../media/image50.wmf"/><Relationship Id="rId6" Type="http://schemas.openxmlformats.org/officeDocument/2006/relationships/image" Target="../media/image51.emf"/><Relationship Id="rId7" Type="http://schemas.openxmlformats.org/officeDocument/2006/relationships/image" Target="../media/image52.emf"/><Relationship Id="rId1" Type="http://schemas.openxmlformats.org/officeDocument/2006/relationships/image" Target="../media/image46.wmf"/><Relationship Id="rId2" Type="http://schemas.openxmlformats.org/officeDocument/2006/relationships/image" Target="../media/image4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7.wmf"/><Relationship Id="rId4" Type="http://schemas.openxmlformats.org/officeDocument/2006/relationships/image" Target="../media/image58.wmf"/><Relationship Id="rId5" Type="http://schemas.openxmlformats.org/officeDocument/2006/relationships/image" Target="../media/image59.emf"/><Relationship Id="rId1" Type="http://schemas.openxmlformats.org/officeDocument/2006/relationships/image" Target="../media/image55.wmf"/><Relationship Id="rId2" Type="http://schemas.openxmlformats.org/officeDocument/2006/relationships/image" Target="../media/image5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936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9568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946150" y="757238"/>
            <a:ext cx="5156200" cy="3868737"/>
          </a:xfrm>
          <a:prstGeom prst="rect">
            <a:avLst/>
          </a:prstGeom>
          <a:noFill/>
          <a:ln>
            <a:solidFill>
              <a:srgbClr val="000000"/>
            </a:solidFill>
            <a:miter lim="800000"/>
            <a:headEnd/>
            <a:tailEnd/>
          </a:ln>
        </p:spPr>
      </p:sp>
      <p:sp>
        <p:nvSpPr>
          <p:cNvPr id="6147" name="Rectangle 3"/>
          <p:cNvSpPr>
            <a:spLocks noGrp="1" noChangeArrowheads="1"/>
          </p:cNvSpPr>
          <p:nvPr>
            <p:ph type="body" idx="1"/>
          </p:nvPr>
        </p:nvSpPr>
        <p:spPr bwMode="auto">
          <a:xfrm>
            <a:off x="929363" y="4878966"/>
            <a:ext cx="5188943" cy="4626606"/>
          </a:xfrm>
          <a:prstGeom prst="rect">
            <a:avLst/>
          </a:prstGeom>
          <a:noFill/>
          <a:ln>
            <a:miter lim="800000"/>
            <a:headEnd/>
            <a:tailEnd/>
          </a:ln>
        </p:spPr>
        <p:txBody>
          <a:bodyPr wrap="none" lIns="97502" tIns="48751" rIns="97502" bIns="48751"/>
          <a:lstStyle/>
          <a:p>
            <a:r>
              <a:rPr lang="en-US" altLang="zh-CN" dirty="0" smtClean="0"/>
              <a:t>Send e-mail to “</a:t>
            </a:r>
            <a:r>
              <a:rPr lang="en-US" altLang="zh-CN" dirty="0" err="1" smtClean="0"/>
              <a:t>allebach@purdue.edu</a:t>
            </a:r>
            <a:r>
              <a:rPr lang="en-US" altLang="zh-CN" dirty="0" smtClean="0"/>
              <a:t>” to request</a:t>
            </a:r>
            <a:r>
              <a:rPr lang="en-US" altLang="zh-CN" baseline="0" dirty="0" smtClean="0"/>
              <a:t> a copy of </a:t>
            </a:r>
            <a:r>
              <a:rPr lang="en-US" altLang="zh-CN" baseline="0" dirty="0" err="1" smtClean="0"/>
              <a:t>Yucheng’s</a:t>
            </a:r>
            <a:r>
              <a:rPr lang="en-US" altLang="zh-CN" baseline="0" dirty="0" smtClean="0"/>
              <a:t> dissertation.</a:t>
            </a:r>
          </a:p>
          <a:p>
            <a:endParaRPr lang="en-US" altLang="zh-CN" baseline="0" dirty="0" smtClean="0"/>
          </a:p>
          <a:p>
            <a:r>
              <a:rPr lang="en-US" altLang="zh-CN" baseline="0" dirty="0" smtClean="0"/>
              <a:t>The method that we will be discussing is a full-reference method.</a:t>
            </a:r>
          </a:p>
          <a:p>
            <a:r>
              <a:rPr lang="en-US" altLang="zh-CN" baseline="0" dirty="0" smtClean="0"/>
              <a:t>We train and test on the CISQ database developed by Damon Chandler and his group.</a:t>
            </a:r>
            <a:endParaRPr lang="zh-CN" altLang="zh-CN"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a:noFill/>
          <a:ln w="12700">
            <a:solidFill>
              <a:prstClr val="black"/>
            </a:solidFill>
          </a:ln>
        </p:spPr>
      </p:sp>
      <p:sp>
        <p:nvSpPr>
          <p:cNvPr id="3" name="Notes Placeholder 2"/>
          <p:cNvSpPr>
            <a:spLocks noGrp="1"/>
          </p:cNvSpPr>
          <p:nvPr>
            <p:ph type="body" idx="1"/>
          </p:nvPr>
        </p:nvSpPr>
        <p:spPr>
          <a:xfrm>
            <a:off x="709613" y="4860925"/>
            <a:ext cx="5680075" cy="4605338"/>
          </a:xfrm>
          <a:prstGeom prst="rect">
            <a:avLst/>
          </a:prstGeom>
        </p:spPr>
        <p:txBody>
          <a:bodyPr/>
          <a:lstStyle/>
          <a:p>
            <a:r>
              <a:rPr lang="en-US" dirty="0" smtClean="0"/>
              <a:t>SC-PD</a:t>
            </a:r>
            <a:r>
              <a:rPr lang="en-US" baseline="0" dirty="0" smtClean="0"/>
              <a:t>P = Structure Classification Perceptual Distortion Prediction</a:t>
            </a:r>
          </a:p>
          <a:p>
            <a:r>
              <a:rPr lang="en-US" baseline="0" dirty="0" smtClean="0"/>
              <a:t>Optimal number of structure classes K = 10</a:t>
            </a:r>
          </a:p>
          <a:p>
            <a:r>
              <a:rPr lang="en-US" baseline="0" dirty="0" smtClean="0"/>
              <a:t>Optimal number of </a:t>
            </a:r>
            <a:r>
              <a:rPr lang="en-US" baseline="0" dirty="0" err="1" smtClean="0"/>
              <a:t>subbands</a:t>
            </a:r>
            <a:r>
              <a:rPr lang="en-US" baseline="0" dirty="0" smtClean="0"/>
              <a:t> J = 6x4 and optimal number of adjacent </a:t>
            </a:r>
            <a:r>
              <a:rPr lang="en-US" baseline="0" dirty="0" err="1" smtClean="0"/>
              <a:t>subbands</a:t>
            </a:r>
            <a:r>
              <a:rPr lang="en-US" baseline="0" dirty="0" smtClean="0"/>
              <a:t> L = 3</a:t>
            </a:r>
            <a:endParaRPr lang="en-US" dirty="0"/>
          </a:p>
        </p:txBody>
      </p:sp>
    </p:spTree>
    <p:extLst>
      <p:ext uri="{BB962C8B-B14F-4D97-AF65-F5344CB8AC3E}">
        <p14:creationId xmlns:p14="http://schemas.microsoft.com/office/powerpoint/2010/main" val="2611026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a:noFill/>
          <a:ln w="12700">
            <a:solidFill>
              <a:prstClr val="black"/>
            </a:solidFill>
          </a:ln>
        </p:spPr>
      </p:sp>
      <p:sp>
        <p:nvSpPr>
          <p:cNvPr id="3" name="Notes Placeholder 2"/>
          <p:cNvSpPr>
            <a:spLocks noGrp="1"/>
          </p:cNvSpPr>
          <p:nvPr>
            <p:ph type="body" idx="1"/>
          </p:nvPr>
        </p:nvSpPr>
        <p:spPr>
          <a:xfrm>
            <a:off x="709613" y="4860925"/>
            <a:ext cx="5680075" cy="4605338"/>
          </a:xfrm>
          <a:prstGeom prst="rect">
            <a:avLst/>
          </a:prstGeom>
        </p:spPr>
        <p:txBody>
          <a:bodyPr/>
          <a:lstStyle/>
          <a:p>
            <a:r>
              <a:rPr lang="en-US" dirty="0" smtClean="0"/>
              <a:t>In terms of RMSE,</a:t>
            </a:r>
            <a:r>
              <a:rPr lang="en-US" baseline="0" dirty="0" smtClean="0"/>
              <a:t> </a:t>
            </a:r>
            <a:r>
              <a:rPr lang="en-US" dirty="0" smtClean="0"/>
              <a:t>SC-PDP</a:t>
            </a:r>
            <a:r>
              <a:rPr lang="en-US" baseline="0" dirty="0" smtClean="0"/>
              <a:t> is 2-3 dB better than competing methods.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At ICIP-2015, </a:t>
            </a:r>
            <a:r>
              <a:rPr lang="en-US" baseline="0" dirty="0" err="1" smtClean="0"/>
              <a:t>Alam</a:t>
            </a:r>
            <a:r>
              <a:rPr lang="en-US" baseline="0" dirty="0" smtClean="0"/>
              <a:t> et al (Chandler’s group) reported an optimal gain-control and CNN-based models for predicting local distortion visibility. It would be interesting to compare their results with ours. In our paper, we do report RMSEs of 5.24 dB and 5.55 dB, respectively, for </a:t>
            </a:r>
            <a:r>
              <a:rPr lang="en-US" baseline="0" dirty="0" err="1" smtClean="0"/>
              <a:t>Alam’s</a:t>
            </a:r>
            <a:r>
              <a:rPr lang="en-US" baseline="0" dirty="0" smtClean="0"/>
              <a:t> two predictors, which is somewhat inferior to our result of 4.42 </a:t>
            </a:r>
            <a:r>
              <a:rPr lang="en-US" baseline="0" dirty="0" err="1" smtClean="0"/>
              <a:t>dB</a:t>
            </a:r>
            <a:r>
              <a:rPr lang="en-US" baseline="0" dirty="0" err="1" smtClean="0"/>
              <a:t>.</a:t>
            </a:r>
            <a:r>
              <a:rPr lang="en-US" baseline="0" dirty="0" smtClean="0"/>
              <a:t> Also, in his dissertation, </a:t>
            </a:r>
            <a:r>
              <a:rPr lang="en-US" baseline="0" dirty="0" err="1" smtClean="0"/>
              <a:t>Yucheng</a:t>
            </a:r>
            <a:r>
              <a:rPr lang="en-US" baseline="0" dirty="0" smtClean="0"/>
              <a:t> discusses a 2-stage model that reduces RMSE to around 3.5.</a:t>
            </a:r>
            <a:endParaRPr lang="en-US" dirty="0" smtClean="0"/>
          </a:p>
          <a:p>
            <a:endParaRPr lang="en-US" dirty="0"/>
          </a:p>
        </p:txBody>
      </p:sp>
    </p:spTree>
    <p:extLst>
      <p:ext uri="{BB962C8B-B14F-4D97-AF65-F5344CB8AC3E}">
        <p14:creationId xmlns:p14="http://schemas.microsoft.com/office/powerpoint/2010/main" val="3480248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a:noFill/>
          <a:ln w="12700">
            <a:solidFill>
              <a:prstClr val="black"/>
            </a:solidFill>
          </a:ln>
        </p:spPr>
      </p:sp>
      <p:sp>
        <p:nvSpPr>
          <p:cNvPr id="3" name="Notes Placeholder 2"/>
          <p:cNvSpPr>
            <a:spLocks noGrp="1"/>
          </p:cNvSpPr>
          <p:nvPr>
            <p:ph type="body" idx="1"/>
          </p:nvPr>
        </p:nvSpPr>
        <p:spPr>
          <a:xfrm>
            <a:off x="709613" y="4860925"/>
            <a:ext cx="5680075" cy="4605338"/>
          </a:xfrm>
          <a:prstGeom prst="rect">
            <a:avLst/>
          </a:prstGeom>
        </p:spPr>
        <p:txBody>
          <a:bodyPr/>
          <a:lstStyle/>
          <a:p>
            <a:r>
              <a:rPr lang="en-US" dirty="0" smtClean="0"/>
              <a:t>Look only at Images in Columns</a:t>
            </a:r>
            <a:r>
              <a:rPr lang="en-US" baseline="0" dirty="0" smtClean="0"/>
              <a:t> 1-3</a:t>
            </a:r>
          </a:p>
          <a:p>
            <a:r>
              <a:rPr lang="en-US" baseline="0" dirty="0" smtClean="0"/>
              <a:t>SC-PDP is generally closer to ground-truth than is Watson’s model. But there is still room for improvement!!</a:t>
            </a:r>
          </a:p>
        </p:txBody>
      </p:sp>
    </p:spTree>
    <p:extLst>
      <p:ext uri="{BB962C8B-B14F-4D97-AF65-F5344CB8AC3E}">
        <p14:creationId xmlns:p14="http://schemas.microsoft.com/office/powerpoint/2010/main" val="2014647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a:noFill/>
          <a:ln w="12700">
            <a:solidFill>
              <a:prstClr val="black"/>
            </a:solidFill>
          </a:ln>
        </p:spPr>
      </p:sp>
      <p:sp>
        <p:nvSpPr>
          <p:cNvPr id="3" name="Notes Placeholder 2"/>
          <p:cNvSpPr>
            <a:spLocks noGrp="1"/>
          </p:cNvSpPr>
          <p:nvPr>
            <p:ph type="body" idx="1"/>
          </p:nvPr>
        </p:nvSpPr>
        <p:spPr>
          <a:xfrm>
            <a:off x="709613" y="4860925"/>
            <a:ext cx="5680075" cy="4605338"/>
          </a:xfrm>
          <a:prstGeom prst="rect">
            <a:avLst/>
          </a:prstGeom>
        </p:spPr>
        <p:txBody>
          <a:bodyPr/>
          <a:lstStyle/>
          <a:p>
            <a:r>
              <a:rPr lang="en-US" dirty="0" smtClean="0"/>
              <a:t>Compare supra-threshold distortion and near-threshold distortion, and show metrics</a:t>
            </a:r>
            <a:r>
              <a:rPr lang="en-US" baseline="0" dirty="0" smtClean="0"/>
              <a:t> result.</a:t>
            </a:r>
          </a:p>
          <a:p>
            <a:endParaRPr lang="en-US" baseline="0" dirty="0" smtClean="0"/>
          </a:p>
          <a:p>
            <a:r>
              <a:rPr lang="en-US" baseline="0" dirty="0" smtClean="0"/>
              <a:t>Note that difference in distortion levels is most apparent in images row 2, columns 2 and 3.</a:t>
            </a:r>
            <a:endParaRPr lang="en-US" dirty="0"/>
          </a:p>
        </p:txBody>
      </p:sp>
    </p:spTree>
    <p:extLst>
      <p:ext uri="{BB962C8B-B14F-4D97-AF65-F5344CB8AC3E}">
        <p14:creationId xmlns:p14="http://schemas.microsoft.com/office/powerpoint/2010/main" val="323141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a:noFill/>
          <a:ln w="12700">
            <a:solidFill>
              <a:prstClr val="black"/>
            </a:solidFill>
          </a:ln>
        </p:spPr>
      </p:sp>
      <p:sp>
        <p:nvSpPr>
          <p:cNvPr id="3" name="Notes Placeholder 2"/>
          <p:cNvSpPr>
            <a:spLocks noGrp="1"/>
          </p:cNvSpPr>
          <p:nvPr>
            <p:ph type="body" idx="1"/>
          </p:nvPr>
        </p:nvSpPr>
        <p:spPr>
          <a:xfrm>
            <a:off x="709613" y="4860925"/>
            <a:ext cx="5680075" cy="4605338"/>
          </a:xfrm>
          <a:prstGeom prst="rect">
            <a:avLst/>
          </a:prstGeom>
        </p:spPr>
        <p:txBody>
          <a:bodyPr/>
          <a:lstStyle/>
          <a:p>
            <a:r>
              <a:rPr lang="en-US" dirty="0" smtClean="0"/>
              <a:t>Determine</a:t>
            </a:r>
            <a:r>
              <a:rPr lang="en-US" baseline="0" dirty="0" smtClean="0"/>
              <a:t> the distortion visibility for near-threshold distortions in the image, state the challenges</a:t>
            </a:r>
          </a:p>
          <a:p>
            <a:endParaRPr lang="en-US" baseline="0" dirty="0" smtClean="0"/>
          </a:p>
          <a:p>
            <a:r>
              <a:rPr lang="en-US" baseline="0" dirty="0" smtClean="0"/>
              <a:t>See following slide for enlarged version of image and corresponding threshold </a:t>
            </a:r>
            <a:r>
              <a:rPr lang="en-US" baseline="0" dirty="0" smtClean="0"/>
              <a:t>map</a:t>
            </a:r>
          </a:p>
          <a:p>
            <a:endParaRPr lang="en-US" baseline="0" dirty="0" smtClean="0"/>
          </a:p>
          <a:p>
            <a:r>
              <a:rPr lang="en-US" baseline="0" dirty="0" smtClean="0"/>
              <a:t>Blue means low threshold, i.e. high visibility of distortion</a:t>
            </a:r>
          </a:p>
          <a:p>
            <a:r>
              <a:rPr lang="en-US" baseline="0" dirty="0" smtClean="0"/>
              <a:t>Red means high threshold, i.e. low visibility of distortion</a:t>
            </a:r>
            <a:endParaRPr lang="en-US" dirty="0"/>
          </a:p>
        </p:txBody>
      </p:sp>
    </p:spTree>
    <p:extLst>
      <p:ext uri="{BB962C8B-B14F-4D97-AF65-F5344CB8AC3E}">
        <p14:creationId xmlns:p14="http://schemas.microsoft.com/office/powerpoint/2010/main" val="3908021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a:noFill/>
          <a:ln w="12700">
            <a:solidFill>
              <a:prstClr val="black"/>
            </a:solidFill>
          </a:ln>
        </p:spPr>
      </p:sp>
      <p:sp>
        <p:nvSpPr>
          <p:cNvPr id="3" name="Notes Placeholder 2"/>
          <p:cNvSpPr>
            <a:spLocks noGrp="1"/>
          </p:cNvSpPr>
          <p:nvPr>
            <p:ph type="body" idx="1"/>
          </p:nvPr>
        </p:nvSpPr>
        <p:spPr>
          <a:xfrm>
            <a:off x="709613" y="4860925"/>
            <a:ext cx="5680075" cy="4605338"/>
          </a:xfrm>
          <a:prstGeom prst="rect">
            <a:avLst/>
          </a:prstGeom>
        </p:spPr>
        <p:txBody>
          <a:bodyPr/>
          <a:lstStyle/>
          <a:p>
            <a:r>
              <a:rPr lang="en-US" dirty="0" smtClean="0"/>
              <a:t>Show examples that</a:t>
            </a:r>
            <a:r>
              <a:rPr lang="en-US" baseline="0" dirty="0" smtClean="0"/>
              <a:t> demonstrate the limitations of gain-control based models, underestimate thresholds for texture, and overestimate thresholds for edges and </a:t>
            </a:r>
            <a:r>
              <a:rPr lang="en-US" baseline="0" dirty="0" smtClean="0"/>
              <a:t>structures</a:t>
            </a:r>
          </a:p>
          <a:p>
            <a:endParaRPr lang="en-US" baseline="0" dirty="0" smtClean="0"/>
          </a:p>
          <a:p>
            <a:r>
              <a:rPr lang="en-US" baseline="0" dirty="0" smtClean="0"/>
              <a:t>Threshold of distortion visibility is underestimated in yellow circled regions, i.e. the distortion in these regions is less visible than predicted.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Threshold of distortion visibility is overestimated in red circled regions. i.e. the distortion in these regions is more visible than predicted.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baseline="0" dirty="0" smtClean="0"/>
          </a:p>
          <a:p>
            <a:endParaRPr lang="en-US" baseline="0" dirty="0" smtClean="0"/>
          </a:p>
        </p:txBody>
      </p:sp>
    </p:spTree>
    <p:extLst>
      <p:ext uri="{BB962C8B-B14F-4D97-AF65-F5344CB8AC3E}">
        <p14:creationId xmlns:p14="http://schemas.microsoft.com/office/powerpoint/2010/main" val="967784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a:noFill/>
          <a:ln w="12700">
            <a:solidFill>
              <a:prstClr val="black"/>
            </a:solidFill>
          </a:ln>
        </p:spPr>
      </p:sp>
      <p:sp>
        <p:nvSpPr>
          <p:cNvPr id="3" name="Notes Placeholder 2"/>
          <p:cNvSpPr>
            <a:spLocks noGrp="1"/>
          </p:cNvSpPr>
          <p:nvPr>
            <p:ph type="body" idx="1"/>
          </p:nvPr>
        </p:nvSpPr>
        <p:spPr>
          <a:xfrm>
            <a:off x="709613" y="4860925"/>
            <a:ext cx="5680075" cy="4605338"/>
          </a:xfrm>
          <a:prstGeom prst="rect">
            <a:avLst/>
          </a:prstGeom>
        </p:spPr>
        <p:txBody>
          <a:bodyPr/>
          <a:lstStyle/>
          <a:p>
            <a:r>
              <a:rPr lang="en-US" dirty="0" smtClean="0"/>
              <a:t>Show</a:t>
            </a:r>
            <a:r>
              <a:rPr lang="en-US" baseline="0" dirty="0" smtClean="0"/>
              <a:t> figure, extract patch from image, divide patch into sub-blocks, prediction is made on each sub-block independently, and pool across the sub-block responses to generate the final patch-wise </a:t>
            </a:r>
            <a:r>
              <a:rPr lang="en-US" baseline="0" dirty="0" smtClean="0"/>
              <a:t>response</a:t>
            </a:r>
          </a:p>
          <a:p>
            <a:endParaRPr lang="en-US" baseline="0" dirty="0" smtClean="0"/>
          </a:p>
          <a:p>
            <a:r>
              <a:rPr lang="en-US" baseline="0" dirty="0" err="1" smtClean="0"/>
              <a:t>Subblocks</a:t>
            </a:r>
            <a:r>
              <a:rPr lang="en-US" baseline="0" dirty="0" smtClean="0"/>
              <a:t> are 16x16, and overlap by 8 pixels.</a:t>
            </a:r>
            <a:endParaRPr lang="en-US" dirty="0"/>
          </a:p>
        </p:txBody>
      </p:sp>
    </p:spTree>
    <p:extLst>
      <p:ext uri="{BB962C8B-B14F-4D97-AF65-F5344CB8AC3E}">
        <p14:creationId xmlns:p14="http://schemas.microsoft.com/office/powerpoint/2010/main" val="2266313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a:noFill/>
          <a:ln w="12700">
            <a:solidFill>
              <a:prstClr val="black"/>
            </a:solidFill>
          </a:ln>
        </p:spPr>
      </p:sp>
      <p:sp>
        <p:nvSpPr>
          <p:cNvPr id="3" name="Notes Placeholder 2"/>
          <p:cNvSpPr>
            <a:spLocks noGrp="1"/>
          </p:cNvSpPr>
          <p:nvPr>
            <p:ph type="body" idx="1"/>
          </p:nvPr>
        </p:nvSpPr>
        <p:spPr>
          <a:xfrm>
            <a:off x="709613" y="4860925"/>
            <a:ext cx="5680075" cy="4605338"/>
          </a:xfrm>
          <a:prstGeom prst="rect">
            <a:avLst/>
          </a:prstGeom>
        </p:spPr>
        <p:txBody>
          <a:bodyPr/>
          <a:lstStyle/>
          <a:p>
            <a:r>
              <a:rPr lang="en-US" dirty="0" smtClean="0"/>
              <a:t>“y = 1” denotes</a:t>
            </a:r>
            <a:r>
              <a:rPr lang="en-US" baseline="0" dirty="0" smtClean="0"/>
              <a:t> event that distortion is visible</a:t>
            </a:r>
            <a:r>
              <a:rPr lang="en-US" baseline="0" dirty="0" smtClean="0"/>
              <a:t>.</a:t>
            </a:r>
          </a:p>
          <a:p>
            <a:r>
              <a:rPr lang="en-US" baseline="0" dirty="0" smtClean="0"/>
              <a:t>K is number of subclasses.</a:t>
            </a:r>
            <a:endParaRPr lang="en-US" dirty="0" smtClean="0"/>
          </a:p>
          <a:p>
            <a:r>
              <a:rPr lang="en-US" dirty="0" smtClean="0"/>
              <a:t>Model assumptions:</a:t>
            </a:r>
          </a:p>
          <a:p>
            <a:r>
              <a:rPr lang="en-US" dirty="0" smtClean="0"/>
              <a:t>Relative</a:t>
            </a:r>
            <a:r>
              <a:rPr lang="en-US" baseline="0" dirty="0" smtClean="0"/>
              <a:t> to t</a:t>
            </a:r>
            <a:r>
              <a:rPr lang="en-US" dirty="0" smtClean="0"/>
              <a:t>he structure</a:t>
            </a:r>
            <a:r>
              <a:rPr lang="en-US" baseline="0" dirty="0" smtClean="0"/>
              <a:t> class label, the local structure feature fully accounts for dependency on local lightness and distortion contrast.</a:t>
            </a:r>
          </a:p>
          <a:p>
            <a:r>
              <a:rPr lang="en-US" baseline="0" dirty="0" smtClean="0"/>
              <a:t>Relative to probability that distortion is visible (y = 1), the distortion class fully accounts for dependency on the local structure feature.</a:t>
            </a:r>
            <a:endParaRPr lang="en-US" dirty="0"/>
          </a:p>
        </p:txBody>
      </p:sp>
    </p:spTree>
    <p:extLst>
      <p:ext uri="{BB962C8B-B14F-4D97-AF65-F5344CB8AC3E}">
        <p14:creationId xmlns:p14="http://schemas.microsoft.com/office/powerpoint/2010/main" val="4281314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a:noFill/>
          <a:ln w="12700">
            <a:solidFill>
              <a:prstClr val="black"/>
            </a:solidFill>
          </a:ln>
        </p:spPr>
      </p:sp>
      <p:sp>
        <p:nvSpPr>
          <p:cNvPr id="3" name="Notes Placeholder 2"/>
          <p:cNvSpPr>
            <a:spLocks noGrp="1"/>
          </p:cNvSpPr>
          <p:nvPr>
            <p:ph type="body" idx="1"/>
          </p:nvPr>
        </p:nvSpPr>
        <p:spPr>
          <a:xfrm>
            <a:off x="709613" y="4860925"/>
            <a:ext cx="5680075" cy="4605338"/>
          </a:xfrm>
          <a:prstGeom prst="rect">
            <a:avLst/>
          </a:prstGeom>
        </p:spPr>
        <p:txBody>
          <a:bodyPr/>
          <a:lstStyle/>
          <a:p>
            <a:r>
              <a:rPr lang="en-US" dirty="0" smtClean="0"/>
              <a:t>There are four different orientations corresponding to edge</a:t>
            </a:r>
            <a:r>
              <a:rPr lang="en-US" baseline="0" dirty="0" smtClean="0"/>
              <a:t> normal at 0, 45, 90, and 135. This is how they are ordered in the sub-block structure feature vector.</a:t>
            </a:r>
          </a:p>
          <a:p>
            <a:r>
              <a:rPr lang="en-US" baseline="0" dirty="0" smtClean="0"/>
              <a:t>Here, they are shown in the order 0, 90, 45, and 135.</a:t>
            </a:r>
          </a:p>
          <a:p>
            <a:endParaRPr lang="en-US" baseline="0" dirty="0" smtClean="0"/>
          </a:p>
          <a:p>
            <a:r>
              <a:rPr lang="en-US" baseline="0" dirty="0" smtClean="0"/>
              <a:t>Here I think that m is the index of the structure feature; and n is the index of the sub-block.</a:t>
            </a:r>
            <a:endParaRPr lang="en-US" dirty="0"/>
          </a:p>
        </p:txBody>
      </p:sp>
    </p:spTree>
    <p:extLst>
      <p:ext uri="{BB962C8B-B14F-4D97-AF65-F5344CB8AC3E}">
        <p14:creationId xmlns:p14="http://schemas.microsoft.com/office/powerpoint/2010/main" val="1681621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a:noFill/>
          <a:ln w="12700">
            <a:solidFill>
              <a:prstClr val="black"/>
            </a:solidFill>
          </a:ln>
        </p:spPr>
      </p:sp>
      <p:sp>
        <p:nvSpPr>
          <p:cNvPr id="3" name="Notes Placeholder 2"/>
          <p:cNvSpPr>
            <a:spLocks noGrp="1"/>
          </p:cNvSpPr>
          <p:nvPr>
            <p:ph type="body" idx="1"/>
          </p:nvPr>
        </p:nvSpPr>
        <p:spPr>
          <a:xfrm>
            <a:off x="709613" y="4860925"/>
            <a:ext cx="5680075" cy="4605338"/>
          </a:xfrm>
          <a:prstGeom prst="rect">
            <a:avLst/>
          </a:prstGeom>
        </p:spPr>
        <p:txBody>
          <a:bodyPr/>
          <a:lstStyle/>
          <a:p>
            <a:r>
              <a:rPr lang="en-US" dirty="0" smtClean="0"/>
              <a:t>Here j is the index of the current frequency band.</a:t>
            </a:r>
          </a:p>
          <a:p>
            <a:r>
              <a:rPr lang="en-US" dirty="0" err="1" smtClean="0"/>
              <a:t>N^j</a:t>
            </a:r>
            <a:r>
              <a:rPr lang="en-US" dirty="0" smtClean="0"/>
              <a:t> is the set of </a:t>
            </a:r>
            <a:r>
              <a:rPr lang="en-US" baseline="0" dirty="0" smtClean="0"/>
              <a:t>frequency bands{ </a:t>
            </a:r>
            <a:r>
              <a:rPr lang="en-US" baseline="0" dirty="0" err="1" smtClean="0"/>
              <a:t>n^j</a:t>
            </a:r>
            <a:r>
              <a:rPr lang="en-US" baseline="0" dirty="0" smtClean="0"/>
              <a:t>}_l adjacent to frequency band </a:t>
            </a:r>
            <a:r>
              <a:rPr lang="en-US" baseline="0" dirty="0" smtClean="0"/>
              <a:t>j.</a:t>
            </a:r>
            <a:endParaRPr lang="en-US" baseline="0" dirty="0" smtClean="0"/>
          </a:p>
          <a:p>
            <a:r>
              <a:rPr lang="en-US" baseline="0" dirty="0" smtClean="0"/>
              <a:t>c_{</a:t>
            </a:r>
            <a:r>
              <a:rPr lang="en-US" baseline="0" dirty="0" err="1" smtClean="0"/>
              <a:t>m,n</a:t>
            </a:r>
            <a:r>
              <a:rPr lang="en-US" baseline="0" dirty="0" smtClean="0"/>
              <a:t>}(</a:t>
            </a:r>
            <a:r>
              <a:rPr lang="en-US" baseline="0" dirty="0" err="1" smtClean="0"/>
              <a:t>j,l</a:t>
            </a:r>
            <a:r>
              <a:rPr lang="en-US" baseline="0" dirty="0" smtClean="0"/>
              <a:t>) is the  distortion contrast in band j as masked by band </a:t>
            </a:r>
            <a:r>
              <a:rPr lang="en-US" baseline="0" dirty="0" smtClean="0"/>
              <a:t>l.</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Here I think that m is the index of the structure feature; and n is the index of the sub-block.</a:t>
            </a:r>
            <a:endParaRPr lang="en-US" dirty="0" smtClean="0"/>
          </a:p>
          <a:p>
            <a:endParaRPr lang="en-US" dirty="0"/>
          </a:p>
        </p:txBody>
      </p:sp>
    </p:spTree>
    <p:extLst>
      <p:ext uri="{BB962C8B-B14F-4D97-AF65-F5344CB8AC3E}">
        <p14:creationId xmlns:p14="http://schemas.microsoft.com/office/powerpoint/2010/main" val="3525844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a:noFill/>
          <a:ln w="12700">
            <a:solidFill>
              <a:prstClr val="black"/>
            </a:solidFill>
          </a:ln>
        </p:spPr>
      </p:sp>
      <p:sp>
        <p:nvSpPr>
          <p:cNvPr id="3" name="Notes Placeholder 2"/>
          <p:cNvSpPr>
            <a:spLocks noGrp="1"/>
          </p:cNvSpPr>
          <p:nvPr>
            <p:ph type="body" idx="1"/>
          </p:nvPr>
        </p:nvSpPr>
        <p:spPr>
          <a:xfrm>
            <a:off x="709613" y="4860925"/>
            <a:ext cx="5680075" cy="4605338"/>
          </a:xfrm>
          <a:prstGeom prst="rect">
            <a:avLst/>
          </a:prstGeom>
        </p:spPr>
        <p:txBody>
          <a:bodyPr/>
          <a:lstStyle/>
          <a:p>
            <a:r>
              <a:rPr lang="en-US" dirty="0" smtClean="0"/>
              <a:t>The</a:t>
            </a:r>
            <a:r>
              <a:rPr lang="en-US" baseline="0" dirty="0" smtClean="0"/>
              <a:t> K models are for the K different </a:t>
            </a:r>
            <a:r>
              <a:rPr lang="en-US" baseline="0" smtClean="0"/>
              <a:t>structure classes.</a:t>
            </a:r>
            <a:endParaRPr lang="en-US"/>
          </a:p>
        </p:txBody>
      </p:sp>
    </p:spTree>
    <p:extLst>
      <p:ext uri="{BB962C8B-B14F-4D97-AF65-F5344CB8AC3E}">
        <p14:creationId xmlns:p14="http://schemas.microsoft.com/office/powerpoint/2010/main" val="134816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349250"/>
            <a:ext cx="1938337" cy="55832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0100" y="349250"/>
            <a:ext cx="5662613" cy="5583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4791" y="0"/>
            <a:ext cx="8112642" cy="1148316"/>
          </a:xfrm>
        </p:spPr>
        <p:txBody>
          <a:bodyPr/>
          <a:lstStyle>
            <a:lvl1pPr algn="l">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84790" y="1168400"/>
            <a:ext cx="8112643" cy="5115442"/>
          </a:xfrm>
        </p:spPr>
        <p:txBody>
          <a:bodyPr/>
          <a:lstStyle>
            <a:lvl1pPr marL="342900" indent="-342900" algn="l" rtl="0" eaLnBrk="0" fontAlgn="base" hangingPunct="0">
              <a:lnSpc>
                <a:spcPct val="120000"/>
              </a:lnSpc>
              <a:spcBef>
                <a:spcPct val="30000"/>
              </a:spcBef>
              <a:spcAft>
                <a:spcPct val="0"/>
              </a:spcAft>
              <a:buClr>
                <a:schemeClr val="tx2"/>
              </a:buClr>
              <a:buSzPct val="70000"/>
              <a:buFont typeface="Wingdings" pitchFamily="2" charset="2"/>
              <a:buChar char="l"/>
              <a:defRPr lang="en-US" sz="2000" dirty="0" smtClean="0">
                <a:solidFill>
                  <a:schemeClr val="tx1"/>
                </a:solidFill>
                <a:latin typeface="+mn-lt"/>
                <a:ea typeface="+mn-ea"/>
                <a:cs typeface="+mn-cs"/>
              </a:defRPr>
            </a:lvl1pPr>
            <a:lvl2pPr marL="339725" indent="-339725">
              <a:lnSpc>
                <a:spcPct val="100000"/>
              </a:lnSpc>
              <a:buFont typeface="Wingdings" pitchFamily="2" charset="2"/>
              <a:buChar char="v"/>
              <a:defRPr sz="2300"/>
            </a:lvl2pPr>
            <a:lvl3pPr marL="574675" indent="-234950">
              <a:lnSpc>
                <a:spcPct val="100000"/>
              </a:lnSpc>
              <a:defRPr sz="1800"/>
            </a:lvl3pPr>
            <a:lvl4pPr marL="796925" indent="-222250">
              <a:lnSpc>
                <a:spcPct val="100000"/>
              </a:lnSpc>
              <a:defRPr sz="1600"/>
            </a:lvl4pPr>
            <a:lvl5pPr marL="1031875" indent="-234950">
              <a:lnSpc>
                <a:spcPct val="100000"/>
              </a:lnSpc>
              <a:defRPr/>
            </a:lvl5pPr>
          </a:lstStyle>
          <a:p>
            <a:pPr lvl="1"/>
            <a:r>
              <a:rPr lang="en-US" dirty="0" smtClean="0"/>
              <a:t>Click to edit Master text styles</a:t>
            </a:r>
          </a:p>
          <a:p>
            <a:pPr lvl="0"/>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817688"/>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17688"/>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zh-CN"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BCDA9"/>
            </a:gs>
            <a:gs pos="100000">
              <a:srgbClr val="F5EEE4"/>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84200" y="0"/>
            <a:ext cx="8113713" cy="1147763"/>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ltLang="zh-CN" dirty="0" smtClean="0"/>
              <a:t>Click to edit Master title style</a:t>
            </a:r>
          </a:p>
        </p:txBody>
      </p:sp>
      <p:sp>
        <p:nvSpPr>
          <p:cNvPr id="1027" name="Rectangle 3"/>
          <p:cNvSpPr>
            <a:spLocks noGrp="1" noChangeArrowheads="1"/>
          </p:cNvSpPr>
          <p:nvPr>
            <p:ph type="body" idx="1"/>
          </p:nvPr>
        </p:nvSpPr>
        <p:spPr bwMode="auto">
          <a:xfrm>
            <a:off x="584200" y="1168400"/>
            <a:ext cx="8113713" cy="5114925"/>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1"/>
            <a:r>
              <a:rPr lang="en-US" altLang="zh-CN" dirty="0" smtClean="0"/>
              <a:t>Click to edit Master text styles</a:t>
            </a:r>
          </a:p>
          <a:p>
            <a:pPr marL="342900" lvl="0" indent="-342900" algn="l" rtl="0" eaLnBrk="0" fontAlgn="base" hangingPunct="0">
              <a:lnSpc>
                <a:spcPct val="120000"/>
              </a:lnSpc>
              <a:spcBef>
                <a:spcPct val="30000"/>
              </a:spcBef>
              <a:spcAft>
                <a:spcPct val="0"/>
              </a:spcAft>
              <a:buClr>
                <a:schemeClr val="tx2"/>
              </a:buClr>
              <a:buSzPct val="70000"/>
              <a:buFont typeface="Wingdings" pitchFamily="2" charset="2"/>
              <a:buChar char="l"/>
            </a:pPr>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pic>
        <p:nvPicPr>
          <p:cNvPr id="1028" name="Picture 4" descr="sig_200pixels"/>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696200" y="6324600"/>
            <a:ext cx="1295400" cy="434975"/>
          </a:xfrm>
          <a:prstGeom prst="rect">
            <a:avLst/>
          </a:prstGeom>
          <a:noFill/>
          <a:ln w="9525">
            <a:noFill/>
            <a:miter lim="800000"/>
            <a:headEnd/>
            <a:tailEnd/>
          </a:ln>
        </p:spPr>
      </p:pic>
      <p:sp>
        <p:nvSpPr>
          <p:cNvPr id="1029" name="Line 5"/>
          <p:cNvSpPr>
            <a:spLocks noChangeShapeType="1"/>
          </p:cNvSpPr>
          <p:nvPr/>
        </p:nvSpPr>
        <p:spPr bwMode="auto">
          <a:xfrm>
            <a:off x="358775" y="6629400"/>
            <a:ext cx="8556625" cy="0"/>
          </a:xfrm>
          <a:prstGeom prst="line">
            <a:avLst/>
          </a:prstGeom>
          <a:noFill/>
          <a:ln w="9525">
            <a:solidFill>
              <a:srgbClr val="B08D62"/>
            </a:solidFill>
            <a:round/>
            <a:headEnd/>
            <a:tailEnd/>
          </a:ln>
        </p:spPr>
        <p:txBody>
          <a:bodyPr wrap="none" anchor="ctr"/>
          <a:lstStyle/>
          <a:p>
            <a:pPr>
              <a:defRPr/>
            </a:pPr>
            <a:endParaRPr lang="en-US" dirty="0"/>
          </a:p>
        </p:txBody>
      </p:sp>
      <p:sp>
        <p:nvSpPr>
          <p:cNvPr id="1032" name="Text Box 10"/>
          <p:cNvSpPr txBox="1">
            <a:spLocks noChangeArrowheads="1"/>
          </p:cNvSpPr>
          <p:nvPr/>
        </p:nvSpPr>
        <p:spPr bwMode="auto">
          <a:xfrm>
            <a:off x="4310063" y="6572926"/>
            <a:ext cx="568325" cy="336550"/>
          </a:xfrm>
          <a:prstGeom prst="rect">
            <a:avLst/>
          </a:prstGeom>
          <a:noFill/>
          <a:ln w="9525">
            <a:noFill/>
            <a:miter lim="800000"/>
            <a:headEnd/>
            <a:tailEnd/>
          </a:ln>
        </p:spPr>
        <p:txBody>
          <a:bodyPr wrap="none">
            <a:spAutoFit/>
          </a:bodyPr>
          <a:lstStyle/>
          <a:p>
            <a:pPr>
              <a:defRPr/>
            </a:pPr>
            <a:r>
              <a:rPr lang="en-US" sz="1600" b="0" dirty="0">
                <a:solidFill>
                  <a:schemeClr val="tx2"/>
                </a:solidFill>
                <a:latin typeface="Arial" charset="0"/>
              </a:rPr>
              <a:t>-</a:t>
            </a:r>
            <a:fld id="{A38908FC-B941-4485-A9F0-7BB6A71533BB}" type="slidenum">
              <a:rPr lang="en-US" sz="1600" b="0">
                <a:solidFill>
                  <a:schemeClr val="tx2"/>
                </a:solidFill>
                <a:latin typeface="Arial" charset="0"/>
              </a:rPr>
              <a:pPr>
                <a:defRPr/>
              </a:pPr>
              <a:t>‹#›</a:t>
            </a:fld>
            <a:r>
              <a:rPr lang="en-US" sz="1600" b="0" dirty="0">
                <a:solidFill>
                  <a:schemeClr val="tx2"/>
                </a:solidFill>
                <a:latin typeface="Arial" charset="0"/>
              </a:rPr>
              <a:t>-</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txStyles>
    <p:titleStyle>
      <a:lvl1pPr algn="l" rtl="0" eaLnBrk="0" fontAlgn="base" hangingPunct="0">
        <a:lnSpc>
          <a:spcPct val="89000"/>
        </a:lnSpc>
        <a:spcBef>
          <a:spcPct val="0"/>
        </a:spcBef>
        <a:spcAft>
          <a:spcPct val="0"/>
        </a:spcAft>
        <a:defRPr sz="3200" b="1">
          <a:solidFill>
            <a:schemeClr val="tx2"/>
          </a:solidFill>
          <a:latin typeface="+mj-lt"/>
          <a:ea typeface="+mj-ea"/>
          <a:cs typeface="+mj-cs"/>
        </a:defRPr>
      </a:lvl1pPr>
      <a:lvl2pPr algn="l" rtl="0" eaLnBrk="0" fontAlgn="base" hangingPunct="0">
        <a:lnSpc>
          <a:spcPct val="89000"/>
        </a:lnSpc>
        <a:spcBef>
          <a:spcPct val="0"/>
        </a:spcBef>
        <a:spcAft>
          <a:spcPct val="0"/>
        </a:spcAft>
        <a:defRPr sz="3200" b="1">
          <a:solidFill>
            <a:schemeClr val="tx2"/>
          </a:solidFill>
          <a:latin typeface="Arial" charset="0"/>
        </a:defRPr>
      </a:lvl2pPr>
      <a:lvl3pPr algn="l" rtl="0" eaLnBrk="0" fontAlgn="base" hangingPunct="0">
        <a:lnSpc>
          <a:spcPct val="89000"/>
        </a:lnSpc>
        <a:spcBef>
          <a:spcPct val="0"/>
        </a:spcBef>
        <a:spcAft>
          <a:spcPct val="0"/>
        </a:spcAft>
        <a:defRPr sz="3200" b="1">
          <a:solidFill>
            <a:schemeClr val="tx2"/>
          </a:solidFill>
          <a:latin typeface="Arial" charset="0"/>
        </a:defRPr>
      </a:lvl3pPr>
      <a:lvl4pPr algn="l" rtl="0" eaLnBrk="0" fontAlgn="base" hangingPunct="0">
        <a:lnSpc>
          <a:spcPct val="89000"/>
        </a:lnSpc>
        <a:spcBef>
          <a:spcPct val="0"/>
        </a:spcBef>
        <a:spcAft>
          <a:spcPct val="0"/>
        </a:spcAft>
        <a:defRPr sz="3200" b="1">
          <a:solidFill>
            <a:schemeClr val="tx2"/>
          </a:solidFill>
          <a:latin typeface="Arial" charset="0"/>
        </a:defRPr>
      </a:lvl4pPr>
      <a:lvl5pPr algn="l" rtl="0" eaLnBrk="0" fontAlgn="base" hangingPunct="0">
        <a:lnSpc>
          <a:spcPct val="89000"/>
        </a:lnSpc>
        <a:spcBef>
          <a:spcPct val="0"/>
        </a:spcBef>
        <a:spcAft>
          <a:spcPct val="0"/>
        </a:spcAft>
        <a:defRPr sz="3200" b="1">
          <a:solidFill>
            <a:schemeClr val="tx2"/>
          </a:solidFill>
          <a:latin typeface="Arial" charset="0"/>
        </a:defRPr>
      </a:lvl5pPr>
      <a:lvl6pPr marL="457200" algn="ctr" rtl="0" eaLnBrk="0" fontAlgn="base" hangingPunct="0">
        <a:lnSpc>
          <a:spcPct val="89000"/>
        </a:lnSpc>
        <a:spcBef>
          <a:spcPct val="0"/>
        </a:spcBef>
        <a:spcAft>
          <a:spcPct val="0"/>
        </a:spcAft>
        <a:defRPr sz="3600" b="1">
          <a:solidFill>
            <a:schemeClr val="tx2"/>
          </a:solidFill>
          <a:latin typeface="Arial" charset="0"/>
        </a:defRPr>
      </a:lvl6pPr>
      <a:lvl7pPr marL="914400" algn="ctr" rtl="0" eaLnBrk="0" fontAlgn="base" hangingPunct="0">
        <a:lnSpc>
          <a:spcPct val="89000"/>
        </a:lnSpc>
        <a:spcBef>
          <a:spcPct val="0"/>
        </a:spcBef>
        <a:spcAft>
          <a:spcPct val="0"/>
        </a:spcAft>
        <a:defRPr sz="3600" b="1">
          <a:solidFill>
            <a:schemeClr val="tx2"/>
          </a:solidFill>
          <a:latin typeface="Arial" charset="0"/>
        </a:defRPr>
      </a:lvl7pPr>
      <a:lvl8pPr marL="1371600" algn="ctr" rtl="0" eaLnBrk="0" fontAlgn="base" hangingPunct="0">
        <a:lnSpc>
          <a:spcPct val="89000"/>
        </a:lnSpc>
        <a:spcBef>
          <a:spcPct val="0"/>
        </a:spcBef>
        <a:spcAft>
          <a:spcPct val="0"/>
        </a:spcAft>
        <a:defRPr sz="3600" b="1">
          <a:solidFill>
            <a:schemeClr val="tx2"/>
          </a:solidFill>
          <a:latin typeface="Arial" charset="0"/>
        </a:defRPr>
      </a:lvl8pPr>
      <a:lvl9pPr marL="1828800" algn="ctr" rtl="0" eaLnBrk="0" fontAlgn="base" hangingPunct="0">
        <a:lnSpc>
          <a:spcPct val="89000"/>
        </a:lnSpc>
        <a:spcBef>
          <a:spcPct val="0"/>
        </a:spcBef>
        <a:spcAft>
          <a:spcPct val="0"/>
        </a:spcAft>
        <a:defRPr sz="3600" b="1">
          <a:solidFill>
            <a:schemeClr val="tx2"/>
          </a:solidFill>
          <a:latin typeface="Arial" charset="0"/>
        </a:defRPr>
      </a:lvl9pPr>
    </p:titleStyle>
    <p:bodyStyle>
      <a:lvl1pPr marL="117475" indent="-117475" algn="l" rtl="0" eaLnBrk="0" fontAlgn="base" hangingPunct="0">
        <a:spcBef>
          <a:spcPct val="30000"/>
        </a:spcBef>
        <a:spcAft>
          <a:spcPct val="0"/>
        </a:spcAft>
        <a:buClr>
          <a:schemeClr val="tx2"/>
        </a:buClr>
        <a:buSzPct val="70000"/>
        <a:buFont typeface="Wingdings" pitchFamily="2" charset="2"/>
        <a:buChar char="v"/>
        <a:defRPr lang="en-US" altLang="zh-CN" sz="2000" dirty="0" smtClean="0">
          <a:solidFill>
            <a:schemeClr val="tx1"/>
          </a:solidFill>
          <a:latin typeface="+mn-lt"/>
          <a:ea typeface="+mn-ea"/>
          <a:cs typeface="+mn-cs"/>
        </a:defRPr>
      </a:lvl1pPr>
      <a:lvl2pPr marL="339725" indent="-339725" algn="l" rtl="0" eaLnBrk="0" fontAlgn="base" hangingPunct="0">
        <a:spcBef>
          <a:spcPct val="30000"/>
        </a:spcBef>
        <a:spcAft>
          <a:spcPct val="0"/>
        </a:spcAft>
        <a:buClr>
          <a:schemeClr val="tx2"/>
        </a:buClr>
        <a:buSzPct val="100000"/>
        <a:buFont typeface="Wingdings" pitchFamily="2" charset="2"/>
        <a:buChar char="v"/>
        <a:defRPr lang="en-US" altLang="zh-CN" sz="2300" dirty="0">
          <a:solidFill>
            <a:schemeClr val="tx1"/>
          </a:solidFill>
          <a:latin typeface="+mn-lt"/>
        </a:defRPr>
      </a:lvl2pPr>
      <a:lvl3pPr marL="574675" indent="-234950" algn="l" rtl="0" eaLnBrk="0" fontAlgn="base" hangingPunct="0">
        <a:spcBef>
          <a:spcPct val="30000"/>
        </a:spcBef>
        <a:spcAft>
          <a:spcPct val="0"/>
        </a:spcAft>
        <a:buClr>
          <a:schemeClr val="tx2"/>
        </a:buClr>
        <a:buSzPct val="100000"/>
        <a:buChar char="»"/>
        <a:defRPr>
          <a:solidFill>
            <a:schemeClr val="tx1"/>
          </a:solidFill>
          <a:latin typeface="+mn-lt"/>
        </a:defRPr>
      </a:lvl3pPr>
      <a:lvl4pPr marL="796925" indent="-222250" algn="l" rtl="0" eaLnBrk="0" fontAlgn="base" hangingPunct="0">
        <a:spcBef>
          <a:spcPct val="30000"/>
        </a:spcBef>
        <a:spcAft>
          <a:spcPct val="0"/>
        </a:spcAft>
        <a:buClr>
          <a:schemeClr val="tx2"/>
        </a:buClr>
        <a:buSzPct val="75000"/>
        <a:buFont typeface="Wingdings" pitchFamily="2" charset="2"/>
        <a:buChar char="n"/>
        <a:defRPr sz="1600">
          <a:solidFill>
            <a:schemeClr val="tx1"/>
          </a:solidFill>
          <a:latin typeface="+mn-lt"/>
        </a:defRPr>
      </a:lvl4pPr>
      <a:lvl5pPr marL="1031875" indent="-234950" algn="l" rtl="0" eaLnBrk="0" fontAlgn="base" hangingPunct="0">
        <a:spcBef>
          <a:spcPct val="30000"/>
        </a:spcBef>
        <a:spcAft>
          <a:spcPct val="0"/>
        </a:spcAft>
        <a:buClr>
          <a:schemeClr val="tx1"/>
        </a:buClr>
        <a:buSzPct val="100000"/>
        <a:buChar char="–"/>
        <a:defRPr sz="1400">
          <a:solidFill>
            <a:schemeClr val="tx1"/>
          </a:solidFill>
          <a:latin typeface="+mn-lt"/>
        </a:defRPr>
      </a:lvl5pPr>
      <a:lvl6pPr marL="2635250" indent="-233363" algn="l" rtl="0" eaLnBrk="0" fontAlgn="base" hangingPunct="0">
        <a:lnSpc>
          <a:spcPct val="89000"/>
        </a:lnSpc>
        <a:spcBef>
          <a:spcPct val="30000"/>
        </a:spcBef>
        <a:spcAft>
          <a:spcPct val="0"/>
        </a:spcAft>
        <a:buClr>
          <a:schemeClr val="tx1"/>
        </a:buClr>
        <a:buSzPct val="100000"/>
        <a:buChar char="–"/>
        <a:defRPr sz="1400">
          <a:solidFill>
            <a:schemeClr val="tx1"/>
          </a:solidFill>
          <a:latin typeface="+mn-lt"/>
        </a:defRPr>
      </a:lvl6pPr>
      <a:lvl7pPr marL="3092450" indent="-233363" algn="l" rtl="0" eaLnBrk="0" fontAlgn="base" hangingPunct="0">
        <a:lnSpc>
          <a:spcPct val="89000"/>
        </a:lnSpc>
        <a:spcBef>
          <a:spcPct val="30000"/>
        </a:spcBef>
        <a:spcAft>
          <a:spcPct val="0"/>
        </a:spcAft>
        <a:buClr>
          <a:schemeClr val="tx1"/>
        </a:buClr>
        <a:buSzPct val="100000"/>
        <a:buChar char="–"/>
        <a:defRPr sz="1400">
          <a:solidFill>
            <a:schemeClr val="tx1"/>
          </a:solidFill>
          <a:latin typeface="+mn-lt"/>
        </a:defRPr>
      </a:lvl7pPr>
      <a:lvl8pPr marL="3549650" indent="-233363" algn="l" rtl="0" eaLnBrk="0" fontAlgn="base" hangingPunct="0">
        <a:lnSpc>
          <a:spcPct val="89000"/>
        </a:lnSpc>
        <a:spcBef>
          <a:spcPct val="30000"/>
        </a:spcBef>
        <a:spcAft>
          <a:spcPct val="0"/>
        </a:spcAft>
        <a:buClr>
          <a:schemeClr val="tx1"/>
        </a:buClr>
        <a:buSzPct val="100000"/>
        <a:buChar char="–"/>
        <a:defRPr sz="1400">
          <a:solidFill>
            <a:schemeClr val="tx1"/>
          </a:solidFill>
          <a:latin typeface="+mn-lt"/>
        </a:defRPr>
      </a:lvl8pPr>
      <a:lvl9pPr marL="4006850" indent="-233363" algn="l" rtl="0" eaLnBrk="0" fontAlgn="base" hangingPunct="0">
        <a:lnSpc>
          <a:spcPct val="89000"/>
        </a:lnSpc>
        <a:spcBef>
          <a:spcPct val="30000"/>
        </a:spcBef>
        <a:spcAft>
          <a:spcPct val="0"/>
        </a:spcAft>
        <a:buClr>
          <a:schemeClr val="tx1"/>
        </a:buClr>
        <a:buSzPct val="10000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17.emf"/><Relationship Id="rId12" Type="http://schemas.openxmlformats.org/officeDocument/2006/relationships/oleObject" Target="../embeddings/oleObject1.bin"/><Relationship Id="rId13" Type="http://schemas.openxmlformats.org/officeDocument/2006/relationships/image" Target="../media/image10.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5.xml"/><Relationship Id="rId4" Type="http://schemas.openxmlformats.org/officeDocument/2006/relationships/image" Target="../media/image11.emf"/><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emf"/><Relationship Id="rId8" Type="http://schemas.openxmlformats.org/officeDocument/2006/relationships/image" Target="../media/image15.emf"/><Relationship Id="rId9" Type="http://schemas.openxmlformats.org/officeDocument/2006/relationships/image" Target="../media/image16.emf"/><Relationship Id="rId10"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2.bin"/><Relationship Id="rId5" Type="http://schemas.openxmlformats.org/officeDocument/2006/relationships/image" Target="../media/image18.wmf"/><Relationship Id="rId6" Type="http://schemas.openxmlformats.org/officeDocument/2006/relationships/oleObject" Target="../embeddings/oleObject3.bin"/><Relationship Id="rId7" Type="http://schemas.openxmlformats.org/officeDocument/2006/relationships/image" Target="../media/image19.wmf"/><Relationship Id="rId8" Type="http://schemas.openxmlformats.org/officeDocument/2006/relationships/oleObject" Target="../embeddings/oleObject4.bin"/><Relationship Id="rId9" Type="http://schemas.openxmlformats.org/officeDocument/2006/relationships/image" Target="../media/image20.wmf"/><Relationship Id="rId10" Type="http://schemas.openxmlformats.org/officeDocument/2006/relationships/oleObject" Target="../embeddings/oleObject5.bin"/><Relationship Id="rId11" Type="http://schemas.openxmlformats.org/officeDocument/2006/relationships/image" Target="../media/image21.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9" Type="http://schemas.openxmlformats.org/officeDocument/2006/relationships/image" Target="../media/image23.wmf"/><Relationship Id="rId20" Type="http://schemas.openxmlformats.org/officeDocument/2006/relationships/image" Target="../media/image28.wmf"/><Relationship Id="rId21" Type="http://schemas.openxmlformats.org/officeDocument/2006/relationships/oleObject" Target="../embeddings/oleObject13.bin"/><Relationship Id="rId22" Type="http://schemas.openxmlformats.org/officeDocument/2006/relationships/image" Target="../media/image29.wmf"/><Relationship Id="rId23" Type="http://schemas.openxmlformats.org/officeDocument/2006/relationships/oleObject" Target="../embeddings/oleObject14.bin"/><Relationship Id="rId24" Type="http://schemas.openxmlformats.org/officeDocument/2006/relationships/image" Target="../media/image30.wmf"/><Relationship Id="rId25" Type="http://schemas.openxmlformats.org/officeDocument/2006/relationships/oleObject" Target="../embeddings/oleObject15.bin"/><Relationship Id="rId26" Type="http://schemas.openxmlformats.org/officeDocument/2006/relationships/image" Target="../media/image31.wmf"/><Relationship Id="rId27" Type="http://schemas.openxmlformats.org/officeDocument/2006/relationships/oleObject" Target="../embeddings/oleObject16.bin"/><Relationship Id="rId28" Type="http://schemas.openxmlformats.org/officeDocument/2006/relationships/image" Target="../media/image32.wmf"/><Relationship Id="rId10" Type="http://schemas.openxmlformats.org/officeDocument/2006/relationships/image" Target="../media/image34.emf"/><Relationship Id="rId11" Type="http://schemas.openxmlformats.org/officeDocument/2006/relationships/oleObject" Target="../embeddings/oleObject8.bin"/><Relationship Id="rId12" Type="http://schemas.openxmlformats.org/officeDocument/2006/relationships/image" Target="../media/image24.wmf"/><Relationship Id="rId13" Type="http://schemas.openxmlformats.org/officeDocument/2006/relationships/oleObject" Target="../embeddings/oleObject9.bin"/><Relationship Id="rId14" Type="http://schemas.openxmlformats.org/officeDocument/2006/relationships/image" Target="../media/image25.wmf"/><Relationship Id="rId15" Type="http://schemas.openxmlformats.org/officeDocument/2006/relationships/oleObject" Target="../embeddings/oleObject10.bin"/><Relationship Id="rId16" Type="http://schemas.openxmlformats.org/officeDocument/2006/relationships/image" Target="../media/image26.wmf"/><Relationship Id="rId17" Type="http://schemas.openxmlformats.org/officeDocument/2006/relationships/oleObject" Target="../embeddings/oleObject11.bin"/><Relationship Id="rId18" Type="http://schemas.openxmlformats.org/officeDocument/2006/relationships/image" Target="../media/image27.wmf"/><Relationship Id="rId19" Type="http://schemas.openxmlformats.org/officeDocument/2006/relationships/oleObject" Target="../embeddings/oleObject12.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7.xml"/><Relationship Id="rId4" Type="http://schemas.openxmlformats.org/officeDocument/2006/relationships/image" Target="../media/image15.emf"/><Relationship Id="rId5" Type="http://schemas.openxmlformats.org/officeDocument/2006/relationships/oleObject" Target="../embeddings/oleObject6.bin"/><Relationship Id="rId6" Type="http://schemas.openxmlformats.org/officeDocument/2006/relationships/image" Target="../media/image22.wmf"/><Relationship Id="rId7" Type="http://schemas.openxmlformats.org/officeDocument/2006/relationships/image" Target="../media/image33.png"/><Relationship Id="rId8"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11" Type="http://schemas.openxmlformats.org/officeDocument/2006/relationships/image" Target="../media/image37.wmf"/><Relationship Id="rId12" Type="http://schemas.openxmlformats.org/officeDocument/2006/relationships/oleObject" Target="../embeddings/oleObject20.bin"/><Relationship Id="rId13" Type="http://schemas.openxmlformats.org/officeDocument/2006/relationships/image" Target="../media/image38.wmf"/><Relationship Id="rId14" Type="http://schemas.openxmlformats.org/officeDocument/2006/relationships/oleObject" Target="../embeddings/oleObject21.bin"/><Relationship Id="rId15" Type="http://schemas.openxmlformats.org/officeDocument/2006/relationships/image" Target="../media/image39.wmf"/><Relationship Id="rId16" Type="http://schemas.openxmlformats.org/officeDocument/2006/relationships/image" Target="../media/image40.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8.xml"/><Relationship Id="rId4" Type="http://schemas.openxmlformats.org/officeDocument/2006/relationships/image" Target="../media/image14.emf"/><Relationship Id="rId5" Type="http://schemas.openxmlformats.org/officeDocument/2006/relationships/image" Target="../media/image15.emf"/><Relationship Id="rId6" Type="http://schemas.openxmlformats.org/officeDocument/2006/relationships/oleObject" Target="../embeddings/oleObject17.bin"/><Relationship Id="rId7" Type="http://schemas.openxmlformats.org/officeDocument/2006/relationships/image" Target="../media/image35.wmf"/><Relationship Id="rId8" Type="http://schemas.openxmlformats.org/officeDocument/2006/relationships/oleObject" Target="../embeddings/oleObject18.bin"/><Relationship Id="rId9" Type="http://schemas.openxmlformats.org/officeDocument/2006/relationships/image" Target="../media/image36.wmf"/><Relationship Id="rId10" Type="http://schemas.openxmlformats.org/officeDocument/2006/relationships/oleObject" Target="../embeddings/oleObject19.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41.wmf"/><Relationship Id="rId5" Type="http://schemas.openxmlformats.org/officeDocument/2006/relationships/oleObject" Target="../embeddings/oleObject23.bin"/><Relationship Id="rId6" Type="http://schemas.openxmlformats.org/officeDocument/2006/relationships/image" Target="../media/image42.wmf"/><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image" Target="../media/image45.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28.bin"/><Relationship Id="rId12" Type="http://schemas.openxmlformats.org/officeDocument/2006/relationships/image" Target="../media/image50.wmf"/><Relationship Id="rId13" Type="http://schemas.openxmlformats.org/officeDocument/2006/relationships/oleObject" Target="../embeddings/oleObject29.bin"/><Relationship Id="rId14" Type="http://schemas.openxmlformats.org/officeDocument/2006/relationships/image" Target="../media/image51.emf"/><Relationship Id="rId15" Type="http://schemas.openxmlformats.org/officeDocument/2006/relationships/oleObject" Target="../embeddings/oleObject30.bin"/><Relationship Id="rId16" Type="http://schemas.openxmlformats.org/officeDocument/2006/relationships/image" Target="../media/image52.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24.bin"/><Relationship Id="rId4" Type="http://schemas.openxmlformats.org/officeDocument/2006/relationships/image" Target="../media/image46.wmf"/><Relationship Id="rId5" Type="http://schemas.openxmlformats.org/officeDocument/2006/relationships/oleObject" Target="../embeddings/oleObject25.bin"/><Relationship Id="rId6" Type="http://schemas.openxmlformats.org/officeDocument/2006/relationships/image" Target="../media/image47.wmf"/><Relationship Id="rId7" Type="http://schemas.openxmlformats.org/officeDocument/2006/relationships/oleObject" Target="../embeddings/oleObject26.bin"/><Relationship Id="rId8" Type="http://schemas.openxmlformats.org/officeDocument/2006/relationships/image" Target="../media/image48.wmf"/><Relationship Id="rId9" Type="http://schemas.openxmlformats.org/officeDocument/2006/relationships/oleObject" Target="../embeddings/oleObject27.bin"/><Relationship Id="rId10" Type="http://schemas.openxmlformats.org/officeDocument/2006/relationships/image" Target="../media/image49.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emf"/></Relationships>
</file>

<file path=ppt/slides/_rels/slide19.xml.rels><?xml version="1.0" encoding="UTF-8" standalone="yes"?>
<Relationships xmlns="http://schemas.openxmlformats.org/package/2006/relationships"><Relationship Id="rId11" Type="http://schemas.openxmlformats.org/officeDocument/2006/relationships/oleObject" Target="../embeddings/oleObject35.bin"/><Relationship Id="rId12" Type="http://schemas.openxmlformats.org/officeDocument/2006/relationships/image" Target="../media/image59.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31.bin"/><Relationship Id="rId4" Type="http://schemas.openxmlformats.org/officeDocument/2006/relationships/image" Target="../media/image55.wmf"/><Relationship Id="rId5" Type="http://schemas.openxmlformats.org/officeDocument/2006/relationships/oleObject" Target="../embeddings/oleObject32.bin"/><Relationship Id="rId6" Type="http://schemas.openxmlformats.org/officeDocument/2006/relationships/image" Target="../media/image56.wmf"/><Relationship Id="rId7" Type="http://schemas.openxmlformats.org/officeDocument/2006/relationships/oleObject" Target="../embeddings/oleObject33.bin"/><Relationship Id="rId8" Type="http://schemas.openxmlformats.org/officeDocument/2006/relationships/image" Target="../media/image57.wmf"/><Relationship Id="rId9" Type="http://schemas.openxmlformats.org/officeDocument/2006/relationships/oleObject" Target="../embeddings/oleObject34.bin"/><Relationship Id="rId10" Type="http://schemas.openxmlformats.org/officeDocument/2006/relationships/image" Target="../media/image5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3" Type="http://schemas.openxmlformats.org/officeDocument/2006/relationships/image" Target="../media/image60.emf"/><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gif"/><Relationship Id="rId6"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bwMode="auto">
          <a:xfrm>
            <a:off x="0" y="0"/>
            <a:ext cx="914400" cy="0"/>
          </a:xfrm>
          <a:prstGeom prst="line">
            <a:avLst/>
          </a:prstGeom>
          <a:solidFill>
            <a:schemeClr val="accent1"/>
          </a:solidFill>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050" name="Rectangle 2"/>
          <p:cNvSpPr>
            <a:spLocks noGrp="1" noChangeArrowheads="1"/>
          </p:cNvSpPr>
          <p:nvPr>
            <p:ph type="ctrTitle"/>
          </p:nvPr>
        </p:nvSpPr>
        <p:spPr>
          <a:xfrm>
            <a:off x="221117" y="647707"/>
            <a:ext cx="8650514" cy="2008414"/>
          </a:xfrm>
        </p:spPr>
        <p:txBody>
          <a:bodyPr/>
          <a:lstStyle/>
          <a:p>
            <a:pPr>
              <a:lnSpc>
                <a:spcPct val="99000"/>
              </a:lnSpc>
            </a:pPr>
            <a:r>
              <a:rPr lang="en-US" altLang="zh-CN" sz="3600" b="0" dirty="0" smtClean="0">
                <a:solidFill>
                  <a:schemeClr val="tx2">
                    <a:lumMod val="50000"/>
                  </a:schemeClr>
                </a:solidFill>
                <a:latin typeface="Berlin Sans FB Demi" pitchFamily="34" charset="0"/>
                <a:ea typeface="宋体" charset="-122"/>
                <a:cs typeface="Times New Roman" pitchFamily="18" charset="0"/>
              </a:rPr>
              <a:t/>
            </a:r>
            <a:br>
              <a:rPr lang="en-US" altLang="zh-CN" sz="3600" b="0" dirty="0" smtClean="0">
                <a:solidFill>
                  <a:schemeClr val="tx2">
                    <a:lumMod val="50000"/>
                  </a:schemeClr>
                </a:solidFill>
                <a:latin typeface="Berlin Sans FB Demi" pitchFamily="34" charset="0"/>
                <a:ea typeface="宋体" charset="-122"/>
                <a:cs typeface="Times New Roman" pitchFamily="18" charset="0"/>
              </a:rPr>
            </a:br>
            <a:r>
              <a:rPr lang="en-US" altLang="zh-CN" sz="3600" b="0" dirty="0">
                <a:solidFill>
                  <a:schemeClr val="tx2">
                    <a:lumMod val="50000"/>
                  </a:schemeClr>
                </a:solidFill>
                <a:latin typeface="Berlin Sans FB Demi" pitchFamily="34" charset="0"/>
                <a:ea typeface="宋体" charset="-122"/>
                <a:cs typeface="Times New Roman" pitchFamily="18" charset="0"/>
              </a:rPr>
              <a:t>NEAR-THRESHOLD PERCEPTUAL DISTORTION PREDICTION BASED ON OPTIMAL STRUCTURE CLASSIFICATION</a:t>
            </a:r>
            <a:endParaRPr lang="en-US" altLang="zh-CN" sz="3600" b="0" dirty="0" smtClean="0">
              <a:solidFill>
                <a:schemeClr val="tx2">
                  <a:lumMod val="50000"/>
                </a:schemeClr>
              </a:solidFill>
              <a:latin typeface="Berlin Sans FB Demi" pitchFamily="34" charset="0"/>
              <a:ea typeface="宋体" charset="-122"/>
              <a:cs typeface="Times New Roman" pitchFamily="18" charset="0"/>
            </a:endParaRPr>
          </a:p>
        </p:txBody>
      </p:sp>
      <p:sp>
        <p:nvSpPr>
          <p:cNvPr id="2051" name="Rectangle 3"/>
          <p:cNvSpPr>
            <a:spLocks noChangeArrowheads="1"/>
          </p:cNvSpPr>
          <p:nvPr/>
        </p:nvSpPr>
        <p:spPr bwMode="auto">
          <a:xfrm>
            <a:off x="3014663" y="4694774"/>
            <a:ext cx="3070225" cy="931024"/>
          </a:xfrm>
          <a:prstGeom prst="rect">
            <a:avLst/>
          </a:prstGeom>
          <a:noFill/>
          <a:ln w="9525">
            <a:noFill/>
            <a:miter lim="800000"/>
            <a:headEnd/>
            <a:tailEnd/>
          </a:ln>
        </p:spPr>
        <p:txBody>
          <a:bodyPr wrap="square">
            <a:spAutoFit/>
          </a:bodyPr>
          <a:lstStyle/>
          <a:p>
            <a:pPr>
              <a:lnSpc>
                <a:spcPct val="55000"/>
              </a:lnSpc>
              <a:spcBef>
                <a:spcPct val="50000"/>
              </a:spcBef>
            </a:pPr>
            <a:r>
              <a:rPr lang="en-US" altLang="zh-CN" sz="2000" b="0" dirty="0" smtClean="0">
                <a:latin typeface="+mj-lt"/>
                <a:ea typeface="宋体" charset="-122"/>
              </a:rPr>
              <a:t>Presenter:</a:t>
            </a:r>
          </a:p>
          <a:p>
            <a:pPr>
              <a:lnSpc>
                <a:spcPct val="55000"/>
              </a:lnSpc>
              <a:spcBef>
                <a:spcPct val="50000"/>
              </a:spcBef>
            </a:pPr>
            <a:r>
              <a:rPr lang="en-US" altLang="zh-CN" sz="2000" b="0" dirty="0" smtClean="0">
                <a:latin typeface="+mj-lt"/>
                <a:ea typeface="宋体" charset="-122"/>
              </a:rPr>
              <a:t>Jan P. Allebach</a:t>
            </a:r>
          </a:p>
          <a:p>
            <a:pPr>
              <a:lnSpc>
                <a:spcPct val="55000"/>
              </a:lnSpc>
              <a:spcBef>
                <a:spcPct val="50000"/>
              </a:spcBef>
            </a:pPr>
            <a:r>
              <a:rPr lang="en-US" altLang="zh-CN" sz="2000" b="0" dirty="0" err="1" smtClean="0">
                <a:latin typeface="+mj-lt"/>
                <a:ea typeface="宋体" charset="-122"/>
              </a:rPr>
              <a:t>allebach@purdue.edu</a:t>
            </a:r>
            <a:endParaRPr lang="en-US" altLang="zh-CN" sz="2000" b="0" dirty="0" smtClean="0">
              <a:latin typeface="+mj-lt"/>
            </a:endParaRPr>
          </a:p>
        </p:txBody>
      </p:sp>
      <p:sp>
        <p:nvSpPr>
          <p:cNvPr id="3" name="TextBox 2"/>
          <p:cNvSpPr txBox="1"/>
          <p:nvPr/>
        </p:nvSpPr>
        <p:spPr>
          <a:xfrm>
            <a:off x="2540251" y="3018685"/>
            <a:ext cx="4019049" cy="1015663"/>
          </a:xfrm>
          <a:prstGeom prst="rect">
            <a:avLst/>
          </a:prstGeom>
          <a:noFill/>
        </p:spPr>
        <p:txBody>
          <a:bodyPr wrap="none" rtlCol="0">
            <a:spAutoFit/>
          </a:bodyPr>
          <a:lstStyle/>
          <a:p>
            <a:r>
              <a:rPr lang="en-US" altLang="zh-CN" sz="2000" b="0" dirty="0" smtClean="0">
                <a:latin typeface="+mj-lt"/>
              </a:rPr>
              <a:t>Yucheng Liu and Jan P. Allebach </a:t>
            </a:r>
          </a:p>
          <a:p>
            <a:r>
              <a:rPr lang="en-US" altLang="zh-CN" sz="2000" b="0" dirty="0" smtClean="0">
                <a:latin typeface="+mj-lt"/>
              </a:rPr>
              <a:t>School of ECE, Purdue University</a:t>
            </a:r>
          </a:p>
          <a:p>
            <a:r>
              <a:rPr lang="en-US" altLang="zh-CN" sz="2000" b="0" dirty="0" smtClean="0">
                <a:latin typeface="+mj-lt"/>
              </a:rPr>
              <a:t>09/26/2016</a:t>
            </a:r>
          </a:p>
        </p:txBody>
      </p:sp>
      <p:sp>
        <p:nvSpPr>
          <p:cNvPr id="5" name="Rectangle 4"/>
          <p:cNvSpPr/>
          <p:nvPr/>
        </p:nvSpPr>
        <p:spPr>
          <a:xfrm>
            <a:off x="4039420" y="0"/>
            <a:ext cx="978088" cy="307777"/>
          </a:xfrm>
          <a:prstGeom prst="rect">
            <a:avLst/>
          </a:prstGeom>
        </p:spPr>
        <p:txBody>
          <a:bodyPr wrap="none">
            <a:spAutoFit/>
          </a:bodyPr>
          <a:lstStyle/>
          <a:p>
            <a:r>
              <a:rPr lang="en-US" altLang="zh-CN" sz="1400" b="0" dirty="0" smtClean="0">
                <a:latin typeface="+mn-lt"/>
              </a:rPr>
              <a:t>ICIP 2016</a:t>
            </a:r>
            <a:endParaRPr lang="en-US" altLang="zh-CN" sz="1400" b="0" dirty="0">
              <a:latin typeface="+mn-lt"/>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45574" t="43751" r="45567" b="43933"/>
          <a:stretch/>
        </p:blipFill>
        <p:spPr bwMode="auto">
          <a:xfrm>
            <a:off x="5157132" y="1331850"/>
            <a:ext cx="497681" cy="4919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2400" dirty="0" smtClean="0"/>
              <a:t>High Level Local Distortion Prediction Framework</a:t>
            </a:r>
            <a:endParaRPr lang="en-US" sz="2400" dirty="0"/>
          </a:p>
        </p:txBody>
      </p:sp>
      <p:pic>
        <p:nvPicPr>
          <p:cNvPr id="4" name="Picture 49" descr="D:\Dropbox\MATLAB\MaskingModel\dis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087" y="4336218"/>
            <a:ext cx="1289304" cy="12893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Dropbox\MATLAB\MaskingModel\localMasking\mask\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087" y="2496214"/>
            <a:ext cx="1285875" cy="12858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26636" y="2684661"/>
            <a:ext cx="201168" cy="2011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b="0">
              <a:latin typeface="+mj-lt"/>
            </a:endParaRPr>
          </a:p>
        </p:txBody>
      </p:sp>
      <p:sp>
        <p:nvSpPr>
          <p:cNvPr id="7" name="Rectangle 6"/>
          <p:cNvSpPr/>
          <p:nvPr/>
        </p:nvSpPr>
        <p:spPr>
          <a:xfrm>
            <a:off x="626635" y="4526379"/>
            <a:ext cx="201168" cy="2011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b="0">
              <a:latin typeface="+mj-lt"/>
            </a:endParaRPr>
          </a:p>
        </p:txBody>
      </p:sp>
      <p:cxnSp>
        <p:nvCxnSpPr>
          <p:cNvPr id="8" name="Straight Connector 7"/>
          <p:cNvCxnSpPr/>
          <p:nvPr/>
        </p:nvCxnSpPr>
        <p:spPr>
          <a:xfrm>
            <a:off x="827804" y="2684661"/>
            <a:ext cx="1265682" cy="1124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27804" y="2885829"/>
            <a:ext cx="1268730" cy="7254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27804" y="4521616"/>
            <a:ext cx="1268730" cy="1251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27803" y="4727548"/>
            <a:ext cx="1265683" cy="7388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4226" y="3721517"/>
            <a:ext cx="891591" cy="461665"/>
          </a:xfrm>
          <a:prstGeom prst="rect">
            <a:avLst/>
          </a:prstGeom>
          <a:noFill/>
        </p:spPr>
        <p:txBody>
          <a:bodyPr wrap="none" rtlCol="0">
            <a:spAutoFit/>
          </a:bodyPr>
          <a:lstStyle/>
          <a:p>
            <a:pPr algn="ctr"/>
            <a:r>
              <a:rPr lang="en-US" altLang="zh-CN" sz="1200" b="0" dirty="0" smtClean="0">
                <a:latin typeface="+mj-lt"/>
              </a:rPr>
              <a:t>Reference</a:t>
            </a:r>
          </a:p>
          <a:p>
            <a:pPr algn="ctr"/>
            <a:r>
              <a:rPr lang="en-US" altLang="zh-CN" sz="1200" b="0" dirty="0" smtClean="0">
                <a:latin typeface="+mj-lt"/>
              </a:rPr>
              <a:t>Image</a:t>
            </a:r>
            <a:endParaRPr lang="zh-CN" altLang="en-US" sz="1200" b="0" dirty="0">
              <a:latin typeface="+mj-lt"/>
            </a:endParaRPr>
          </a:p>
        </p:txBody>
      </p:sp>
      <p:sp>
        <p:nvSpPr>
          <p:cNvPr id="13" name="TextBox 12"/>
          <p:cNvSpPr txBox="1"/>
          <p:nvPr/>
        </p:nvSpPr>
        <p:spPr>
          <a:xfrm>
            <a:off x="660715" y="5585707"/>
            <a:ext cx="798617" cy="461665"/>
          </a:xfrm>
          <a:prstGeom prst="rect">
            <a:avLst/>
          </a:prstGeom>
          <a:noFill/>
        </p:spPr>
        <p:txBody>
          <a:bodyPr wrap="none" rtlCol="0">
            <a:spAutoFit/>
          </a:bodyPr>
          <a:lstStyle/>
          <a:p>
            <a:pPr algn="ctr"/>
            <a:r>
              <a:rPr lang="en-US" altLang="zh-CN" sz="1200" b="0" dirty="0" smtClean="0">
                <a:latin typeface="+mj-lt"/>
              </a:rPr>
              <a:t>Distorted</a:t>
            </a:r>
          </a:p>
          <a:p>
            <a:pPr algn="ctr"/>
            <a:r>
              <a:rPr lang="en-US" altLang="zh-CN" sz="1200" b="0" dirty="0" smtClean="0">
                <a:latin typeface="+mj-lt"/>
              </a:rPr>
              <a:t>Image</a:t>
            </a:r>
            <a:endParaRPr lang="zh-CN" altLang="en-US" sz="1200" b="0" dirty="0">
              <a:latin typeface="+mj-lt"/>
            </a:endParaRPr>
          </a:p>
        </p:txBody>
      </p:sp>
      <p:sp>
        <p:nvSpPr>
          <p:cNvPr id="14" name="TextBox 13"/>
          <p:cNvSpPr txBox="1"/>
          <p:nvPr/>
        </p:nvSpPr>
        <p:spPr>
          <a:xfrm>
            <a:off x="2058328" y="3580011"/>
            <a:ext cx="891591" cy="461665"/>
          </a:xfrm>
          <a:prstGeom prst="rect">
            <a:avLst/>
          </a:prstGeom>
          <a:noFill/>
        </p:spPr>
        <p:txBody>
          <a:bodyPr wrap="none" rtlCol="0">
            <a:spAutoFit/>
          </a:bodyPr>
          <a:lstStyle/>
          <a:p>
            <a:pPr algn="ctr"/>
            <a:r>
              <a:rPr lang="en-US" altLang="zh-CN" sz="1200" b="0" dirty="0" smtClean="0">
                <a:latin typeface="+mj-lt"/>
              </a:rPr>
              <a:t>Reference</a:t>
            </a:r>
          </a:p>
          <a:p>
            <a:pPr algn="ctr"/>
            <a:r>
              <a:rPr lang="en-US" altLang="zh-CN" sz="1200" b="0" dirty="0" smtClean="0">
                <a:latin typeface="+mj-lt"/>
              </a:rPr>
              <a:t>Patch</a:t>
            </a:r>
            <a:endParaRPr lang="zh-CN" altLang="en-US" sz="1200" b="0" dirty="0">
              <a:latin typeface="+mj-lt"/>
            </a:endParaRPr>
          </a:p>
        </p:txBody>
      </p:sp>
      <p:sp>
        <p:nvSpPr>
          <p:cNvPr id="15" name="TextBox 14"/>
          <p:cNvSpPr txBox="1"/>
          <p:nvPr/>
        </p:nvSpPr>
        <p:spPr>
          <a:xfrm>
            <a:off x="2107556" y="5466392"/>
            <a:ext cx="798617" cy="461665"/>
          </a:xfrm>
          <a:prstGeom prst="rect">
            <a:avLst/>
          </a:prstGeom>
          <a:noFill/>
        </p:spPr>
        <p:txBody>
          <a:bodyPr wrap="none" rtlCol="0">
            <a:spAutoFit/>
          </a:bodyPr>
          <a:lstStyle/>
          <a:p>
            <a:pPr algn="ctr"/>
            <a:r>
              <a:rPr lang="en-US" altLang="zh-CN" sz="1200" b="0" dirty="0" smtClean="0">
                <a:latin typeface="+mj-lt"/>
              </a:rPr>
              <a:t>Distorted</a:t>
            </a:r>
          </a:p>
          <a:p>
            <a:pPr algn="ctr"/>
            <a:r>
              <a:rPr lang="en-US" altLang="zh-CN" sz="1200" b="0" dirty="0" smtClean="0">
                <a:latin typeface="+mj-lt"/>
              </a:rPr>
              <a:t>Patch</a:t>
            </a:r>
            <a:endParaRPr lang="zh-CN" altLang="en-US" sz="1200" b="0" dirty="0">
              <a:latin typeface="+mj-lt"/>
            </a:endParaRPr>
          </a:p>
        </p:txBody>
      </p:sp>
      <p:pic>
        <p:nvPicPr>
          <p:cNvPr id="16"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32831" t="16833" r="32798" b="32777"/>
          <a:stretch/>
        </p:blipFill>
        <p:spPr bwMode="auto">
          <a:xfrm>
            <a:off x="2096534" y="4645654"/>
            <a:ext cx="815181"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9"/>
          <p:cNvPicPr>
            <a:picLocks noChangeAspect="1" noChangeArrowheads="1"/>
          </p:cNvPicPr>
          <p:nvPr/>
        </p:nvPicPr>
        <p:blipFill rotWithShape="1">
          <a:blip r:embed="rId8">
            <a:extLst>
              <a:ext uri="{28A0092B-C50C-407E-A947-70E740481C1C}">
                <a14:useLocalDpi xmlns:a14="http://schemas.microsoft.com/office/drawing/2010/main" val="0"/>
              </a:ext>
            </a:extLst>
          </a:blip>
          <a:srcRect l="32570" t="17680" r="32571" b="32333"/>
          <a:stretch/>
        </p:blipFill>
        <p:spPr bwMode="auto">
          <a:xfrm>
            <a:off x="2093486" y="2797149"/>
            <a:ext cx="826758" cy="81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ight Arrow 20"/>
          <p:cNvSpPr/>
          <p:nvPr/>
        </p:nvSpPr>
        <p:spPr bwMode="auto">
          <a:xfrm>
            <a:off x="3736976" y="1515464"/>
            <a:ext cx="1349815" cy="254000"/>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952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600" b="1" i="0" u="none" strike="noStrike" cap="none" normalizeH="0" baseline="0" smtClean="0">
              <a:ln>
                <a:noFill/>
              </a:ln>
              <a:solidFill>
                <a:schemeClr val="tx1"/>
              </a:solidFill>
              <a:effectLst/>
              <a:latin typeface="Times New Roman" pitchFamily="18" charset="0"/>
            </a:endParaRPr>
          </a:p>
        </p:txBody>
      </p:sp>
      <p:pic>
        <p:nvPicPr>
          <p:cNvPr id="35" name="Picture 3"/>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45574" t="43751" r="45567" b="43933"/>
          <a:stretch/>
        </p:blipFill>
        <p:spPr bwMode="auto">
          <a:xfrm>
            <a:off x="5198407" y="1367897"/>
            <a:ext cx="497681" cy="4919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45574" t="43751" r="45567" b="43933"/>
          <a:stretch/>
        </p:blipFill>
        <p:spPr bwMode="auto">
          <a:xfrm>
            <a:off x="5236507" y="1406143"/>
            <a:ext cx="497681" cy="4919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45574" t="43751" r="45567" b="43933"/>
          <a:stretch/>
        </p:blipFill>
        <p:spPr bwMode="auto">
          <a:xfrm>
            <a:off x="5280957" y="1442975"/>
            <a:ext cx="497681" cy="4919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5574" t="43751" r="45567" b="43933"/>
          <a:stretch/>
        </p:blipFill>
        <p:spPr bwMode="auto">
          <a:xfrm>
            <a:off x="5319851" y="1477210"/>
            <a:ext cx="497681" cy="49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5097248" y="2015536"/>
            <a:ext cx="942887" cy="276999"/>
          </a:xfrm>
          <a:prstGeom prst="rect">
            <a:avLst/>
          </a:prstGeom>
          <a:noFill/>
        </p:spPr>
        <p:txBody>
          <a:bodyPr wrap="none" rtlCol="0">
            <a:spAutoFit/>
          </a:bodyPr>
          <a:lstStyle/>
          <a:p>
            <a:pPr algn="ctr"/>
            <a:r>
              <a:rPr lang="en-US" altLang="zh-CN" sz="1200" b="0" dirty="0" smtClean="0">
                <a:latin typeface="+mj-lt"/>
              </a:rPr>
              <a:t>Sub-blocks</a:t>
            </a:r>
            <a:endParaRPr lang="zh-CN" altLang="en-US" sz="1200" b="0" dirty="0">
              <a:latin typeface="+mj-lt"/>
            </a:endParaRPr>
          </a:p>
        </p:txBody>
      </p:sp>
      <p:grpSp>
        <p:nvGrpSpPr>
          <p:cNvPr id="39" name="Group 38"/>
          <p:cNvGrpSpPr/>
          <p:nvPr/>
        </p:nvGrpSpPr>
        <p:grpSpPr>
          <a:xfrm>
            <a:off x="3424313" y="2973965"/>
            <a:ext cx="660400" cy="637345"/>
            <a:chOff x="3612853" y="2898549"/>
            <a:chExt cx="660400" cy="637345"/>
          </a:xfrm>
        </p:grpSpPr>
        <p:pic>
          <p:nvPicPr>
            <p:cNvPr id="41" name="Picture 3"/>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45574" t="43751" r="45567" b="43933"/>
            <a:stretch/>
          </p:blipFill>
          <p:spPr bwMode="auto">
            <a:xfrm>
              <a:off x="3612853" y="2898549"/>
              <a:ext cx="497681" cy="4919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45574" t="43751" r="45567" b="43933"/>
            <a:stretch/>
          </p:blipFill>
          <p:spPr bwMode="auto">
            <a:xfrm>
              <a:off x="3654128" y="2934596"/>
              <a:ext cx="497681" cy="4919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45574" t="43751" r="45567" b="43933"/>
            <a:stretch/>
          </p:blipFill>
          <p:spPr bwMode="auto">
            <a:xfrm>
              <a:off x="3692228" y="2972842"/>
              <a:ext cx="497681" cy="4919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45574" t="43751" r="45567" b="43933"/>
            <a:stretch/>
          </p:blipFill>
          <p:spPr bwMode="auto">
            <a:xfrm>
              <a:off x="3736678" y="3009674"/>
              <a:ext cx="497681" cy="4919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5574" t="43751" r="45567" b="43933"/>
            <a:stretch/>
          </p:blipFill>
          <p:spPr bwMode="auto">
            <a:xfrm>
              <a:off x="3775572" y="3043909"/>
              <a:ext cx="497681" cy="49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6" name="TextBox 45"/>
          <p:cNvSpPr txBox="1"/>
          <p:nvPr/>
        </p:nvSpPr>
        <p:spPr>
          <a:xfrm>
            <a:off x="3364429" y="3657651"/>
            <a:ext cx="942887" cy="461665"/>
          </a:xfrm>
          <a:prstGeom prst="rect">
            <a:avLst/>
          </a:prstGeom>
          <a:noFill/>
        </p:spPr>
        <p:txBody>
          <a:bodyPr wrap="none" rtlCol="0">
            <a:spAutoFit/>
          </a:bodyPr>
          <a:lstStyle/>
          <a:p>
            <a:pPr algn="ctr"/>
            <a:r>
              <a:rPr lang="en-US" altLang="zh-CN" sz="1200" b="0" dirty="0" smtClean="0">
                <a:latin typeface="+mj-lt"/>
              </a:rPr>
              <a:t>Reference</a:t>
            </a:r>
          </a:p>
          <a:p>
            <a:pPr algn="ctr"/>
            <a:r>
              <a:rPr lang="en-US" altLang="zh-CN" sz="1200" b="0" dirty="0" smtClean="0">
                <a:latin typeface="+mj-lt"/>
              </a:rPr>
              <a:t>Sub-blocks</a:t>
            </a:r>
            <a:endParaRPr lang="zh-CN" altLang="en-US" sz="1200" b="0" dirty="0">
              <a:latin typeface="+mj-lt"/>
            </a:endParaRPr>
          </a:p>
        </p:txBody>
      </p:sp>
      <p:sp>
        <p:nvSpPr>
          <p:cNvPr id="52" name="TextBox 51"/>
          <p:cNvSpPr txBox="1"/>
          <p:nvPr/>
        </p:nvSpPr>
        <p:spPr>
          <a:xfrm>
            <a:off x="3385958" y="5405272"/>
            <a:ext cx="942887" cy="461665"/>
          </a:xfrm>
          <a:prstGeom prst="rect">
            <a:avLst/>
          </a:prstGeom>
          <a:noFill/>
        </p:spPr>
        <p:txBody>
          <a:bodyPr wrap="none" rtlCol="0">
            <a:spAutoFit/>
          </a:bodyPr>
          <a:lstStyle/>
          <a:p>
            <a:pPr algn="ctr"/>
            <a:r>
              <a:rPr lang="en-US" altLang="zh-CN" sz="1200" b="0" dirty="0" smtClean="0">
                <a:latin typeface="+mj-lt"/>
              </a:rPr>
              <a:t>Distorted</a:t>
            </a:r>
          </a:p>
          <a:p>
            <a:pPr algn="ctr"/>
            <a:r>
              <a:rPr lang="en-US" altLang="zh-CN" sz="1200" b="0" dirty="0" smtClean="0">
                <a:latin typeface="+mj-lt"/>
              </a:rPr>
              <a:t>Sub-blocks</a:t>
            </a:r>
            <a:endParaRPr lang="zh-CN" altLang="en-US" sz="1200" b="0" dirty="0">
              <a:latin typeface="+mj-lt"/>
            </a:endParaRPr>
          </a:p>
        </p:txBody>
      </p:sp>
      <p:grpSp>
        <p:nvGrpSpPr>
          <p:cNvPr id="40" name="Group 39"/>
          <p:cNvGrpSpPr/>
          <p:nvPr/>
        </p:nvGrpSpPr>
        <p:grpSpPr>
          <a:xfrm>
            <a:off x="3445842" y="4721586"/>
            <a:ext cx="667128" cy="645708"/>
            <a:chOff x="3634382" y="4547110"/>
            <a:chExt cx="667128" cy="645708"/>
          </a:xfrm>
        </p:grpSpPr>
        <p:pic>
          <p:nvPicPr>
            <p:cNvPr id="47" name="Picture 3"/>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45574" t="43751" r="45567" b="43933"/>
            <a:stretch/>
          </p:blipFill>
          <p:spPr bwMode="auto">
            <a:xfrm>
              <a:off x="3634382" y="4547110"/>
              <a:ext cx="497681" cy="4919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45574" t="43751" r="45567" b="43933"/>
            <a:stretch/>
          </p:blipFill>
          <p:spPr bwMode="auto">
            <a:xfrm>
              <a:off x="3675657" y="4583157"/>
              <a:ext cx="497681" cy="4919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3"/>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45574" t="43751" r="45567" b="43933"/>
            <a:stretch/>
          </p:blipFill>
          <p:spPr bwMode="auto">
            <a:xfrm>
              <a:off x="3713757" y="4621403"/>
              <a:ext cx="497681" cy="4919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3"/>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45574" t="43751" r="45567" b="43933"/>
            <a:stretch/>
          </p:blipFill>
          <p:spPr bwMode="auto">
            <a:xfrm>
              <a:off x="3758207" y="4658235"/>
              <a:ext cx="497681" cy="4919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l="45439" t="43750" r="45533" b="43808"/>
            <a:stretch/>
          </p:blipFill>
          <p:spPr bwMode="auto">
            <a:xfrm>
              <a:off x="3797637" y="4699042"/>
              <a:ext cx="503873" cy="49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6"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l="34534" t="18988" r="34746" b="36317"/>
          <a:stretch/>
        </p:blipFill>
        <p:spPr bwMode="auto">
          <a:xfrm>
            <a:off x="5836416" y="3786654"/>
            <a:ext cx="835488" cy="813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Rectangle 56"/>
          <p:cNvSpPr/>
          <p:nvPr/>
        </p:nvSpPr>
        <p:spPr bwMode="auto">
          <a:xfrm>
            <a:off x="4409547" y="3901947"/>
            <a:ext cx="1067656" cy="579051"/>
          </a:xfrm>
          <a:prstGeom prst="rect">
            <a:avLst/>
          </a:prstGeom>
          <a:solidFill>
            <a:schemeClr val="tx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rPr>
              <a:t>Sub-block </a:t>
            </a:r>
          </a:p>
          <a:p>
            <a:pPr marL="0" marR="0" indent="0" algn="ctr" defTabSz="914400" rtl="0" eaLnBrk="0" fontAlgn="base" latinLnBrk="0" hangingPunct="0">
              <a:lnSpc>
                <a:spcPct val="100000"/>
              </a:lnSpc>
              <a:spcBef>
                <a:spcPct val="0"/>
              </a:spcBef>
              <a:spcAft>
                <a:spcPct val="0"/>
              </a:spcAft>
              <a:buClrTx/>
              <a:buSzTx/>
              <a:buFontTx/>
              <a:buNone/>
              <a:tabLst/>
            </a:pPr>
            <a:r>
              <a:rPr lang="en-US" altLang="zh-CN" sz="1200" b="0" dirty="0" smtClean="0">
                <a:latin typeface="+mn-lt"/>
              </a:rPr>
              <a:t>Distortion</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rPr>
              <a:t>Model</a:t>
            </a:r>
            <a:endParaRPr kumimoji="0" lang="zh-CN" altLang="en-US" sz="1200" b="0" i="0" u="none" strike="noStrike" cap="none" normalizeH="0" baseline="0" dirty="0" smtClean="0">
              <a:ln>
                <a:noFill/>
              </a:ln>
              <a:solidFill>
                <a:schemeClr val="tx1"/>
              </a:solidFill>
              <a:effectLst/>
              <a:latin typeface="+mn-lt"/>
            </a:endParaRPr>
          </a:p>
        </p:txBody>
      </p:sp>
      <p:sp>
        <p:nvSpPr>
          <p:cNvPr id="58" name="Rectangle 57"/>
          <p:cNvSpPr/>
          <p:nvPr/>
        </p:nvSpPr>
        <p:spPr bwMode="auto">
          <a:xfrm>
            <a:off x="7002546" y="3900860"/>
            <a:ext cx="1067656" cy="579051"/>
          </a:xfrm>
          <a:prstGeom prst="rect">
            <a:avLst/>
          </a:prstGeom>
          <a:solidFill>
            <a:schemeClr val="tx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rPr>
              <a:t>Percent</a:t>
            </a:r>
          </a:p>
          <a:p>
            <a:pPr marL="0" marR="0" indent="0" algn="ctr" defTabSz="914400" rtl="0" eaLnBrk="0" fontAlgn="base" latinLnBrk="0" hangingPunct="0">
              <a:lnSpc>
                <a:spcPct val="100000"/>
              </a:lnSpc>
              <a:spcBef>
                <a:spcPct val="0"/>
              </a:spcBef>
              <a:spcAft>
                <a:spcPct val="0"/>
              </a:spcAft>
              <a:buClrTx/>
              <a:buSzTx/>
              <a:buFontTx/>
              <a:buNone/>
              <a:tabLst/>
            </a:pPr>
            <a:r>
              <a:rPr lang="en-US" altLang="zh-CN" sz="1200" b="0" dirty="0" smtClean="0">
                <a:latin typeface="+mn-lt"/>
              </a:rPr>
              <a:t>Pooling</a:t>
            </a:r>
            <a:endParaRPr kumimoji="0" lang="zh-CN" altLang="en-US" sz="1200" b="0" i="0" u="none" strike="noStrike" cap="none" normalizeH="0" baseline="0" dirty="0" smtClean="0">
              <a:ln>
                <a:noFill/>
              </a:ln>
              <a:solidFill>
                <a:schemeClr val="tx1"/>
              </a:solidFill>
              <a:effectLst/>
              <a:latin typeface="+mn-lt"/>
            </a:endParaRPr>
          </a:p>
        </p:txBody>
      </p:sp>
      <p:pic>
        <p:nvPicPr>
          <p:cNvPr id="8197" name="Picture 5"/>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7302" t="17330" r="37230" b="32482"/>
          <a:stretch/>
        </p:blipFill>
        <p:spPr bwMode="auto">
          <a:xfrm>
            <a:off x="2256040" y="1021838"/>
            <a:ext cx="1311350" cy="1296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9" name="Straight Arrow Connector 58"/>
          <p:cNvCxnSpPr>
            <a:stCxn id="17" idx="3"/>
          </p:cNvCxnSpPr>
          <p:nvPr/>
        </p:nvCxnSpPr>
        <p:spPr bwMode="auto">
          <a:xfrm flipV="1">
            <a:off x="2920244" y="3204229"/>
            <a:ext cx="444185" cy="1"/>
          </a:xfrm>
          <a:prstGeom prst="straightConnector1">
            <a:avLst/>
          </a:prstGeom>
          <a:solidFill>
            <a:schemeClr val="accent1"/>
          </a:solidFill>
          <a:ln w="19050" cap="flat" cmpd="sng" algn="ctr">
            <a:solidFill>
              <a:schemeClr val="tx1"/>
            </a:solidFill>
            <a:prstDash val="solid"/>
            <a:miter lim="800000"/>
            <a:headEnd type="none" w="med" len="med"/>
            <a:tailEnd type="arrow"/>
          </a:ln>
          <a:effectLst/>
        </p:spPr>
      </p:cxnSp>
      <p:cxnSp>
        <p:nvCxnSpPr>
          <p:cNvPr id="64" name="Straight Arrow Connector 63"/>
          <p:cNvCxnSpPr>
            <a:stCxn id="16" idx="3"/>
          </p:cNvCxnSpPr>
          <p:nvPr/>
        </p:nvCxnSpPr>
        <p:spPr bwMode="auto">
          <a:xfrm>
            <a:off x="2911715" y="5056023"/>
            <a:ext cx="452714" cy="0"/>
          </a:xfrm>
          <a:prstGeom prst="straightConnector1">
            <a:avLst/>
          </a:prstGeom>
          <a:solidFill>
            <a:schemeClr val="accent1"/>
          </a:solidFill>
          <a:ln w="19050" cap="flat" cmpd="sng" algn="ctr">
            <a:solidFill>
              <a:schemeClr val="tx1"/>
            </a:solidFill>
            <a:prstDash val="solid"/>
            <a:miter lim="800000"/>
            <a:headEnd type="none" w="med" len="med"/>
            <a:tailEnd type="arrow"/>
          </a:ln>
          <a:effectLst/>
        </p:spPr>
      </p:cxnSp>
      <p:cxnSp>
        <p:nvCxnSpPr>
          <p:cNvPr id="65" name="Elbow Connector 64"/>
          <p:cNvCxnSpPr>
            <a:stCxn id="45" idx="3"/>
            <a:endCxn id="57" idx="0"/>
          </p:cNvCxnSpPr>
          <p:nvPr/>
        </p:nvCxnSpPr>
        <p:spPr bwMode="auto">
          <a:xfrm>
            <a:off x="4084713" y="3365318"/>
            <a:ext cx="858662" cy="536629"/>
          </a:xfrm>
          <a:prstGeom prst="bentConnector2">
            <a:avLst/>
          </a:prstGeom>
          <a:solidFill>
            <a:schemeClr val="accent1"/>
          </a:solidFill>
          <a:ln w="19050" cap="flat" cmpd="sng" algn="ctr">
            <a:solidFill>
              <a:schemeClr val="tx1"/>
            </a:solidFill>
            <a:prstDash val="solid"/>
            <a:miter lim="800000"/>
            <a:headEnd type="none" w="med" len="med"/>
            <a:tailEnd type="arrow"/>
          </a:ln>
          <a:effectLst/>
        </p:spPr>
      </p:cxnSp>
      <p:cxnSp>
        <p:nvCxnSpPr>
          <p:cNvPr id="70" name="Elbow Connector 69"/>
          <p:cNvCxnSpPr>
            <a:stCxn id="8196" idx="3"/>
            <a:endCxn id="57" idx="2"/>
          </p:cNvCxnSpPr>
          <p:nvPr/>
        </p:nvCxnSpPr>
        <p:spPr bwMode="auto">
          <a:xfrm flipV="1">
            <a:off x="4112970" y="4480998"/>
            <a:ext cx="830405" cy="639408"/>
          </a:xfrm>
          <a:prstGeom prst="bentConnector2">
            <a:avLst/>
          </a:prstGeom>
          <a:solidFill>
            <a:schemeClr val="accent1"/>
          </a:solidFill>
          <a:ln w="19050" cap="flat" cmpd="sng" algn="ctr">
            <a:solidFill>
              <a:schemeClr val="tx1"/>
            </a:solidFill>
            <a:prstDash val="solid"/>
            <a:miter lim="800000"/>
            <a:headEnd type="none" w="med" len="med"/>
            <a:tailEnd type="arrow"/>
          </a:ln>
          <a:effectLst/>
        </p:spPr>
      </p:cxnSp>
      <p:cxnSp>
        <p:nvCxnSpPr>
          <p:cNvPr id="75" name="Straight Arrow Connector 74"/>
          <p:cNvCxnSpPr>
            <a:stCxn id="57" idx="3"/>
            <a:endCxn id="56" idx="1"/>
          </p:cNvCxnSpPr>
          <p:nvPr/>
        </p:nvCxnSpPr>
        <p:spPr bwMode="auto">
          <a:xfrm>
            <a:off x="5477203" y="4191473"/>
            <a:ext cx="359213" cy="2089"/>
          </a:xfrm>
          <a:prstGeom prst="straightConnector1">
            <a:avLst/>
          </a:prstGeom>
          <a:solidFill>
            <a:schemeClr val="accent1"/>
          </a:solidFill>
          <a:ln w="19050" cap="flat" cmpd="sng" algn="ctr">
            <a:solidFill>
              <a:schemeClr val="tx1"/>
            </a:solidFill>
            <a:prstDash val="solid"/>
            <a:miter lim="800000"/>
            <a:headEnd type="none" w="med" len="med"/>
            <a:tailEnd type="arrow"/>
          </a:ln>
          <a:effectLst/>
        </p:spPr>
      </p:cxnSp>
      <p:cxnSp>
        <p:nvCxnSpPr>
          <p:cNvPr id="78" name="Straight Arrow Connector 77"/>
          <p:cNvCxnSpPr>
            <a:stCxn id="56" idx="3"/>
            <a:endCxn id="58" idx="1"/>
          </p:cNvCxnSpPr>
          <p:nvPr/>
        </p:nvCxnSpPr>
        <p:spPr bwMode="auto">
          <a:xfrm flipV="1">
            <a:off x="6671904" y="4190386"/>
            <a:ext cx="330642" cy="3176"/>
          </a:xfrm>
          <a:prstGeom prst="straightConnector1">
            <a:avLst/>
          </a:prstGeom>
          <a:solidFill>
            <a:schemeClr val="accent1"/>
          </a:solidFill>
          <a:ln w="19050" cap="flat" cmpd="sng" algn="ctr">
            <a:solidFill>
              <a:schemeClr val="tx1"/>
            </a:solidFill>
            <a:prstDash val="solid"/>
            <a:miter lim="800000"/>
            <a:headEnd type="none" w="med" len="med"/>
            <a:tailEnd type="arrow"/>
          </a:ln>
          <a:effectLst/>
        </p:spPr>
      </p:cxnSp>
      <p:cxnSp>
        <p:nvCxnSpPr>
          <p:cNvPr id="81" name="Straight Arrow Connector 80"/>
          <p:cNvCxnSpPr>
            <a:stCxn id="58" idx="3"/>
          </p:cNvCxnSpPr>
          <p:nvPr/>
        </p:nvCxnSpPr>
        <p:spPr bwMode="auto">
          <a:xfrm>
            <a:off x="8070202" y="4190386"/>
            <a:ext cx="307398" cy="0"/>
          </a:xfrm>
          <a:prstGeom prst="straightConnector1">
            <a:avLst/>
          </a:prstGeom>
          <a:solidFill>
            <a:schemeClr val="accent1"/>
          </a:solidFill>
          <a:ln w="19050" cap="flat" cmpd="sng" algn="ctr">
            <a:solidFill>
              <a:schemeClr val="tx1"/>
            </a:solidFill>
            <a:prstDash val="solid"/>
            <a:miter lim="800000"/>
            <a:headEnd type="none" w="med" len="med"/>
            <a:tailEnd type="arrow"/>
          </a:ln>
          <a:effectLst/>
        </p:spPr>
      </p:cxnSp>
      <p:cxnSp>
        <p:nvCxnSpPr>
          <p:cNvPr id="80" name="Straight Arrow Connector 79"/>
          <p:cNvCxnSpPr/>
          <p:nvPr/>
        </p:nvCxnSpPr>
        <p:spPr bwMode="auto">
          <a:xfrm flipV="1">
            <a:off x="3138072" y="2384981"/>
            <a:ext cx="658906" cy="625031"/>
          </a:xfrm>
          <a:prstGeom prst="straightConnector1">
            <a:avLst/>
          </a:prstGeom>
          <a:solidFill>
            <a:schemeClr val="accent1"/>
          </a:solidFill>
          <a:ln w="19050" cap="flat" cmpd="sng" algn="ctr">
            <a:solidFill>
              <a:srgbClr val="2E9E41"/>
            </a:solidFill>
            <a:prstDash val="solid"/>
            <a:miter lim="800000"/>
            <a:headEnd type="none" w="med" len="med"/>
            <a:tailEnd type="arrow"/>
          </a:ln>
          <a:effectLst/>
        </p:spPr>
      </p:cxnSp>
      <p:sp>
        <p:nvSpPr>
          <p:cNvPr id="87" name="TextBox 86"/>
          <p:cNvSpPr txBox="1"/>
          <p:nvPr/>
        </p:nvSpPr>
        <p:spPr>
          <a:xfrm>
            <a:off x="3675828" y="1050119"/>
            <a:ext cx="1410964" cy="461665"/>
          </a:xfrm>
          <a:prstGeom prst="rect">
            <a:avLst/>
          </a:prstGeom>
          <a:noFill/>
        </p:spPr>
        <p:txBody>
          <a:bodyPr wrap="none" rtlCol="0">
            <a:spAutoFit/>
          </a:bodyPr>
          <a:lstStyle/>
          <a:p>
            <a:pPr algn="ctr"/>
            <a:r>
              <a:rPr lang="en-US" altLang="zh-CN" sz="1200" b="0" dirty="0" smtClean="0">
                <a:latin typeface="+mj-lt"/>
              </a:rPr>
              <a:t>Overlapping block</a:t>
            </a:r>
          </a:p>
          <a:p>
            <a:pPr algn="ctr"/>
            <a:r>
              <a:rPr lang="en-US" altLang="zh-CN" sz="1200" b="0" dirty="0" smtClean="0">
                <a:latin typeface="+mj-lt"/>
              </a:rPr>
              <a:t>extraction</a:t>
            </a:r>
            <a:endParaRPr lang="zh-CN" altLang="en-US" sz="1200" b="0" dirty="0">
              <a:latin typeface="+mj-lt"/>
            </a:endParaRPr>
          </a:p>
        </p:txBody>
      </p:sp>
      <p:sp>
        <p:nvSpPr>
          <p:cNvPr id="88" name="TextBox 87"/>
          <p:cNvSpPr txBox="1"/>
          <p:nvPr/>
        </p:nvSpPr>
        <p:spPr>
          <a:xfrm>
            <a:off x="5795544" y="3160754"/>
            <a:ext cx="917239" cy="646331"/>
          </a:xfrm>
          <a:prstGeom prst="rect">
            <a:avLst/>
          </a:prstGeom>
          <a:noFill/>
        </p:spPr>
        <p:txBody>
          <a:bodyPr wrap="none" rtlCol="0">
            <a:spAutoFit/>
          </a:bodyPr>
          <a:lstStyle/>
          <a:p>
            <a:pPr algn="ctr"/>
            <a:r>
              <a:rPr lang="en-US" altLang="zh-CN" sz="1200" b="0" dirty="0" smtClean="0">
                <a:latin typeface="+mj-lt"/>
              </a:rPr>
              <a:t>Perceptual</a:t>
            </a:r>
          </a:p>
          <a:p>
            <a:pPr algn="ctr"/>
            <a:r>
              <a:rPr lang="en-US" altLang="zh-CN" sz="1200" b="0" dirty="0" smtClean="0">
                <a:latin typeface="+mj-lt"/>
              </a:rPr>
              <a:t>Distortion</a:t>
            </a:r>
          </a:p>
          <a:p>
            <a:pPr algn="ctr"/>
            <a:r>
              <a:rPr lang="en-US" altLang="zh-CN" sz="1200" b="0" dirty="0" smtClean="0">
                <a:latin typeface="+mj-lt"/>
              </a:rPr>
              <a:t>Map</a:t>
            </a:r>
            <a:endParaRPr lang="zh-CN" altLang="en-US" sz="1200" b="0" dirty="0">
              <a:latin typeface="+mj-lt"/>
            </a:endParaRPr>
          </a:p>
        </p:txBody>
      </p:sp>
      <p:sp>
        <p:nvSpPr>
          <p:cNvPr id="89" name="TextBox 88"/>
          <p:cNvSpPr txBox="1"/>
          <p:nvPr/>
        </p:nvSpPr>
        <p:spPr>
          <a:xfrm>
            <a:off x="5814590" y="1583670"/>
            <a:ext cx="601448" cy="276999"/>
          </a:xfrm>
          <a:prstGeom prst="rect">
            <a:avLst/>
          </a:prstGeom>
          <a:noFill/>
        </p:spPr>
        <p:txBody>
          <a:bodyPr wrap="none" rtlCol="0">
            <a:spAutoFit/>
          </a:bodyPr>
          <a:lstStyle/>
          <a:p>
            <a:pPr algn="ctr"/>
            <a:r>
              <a:rPr lang="en-US" altLang="zh-CN" sz="1200" b="0" dirty="0" smtClean="0">
                <a:latin typeface="+mj-lt"/>
              </a:rPr>
              <a:t>16x16</a:t>
            </a:r>
            <a:endParaRPr lang="zh-CN" altLang="en-US" sz="1200" b="0" dirty="0">
              <a:latin typeface="+mj-lt"/>
            </a:endParaRPr>
          </a:p>
        </p:txBody>
      </p:sp>
      <p:sp>
        <p:nvSpPr>
          <p:cNvPr id="90" name="TextBox 89"/>
          <p:cNvSpPr txBox="1"/>
          <p:nvPr/>
        </p:nvSpPr>
        <p:spPr>
          <a:xfrm>
            <a:off x="2196398" y="790078"/>
            <a:ext cx="269625" cy="276999"/>
          </a:xfrm>
          <a:prstGeom prst="rect">
            <a:avLst/>
          </a:prstGeom>
          <a:noFill/>
        </p:spPr>
        <p:txBody>
          <a:bodyPr wrap="none" rtlCol="0">
            <a:spAutoFit/>
          </a:bodyPr>
          <a:lstStyle/>
          <a:p>
            <a:pPr algn="ctr"/>
            <a:r>
              <a:rPr lang="en-US" altLang="zh-CN" sz="1200" b="0" dirty="0" smtClean="0">
                <a:latin typeface="+mj-lt"/>
              </a:rPr>
              <a:t>8</a:t>
            </a:r>
            <a:endParaRPr lang="zh-CN" altLang="en-US" sz="1200" b="0" dirty="0">
              <a:latin typeface="+mj-lt"/>
            </a:endParaRPr>
          </a:p>
        </p:txBody>
      </p:sp>
      <p:sp>
        <p:nvSpPr>
          <p:cNvPr id="91" name="TextBox 90"/>
          <p:cNvSpPr txBox="1"/>
          <p:nvPr/>
        </p:nvSpPr>
        <p:spPr>
          <a:xfrm>
            <a:off x="2042973" y="947334"/>
            <a:ext cx="269625" cy="276999"/>
          </a:xfrm>
          <a:prstGeom prst="rect">
            <a:avLst/>
          </a:prstGeom>
          <a:noFill/>
        </p:spPr>
        <p:txBody>
          <a:bodyPr wrap="none" rtlCol="0">
            <a:spAutoFit/>
          </a:bodyPr>
          <a:lstStyle/>
          <a:p>
            <a:pPr algn="ctr"/>
            <a:r>
              <a:rPr lang="en-US" altLang="zh-CN" sz="1200" b="0" dirty="0" smtClean="0">
                <a:latin typeface="+mj-lt"/>
              </a:rPr>
              <a:t>8</a:t>
            </a:r>
            <a:endParaRPr lang="zh-CN" altLang="en-US" sz="1200" b="0" dirty="0">
              <a:latin typeface="+mj-lt"/>
            </a:endParaRPr>
          </a:p>
        </p:txBody>
      </p:sp>
      <p:graphicFrame>
        <p:nvGraphicFramePr>
          <p:cNvPr id="82" name="Object 81"/>
          <p:cNvGraphicFramePr>
            <a:graphicFrameLocks noChangeAspect="1"/>
          </p:cNvGraphicFramePr>
          <p:nvPr>
            <p:extLst>
              <p:ext uri="{D42A27DB-BD31-4B8C-83A1-F6EECF244321}">
                <p14:modId xmlns:p14="http://schemas.microsoft.com/office/powerpoint/2010/main" val="836445854"/>
              </p:ext>
            </p:extLst>
          </p:nvPr>
        </p:nvGraphicFramePr>
        <p:xfrm>
          <a:off x="8387027" y="4017945"/>
          <a:ext cx="311619" cy="311619"/>
        </p:xfrm>
        <a:graphic>
          <a:graphicData uri="http://schemas.openxmlformats.org/presentationml/2006/ole">
            <mc:AlternateContent xmlns:mc="http://schemas.openxmlformats.org/markup-compatibility/2006">
              <mc:Choice xmlns:v="urn:schemas-microsoft-com:vml" Requires="v">
                <p:oleObj spid="_x0000_s8390" name="Equation" r:id="rId12" imgW="164880" imgH="164880" progId="Equation.DSMT4">
                  <p:embed/>
                </p:oleObj>
              </mc:Choice>
              <mc:Fallback>
                <p:oleObj name="Equation" r:id="rId12" imgW="164880" imgH="164880" progId="Equation.DSMT4">
                  <p:embed/>
                  <p:pic>
                    <p:nvPicPr>
                      <p:cNvPr id="0" name=""/>
                      <p:cNvPicPr/>
                      <p:nvPr/>
                    </p:nvPicPr>
                    <p:blipFill>
                      <a:blip r:embed="rId13"/>
                      <a:stretch>
                        <a:fillRect/>
                      </a:stretch>
                    </p:blipFill>
                    <p:spPr>
                      <a:xfrm>
                        <a:off x="8387027" y="4017945"/>
                        <a:ext cx="311619" cy="311619"/>
                      </a:xfrm>
                      <a:prstGeom prst="rect">
                        <a:avLst/>
                      </a:prstGeom>
                    </p:spPr>
                  </p:pic>
                </p:oleObj>
              </mc:Fallback>
            </mc:AlternateContent>
          </a:graphicData>
        </a:graphic>
      </p:graphicFrame>
      <p:sp>
        <p:nvSpPr>
          <p:cNvPr id="93" name="TextBox 92"/>
          <p:cNvSpPr txBox="1"/>
          <p:nvPr/>
        </p:nvSpPr>
        <p:spPr>
          <a:xfrm>
            <a:off x="8160889" y="4369637"/>
            <a:ext cx="832279" cy="461665"/>
          </a:xfrm>
          <a:prstGeom prst="rect">
            <a:avLst/>
          </a:prstGeom>
          <a:noFill/>
        </p:spPr>
        <p:txBody>
          <a:bodyPr wrap="none" rtlCol="0">
            <a:spAutoFit/>
          </a:bodyPr>
          <a:lstStyle/>
          <a:p>
            <a:pPr algn="ctr"/>
            <a:r>
              <a:rPr lang="en-US" altLang="zh-CN" sz="1200" b="0" dirty="0" smtClean="0">
                <a:latin typeface="+mj-lt"/>
              </a:rPr>
              <a:t>Predicted</a:t>
            </a:r>
          </a:p>
          <a:p>
            <a:pPr algn="ctr"/>
            <a:r>
              <a:rPr lang="en-US" altLang="zh-CN" sz="1200" b="0" dirty="0" smtClean="0">
                <a:latin typeface="+mj-lt"/>
              </a:rPr>
              <a:t>Distortion</a:t>
            </a:r>
            <a:endParaRPr lang="zh-CN" altLang="en-US" sz="1200" b="0" dirty="0">
              <a:latin typeface="+mj-lt"/>
            </a:endParaRPr>
          </a:p>
        </p:txBody>
      </p:sp>
      <p:sp>
        <p:nvSpPr>
          <p:cNvPr id="60" name="TextBox 59"/>
          <p:cNvSpPr txBox="1"/>
          <p:nvPr/>
        </p:nvSpPr>
        <p:spPr>
          <a:xfrm>
            <a:off x="2196810" y="2464030"/>
            <a:ext cx="601448" cy="276999"/>
          </a:xfrm>
          <a:prstGeom prst="rect">
            <a:avLst/>
          </a:prstGeom>
          <a:noFill/>
        </p:spPr>
        <p:txBody>
          <a:bodyPr wrap="none" rtlCol="0">
            <a:spAutoFit/>
          </a:bodyPr>
          <a:lstStyle/>
          <a:p>
            <a:pPr algn="ctr"/>
            <a:r>
              <a:rPr lang="en-US" altLang="zh-CN" sz="1200" b="0" dirty="0" smtClean="0">
                <a:latin typeface="+mj-lt"/>
              </a:rPr>
              <a:t>85x85</a:t>
            </a:r>
            <a:endParaRPr lang="zh-CN" altLang="en-US" sz="1200" b="0" dirty="0">
              <a:latin typeface="+mj-lt"/>
            </a:endParaRPr>
          </a:p>
        </p:txBody>
      </p:sp>
    </p:spTree>
    <p:extLst>
      <p:ext uri="{BB962C8B-B14F-4D97-AF65-F5344CB8AC3E}">
        <p14:creationId xmlns:p14="http://schemas.microsoft.com/office/powerpoint/2010/main" val="1931778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Probabilistic Problem Formulation</a:t>
            </a:r>
            <a:endParaRPr lang="en-US" dirty="0"/>
          </a:p>
        </p:txBody>
      </p:sp>
      <p:sp>
        <p:nvSpPr>
          <p:cNvPr id="3" name="Content Placeholder 2"/>
          <p:cNvSpPr>
            <a:spLocks noGrp="1"/>
          </p:cNvSpPr>
          <p:nvPr>
            <p:ph idx="1"/>
          </p:nvPr>
        </p:nvSpPr>
        <p:spPr/>
        <p:txBody>
          <a:bodyPr/>
          <a:lstStyle/>
          <a:p>
            <a:r>
              <a:rPr lang="en-US" dirty="0" smtClean="0"/>
              <a:t>The perceived near-threshold distortion can be modeled as the probability that the local distortion is visible given the local distortion contrast, local lightness, and local structures</a:t>
            </a:r>
          </a:p>
          <a:p>
            <a:endParaRPr lang="en-US" dirty="0"/>
          </a:p>
          <a:p>
            <a:endParaRPr lang="en-US" dirty="0" smtClean="0"/>
          </a:p>
          <a:p>
            <a:endParaRPr lang="en-US" dirty="0"/>
          </a:p>
          <a:p>
            <a:endParaRPr lang="en-US" dirty="0" smtClean="0"/>
          </a:p>
          <a:p>
            <a:endParaRPr lang="en-US" dirty="0"/>
          </a:p>
          <a:p>
            <a:r>
              <a:rPr lang="en-US" dirty="0" smtClean="0"/>
              <a:t>Model assumption: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761987103"/>
              </p:ext>
            </p:extLst>
          </p:nvPr>
        </p:nvGraphicFramePr>
        <p:xfrm>
          <a:off x="2228850" y="2554484"/>
          <a:ext cx="2366963" cy="415925"/>
        </p:xfrm>
        <a:graphic>
          <a:graphicData uri="http://schemas.openxmlformats.org/presentationml/2006/ole">
            <mc:AlternateContent xmlns:mc="http://schemas.openxmlformats.org/markup-compatibility/2006">
              <mc:Choice xmlns:v="urn:schemas-microsoft-com:vml" Requires="v">
                <p:oleObj spid="_x0000_s11002" name="Equation" r:id="rId4" imgW="1371600" imgH="241200" progId="Equation.DSMT4">
                  <p:embed/>
                </p:oleObj>
              </mc:Choice>
              <mc:Fallback>
                <p:oleObj name="Equation" r:id="rId4" imgW="1371600" imgH="241200" progId="Equation.DSMT4">
                  <p:embed/>
                  <p:pic>
                    <p:nvPicPr>
                      <p:cNvPr id="0" name=""/>
                      <p:cNvPicPr/>
                      <p:nvPr/>
                    </p:nvPicPr>
                    <p:blipFill>
                      <a:blip r:embed="rId5"/>
                      <a:stretch>
                        <a:fillRect/>
                      </a:stretch>
                    </p:blipFill>
                    <p:spPr>
                      <a:xfrm>
                        <a:off x="2228850" y="2554484"/>
                        <a:ext cx="2366963" cy="4159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38254606"/>
              </p:ext>
            </p:extLst>
          </p:nvPr>
        </p:nvGraphicFramePr>
        <p:xfrm>
          <a:off x="2450414" y="3024384"/>
          <a:ext cx="5283200" cy="744537"/>
        </p:xfrm>
        <a:graphic>
          <a:graphicData uri="http://schemas.openxmlformats.org/presentationml/2006/ole">
            <mc:AlternateContent xmlns:mc="http://schemas.openxmlformats.org/markup-compatibility/2006">
              <mc:Choice xmlns:v="urn:schemas-microsoft-com:vml" Requires="v">
                <p:oleObj spid="_x0000_s11003" name="Equation" r:id="rId6" imgW="3060360" imgH="431640" progId="Equation.DSMT4">
                  <p:embed/>
                </p:oleObj>
              </mc:Choice>
              <mc:Fallback>
                <p:oleObj name="Equation" r:id="rId6" imgW="3060360" imgH="431640" progId="Equation.DSMT4">
                  <p:embed/>
                  <p:pic>
                    <p:nvPicPr>
                      <p:cNvPr id="0" name="Object 3"/>
                      <p:cNvPicPr>
                        <a:picLocks noChangeAspect="1" noChangeArrowheads="1"/>
                      </p:cNvPicPr>
                      <p:nvPr/>
                    </p:nvPicPr>
                    <p:blipFill>
                      <a:blip r:embed="rId7"/>
                      <a:srcRect/>
                      <a:stretch>
                        <a:fillRect/>
                      </a:stretch>
                    </p:blipFill>
                    <p:spPr bwMode="auto">
                      <a:xfrm>
                        <a:off x="2450414" y="3024384"/>
                        <a:ext cx="5283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587210" y="3908537"/>
            <a:ext cx="984565" cy="461665"/>
          </a:xfrm>
          <a:prstGeom prst="rect">
            <a:avLst/>
          </a:prstGeom>
          <a:noFill/>
        </p:spPr>
        <p:txBody>
          <a:bodyPr wrap="none" rtlCol="0">
            <a:spAutoFit/>
          </a:bodyPr>
          <a:lstStyle/>
          <a:p>
            <a:pPr algn="ctr"/>
            <a:r>
              <a:rPr lang="en-US" altLang="zh-CN" sz="1200" b="0" dirty="0" smtClean="0">
                <a:latin typeface="+mj-lt"/>
              </a:rPr>
              <a:t>Structure</a:t>
            </a:r>
          </a:p>
          <a:p>
            <a:pPr algn="ctr"/>
            <a:r>
              <a:rPr lang="en-US" altLang="zh-CN" sz="1200" b="0" dirty="0">
                <a:latin typeface="+mj-lt"/>
              </a:rPr>
              <a:t>C</a:t>
            </a:r>
            <a:r>
              <a:rPr lang="en-US" altLang="zh-CN" sz="1200" b="0" dirty="0" smtClean="0">
                <a:latin typeface="+mj-lt"/>
              </a:rPr>
              <a:t>lass </a:t>
            </a:r>
            <a:r>
              <a:rPr lang="en-US" altLang="zh-CN" sz="1200" b="0" dirty="0">
                <a:latin typeface="+mj-lt"/>
              </a:rPr>
              <a:t>L</a:t>
            </a:r>
            <a:r>
              <a:rPr lang="en-US" altLang="zh-CN" sz="1200" b="0" dirty="0" smtClean="0">
                <a:latin typeface="+mj-lt"/>
              </a:rPr>
              <a:t>abel</a:t>
            </a:r>
            <a:endParaRPr lang="zh-CN" altLang="en-US" sz="1200" b="0" dirty="0">
              <a:latin typeface="+mj-lt"/>
            </a:endParaRPr>
          </a:p>
        </p:txBody>
      </p:sp>
      <p:sp>
        <p:nvSpPr>
          <p:cNvPr id="7" name="TextBox 6"/>
          <p:cNvSpPr txBox="1"/>
          <p:nvPr/>
        </p:nvSpPr>
        <p:spPr>
          <a:xfrm>
            <a:off x="3707097" y="3908536"/>
            <a:ext cx="840295" cy="461665"/>
          </a:xfrm>
          <a:prstGeom prst="rect">
            <a:avLst/>
          </a:prstGeom>
          <a:noFill/>
        </p:spPr>
        <p:txBody>
          <a:bodyPr wrap="none" rtlCol="0">
            <a:spAutoFit/>
          </a:bodyPr>
          <a:lstStyle/>
          <a:p>
            <a:pPr algn="ctr"/>
            <a:r>
              <a:rPr lang="en-US" altLang="zh-CN" sz="1200" b="0" dirty="0" smtClean="0">
                <a:latin typeface="+mj-lt"/>
              </a:rPr>
              <a:t>Local</a:t>
            </a:r>
          </a:p>
          <a:p>
            <a:pPr algn="ctr"/>
            <a:r>
              <a:rPr lang="en-US" altLang="zh-CN" sz="1200" b="0" dirty="0" smtClean="0">
                <a:latin typeface="+mj-lt"/>
              </a:rPr>
              <a:t>Lightness</a:t>
            </a:r>
            <a:endParaRPr lang="zh-CN" altLang="en-US" sz="1200" b="0" dirty="0">
              <a:latin typeface="+mj-lt"/>
            </a:endParaRPr>
          </a:p>
        </p:txBody>
      </p:sp>
      <p:sp>
        <p:nvSpPr>
          <p:cNvPr id="8" name="TextBox 7"/>
          <p:cNvSpPr txBox="1"/>
          <p:nvPr/>
        </p:nvSpPr>
        <p:spPr>
          <a:xfrm>
            <a:off x="4519086" y="3908537"/>
            <a:ext cx="1337226" cy="461665"/>
          </a:xfrm>
          <a:prstGeom prst="rect">
            <a:avLst/>
          </a:prstGeom>
          <a:noFill/>
        </p:spPr>
        <p:txBody>
          <a:bodyPr wrap="none" rtlCol="0">
            <a:spAutoFit/>
          </a:bodyPr>
          <a:lstStyle/>
          <a:p>
            <a:pPr algn="ctr"/>
            <a:r>
              <a:rPr lang="en-US" altLang="zh-CN" sz="1200" b="0" dirty="0" smtClean="0">
                <a:latin typeface="+mj-lt"/>
              </a:rPr>
              <a:t>Distortion</a:t>
            </a:r>
          </a:p>
          <a:p>
            <a:pPr algn="ctr"/>
            <a:r>
              <a:rPr lang="en-US" altLang="zh-CN" sz="1200" b="0" dirty="0" smtClean="0">
                <a:latin typeface="+mj-lt"/>
              </a:rPr>
              <a:t>Contrast Feature</a:t>
            </a:r>
            <a:endParaRPr lang="zh-CN" altLang="en-US" sz="1200" b="0" dirty="0">
              <a:latin typeface="+mj-lt"/>
            </a:endParaRPr>
          </a:p>
        </p:txBody>
      </p:sp>
      <p:sp>
        <p:nvSpPr>
          <p:cNvPr id="9" name="TextBox 8"/>
          <p:cNvSpPr txBox="1"/>
          <p:nvPr/>
        </p:nvSpPr>
        <p:spPr>
          <a:xfrm>
            <a:off x="6400381" y="3908537"/>
            <a:ext cx="1217000" cy="461665"/>
          </a:xfrm>
          <a:prstGeom prst="rect">
            <a:avLst/>
          </a:prstGeom>
          <a:noFill/>
        </p:spPr>
        <p:txBody>
          <a:bodyPr wrap="none" rtlCol="0">
            <a:spAutoFit/>
          </a:bodyPr>
          <a:lstStyle/>
          <a:p>
            <a:pPr algn="ctr"/>
            <a:r>
              <a:rPr lang="en-US" altLang="zh-CN" sz="1200" b="0" dirty="0" smtClean="0">
                <a:latin typeface="+mj-lt"/>
              </a:rPr>
              <a:t>Local Structure</a:t>
            </a:r>
          </a:p>
          <a:p>
            <a:pPr algn="ctr"/>
            <a:r>
              <a:rPr lang="en-US" altLang="zh-CN" sz="1200" b="0" dirty="0" smtClean="0">
                <a:latin typeface="+mj-lt"/>
              </a:rPr>
              <a:t>Feature</a:t>
            </a:r>
            <a:endParaRPr lang="zh-CN" altLang="en-US" sz="1200" b="0" dirty="0">
              <a:latin typeface="+mj-lt"/>
            </a:endParaRPr>
          </a:p>
        </p:txBody>
      </p:sp>
      <p:cxnSp>
        <p:nvCxnSpPr>
          <p:cNvPr id="11" name="Straight Connector 10"/>
          <p:cNvCxnSpPr>
            <a:stCxn id="6" idx="0"/>
          </p:cNvCxnSpPr>
          <p:nvPr/>
        </p:nvCxnSpPr>
        <p:spPr bwMode="auto">
          <a:xfrm flipV="1">
            <a:off x="3079493" y="3556000"/>
            <a:ext cx="260607" cy="352537"/>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2" name="Straight Connector 11"/>
          <p:cNvCxnSpPr>
            <a:stCxn id="7" idx="0"/>
          </p:cNvCxnSpPr>
          <p:nvPr/>
        </p:nvCxnSpPr>
        <p:spPr bwMode="auto">
          <a:xfrm flipV="1">
            <a:off x="4127245" y="3556000"/>
            <a:ext cx="0" cy="352536"/>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5" name="Straight Connector 14"/>
          <p:cNvCxnSpPr>
            <a:stCxn id="8" idx="0"/>
          </p:cNvCxnSpPr>
          <p:nvPr/>
        </p:nvCxnSpPr>
        <p:spPr bwMode="auto">
          <a:xfrm flipH="1" flipV="1">
            <a:off x="4648200" y="3556000"/>
            <a:ext cx="539499" cy="352537"/>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9" name="Straight Connector 18"/>
          <p:cNvCxnSpPr>
            <a:stCxn id="9" idx="0"/>
          </p:cNvCxnSpPr>
          <p:nvPr/>
        </p:nvCxnSpPr>
        <p:spPr bwMode="auto">
          <a:xfrm flipV="1">
            <a:off x="7008881" y="3556000"/>
            <a:ext cx="527299" cy="352537"/>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graphicFrame>
        <p:nvGraphicFramePr>
          <p:cNvPr id="26" name="Object 25"/>
          <p:cNvGraphicFramePr>
            <a:graphicFrameLocks noChangeAspect="1"/>
          </p:cNvGraphicFramePr>
          <p:nvPr>
            <p:extLst>
              <p:ext uri="{D42A27DB-BD31-4B8C-83A1-F6EECF244321}">
                <p14:modId xmlns:p14="http://schemas.microsoft.com/office/powerpoint/2010/main" val="3603432701"/>
              </p:ext>
            </p:extLst>
          </p:nvPr>
        </p:nvGraphicFramePr>
        <p:xfrm>
          <a:off x="2797174" y="5222875"/>
          <a:ext cx="2815389" cy="330200"/>
        </p:xfrm>
        <a:graphic>
          <a:graphicData uri="http://schemas.openxmlformats.org/presentationml/2006/ole">
            <mc:AlternateContent xmlns:mc="http://schemas.openxmlformats.org/markup-compatibility/2006">
              <mc:Choice xmlns:v="urn:schemas-microsoft-com:vml" Requires="v">
                <p:oleObj spid="_x0000_s11004" name="Equation" r:id="rId8" imgW="2057400" imgH="241200" progId="Equation.DSMT4">
                  <p:embed/>
                </p:oleObj>
              </mc:Choice>
              <mc:Fallback>
                <p:oleObj name="Equation" r:id="rId8" imgW="2057400" imgH="241200" progId="Equation.DSMT4">
                  <p:embed/>
                  <p:pic>
                    <p:nvPicPr>
                      <p:cNvPr id="0" name=""/>
                      <p:cNvPicPr/>
                      <p:nvPr/>
                    </p:nvPicPr>
                    <p:blipFill>
                      <a:blip r:embed="rId9"/>
                      <a:stretch>
                        <a:fillRect/>
                      </a:stretch>
                    </p:blipFill>
                    <p:spPr>
                      <a:xfrm>
                        <a:off x="2797174" y="5222875"/>
                        <a:ext cx="2815389" cy="330200"/>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160709403"/>
              </p:ext>
            </p:extLst>
          </p:nvPr>
        </p:nvGraphicFramePr>
        <p:xfrm>
          <a:off x="2813050" y="5661025"/>
          <a:ext cx="3963068" cy="311150"/>
        </p:xfrm>
        <a:graphic>
          <a:graphicData uri="http://schemas.openxmlformats.org/presentationml/2006/ole">
            <mc:AlternateContent xmlns:mc="http://schemas.openxmlformats.org/markup-compatibility/2006">
              <mc:Choice xmlns:v="urn:schemas-microsoft-com:vml" Requires="v">
                <p:oleObj spid="_x0000_s11005" name="Equation" r:id="rId10" imgW="3073320" imgH="241200" progId="Equation.DSMT4">
                  <p:embed/>
                </p:oleObj>
              </mc:Choice>
              <mc:Fallback>
                <p:oleObj name="Equation" r:id="rId10" imgW="3073320" imgH="241200" progId="Equation.DSMT4">
                  <p:embed/>
                  <p:pic>
                    <p:nvPicPr>
                      <p:cNvPr id="0" name=""/>
                      <p:cNvPicPr/>
                      <p:nvPr/>
                    </p:nvPicPr>
                    <p:blipFill>
                      <a:blip r:embed="rId11"/>
                      <a:stretch>
                        <a:fillRect/>
                      </a:stretch>
                    </p:blipFill>
                    <p:spPr>
                      <a:xfrm>
                        <a:off x="2813050" y="5661025"/>
                        <a:ext cx="3963068" cy="311150"/>
                      </a:xfrm>
                      <a:prstGeom prst="rect">
                        <a:avLst/>
                      </a:prstGeom>
                    </p:spPr>
                  </p:pic>
                </p:oleObj>
              </mc:Fallback>
            </mc:AlternateContent>
          </a:graphicData>
        </a:graphic>
      </p:graphicFrame>
    </p:spTree>
    <p:extLst>
      <p:ext uri="{BB962C8B-B14F-4D97-AF65-F5344CB8AC3E}">
        <p14:creationId xmlns:p14="http://schemas.microsoft.com/office/powerpoint/2010/main" val="2012229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Structure Feature Extraction</a:t>
            </a:r>
            <a:endParaRPr lang="en-US" dirty="0"/>
          </a:p>
        </p:txBody>
      </p:sp>
      <p:sp>
        <p:nvSpPr>
          <p:cNvPr id="4" name="TextBox 3"/>
          <p:cNvSpPr txBox="1"/>
          <p:nvPr/>
        </p:nvSpPr>
        <p:spPr>
          <a:xfrm>
            <a:off x="1100617" y="2298194"/>
            <a:ext cx="1074333" cy="553998"/>
          </a:xfrm>
          <a:prstGeom prst="rect">
            <a:avLst/>
          </a:prstGeom>
          <a:noFill/>
        </p:spPr>
        <p:txBody>
          <a:bodyPr wrap="none" rtlCol="0">
            <a:spAutoFit/>
          </a:bodyPr>
          <a:lstStyle/>
          <a:p>
            <a:pPr algn="ctr"/>
            <a:r>
              <a:rPr lang="en-US" altLang="zh-CN" sz="1500" b="0" dirty="0" smtClean="0">
                <a:latin typeface="+mj-lt"/>
              </a:rPr>
              <a:t>Reference</a:t>
            </a:r>
          </a:p>
          <a:p>
            <a:pPr algn="ctr"/>
            <a:r>
              <a:rPr lang="en-US" altLang="zh-CN" sz="1500" b="0" dirty="0" smtClean="0">
                <a:latin typeface="+mj-lt"/>
              </a:rPr>
              <a:t>Patch</a:t>
            </a:r>
            <a:endParaRPr lang="zh-CN" altLang="en-US" sz="1500" b="0" dirty="0">
              <a:latin typeface="+mj-lt"/>
            </a:endParaRPr>
          </a:p>
        </p:txBody>
      </p:sp>
      <p:pic>
        <p:nvPicPr>
          <p:cNvPr id="5"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32570" t="17680" r="32571" b="32333"/>
          <a:stretch/>
        </p:blipFill>
        <p:spPr bwMode="auto">
          <a:xfrm>
            <a:off x="1227145" y="1515332"/>
            <a:ext cx="826758" cy="81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2263813" y="1632886"/>
            <a:ext cx="1067656" cy="579051"/>
          </a:xfrm>
          <a:prstGeom prst="rect">
            <a:avLst/>
          </a:prstGeom>
          <a:solidFill>
            <a:schemeClr val="tx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rPr>
              <a:t>log-Gabor</a:t>
            </a:r>
          </a:p>
          <a:p>
            <a:pPr marL="0" marR="0" indent="0" algn="ctr" defTabSz="914400" rtl="0" eaLnBrk="0" fontAlgn="base" latinLnBrk="0" hangingPunct="0">
              <a:lnSpc>
                <a:spcPct val="100000"/>
              </a:lnSpc>
              <a:spcBef>
                <a:spcPct val="0"/>
              </a:spcBef>
              <a:spcAft>
                <a:spcPct val="0"/>
              </a:spcAft>
              <a:buClrTx/>
              <a:buSzTx/>
              <a:buFontTx/>
              <a:buNone/>
              <a:tabLst/>
            </a:pPr>
            <a:r>
              <a:rPr lang="en-US" altLang="zh-CN" sz="1200" b="0" dirty="0" smtClean="0">
                <a:latin typeface="+mn-lt"/>
              </a:rPr>
              <a:t>Filter</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rPr>
              <a:t>Bank</a:t>
            </a:r>
            <a:endParaRPr kumimoji="0" lang="zh-CN" altLang="en-US" sz="1200" b="0" i="0" u="none" strike="noStrike" cap="none" normalizeH="0" baseline="0" dirty="0" smtClean="0">
              <a:ln>
                <a:noFill/>
              </a:ln>
              <a:solidFill>
                <a:schemeClr val="tx1"/>
              </a:solidFill>
              <a:effectLst/>
              <a:latin typeface="+mn-lt"/>
            </a:endParaRPr>
          </a:p>
        </p:txBody>
      </p:sp>
      <p:sp>
        <p:nvSpPr>
          <p:cNvPr id="8" name="Rectangle 7"/>
          <p:cNvSpPr/>
          <p:nvPr/>
        </p:nvSpPr>
        <p:spPr bwMode="auto">
          <a:xfrm>
            <a:off x="3641697" y="1632885"/>
            <a:ext cx="1067656" cy="579051"/>
          </a:xfrm>
          <a:prstGeom prst="rect">
            <a:avLst/>
          </a:prstGeom>
          <a:solidFill>
            <a:schemeClr val="tx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rPr>
              <a:t>Nonlinear</a:t>
            </a:r>
            <a:r>
              <a:rPr lang="en-US" altLang="zh-CN" sz="1200" b="0" dirty="0" smtClean="0">
                <a:latin typeface="+mn-lt"/>
              </a:rPr>
              <a:t>ity</a:t>
            </a:r>
            <a:endParaRPr kumimoji="0" lang="en-US" altLang="zh-CN" sz="1200" b="0" i="0" u="none" strike="noStrike" cap="none" normalizeH="0" baseline="0" dirty="0" smtClean="0">
              <a:ln>
                <a:noFill/>
              </a:ln>
              <a:solidFill>
                <a:schemeClr val="tx1"/>
              </a:solidFill>
              <a:effectLst/>
              <a:latin typeface="+mn-lt"/>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21708711"/>
              </p:ext>
            </p:extLst>
          </p:nvPr>
        </p:nvGraphicFramePr>
        <p:xfrm>
          <a:off x="3703172" y="1385219"/>
          <a:ext cx="977900" cy="203200"/>
        </p:xfrm>
        <a:graphic>
          <a:graphicData uri="http://schemas.openxmlformats.org/presentationml/2006/ole">
            <mc:AlternateContent xmlns:mc="http://schemas.openxmlformats.org/markup-compatibility/2006">
              <mc:Choice xmlns:v="urn:schemas-microsoft-com:vml" Requires="v">
                <p:oleObj spid="_x0000_s37858" name="Equation" r:id="rId5" imgW="977760" imgH="203040" progId="Equation.DSMT4">
                  <p:embed/>
                </p:oleObj>
              </mc:Choice>
              <mc:Fallback>
                <p:oleObj name="Equation" r:id="rId5" imgW="977760" imgH="203040" progId="Equation.DSMT4">
                  <p:embed/>
                  <p:pic>
                    <p:nvPicPr>
                      <p:cNvPr id="0" name=""/>
                      <p:cNvPicPr/>
                      <p:nvPr/>
                    </p:nvPicPr>
                    <p:blipFill>
                      <a:blip r:embed="rId6"/>
                      <a:stretch>
                        <a:fillRect/>
                      </a:stretch>
                    </p:blipFill>
                    <p:spPr>
                      <a:xfrm>
                        <a:off x="3703172" y="1385219"/>
                        <a:ext cx="977900" cy="203200"/>
                      </a:xfrm>
                      <a:prstGeom prst="rect">
                        <a:avLst/>
                      </a:prstGeom>
                    </p:spPr>
                  </p:pic>
                </p:oleObj>
              </mc:Fallback>
            </mc:AlternateContent>
          </a:graphicData>
        </a:graphic>
      </p:graphicFrame>
      <p:sp>
        <p:nvSpPr>
          <p:cNvPr id="11" name="Rectangle 10"/>
          <p:cNvSpPr/>
          <p:nvPr/>
        </p:nvSpPr>
        <p:spPr bwMode="auto">
          <a:xfrm>
            <a:off x="5047830" y="1632883"/>
            <a:ext cx="1067656" cy="579051"/>
          </a:xfrm>
          <a:prstGeom prst="rect">
            <a:avLst/>
          </a:prstGeom>
          <a:solidFill>
            <a:schemeClr val="tx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sz="1200" b="0" dirty="0" smtClean="0">
                <a:latin typeface="+mn-lt"/>
              </a:rPr>
              <a:t>Feature</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rPr>
              <a:t>Pooling</a:t>
            </a:r>
            <a:endParaRPr kumimoji="0" lang="zh-CN" altLang="en-US" sz="1200" b="0" i="0" u="none" strike="noStrike" cap="none" normalizeH="0" baseline="0" dirty="0" smtClean="0">
              <a:ln>
                <a:noFill/>
              </a:ln>
              <a:solidFill>
                <a:schemeClr val="tx1"/>
              </a:solidFill>
              <a:effectLst/>
              <a:latin typeface="+mn-lt"/>
            </a:endParaRPr>
          </a:p>
        </p:txBody>
      </p:sp>
      <p:sp>
        <p:nvSpPr>
          <p:cNvPr id="12" name="Rectangle 11"/>
          <p:cNvSpPr/>
          <p:nvPr/>
        </p:nvSpPr>
        <p:spPr bwMode="auto">
          <a:xfrm>
            <a:off x="6434926" y="1632882"/>
            <a:ext cx="1067656" cy="579051"/>
          </a:xfrm>
          <a:prstGeom prst="rect">
            <a:avLst/>
          </a:prstGeom>
          <a:solidFill>
            <a:schemeClr val="tx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sz="1200" b="0" dirty="0" smtClean="0">
                <a:latin typeface="+mn-lt"/>
              </a:rPr>
              <a:t>Orientation</a:t>
            </a:r>
          </a:p>
          <a:p>
            <a:pPr marL="0" marR="0" indent="0" algn="ctr" defTabSz="914400" rtl="0" eaLnBrk="0" fontAlgn="base" latinLnBrk="0" hangingPunct="0">
              <a:lnSpc>
                <a:spcPct val="100000"/>
              </a:lnSpc>
              <a:spcBef>
                <a:spcPct val="0"/>
              </a:spcBef>
              <a:spcAft>
                <a:spcPct val="0"/>
              </a:spcAft>
              <a:buClrTx/>
              <a:buSzTx/>
              <a:buFontTx/>
              <a:buNone/>
              <a:tabLst/>
            </a:pPr>
            <a:r>
              <a:rPr lang="en-US" altLang="zh-CN" sz="1200" b="0" dirty="0" smtClean="0">
                <a:latin typeface="+mn-lt"/>
              </a:rPr>
              <a:t>Rearrangement</a:t>
            </a:r>
            <a:endParaRPr kumimoji="0" lang="zh-CN" altLang="en-US" sz="1200" b="0" i="0" u="none" strike="noStrike" cap="none" normalizeH="0" baseline="0" dirty="0" smtClean="0">
              <a:ln>
                <a:noFill/>
              </a:ln>
              <a:solidFill>
                <a:schemeClr val="tx1"/>
              </a:solidFill>
              <a:effectLst/>
              <a:latin typeface="+mn-lt"/>
            </a:endParaRPr>
          </a:p>
        </p:txBody>
      </p:sp>
      <p:cxnSp>
        <p:nvCxnSpPr>
          <p:cNvPr id="14" name="Straight Arrow Connector 13"/>
          <p:cNvCxnSpPr>
            <a:stCxn id="45" idx="3"/>
            <a:endCxn id="7" idx="1"/>
          </p:cNvCxnSpPr>
          <p:nvPr/>
        </p:nvCxnSpPr>
        <p:spPr bwMode="auto">
          <a:xfrm flipV="1">
            <a:off x="1739584" y="1922412"/>
            <a:ext cx="524229" cy="1"/>
          </a:xfrm>
          <a:prstGeom prst="straightConnector1">
            <a:avLst/>
          </a:prstGeom>
          <a:solidFill>
            <a:schemeClr val="accent1"/>
          </a:solidFill>
          <a:ln w="12700" cap="flat" cmpd="sng" algn="ctr">
            <a:solidFill>
              <a:schemeClr val="tx1"/>
            </a:solidFill>
            <a:prstDash val="solid"/>
            <a:miter lim="800000"/>
            <a:headEnd type="none" w="med" len="med"/>
            <a:tailEnd type="arrow"/>
          </a:ln>
          <a:effectLst/>
        </p:spPr>
      </p:cxnSp>
      <p:cxnSp>
        <p:nvCxnSpPr>
          <p:cNvPr id="15" name="Straight Arrow Connector 14"/>
          <p:cNvCxnSpPr>
            <a:stCxn id="7" idx="3"/>
            <a:endCxn id="8" idx="1"/>
          </p:cNvCxnSpPr>
          <p:nvPr/>
        </p:nvCxnSpPr>
        <p:spPr bwMode="auto">
          <a:xfrm flipV="1">
            <a:off x="3331469" y="1922411"/>
            <a:ext cx="310228" cy="1"/>
          </a:xfrm>
          <a:prstGeom prst="straightConnector1">
            <a:avLst/>
          </a:prstGeom>
          <a:solidFill>
            <a:schemeClr val="accent1"/>
          </a:solidFill>
          <a:ln w="12700" cap="flat" cmpd="sng" algn="ctr">
            <a:solidFill>
              <a:schemeClr val="tx1"/>
            </a:solidFill>
            <a:prstDash val="solid"/>
            <a:miter lim="800000"/>
            <a:headEnd type="none" w="med" len="med"/>
            <a:tailEnd type="arrow"/>
          </a:ln>
          <a:effectLst/>
        </p:spPr>
      </p:cxnSp>
      <p:cxnSp>
        <p:nvCxnSpPr>
          <p:cNvPr id="19" name="Straight Arrow Connector 18"/>
          <p:cNvCxnSpPr>
            <a:stCxn id="8" idx="3"/>
            <a:endCxn id="11" idx="1"/>
          </p:cNvCxnSpPr>
          <p:nvPr/>
        </p:nvCxnSpPr>
        <p:spPr bwMode="auto">
          <a:xfrm flipV="1">
            <a:off x="4709353" y="1922409"/>
            <a:ext cx="338477" cy="2"/>
          </a:xfrm>
          <a:prstGeom prst="straightConnector1">
            <a:avLst/>
          </a:prstGeom>
          <a:solidFill>
            <a:schemeClr val="accent1"/>
          </a:solidFill>
          <a:ln w="12700" cap="flat" cmpd="sng" algn="ctr">
            <a:solidFill>
              <a:schemeClr val="tx1"/>
            </a:solidFill>
            <a:prstDash val="solid"/>
            <a:miter lim="800000"/>
            <a:headEnd type="none" w="med" len="med"/>
            <a:tailEnd type="arrow"/>
          </a:ln>
          <a:effectLst/>
        </p:spPr>
      </p:cxnSp>
      <p:cxnSp>
        <p:nvCxnSpPr>
          <p:cNvPr id="26" name="Straight Arrow Connector 25"/>
          <p:cNvCxnSpPr>
            <a:stCxn id="11" idx="3"/>
            <a:endCxn id="12" idx="1"/>
          </p:cNvCxnSpPr>
          <p:nvPr/>
        </p:nvCxnSpPr>
        <p:spPr bwMode="auto">
          <a:xfrm flipV="1">
            <a:off x="6115486" y="1922408"/>
            <a:ext cx="319440" cy="1"/>
          </a:xfrm>
          <a:prstGeom prst="straightConnector1">
            <a:avLst/>
          </a:prstGeom>
          <a:solidFill>
            <a:schemeClr val="accent1"/>
          </a:solidFill>
          <a:ln w="12700" cap="flat" cmpd="sng" algn="ctr">
            <a:solidFill>
              <a:schemeClr val="tx1"/>
            </a:solidFill>
            <a:prstDash val="solid"/>
            <a:miter lim="800000"/>
            <a:headEnd type="none" w="med" len="med"/>
            <a:tailEnd type="arrow"/>
          </a:ln>
          <a:effectLst/>
        </p:spPr>
      </p:cxnSp>
      <p:cxnSp>
        <p:nvCxnSpPr>
          <p:cNvPr id="29" name="Straight Arrow Connector 28"/>
          <p:cNvCxnSpPr>
            <a:stCxn id="12" idx="3"/>
          </p:cNvCxnSpPr>
          <p:nvPr/>
        </p:nvCxnSpPr>
        <p:spPr bwMode="auto">
          <a:xfrm>
            <a:off x="7502582" y="1922408"/>
            <a:ext cx="316729" cy="0"/>
          </a:xfrm>
          <a:prstGeom prst="straightConnector1">
            <a:avLst/>
          </a:prstGeom>
          <a:solidFill>
            <a:schemeClr val="accent1"/>
          </a:solidFill>
          <a:ln w="12700" cap="flat" cmpd="sng" algn="ctr">
            <a:solidFill>
              <a:schemeClr val="tx1"/>
            </a:solidFill>
            <a:prstDash val="solid"/>
            <a:miter lim="800000"/>
            <a:headEnd type="none" w="med" len="med"/>
            <a:tailEnd type="arrow"/>
          </a:ln>
          <a:effectLst/>
        </p:spPr>
      </p:cxnSp>
      <p:pic>
        <p:nvPicPr>
          <p:cNvPr id="1126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7891" y="1416272"/>
            <a:ext cx="152400" cy="105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Content Placeholder 34"/>
          <p:cNvSpPr>
            <a:spLocks noGrp="1"/>
          </p:cNvSpPr>
          <p:nvPr>
            <p:ph idx="1"/>
          </p:nvPr>
        </p:nvSpPr>
        <p:spPr>
          <a:xfrm>
            <a:off x="584790" y="2852192"/>
            <a:ext cx="8112643" cy="3431650"/>
          </a:xfrm>
        </p:spPr>
        <p:txBody>
          <a:bodyPr/>
          <a:lstStyle/>
          <a:p>
            <a:r>
              <a:rPr lang="en-US" altLang="zh-CN" sz="1400" dirty="0" smtClean="0"/>
              <a:t>Structure feature is rotation invariant (similar to SIFT).</a:t>
            </a:r>
          </a:p>
          <a:p>
            <a:r>
              <a:rPr lang="en-US" altLang="zh-CN" sz="1400" dirty="0" smtClean="0"/>
              <a:t>Orientation rearrangement shifts the structure feature vector to prioritize the orientation component with strongest spectral energy magnitude at each radial frequency band.</a:t>
            </a:r>
          </a:p>
          <a:p>
            <a:r>
              <a:rPr lang="en-US" altLang="zh-CN" sz="1400" dirty="0" smtClean="0"/>
              <a:t>At prediction stage, spatial consistency is enforced for each sub-block structure feature.</a:t>
            </a:r>
          </a:p>
          <a:p>
            <a:pPr marL="339725" lvl="2" indent="0">
              <a:buNone/>
            </a:pPr>
            <a:endParaRPr lang="zh-CN" altLang="en-US" sz="1200" dirty="0"/>
          </a:p>
        </p:txBody>
      </p:sp>
      <p:graphicFrame>
        <p:nvGraphicFramePr>
          <p:cNvPr id="39" name="Object 38"/>
          <p:cNvGraphicFramePr>
            <a:graphicFrameLocks noChangeAspect="1"/>
          </p:cNvGraphicFramePr>
          <p:nvPr>
            <p:extLst>
              <p:ext uri="{D42A27DB-BD31-4B8C-83A1-F6EECF244321}">
                <p14:modId xmlns:p14="http://schemas.microsoft.com/office/powerpoint/2010/main" val="3886086161"/>
              </p:ext>
            </p:extLst>
          </p:nvPr>
        </p:nvGraphicFramePr>
        <p:xfrm>
          <a:off x="7906941" y="2512755"/>
          <a:ext cx="101600" cy="139700"/>
        </p:xfrm>
        <a:graphic>
          <a:graphicData uri="http://schemas.openxmlformats.org/presentationml/2006/ole">
            <mc:AlternateContent xmlns:mc="http://schemas.openxmlformats.org/markup-compatibility/2006">
              <mc:Choice xmlns:v="urn:schemas-microsoft-com:vml" Requires="v">
                <p:oleObj spid="_x0000_s37859" name="Equation" r:id="rId8" imgW="101520" imgH="139680" progId="Equation.DSMT4">
                  <p:embed/>
                </p:oleObj>
              </mc:Choice>
              <mc:Fallback>
                <p:oleObj name="Equation" r:id="rId8" imgW="101520" imgH="139680" progId="Equation.DSMT4">
                  <p:embed/>
                  <p:pic>
                    <p:nvPicPr>
                      <p:cNvPr id="0" name="Object 8"/>
                      <p:cNvPicPr>
                        <a:picLocks noChangeAspect="1" noChangeArrowheads="1"/>
                      </p:cNvPicPr>
                      <p:nvPr/>
                    </p:nvPicPr>
                    <p:blipFill>
                      <a:blip r:embed="rId9"/>
                      <a:srcRect/>
                      <a:stretch>
                        <a:fillRect/>
                      </a:stretch>
                    </p:blipFill>
                    <p:spPr bwMode="auto">
                      <a:xfrm>
                        <a:off x="7906941" y="2512755"/>
                        <a:ext cx="1016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 name="TextBox 43"/>
          <p:cNvSpPr txBox="1"/>
          <p:nvPr/>
        </p:nvSpPr>
        <p:spPr>
          <a:xfrm>
            <a:off x="7588026" y="774194"/>
            <a:ext cx="752129" cy="553998"/>
          </a:xfrm>
          <a:prstGeom prst="rect">
            <a:avLst/>
          </a:prstGeom>
          <a:noFill/>
        </p:spPr>
        <p:txBody>
          <a:bodyPr wrap="none" rtlCol="0">
            <a:spAutoFit/>
          </a:bodyPr>
          <a:lstStyle/>
          <a:p>
            <a:pPr algn="ctr"/>
            <a:r>
              <a:rPr lang="en-US" altLang="zh-CN" sz="1000" b="0" dirty="0" smtClean="0">
                <a:latin typeface="+mj-lt"/>
              </a:rPr>
              <a:t>Sub-block</a:t>
            </a:r>
          </a:p>
          <a:p>
            <a:pPr algn="ctr"/>
            <a:r>
              <a:rPr lang="en-US" altLang="zh-CN" sz="1000" b="0" dirty="0" smtClean="0">
                <a:latin typeface="+mj-lt"/>
              </a:rPr>
              <a:t>Structure</a:t>
            </a:r>
          </a:p>
          <a:p>
            <a:pPr algn="ctr"/>
            <a:r>
              <a:rPr lang="en-US" altLang="zh-CN" sz="1000" b="0" dirty="0" smtClean="0">
                <a:latin typeface="+mj-lt"/>
              </a:rPr>
              <a:t>Feature</a:t>
            </a:r>
            <a:endParaRPr lang="zh-CN" altLang="en-US" sz="1000" b="0" dirty="0">
              <a:latin typeface="+mj-lt"/>
            </a:endParaRPr>
          </a:p>
        </p:txBody>
      </p:sp>
      <p:sp>
        <p:nvSpPr>
          <p:cNvPr id="45" name="Rectangle 44"/>
          <p:cNvSpPr/>
          <p:nvPr/>
        </p:nvSpPr>
        <p:spPr>
          <a:xfrm>
            <a:off x="1510984" y="1808113"/>
            <a:ext cx="228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pic>
        <p:nvPicPr>
          <p:cNvPr id="11286" name="Picture 22"/>
          <p:cNvPicPr>
            <a:picLocks noChangeAspect="1" noChangeArrowheads="1"/>
          </p:cNvPicPr>
          <p:nvPr/>
        </p:nvPicPr>
        <p:blipFill rotWithShape="1">
          <a:blip r:embed="rId10">
            <a:extLst>
              <a:ext uri="{28A0092B-C50C-407E-A947-70E740481C1C}">
                <a14:useLocalDpi xmlns:a14="http://schemas.microsoft.com/office/drawing/2010/main" val="0"/>
              </a:ext>
            </a:extLst>
          </a:blip>
          <a:srcRect l="10990" r="7668"/>
          <a:stretch/>
        </p:blipFill>
        <p:spPr bwMode="auto">
          <a:xfrm>
            <a:off x="1043940" y="5056510"/>
            <a:ext cx="7848600" cy="1438275"/>
          </a:xfrm>
          <a:prstGeom prst="rect">
            <a:avLst/>
          </a:prstGeom>
          <a:solidFill>
            <a:schemeClr val="accent1"/>
          </a:solidFill>
          <a:ln>
            <a:noFill/>
          </a:ln>
          <a:effectLst/>
        </p:spPr>
      </p:pic>
      <p:sp>
        <p:nvSpPr>
          <p:cNvPr id="49" name="Rectangle 48"/>
          <p:cNvSpPr/>
          <p:nvPr/>
        </p:nvSpPr>
        <p:spPr>
          <a:xfrm>
            <a:off x="1863033" y="5592454"/>
            <a:ext cx="228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50" name="Rectangle 49"/>
          <p:cNvSpPr/>
          <p:nvPr/>
        </p:nvSpPr>
        <p:spPr>
          <a:xfrm>
            <a:off x="3867583" y="5592454"/>
            <a:ext cx="228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51" name="Rectangle 50"/>
          <p:cNvSpPr/>
          <p:nvPr/>
        </p:nvSpPr>
        <p:spPr>
          <a:xfrm>
            <a:off x="5829065" y="5592454"/>
            <a:ext cx="228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52" name="Rectangle 51"/>
          <p:cNvSpPr/>
          <p:nvPr/>
        </p:nvSpPr>
        <p:spPr>
          <a:xfrm>
            <a:off x="7851446" y="5592454"/>
            <a:ext cx="228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aphicFrame>
        <p:nvGraphicFramePr>
          <p:cNvPr id="47" name="Object 46"/>
          <p:cNvGraphicFramePr>
            <a:graphicFrameLocks noChangeAspect="1"/>
          </p:cNvGraphicFramePr>
          <p:nvPr>
            <p:extLst>
              <p:ext uri="{D42A27DB-BD31-4B8C-83A1-F6EECF244321}">
                <p14:modId xmlns:p14="http://schemas.microsoft.com/office/powerpoint/2010/main" val="3820919152"/>
              </p:ext>
            </p:extLst>
          </p:nvPr>
        </p:nvGraphicFramePr>
        <p:xfrm>
          <a:off x="1446855" y="4803750"/>
          <a:ext cx="1143856" cy="184180"/>
        </p:xfrm>
        <a:graphic>
          <a:graphicData uri="http://schemas.openxmlformats.org/presentationml/2006/ole">
            <mc:AlternateContent xmlns:mc="http://schemas.openxmlformats.org/markup-compatibility/2006">
              <mc:Choice xmlns:v="urn:schemas-microsoft-com:vml" Requires="v">
                <p:oleObj spid="_x0000_s37860" name="Equation" r:id="rId11" imgW="1498320" imgH="241200" progId="Equation.DSMT4">
                  <p:embed/>
                </p:oleObj>
              </mc:Choice>
              <mc:Fallback>
                <p:oleObj name="Equation" r:id="rId11" imgW="1498320" imgH="241200" progId="Equation.DSMT4">
                  <p:embed/>
                  <p:pic>
                    <p:nvPicPr>
                      <p:cNvPr id="0" name="Object 8"/>
                      <p:cNvPicPr>
                        <a:picLocks noChangeAspect="1" noChangeArrowheads="1"/>
                      </p:cNvPicPr>
                      <p:nvPr/>
                    </p:nvPicPr>
                    <p:blipFill>
                      <a:blip r:embed="rId12"/>
                      <a:srcRect/>
                      <a:stretch>
                        <a:fillRect/>
                      </a:stretch>
                    </p:blipFill>
                    <p:spPr bwMode="auto">
                      <a:xfrm>
                        <a:off x="1446855" y="4803750"/>
                        <a:ext cx="1143856" cy="184180"/>
                      </a:xfrm>
                      <a:prstGeom prst="rect">
                        <a:avLst/>
                      </a:prstGeom>
                      <a:noFill/>
                      <a:ln>
                        <a:noFill/>
                      </a:ln>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3751230035"/>
              </p:ext>
            </p:extLst>
          </p:nvPr>
        </p:nvGraphicFramePr>
        <p:xfrm>
          <a:off x="3378200" y="4803140"/>
          <a:ext cx="1163638" cy="184150"/>
        </p:xfrm>
        <a:graphic>
          <a:graphicData uri="http://schemas.openxmlformats.org/presentationml/2006/ole">
            <mc:AlternateContent xmlns:mc="http://schemas.openxmlformats.org/markup-compatibility/2006">
              <mc:Choice xmlns:v="urn:schemas-microsoft-com:vml" Requires="v">
                <p:oleObj spid="_x0000_s37861" name="Equation" r:id="rId13" imgW="1523880" imgH="241200" progId="Equation.DSMT4">
                  <p:embed/>
                </p:oleObj>
              </mc:Choice>
              <mc:Fallback>
                <p:oleObj name="Equation" r:id="rId13" imgW="1523880" imgH="241200" progId="Equation.DSMT4">
                  <p:embed/>
                  <p:pic>
                    <p:nvPicPr>
                      <p:cNvPr id="0" name="Object 46"/>
                      <p:cNvPicPr>
                        <a:picLocks noChangeAspect="1" noChangeArrowheads="1"/>
                      </p:cNvPicPr>
                      <p:nvPr/>
                    </p:nvPicPr>
                    <p:blipFill>
                      <a:blip r:embed="rId14"/>
                      <a:srcRect/>
                      <a:stretch>
                        <a:fillRect/>
                      </a:stretch>
                    </p:blipFill>
                    <p:spPr bwMode="auto">
                      <a:xfrm>
                        <a:off x="3378200" y="4803140"/>
                        <a:ext cx="11636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2103148479"/>
              </p:ext>
            </p:extLst>
          </p:nvPr>
        </p:nvGraphicFramePr>
        <p:xfrm>
          <a:off x="5375275" y="4803458"/>
          <a:ext cx="1154113" cy="184150"/>
        </p:xfrm>
        <a:graphic>
          <a:graphicData uri="http://schemas.openxmlformats.org/presentationml/2006/ole">
            <mc:AlternateContent xmlns:mc="http://schemas.openxmlformats.org/markup-compatibility/2006">
              <mc:Choice xmlns:v="urn:schemas-microsoft-com:vml" Requires="v">
                <p:oleObj spid="_x0000_s37862" name="Equation" r:id="rId15" imgW="1511280" imgH="241200" progId="Equation.DSMT4">
                  <p:embed/>
                </p:oleObj>
              </mc:Choice>
              <mc:Fallback>
                <p:oleObj name="Equation" r:id="rId15" imgW="1511280" imgH="241200" progId="Equation.DSMT4">
                  <p:embed/>
                  <p:pic>
                    <p:nvPicPr>
                      <p:cNvPr id="0" name="Object 47"/>
                      <p:cNvPicPr>
                        <a:picLocks noChangeAspect="1" noChangeArrowheads="1"/>
                      </p:cNvPicPr>
                      <p:nvPr/>
                    </p:nvPicPr>
                    <p:blipFill>
                      <a:blip r:embed="rId16"/>
                      <a:srcRect/>
                      <a:stretch>
                        <a:fillRect/>
                      </a:stretch>
                    </p:blipFill>
                    <p:spPr bwMode="auto">
                      <a:xfrm>
                        <a:off x="5375275" y="4803458"/>
                        <a:ext cx="11541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1941986803"/>
              </p:ext>
            </p:extLst>
          </p:nvPr>
        </p:nvGraphicFramePr>
        <p:xfrm>
          <a:off x="7350125" y="4803140"/>
          <a:ext cx="1163638" cy="184150"/>
        </p:xfrm>
        <a:graphic>
          <a:graphicData uri="http://schemas.openxmlformats.org/presentationml/2006/ole">
            <mc:AlternateContent xmlns:mc="http://schemas.openxmlformats.org/markup-compatibility/2006">
              <mc:Choice xmlns:v="urn:schemas-microsoft-com:vml" Requires="v">
                <p:oleObj spid="_x0000_s37863" name="Equation" r:id="rId17" imgW="1523880" imgH="241200" progId="Equation.DSMT4">
                  <p:embed/>
                </p:oleObj>
              </mc:Choice>
              <mc:Fallback>
                <p:oleObj name="Equation" r:id="rId17" imgW="1523880" imgH="241200" progId="Equation.DSMT4">
                  <p:embed/>
                  <p:pic>
                    <p:nvPicPr>
                      <p:cNvPr id="0" name="Object 52"/>
                      <p:cNvPicPr>
                        <a:picLocks noChangeAspect="1" noChangeArrowheads="1"/>
                      </p:cNvPicPr>
                      <p:nvPr/>
                    </p:nvPicPr>
                    <p:blipFill>
                      <a:blip r:embed="rId18"/>
                      <a:srcRect/>
                      <a:stretch>
                        <a:fillRect/>
                      </a:stretch>
                    </p:blipFill>
                    <p:spPr bwMode="auto">
                      <a:xfrm>
                        <a:off x="7350125" y="4803140"/>
                        <a:ext cx="11636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610451085"/>
              </p:ext>
            </p:extLst>
          </p:nvPr>
        </p:nvGraphicFramePr>
        <p:xfrm>
          <a:off x="7340936" y="4359106"/>
          <a:ext cx="1163638" cy="184150"/>
        </p:xfrm>
        <a:graphic>
          <a:graphicData uri="http://schemas.openxmlformats.org/presentationml/2006/ole">
            <mc:AlternateContent xmlns:mc="http://schemas.openxmlformats.org/markup-compatibility/2006">
              <mc:Choice xmlns:v="urn:schemas-microsoft-com:vml" Requires="v">
                <p:oleObj spid="_x0000_s37864" name="Equation" r:id="rId19" imgW="1523880" imgH="241200" progId="Equation.DSMT4">
                  <p:embed/>
                </p:oleObj>
              </mc:Choice>
              <mc:Fallback>
                <p:oleObj name="Equation" r:id="rId19" imgW="1523880" imgH="241200" progId="Equation.DSMT4">
                  <p:embed/>
                  <p:pic>
                    <p:nvPicPr>
                      <p:cNvPr id="0" name="Object 53"/>
                      <p:cNvPicPr>
                        <a:picLocks noChangeAspect="1" noChangeArrowheads="1"/>
                      </p:cNvPicPr>
                      <p:nvPr/>
                    </p:nvPicPr>
                    <p:blipFill>
                      <a:blip r:embed="rId20"/>
                      <a:srcRect/>
                      <a:stretch>
                        <a:fillRect/>
                      </a:stretch>
                    </p:blipFill>
                    <p:spPr bwMode="auto">
                      <a:xfrm>
                        <a:off x="7340936" y="4359106"/>
                        <a:ext cx="11636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 name="Object 55"/>
          <p:cNvGraphicFramePr>
            <a:graphicFrameLocks noChangeAspect="1"/>
          </p:cNvGraphicFramePr>
          <p:nvPr>
            <p:extLst>
              <p:ext uri="{D42A27DB-BD31-4B8C-83A1-F6EECF244321}">
                <p14:modId xmlns:p14="http://schemas.microsoft.com/office/powerpoint/2010/main" val="2961536914"/>
              </p:ext>
            </p:extLst>
          </p:nvPr>
        </p:nvGraphicFramePr>
        <p:xfrm>
          <a:off x="5366086" y="4359106"/>
          <a:ext cx="1154113" cy="184150"/>
        </p:xfrm>
        <a:graphic>
          <a:graphicData uri="http://schemas.openxmlformats.org/presentationml/2006/ole">
            <mc:AlternateContent xmlns:mc="http://schemas.openxmlformats.org/markup-compatibility/2006">
              <mc:Choice xmlns:v="urn:schemas-microsoft-com:vml" Requires="v">
                <p:oleObj spid="_x0000_s37865" name="Equation" r:id="rId21" imgW="1511280" imgH="241200" progId="Equation.DSMT4">
                  <p:embed/>
                </p:oleObj>
              </mc:Choice>
              <mc:Fallback>
                <p:oleObj name="Equation" r:id="rId21" imgW="1511280" imgH="241200" progId="Equation.DSMT4">
                  <p:embed/>
                  <p:pic>
                    <p:nvPicPr>
                      <p:cNvPr id="0" name="Object 52"/>
                      <p:cNvPicPr>
                        <a:picLocks noChangeAspect="1" noChangeArrowheads="1"/>
                      </p:cNvPicPr>
                      <p:nvPr/>
                    </p:nvPicPr>
                    <p:blipFill>
                      <a:blip r:embed="rId22"/>
                      <a:srcRect/>
                      <a:stretch>
                        <a:fillRect/>
                      </a:stretch>
                    </p:blipFill>
                    <p:spPr bwMode="auto">
                      <a:xfrm>
                        <a:off x="5366086" y="4359106"/>
                        <a:ext cx="11541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 name="Object 56"/>
          <p:cNvGraphicFramePr>
            <a:graphicFrameLocks noChangeAspect="1"/>
          </p:cNvGraphicFramePr>
          <p:nvPr>
            <p:extLst>
              <p:ext uri="{D42A27DB-BD31-4B8C-83A1-F6EECF244321}">
                <p14:modId xmlns:p14="http://schemas.microsoft.com/office/powerpoint/2010/main" val="1968272405"/>
              </p:ext>
            </p:extLst>
          </p:nvPr>
        </p:nvGraphicFramePr>
        <p:xfrm>
          <a:off x="3369011" y="4359106"/>
          <a:ext cx="1163638" cy="184150"/>
        </p:xfrm>
        <a:graphic>
          <a:graphicData uri="http://schemas.openxmlformats.org/presentationml/2006/ole">
            <mc:AlternateContent xmlns:mc="http://schemas.openxmlformats.org/markup-compatibility/2006">
              <mc:Choice xmlns:v="urn:schemas-microsoft-com:vml" Requires="v">
                <p:oleObj spid="_x0000_s37866" name="Equation" r:id="rId23" imgW="1523880" imgH="241200" progId="Equation.DSMT4">
                  <p:embed/>
                </p:oleObj>
              </mc:Choice>
              <mc:Fallback>
                <p:oleObj name="Equation" r:id="rId23" imgW="1523880" imgH="241200" progId="Equation.DSMT4">
                  <p:embed/>
                  <p:pic>
                    <p:nvPicPr>
                      <p:cNvPr id="0" name="Object 47"/>
                      <p:cNvPicPr>
                        <a:picLocks noChangeAspect="1" noChangeArrowheads="1"/>
                      </p:cNvPicPr>
                      <p:nvPr/>
                    </p:nvPicPr>
                    <p:blipFill>
                      <a:blip r:embed="rId24"/>
                      <a:srcRect/>
                      <a:stretch>
                        <a:fillRect/>
                      </a:stretch>
                    </p:blipFill>
                    <p:spPr bwMode="auto">
                      <a:xfrm>
                        <a:off x="3369011" y="4359106"/>
                        <a:ext cx="11636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 name="Object 57"/>
          <p:cNvGraphicFramePr>
            <a:graphicFrameLocks noChangeAspect="1"/>
          </p:cNvGraphicFramePr>
          <p:nvPr>
            <p:extLst>
              <p:ext uri="{D42A27DB-BD31-4B8C-83A1-F6EECF244321}">
                <p14:modId xmlns:p14="http://schemas.microsoft.com/office/powerpoint/2010/main" val="1604768514"/>
              </p:ext>
            </p:extLst>
          </p:nvPr>
        </p:nvGraphicFramePr>
        <p:xfrm>
          <a:off x="1437024" y="4359106"/>
          <a:ext cx="1144587" cy="184150"/>
        </p:xfrm>
        <a:graphic>
          <a:graphicData uri="http://schemas.openxmlformats.org/presentationml/2006/ole">
            <mc:AlternateContent xmlns:mc="http://schemas.openxmlformats.org/markup-compatibility/2006">
              <mc:Choice xmlns:v="urn:schemas-microsoft-com:vml" Requires="v">
                <p:oleObj spid="_x0000_s37867" name="Equation" r:id="rId25" imgW="1498320" imgH="241200" progId="Equation.DSMT4">
                  <p:embed/>
                </p:oleObj>
              </mc:Choice>
              <mc:Fallback>
                <p:oleObj name="Equation" r:id="rId25" imgW="1498320" imgH="241200" progId="Equation.DSMT4">
                  <p:embed/>
                  <p:pic>
                    <p:nvPicPr>
                      <p:cNvPr id="0" name="Object 4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437024" y="4359106"/>
                        <a:ext cx="11445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 name="TextBox 61"/>
          <p:cNvSpPr txBox="1"/>
          <p:nvPr/>
        </p:nvSpPr>
        <p:spPr>
          <a:xfrm>
            <a:off x="188519" y="4235812"/>
            <a:ext cx="1124026" cy="415498"/>
          </a:xfrm>
          <a:prstGeom prst="rect">
            <a:avLst/>
          </a:prstGeom>
          <a:noFill/>
        </p:spPr>
        <p:txBody>
          <a:bodyPr wrap="none" rtlCol="0">
            <a:spAutoFit/>
          </a:bodyPr>
          <a:lstStyle/>
          <a:p>
            <a:pPr algn="ctr"/>
            <a:r>
              <a:rPr lang="en-US" altLang="zh-CN" sz="1050" b="0" dirty="0" smtClean="0">
                <a:latin typeface="+mj-lt"/>
              </a:rPr>
              <a:t>W/ Orientation </a:t>
            </a:r>
          </a:p>
          <a:p>
            <a:pPr algn="ctr"/>
            <a:r>
              <a:rPr lang="en-US" altLang="zh-CN" sz="1050" b="0" dirty="0" smtClean="0">
                <a:latin typeface="+mj-lt"/>
              </a:rPr>
              <a:t>Rearrangement</a:t>
            </a:r>
            <a:endParaRPr lang="zh-CN" altLang="en-US" sz="1050" b="0" dirty="0">
              <a:latin typeface="+mj-lt"/>
            </a:endParaRPr>
          </a:p>
        </p:txBody>
      </p:sp>
      <p:sp>
        <p:nvSpPr>
          <p:cNvPr id="63" name="TextBox 62"/>
          <p:cNvSpPr txBox="1"/>
          <p:nvPr/>
        </p:nvSpPr>
        <p:spPr>
          <a:xfrm>
            <a:off x="157260" y="4693368"/>
            <a:ext cx="1186543" cy="415498"/>
          </a:xfrm>
          <a:prstGeom prst="rect">
            <a:avLst/>
          </a:prstGeom>
          <a:noFill/>
        </p:spPr>
        <p:txBody>
          <a:bodyPr wrap="none" rtlCol="0">
            <a:spAutoFit/>
          </a:bodyPr>
          <a:lstStyle/>
          <a:p>
            <a:pPr algn="ctr"/>
            <a:r>
              <a:rPr lang="en-US" altLang="zh-CN" sz="1050" b="0" dirty="0" smtClean="0">
                <a:latin typeface="+mj-lt"/>
              </a:rPr>
              <a:t>W/O Orientation </a:t>
            </a:r>
          </a:p>
          <a:p>
            <a:pPr algn="ctr"/>
            <a:r>
              <a:rPr lang="en-US" altLang="zh-CN" sz="1050" b="0" dirty="0" smtClean="0">
                <a:latin typeface="+mj-lt"/>
              </a:rPr>
              <a:t>Rearrangement</a:t>
            </a:r>
            <a:endParaRPr lang="zh-CN" altLang="en-US" sz="1050" b="0" dirty="0">
              <a:latin typeface="+mj-lt"/>
            </a:endParaRPr>
          </a:p>
        </p:txBody>
      </p:sp>
      <p:graphicFrame>
        <p:nvGraphicFramePr>
          <p:cNvPr id="60" name="Object 59"/>
          <p:cNvGraphicFramePr>
            <a:graphicFrameLocks noChangeAspect="1"/>
          </p:cNvGraphicFramePr>
          <p:nvPr>
            <p:extLst>
              <p:ext uri="{D42A27DB-BD31-4B8C-83A1-F6EECF244321}">
                <p14:modId xmlns:p14="http://schemas.microsoft.com/office/powerpoint/2010/main" val="2972838888"/>
              </p:ext>
            </p:extLst>
          </p:nvPr>
        </p:nvGraphicFramePr>
        <p:xfrm>
          <a:off x="5444103" y="2754302"/>
          <a:ext cx="2527300" cy="444500"/>
        </p:xfrm>
        <a:graphic>
          <a:graphicData uri="http://schemas.openxmlformats.org/presentationml/2006/ole">
            <mc:AlternateContent xmlns:mc="http://schemas.openxmlformats.org/markup-compatibility/2006">
              <mc:Choice xmlns:v="urn:schemas-microsoft-com:vml" Requires="v">
                <p:oleObj spid="_x0000_s37868" name="Equation" r:id="rId27" imgW="2527200" imgH="444240" progId="Equation.DSMT4">
                  <p:embed/>
                </p:oleObj>
              </mc:Choice>
              <mc:Fallback>
                <p:oleObj name="Equation" r:id="rId27" imgW="2527200" imgH="444240" progId="Equation.DSMT4">
                  <p:embed/>
                  <p:pic>
                    <p:nvPicPr>
                      <p:cNvPr id="0" name=""/>
                      <p:cNvPicPr/>
                      <p:nvPr/>
                    </p:nvPicPr>
                    <p:blipFill>
                      <a:blip r:embed="rId28"/>
                      <a:stretch>
                        <a:fillRect/>
                      </a:stretch>
                    </p:blipFill>
                    <p:spPr>
                      <a:xfrm>
                        <a:off x="5444103" y="2754302"/>
                        <a:ext cx="2527300" cy="444500"/>
                      </a:xfrm>
                      <a:prstGeom prst="rect">
                        <a:avLst/>
                      </a:prstGeom>
                    </p:spPr>
                  </p:pic>
                </p:oleObj>
              </mc:Fallback>
            </mc:AlternateContent>
          </a:graphicData>
        </a:graphic>
      </p:graphicFrame>
    </p:spTree>
    <p:extLst>
      <p:ext uri="{BB962C8B-B14F-4D97-AF65-F5344CB8AC3E}">
        <p14:creationId xmlns:p14="http://schemas.microsoft.com/office/powerpoint/2010/main" val="2500539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Distortion Contrast Feature Extraction</a:t>
            </a:r>
            <a:endParaRPr lang="en-US" dirty="0"/>
          </a:p>
        </p:txBody>
      </p:sp>
      <p:sp>
        <p:nvSpPr>
          <p:cNvPr id="3" name="Content Placeholder 2"/>
          <p:cNvSpPr>
            <a:spLocks noGrp="1"/>
          </p:cNvSpPr>
          <p:nvPr>
            <p:ph idx="1"/>
          </p:nvPr>
        </p:nvSpPr>
        <p:spPr>
          <a:xfrm>
            <a:off x="584790" y="4223208"/>
            <a:ext cx="8112643" cy="2243580"/>
          </a:xfrm>
        </p:spPr>
        <p:txBody>
          <a:bodyPr/>
          <a:lstStyle/>
          <a:p>
            <a:r>
              <a:rPr lang="en-US" sz="1600" dirty="0" smtClean="0"/>
              <a:t>The distortion contrast feature depicts the masked error contrast in each frequency band</a:t>
            </a:r>
          </a:p>
          <a:p>
            <a:endParaRPr lang="en-US" sz="1600" dirty="0"/>
          </a:p>
          <a:p>
            <a:endParaRPr lang="en-US" sz="1600" dirty="0" smtClean="0"/>
          </a:p>
          <a:p>
            <a:r>
              <a:rPr lang="en-US" sz="1600" dirty="0" smtClean="0"/>
              <a:t>The set of adjacent bands                              include </a:t>
            </a:r>
            <a:r>
              <a:rPr lang="en-US" sz="1600" dirty="0" err="1" smtClean="0"/>
              <a:t>subbands</a:t>
            </a:r>
            <a:r>
              <a:rPr lang="en-US" sz="1600" dirty="0" smtClean="0"/>
              <a:t> within 45 degrees, and 1.7 octaves of the center band.</a:t>
            </a:r>
          </a:p>
          <a:p>
            <a:endParaRPr lang="en-US" sz="1600" dirty="0"/>
          </a:p>
          <a:p>
            <a:endParaRPr lang="en-US" sz="1600" dirty="0" smtClean="0"/>
          </a:p>
          <a:p>
            <a:endParaRPr lang="en-US" sz="1600" dirty="0"/>
          </a:p>
        </p:txBody>
      </p:sp>
      <p:sp>
        <p:nvSpPr>
          <p:cNvPr id="12" name="TextBox 11"/>
          <p:cNvSpPr txBox="1"/>
          <p:nvPr/>
        </p:nvSpPr>
        <p:spPr>
          <a:xfrm>
            <a:off x="495233" y="1873406"/>
            <a:ext cx="1074333" cy="553998"/>
          </a:xfrm>
          <a:prstGeom prst="rect">
            <a:avLst/>
          </a:prstGeom>
          <a:noFill/>
        </p:spPr>
        <p:txBody>
          <a:bodyPr wrap="none" rtlCol="0">
            <a:spAutoFit/>
          </a:bodyPr>
          <a:lstStyle/>
          <a:p>
            <a:pPr algn="ctr"/>
            <a:r>
              <a:rPr lang="en-US" altLang="zh-CN" sz="1500" b="0" dirty="0" smtClean="0">
                <a:latin typeface="+mj-lt"/>
              </a:rPr>
              <a:t>Reference</a:t>
            </a:r>
          </a:p>
          <a:p>
            <a:pPr algn="ctr"/>
            <a:r>
              <a:rPr lang="en-US" altLang="zh-CN" sz="1500" b="0" dirty="0" smtClean="0">
                <a:latin typeface="+mj-lt"/>
              </a:rPr>
              <a:t>Patch</a:t>
            </a:r>
            <a:endParaRPr lang="zh-CN" altLang="en-US" sz="1500" b="0" dirty="0">
              <a:latin typeface="+mj-lt"/>
            </a:endParaRPr>
          </a:p>
        </p:txBody>
      </p:sp>
      <p:sp>
        <p:nvSpPr>
          <p:cNvPr id="13" name="TextBox 12"/>
          <p:cNvSpPr txBox="1"/>
          <p:nvPr/>
        </p:nvSpPr>
        <p:spPr>
          <a:xfrm>
            <a:off x="557285" y="3561820"/>
            <a:ext cx="955711" cy="553998"/>
          </a:xfrm>
          <a:prstGeom prst="rect">
            <a:avLst/>
          </a:prstGeom>
          <a:noFill/>
        </p:spPr>
        <p:txBody>
          <a:bodyPr wrap="none" rtlCol="0">
            <a:spAutoFit/>
          </a:bodyPr>
          <a:lstStyle/>
          <a:p>
            <a:pPr algn="ctr"/>
            <a:r>
              <a:rPr lang="en-US" altLang="zh-CN" sz="1500" b="0" dirty="0" smtClean="0">
                <a:latin typeface="+mj-lt"/>
              </a:rPr>
              <a:t>Distorted</a:t>
            </a:r>
          </a:p>
          <a:p>
            <a:pPr algn="ctr"/>
            <a:r>
              <a:rPr lang="en-US" altLang="zh-CN" sz="1500" b="0" dirty="0" smtClean="0">
                <a:latin typeface="+mj-lt"/>
              </a:rPr>
              <a:t>Patch</a:t>
            </a:r>
            <a:endParaRPr lang="zh-CN" altLang="en-US" sz="1500" b="0" dirty="0">
              <a:latin typeface="+mj-lt"/>
            </a:endParaRPr>
          </a:p>
        </p:txBody>
      </p:sp>
      <p:pic>
        <p:nvPicPr>
          <p:cNvPr id="14"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32831" t="16833" r="32798" b="32777"/>
          <a:stretch/>
        </p:blipFill>
        <p:spPr bwMode="auto">
          <a:xfrm>
            <a:off x="624809" y="2741082"/>
            <a:ext cx="815181"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32570" t="17680" r="32571" b="32333"/>
          <a:stretch/>
        </p:blipFill>
        <p:spPr bwMode="auto">
          <a:xfrm>
            <a:off x="621761" y="1090544"/>
            <a:ext cx="826758" cy="81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928108" y="1233736"/>
            <a:ext cx="228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0">
              <a:latin typeface="+mj-lt"/>
            </a:endParaRPr>
          </a:p>
        </p:txBody>
      </p:sp>
      <p:sp>
        <p:nvSpPr>
          <p:cNvPr id="18" name="Rectangle 17"/>
          <p:cNvSpPr/>
          <p:nvPr/>
        </p:nvSpPr>
        <p:spPr>
          <a:xfrm>
            <a:off x="912868" y="2916873"/>
            <a:ext cx="228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0">
              <a:latin typeface="+mj-lt"/>
            </a:endParaRPr>
          </a:p>
        </p:txBody>
      </p:sp>
      <p:sp>
        <p:nvSpPr>
          <p:cNvPr id="22" name="Rectangle 21"/>
          <p:cNvSpPr/>
          <p:nvPr/>
        </p:nvSpPr>
        <p:spPr bwMode="auto">
          <a:xfrm>
            <a:off x="1862109" y="1058510"/>
            <a:ext cx="1067656" cy="579051"/>
          </a:xfrm>
          <a:prstGeom prst="rect">
            <a:avLst/>
          </a:prstGeom>
          <a:solidFill>
            <a:schemeClr val="tx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rPr>
              <a:t>log-Gabor</a:t>
            </a:r>
          </a:p>
          <a:p>
            <a:pPr marL="0" marR="0" indent="0" algn="ctr" defTabSz="914400" rtl="0" eaLnBrk="0" fontAlgn="base" latinLnBrk="0" hangingPunct="0">
              <a:lnSpc>
                <a:spcPct val="100000"/>
              </a:lnSpc>
              <a:spcBef>
                <a:spcPct val="0"/>
              </a:spcBef>
              <a:spcAft>
                <a:spcPct val="0"/>
              </a:spcAft>
              <a:buClrTx/>
              <a:buSzTx/>
              <a:buFontTx/>
              <a:buNone/>
              <a:tabLst/>
            </a:pPr>
            <a:r>
              <a:rPr lang="en-US" altLang="zh-CN" sz="1200" b="0" dirty="0" smtClean="0">
                <a:latin typeface="+mn-lt"/>
              </a:rPr>
              <a:t>Filter</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rPr>
              <a:t>Bank</a:t>
            </a:r>
            <a:endParaRPr kumimoji="0" lang="zh-CN" altLang="en-US" sz="1200" b="0" i="0" u="none" strike="noStrike" cap="none" normalizeH="0" baseline="0" dirty="0" smtClean="0">
              <a:ln>
                <a:noFill/>
              </a:ln>
              <a:solidFill>
                <a:schemeClr val="tx1"/>
              </a:solidFill>
              <a:effectLst/>
              <a:latin typeface="+mn-lt"/>
            </a:endParaRPr>
          </a:p>
        </p:txBody>
      </p:sp>
      <p:sp>
        <p:nvSpPr>
          <p:cNvPr id="23" name="Rectangle 22"/>
          <p:cNvSpPr/>
          <p:nvPr/>
        </p:nvSpPr>
        <p:spPr bwMode="auto">
          <a:xfrm>
            <a:off x="1862109" y="2741082"/>
            <a:ext cx="1067656" cy="579051"/>
          </a:xfrm>
          <a:prstGeom prst="rect">
            <a:avLst/>
          </a:prstGeom>
          <a:solidFill>
            <a:schemeClr val="tx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rPr>
              <a:t>log-Gabor</a:t>
            </a:r>
          </a:p>
          <a:p>
            <a:pPr marL="0" marR="0" indent="0" algn="ctr" defTabSz="914400" rtl="0" eaLnBrk="0" fontAlgn="base" latinLnBrk="0" hangingPunct="0">
              <a:lnSpc>
                <a:spcPct val="100000"/>
              </a:lnSpc>
              <a:spcBef>
                <a:spcPct val="0"/>
              </a:spcBef>
              <a:spcAft>
                <a:spcPct val="0"/>
              </a:spcAft>
              <a:buClrTx/>
              <a:buSzTx/>
              <a:buFontTx/>
              <a:buNone/>
              <a:tabLst/>
            </a:pPr>
            <a:r>
              <a:rPr lang="en-US" altLang="zh-CN" sz="1200" b="0" dirty="0" smtClean="0">
                <a:latin typeface="+mn-lt"/>
              </a:rPr>
              <a:t>Filter</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rPr>
              <a:t>Bank</a:t>
            </a:r>
            <a:endParaRPr kumimoji="0" lang="zh-CN" altLang="en-US" sz="1200" b="0" i="0" u="none" strike="noStrike" cap="none" normalizeH="0" baseline="0" dirty="0" smtClean="0">
              <a:ln>
                <a:noFill/>
              </a:ln>
              <a:solidFill>
                <a:schemeClr val="tx1"/>
              </a:solidFill>
              <a:effectLst/>
              <a:latin typeface="+mn-lt"/>
            </a:endParaRPr>
          </a:p>
        </p:txBody>
      </p:sp>
      <p:grpSp>
        <p:nvGrpSpPr>
          <p:cNvPr id="27" name="Group 26"/>
          <p:cNvGrpSpPr/>
          <p:nvPr/>
        </p:nvGrpSpPr>
        <p:grpSpPr>
          <a:xfrm>
            <a:off x="3643960" y="2856211"/>
            <a:ext cx="320511" cy="348792"/>
            <a:chOff x="4713402" y="2017336"/>
            <a:chExt cx="320511" cy="348792"/>
          </a:xfrm>
        </p:grpSpPr>
        <p:sp>
          <p:nvSpPr>
            <p:cNvPr id="25" name="Oval 24"/>
            <p:cNvSpPr/>
            <p:nvPr/>
          </p:nvSpPr>
          <p:spPr bwMode="auto">
            <a:xfrm>
              <a:off x="4713402" y="2017336"/>
              <a:ext cx="320511" cy="348792"/>
            </a:xfrm>
            <a:prstGeom prst="ellipse">
              <a:avLst/>
            </a:prstGeom>
            <a:solidFill>
              <a:schemeClr val="tx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600" b="1" i="0" u="none" strike="noStrike" cap="none" normalizeH="0" baseline="0" dirty="0" smtClean="0">
                <a:ln>
                  <a:noFill/>
                </a:ln>
                <a:solidFill>
                  <a:schemeClr val="tx1"/>
                </a:solidFill>
                <a:effectLst/>
                <a:latin typeface="Times New Roman" pitchFamily="18"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1255989136"/>
                </p:ext>
              </p:extLst>
            </p:nvPr>
          </p:nvGraphicFramePr>
          <p:xfrm>
            <a:off x="4762527" y="2136587"/>
            <a:ext cx="223756" cy="179005"/>
          </p:xfrm>
          <a:graphic>
            <a:graphicData uri="http://schemas.openxmlformats.org/presentationml/2006/ole">
              <mc:AlternateContent xmlns:mc="http://schemas.openxmlformats.org/markup-compatibility/2006">
                <mc:Choice xmlns:v="urn:schemas-microsoft-com:vml" Requires="v">
                  <p:oleObj spid="_x0000_s13177" name="Equation" r:id="rId6" imgW="126720" imgH="101520" progId="Equation.DSMT4">
                    <p:embed/>
                  </p:oleObj>
                </mc:Choice>
                <mc:Fallback>
                  <p:oleObj name="Equation" r:id="rId6" imgW="126720" imgH="101520" progId="Equation.DSMT4">
                    <p:embed/>
                    <p:pic>
                      <p:nvPicPr>
                        <p:cNvPr id="0" name=""/>
                        <p:cNvPicPr/>
                        <p:nvPr/>
                      </p:nvPicPr>
                      <p:blipFill>
                        <a:blip r:embed="rId7"/>
                        <a:stretch>
                          <a:fillRect/>
                        </a:stretch>
                      </p:blipFill>
                      <p:spPr>
                        <a:xfrm>
                          <a:off x="4762527" y="2136587"/>
                          <a:ext cx="223756" cy="179005"/>
                        </a:xfrm>
                        <a:prstGeom prst="rect">
                          <a:avLst/>
                        </a:prstGeom>
                      </p:spPr>
                    </p:pic>
                  </p:oleObj>
                </mc:Fallback>
              </mc:AlternateContent>
            </a:graphicData>
          </a:graphic>
        </p:graphicFrame>
      </p:grpSp>
      <p:grpSp>
        <p:nvGrpSpPr>
          <p:cNvPr id="28" name="Group 27"/>
          <p:cNvGrpSpPr/>
          <p:nvPr/>
        </p:nvGrpSpPr>
        <p:grpSpPr>
          <a:xfrm>
            <a:off x="3643960" y="1173639"/>
            <a:ext cx="320511" cy="348792"/>
            <a:chOff x="4713402" y="2017336"/>
            <a:chExt cx="320511" cy="348792"/>
          </a:xfrm>
        </p:grpSpPr>
        <p:sp>
          <p:nvSpPr>
            <p:cNvPr id="29" name="Oval 28"/>
            <p:cNvSpPr/>
            <p:nvPr/>
          </p:nvSpPr>
          <p:spPr bwMode="auto">
            <a:xfrm>
              <a:off x="4713402" y="2017336"/>
              <a:ext cx="320511" cy="348792"/>
            </a:xfrm>
            <a:prstGeom prst="ellipse">
              <a:avLst/>
            </a:prstGeom>
            <a:solidFill>
              <a:schemeClr val="tx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600" b="1" i="0" u="none" strike="noStrike" cap="none" normalizeH="0" baseline="0" dirty="0" smtClean="0">
                <a:ln>
                  <a:noFill/>
                </a:ln>
                <a:solidFill>
                  <a:schemeClr val="tx1"/>
                </a:solidFill>
                <a:effectLst/>
                <a:latin typeface="Times New Roman" pitchFamily="18" charset="0"/>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1959503075"/>
                </p:ext>
              </p:extLst>
            </p:nvPr>
          </p:nvGraphicFramePr>
          <p:xfrm>
            <a:off x="4764088" y="2064751"/>
            <a:ext cx="247650" cy="247650"/>
          </p:xfrm>
          <a:graphic>
            <a:graphicData uri="http://schemas.openxmlformats.org/presentationml/2006/ole">
              <mc:AlternateContent xmlns:mc="http://schemas.openxmlformats.org/markup-compatibility/2006">
                <mc:Choice xmlns:v="urn:schemas-microsoft-com:vml" Requires="v">
                  <p:oleObj spid="_x0000_s13178" name="Equation" r:id="rId8" imgW="139680" imgH="139680" progId="Equation.DSMT4">
                    <p:embed/>
                  </p:oleObj>
                </mc:Choice>
                <mc:Fallback>
                  <p:oleObj name="Equation" r:id="rId8" imgW="139680" imgH="139680" progId="Equation.DSMT4">
                    <p:embed/>
                    <p:pic>
                      <p:nvPicPr>
                        <p:cNvPr id="0" name=""/>
                        <p:cNvPicPr/>
                        <p:nvPr/>
                      </p:nvPicPr>
                      <p:blipFill>
                        <a:blip r:embed="rId9"/>
                        <a:stretch>
                          <a:fillRect/>
                        </a:stretch>
                      </p:blipFill>
                      <p:spPr>
                        <a:xfrm>
                          <a:off x="4764088" y="2064751"/>
                          <a:ext cx="247650" cy="247650"/>
                        </a:xfrm>
                        <a:prstGeom prst="rect">
                          <a:avLst/>
                        </a:prstGeom>
                      </p:spPr>
                    </p:pic>
                  </p:oleObj>
                </mc:Fallback>
              </mc:AlternateContent>
            </a:graphicData>
          </a:graphic>
        </p:graphicFrame>
      </p:grpSp>
      <p:cxnSp>
        <p:nvCxnSpPr>
          <p:cNvPr id="38" name="Straight Arrow Connector 37"/>
          <p:cNvCxnSpPr>
            <a:stCxn id="23" idx="3"/>
            <a:endCxn id="29" idx="2"/>
          </p:cNvCxnSpPr>
          <p:nvPr/>
        </p:nvCxnSpPr>
        <p:spPr bwMode="auto">
          <a:xfrm flipV="1">
            <a:off x="2929765" y="1348035"/>
            <a:ext cx="714195" cy="1682573"/>
          </a:xfrm>
          <a:prstGeom prst="straightConnector1">
            <a:avLst/>
          </a:prstGeom>
          <a:solidFill>
            <a:schemeClr val="accent1"/>
          </a:solidFill>
          <a:ln w="19050" cap="flat" cmpd="sng" algn="ctr">
            <a:solidFill>
              <a:schemeClr val="tx1"/>
            </a:solidFill>
            <a:prstDash val="solid"/>
            <a:miter lim="800000"/>
            <a:headEnd type="none" w="med" len="med"/>
            <a:tailEnd type="arrow"/>
          </a:ln>
          <a:effectLst/>
        </p:spPr>
      </p:cxnSp>
      <p:cxnSp>
        <p:nvCxnSpPr>
          <p:cNvPr id="40" name="Straight Arrow Connector 39"/>
          <p:cNvCxnSpPr>
            <a:stCxn id="22" idx="3"/>
            <a:endCxn id="29" idx="2"/>
          </p:cNvCxnSpPr>
          <p:nvPr/>
        </p:nvCxnSpPr>
        <p:spPr bwMode="auto">
          <a:xfrm flipV="1">
            <a:off x="2929765" y="1348035"/>
            <a:ext cx="714195" cy="1"/>
          </a:xfrm>
          <a:prstGeom prst="straightConnector1">
            <a:avLst/>
          </a:prstGeom>
          <a:solidFill>
            <a:schemeClr val="accent1"/>
          </a:solidFill>
          <a:ln w="19050" cap="flat" cmpd="sng" algn="ctr">
            <a:solidFill>
              <a:schemeClr val="tx1"/>
            </a:solidFill>
            <a:prstDash val="solid"/>
            <a:miter lim="800000"/>
            <a:headEnd type="none" w="med" len="med"/>
            <a:tailEnd type="arrow"/>
          </a:ln>
          <a:effectLst/>
        </p:spPr>
      </p:cxnSp>
      <p:cxnSp>
        <p:nvCxnSpPr>
          <p:cNvPr id="43" name="Straight Arrow Connector 42"/>
          <p:cNvCxnSpPr>
            <a:stCxn id="22" idx="3"/>
            <a:endCxn id="25" idx="2"/>
          </p:cNvCxnSpPr>
          <p:nvPr/>
        </p:nvCxnSpPr>
        <p:spPr bwMode="auto">
          <a:xfrm>
            <a:off x="2929765" y="1348036"/>
            <a:ext cx="714195" cy="1682571"/>
          </a:xfrm>
          <a:prstGeom prst="straightConnector1">
            <a:avLst/>
          </a:prstGeom>
          <a:solidFill>
            <a:schemeClr val="accent1"/>
          </a:solidFill>
          <a:ln w="19050" cap="flat" cmpd="sng" algn="ctr">
            <a:solidFill>
              <a:schemeClr val="tx1"/>
            </a:solidFill>
            <a:prstDash val="solid"/>
            <a:miter lim="800000"/>
            <a:headEnd type="none" w="med" len="med"/>
            <a:tailEnd type="arrow"/>
          </a:ln>
          <a:effectLst/>
        </p:spPr>
      </p:cxnSp>
      <p:cxnSp>
        <p:nvCxnSpPr>
          <p:cNvPr id="46" name="Straight Arrow Connector 45"/>
          <p:cNvCxnSpPr>
            <a:stCxn id="23" idx="3"/>
            <a:endCxn id="25" idx="2"/>
          </p:cNvCxnSpPr>
          <p:nvPr/>
        </p:nvCxnSpPr>
        <p:spPr bwMode="auto">
          <a:xfrm flipV="1">
            <a:off x="2929765" y="3030607"/>
            <a:ext cx="714195" cy="1"/>
          </a:xfrm>
          <a:prstGeom prst="straightConnector1">
            <a:avLst/>
          </a:prstGeom>
          <a:solidFill>
            <a:schemeClr val="accent1"/>
          </a:solidFill>
          <a:ln w="19050" cap="flat" cmpd="sng" algn="ctr">
            <a:solidFill>
              <a:schemeClr val="tx1"/>
            </a:solidFill>
            <a:prstDash val="solid"/>
            <a:miter lim="800000"/>
            <a:headEnd type="none" w="med" len="med"/>
            <a:tailEnd type="arrow"/>
          </a:ln>
          <a:effectLst/>
        </p:spPr>
      </p:cxnSp>
      <p:cxnSp>
        <p:nvCxnSpPr>
          <p:cNvPr id="49" name="Straight Arrow Connector 48"/>
          <p:cNvCxnSpPr>
            <a:stCxn id="17" idx="3"/>
            <a:endCxn id="22" idx="1"/>
          </p:cNvCxnSpPr>
          <p:nvPr/>
        </p:nvCxnSpPr>
        <p:spPr bwMode="auto">
          <a:xfrm>
            <a:off x="1156708" y="1348036"/>
            <a:ext cx="705401" cy="0"/>
          </a:xfrm>
          <a:prstGeom prst="straightConnector1">
            <a:avLst/>
          </a:prstGeom>
          <a:solidFill>
            <a:schemeClr val="accent1"/>
          </a:solidFill>
          <a:ln w="19050" cap="flat" cmpd="sng" algn="ctr">
            <a:solidFill>
              <a:schemeClr val="tx1"/>
            </a:solidFill>
            <a:prstDash val="solid"/>
            <a:miter lim="800000"/>
            <a:headEnd type="none" w="med" len="med"/>
            <a:tailEnd type="arrow"/>
          </a:ln>
          <a:effectLst/>
        </p:spPr>
      </p:cxnSp>
      <p:cxnSp>
        <p:nvCxnSpPr>
          <p:cNvPr id="52" name="Straight Arrow Connector 51"/>
          <p:cNvCxnSpPr>
            <a:stCxn id="18" idx="3"/>
            <a:endCxn id="23" idx="1"/>
          </p:cNvCxnSpPr>
          <p:nvPr/>
        </p:nvCxnSpPr>
        <p:spPr bwMode="auto">
          <a:xfrm flipV="1">
            <a:off x="1141468" y="3030608"/>
            <a:ext cx="720641" cy="565"/>
          </a:xfrm>
          <a:prstGeom prst="straightConnector1">
            <a:avLst/>
          </a:prstGeom>
          <a:solidFill>
            <a:schemeClr val="accent1"/>
          </a:solidFill>
          <a:ln w="19050" cap="flat" cmpd="sng" algn="ctr">
            <a:solidFill>
              <a:schemeClr val="tx1"/>
            </a:solidFill>
            <a:prstDash val="solid"/>
            <a:miter lim="800000"/>
            <a:headEnd type="none" w="med" len="med"/>
            <a:tailEnd type="arrow"/>
          </a:ln>
          <a:effectLst/>
        </p:spPr>
      </p:cxnSp>
      <p:sp>
        <p:nvSpPr>
          <p:cNvPr id="55" name="Rectangle 54"/>
          <p:cNvSpPr/>
          <p:nvPr/>
        </p:nvSpPr>
        <p:spPr bwMode="auto">
          <a:xfrm>
            <a:off x="3992060" y="1904705"/>
            <a:ext cx="1246290" cy="579051"/>
          </a:xfrm>
          <a:prstGeom prst="rect">
            <a:avLst/>
          </a:prstGeom>
          <a:solidFill>
            <a:schemeClr val="tx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sz="1200" b="0" dirty="0" smtClean="0">
                <a:latin typeface="+mn-lt"/>
              </a:rPr>
              <a:t>Divisive Adjacent</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rPr>
              <a:t>Band </a:t>
            </a:r>
            <a:r>
              <a:rPr lang="en-US" altLang="zh-CN" sz="1200" b="0" dirty="0" smtClean="0">
                <a:latin typeface="+mn-lt"/>
              </a:rPr>
              <a:t>Inhibition</a:t>
            </a:r>
            <a:endParaRPr kumimoji="0" lang="zh-CN" altLang="en-US" sz="1200" b="0" i="0" u="none" strike="noStrike" cap="none" normalizeH="0" baseline="0" dirty="0" smtClean="0">
              <a:ln>
                <a:noFill/>
              </a:ln>
              <a:solidFill>
                <a:schemeClr val="tx1"/>
              </a:solidFill>
              <a:effectLst/>
              <a:latin typeface="+mn-lt"/>
            </a:endParaRPr>
          </a:p>
        </p:txBody>
      </p:sp>
      <p:cxnSp>
        <p:nvCxnSpPr>
          <p:cNvPr id="58" name="Elbow Connector 57"/>
          <p:cNvCxnSpPr>
            <a:stCxn id="29" idx="6"/>
            <a:endCxn id="55" idx="0"/>
          </p:cNvCxnSpPr>
          <p:nvPr/>
        </p:nvCxnSpPr>
        <p:spPr bwMode="auto">
          <a:xfrm>
            <a:off x="3964471" y="1348035"/>
            <a:ext cx="650734" cy="556670"/>
          </a:xfrm>
          <a:prstGeom prst="bentConnector2">
            <a:avLst/>
          </a:prstGeom>
          <a:solidFill>
            <a:schemeClr val="accent1"/>
          </a:solidFill>
          <a:ln w="19050" cap="flat" cmpd="sng" algn="ctr">
            <a:solidFill>
              <a:schemeClr val="tx1"/>
            </a:solidFill>
            <a:prstDash val="solid"/>
            <a:miter lim="800000"/>
            <a:headEnd type="none" w="med" len="med"/>
            <a:tailEnd type="arrow"/>
          </a:ln>
          <a:effectLst/>
        </p:spPr>
      </p:cxnSp>
      <p:cxnSp>
        <p:nvCxnSpPr>
          <p:cNvPr id="59" name="Elbow Connector 58"/>
          <p:cNvCxnSpPr>
            <a:stCxn id="25" idx="6"/>
            <a:endCxn id="55" idx="2"/>
          </p:cNvCxnSpPr>
          <p:nvPr/>
        </p:nvCxnSpPr>
        <p:spPr bwMode="auto">
          <a:xfrm flipV="1">
            <a:off x="3964471" y="2483756"/>
            <a:ext cx="650734" cy="546851"/>
          </a:xfrm>
          <a:prstGeom prst="bentConnector2">
            <a:avLst/>
          </a:prstGeom>
          <a:solidFill>
            <a:schemeClr val="accent1"/>
          </a:solidFill>
          <a:ln w="19050" cap="flat" cmpd="sng" algn="ctr">
            <a:solidFill>
              <a:schemeClr val="tx1"/>
            </a:solidFill>
            <a:prstDash val="solid"/>
            <a:miter lim="800000"/>
            <a:headEnd type="none" w="med" len="med"/>
            <a:tailEnd type="arrow"/>
          </a:ln>
          <a:effectLst/>
        </p:spPr>
      </p:cxnSp>
      <p:sp>
        <p:nvSpPr>
          <p:cNvPr id="62" name="Rectangle 61"/>
          <p:cNvSpPr/>
          <p:nvPr/>
        </p:nvSpPr>
        <p:spPr bwMode="auto">
          <a:xfrm>
            <a:off x="5437077" y="1904705"/>
            <a:ext cx="1067656" cy="579051"/>
          </a:xfrm>
          <a:prstGeom prst="rect">
            <a:avLst/>
          </a:prstGeom>
          <a:solidFill>
            <a:schemeClr val="tx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rPr>
              <a:t>Nonlinear</a:t>
            </a:r>
            <a:r>
              <a:rPr lang="en-US" altLang="zh-CN" sz="1200" b="0" dirty="0" smtClean="0">
                <a:latin typeface="+mn-lt"/>
              </a:rPr>
              <a:t>ity</a:t>
            </a:r>
            <a:endParaRPr kumimoji="0" lang="en-US" altLang="zh-CN" sz="1200" b="0" i="0" u="none" strike="noStrike" cap="none" normalizeH="0" baseline="0" dirty="0" smtClean="0">
              <a:ln>
                <a:noFill/>
              </a:ln>
              <a:solidFill>
                <a:schemeClr val="tx1"/>
              </a:solidFill>
              <a:effectLst/>
              <a:latin typeface="+mn-lt"/>
            </a:endParaRPr>
          </a:p>
        </p:txBody>
      </p:sp>
      <p:cxnSp>
        <p:nvCxnSpPr>
          <p:cNvPr id="63" name="Straight Arrow Connector 62"/>
          <p:cNvCxnSpPr>
            <a:stCxn id="55" idx="3"/>
            <a:endCxn id="62" idx="1"/>
          </p:cNvCxnSpPr>
          <p:nvPr/>
        </p:nvCxnSpPr>
        <p:spPr bwMode="auto">
          <a:xfrm>
            <a:off x="5238350" y="2194231"/>
            <a:ext cx="198727" cy="0"/>
          </a:xfrm>
          <a:prstGeom prst="straightConnector1">
            <a:avLst/>
          </a:prstGeom>
          <a:solidFill>
            <a:schemeClr val="accent1"/>
          </a:solidFill>
          <a:ln w="19050" cap="flat" cmpd="sng" algn="ctr">
            <a:solidFill>
              <a:schemeClr val="tx1"/>
            </a:solidFill>
            <a:prstDash val="solid"/>
            <a:miter lim="800000"/>
            <a:headEnd type="none" w="med" len="med"/>
            <a:tailEnd type="arrow"/>
          </a:ln>
          <a:effectLst/>
        </p:spPr>
      </p:cxnSp>
      <p:sp>
        <p:nvSpPr>
          <p:cNvPr id="67" name="Rectangle 66"/>
          <p:cNvSpPr/>
          <p:nvPr/>
        </p:nvSpPr>
        <p:spPr bwMode="auto">
          <a:xfrm>
            <a:off x="6732720" y="1904704"/>
            <a:ext cx="1067656" cy="579051"/>
          </a:xfrm>
          <a:prstGeom prst="rect">
            <a:avLst/>
          </a:prstGeom>
          <a:solidFill>
            <a:schemeClr val="tx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sz="1200" b="0" dirty="0" smtClean="0">
                <a:latin typeface="+mn-lt"/>
              </a:rPr>
              <a:t>Feature</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rPr>
              <a:t>Pooling</a:t>
            </a:r>
            <a:endParaRPr kumimoji="0" lang="zh-CN" altLang="en-US" sz="1200" b="0" i="0" u="none" strike="noStrike" cap="none" normalizeH="0" baseline="0" dirty="0" smtClean="0">
              <a:ln>
                <a:noFill/>
              </a:ln>
              <a:solidFill>
                <a:schemeClr val="tx1"/>
              </a:solidFill>
              <a:effectLst/>
              <a:latin typeface="+mn-lt"/>
            </a:endParaRPr>
          </a:p>
        </p:txBody>
      </p:sp>
      <p:cxnSp>
        <p:nvCxnSpPr>
          <p:cNvPr id="68" name="Straight Arrow Connector 67"/>
          <p:cNvCxnSpPr>
            <a:stCxn id="62" idx="3"/>
            <a:endCxn id="67" idx="1"/>
          </p:cNvCxnSpPr>
          <p:nvPr/>
        </p:nvCxnSpPr>
        <p:spPr bwMode="auto">
          <a:xfrm flipV="1">
            <a:off x="6504733" y="2194230"/>
            <a:ext cx="227987" cy="1"/>
          </a:xfrm>
          <a:prstGeom prst="straightConnector1">
            <a:avLst/>
          </a:prstGeom>
          <a:solidFill>
            <a:schemeClr val="accent1"/>
          </a:solidFill>
          <a:ln w="19050" cap="flat" cmpd="sng" algn="ctr">
            <a:solidFill>
              <a:schemeClr val="tx1"/>
            </a:solidFill>
            <a:prstDash val="solid"/>
            <a:miter lim="800000"/>
            <a:headEnd type="none" w="med" len="med"/>
            <a:tailEnd type="arrow"/>
          </a:ln>
          <a:effectLst/>
        </p:spPr>
      </p:cxnSp>
      <p:graphicFrame>
        <p:nvGraphicFramePr>
          <p:cNvPr id="75" name="Object 74"/>
          <p:cNvGraphicFramePr>
            <a:graphicFrameLocks noChangeAspect="1"/>
          </p:cNvGraphicFramePr>
          <p:nvPr>
            <p:extLst>
              <p:ext uri="{D42A27DB-BD31-4B8C-83A1-F6EECF244321}">
                <p14:modId xmlns:p14="http://schemas.microsoft.com/office/powerpoint/2010/main" val="1215705712"/>
              </p:ext>
            </p:extLst>
          </p:nvPr>
        </p:nvGraphicFramePr>
        <p:xfrm>
          <a:off x="8445811" y="2741911"/>
          <a:ext cx="288696" cy="288696"/>
        </p:xfrm>
        <a:graphic>
          <a:graphicData uri="http://schemas.openxmlformats.org/presentationml/2006/ole">
            <mc:AlternateContent xmlns:mc="http://schemas.openxmlformats.org/markup-compatibility/2006">
              <mc:Choice xmlns:v="urn:schemas-microsoft-com:vml" Requires="v">
                <p:oleObj spid="_x0000_s13179" name="Equation" r:id="rId10" imgW="228600" imgH="228600" progId="Equation.DSMT4">
                  <p:embed/>
                </p:oleObj>
              </mc:Choice>
              <mc:Fallback>
                <p:oleObj name="Equation" r:id="rId10" imgW="228600" imgH="228600" progId="Equation.DSMT4">
                  <p:embed/>
                  <p:pic>
                    <p:nvPicPr>
                      <p:cNvPr id="0" name=""/>
                      <p:cNvPicPr>
                        <a:picLocks noChangeAspect="1" noChangeArrowheads="1"/>
                      </p:cNvPicPr>
                      <p:nvPr/>
                    </p:nvPicPr>
                    <p:blipFill>
                      <a:blip r:embed="rId11"/>
                      <a:srcRect/>
                      <a:stretch>
                        <a:fillRect/>
                      </a:stretch>
                    </p:blipFill>
                    <p:spPr bwMode="auto">
                      <a:xfrm>
                        <a:off x="8445811" y="2741911"/>
                        <a:ext cx="288696" cy="288696"/>
                      </a:xfrm>
                      <a:prstGeom prst="rect">
                        <a:avLst/>
                      </a:prstGeom>
                      <a:noFill/>
                      <a:ln>
                        <a:noFill/>
                      </a:ln>
                    </p:spPr>
                  </p:pic>
                </p:oleObj>
              </mc:Fallback>
            </mc:AlternateContent>
          </a:graphicData>
        </a:graphic>
      </p:graphicFrame>
      <p:sp>
        <p:nvSpPr>
          <p:cNvPr id="76" name="TextBox 75"/>
          <p:cNvSpPr txBox="1"/>
          <p:nvPr/>
        </p:nvSpPr>
        <p:spPr>
          <a:xfrm>
            <a:off x="7909108" y="1034945"/>
            <a:ext cx="1242649" cy="553998"/>
          </a:xfrm>
          <a:prstGeom prst="rect">
            <a:avLst/>
          </a:prstGeom>
          <a:noFill/>
        </p:spPr>
        <p:txBody>
          <a:bodyPr wrap="none" rtlCol="0">
            <a:spAutoFit/>
          </a:bodyPr>
          <a:lstStyle/>
          <a:p>
            <a:pPr algn="ctr"/>
            <a:r>
              <a:rPr lang="en-US" altLang="zh-CN" sz="1000" b="0" dirty="0" smtClean="0">
                <a:latin typeface="+mj-lt"/>
              </a:rPr>
              <a:t>Sub-block</a:t>
            </a:r>
          </a:p>
          <a:p>
            <a:pPr algn="ctr"/>
            <a:r>
              <a:rPr lang="en-US" altLang="zh-CN" sz="1000" b="0" dirty="0" smtClean="0">
                <a:latin typeface="+mj-lt"/>
              </a:rPr>
              <a:t>Distortion Contrast</a:t>
            </a:r>
          </a:p>
          <a:p>
            <a:pPr algn="ctr"/>
            <a:r>
              <a:rPr lang="en-US" altLang="zh-CN" sz="1000" b="0" dirty="0" smtClean="0">
                <a:latin typeface="+mj-lt"/>
              </a:rPr>
              <a:t>Feature</a:t>
            </a:r>
            <a:endParaRPr lang="zh-CN" altLang="en-US" sz="1000" b="0" dirty="0">
              <a:latin typeface="+mj-lt"/>
            </a:endParaRPr>
          </a:p>
        </p:txBody>
      </p:sp>
      <p:cxnSp>
        <p:nvCxnSpPr>
          <p:cNvPr id="77" name="Straight Arrow Connector 76"/>
          <p:cNvCxnSpPr>
            <a:stCxn id="67" idx="3"/>
          </p:cNvCxnSpPr>
          <p:nvPr/>
        </p:nvCxnSpPr>
        <p:spPr bwMode="auto">
          <a:xfrm>
            <a:off x="7800376" y="2194230"/>
            <a:ext cx="380144" cy="1"/>
          </a:xfrm>
          <a:prstGeom prst="straightConnector1">
            <a:avLst/>
          </a:prstGeom>
          <a:solidFill>
            <a:schemeClr val="accent1"/>
          </a:solidFill>
          <a:ln w="19050" cap="flat" cmpd="sng" algn="ctr">
            <a:solidFill>
              <a:schemeClr val="tx1"/>
            </a:solidFill>
            <a:prstDash val="solid"/>
            <a:miter lim="800000"/>
            <a:headEnd type="none" w="med" len="med"/>
            <a:tailEnd type="arrow"/>
          </a:ln>
          <a:effectLst/>
        </p:spPr>
      </p:cxnSp>
      <p:graphicFrame>
        <p:nvGraphicFramePr>
          <p:cNvPr id="81" name="Object 80"/>
          <p:cNvGraphicFramePr>
            <a:graphicFrameLocks noChangeAspect="1"/>
          </p:cNvGraphicFramePr>
          <p:nvPr>
            <p:extLst>
              <p:ext uri="{D42A27DB-BD31-4B8C-83A1-F6EECF244321}">
                <p14:modId xmlns:p14="http://schemas.microsoft.com/office/powerpoint/2010/main" val="577057193"/>
              </p:ext>
            </p:extLst>
          </p:nvPr>
        </p:nvGraphicFramePr>
        <p:xfrm>
          <a:off x="2249951" y="4782318"/>
          <a:ext cx="4254782" cy="685227"/>
        </p:xfrm>
        <a:graphic>
          <a:graphicData uri="http://schemas.openxmlformats.org/presentationml/2006/ole">
            <mc:AlternateContent xmlns:mc="http://schemas.openxmlformats.org/markup-compatibility/2006">
              <mc:Choice xmlns:v="urn:schemas-microsoft-com:vml" Requires="v">
                <p:oleObj spid="_x0000_s13180" name="Equation" r:id="rId12" imgW="3390840" imgH="545760" progId="Equation.DSMT4">
                  <p:embed/>
                </p:oleObj>
              </mc:Choice>
              <mc:Fallback>
                <p:oleObj name="Equation" r:id="rId12" imgW="3390840" imgH="545760" progId="Equation.DSMT4">
                  <p:embed/>
                  <p:pic>
                    <p:nvPicPr>
                      <p:cNvPr id="0" name=""/>
                      <p:cNvPicPr/>
                      <p:nvPr/>
                    </p:nvPicPr>
                    <p:blipFill>
                      <a:blip r:embed="rId13"/>
                      <a:stretch>
                        <a:fillRect/>
                      </a:stretch>
                    </p:blipFill>
                    <p:spPr>
                      <a:xfrm>
                        <a:off x="2249951" y="4782318"/>
                        <a:ext cx="4254782" cy="685227"/>
                      </a:xfrm>
                      <a:prstGeom prst="rect">
                        <a:avLst/>
                      </a:prstGeom>
                    </p:spPr>
                  </p:pic>
                </p:oleObj>
              </mc:Fallback>
            </mc:AlternateContent>
          </a:graphicData>
        </a:graphic>
      </p:graphicFrame>
      <p:graphicFrame>
        <p:nvGraphicFramePr>
          <p:cNvPr id="87" name="Object 86"/>
          <p:cNvGraphicFramePr>
            <a:graphicFrameLocks noChangeAspect="1"/>
          </p:cNvGraphicFramePr>
          <p:nvPr>
            <p:extLst>
              <p:ext uri="{D42A27DB-BD31-4B8C-83A1-F6EECF244321}">
                <p14:modId xmlns:p14="http://schemas.microsoft.com/office/powerpoint/2010/main" val="2585407831"/>
              </p:ext>
            </p:extLst>
          </p:nvPr>
        </p:nvGraphicFramePr>
        <p:xfrm>
          <a:off x="3389436" y="5651016"/>
          <a:ext cx="1629941" cy="316009"/>
        </p:xfrm>
        <a:graphic>
          <a:graphicData uri="http://schemas.openxmlformats.org/presentationml/2006/ole">
            <mc:AlternateContent xmlns:mc="http://schemas.openxmlformats.org/markup-compatibility/2006">
              <mc:Choice xmlns:v="urn:schemas-microsoft-com:vml" Requires="v">
                <p:oleObj spid="_x0000_s13181" name="Equation" r:id="rId14" imgW="1244520" imgH="241200" progId="Equation.DSMT4">
                  <p:embed/>
                </p:oleObj>
              </mc:Choice>
              <mc:Fallback>
                <p:oleObj name="Equation" r:id="rId14" imgW="1244520" imgH="241200" progId="Equation.DSMT4">
                  <p:embed/>
                  <p:pic>
                    <p:nvPicPr>
                      <p:cNvPr id="0" name=""/>
                      <p:cNvPicPr/>
                      <p:nvPr/>
                    </p:nvPicPr>
                    <p:blipFill>
                      <a:blip r:embed="rId15"/>
                      <a:stretch>
                        <a:fillRect/>
                      </a:stretch>
                    </p:blipFill>
                    <p:spPr>
                      <a:xfrm>
                        <a:off x="3389436" y="5651016"/>
                        <a:ext cx="1629941" cy="316009"/>
                      </a:xfrm>
                      <a:prstGeom prst="rect">
                        <a:avLst/>
                      </a:prstGeom>
                    </p:spPr>
                  </p:pic>
                </p:oleObj>
              </mc:Fallback>
            </mc:AlternateContent>
          </a:graphicData>
        </a:graphic>
      </p:graphicFrame>
      <p:pic>
        <p:nvPicPr>
          <p:cNvPr id="7" name="Picture 6"/>
          <p:cNvPicPr>
            <a:picLocks noChangeAspect="1"/>
          </p:cNvPicPr>
          <p:nvPr/>
        </p:nvPicPr>
        <p:blipFill>
          <a:blip r:embed="rId16"/>
          <a:stretch>
            <a:fillRect/>
          </a:stretch>
        </p:blipFill>
        <p:spPr>
          <a:xfrm>
            <a:off x="8283537" y="1646901"/>
            <a:ext cx="550331" cy="989742"/>
          </a:xfrm>
          <a:prstGeom prst="rect">
            <a:avLst/>
          </a:prstGeom>
        </p:spPr>
      </p:pic>
    </p:spTree>
    <p:extLst>
      <p:ext uri="{BB962C8B-B14F-4D97-AF65-F5344CB8AC3E}">
        <p14:creationId xmlns:p14="http://schemas.microsoft.com/office/powerpoint/2010/main" val="409756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Classification Model</a:t>
            </a:r>
            <a:endParaRPr lang="en-US" dirty="0"/>
          </a:p>
        </p:txBody>
      </p:sp>
      <p:sp>
        <p:nvSpPr>
          <p:cNvPr id="3" name="Content Placeholder 2"/>
          <p:cNvSpPr>
            <a:spLocks noGrp="1"/>
          </p:cNvSpPr>
          <p:nvPr>
            <p:ph idx="1"/>
          </p:nvPr>
        </p:nvSpPr>
        <p:spPr/>
        <p:txBody>
          <a:bodyPr/>
          <a:lstStyle/>
          <a:p>
            <a:r>
              <a:rPr lang="en-US" sz="1800" dirty="0" smtClean="0"/>
              <a:t>The distribution of structure features is modeled by a Gaussian Mixture Model (GMM):</a:t>
            </a:r>
          </a:p>
          <a:p>
            <a:endParaRPr lang="en-US" sz="1800" dirty="0"/>
          </a:p>
          <a:p>
            <a:endParaRPr lang="en-US" sz="1800" dirty="0" smtClean="0"/>
          </a:p>
          <a:p>
            <a:endParaRPr lang="en-US" sz="1800" dirty="0"/>
          </a:p>
          <a:p>
            <a:r>
              <a:rPr lang="en-US" sz="1800" dirty="0" smtClean="0"/>
              <a:t>Parameters                     can be obtained by solving the following maximum likelihood problem on the training data using EM algorithm: </a:t>
            </a:r>
          </a:p>
          <a:p>
            <a:endParaRPr lang="en-US" sz="1800" dirty="0"/>
          </a:p>
          <a:p>
            <a:endParaRPr lang="en-US" sz="1800" dirty="0" smtClean="0"/>
          </a:p>
          <a:p>
            <a:r>
              <a:rPr lang="en-US" sz="1800" dirty="0" smtClean="0"/>
              <a:t>The classification probability can be computed as</a:t>
            </a:r>
            <a:endParaRPr lang="en-US" sz="1800" dirty="0"/>
          </a:p>
        </p:txBody>
      </p:sp>
      <p:graphicFrame>
        <p:nvGraphicFramePr>
          <p:cNvPr id="4" name="Object 3"/>
          <p:cNvGraphicFramePr>
            <a:graphicFrameLocks noChangeAspect="1"/>
          </p:cNvGraphicFramePr>
          <p:nvPr>
            <p:extLst>
              <p:ext uri="{D42A27DB-BD31-4B8C-83A1-F6EECF244321}">
                <p14:modId xmlns:p14="http://schemas.microsoft.com/office/powerpoint/2010/main" val="274305451"/>
              </p:ext>
            </p:extLst>
          </p:nvPr>
        </p:nvGraphicFramePr>
        <p:xfrm>
          <a:off x="2942732" y="1832318"/>
          <a:ext cx="2133579" cy="477248"/>
        </p:xfrm>
        <a:graphic>
          <a:graphicData uri="http://schemas.openxmlformats.org/presentationml/2006/ole">
            <mc:AlternateContent xmlns:mc="http://schemas.openxmlformats.org/markup-compatibility/2006">
              <mc:Choice xmlns:v="urn:schemas-microsoft-com:vml" Requires="v">
                <p:oleObj spid="_x0000_s13976" name="Equation" r:id="rId3" imgW="1930320" imgH="431640" progId="Equation.DSMT4">
                  <p:embed/>
                </p:oleObj>
              </mc:Choice>
              <mc:Fallback>
                <p:oleObj name="Equation" r:id="rId3" imgW="1930320" imgH="431640" progId="Equation.DSMT4">
                  <p:embed/>
                  <p:pic>
                    <p:nvPicPr>
                      <p:cNvPr id="0" name=""/>
                      <p:cNvPicPr/>
                      <p:nvPr/>
                    </p:nvPicPr>
                    <p:blipFill>
                      <a:blip r:embed="rId4"/>
                      <a:stretch>
                        <a:fillRect/>
                      </a:stretch>
                    </p:blipFill>
                    <p:spPr>
                      <a:xfrm>
                        <a:off x="2942732" y="1832318"/>
                        <a:ext cx="2133579" cy="47724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33789919"/>
              </p:ext>
            </p:extLst>
          </p:nvPr>
        </p:nvGraphicFramePr>
        <p:xfrm>
          <a:off x="2278522" y="3211707"/>
          <a:ext cx="1209675" cy="307975"/>
        </p:xfrm>
        <a:graphic>
          <a:graphicData uri="http://schemas.openxmlformats.org/presentationml/2006/ole">
            <mc:AlternateContent xmlns:mc="http://schemas.openxmlformats.org/markup-compatibility/2006">
              <mc:Choice xmlns:v="urn:schemas-microsoft-com:vml" Requires="v">
                <p:oleObj spid="_x0000_s13977" name="Equation" r:id="rId5" imgW="901440" imgH="228600" progId="Equation.DSMT4">
                  <p:embed/>
                </p:oleObj>
              </mc:Choice>
              <mc:Fallback>
                <p:oleObj name="Equation" r:id="rId5" imgW="901440" imgH="228600" progId="Equation.DSMT4">
                  <p:embed/>
                  <p:pic>
                    <p:nvPicPr>
                      <p:cNvPr id="0" name=""/>
                      <p:cNvPicPr/>
                      <p:nvPr/>
                    </p:nvPicPr>
                    <p:blipFill>
                      <a:blip r:embed="rId6"/>
                      <a:stretch>
                        <a:fillRect/>
                      </a:stretch>
                    </p:blipFill>
                    <p:spPr>
                      <a:xfrm>
                        <a:off x="2278522" y="3211707"/>
                        <a:ext cx="1209675" cy="307975"/>
                      </a:xfrm>
                      <a:prstGeom prst="rect">
                        <a:avLst/>
                      </a:prstGeom>
                    </p:spPr>
                  </p:pic>
                </p:oleObj>
              </mc:Fallback>
            </mc:AlternateContent>
          </a:graphicData>
        </a:graphic>
      </p:graphicFrame>
      <p:pic>
        <p:nvPicPr>
          <p:cNvPr id="13826" name="Picture 5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4560" y="2374350"/>
            <a:ext cx="32480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28" name="Picture 5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4560" y="4100706"/>
            <a:ext cx="28384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30" name="Picture 5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1135" y="5209398"/>
            <a:ext cx="43053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449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Distortion Prediction Model</a:t>
            </a:r>
            <a:endParaRPr lang="en-US" dirty="0"/>
          </a:p>
        </p:txBody>
      </p:sp>
      <p:sp>
        <p:nvSpPr>
          <p:cNvPr id="3" name="Content Placeholder 2"/>
          <p:cNvSpPr>
            <a:spLocks noGrp="1"/>
          </p:cNvSpPr>
          <p:nvPr>
            <p:ph idx="1"/>
          </p:nvPr>
        </p:nvSpPr>
        <p:spPr/>
        <p:txBody>
          <a:bodyPr/>
          <a:lstStyle/>
          <a:p>
            <a:r>
              <a:rPr lang="en-US" sz="1800" dirty="0" smtClean="0"/>
              <a:t>The perceptual distortion prediction probability given the distortion contrast, luminance, and local structure type is defined as</a:t>
            </a:r>
            <a:endParaRPr lang="en-US" sz="1800" dirty="0"/>
          </a:p>
          <a:p>
            <a:endParaRPr lang="en-US" sz="1800" dirty="0" smtClean="0"/>
          </a:p>
          <a:p>
            <a:endParaRPr lang="en-US" sz="1800" dirty="0"/>
          </a:p>
          <a:p>
            <a:endParaRPr lang="en-US" sz="1800" dirty="0" smtClean="0"/>
          </a:p>
          <a:p>
            <a:endParaRPr lang="en-US" sz="1800" dirty="0" smtClean="0"/>
          </a:p>
          <a:p>
            <a:r>
              <a:rPr lang="en-US" sz="1800" dirty="0" smtClean="0"/>
              <a:t>The light adaptation function is defined using a LUT with      entries:</a:t>
            </a:r>
          </a:p>
          <a:p>
            <a:endParaRPr lang="en-US" sz="1800" dirty="0"/>
          </a:p>
          <a:p>
            <a:r>
              <a:rPr lang="en-US" sz="1800" dirty="0" smtClean="0"/>
              <a:t>The final distortion prediction is made by combining the model responses </a:t>
            </a:r>
            <a:r>
              <a:rPr lang="en-US" sz="1800" dirty="0" smtClean="0"/>
              <a:t>weighted by </a:t>
            </a:r>
            <a:r>
              <a:rPr lang="en-US" sz="1800" dirty="0" smtClean="0"/>
              <a:t>the structure classification probabilities:</a:t>
            </a:r>
          </a:p>
          <a:p>
            <a:endParaRPr lang="en-US" sz="1800" dirty="0"/>
          </a:p>
          <a:p>
            <a:endParaRPr lang="en-US" sz="1800" dirty="0" smtClean="0"/>
          </a:p>
          <a:p>
            <a:endParaRPr lang="en-US" sz="1800" dirty="0"/>
          </a:p>
          <a:p>
            <a:endParaRPr lang="en-US" sz="1800" dirty="0"/>
          </a:p>
        </p:txBody>
      </p:sp>
      <p:grpSp>
        <p:nvGrpSpPr>
          <p:cNvPr id="6" name="Group 5"/>
          <p:cNvGrpSpPr/>
          <p:nvPr/>
        </p:nvGrpSpPr>
        <p:grpSpPr>
          <a:xfrm>
            <a:off x="2309525" y="2151601"/>
            <a:ext cx="4068057" cy="815975"/>
            <a:chOff x="2376096" y="2266609"/>
            <a:chExt cx="4068057" cy="815975"/>
          </a:xfrm>
        </p:grpSpPr>
        <p:graphicFrame>
          <p:nvGraphicFramePr>
            <p:cNvPr id="4" name="Object 3"/>
            <p:cNvGraphicFramePr>
              <a:graphicFrameLocks noChangeAspect="1"/>
            </p:cNvGraphicFramePr>
            <p:nvPr>
              <p:extLst>
                <p:ext uri="{D42A27DB-BD31-4B8C-83A1-F6EECF244321}">
                  <p14:modId xmlns:p14="http://schemas.microsoft.com/office/powerpoint/2010/main" val="2768028251"/>
                </p:ext>
              </p:extLst>
            </p:nvPr>
          </p:nvGraphicFramePr>
          <p:xfrm>
            <a:off x="2376096" y="2266609"/>
            <a:ext cx="2963862" cy="325437"/>
          </p:xfrm>
          <a:graphic>
            <a:graphicData uri="http://schemas.openxmlformats.org/presentationml/2006/ole">
              <mc:AlternateContent xmlns:mc="http://schemas.openxmlformats.org/markup-compatibility/2006">
                <mc:Choice xmlns:v="urn:schemas-microsoft-com:vml" Requires="v">
                  <p:oleObj spid="_x0000_s1188" name="Equation" r:id="rId3" imgW="2197080" imgH="241200" progId="Equation.DSMT4">
                    <p:embed/>
                  </p:oleObj>
                </mc:Choice>
                <mc:Fallback>
                  <p:oleObj name="Equation" r:id="rId3" imgW="2197080" imgH="241200" progId="Equation.DSMT4">
                    <p:embed/>
                    <p:pic>
                      <p:nvPicPr>
                        <p:cNvPr id="0" name=""/>
                        <p:cNvPicPr/>
                        <p:nvPr/>
                      </p:nvPicPr>
                      <p:blipFill>
                        <a:blip r:embed="rId4"/>
                        <a:stretch>
                          <a:fillRect/>
                        </a:stretch>
                      </p:blipFill>
                      <p:spPr>
                        <a:xfrm>
                          <a:off x="2376096" y="2266609"/>
                          <a:ext cx="2963862" cy="32543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440819681"/>
                </p:ext>
              </p:extLst>
            </p:nvPr>
          </p:nvGraphicFramePr>
          <p:xfrm>
            <a:off x="4293090" y="2628559"/>
            <a:ext cx="2151063" cy="454025"/>
          </p:xfrm>
          <a:graphic>
            <a:graphicData uri="http://schemas.openxmlformats.org/presentationml/2006/ole">
              <mc:AlternateContent xmlns:mc="http://schemas.openxmlformats.org/markup-compatibility/2006">
                <mc:Choice xmlns:v="urn:schemas-microsoft-com:vml" Requires="v">
                  <p:oleObj spid="_x0000_s1189" name="Equation" r:id="rId5" imgW="1562040" imgH="330120" progId="Equation.DSMT4">
                    <p:embed/>
                  </p:oleObj>
                </mc:Choice>
                <mc:Fallback>
                  <p:oleObj name="Equation" r:id="rId5" imgW="1562040" imgH="330120" progId="Equation.DSMT4">
                    <p:embed/>
                    <p:pic>
                      <p:nvPicPr>
                        <p:cNvPr id="0" name=""/>
                        <p:cNvPicPr/>
                        <p:nvPr/>
                      </p:nvPicPr>
                      <p:blipFill>
                        <a:blip r:embed="rId6"/>
                        <a:stretch>
                          <a:fillRect/>
                        </a:stretch>
                      </p:blipFill>
                      <p:spPr>
                        <a:xfrm>
                          <a:off x="4293090" y="2628559"/>
                          <a:ext cx="2151063" cy="454025"/>
                        </a:xfrm>
                        <a:prstGeom prst="rect">
                          <a:avLst/>
                        </a:prstGeom>
                      </p:spPr>
                    </p:pic>
                  </p:oleObj>
                </mc:Fallback>
              </mc:AlternateContent>
            </a:graphicData>
          </a:graphic>
        </p:graphicFrame>
      </p:grpSp>
      <p:graphicFrame>
        <p:nvGraphicFramePr>
          <p:cNvPr id="7" name="Object 6"/>
          <p:cNvGraphicFramePr>
            <a:graphicFrameLocks noChangeAspect="1"/>
          </p:cNvGraphicFramePr>
          <p:nvPr>
            <p:extLst>
              <p:ext uri="{D42A27DB-BD31-4B8C-83A1-F6EECF244321}">
                <p14:modId xmlns:p14="http://schemas.microsoft.com/office/powerpoint/2010/main" val="1533539585"/>
              </p:ext>
            </p:extLst>
          </p:nvPr>
        </p:nvGraphicFramePr>
        <p:xfrm>
          <a:off x="2369268" y="2974107"/>
          <a:ext cx="3076575" cy="457200"/>
        </p:xfrm>
        <a:graphic>
          <a:graphicData uri="http://schemas.openxmlformats.org/presentationml/2006/ole">
            <mc:AlternateContent xmlns:mc="http://schemas.openxmlformats.org/markup-compatibility/2006">
              <mc:Choice xmlns:v="urn:schemas-microsoft-com:vml" Requires="v">
                <p:oleObj spid="_x0000_s1190" name="Equation" r:id="rId7" imgW="2641320" imgH="393480" progId="Equation.DSMT4">
                  <p:embed/>
                </p:oleObj>
              </mc:Choice>
              <mc:Fallback>
                <p:oleObj name="Equation" r:id="rId7" imgW="2641320" imgH="393480" progId="Equation.DSMT4">
                  <p:embed/>
                  <p:pic>
                    <p:nvPicPr>
                      <p:cNvPr id="0" name=""/>
                      <p:cNvPicPr/>
                      <p:nvPr/>
                    </p:nvPicPr>
                    <p:blipFill>
                      <a:blip r:embed="rId8"/>
                      <a:stretch>
                        <a:fillRect/>
                      </a:stretch>
                    </p:blipFill>
                    <p:spPr>
                      <a:xfrm>
                        <a:off x="2369268" y="2974107"/>
                        <a:ext cx="3076575" cy="4572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30734345"/>
              </p:ext>
            </p:extLst>
          </p:nvPr>
        </p:nvGraphicFramePr>
        <p:xfrm>
          <a:off x="6745766" y="3580565"/>
          <a:ext cx="291053" cy="374211"/>
        </p:xfrm>
        <a:graphic>
          <a:graphicData uri="http://schemas.openxmlformats.org/presentationml/2006/ole">
            <mc:AlternateContent xmlns:mc="http://schemas.openxmlformats.org/markup-compatibility/2006">
              <mc:Choice xmlns:v="urn:schemas-microsoft-com:vml" Requires="v">
                <p:oleObj spid="_x0000_s1191" name="Equation" r:id="rId9" imgW="177480" imgH="228600" progId="Equation.DSMT4">
                  <p:embed/>
                </p:oleObj>
              </mc:Choice>
              <mc:Fallback>
                <p:oleObj name="Equation" r:id="rId9" imgW="177480" imgH="228600" progId="Equation.DSMT4">
                  <p:embed/>
                  <p:pic>
                    <p:nvPicPr>
                      <p:cNvPr id="0" name=""/>
                      <p:cNvPicPr/>
                      <p:nvPr/>
                    </p:nvPicPr>
                    <p:blipFill>
                      <a:blip r:embed="rId10"/>
                      <a:stretch>
                        <a:fillRect/>
                      </a:stretch>
                    </p:blipFill>
                    <p:spPr>
                      <a:xfrm>
                        <a:off x="6745766" y="3580565"/>
                        <a:ext cx="291053" cy="374211"/>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633884299"/>
              </p:ext>
            </p:extLst>
          </p:nvPr>
        </p:nvGraphicFramePr>
        <p:xfrm>
          <a:off x="3043352" y="4024192"/>
          <a:ext cx="2509036" cy="332323"/>
        </p:xfrm>
        <a:graphic>
          <a:graphicData uri="http://schemas.openxmlformats.org/presentationml/2006/ole">
            <mc:AlternateContent xmlns:mc="http://schemas.openxmlformats.org/markup-compatibility/2006">
              <mc:Choice xmlns:v="urn:schemas-microsoft-com:vml" Requires="v">
                <p:oleObj spid="_x0000_s1192" name="Equation" r:id="rId11" imgW="1917360" imgH="253800" progId="Equation.DSMT4">
                  <p:embed/>
                </p:oleObj>
              </mc:Choice>
              <mc:Fallback>
                <p:oleObj name="Equation" r:id="rId11" imgW="1917360" imgH="253800" progId="Equation.DSMT4">
                  <p:embed/>
                  <p:pic>
                    <p:nvPicPr>
                      <p:cNvPr id="0" name=""/>
                      <p:cNvPicPr/>
                      <p:nvPr/>
                    </p:nvPicPr>
                    <p:blipFill>
                      <a:blip r:embed="rId12"/>
                      <a:stretch>
                        <a:fillRect/>
                      </a:stretch>
                    </p:blipFill>
                    <p:spPr>
                      <a:xfrm>
                        <a:off x="3043352" y="4024192"/>
                        <a:ext cx="2509036" cy="33232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779173143"/>
              </p:ext>
            </p:extLst>
          </p:nvPr>
        </p:nvGraphicFramePr>
        <p:xfrm>
          <a:off x="3025530" y="5250645"/>
          <a:ext cx="3129053" cy="550336"/>
        </p:xfrm>
        <a:graphic>
          <a:graphicData uri="http://schemas.openxmlformats.org/presentationml/2006/ole">
            <mc:AlternateContent xmlns:mc="http://schemas.openxmlformats.org/markup-compatibility/2006">
              <mc:Choice xmlns:v="urn:schemas-microsoft-com:vml" Requires="v">
                <p:oleObj spid="_x0000_s1193" name="Equation" r:id="rId13" imgW="2527300" imgH="444500" progId="Equation.DSMT4">
                  <p:embed/>
                </p:oleObj>
              </mc:Choice>
              <mc:Fallback>
                <p:oleObj name="Equation" r:id="rId13" imgW="2527300" imgH="444500" progId="Equation.DSMT4">
                  <p:embed/>
                  <p:pic>
                    <p:nvPicPr>
                      <p:cNvPr id="0" name=""/>
                      <p:cNvPicPr/>
                      <p:nvPr/>
                    </p:nvPicPr>
                    <p:blipFill>
                      <a:blip r:embed="rId14"/>
                      <a:stretch>
                        <a:fillRect/>
                      </a:stretch>
                    </p:blipFill>
                    <p:spPr>
                      <a:xfrm>
                        <a:off x="3025530" y="5250645"/>
                        <a:ext cx="3129053" cy="550336"/>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74062350"/>
              </p:ext>
            </p:extLst>
          </p:nvPr>
        </p:nvGraphicFramePr>
        <p:xfrm>
          <a:off x="3169293" y="5842287"/>
          <a:ext cx="1452252" cy="564765"/>
        </p:xfrm>
        <a:graphic>
          <a:graphicData uri="http://schemas.openxmlformats.org/presentationml/2006/ole">
            <mc:AlternateContent xmlns:mc="http://schemas.openxmlformats.org/markup-compatibility/2006">
              <mc:Choice xmlns:v="urn:schemas-microsoft-com:vml" Requires="v">
                <p:oleObj spid="_x0000_s1194" name="Equation" r:id="rId15" imgW="1143000" imgH="444500" progId="Equation.DSMT4">
                  <p:embed/>
                </p:oleObj>
              </mc:Choice>
              <mc:Fallback>
                <p:oleObj name="Equation" r:id="rId15" imgW="1143000" imgH="444500" progId="Equation.DSMT4">
                  <p:embed/>
                  <p:pic>
                    <p:nvPicPr>
                      <p:cNvPr id="0" name=""/>
                      <p:cNvPicPr/>
                      <p:nvPr/>
                    </p:nvPicPr>
                    <p:blipFill>
                      <a:blip r:embed="rId16"/>
                      <a:stretch>
                        <a:fillRect/>
                      </a:stretch>
                    </p:blipFill>
                    <p:spPr>
                      <a:xfrm>
                        <a:off x="3169293" y="5842287"/>
                        <a:ext cx="1452252" cy="564765"/>
                      </a:xfrm>
                      <a:prstGeom prst="rect">
                        <a:avLst/>
                      </a:prstGeom>
                    </p:spPr>
                  </p:pic>
                </p:oleObj>
              </mc:Fallback>
            </mc:AlternateContent>
          </a:graphicData>
        </a:graphic>
      </p:graphicFrame>
    </p:spTree>
    <p:extLst>
      <p:ext uri="{BB962C8B-B14F-4D97-AF65-F5344CB8AC3E}">
        <p14:creationId xmlns:p14="http://schemas.microsoft.com/office/powerpoint/2010/main" val="3368901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Sub-Block Distortion </a:t>
            </a:r>
            <a:r>
              <a:rPr lang="en-US" sz="2400" dirty="0"/>
              <a:t>P</a:t>
            </a:r>
            <a:r>
              <a:rPr lang="en-US" sz="2400" dirty="0" smtClean="0"/>
              <a:t>rediction Framework Summary</a:t>
            </a:r>
            <a:endParaRPr lang="en-US" sz="2400" dirty="0"/>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976278"/>
            <a:ext cx="7656513" cy="544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716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zh-CN" altLang="en-US" dirty="0"/>
          </a:p>
        </p:txBody>
      </p:sp>
      <p:sp>
        <p:nvSpPr>
          <p:cNvPr id="3" name="Content Placeholder 2"/>
          <p:cNvSpPr>
            <a:spLocks noGrp="1"/>
          </p:cNvSpPr>
          <p:nvPr>
            <p:ph idx="1"/>
          </p:nvPr>
        </p:nvSpPr>
        <p:spPr/>
        <p:txBody>
          <a:bodyPr/>
          <a:lstStyle/>
          <a:p>
            <a:r>
              <a:rPr lang="en-US" altLang="zh-CN" dirty="0" smtClean="0"/>
              <a:t>Introduction to near-threshold local distortion in natural images</a:t>
            </a:r>
          </a:p>
          <a:p>
            <a:endParaRPr lang="en-US" altLang="zh-CN" dirty="0"/>
          </a:p>
          <a:p>
            <a:r>
              <a:rPr lang="en-US" altLang="zh-CN" dirty="0" smtClean="0"/>
              <a:t>Limitation of current methods</a:t>
            </a:r>
          </a:p>
          <a:p>
            <a:endParaRPr lang="en-US" altLang="zh-CN" dirty="0"/>
          </a:p>
          <a:p>
            <a:r>
              <a:rPr lang="en-US" altLang="zh-CN" dirty="0" smtClean="0"/>
              <a:t>Optimal classification based model for near-threshold distortion</a:t>
            </a:r>
          </a:p>
          <a:p>
            <a:endParaRPr lang="en-US" altLang="zh-CN" dirty="0"/>
          </a:p>
          <a:p>
            <a:r>
              <a:rPr lang="en-US" altLang="zh-CN" dirty="0" smtClean="0">
                <a:solidFill>
                  <a:srgbClr val="FF0000"/>
                </a:solidFill>
              </a:rPr>
              <a:t>Results</a:t>
            </a:r>
            <a:endParaRPr lang="en-US" altLang="zh-CN" dirty="0">
              <a:solidFill>
                <a:srgbClr val="FF0000"/>
              </a:solidFill>
            </a:endParaRPr>
          </a:p>
          <a:p>
            <a:endParaRPr lang="en-US" altLang="zh-CN" dirty="0"/>
          </a:p>
          <a:p>
            <a:r>
              <a:rPr lang="en-US" altLang="zh-CN" dirty="0" smtClean="0"/>
              <a:t>Conclusion</a:t>
            </a:r>
          </a:p>
          <a:p>
            <a:endParaRPr lang="en-US" altLang="zh-CN" dirty="0"/>
          </a:p>
          <a:p>
            <a:pPr marL="0" indent="0">
              <a:buNone/>
            </a:pPr>
            <a:endParaRPr lang="en-US" altLang="zh-CN" dirty="0" smtClean="0"/>
          </a:p>
          <a:p>
            <a:endParaRPr lang="zh-CN" altLang="en-US" dirty="0"/>
          </a:p>
        </p:txBody>
      </p:sp>
    </p:spTree>
    <p:extLst>
      <p:ext uri="{BB962C8B-B14F-4D97-AF65-F5344CB8AC3E}">
        <p14:creationId xmlns:p14="http://schemas.microsoft.com/office/powerpoint/2010/main" val="247416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Five-Fold Cross-Validation</a:t>
            </a:r>
            <a:endParaRPr lang="en-US" dirty="0"/>
          </a:p>
        </p:txBody>
      </p:sp>
      <p:sp>
        <p:nvSpPr>
          <p:cNvPr id="3" name="Content Placeholder 2"/>
          <p:cNvSpPr>
            <a:spLocks noGrp="1"/>
          </p:cNvSpPr>
          <p:nvPr>
            <p:ph idx="1"/>
          </p:nvPr>
        </p:nvSpPr>
        <p:spPr>
          <a:xfrm>
            <a:off x="537656" y="819609"/>
            <a:ext cx="8112643" cy="5115442"/>
          </a:xfrm>
        </p:spPr>
        <p:txBody>
          <a:bodyPr/>
          <a:lstStyle/>
          <a:p>
            <a:r>
              <a:rPr lang="en-US" sz="1600" dirty="0" smtClean="0"/>
              <a:t>We randomly divide the 1080 local patches extracted from the 30 images in the CSIQ* database into five subsets. Patches in different subsets are extracted from different images.</a:t>
            </a:r>
          </a:p>
          <a:p>
            <a:r>
              <a:rPr lang="en-US" sz="1600" dirty="0" smtClean="0"/>
              <a:t>3 subsets are used as training set, 1 subset is used as validation set, and 1 subset is used as test set.</a:t>
            </a:r>
          </a:p>
          <a:p>
            <a:r>
              <a:rPr lang="en-US" sz="1600" dirty="0" smtClean="0"/>
              <a:t>We perform five experiments to evaluate the model with each of the five subsets used as the test set exactly once. The average and standard deviation are recorded.</a:t>
            </a:r>
            <a:endParaRPr lang="en-US" sz="16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445" y="2923489"/>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bwMode="auto">
          <a:xfrm>
            <a:off x="6202837" y="3406220"/>
            <a:ext cx="1159497" cy="565608"/>
          </a:xfrm>
          <a:prstGeom prst="ellipse">
            <a:avLst/>
          </a:prstGeom>
          <a:solidFill>
            <a:schemeClr val="tx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j-lt"/>
              </a:rPr>
              <a:t>Training</a:t>
            </a:r>
          </a:p>
          <a:p>
            <a:pPr marL="0" marR="0" indent="0" algn="ctr" defTabSz="914400" rtl="0" eaLnBrk="0" fontAlgn="base" latinLnBrk="0" hangingPunct="0">
              <a:lnSpc>
                <a:spcPct val="100000"/>
              </a:lnSpc>
              <a:spcBef>
                <a:spcPct val="0"/>
              </a:spcBef>
              <a:spcAft>
                <a:spcPct val="0"/>
              </a:spcAft>
              <a:buClrTx/>
              <a:buSzTx/>
              <a:buFontTx/>
              <a:buNone/>
              <a:tabLst/>
            </a:pPr>
            <a:r>
              <a:rPr lang="en-US" altLang="zh-CN" sz="1200" b="0" dirty="0" smtClean="0">
                <a:latin typeface="+mj-lt"/>
              </a:rPr>
              <a:t>Set</a:t>
            </a:r>
            <a:endParaRPr kumimoji="0" lang="zh-CN" altLang="en-US" sz="1200" b="0" i="0" u="none" strike="noStrike" cap="none" normalizeH="0" baseline="0" dirty="0" smtClean="0">
              <a:ln>
                <a:noFill/>
              </a:ln>
              <a:solidFill>
                <a:schemeClr val="tx1"/>
              </a:solidFill>
              <a:effectLst/>
              <a:latin typeface="+mj-lt"/>
            </a:endParaRPr>
          </a:p>
        </p:txBody>
      </p:sp>
      <p:sp>
        <p:nvSpPr>
          <p:cNvPr id="6" name="Oval 5"/>
          <p:cNvSpPr/>
          <p:nvPr/>
        </p:nvSpPr>
        <p:spPr bwMode="auto">
          <a:xfrm>
            <a:off x="6202836" y="4408214"/>
            <a:ext cx="1159497" cy="565608"/>
          </a:xfrm>
          <a:prstGeom prst="ellipse">
            <a:avLst/>
          </a:prstGeom>
          <a:solidFill>
            <a:schemeClr val="tx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j-lt"/>
              </a:rPr>
              <a:t>Validation</a:t>
            </a:r>
          </a:p>
          <a:p>
            <a:pPr marL="0" marR="0" indent="0" algn="ctr" defTabSz="914400" rtl="0" eaLnBrk="0" fontAlgn="base" latinLnBrk="0" hangingPunct="0">
              <a:lnSpc>
                <a:spcPct val="100000"/>
              </a:lnSpc>
              <a:spcBef>
                <a:spcPct val="0"/>
              </a:spcBef>
              <a:spcAft>
                <a:spcPct val="0"/>
              </a:spcAft>
              <a:buClrTx/>
              <a:buSzTx/>
              <a:buFontTx/>
              <a:buNone/>
              <a:tabLst/>
            </a:pPr>
            <a:r>
              <a:rPr lang="en-US" altLang="zh-CN" sz="1200" b="0" dirty="0" smtClean="0">
                <a:latin typeface="+mj-lt"/>
              </a:rPr>
              <a:t>Set</a:t>
            </a:r>
            <a:endParaRPr kumimoji="0" lang="zh-CN" altLang="en-US" sz="1200" b="0" i="0" u="none" strike="noStrike" cap="none" normalizeH="0" baseline="0" dirty="0" smtClean="0">
              <a:ln>
                <a:noFill/>
              </a:ln>
              <a:solidFill>
                <a:schemeClr val="tx1"/>
              </a:solidFill>
              <a:effectLst/>
              <a:latin typeface="+mj-lt"/>
            </a:endParaRPr>
          </a:p>
        </p:txBody>
      </p:sp>
      <p:sp>
        <p:nvSpPr>
          <p:cNvPr id="7" name="Oval 6"/>
          <p:cNvSpPr/>
          <p:nvPr/>
        </p:nvSpPr>
        <p:spPr bwMode="auto">
          <a:xfrm>
            <a:off x="6210685" y="5689978"/>
            <a:ext cx="1159497" cy="565608"/>
          </a:xfrm>
          <a:prstGeom prst="ellipse">
            <a:avLst/>
          </a:prstGeom>
          <a:solidFill>
            <a:schemeClr val="tx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j-lt"/>
              </a:rPr>
              <a:t>Test</a:t>
            </a:r>
          </a:p>
          <a:p>
            <a:pPr marL="0" marR="0" indent="0" algn="ctr" defTabSz="914400" rtl="0" eaLnBrk="0" fontAlgn="base" latinLnBrk="0" hangingPunct="0">
              <a:lnSpc>
                <a:spcPct val="100000"/>
              </a:lnSpc>
              <a:spcBef>
                <a:spcPct val="0"/>
              </a:spcBef>
              <a:spcAft>
                <a:spcPct val="0"/>
              </a:spcAft>
              <a:buClrTx/>
              <a:buSzTx/>
              <a:buFontTx/>
              <a:buNone/>
              <a:tabLst/>
            </a:pPr>
            <a:r>
              <a:rPr lang="en-US" altLang="zh-CN" sz="1200" b="0" dirty="0" smtClean="0">
                <a:latin typeface="+mj-lt"/>
              </a:rPr>
              <a:t>Set</a:t>
            </a:r>
            <a:endParaRPr kumimoji="0" lang="zh-CN" altLang="en-US" sz="1200" b="0" i="0" u="none" strike="noStrike" cap="none" normalizeH="0" baseline="0" dirty="0" smtClean="0">
              <a:ln>
                <a:noFill/>
              </a:ln>
              <a:solidFill>
                <a:schemeClr val="tx1"/>
              </a:solidFill>
              <a:effectLst/>
              <a:latin typeface="+mj-lt"/>
            </a:endParaRPr>
          </a:p>
        </p:txBody>
      </p:sp>
      <p:cxnSp>
        <p:nvCxnSpPr>
          <p:cNvPr id="8" name="Straight Arrow Connector 7"/>
          <p:cNvCxnSpPr>
            <a:stCxn id="4" idx="3"/>
            <a:endCxn id="6" idx="1"/>
          </p:cNvCxnSpPr>
          <p:nvPr/>
        </p:nvCxnSpPr>
        <p:spPr bwMode="auto">
          <a:xfrm flipH="1">
            <a:off x="6372640" y="3888997"/>
            <a:ext cx="1" cy="602048"/>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13" name="Straight Arrow Connector 12"/>
          <p:cNvCxnSpPr>
            <a:stCxn id="6" idx="7"/>
            <a:endCxn id="4" idx="5"/>
          </p:cNvCxnSpPr>
          <p:nvPr/>
        </p:nvCxnSpPr>
        <p:spPr bwMode="auto">
          <a:xfrm flipV="1">
            <a:off x="7192529" y="3888997"/>
            <a:ext cx="1" cy="602048"/>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15" name="TextBox 14"/>
          <p:cNvSpPr txBox="1"/>
          <p:nvPr/>
        </p:nvSpPr>
        <p:spPr>
          <a:xfrm>
            <a:off x="6369486" y="3977327"/>
            <a:ext cx="841897" cy="430887"/>
          </a:xfrm>
          <a:prstGeom prst="rect">
            <a:avLst/>
          </a:prstGeom>
          <a:noFill/>
        </p:spPr>
        <p:txBody>
          <a:bodyPr wrap="none" rtlCol="0">
            <a:spAutoFit/>
          </a:bodyPr>
          <a:lstStyle/>
          <a:p>
            <a:r>
              <a:rPr lang="en-US" altLang="zh-CN" sz="1100" b="0" dirty="0" smtClean="0">
                <a:latin typeface="+mn-lt"/>
              </a:rPr>
              <a:t>Parameter</a:t>
            </a:r>
          </a:p>
          <a:p>
            <a:r>
              <a:rPr lang="en-US" altLang="zh-CN" sz="1100" b="0" dirty="0" smtClean="0">
                <a:latin typeface="+mn-lt"/>
              </a:rPr>
              <a:t>Tuning</a:t>
            </a:r>
            <a:endParaRPr lang="zh-CN" altLang="en-US" sz="1100" b="0" dirty="0">
              <a:latin typeface="+mn-lt"/>
            </a:endParaRPr>
          </a:p>
        </p:txBody>
      </p:sp>
      <p:sp>
        <p:nvSpPr>
          <p:cNvPr id="14" name="Oval 13"/>
          <p:cNvSpPr/>
          <p:nvPr/>
        </p:nvSpPr>
        <p:spPr bwMode="auto">
          <a:xfrm>
            <a:off x="5872895" y="3186260"/>
            <a:ext cx="1828800" cy="2045617"/>
          </a:xfrm>
          <a:prstGeom prst="ellipse">
            <a:avLst/>
          </a:prstGeom>
          <a:noFill/>
          <a:ln w="9525"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600" b="1" i="0" u="none" strike="noStrike" cap="none" normalizeH="0" baseline="0" smtClean="0">
              <a:ln>
                <a:noFill/>
              </a:ln>
              <a:solidFill>
                <a:schemeClr val="tx1"/>
              </a:solidFill>
              <a:effectLst/>
              <a:latin typeface="Times New Roman" pitchFamily="18" charset="0"/>
            </a:endParaRPr>
          </a:p>
        </p:txBody>
      </p:sp>
      <p:cxnSp>
        <p:nvCxnSpPr>
          <p:cNvPr id="17" name="Straight Arrow Connector 16"/>
          <p:cNvCxnSpPr>
            <a:stCxn id="14" idx="4"/>
            <a:endCxn id="7" idx="0"/>
          </p:cNvCxnSpPr>
          <p:nvPr/>
        </p:nvCxnSpPr>
        <p:spPr bwMode="auto">
          <a:xfrm>
            <a:off x="6787295" y="5231877"/>
            <a:ext cx="3139" cy="458101"/>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20" name="TextBox 19"/>
          <p:cNvSpPr txBox="1"/>
          <p:nvPr/>
        </p:nvSpPr>
        <p:spPr>
          <a:xfrm>
            <a:off x="6739710" y="5231194"/>
            <a:ext cx="990976" cy="430887"/>
          </a:xfrm>
          <a:prstGeom prst="rect">
            <a:avLst/>
          </a:prstGeom>
          <a:noFill/>
        </p:spPr>
        <p:txBody>
          <a:bodyPr wrap="none" rtlCol="0">
            <a:spAutoFit/>
          </a:bodyPr>
          <a:lstStyle/>
          <a:p>
            <a:r>
              <a:rPr lang="en-US" altLang="zh-CN" sz="1100" b="0" dirty="0" smtClean="0">
                <a:latin typeface="+mn-lt"/>
              </a:rPr>
              <a:t>Performance</a:t>
            </a:r>
          </a:p>
          <a:p>
            <a:r>
              <a:rPr lang="en-US" altLang="zh-CN" sz="1100" b="0" dirty="0" smtClean="0">
                <a:latin typeface="+mn-lt"/>
              </a:rPr>
              <a:t>Evaluation</a:t>
            </a:r>
            <a:endParaRPr lang="zh-CN" altLang="en-US" sz="1100" b="0" dirty="0">
              <a:latin typeface="+mn-lt"/>
            </a:endParaRPr>
          </a:p>
        </p:txBody>
      </p:sp>
      <p:sp>
        <p:nvSpPr>
          <p:cNvPr id="5" name="TextBox 4"/>
          <p:cNvSpPr txBox="1"/>
          <p:nvPr/>
        </p:nvSpPr>
        <p:spPr>
          <a:xfrm>
            <a:off x="5211095" y="6335889"/>
            <a:ext cx="2396697" cy="307777"/>
          </a:xfrm>
          <a:prstGeom prst="rect">
            <a:avLst/>
          </a:prstGeom>
          <a:noFill/>
        </p:spPr>
        <p:txBody>
          <a:bodyPr wrap="none" rtlCol="0">
            <a:spAutoFit/>
          </a:bodyPr>
          <a:lstStyle/>
          <a:p>
            <a:r>
              <a:rPr lang="en-US" sz="1400" b="0" dirty="0" smtClean="0">
                <a:latin typeface="+mn-lt"/>
              </a:rPr>
              <a:t>*</a:t>
            </a:r>
            <a:r>
              <a:rPr lang="en-US" sz="1400" b="0" dirty="0" err="1" smtClean="0">
                <a:latin typeface="+mn-lt"/>
              </a:rPr>
              <a:t>Alam</a:t>
            </a:r>
            <a:r>
              <a:rPr lang="en-US" sz="1400" b="0" dirty="0">
                <a:latin typeface="+mn-lt"/>
              </a:rPr>
              <a:t> </a:t>
            </a:r>
            <a:r>
              <a:rPr lang="en-US" sz="1400" b="0" dirty="0" smtClean="0">
                <a:latin typeface="+mn-lt"/>
              </a:rPr>
              <a:t>et al, J. Vision (2014)</a:t>
            </a:r>
            <a:endParaRPr lang="en-US" sz="1400" b="0" dirty="0">
              <a:latin typeface="+mn-lt"/>
            </a:endParaRPr>
          </a:p>
        </p:txBody>
      </p:sp>
    </p:spTree>
    <p:extLst>
      <p:ext uri="{BB962C8B-B14F-4D97-AF65-F5344CB8AC3E}">
        <p14:creationId xmlns:p14="http://schemas.microsoft.com/office/powerpoint/2010/main" val="424102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Model Evaluation</a:t>
            </a:r>
            <a:endParaRPr lang="en-US" dirty="0"/>
          </a:p>
        </p:txBody>
      </p:sp>
      <p:sp>
        <p:nvSpPr>
          <p:cNvPr id="3" name="Content Placeholder 2"/>
          <p:cNvSpPr>
            <a:spLocks noGrp="1"/>
          </p:cNvSpPr>
          <p:nvPr>
            <p:ph idx="1"/>
          </p:nvPr>
        </p:nvSpPr>
        <p:spPr>
          <a:xfrm>
            <a:off x="584790" y="980388"/>
            <a:ext cx="8112643" cy="5303454"/>
          </a:xfrm>
        </p:spPr>
        <p:txBody>
          <a:bodyPr/>
          <a:lstStyle/>
          <a:p>
            <a:r>
              <a:rPr lang="en-US" sz="1600" smtClean="0"/>
              <a:t>The ability of the model to predict near-threshold distortion is evaluated by the accuracy of distortion detection threshold prediction.</a:t>
            </a:r>
          </a:p>
          <a:p>
            <a:r>
              <a:rPr lang="en-US" sz="1600" smtClean="0"/>
              <a:t>The distortion is deemed to be present at threshold level when the model gives response of 0.5.</a:t>
            </a:r>
          </a:p>
          <a:p>
            <a:r>
              <a:rPr lang="en-US" sz="1600" smtClean="0"/>
              <a:t>The threshold prediction performance is quantified by the Pearson’s Correlation Coefficient (CC), Spearman’s Rank-Order Correlation Coefficient (SROCC), and RMSE between the predicted and ground-truth thresholds.</a:t>
            </a:r>
          </a:p>
          <a:p>
            <a:pPr lvl="2"/>
            <a:r>
              <a:rPr lang="en-US" sz="1400" smtClean="0"/>
              <a:t>Pearson’s Correlation Coefficient</a:t>
            </a:r>
          </a:p>
          <a:p>
            <a:pPr lvl="2"/>
            <a:endParaRPr lang="en-US" sz="1400" smtClean="0"/>
          </a:p>
          <a:p>
            <a:pPr lvl="2"/>
            <a:endParaRPr lang="en-US" sz="1400" smtClean="0"/>
          </a:p>
          <a:p>
            <a:pPr lvl="2"/>
            <a:endParaRPr lang="en-US" sz="1400" smtClean="0"/>
          </a:p>
          <a:p>
            <a:pPr lvl="2"/>
            <a:r>
              <a:rPr lang="en-US" sz="1400" smtClean="0"/>
              <a:t>Spearman’s Rank-Order Correlation Coefficient</a:t>
            </a:r>
          </a:p>
          <a:p>
            <a:pPr lvl="2"/>
            <a:endParaRPr lang="en-US" sz="1400" smtClean="0"/>
          </a:p>
          <a:p>
            <a:pPr lvl="2"/>
            <a:endParaRPr lang="en-US" sz="1400" smtClean="0"/>
          </a:p>
          <a:p>
            <a:pPr lvl="2"/>
            <a:endParaRPr lang="en-US" sz="1400" smtClean="0"/>
          </a:p>
          <a:p>
            <a:pPr lvl="2"/>
            <a:r>
              <a:rPr lang="en-US" sz="1400" smtClean="0"/>
              <a:t>RMSE</a:t>
            </a:r>
            <a:endParaRPr lang="en-US" sz="1400" dirty="0"/>
          </a:p>
        </p:txBody>
      </p:sp>
      <p:graphicFrame>
        <p:nvGraphicFramePr>
          <p:cNvPr id="4" name="Object 3"/>
          <p:cNvGraphicFramePr>
            <a:graphicFrameLocks noChangeAspect="1"/>
          </p:cNvGraphicFramePr>
          <p:nvPr>
            <p:extLst>
              <p:ext uri="{D42A27DB-BD31-4B8C-83A1-F6EECF244321}">
                <p14:modId xmlns:p14="http://schemas.microsoft.com/office/powerpoint/2010/main" val="2257339975"/>
              </p:ext>
            </p:extLst>
          </p:nvPr>
        </p:nvGraphicFramePr>
        <p:xfrm>
          <a:off x="2344589" y="3551987"/>
          <a:ext cx="1721049" cy="733039"/>
        </p:xfrm>
        <a:graphic>
          <a:graphicData uri="http://schemas.openxmlformats.org/presentationml/2006/ole">
            <mc:AlternateContent xmlns:mc="http://schemas.openxmlformats.org/markup-compatibility/2006">
              <mc:Choice xmlns:v="urn:schemas-microsoft-com:vml" Requires="v">
                <p:oleObj spid="_x0000_s21195" name="Equation" r:id="rId3" imgW="2057400" imgH="876240" progId="Equation.DSMT4">
                  <p:embed/>
                </p:oleObj>
              </mc:Choice>
              <mc:Fallback>
                <p:oleObj name="Equation" r:id="rId3" imgW="2057400" imgH="876240" progId="Equation.DSMT4">
                  <p:embed/>
                  <p:pic>
                    <p:nvPicPr>
                      <p:cNvPr id="0" name=""/>
                      <p:cNvPicPr/>
                      <p:nvPr/>
                    </p:nvPicPr>
                    <p:blipFill>
                      <a:blip r:embed="rId4"/>
                      <a:stretch>
                        <a:fillRect/>
                      </a:stretch>
                    </p:blipFill>
                    <p:spPr>
                      <a:xfrm>
                        <a:off x="2344589" y="3551987"/>
                        <a:ext cx="1721049" cy="733039"/>
                      </a:xfrm>
                      <a:prstGeom prst="rect">
                        <a:avLst/>
                      </a:prstGeom>
                    </p:spPr>
                  </p:pic>
                </p:oleObj>
              </mc:Fallback>
            </mc:AlternateContent>
          </a:graphicData>
        </a:graphic>
      </p:graphicFrame>
      <p:grpSp>
        <p:nvGrpSpPr>
          <p:cNvPr id="11" name="Group 10"/>
          <p:cNvGrpSpPr/>
          <p:nvPr/>
        </p:nvGrpSpPr>
        <p:grpSpPr>
          <a:xfrm>
            <a:off x="1627147" y="4747294"/>
            <a:ext cx="3925233" cy="510085"/>
            <a:chOff x="1975946" y="4850991"/>
            <a:chExt cx="3925233" cy="510085"/>
          </a:xfrm>
        </p:grpSpPr>
        <p:graphicFrame>
          <p:nvGraphicFramePr>
            <p:cNvPr id="5" name="Object 4"/>
            <p:cNvGraphicFramePr>
              <a:graphicFrameLocks noChangeAspect="1"/>
            </p:cNvGraphicFramePr>
            <p:nvPr>
              <p:extLst>
                <p:ext uri="{D42A27DB-BD31-4B8C-83A1-F6EECF244321}">
                  <p14:modId xmlns:p14="http://schemas.microsoft.com/office/powerpoint/2010/main" val="1406242313"/>
                </p:ext>
              </p:extLst>
            </p:nvPr>
          </p:nvGraphicFramePr>
          <p:xfrm>
            <a:off x="4537467" y="4884221"/>
            <a:ext cx="1363712" cy="450211"/>
          </p:xfrm>
          <a:graphic>
            <a:graphicData uri="http://schemas.openxmlformats.org/presentationml/2006/ole">
              <mc:AlternateContent xmlns:mc="http://schemas.openxmlformats.org/markup-compatibility/2006">
                <mc:Choice xmlns:v="urn:schemas-microsoft-com:vml" Requires="v">
                  <p:oleObj spid="_x0000_s21196" name="Equation" r:id="rId5" imgW="1384200" imgH="457200" progId="Equation.DSMT4">
                    <p:embed/>
                  </p:oleObj>
                </mc:Choice>
                <mc:Fallback>
                  <p:oleObj name="Equation" r:id="rId5" imgW="1384200" imgH="457200" progId="Equation.DSMT4">
                    <p:embed/>
                    <p:pic>
                      <p:nvPicPr>
                        <p:cNvPr id="0" name="Object 3"/>
                        <p:cNvPicPr>
                          <a:picLocks noChangeAspect="1" noChangeArrowheads="1"/>
                        </p:cNvPicPr>
                        <p:nvPr/>
                      </p:nvPicPr>
                      <p:blipFill>
                        <a:blip r:embed="rId6"/>
                        <a:srcRect/>
                        <a:stretch>
                          <a:fillRect/>
                        </a:stretch>
                      </p:blipFill>
                      <p:spPr bwMode="auto">
                        <a:xfrm>
                          <a:off x="4537467" y="4884221"/>
                          <a:ext cx="1363712" cy="450211"/>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81016975"/>
                </p:ext>
              </p:extLst>
            </p:nvPr>
          </p:nvGraphicFramePr>
          <p:xfrm>
            <a:off x="1975946" y="4850991"/>
            <a:ext cx="861521" cy="510085"/>
          </p:xfrm>
          <a:graphic>
            <a:graphicData uri="http://schemas.openxmlformats.org/presentationml/2006/ole">
              <mc:AlternateContent xmlns:mc="http://schemas.openxmlformats.org/markup-compatibility/2006">
                <mc:Choice xmlns:v="urn:schemas-microsoft-com:vml" Requires="v">
                  <p:oleObj spid="_x0000_s21197" name="Equation" r:id="rId7" imgW="812520" imgH="482400" progId="Equation.DSMT4">
                    <p:embed/>
                  </p:oleObj>
                </mc:Choice>
                <mc:Fallback>
                  <p:oleObj name="Equation" r:id="rId7" imgW="812520" imgH="482400" progId="Equation.DSMT4">
                    <p:embed/>
                    <p:pic>
                      <p:nvPicPr>
                        <p:cNvPr id="0" name="Object 4"/>
                        <p:cNvPicPr>
                          <a:picLocks noChangeAspect="1" noChangeArrowheads="1"/>
                        </p:cNvPicPr>
                        <p:nvPr/>
                      </p:nvPicPr>
                      <p:blipFill>
                        <a:blip r:embed="rId8"/>
                        <a:srcRect/>
                        <a:stretch>
                          <a:fillRect/>
                        </a:stretch>
                      </p:blipFill>
                      <p:spPr bwMode="auto">
                        <a:xfrm>
                          <a:off x="1975946" y="4850991"/>
                          <a:ext cx="861521" cy="510085"/>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40882413"/>
                </p:ext>
              </p:extLst>
            </p:nvPr>
          </p:nvGraphicFramePr>
          <p:xfrm>
            <a:off x="3233395" y="4989378"/>
            <a:ext cx="928386" cy="233070"/>
          </p:xfrm>
          <a:graphic>
            <a:graphicData uri="http://schemas.openxmlformats.org/presentationml/2006/ole">
              <mc:AlternateContent xmlns:mc="http://schemas.openxmlformats.org/markup-compatibility/2006">
                <mc:Choice xmlns:v="urn:schemas-microsoft-com:vml" Requires="v">
                  <p:oleObj spid="_x0000_s21198" name="Equation" r:id="rId9" imgW="723600" imgH="241200" progId="Equation.DSMT4">
                    <p:embed/>
                  </p:oleObj>
                </mc:Choice>
                <mc:Fallback>
                  <p:oleObj name="Equation" r:id="rId9" imgW="723600" imgH="241200" progId="Equation.DSMT4">
                    <p:embed/>
                    <p:pic>
                      <p:nvPicPr>
                        <p:cNvPr id="0" name="Object 4"/>
                        <p:cNvPicPr>
                          <a:picLocks noChangeAspect="1" noChangeArrowheads="1"/>
                        </p:cNvPicPr>
                        <p:nvPr/>
                      </p:nvPicPr>
                      <p:blipFill>
                        <a:blip r:embed="rId10"/>
                        <a:srcRect/>
                        <a:stretch>
                          <a:fillRect/>
                        </a:stretch>
                      </p:blipFill>
                      <p:spPr bwMode="auto">
                        <a:xfrm>
                          <a:off x="3233395" y="4989378"/>
                          <a:ext cx="928386" cy="233070"/>
                        </a:xfrm>
                        <a:prstGeom prst="rect">
                          <a:avLst/>
                        </a:prstGeom>
                        <a:noFill/>
                        <a:ln>
                          <a:noFill/>
                        </a:ln>
                      </p:spPr>
                    </p:pic>
                  </p:oleObj>
                </mc:Fallback>
              </mc:AlternateContent>
            </a:graphicData>
          </a:graphic>
        </p:graphicFrame>
        <p:sp>
          <p:nvSpPr>
            <p:cNvPr id="8" name="Right Arrow 7"/>
            <p:cNvSpPr/>
            <p:nvPr/>
          </p:nvSpPr>
          <p:spPr bwMode="auto">
            <a:xfrm>
              <a:off x="2884602" y="5015059"/>
              <a:ext cx="320512" cy="169683"/>
            </a:xfrm>
            <a:prstGeom prst="rightArrow">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600" b="1" i="0" u="none" strike="noStrike" cap="none" normalizeH="0" baseline="0" smtClean="0">
                <a:ln>
                  <a:noFill/>
                </a:ln>
                <a:solidFill>
                  <a:schemeClr val="tx1"/>
                </a:solidFill>
                <a:effectLst/>
                <a:latin typeface="Times New Roman" pitchFamily="18" charset="0"/>
              </a:endParaRPr>
            </a:p>
          </p:txBody>
        </p:sp>
        <p:sp>
          <p:nvSpPr>
            <p:cNvPr id="9" name="Right Arrow 8"/>
            <p:cNvSpPr/>
            <p:nvPr/>
          </p:nvSpPr>
          <p:spPr bwMode="auto">
            <a:xfrm>
              <a:off x="4177646" y="5015059"/>
              <a:ext cx="320512" cy="169683"/>
            </a:xfrm>
            <a:prstGeom prst="rightArrow">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600" b="1" i="0" u="none" strike="noStrike" cap="none" normalizeH="0" baseline="0" smtClean="0">
                <a:ln>
                  <a:noFill/>
                </a:ln>
                <a:solidFill>
                  <a:schemeClr val="tx1"/>
                </a:solidFill>
                <a:effectLst/>
                <a:latin typeface="Times New Roman" pitchFamily="18" charset="0"/>
              </a:endParaRPr>
            </a:p>
          </p:txBody>
        </p:sp>
      </p:grpSp>
      <p:graphicFrame>
        <p:nvGraphicFramePr>
          <p:cNvPr id="10" name="Object 9"/>
          <p:cNvGraphicFramePr>
            <a:graphicFrameLocks noChangeAspect="1"/>
          </p:cNvGraphicFramePr>
          <p:nvPr>
            <p:extLst>
              <p:ext uri="{D42A27DB-BD31-4B8C-83A1-F6EECF244321}">
                <p14:modId xmlns:p14="http://schemas.microsoft.com/office/powerpoint/2010/main" val="1058430871"/>
              </p:ext>
            </p:extLst>
          </p:nvPr>
        </p:nvGraphicFramePr>
        <p:xfrm>
          <a:off x="2219325" y="5678488"/>
          <a:ext cx="1836738" cy="579437"/>
        </p:xfrm>
        <a:graphic>
          <a:graphicData uri="http://schemas.openxmlformats.org/presentationml/2006/ole">
            <mc:AlternateContent xmlns:mc="http://schemas.openxmlformats.org/markup-compatibility/2006">
              <mc:Choice xmlns:v="urn:schemas-microsoft-com:vml" Requires="v">
                <p:oleObj spid="_x0000_s21199" name="Equation" r:id="rId11" imgW="1562100" imgH="495300" progId="Equation.DSMT4">
                  <p:embed/>
                </p:oleObj>
              </mc:Choice>
              <mc:Fallback>
                <p:oleObj name="Equation" r:id="rId11" imgW="1562100" imgH="495300" progId="Equation.DSMT4">
                  <p:embed/>
                  <p:pic>
                    <p:nvPicPr>
                      <p:cNvPr id="0" name="Object 4"/>
                      <p:cNvPicPr>
                        <a:picLocks noChangeAspect="1" noChangeArrowheads="1"/>
                      </p:cNvPicPr>
                      <p:nvPr/>
                    </p:nvPicPr>
                    <p:blipFill>
                      <a:blip r:embed="rId12"/>
                      <a:srcRect/>
                      <a:stretch>
                        <a:fillRect/>
                      </a:stretch>
                    </p:blipFill>
                    <p:spPr bwMode="auto">
                      <a:xfrm>
                        <a:off x="2219325" y="5678488"/>
                        <a:ext cx="1836738" cy="5794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12816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zh-CN" altLang="en-US" dirty="0"/>
          </a:p>
        </p:txBody>
      </p:sp>
      <p:sp>
        <p:nvSpPr>
          <p:cNvPr id="3" name="Content Placeholder 2"/>
          <p:cNvSpPr>
            <a:spLocks noGrp="1"/>
          </p:cNvSpPr>
          <p:nvPr>
            <p:ph idx="1"/>
          </p:nvPr>
        </p:nvSpPr>
        <p:spPr/>
        <p:txBody>
          <a:bodyPr/>
          <a:lstStyle/>
          <a:p>
            <a:r>
              <a:rPr lang="en-US" altLang="zh-CN" dirty="0" smtClean="0"/>
              <a:t>Introduction to near-threshold local distortion in natural images</a:t>
            </a:r>
          </a:p>
          <a:p>
            <a:endParaRPr lang="en-US" altLang="zh-CN" dirty="0"/>
          </a:p>
          <a:p>
            <a:r>
              <a:rPr lang="en-US" altLang="zh-CN" dirty="0" smtClean="0"/>
              <a:t>Limitation of current methods</a:t>
            </a:r>
          </a:p>
          <a:p>
            <a:endParaRPr lang="en-US" altLang="zh-CN" dirty="0"/>
          </a:p>
          <a:p>
            <a:r>
              <a:rPr lang="en-US" altLang="zh-CN" dirty="0" smtClean="0"/>
              <a:t>Probabilistic model for near-threshold distortion</a:t>
            </a:r>
          </a:p>
          <a:p>
            <a:endParaRPr lang="en-US" altLang="zh-CN" dirty="0"/>
          </a:p>
          <a:p>
            <a:r>
              <a:rPr lang="en-US" altLang="zh-CN" dirty="0" smtClean="0"/>
              <a:t>Results</a:t>
            </a:r>
            <a:endParaRPr lang="en-US" altLang="zh-CN" dirty="0"/>
          </a:p>
          <a:p>
            <a:endParaRPr lang="en-US" altLang="zh-CN" dirty="0"/>
          </a:p>
          <a:p>
            <a:r>
              <a:rPr lang="en-US" altLang="zh-CN" dirty="0" smtClean="0"/>
              <a:t>Contributions</a:t>
            </a:r>
          </a:p>
          <a:p>
            <a:endParaRPr lang="en-US" altLang="zh-CN" dirty="0"/>
          </a:p>
          <a:p>
            <a:pPr marL="0" indent="0">
              <a:buNone/>
            </a:pPr>
            <a:endParaRPr lang="en-US" altLang="zh-CN" dirty="0" smtClean="0"/>
          </a:p>
          <a:p>
            <a:endParaRPr lang="zh-CN" altLang="en-US" dirty="0"/>
          </a:p>
        </p:txBody>
      </p:sp>
    </p:spTree>
    <p:extLst>
      <p:ext uri="{BB962C8B-B14F-4D97-AF65-F5344CB8AC3E}">
        <p14:creationId xmlns:p14="http://schemas.microsoft.com/office/powerpoint/2010/main" val="2174827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Benchmark</a:t>
            </a:r>
            <a:endParaRPr lang="zh-CN" altLang="en-US" dirty="0"/>
          </a:p>
        </p:txBody>
      </p:sp>
      <p:sp>
        <p:nvSpPr>
          <p:cNvPr id="3" name="Content Placeholder 2"/>
          <p:cNvSpPr>
            <a:spLocks noGrp="1"/>
          </p:cNvSpPr>
          <p:nvPr>
            <p:ph idx="1"/>
          </p:nvPr>
        </p:nvSpPr>
        <p:spPr/>
        <p:txBody>
          <a:bodyPr/>
          <a:lstStyle/>
          <a:p>
            <a:r>
              <a:rPr lang="en-US" altLang="zh-CN" sz="1800" dirty="0" smtClean="0"/>
              <a:t>The structure classification based distortion prediction model (SC-PDP) is compared to other perceptual similarity (distortion) models including:</a:t>
            </a:r>
          </a:p>
          <a:p>
            <a:pPr lvl="2"/>
            <a:r>
              <a:rPr lang="en-US" altLang="zh-CN" sz="1600" dirty="0" smtClean="0"/>
              <a:t>Support vector regression using the 14 features suggested by the database owner (</a:t>
            </a:r>
            <a:r>
              <a:rPr lang="en-US" altLang="zh-CN" sz="1600" dirty="0" err="1" smtClean="0"/>
              <a:t>Alam</a:t>
            </a:r>
            <a:r>
              <a:rPr lang="en-US" altLang="zh-CN" sz="1600" dirty="0" smtClean="0"/>
              <a:t> et al.’14, very expensive and slow)</a:t>
            </a:r>
          </a:p>
          <a:p>
            <a:pPr lvl="2"/>
            <a:r>
              <a:rPr lang="en-US" altLang="zh-CN" sz="1600" dirty="0" smtClean="0"/>
              <a:t>Watson-Solomon Model (Watson </a:t>
            </a:r>
            <a:r>
              <a:rPr lang="en-US" altLang="zh-CN" sz="1600" dirty="0"/>
              <a:t>et al</a:t>
            </a:r>
            <a:r>
              <a:rPr lang="en-US" altLang="zh-CN" sz="1600" dirty="0" smtClean="0"/>
              <a:t>.’97, gain-control based model)</a:t>
            </a:r>
          </a:p>
          <a:p>
            <a:pPr lvl="2"/>
            <a:r>
              <a:rPr lang="en-US" altLang="zh-CN" sz="1600" dirty="0" smtClean="0"/>
              <a:t>SSIM (Wang et al.’03, full-reference image quality metric)</a:t>
            </a:r>
          </a:p>
          <a:p>
            <a:pPr lvl="2"/>
            <a:r>
              <a:rPr lang="en-US" altLang="zh-CN" sz="1600" dirty="0" smtClean="0"/>
              <a:t>Multi-scale SSIM (Wang et al.’04</a:t>
            </a:r>
            <a:r>
              <a:rPr lang="en-US" altLang="zh-CN" sz="1600" dirty="0"/>
              <a:t>, full-reference image quality metric)</a:t>
            </a:r>
            <a:endParaRPr lang="en-US" altLang="zh-CN" sz="1600" dirty="0" smtClean="0"/>
          </a:p>
          <a:p>
            <a:pPr lvl="2"/>
            <a:endParaRPr lang="en-US" altLang="zh-CN" sz="1600" dirty="0"/>
          </a:p>
          <a:p>
            <a:r>
              <a:rPr lang="en-US" altLang="zh-CN" sz="1800" dirty="0" smtClean="0"/>
              <a:t>All model parameters are optimized on the validation set before the performance is evaluated on the test set. (Optimal model parameter values are reported in the paper.)</a:t>
            </a:r>
            <a:endParaRPr lang="zh-CN" altLang="en-US" sz="1800" dirty="0"/>
          </a:p>
        </p:txBody>
      </p:sp>
    </p:spTree>
    <p:extLst>
      <p:ext uri="{BB962C8B-B14F-4D97-AF65-F5344CB8AC3E}">
        <p14:creationId xmlns:p14="http://schemas.microsoft.com/office/powerpoint/2010/main" val="1109239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CC, SROCC and RMSE between Predicted Threshold and Ground-Truth Threshold</a:t>
            </a:r>
            <a:endParaRPr lang="en-US" sz="2800" dirty="0"/>
          </a:p>
        </p:txBody>
      </p:sp>
      <p:sp>
        <p:nvSpPr>
          <p:cNvPr id="3" name="Content Placeholder 2"/>
          <p:cNvSpPr>
            <a:spLocks noGrp="1"/>
          </p:cNvSpPr>
          <p:nvPr>
            <p:ph idx="1"/>
          </p:nvPr>
        </p:nvSpPr>
        <p:spPr/>
        <p:txBody>
          <a:bodyPr/>
          <a:lstStyle/>
          <a:p>
            <a:endParaRPr lang="en-US" dirty="0"/>
          </a:p>
        </p:txBody>
      </p:sp>
      <p:graphicFrame>
        <p:nvGraphicFramePr>
          <p:cNvPr id="8" name="Chart 7"/>
          <p:cNvGraphicFramePr>
            <a:graphicFrameLocks/>
          </p:cNvGraphicFramePr>
          <p:nvPr>
            <p:extLst>
              <p:ext uri="{D42A27DB-BD31-4B8C-83A1-F6EECF244321}">
                <p14:modId xmlns:p14="http://schemas.microsoft.com/office/powerpoint/2010/main" val="4107889758"/>
              </p:ext>
            </p:extLst>
          </p:nvPr>
        </p:nvGraphicFramePr>
        <p:xfrm>
          <a:off x="2276669" y="1096347"/>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1474373953"/>
              </p:ext>
            </p:extLst>
          </p:nvPr>
        </p:nvGraphicFramePr>
        <p:xfrm>
          <a:off x="2192694" y="3680926"/>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0020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Predicted Threshold Map</a:t>
            </a:r>
            <a:endParaRPr lang="en-US" dirty="0"/>
          </a:p>
        </p:txBody>
      </p:sp>
      <p:sp>
        <p:nvSpPr>
          <p:cNvPr id="3" name="Content Placeholder 2"/>
          <p:cNvSpPr>
            <a:spLocks noGrp="1"/>
          </p:cNvSpPr>
          <p:nvPr>
            <p:ph idx="1"/>
          </p:nvPr>
        </p:nvSpPr>
        <p:spPr/>
        <p:txBody>
          <a:bodyPr/>
          <a:lstStyle/>
          <a:p>
            <a:endParaRPr lang="en-US" dirty="0"/>
          </a:p>
        </p:txBody>
      </p:sp>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235"/>
          <a:stretch/>
        </p:blipFill>
        <p:spPr bwMode="auto">
          <a:xfrm>
            <a:off x="294094" y="735292"/>
            <a:ext cx="8524273" cy="593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8270" y="1536598"/>
            <a:ext cx="1021433" cy="276999"/>
          </a:xfrm>
          <a:prstGeom prst="rect">
            <a:avLst/>
          </a:prstGeom>
          <a:noFill/>
        </p:spPr>
        <p:txBody>
          <a:bodyPr wrap="none" rtlCol="0">
            <a:spAutoFit/>
          </a:bodyPr>
          <a:lstStyle/>
          <a:p>
            <a:r>
              <a:rPr lang="en-US" altLang="zh-CN" sz="1200" b="0" dirty="0" smtClean="0">
                <a:latin typeface="+mn-lt"/>
              </a:rPr>
              <a:t>Mask Image</a:t>
            </a:r>
          </a:p>
        </p:txBody>
      </p:sp>
      <p:sp>
        <p:nvSpPr>
          <p:cNvPr id="6" name="TextBox 5"/>
          <p:cNvSpPr txBox="1"/>
          <p:nvPr/>
        </p:nvSpPr>
        <p:spPr>
          <a:xfrm>
            <a:off x="145294" y="2835018"/>
            <a:ext cx="1207383" cy="461665"/>
          </a:xfrm>
          <a:prstGeom prst="rect">
            <a:avLst/>
          </a:prstGeom>
          <a:noFill/>
        </p:spPr>
        <p:txBody>
          <a:bodyPr wrap="none" rtlCol="0">
            <a:spAutoFit/>
          </a:bodyPr>
          <a:lstStyle/>
          <a:p>
            <a:r>
              <a:rPr lang="en-US" altLang="zh-CN" sz="1200" b="0" dirty="0" smtClean="0">
                <a:latin typeface="+mn-lt"/>
              </a:rPr>
              <a:t>Ground-Truth</a:t>
            </a:r>
          </a:p>
          <a:p>
            <a:r>
              <a:rPr lang="en-US" altLang="zh-CN" sz="1200" b="0" dirty="0" smtClean="0">
                <a:latin typeface="+mn-lt"/>
              </a:rPr>
              <a:t>Threshold Map</a:t>
            </a:r>
          </a:p>
        </p:txBody>
      </p:sp>
      <p:grpSp>
        <p:nvGrpSpPr>
          <p:cNvPr id="8" name="Group 7"/>
          <p:cNvGrpSpPr/>
          <p:nvPr/>
        </p:nvGrpSpPr>
        <p:grpSpPr>
          <a:xfrm>
            <a:off x="7546112" y="1813597"/>
            <a:ext cx="2487948" cy="3994010"/>
            <a:chOff x="8087615" y="2771644"/>
            <a:chExt cx="1239612" cy="1724756"/>
          </a:xfrm>
        </p:grpSpPr>
        <p:pic>
          <p:nvPicPr>
            <p:cNvPr id="9"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8487" t="7215" r="6231" b="10906"/>
            <a:stretch/>
          </p:blipFill>
          <p:spPr bwMode="auto">
            <a:xfrm>
              <a:off x="8474068" y="2771644"/>
              <a:ext cx="376228" cy="1611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8087615" y="4363491"/>
              <a:ext cx="1239612" cy="132909"/>
            </a:xfrm>
            <a:prstGeom prst="rect">
              <a:avLst/>
            </a:prstGeom>
            <a:noFill/>
          </p:spPr>
          <p:txBody>
            <a:bodyPr wrap="square" rtlCol="0">
              <a:spAutoFit/>
            </a:bodyPr>
            <a:lstStyle/>
            <a:p>
              <a:r>
                <a:rPr lang="en-US" altLang="zh-CN" sz="1400" b="0" dirty="0" smtClean="0">
                  <a:latin typeface="+mj-lt"/>
                </a:rPr>
                <a:t>(dB)</a:t>
              </a:r>
              <a:endParaRPr lang="zh-CN" altLang="en-US" sz="1400" b="0" dirty="0">
                <a:latin typeface="+mj-lt"/>
              </a:endParaRPr>
            </a:p>
          </p:txBody>
        </p:sp>
      </p:grpSp>
      <p:sp>
        <p:nvSpPr>
          <p:cNvPr id="11" name="TextBox 10"/>
          <p:cNvSpPr txBox="1"/>
          <p:nvPr/>
        </p:nvSpPr>
        <p:spPr>
          <a:xfrm>
            <a:off x="108427" y="5484441"/>
            <a:ext cx="1281120" cy="646331"/>
          </a:xfrm>
          <a:prstGeom prst="rect">
            <a:avLst/>
          </a:prstGeom>
          <a:noFill/>
        </p:spPr>
        <p:txBody>
          <a:bodyPr wrap="none" rtlCol="0">
            <a:spAutoFit/>
          </a:bodyPr>
          <a:lstStyle/>
          <a:p>
            <a:r>
              <a:rPr lang="en-US" altLang="zh-CN" sz="1200" dirty="0" smtClean="0">
                <a:latin typeface="+mn-lt"/>
              </a:rPr>
              <a:t>SC-PDP</a:t>
            </a:r>
          </a:p>
          <a:p>
            <a:r>
              <a:rPr lang="en-US" altLang="zh-CN" sz="1200" dirty="0" smtClean="0">
                <a:latin typeface="+mn-lt"/>
              </a:rPr>
              <a:t>Predicted</a:t>
            </a:r>
          </a:p>
          <a:p>
            <a:r>
              <a:rPr lang="en-US" altLang="zh-CN" sz="1200" dirty="0" smtClean="0">
                <a:latin typeface="+mn-lt"/>
              </a:rPr>
              <a:t>Threshold Map</a:t>
            </a:r>
          </a:p>
        </p:txBody>
      </p:sp>
      <p:sp>
        <p:nvSpPr>
          <p:cNvPr id="16" name="TextBox 15"/>
          <p:cNvSpPr txBox="1"/>
          <p:nvPr/>
        </p:nvSpPr>
        <p:spPr>
          <a:xfrm>
            <a:off x="115061" y="4074101"/>
            <a:ext cx="1267848" cy="646331"/>
          </a:xfrm>
          <a:prstGeom prst="rect">
            <a:avLst/>
          </a:prstGeom>
          <a:noFill/>
        </p:spPr>
        <p:txBody>
          <a:bodyPr wrap="none" rtlCol="0">
            <a:spAutoFit/>
          </a:bodyPr>
          <a:lstStyle/>
          <a:p>
            <a:r>
              <a:rPr lang="en-US" altLang="zh-CN" sz="1200" b="0" dirty="0" smtClean="0">
                <a:latin typeface="+mn-lt"/>
              </a:rPr>
              <a:t>Watson’s Model</a:t>
            </a:r>
          </a:p>
          <a:p>
            <a:r>
              <a:rPr lang="en-US" altLang="zh-CN" sz="1200" b="0" dirty="0" smtClean="0">
                <a:latin typeface="+mn-lt"/>
              </a:rPr>
              <a:t>Predicted</a:t>
            </a:r>
          </a:p>
          <a:p>
            <a:r>
              <a:rPr lang="en-US" altLang="zh-CN" sz="1200" b="0" dirty="0" smtClean="0">
                <a:latin typeface="+mn-lt"/>
              </a:rPr>
              <a:t>Threshold Map</a:t>
            </a:r>
          </a:p>
        </p:txBody>
      </p:sp>
    </p:spTree>
    <p:extLst>
      <p:ext uri="{BB962C8B-B14F-4D97-AF65-F5344CB8AC3E}">
        <p14:creationId xmlns:p14="http://schemas.microsoft.com/office/powerpoint/2010/main" val="2571535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zh-CN" altLang="en-US" dirty="0"/>
          </a:p>
        </p:txBody>
      </p:sp>
      <p:sp>
        <p:nvSpPr>
          <p:cNvPr id="3" name="Content Placeholder 2"/>
          <p:cNvSpPr>
            <a:spLocks noGrp="1"/>
          </p:cNvSpPr>
          <p:nvPr>
            <p:ph idx="1"/>
          </p:nvPr>
        </p:nvSpPr>
        <p:spPr/>
        <p:txBody>
          <a:bodyPr/>
          <a:lstStyle/>
          <a:p>
            <a:r>
              <a:rPr lang="en-US" altLang="zh-CN" dirty="0" smtClean="0"/>
              <a:t>Introduction to near-threshold local distortion in natural images</a:t>
            </a:r>
          </a:p>
          <a:p>
            <a:endParaRPr lang="en-US" altLang="zh-CN" dirty="0"/>
          </a:p>
          <a:p>
            <a:r>
              <a:rPr lang="en-US" altLang="zh-CN" dirty="0" smtClean="0"/>
              <a:t>Limitation of current methods</a:t>
            </a:r>
          </a:p>
          <a:p>
            <a:endParaRPr lang="en-US" altLang="zh-CN" dirty="0"/>
          </a:p>
          <a:p>
            <a:r>
              <a:rPr lang="en-US" altLang="zh-CN" dirty="0" smtClean="0"/>
              <a:t>Optimal classification based model for near-threshold distortion</a:t>
            </a:r>
          </a:p>
          <a:p>
            <a:endParaRPr lang="en-US" altLang="zh-CN" dirty="0"/>
          </a:p>
          <a:p>
            <a:r>
              <a:rPr lang="en-US" altLang="zh-CN" dirty="0" smtClean="0"/>
              <a:t>Results</a:t>
            </a:r>
            <a:endParaRPr lang="en-US" altLang="zh-CN" dirty="0"/>
          </a:p>
          <a:p>
            <a:endParaRPr lang="en-US" altLang="zh-CN" dirty="0"/>
          </a:p>
          <a:p>
            <a:r>
              <a:rPr lang="en-US" altLang="zh-CN" dirty="0" smtClean="0">
                <a:solidFill>
                  <a:srgbClr val="FF0000"/>
                </a:solidFill>
              </a:rPr>
              <a:t>Conclusion</a:t>
            </a:r>
          </a:p>
          <a:p>
            <a:endParaRPr lang="en-US" altLang="zh-CN" dirty="0"/>
          </a:p>
          <a:p>
            <a:pPr marL="0" indent="0">
              <a:buNone/>
            </a:pPr>
            <a:endParaRPr lang="en-US" altLang="zh-CN" dirty="0" smtClean="0"/>
          </a:p>
          <a:p>
            <a:endParaRPr lang="zh-CN" altLang="en-US" dirty="0"/>
          </a:p>
        </p:txBody>
      </p:sp>
    </p:spTree>
    <p:extLst>
      <p:ext uri="{BB962C8B-B14F-4D97-AF65-F5344CB8AC3E}">
        <p14:creationId xmlns:p14="http://schemas.microsoft.com/office/powerpoint/2010/main" val="247416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Conclusion</a:t>
            </a:r>
            <a:endParaRPr lang="zh-CN" altLang="en-US" dirty="0"/>
          </a:p>
        </p:txBody>
      </p:sp>
      <p:sp>
        <p:nvSpPr>
          <p:cNvPr id="3" name="Content Placeholder 2"/>
          <p:cNvSpPr>
            <a:spLocks noGrp="1"/>
          </p:cNvSpPr>
          <p:nvPr>
            <p:ph idx="1"/>
          </p:nvPr>
        </p:nvSpPr>
        <p:spPr/>
        <p:txBody>
          <a:bodyPr/>
          <a:lstStyle/>
          <a:p>
            <a:r>
              <a:rPr lang="en-US" altLang="zh-CN" dirty="0"/>
              <a:t>We developed a probabilistic framework </a:t>
            </a:r>
            <a:r>
              <a:rPr lang="en-US" altLang="zh-CN" dirty="0" smtClean="0"/>
              <a:t>SC-PDP </a:t>
            </a:r>
            <a:r>
              <a:rPr lang="en-US" altLang="zh-CN" dirty="0"/>
              <a:t>to better model </a:t>
            </a:r>
            <a:r>
              <a:rPr lang="en-US" altLang="zh-CN" dirty="0" smtClean="0"/>
              <a:t>the perception of near-threshold distortion of </a:t>
            </a:r>
            <a:r>
              <a:rPr lang="en-US" altLang="zh-CN" dirty="0"/>
              <a:t>the HVS. The proposed model properly accounts for various aspects of the V1 response, including light adaptation, contrast sensitivity, and contrast masking of various kinds</a:t>
            </a:r>
            <a:r>
              <a:rPr lang="en-US" altLang="zh-CN" dirty="0" smtClean="0"/>
              <a:t>. The model achieves </a:t>
            </a:r>
            <a:r>
              <a:rPr lang="en-US" altLang="zh-CN" dirty="0"/>
              <a:t>better threshold prediction performance than the conventional gain-control based methods and </a:t>
            </a:r>
            <a:r>
              <a:rPr lang="en-US" altLang="zh-CN" dirty="0" smtClean="0"/>
              <a:t>popular </a:t>
            </a:r>
            <a:r>
              <a:rPr lang="en-US" altLang="zh-CN" dirty="0"/>
              <a:t>full-reference image quality measures.</a:t>
            </a:r>
          </a:p>
          <a:p>
            <a:endParaRPr lang="zh-CN" altLang="en-US" dirty="0"/>
          </a:p>
        </p:txBody>
      </p:sp>
    </p:spTree>
    <p:extLst>
      <p:ext uri="{BB962C8B-B14F-4D97-AF65-F5344CB8AC3E}">
        <p14:creationId xmlns:p14="http://schemas.microsoft.com/office/powerpoint/2010/main" val="646713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616914" y="2967335"/>
            <a:ext cx="391017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67454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zh-CN" altLang="en-US" dirty="0"/>
          </a:p>
        </p:txBody>
      </p:sp>
      <p:sp>
        <p:nvSpPr>
          <p:cNvPr id="3" name="Content Placeholder 2"/>
          <p:cNvSpPr>
            <a:spLocks noGrp="1"/>
          </p:cNvSpPr>
          <p:nvPr>
            <p:ph idx="1"/>
          </p:nvPr>
        </p:nvSpPr>
        <p:spPr/>
        <p:txBody>
          <a:bodyPr/>
          <a:lstStyle/>
          <a:p>
            <a:r>
              <a:rPr lang="en-US" altLang="zh-CN" dirty="0" smtClean="0">
                <a:solidFill>
                  <a:srgbClr val="FF0000"/>
                </a:solidFill>
              </a:rPr>
              <a:t>Introduction to near-threshold local distortion in natural images</a:t>
            </a:r>
          </a:p>
          <a:p>
            <a:endParaRPr lang="en-US" altLang="zh-CN" dirty="0"/>
          </a:p>
          <a:p>
            <a:r>
              <a:rPr lang="en-US" altLang="zh-CN" dirty="0" smtClean="0"/>
              <a:t>Limitation of current methods</a:t>
            </a:r>
          </a:p>
          <a:p>
            <a:endParaRPr lang="en-US" altLang="zh-CN" dirty="0"/>
          </a:p>
          <a:p>
            <a:r>
              <a:rPr lang="en-US" altLang="zh-CN" dirty="0" smtClean="0"/>
              <a:t>Probabilistic model for near-threshold distortion</a:t>
            </a:r>
          </a:p>
          <a:p>
            <a:endParaRPr lang="en-US" altLang="zh-CN" dirty="0"/>
          </a:p>
          <a:p>
            <a:r>
              <a:rPr lang="en-US" altLang="zh-CN" dirty="0" smtClean="0"/>
              <a:t>Results</a:t>
            </a:r>
            <a:endParaRPr lang="en-US" altLang="zh-CN" dirty="0"/>
          </a:p>
          <a:p>
            <a:endParaRPr lang="en-US" altLang="zh-CN" dirty="0"/>
          </a:p>
          <a:p>
            <a:r>
              <a:rPr lang="en-US" altLang="zh-CN" dirty="0" smtClean="0"/>
              <a:t>Conclusion</a:t>
            </a:r>
          </a:p>
          <a:p>
            <a:endParaRPr lang="en-US" altLang="zh-CN" dirty="0"/>
          </a:p>
          <a:p>
            <a:pPr marL="0" indent="0">
              <a:buNone/>
            </a:pPr>
            <a:endParaRPr lang="en-US" altLang="zh-CN" dirty="0" smtClean="0"/>
          </a:p>
          <a:p>
            <a:endParaRPr lang="zh-CN" altLang="en-US" dirty="0"/>
          </a:p>
        </p:txBody>
      </p:sp>
    </p:spTree>
    <p:extLst>
      <p:ext uri="{BB962C8B-B14F-4D97-AF65-F5344CB8AC3E}">
        <p14:creationId xmlns:p14="http://schemas.microsoft.com/office/powerpoint/2010/main" val="4063085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Near-Threshold Local Image Quality</a:t>
            </a:r>
            <a:endParaRPr lang="en-US" sz="2800" dirty="0"/>
          </a:p>
        </p:txBody>
      </p:sp>
      <p:sp>
        <p:nvSpPr>
          <p:cNvPr id="3" name="Content Placeholder 2"/>
          <p:cNvSpPr>
            <a:spLocks noGrp="1"/>
          </p:cNvSpPr>
          <p:nvPr>
            <p:ph idx="1"/>
          </p:nvPr>
        </p:nvSpPr>
        <p:spPr>
          <a:xfrm>
            <a:off x="584790" y="885825"/>
            <a:ext cx="8112643" cy="5398017"/>
          </a:xfrm>
        </p:spPr>
        <p:txBody>
          <a:bodyPr/>
          <a:lstStyle/>
          <a:p>
            <a:r>
              <a:rPr lang="en-US" sz="1800" dirty="0" smtClean="0"/>
              <a:t>General-Purpose Image Quality Measure</a:t>
            </a:r>
          </a:p>
          <a:p>
            <a:endParaRPr lang="en-US" sz="1800" dirty="0"/>
          </a:p>
          <a:p>
            <a:endParaRPr lang="en-US" sz="1800" dirty="0" smtClean="0"/>
          </a:p>
          <a:p>
            <a:endParaRPr lang="en-US" sz="1800" dirty="0"/>
          </a:p>
          <a:p>
            <a:endParaRPr lang="en-US" sz="1800" dirty="0" smtClean="0"/>
          </a:p>
          <a:p>
            <a:endParaRPr lang="en-US" sz="1800" dirty="0"/>
          </a:p>
          <a:p>
            <a:r>
              <a:rPr lang="en-US" sz="1800" dirty="0" smtClean="0"/>
              <a:t>Near-Threshold Local Image Quality Measure</a:t>
            </a:r>
          </a:p>
          <a:p>
            <a:pPr lvl="2"/>
            <a:r>
              <a:rPr lang="en-US" sz="1600" dirty="0" smtClean="0"/>
              <a:t>Potential applications: Image compression, digital watermarking</a:t>
            </a:r>
            <a:endParaRPr lang="en-US" sz="16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642" y="1228055"/>
            <a:ext cx="4914658" cy="230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bwMode="auto">
          <a:xfrm>
            <a:off x="6247038" y="1681249"/>
            <a:ext cx="1239612" cy="1257301"/>
          </a:xfrm>
          <a:prstGeom prst="roundRect">
            <a:avLst/>
          </a:prstGeom>
          <a:solidFill>
            <a:schemeClr val="accent1"/>
          </a:solidFill>
          <a:ln w="952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1600" b="0" i="0" u="none" strike="noStrike" cap="none" normalizeH="0" baseline="0" dirty="0" smtClean="0">
              <a:ln>
                <a:noFill/>
              </a:ln>
              <a:solidFill>
                <a:schemeClr val="tx1"/>
              </a:solidFill>
              <a:effectLst/>
              <a:latin typeface="+mj-lt"/>
            </a:endParaRPr>
          </a:p>
        </p:txBody>
      </p:sp>
      <p:sp>
        <p:nvSpPr>
          <p:cNvPr id="5" name="TextBox 4"/>
          <p:cNvSpPr txBox="1"/>
          <p:nvPr/>
        </p:nvSpPr>
        <p:spPr>
          <a:xfrm>
            <a:off x="6247038" y="1849042"/>
            <a:ext cx="1239612" cy="900246"/>
          </a:xfrm>
          <a:prstGeom prst="rect">
            <a:avLst/>
          </a:prstGeom>
          <a:noFill/>
        </p:spPr>
        <p:txBody>
          <a:bodyPr wrap="square" rtlCol="0">
            <a:spAutoFit/>
          </a:bodyPr>
          <a:lstStyle/>
          <a:p>
            <a:r>
              <a:rPr lang="en-US" altLang="zh-CN" sz="1050" b="0" dirty="0" smtClean="0">
                <a:latin typeface="+mj-lt"/>
              </a:rPr>
              <a:t>General-Purpose Image Quality</a:t>
            </a:r>
          </a:p>
          <a:p>
            <a:r>
              <a:rPr lang="en-US" altLang="zh-CN" sz="1050" b="0" dirty="0" smtClean="0">
                <a:latin typeface="+mj-lt"/>
              </a:rPr>
              <a:t>Measure</a:t>
            </a:r>
          </a:p>
          <a:p>
            <a:r>
              <a:rPr lang="en-US" altLang="zh-CN" sz="1050" b="0" dirty="0" smtClean="0">
                <a:latin typeface="+mj-lt"/>
              </a:rPr>
              <a:t>(SSIM, MS-SSIM, VIF, …)</a:t>
            </a:r>
            <a:endParaRPr lang="zh-CN" altLang="en-US" sz="1050" b="0" dirty="0">
              <a:latin typeface="+mj-lt"/>
            </a:endParaRPr>
          </a:p>
        </p:txBody>
      </p:sp>
      <p:sp>
        <p:nvSpPr>
          <p:cNvPr id="6" name="Right Arrow 5"/>
          <p:cNvSpPr/>
          <p:nvPr/>
        </p:nvSpPr>
        <p:spPr bwMode="auto">
          <a:xfrm>
            <a:off x="5867400" y="2147975"/>
            <a:ext cx="342900" cy="291707"/>
          </a:xfrm>
          <a:prstGeom prst="rightArrow">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600" b="1" i="0" u="none" strike="noStrike" cap="none" normalizeH="0" baseline="0" smtClean="0">
              <a:ln>
                <a:noFill/>
              </a:ln>
              <a:solidFill>
                <a:schemeClr val="tx1"/>
              </a:solidFill>
              <a:effectLst/>
              <a:latin typeface="Times New Roman" pitchFamily="18" charset="0"/>
            </a:endParaRPr>
          </a:p>
        </p:txBody>
      </p:sp>
      <p:sp>
        <p:nvSpPr>
          <p:cNvPr id="9" name="Right Arrow 8"/>
          <p:cNvSpPr/>
          <p:nvPr/>
        </p:nvSpPr>
        <p:spPr bwMode="auto">
          <a:xfrm>
            <a:off x="7486650" y="2186075"/>
            <a:ext cx="352425" cy="291707"/>
          </a:xfrm>
          <a:prstGeom prst="rightArrow">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600" b="1" i="0" u="none" strike="noStrike" cap="none" normalizeH="0" baseline="0" smtClean="0">
              <a:ln>
                <a:noFill/>
              </a:ln>
              <a:solidFill>
                <a:schemeClr val="tx1"/>
              </a:solidFill>
              <a:effectLst/>
              <a:latin typeface="Times New Roman" pitchFamily="18" charset="0"/>
            </a:endParaRPr>
          </a:p>
        </p:txBody>
      </p:sp>
      <p:cxnSp>
        <p:nvCxnSpPr>
          <p:cNvPr id="8" name="Straight Arrow Connector 7"/>
          <p:cNvCxnSpPr>
            <a:endCxn id="4" idx="0"/>
          </p:cNvCxnSpPr>
          <p:nvPr/>
        </p:nvCxnSpPr>
        <p:spPr bwMode="auto">
          <a:xfrm>
            <a:off x="6866844" y="1433600"/>
            <a:ext cx="0" cy="247649"/>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14" name="TextBox 13"/>
          <p:cNvSpPr txBox="1"/>
          <p:nvPr/>
        </p:nvSpPr>
        <p:spPr>
          <a:xfrm>
            <a:off x="6247038" y="1009604"/>
            <a:ext cx="1239612" cy="415498"/>
          </a:xfrm>
          <a:prstGeom prst="rect">
            <a:avLst/>
          </a:prstGeom>
          <a:noFill/>
        </p:spPr>
        <p:txBody>
          <a:bodyPr wrap="square" rtlCol="0">
            <a:spAutoFit/>
          </a:bodyPr>
          <a:lstStyle/>
          <a:p>
            <a:r>
              <a:rPr lang="en-US" altLang="zh-CN" sz="1050" b="0" dirty="0" smtClean="0">
                <a:latin typeface="+mj-lt"/>
              </a:rPr>
              <a:t>Reference</a:t>
            </a:r>
          </a:p>
          <a:p>
            <a:r>
              <a:rPr lang="en-US" altLang="zh-CN" sz="1050" b="0" dirty="0" smtClean="0">
                <a:latin typeface="+mj-lt"/>
              </a:rPr>
              <a:t>Image</a:t>
            </a:r>
            <a:endParaRPr lang="zh-CN" altLang="en-US" sz="1050" b="0" dirty="0">
              <a:latin typeface="+mj-lt"/>
            </a:endParaRPr>
          </a:p>
        </p:txBody>
      </p:sp>
      <p:sp>
        <p:nvSpPr>
          <p:cNvPr id="15" name="TextBox 14"/>
          <p:cNvSpPr txBox="1"/>
          <p:nvPr/>
        </p:nvSpPr>
        <p:spPr>
          <a:xfrm>
            <a:off x="7839075" y="2124179"/>
            <a:ext cx="685800" cy="415498"/>
          </a:xfrm>
          <a:prstGeom prst="rect">
            <a:avLst/>
          </a:prstGeom>
          <a:noFill/>
        </p:spPr>
        <p:txBody>
          <a:bodyPr wrap="square" rtlCol="0">
            <a:spAutoFit/>
          </a:bodyPr>
          <a:lstStyle/>
          <a:p>
            <a:r>
              <a:rPr lang="en-US" altLang="zh-CN" sz="1050" b="0" dirty="0" smtClean="0">
                <a:latin typeface="+mj-lt"/>
              </a:rPr>
              <a:t>Quality</a:t>
            </a:r>
          </a:p>
          <a:p>
            <a:r>
              <a:rPr lang="en-US" altLang="zh-CN" sz="1050" b="0" dirty="0" smtClean="0">
                <a:latin typeface="+mj-lt"/>
              </a:rPr>
              <a:t>Score</a:t>
            </a:r>
            <a:endParaRPr lang="zh-CN" altLang="en-US" sz="1050" b="0" dirty="0">
              <a:latin typeface="+mj-lt"/>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642" y="4150751"/>
            <a:ext cx="4914658" cy="230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p:cNvSpPr/>
          <p:nvPr/>
        </p:nvSpPr>
        <p:spPr bwMode="auto">
          <a:xfrm>
            <a:off x="6247038" y="4675787"/>
            <a:ext cx="1239612" cy="1257301"/>
          </a:xfrm>
          <a:prstGeom prst="roundRect">
            <a:avLst/>
          </a:prstGeom>
          <a:solidFill>
            <a:schemeClr val="accent1"/>
          </a:solidFill>
          <a:ln w="952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1600" b="0" i="0" u="none" strike="noStrike" cap="none" normalizeH="0" baseline="0" dirty="0" smtClean="0">
              <a:ln>
                <a:noFill/>
              </a:ln>
              <a:solidFill>
                <a:schemeClr val="tx1"/>
              </a:solidFill>
              <a:effectLst/>
              <a:latin typeface="+mj-lt"/>
            </a:endParaRPr>
          </a:p>
        </p:txBody>
      </p:sp>
      <p:sp>
        <p:nvSpPr>
          <p:cNvPr id="18" name="TextBox 17"/>
          <p:cNvSpPr txBox="1"/>
          <p:nvPr/>
        </p:nvSpPr>
        <p:spPr>
          <a:xfrm>
            <a:off x="6247038" y="5032675"/>
            <a:ext cx="1239612" cy="577081"/>
          </a:xfrm>
          <a:prstGeom prst="rect">
            <a:avLst/>
          </a:prstGeom>
          <a:noFill/>
        </p:spPr>
        <p:txBody>
          <a:bodyPr wrap="square" rtlCol="0">
            <a:spAutoFit/>
          </a:bodyPr>
          <a:lstStyle/>
          <a:p>
            <a:r>
              <a:rPr lang="en-US" altLang="zh-CN" sz="1050" b="0" dirty="0" smtClean="0">
                <a:latin typeface="+mj-lt"/>
              </a:rPr>
              <a:t>Near-Threshold Local Distortion Measure</a:t>
            </a:r>
          </a:p>
        </p:txBody>
      </p:sp>
      <p:sp>
        <p:nvSpPr>
          <p:cNvPr id="19" name="Right Arrow 18"/>
          <p:cNvSpPr/>
          <p:nvPr/>
        </p:nvSpPr>
        <p:spPr bwMode="auto">
          <a:xfrm>
            <a:off x="5867400" y="5142513"/>
            <a:ext cx="342900" cy="291707"/>
          </a:xfrm>
          <a:prstGeom prst="rightArrow">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600" b="1" i="0" u="none" strike="noStrike" cap="none" normalizeH="0" baseline="0" smtClean="0">
              <a:ln>
                <a:noFill/>
              </a:ln>
              <a:solidFill>
                <a:schemeClr val="tx1"/>
              </a:solidFill>
              <a:effectLst/>
              <a:latin typeface="Times New Roman" pitchFamily="18" charset="0"/>
            </a:endParaRPr>
          </a:p>
        </p:txBody>
      </p:sp>
      <p:sp>
        <p:nvSpPr>
          <p:cNvPr id="20" name="Right Arrow 19"/>
          <p:cNvSpPr/>
          <p:nvPr/>
        </p:nvSpPr>
        <p:spPr bwMode="auto">
          <a:xfrm>
            <a:off x="7486650" y="5180613"/>
            <a:ext cx="352425" cy="291707"/>
          </a:xfrm>
          <a:prstGeom prst="rightArrow">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600" b="1" i="0" u="none" strike="noStrike" cap="none" normalizeH="0" baseline="0" smtClean="0">
              <a:ln>
                <a:noFill/>
              </a:ln>
              <a:solidFill>
                <a:schemeClr val="tx1"/>
              </a:solidFill>
              <a:effectLst/>
              <a:latin typeface="Times New Roman" pitchFamily="18" charset="0"/>
            </a:endParaRPr>
          </a:p>
        </p:txBody>
      </p:sp>
      <p:cxnSp>
        <p:nvCxnSpPr>
          <p:cNvPr id="21" name="Straight Arrow Connector 20"/>
          <p:cNvCxnSpPr>
            <a:endCxn id="17" idx="0"/>
          </p:cNvCxnSpPr>
          <p:nvPr/>
        </p:nvCxnSpPr>
        <p:spPr bwMode="auto">
          <a:xfrm>
            <a:off x="6866844" y="4428138"/>
            <a:ext cx="0" cy="247649"/>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22" name="TextBox 21"/>
          <p:cNvSpPr txBox="1"/>
          <p:nvPr/>
        </p:nvSpPr>
        <p:spPr>
          <a:xfrm>
            <a:off x="6247038" y="4060128"/>
            <a:ext cx="1239612" cy="415498"/>
          </a:xfrm>
          <a:prstGeom prst="rect">
            <a:avLst/>
          </a:prstGeom>
          <a:noFill/>
        </p:spPr>
        <p:txBody>
          <a:bodyPr wrap="square" rtlCol="0">
            <a:spAutoFit/>
          </a:bodyPr>
          <a:lstStyle/>
          <a:p>
            <a:r>
              <a:rPr lang="en-US" altLang="zh-CN" sz="1050" b="0" dirty="0" smtClean="0">
                <a:latin typeface="+mj-lt"/>
              </a:rPr>
              <a:t>Reference</a:t>
            </a:r>
          </a:p>
          <a:p>
            <a:r>
              <a:rPr lang="en-US" altLang="zh-CN" sz="1050" b="0" dirty="0" smtClean="0">
                <a:latin typeface="+mj-lt"/>
              </a:rPr>
              <a:t>Image</a:t>
            </a:r>
            <a:endParaRPr lang="zh-CN" altLang="en-US" sz="1050" b="0" dirty="0">
              <a:latin typeface="+mj-lt"/>
            </a:endParaRPr>
          </a:p>
        </p:txBody>
      </p:sp>
      <p:sp>
        <p:nvSpPr>
          <p:cNvPr id="24" name="TextBox 23"/>
          <p:cNvSpPr txBox="1"/>
          <p:nvPr/>
        </p:nvSpPr>
        <p:spPr>
          <a:xfrm>
            <a:off x="7924800" y="4552152"/>
            <a:ext cx="685800" cy="415498"/>
          </a:xfrm>
          <a:prstGeom prst="rect">
            <a:avLst/>
          </a:prstGeom>
          <a:noFill/>
        </p:spPr>
        <p:txBody>
          <a:bodyPr wrap="square" rtlCol="0">
            <a:spAutoFit/>
          </a:bodyPr>
          <a:lstStyle/>
          <a:p>
            <a:r>
              <a:rPr lang="en-US" altLang="zh-CN" sz="1050" b="0" dirty="0" smtClean="0">
                <a:latin typeface="+mj-lt"/>
              </a:rPr>
              <a:t>Visibility</a:t>
            </a:r>
          </a:p>
          <a:p>
            <a:r>
              <a:rPr lang="en-US" altLang="zh-CN" sz="1050" b="0" dirty="0" smtClean="0">
                <a:latin typeface="+mj-lt"/>
              </a:rPr>
              <a:t>Map</a:t>
            </a:r>
            <a:endParaRPr lang="zh-CN" altLang="en-US" sz="1050" b="0" dirty="0">
              <a:latin typeface="+mj-lt"/>
            </a:endParaRPr>
          </a:p>
        </p:txBody>
      </p:sp>
      <p:pic>
        <p:nvPicPr>
          <p:cNvPr id="25"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4534" t="18988" r="34746" b="36317"/>
          <a:stretch/>
        </p:blipFill>
        <p:spPr bwMode="auto">
          <a:xfrm>
            <a:off x="7891231" y="5027312"/>
            <a:ext cx="835488" cy="813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bwMode="auto">
          <a:xfrm>
            <a:off x="7901957" y="5456855"/>
            <a:ext cx="254619" cy="370298"/>
          </a:xfrm>
          <a:prstGeom prst="rect">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600" b="1" i="0" u="none" strike="noStrike" cap="none" normalizeH="0" baseline="0" smtClean="0">
              <a:ln>
                <a:noFill/>
              </a:ln>
              <a:solidFill>
                <a:schemeClr val="tx1"/>
              </a:solidFill>
              <a:effectLst/>
              <a:latin typeface="Times New Roman" pitchFamily="18" charset="0"/>
            </a:endParaRPr>
          </a:p>
        </p:txBody>
      </p:sp>
      <p:sp>
        <p:nvSpPr>
          <p:cNvPr id="28" name="TextBox 27"/>
          <p:cNvSpPr txBox="1"/>
          <p:nvPr/>
        </p:nvSpPr>
        <p:spPr>
          <a:xfrm>
            <a:off x="7828308" y="6113105"/>
            <a:ext cx="946093" cy="246221"/>
          </a:xfrm>
          <a:prstGeom prst="rect">
            <a:avLst/>
          </a:prstGeom>
          <a:noFill/>
        </p:spPr>
        <p:txBody>
          <a:bodyPr wrap="none" rtlCol="0">
            <a:spAutoFit/>
          </a:bodyPr>
          <a:lstStyle/>
          <a:p>
            <a:r>
              <a:rPr lang="en-US" altLang="zh-CN" sz="1000" b="0" dirty="0" smtClean="0">
                <a:latin typeface="+mn-lt"/>
              </a:rPr>
              <a:t>High Visibility</a:t>
            </a:r>
            <a:endParaRPr lang="zh-CN" altLang="en-US" sz="1000" b="0" dirty="0">
              <a:latin typeface="+mn-lt"/>
            </a:endParaRPr>
          </a:p>
        </p:txBody>
      </p:sp>
      <p:sp>
        <p:nvSpPr>
          <p:cNvPr id="29" name="Rectangle 28"/>
          <p:cNvSpPr/>
          <p:nvPr/>
        </p:nvSpPr>
        <p:spPr bwMode="auto">
          <a:xfrm>
            <a:off x="8385174" y="5197775"/>
            <a:ext cx="326305" cy="634676"/>
          </a:xfrm>
          <a:prstGeom prst="rect">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600" b="1" i="0" u="none" strike="noStrike" cap="none" normalizeH="0" baseline="0" smtClean="0">
              <a:ln>
                <a:noFill/>
              </a:ln>
              <a:solidFill>
                <a:schemeClr val="tx1"/>
              </a:solidFill>
              <a:effectLst/>
              <a:latin typeface="Times New Roman" pitchFamily="18" charset="0"/>
            </a:endParaRPr>
          </a:p>
        </p:txBody>
      </p:sp>
      <p:sp>
        <p:nvSpPr>
          <p:cNvPr id="30" name="TextBox 29"/>
          <p:cNvSpPr txBox="1"/>
          <p:nvPr/>
        </p:nvSpPr>
        <p:spPr>
          <a:xfrm>
            <a:off x="7749560" y="4173419"/>
            <a:ext cx="1371600" cy="246221"/>
          </a:xfrm>
          <a:prstGeom prst="rect">
            <a:avLst/>
          </a:prstGeom>
          <a:noFill/>
        </p:spPr>
        <p:txBody>
          <a:bodyPr wrap="square" rtlCol="0">
            <a:spAutoFit/>
          </a:bodyPr>
          <a:lstStyle/>
          <a:p>
            <a:r>
              <a:rPr lang="en-US" altLang="zh-CN" sz="1000" b="0" dirty="0" smtClean="0">
                <a:latin typeface="+mn-lt"/>
              </a:rPr>
              <a:t>Low Visibility</a:t>
            </a:r>
            <a:endParaRPr lang="zh-CN" altLang="en-US" sz="1000" b="0" dirty="0">
              <a:latin typeface="+mn-lt"/>
            </a:endParaRPr>
          </a:p>
        </p:txBody>
      </p:sp>
      <p:sp>
        <p:nvSpPr>
          <p:cNvPr id="34" name="Freeform 33"/>
          <p:cNvSpPr/>
          <p:nvPr/>
        </p:nvSpPr>
        <p:spPr>
          <a:xfrm>
            <a:off x="7908925" y="5032675"/>
            <a:ext cx="806450" cy="787400"/>
          </a:xfrm>
          <a:custGeom>
            <a:avLst/>
            <a:gdLst>
              <a:gd name="connsiteX0" fmla="*/ 0 w 806450"/>
              <a:gd name="connsiteY0" fmla="*/ 177800 h 787400"/>
              <a:gd name="connsiteX1" fmla="*/ 0 w 806450"/>
              <a:gd name="connsiteY1" fmla="*/ 400050 h 787400"/>
              <a:gd name="connsiteX2" fmla="*/ 266700 w 806450"/>
              <a:gd name="connsiteY2" fmla="*/ 393700 h 787400"/>
              <a:gd name="connsiteX3" fmla="*/ 266700 w 806450"/>
              <a:gd name="connsiteY3" fmla="*/ 787400 h 787400"/>
              <a:gd name="connsiteX4" fmla="*/ 450850 w 806450"/>
              <a:gd name="connsiteY4" fmla="*/ 787400 h 787400"/>
              <a:gd name="connsiteX5" fmla="*/ 457200 w 806450"/>
              <a:gd name="connsiteY5" fmla="*/ 146050 h 787400"/>
              <a:gd name="connsiteX6" fmla="*/ 806450 w 806450"/>
              <a:gd name="connsiteY6" fmla="*/ 142875 h 787400"/>
              <a:gd name="connsiteX7" fmla="*/ 803275 w 806450"/>
              <a:gd name="connsiteY7" fmla="*/ 3175 h 787400"/>
              <a:gd name="connsiteX8" fmla="*/ 273050 w 806450"/>
              <a:gd name="connsiteY8" fmla="*/ 0 h 787400"/>
              <a:gd name="connsiteX9" fmla="*/ 269875 w 806450"/>
              <a:gd name="connsiteY9" fmla="*/ 171450 h 787400"/>
              <a:gd name="connsiteX10" fmla="*/ 0 w 806450"/>
              <a:gd name="connsiteY10" fmla="*/ 177800 h 78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6450" h="787400">
                <a:moveTo>
                  <a:pt x="0" y="177800"/>
                </a:moveTo>
                <a:lnTo>
                  <a:pt x="0" y="400050"/>
                </a:lnTo>
                <a:lnTo>
                  <a:pt x="266700" y="393700"/>
                </a:lnTo>
                <a:lnTo>
                  <a:pt x="266700" y="787400"/>
                </a:lnTo>
                <a:lnTo>
                  <a:pt x="450850" y="787400"/>
                </a:lnTo>
                <a:cubicBezTo>
                  <a:pt x="452967" y="573617"/>
                  <a:pt x="455083" y="359833"/>
                  <a:pt x="457200" y="146050"/>
                </a:cubicBezTo>
                <a:lnTo>
                  <a:pt x="806450" y="142875"/>
                </a:lnTo>
                <a:cubicBezTo>
                  <a:pt x="805392" y="96308"/>
                  <a:pt x="804333" y="49742"/>
                  <a:pt x="803275" y="3175"/>
                </a:cubicBezTo>
                <a:lnTo>
                  <a:pt x="273050" y="0"/>
                </a:lnTo>
                <a:cubicBezTo>
                  <a:pt x="271992" y="57150"/>
                  <a:pt x="270933" y="114300"/>
                  <a:pt x="269875" y="171450"/>
                </a:cubicBezTo>
                <a:lnTo>
                  <a:pt x="0" y="177800"/>
                </a:lnTo>
                <a:close/>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49" name="Straight Arrow Connector 2048"/>
          <p:cNvCxnSpPr/>
          <p:nvPr/>
        </p:nvCxnSpPr>
        <p:spPr bwMode="auto">
          <a:xfrm flipV="1">
            <a:off x="8642899" y="4428138"/>
            <a:ext cx="0" cy="599174"/>
          </a:xfrm>
          <a:prstGeom prst="straightConnector1">
            <a:avLst/>
          </a:prstGeom>
          <a:solidFill>
            <a:schemeClr val="accent1"/>
          </a:solidFill>
          <a:ln w="12700" cap="flat" cmpd="sng" algn="ctr">
            <a:solidFill>
              <a:srgbClr val="2E9E41"/>
            </a:solidFill>
            <a:prstDash val="solid"/>
            <a:miter lim="800000"/>
            <a:headEnd type="none" w="med" len="med"/>
            <a:tailEnd type="arrow"/>
          </a:ln>
          <a:effectLst/>
        </p:spPr>
      </p:cxnSp>
      <p:cxnSp>
        <p:nvCxnSpPr>
          <p:cNvPr id="2054" name="Elbow Connector 2053"/>
          <p:cNvCxnSpPr>
            <a:stCxn id="27" idx="2"/>
            <a:endCxn id="28" idx="0"/>
          </p:cNvCxnSpPr>
          <p:nvPr/>
        </p:nvCxnSpPr>
        <p:spPr bwMode="auto">
          <a:xfrm rot="16200000" flipH="1">
            <a:off x="8022335" y="5834085"/>
            <a:ext cx="285952" cy="272088"/>
          </a:xfrm>
          <a:prstGeom prst="bentConnector3">
            <a:avLst>
              <a:gd name="adj1" fmla="val 50000"/>
            </a:avLst>
          </a:prstGeom>
          <a:solidFill>
            <a:schemeClr val="accent1"/>
          </a:solidFill>
          <a:ln w="12700" cap="flat" cmpd="sng" algn="ctr">
            <a:solidFill>
              <a:srgbClr val="FF0000"/>
            </a:solidFill>
            <a:prstDash val="solid"/>
            <a:miter lim="800000"/>
            <a:headEnd type="none" w="med" len="med"/>
            <a:tailEnd type="arrow"/>
          </a:ln>
          <a:effectLst/>
        </p:spPr>
      </p:cxnSp>
      <p:cxnSp>
        <p:nvCxnSpPr>
          <p:cNvPr id="2056" name="Elbow Connector 2055"/>
          <p:cNvCxnSpPr>
            <a:stCxn id="29" idx="2"/>
            <a:endCxn id="28" idx="0"/>
          </p:cNvCxnSpPr>
          <p:nvPr/>
        </p:nvCxnSpPr>
        <p:spPr bwMode="auto">
          <a:xfrm rot="5400000">
            <a:off x="8284514" y="5849292"/>
            <a:ext cx="280654" cy="246972"/>
          </a:xfrm>
          <a:prstGeom prst="bentConnector3">
            <a:avLst>
              <a:gd name="adj1" fmla="val 50000"/>
            </a:avLst>
          </a:prstGeom>
          <a:solidFill>
            <a:schemeClr val="accent1"/>
          </a:solidFill>
          <a:ln w="12700" cap="flat" cmpd="sng" algn="ctr">
            <a:solidFill>
              <a:srgbClr val="FF0000"/>
            </a:solidFill>
            <a:prstDash val="solid"/>
            <a:miter lim="800000"/>
            <a:headEnd type="none" w="med" len="med"/>
            <a:tailEnd type="arrow"/>
          </a:ln>
          <a:effectLst/>
        </p:spPr>
      </p:cxnSp>
      <p:sp>
        <p:nvSpPr>
          <p:cNvPr id="47" name="TextBox 46"/>
          <p:cNvSpPr txBox="1"/>
          <p:nvPr/>
        </p:nvSpPr>
        <p:spPr>
          <a:xfrm>
            <a:off x="301658" y="1931619"/>
            <a:ext cx="1313664" cy="900246"/>
          </a:xfrm>
          <a:prstGeom prst="rect">
            <a:avLst/>
          </a:prstGeom>
          <a:noFill/>
        </p:spPr>
        <p:txBody>
          <a:bodyPr wrap="square" rtlCol="0">
            <a:spAutoFit/>
          </a:bodyPr>
          <a:lstStyle/>
          <a:p>
            <a:r>
              <a:rPr lang="en-US" altLang="zh-CN" sz="1050" b="0" dirty="0" smtClean="0">
                <a:latin typeface="+mj-lt"/>
              </a:rPr>
              <a:t>Distortion is present at both near-threshold and (mostly) supra-threshold level</a:t>
            </a:r>
            <a:endParaRPr lang="zh-CN" altLang="en-US" sz="1050" b="0" dirty="0">
              <a:latin typeface="+mj-lt"/>
            </a:endParaRPr>
          </a:p>
        </p:txBody>
      </p:sp>
      <p:sp>
        <p:nvSpPr>
          <p:cNvPr id="48" name="TextBox 47"/>
          <p:cNvSpPr txBox="1"/>
          <p:nvPr/>
        </p:nvSpPr>
        <p:spPr>
          <a:xfrm>
            <a:off x="301658" y="4951883"/>
            <a:ext cx="1313664" cy="738664"/>
          </a:xfrm>
          <a:prstGeom prst="rect">
            <a:avLst/>
          </a:prstGeom>
          <a:noFill/>
        </p:spPr>
        <p:txBody>
          <a:bodyPr wrap="square" rtlCol="0">
            <a:spAutoFit/>
          </a:bodyPr>
          <a:lstStyle/>
          <a:p>
            <a:r>
              <a:rPr lang="en-US" altLang="zh-CN" sz="1050" b="0" dirty="0" smtClean="0">
                <a:latin typeface="+mj-lt"/>
              </a:rPr>
              <a:t>Distortion is present at below- and near-threshold level</a:t>
            </a:r>
            <a:endParaRPr lang="zh-CN" altLang="en-US" sz="1050" b="0" dirty="0">
              <a:latin typeface="+mj-lt"/>
            </a:endParaRPr>
          </a:p>
        </p:txBody>
      </p:sp>
    </p:spTree>
    <p:extLst>
      <p:ext uri="{BB962C8B-B14F-4D97-AF65-F5344CB8AC3E}">
        <p14:creationId xmlns:p14="http://schemas.microsoft.com/office/powerpoint/2010/main" val="3353233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Definition</a:t>
            </a:r>
            <a:endParaRPr lang="en-US" dirty="0"/>
          </a:p>
        </p:txBody>
      </p:sp>
      <p:sp>
        <p:nvSpPr>
          <p:cNvPr id="3" name="Content Placeholder 2"/>
          <p:cNvSpPr>
            <a:spLocks noGrp="1"/>
          </p:cNvSpPr>
          <p:nvPr>
            <p:ph idx="1"/>
          </p:nvPr>
        </p:nvSpPr>
        <p:spPr/>
        <p:txBody>
          <a:bodyPr/>
          <a:lstStyle/>
          <a:p>
            <a:r>
              <a:rPr lang="en-US" dirty="0" smtClean="0"/>
              <a:t>Goal: For a given reference image and distortion, predict the distortion visibility threshold (in RMS contrast) at each local region.</a:t>
            </a:r>
          </a:p>
          <a:p>
            <a:endParaRPr lang="en-US" dirty="0"/>
          </a:p>
          <a:p>
            <a:endParaRPr lang="en-US" dirty="0" smtClean="0"/>
          </a:p>
          <a:p>
            <a:endParaRPr lang="en-US" dirty="0"/>
          </a:p>
          <a:p>
            <a:endParaRPr lang="en-US" dirty="0" smtClean="0"/>
          </a:p>
          <a:p>
            <a:r>
              <a:rPr lang="en-US" dirty="0" smtClean="0"/>
              <a:t>Key properties of the HVS related to the near-threshold local distortion visibility:</a:t>
            </a:r>
          </a:p>
          <a:p>
            <a:pPr lvl="2"/>
            <a:r>
              <a:rPr lang="en-US" dirty="0" smtClean="0"/>
              <a:t>Multi</a:t>
            </a:r>
            <a:r>
              <a:rPr lang="en-US" dirty="0" smtClean="0"/>
              <a:t>-channel frequency </a:t>
            </a:r>
            <a:r>
              <a:rPr lang="en-US" dirty="0" smtClean="0"/>
              <a:t>response</a:t>
            </a:r>
          </a:p>
          <a:p>
            <a:pPr lvl="2"/>
            <a:r>
              <a:rPr lang="en-US" dirty="0" smtClean="0"/>
              <a:t>Contrast sensitivity</a:t>
            </a:r>
          </a:p>
          <a:p>
            <a:pPr lvl="2"/>
            <a:r>
              <a:rPr lang="en-US" dirty="0" smtClean="0"/>
              <a:t>Light Adaptation</a:t>
            </a:r>
          </a:p>
          <a:p>
            <a:pPr lvl="2"/>
            <a:r>
              <a:rPr lang="en-US" dirty="0" smtClean="0"/>
              <a:t>Contrast masking</a:t>
            </a:r>
          </a:p>
          <a:p>
            <a:pPr lvl="2"/>
            <a:r>
              <a:rPr lang="en-US" dirty="0" smtClean="0"/>
              <a:t>Structure familiarity</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4524"/>
          <a:stretch/>
        </p:blipFill>
        <p:spPr bwMode="auto">
          <a:xfrm>
            <a:off x="-753677" y="1871662"/>
            <a:ext cx="53340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3766913" y="1981200"/>
            <a:ext cx="5334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88086" y="3563979"/>
            <a:ext cx="1239612" cy="253916"/>
          </a:xfrm>
          <a:prstGeom prst="rect">
            <a:avLst/>
          </a:prstGeom>
          <a:noFill/>
        </p:spPr>
        <p:txBody>
          <a:bodyPr wrap="square" rtlCol="0">
            <a:spAutoFit/>
          </a:bodyPr>
          <a:lstStyle/>
          <a:p>
            <a:r>
              <a:rPr lang="en-US" altLang="zh-CN" sz="1050" b="0" dirty="0" smtClean="0">
                <a:latin typeface="+mj-lt"/>
              </a:rPr>
              <a:t>Reference Image</a:t>
            </a:r>
            <a:endParaRPr lang="zh-CN" altLang="en-US" sz="1050" b="0" dirty="0">
              <a:latin typeface="+mj-lt"/>
            </a:endParaRPr>
          </a:p>
        </p:txBody>
      </p:sp>
      <p:sp>
        <p:nvSpPr>
          <p:cNvPr id="7" name="TextBox 6"/>
          <p:cNvSpPr txBox="1"/>
          <p:nvPr/>
        </p:nvSpPr>
        <p:spPr>
          <a:xfrm>
            <a:off x="5947324" y="3563979"/>
            <a:ext cx="1239612" cy="415498"/>
          </a:xfrm>
          <a:prstGeom prst="rect">
            <a:avLst/>
          </a:prstGeom>
          <a:noFill/>
        </p:spPr>
        <p:txBody>
          <a:bodyPr wrap="square" rtlCol="0">
            <a:spAutoFit/>
          </a:bodyPr>
          <a:lstStyle/>
          <a:p>
            <a:r>
              <a:rPr lang="en-US" altLang="zh-CN" sz="1050" b="0" dirty="0" smtClean="0">
                <a:latin typeface="+mj-lt"/>
              </a:rPr>
              <a:t>Ground Truth Threshold </a:t>
            </a:r>
            <a:r>
              <a:rPr lang="en-US" altLang="zh-CN" sz="1050" b="0" dirty="0" smtClean="0">
                <a:latin typeface="+mj-lt"/>
              </a:rPr>
              <a:t>Map</a:t>
            </a:r>
            <a:endParaRPr lang="zh-CN" altLang="en-US" sz="1050" b="0" dirty="0">
              <a:latin typeface="+mj-lt"/>
            </a:endParaRPr>
          </a:p>
        </p:txBody>
      </p:sp>
      <p:pic>
        <p:nvPicPr>
          <p:cNvPr id="410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8487" t="7215" r="6231" b="10906"/>
          <a:stretch/>
        </p:blipFill>
        <p:spPr bwMode="auto">
          <a:xfrm>
            <a:off x="7495960" y="2056729"/>
            <a:ext cx="376228" cy="1611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120254" y="3589771"/>
            <a:ext cx="1239612" cy="230832"/>
          </a:xfrm>
          <a:prstGeom prst="rect">
            <a:avLst/>
          </a:prstGeom>
          <a:noFill/>
        </p:spPr>
        <p:txBody>
          <a:bodyPr wrap="square" rtlCol="0">
            <a:spAutoFit/>
          </a:bodyPr>
          <a:lstStyle/>
          <a:p>
            <a:r>
              <a:rPr lang="en-US" altLang="zh-CN" sz="900" b="0" dirty="0" smtClean="0">
                <a:latin typeface="+mj-lt"/>
              </a:rPr>
              <a:t>(dB)</a:t>
            </a:r>
            <a:endParaRPr lang="zh-CN" altLang="en-US" sz="900" b="0" dirty="0">
              <a:latin typeface="+mj-lt"/>
            </a:endParaRPr>
          </a:p>
        </p:txBody>
      </p:sp>
      <p:pic>
        <p:nvPicPr>
          <p:cNvPr id="4102" name="Picture 6" descr="https://www.cg.tuwien.ac.at/research/theses/matkovic/img73.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9654" y="4467225"/>
            <a:ext cx="2951866" cy="19827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91164" y="6450013"/>
            <a:ext cx="2024913" cy="230832"/>
          </a:xfrm>
          <a:prstGeom prst="rect">
            <a:avLst/>
          </a:prstGeom>
        </p:spPr>
        <p:txBody>
          <a:bodyPr wrap="none">
            <a:spAutoFit/>
          </a:bodyPr>
          <a:lstStyle/>
          <a:p>
            <a:r>
              <a:rPr lang="fi-FI" altLang="zh-CN" sz="900" b="0" dirty="0" smtClean="0"/>
              <a:t>[J</a:t>
            </a:r>
            <a:r>
              <a:rPr lang="fi-FI" altLang="zh-CN" sz="900" b="0" dirty="0"/>
              <a:t>. L. </a:t>
            </a:r>
            <a:r>
              <a:rPr lang="fi-FI" altLang="zh-CN" sz="900" b="0" dirty="0" smtClean="0"/>
              <a:t>Mannos and </a:t>
            </a:r>
            <a:r>
              <a:rPr lang="fi-FI" altLang="zh-CN" sz="900" b="0" dirty="0"/>
              <a:t>D. J. </a:t>
            </a:r>
            <a:r>
              <a:rPr lang="fi-FI" altLang="zh-CN" sz="900" b="0" dirty="0" smtClean="0"/>
              <a:t>Sakrison’1974]</a:t>
            </a:r>
            <a:endParaRPr lang="zh-CN" altLang="en-US" sz="900" dirty="0"/>
          </a:p>
        </p:txBody>
      </p:sp>
      <p:sp>
        <p:nvSpPr>
          <p:cNvPr id="12" name="TextBox 11"/>
          <p:cNvSpPr txBox="1"/>
          <p:nvPr/>
        </p:nvSpPr>
        <p:spPr>
          <a:xfrm>
            <a:off x="5202790" y="4203985"/>
            <a:ext cx="2134962" cy="253916"/>
          </a:xfrm>
          <a:prstGeom prst="rect">
            <a:avLst/>
          </a:prstGeom>
          <a:noFill/>
        </p:spPr>
        <p:txBody>
          <a:bodyPr wrap="square" rtlCol="0">
            <a:spAutoFit/>
          </a:bodyPr>
          <a:lstStyle/>
          <a:p>
            <a:r>
              <a:rPr lang="en-US" altLang="zh-CN" sz="1050" b="0" dirty="0" smtClean="0">
                <a:latin typeface="+mj-lt"/>
              </a:rPr>
              <a:t>Contrast Sensitivity Function</a:t>
            </a:r>
            <a:endParaRPr lang="zh-CN" altLang="en-US" sz="1050" b="0" dirty="0">
              <a:latin typeface="+mj-lt"/>
            </a:endParaRPr>
          </a:p>
        </p:txBody>
      </p:sp>
      <p:pic>
        <p:nvPicPr>
          <p:cNvPr id="3789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9821" y="2101542"/>
            <a:ext cx="1811821" cy="160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935332" y="3563979"/>
            <a:ext cx="1239612" cy="253916"/>
          </a:xfrm>
          <a:prstGeom prst="rect">
            <a:avLst/>
          </a:prstGeom>
          <a:noFill/>
        </p:spPr>
        <p:txBody>
          <a:bodyPr wrap="square" rtlCol="0">
            <a:spAutoFit/>
          </a:bodyPr>
          <a:lstStyle/>
          <a:p>
            <a:r>
              <a:rPr lang="en-US" altLang="zh-CN" sz="1050" b="0" dirty="0" smtClean="0">
                <a:latin typeface="+mj-lt"/>
              </a:rPr>
              <a:t>Error Image</a:t>
            </a:r>
            <a:endParaRPr lang="zh-CN" altLang="en-US" sz="1050" b="0" dirty="0">
              <a:latin typeface="+mj-lt"/>
            </a:endParaRPr>
          </a:p>
        </p:txBody>
      </p:sp>
      <p:sp>
        <p:nvSpPr>
          <p:cNvPr id="5" name="Right Arrow 4"/>
          <p:cNvSpPr/>
          <p:nvPr/>
        </p:nvSpPr>
        <p:spPr bwMode="auto">
          <a:xfrm>
            <a:off x="4481642" y="2781299"/>
            <a:ext cx="1182040" cy="200026"/>
          </a:xfrm>
          <a:prstGeom prst="rightArrow">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600" b="1" i="0" u="none" strike="noStrike" cap="none" normalizeH="0" baseline="0" smtClean="0">
              <a:ln>
                <a:noFill/>
              </a:ln>
              <a:solidFill>
                <a:schemeClr val="tx1"/>
              </a:solidFill>
              <a:effectLst/>
              <a:latin typeface="Times New Roman" pitchFamily="18" charset="0"/>
            </a:endParaRPr>
          </a:p>
        </p:txBody>
      </p:sp>
      <p:sp>
        <p:nvSpPr>
          <p:cNvPr id="16" name="TextBox 15"/>
          <p:cNvSpPr txBox="1"/>
          <p:nvPr/>
        </p:nvSpPr>
        <p:spPr>
          <a:xfrm>
            <a:off x="4452856" y="2431352"/>
            <a:ext cx="1239612" cy="415498"/>
          </a:xfrm>
          <a:prstGeom prst="rect">
            <a:avLst/>
          </a:prstGeom>
          <a:noFill/>
        </p:spPr>
        <p:txBody>
          <a:bodyPr wrap="square" rtlCol="0">
            <a:spAutoFit/>
          </a:bodyPr>
          <a:lstStyle/>
          <a:p>
            <a:r>
              <a:rPr lang="en-US" altLang="zh-CN" sz="1050" b="0" dirty="0" smtClean="0">
                <a:latin typeface="+mj-lt"/>
              </a:rPr>
              <a:t>Perceptual</a:t>
            </a:r>
          </a:p>
          <a:p>
            <a:r>
              <a:rPr lang="en-US" altLang="zh-CN" sz="1050" b="0" dirty="0" smtClean="0">
                <a:latin typeface="+mj-lt"/>
              </a:rPr>
              <a:t>Model</a:t>
            </a:r>
            <a:endParaRPr lang="zh-CN" altLang="en-US" sz="1050" b="0" dirty="0">
              <a:latin typeface="+mj-lt"/>
            </a:endParaRPr>
          </a:p>
        </p:txBody>
      </p:sp>
    </p:spTree>
    <p:extLst>
      <p:ext uri="{BB962C8B-B14F-4D97-AF65-F5344CB8AC3E}">
        <p14:creationId xmlns:p14="http://schemas.microsoft.com/office/powerpoint/2010/main" val="194246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 From Previous Slide</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4524"/>
          <a:stretch/>
        </p:blipFill>
        <p:spPr bwMode="auto">
          <a:xfrm>
            <a:off x="-5251814" y="1235612"/>
            <a:ext cx="14583678" cy="4974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837067" y="1507958"/>
            <a:ext cx="14654883" cy="549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1664481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zh-CN" altLang="en-US" dirty="0"/>
          </a:p>
        </p:txBody>
      </p:sp>
      <p:sp>
        <p:nvSpPr>
          <p:cNvPr id="3" name="Content Placeholder 2"/>
          <p:cNvSpPr>
            <a:spLocks noGrp="1"/>
          </p:cNvSpPr>
          <p:nvPr>
            <p:ph idx="1"/>
          </p:nvPr>
        </p:nvSpPr>
        <p:spPr/>
        <p:txBody>
          <a:bodyPr/>
          <a:lstStyle/>
          <a:p>
            <a:r>
              <a:rPr lang="en-US" altLang="zh-CN" dirty="0" smtClean="0"/>
              <a:t>Introduction to near-threshold local distortion in natural images</a:t>
            </a:r>
          </a:p>
          <a:p>
            <a:endParaRPr lang="en-US" altLang="zh-CN" dirty="0"/>
          </a:p>
          <a:p>
            <a:r>
              <a:rPr lang="en-US" altLang="zh-CN" dirty="0" smtClean="0">
                <a:solidFill>
                  <a:srgbClr val="FF0000"/>
                </a:solidFill>
              </a:rPr>
              <a:t>Limitation of current methods</a:t>
            </a:r>
          </a:p>
          <a:p>
            <a:endParaRPr lang="en-US" altLang="zh-CN" dirty="0"/>
          </a:p>
          <a:p>
            <a:r>
              <a:rPr lang="en-US" altLang="zh-CN" dirty="0" smtClean="0"/>
              <a:t>Probabilistic model for near-threshold distortion</a:t>
            </a:r>
          </a:p>
          <a:p>
            <a:endParaRPr lang="en-US" altLang="zh-CN" dirty="0"/>
          </a:p>
          <a:p>
            <a:r>
              <a:rPr lang="en-US" altLang="zh-CN" dirty="0" smtClean="0"/>
              <a:t>Results</a:t>
            </a:r>
            <a:endParaRPr lang="en-US" altLang="zh-CN" dirty="0"/>
          </a:p>
          <a:p>
            <a:endParaRPr lang="en-US" altLang="zh-CN" dirty="0"/>
          </a:p>
          <a:p>
            <a:r>
              <a:rPr lang="en-US" altLang="zh-CN" dirty="0" smtClean="0"/>
              <a:t>Conclusion</a:t>
            </a:r>
          </a:p>
          <a:p>
            <a:endParaRPr lang="en-US" altLang="zh-CN" dirty="0"/>
          </a:p>
          <a:p>
            <a:pPr marL="0" indent="0">
              <a:buNone/>
            </a:pPr>
            <a:endParaRPr lang="en-US" altLang="zh-CN" dirty="0" smtClean="0"/>
          </a:p>
          <a:p>
            <a:endParaRPr lang="zh-CN" altLang="en-US" dirty="0"/>
          </a:p>
        </p:txBody>
      </p:sp>
    </p:spTree>
    <p:extLst>
      <p:ext uri="{BB962C8B-B14F-4D97-AF65-F5344CB8AC3E}">
        <p14:creationId xmlns:p14="http://schemas.microsoft.com/office/powerpoint/2010/main" val="3375223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52648"/>
          <a:stretch/>
        </p:blipFill>
        <p:spPr bwMode="auto">
          <a:xfrm>
            <a:off x="271163" y="1478518"/>
            <a:ext cx="8147644" cy="2962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2800" dirty="0" smtClean="0"/>
              <a:t>Limitations of Gain-Control Based Models</a:t>
            </a:r>
            <a:endParaRPr lang="en-US" sz="2800" dirty="0"/>
          </a:p>
        </p:txBody>
      </p:sp>
      <p:sp>
        <p:nvSpPr>
          <p:cNvPr id="3" name="Content Placeholder 2"/>
          <p:cNvSpPr>
            <a:spLocks noGrp="1"/>
          </p:cNvSpPr>
          <p:nvPr>
            <p:ph idx="1"/>
          </p:nvPr>
        </p:nvSpPr>
        <p:spPr>
          <a:xfrm>
            <a:off x="584790" y="914400"/>
            <a:ext cx="8112643" cy="5369442"/>
          </a:xfrm>
        </p:spPr>
        <p:txBody>
          <a:bodyPr/>
          <a:lstStyle/>
          <a:p>
            <a:r>
              <a:rPr lang="en-US" sz="1600" dirty="0" smtClean="0"/>
              <a:t>Gain-control based models are usually optimized on unnatural mask images, it cannot adapt flexibly to complicated natural image structures</a:t>
            </a:r>
            <a:endParaRPr lang="en-US" sz="1600" dirty="0"/>
          </a:p>
        </p:txBody>
      </p:sp>
      <p:sp>
        <p:nvSpPr>
          <p:cNvPr id="5" name="TextBox 4"/>
          <p:cNvSpPr txBox="1"/>
          <p:nvPr/>
        </p:nvSpPr>
        <p:spPr>
          <a:xfrm>
            <a:off x="134573" y="2193224"/>
            <a:ext cx="1021433" cy="276999"/>
          </a:xfrm>
          <a:prstGeom prst="rect">
            <a:avLst/>
          </a:prstGeom>
          <a:noFill/>
        </p:spPr>
        <p:txBody>
          <a:bodyPr wrap="none" rtlCol="0">
            <a:spAutoFit/>
          </a:bodyPr>
          <a:lstStyle/>
          <a:p>
            <a:r>
              <a:rPr lang="en-US" altLang="zh-CN" sz="1200" b="0" dirty="0" smtClean="0">
                <a:latin typeface="+mn-lt"/>
              </a:rPr>
              <a:t>Mask Image</a:t>
            </a:r>
          </a:p>
        </p:txBody>
      </p:sp>
      <p:sp>
        <p:nvSpPr>
          <p:cNvPr id="6" name="TextBox 5"/>
          <p:cNvSpPr txBox="1"/>
          <p:nvPr/>
        </p:nvSpPr>
        <p:spPr>
          <a:xfrm>
            <a:off x="41597" y="3585914"/>
            <a:ext cx="1207383" cy="461665"/>
          </a:xfrm>
          <a:prstGeom prst="rect">
            <a:avLst/>
          </a:prstGeom>
          <a:noFill/>
        </p:spPr>
        <p:txBody>
          <a:bodyPr wrap="none" rtlCol="0">
            <a:spAutoFit/>
          </a:bodyPr>
          <a:lstStyle/>
          <a:p>
            <a:r>
              <a:rPr lang="en-US" altLang="zh-CN" sz="1200" b="0" dirty="0" smtClean="0">
                <a:latin typeface="+mn-lt"/>
              </a:rPr>
              <a:t>Ground-Truth</a:t>
            </a:r>
          </a:p>
          <a:p>
            <a:r>
              <a:rPr lang="en-US" altLang="zh-CN" sz="1200" b="0" dirty="0" smtClean="0">
                <a:latin typeface="+mn-lt"/>
              </a:rPr>
              <a:t>Threshold Map</a:t>
            </a:r>
          </a:p>
        </p:txBody>
      </p:sp>
      <p:grpSp>
        <p:nvGrpSpPr>
          <p:cNvPr id="4" name="Group 3"/>
          <p:cNvGrpSpPr/>
          <p:nvPr/>
        </p:nvGrpSpPr>
        <p:grpSpPr>
          <a:xfrm>
            <a:off x="7297381" y="1943929"/>
            <a:ext cx="2487948" cy="3994010"/>
            <a:chOff x="8087615" y="2771644"/>
            <a:chExt cx="1239612" cy="1724756"/>
          </a:xfrm>
        </p:grpSpPr>
        <p:pic>
          <p:nvPicPr>
            <p:cNvPr id="9"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8487" t="7215" r="6231" b="10906"/>
            <a:stretch/>
          </p:blipFill>
          <p:spPr bwMode="auto">
            <a:xfrm>
              <a:off x="8474068" y="2771644"/>
              <a:ext cx="376228" cy="1611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8087615" y="4363491"/>
              <a:ext cx="1239612" cy="132909"/>
            </a:xfrm>
            <a:prstGeom prst="rect">
              <a:avLst/>
            </a:prstGeom>
            <a:noFill/>
          </p:spPr>
          <p:txBody>
            <a:bodyPr wrap="square" rtlCol="0">
              <a:spAutoFit/>
            </a:bodyPr>
            <a:lstStyle/>
            <a:p>
              <a:r>
                <a:rPr lang="en-US" altLang="zh-CN" sz="1400" b="0" dirty="0" smtClean="0">
                  <a:latin typeface="+mj-lt"/>
                </a:rPr>
                <a:t>(dB)</a:t>
              </a:r>
              <a:endParaRPr lang="zh-CN" altLang="en-US" sz="1400" b="0" dirty="0">
                <a:latin typeface="+mj-lt"/>
              </a:endParaRPr>
            </a:p>
          </p:txBody>
        </p:sp>
      </p:grpSp>
      <p:sp>
        <p:nvSpPr>
          <p:cNvPr id="8" name="Oval 7"/>
          <p:cNvSpPr/>
          <p:nvPr/>
        </p:nvSpPr>
        <p:spPr bwMode="auto">
          <a:xfrm>
            <a:off x="1818887" y="2147779"/>
            <a:ext cx="293409" cy="309355"/>
          </a:xfrm>
          <a:prstGeom prst="ellipse">
            <a:avLst/>
          </a:prstGeom>
          <a:noFill/>
          <a:ln w="19050" cap="flat" cmpd="sng" algn="ctr">
            <a:solidFill>
              <a:srgbClr val="FF0000"/>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600" b="1" i="0" u="none" strike="noStrike" cap="none" normalizeH="0" baseline="0" smtClean="0">
              <a:ln>
                <a:noFill/>
              </a:ln>
              <a:solidFill>
                <a:schemeClr val="tx1"/>
              </a:solidFill>
              <a:effectLst/>
              <a:latin typeface="Times New Roman" pitchFamily="18" charset="0"/>
            </a:endParaRPr>
          </a:p>
        </p:txBody>
      </p:sp>
      <p:sp>
        <p:nvSpPr>
          <p:cNvPr id="13" name="Oval 12"/>
          <p:cNvSpPr/>
          <p:nvPr/>
        </p:nvSpPr>
        <p:spPr bwMode="auto">
          <a:xfrm>
            <a:off x="2800349" y="2302456"/>
            <a:ext cx="293409" cy="309355"/>
          </a:xfrm>
          <a:prstGeom prst="ellipse">
            <a:avLst/>
          </a:prstGeom>
          <a:noFill/>
          <a:ln w="19050" cap="flat" cmpd="sng" algn="ctr">
            <a:solidFill>
              <a:srgbClr val="FF0000"/>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600" b="1" i="0" u="none" strike="noStrike" cap="none" normalizeH="0" baseline="0" smtClean="0">
              <a:ln>
                <a:noFill/>
              </a:ln>
              <a:solidFill>
                <a:schemeClr val="tx1"/>
              </a:solidFill>
              <a:effectLst/>
              <a:latin typeface="Times New Roman" pitchFamily="18" charset="0"/>
            </a:endParaRPr>
          </a:p>
        </p:txBody>
      </p:sp>
      <p:sp>
        <p:nvSpPr>
          <p:cNvPr id="14" name="Oval 13"/>
          <p:cNvSpPr/>
          <p:nvPr/>
        </p:nvSpPr>
        <p:spPr bwMode="auto">
          <a:xfrm>
            <a:off x="6924118" y="2258242"/>
            <a:ext cx="293409" cy="309355"/>
          </a:xfrm>
          <a:prstGeom prst="ellipse">
            <a:avLst/>
          </a:prstGeom>
          <a:noFill/>
          <a:ln w="19050" cap="flat" cmpd="sng" algn="ctr">
            <a:solidFill>
              <a:srgbClr val="FF0000"/>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600" b="1" i="0" u="none" strike="noStrike" cap="none" normalizeH="0" baseline="0" smtClean="0">
              <a:ln>
                <a:noFill/>
              </a:ln>
              <a:solidFill>
                <a:schemeClr val="tx1"/>
              </a:solidFill>
              <a:effectLst/>
              <a:latin typeface="Times New Roman" pitchFamily="18" charset="0"/>
            </a:endParaRPr>
          </a:p>
        </p:txBody>
      </p:sp>
      <p:sp>
        <p:nvSpPr>
          <p:cNvPr id="15" name="Oval 14"/>
          <p:cNvSpPr/>
          <p:nvPr/>
        </p:nvSpPr>
        <p:spPr bwMode="auto">
          <a:xfrm rot="19236971">
            <a:off x="4371909" y="2020754"/>
            <a:ext cx="713243" cy="340130"/>
          </a:xfrm>
          <a:prstGeom prst="ellipse">
            <a:avLst/>
          </a:prstGeom>
          <a:noFill/>
          <a:ln w="19050" cap="flat" cmpd="sng" algn="ctr">
            <a:solidFill>
              <a:srgbClr val="FF0000"/>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600" b="1" i="0" u="none" strike="noStrike" cap="none" normalizeH="0" baseline="0" smtClean="0">
              <a:ln>
                <a:noFill/>
              </a:ln>
              <a:solidFill>
                <a:schemeClr val="tx1"/>
              </a:solidFill>
              <a:effectLst/>
              <a:latin typeface="Times New Roman" pitchFamily="18" charset="0"/>
            </a:endParaRPr>
          </a:p>
        </p:txBody>
      </p:sp>
      <p:sp>
        <p:nvSpPr>
          <p:cNvPr id="16" name="Oval 15"/>
          <p:cNvSpPr/>
          <p:nvPr/>
        </p:nvSpPr>
        <p:spPr bwMode="auto">
          <a:xfrm>
            <a:off x="3881654" y="2550880"/>
            <a:ext cx="846876" cy="340130"/>
          </a:xfrm>
          <a:prstGeom prst="ellipse">
            <a:avLst/>
          </a:prstGeom>
          <a:noFill/>
          <a:ln w="19050" cap="flat" cmpd="sng" algn="ctr">
            <a:solidFill>
              <a:srgbClr val="FF0000"/>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600" b="1" i="0" u="none" strike="noStrike" cap="none" normalizeH="0" baseline="0" smtClean="0">
              <a:ln>
                <a:noFill/>
              </a:ln>
              <a:solidFill>
                <a:schemeClr val="tx1"/>
              </a:solidFill>
              <a:effectLst/>
              <a:latin typeface="Times New Roman" pitchFamily="18" charset="0"/>
            </a:endParaRPr>
          </a:p>
        </p:txBody>
      </p:sp>
      <p:sp>
        <p:nvSpPr>
          <p:cNvPr id="17" name="Oval 16"/>
          <p:cNvSpPr/>
          <p:nvPr/>
        </p:nvSpPr>
        <p:spPr bwMode="auto">
          <a:xfrm>
            <a:off x="1357460" y="1945019"/>
            <a:ext cx="914400" cy="248206"/>
          </a:xfrm>
          <a:prstGeom prst="ellipse">
            <a:avLst/>
          </a:prstGeom>
          <a:noFill/>
          <a:ln w="19050" cap="flat" cmpd="sng" algn="ctr">
            <a:solidFill>
              <a:srgbClr val="FFFF00"/>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600" b="1" i="0" u="none" strike="noStrike" cap="none" normalizeH="0" baseline="0" smtClean="0">
              <a:ln>
                <a:noFill/>
              </a:ln>
              <a:solidFill>
                <a:schemeClr val="tx1"/>
              </a:solidFill>
              <a:effectLst/>
              <a:latin typeface="Times New Roman" pitchFamily="18" charset="0"/>
            </a:endParaRPr>
          </a:p>
        </p:txBody>
      </p:sp>
      <p:sp>
        <p:nvSpPr>
          <p:cNvPr id="18" name="Oval 17"/>
          <p:cNvSpPr/>
          <p:nvPr/>
        </p:nvSpPr>
        <p:spPr bwMode="auto">
          <a:xfrm>
            <a:off x="3978112" y="1982727"/>
            <a:ext cx="424210" cy="565818"/>
          </a:xfrm>
          <a:prstGeom prst="ellipse">
            <a:avLst/>
          </a:prstGeom>
          <a:noFill/>
          <a:ln w="19050" cap="flat" cmpd="sng" algn="ctr">
            <a:solidFill>
              <a:srgbClr val="FFFF00"/>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600" b="1" i="0" u="none" strike="noStrike" cap="none" normalizeH="0" baseline="0" smtClean="0">
              <a:ln>
                <a:noFill/>
              </a:ln>
              <a:solidFill>
                <a:schemeClr val="tx1"/>
              </a:solidFill>
              <a:effectLst/>
              <a:latin typeface="Times New Roman" pitchFamily="18" charset="0"/>
            </a:endParaRPr>
          </a:p>
        </p:txBody>
      </p:sp>
      <p:sp>
        <p:nvSpPr>
          <p:cNvPr id="19" name="Oval 18"/>
          <p:cNvSpPr/>
          <p:nvPr/>
        </p:nvSpPr>
        <p:spPr bwMode="auto">
          <a:xfrm>
            <a:off x="4624792" y="2243946"/>
            <a:ext cx="343134" cy="647302"/>
          </a:xfrm>
          <a:prstGeom prst="ellipse">
            <a:avLst/>
          </a:prstGeom>
          <a:noFill/>
          <a:ln w="19050" cap="flat" cmpd="sng" algn="ctr">
            <a:solidFill>
              <a:srgbClr val="FFFF00"/>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600" b="1" i="0" u="none" strike="noStrike" cap="none" normalizeH="0" baseline="0" smtClean="0">
              <a:ln>
                <a:noFill/>
              </a:ln>
              <a:solidFill>
                <a:schemeClr val="tx1"/>
              </a:solidFill>
              <a:effectLst/>
              <a:latin typeface="Times New Roman" pitchFamily="18" charset="0"/>
            </a:endParaRPr>
          </a:p>
        </p:txBody>
      </p:sp>
      <p:sp>
        <p:nvSpPr>
          <p:cNvPr id="20" name="Oval 19"/>
          <p:cNvSpPr/>
          <p:nvPr/>
        </p:nvSpPr>
        <p:spPr bwMode="auto">
          <a:xfrm>
            <a:off x="5518268" y="2160868"/>
            <a:ext cx="293409" cy="309355"/>
          </a:xfrm>
          <a:prstGeom prst="ellipse">
            <a:avLst/>
          </a:prstGeom>
          <a:noFill/>
          <a:ln w="19050" cap="flat" cmpd="sng" algn="ctr">
            <a:solidFill>
              <a:srgbClr val="FF0000"/>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600" b="1" i="0" u="none" strike="noStrike" cap="none" normalizeH="0" baseline="0" smtClean="0">
              <a:ln>
                <a:noFill/>
              </a:ln>
              <a:solidFill>
                <a:schemeClr val="tx1"/>
              </a:solidFill>
              <a:effectLst/>
              <a:latin typeface="Times New Roman" pitchFamily="18" charset="0"/>
            </a:endParaRPr>
          </a:p>
        </p:txBody>
      </p:sp>
      <p:sp>
        <p:nvSpPr>
          <p:cNvPr id="22" name="TextBox 21"/>
          <p:cNvSpPr txBox="1"/>
          <p:nvPr/>
        </p:nvSpPr>
        <p:spPr>
          <a:xfrm>
            <a:off x="11365" y="4804411"/>
            <a:ext cx="1267848" cy="646331"/>
          </a:xfrm>
          <a:prstGeom prst="rect">
            <a:avLst/>
          </a:prstGeom>
          <a:noFill/>
        </p:spPr>
        <p:txBody>
          <a:bodyPr wrap="none" rtlCol="0">
            <a:spAutoFit/>
          </a:bodyPr>
          <a:lstStyle/>
          <a:p>
            <a:r>
              <a:rPr lang="en-US" altLang="zh-CN" sz="1200" b="0" dirty="0" smtClean="0">
                <a:latin typeface="+mn-lt"/>
              </a:rPr>
              <a:t>Watson’s Model</a:t>
            </a:r>
          </a:p>
          <a:p>
            <a:r>
              <a:rPr lang="en-US" altLang="zh-CN" sz="1200" b="0" dirty="0" smtClean="0">
                <a:latin typeface="+mn-lt"/>
              </a:rPr>
              <a:t>Predicted</a:t>
            </a:r>
          </a:p>
          <a:p>
            <a:r>
              <a:rPr lang="en-US" altLang="zh-CN" sz="1200" b="0" dirty="0" smtClean="0">
                <a:latin typeface="+mn-lt"/>
              </a:rPr>
              <a:t>Threshold Map</a:t>
            </a:r>
          </a:p>
        </p:txBody>
      </p:sp>
      <p:pic>
        <p:nvPicPr>
          <p:cNvPr id="2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68627" b="8707"/>
          <a:stretch/>
        </p:blipFill>
        <p:spPr bwMode="auto">
          <a:xfrm>
            <a:off x="271163" y="4415042"/>
            <a:ext cx="8147644" cy="1418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429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zh-CN" altLang="en-US" dirty="0"/>
          </a:p>
        </p:txBody>
      </p:sp>
      <p:sp>
        <p:nvSpPr>
          <p:cNvPr id="3" name="Content Placeholder 2"/>
          <p:cNvSpPr>
            <a:spLocks noGrp="1"/>
          </p:cNvSpPr>
          <p:nvPr>
            <p:ph idx="1"/>
          </p:nvPr>
        </p:nvSpPr>
        <p:spPr/>
        <p:txBody>
          <a:bodyPr/>
          <a:lstStyle/>
          <a:p>
            <a:r>
              <a:rPr lang="en-US" altLang="zh-CN" dirty="0" smtClean="0"/>
              <a:t>Introduction to near-threshold local distortion in natural images</a:t>
            </a:r>
          </a:p>
          <a:p>
            <a:endParaRPr lang="en-US" altLang="zh-CN" dirty="0"/>
          </a:p>
          <a:p>
            <a:r>
              <a:rPr lang="en-US" altLang="zh-CN" dirty="0" smtClean="0"/>
              <a:t>Limitation of current methods</a:t>
            </a:r>
          </a:p>
          <a:p>
            <a:endParaRPr lang="en-US" altLang="zh-CN" dirty="0"/>
          </a:p>
          <a:p>
            <a:r>
              <a:rPr lang="en-US" altLang="zh-CN" dirty="0" smtClean="0">
                <a:solidFill>
                  <a:srgbClr val="FF0000"/>
                </a:solidFill>
              </a:rPr>
              <a:t>Optimal classification based model for near-threshold distortion</a:t>
            </a:r>
          </a:p>
          <a:p>
            <a:endParaRPr lang="en-US" altLang="zh-CN" dirty="0"/>
          </a:p>
          <a:p>
            <a:r>
              <a:rPr lang="en-US" altLang="zh-CN" dirty="0" smtClean="0"/>
              <a:t>Results</a:t>
            </a:r>
            <a:endParaRPr lang="en-US" altLang="zh-CN" dirty="0"/>
          </a:p>
          <a:p>
            <a:endParaRPr lang="en-US" altLang="zh-CN" dirty="0"/>
          </a:p>
          <a:p>
            <a:r>
              <a:rPr lang="en-US" altLang="zh-CN" dirty="0" smtClean="0"/>
              <a:t>Conclusion</a:t>
            </a:r>
          </a:p>
          <a:p>
            <a:endParaRPr lang="en-US" altLang="zh-CN" dirty="0"/>
          </a:p>
          <a:p>
            <a:pPr marL="0" indent="0">
              <a:buNone/>
            </a:pPr>
            <a:endParaRPr lang="en-US" altLang="zh-CN" dirty="0" smtClean="0"/>
          </a:p>
          <a:p>
            <a:endParaRPr lang="zh-CN" altLang="en-US" dirty="0"/>
          </a:p>
        </p:txBody>
      </p:sp>
    </p:spTree>
    <p:extLst>
      <p:ext uri="{BB962C8B-B14F-4D97-AF65-F5344CB8AC3E}">
        <p14:creationId xmlns:p14="http://schemas.microsoft.com/office/powerpoint/2010/main" val="2131173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HP-Purdue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P-Purdue_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rgbClr val="FF0000"/>
          </a:solidFill>
          <a:prstDash val="solid"/>
          <a:miter lim="800000"/>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HP-Purdue_template[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P-Purdue_template[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P-Purdue_template[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P-Purdue_template[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P-Purdue_template[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P-Purdue_template[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P-Purdue_template[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Titanium HD:Applications (Mac OS 9):Microsoft Office 2001:Templates:Presentations:Designs:Blank</Template>
  <TotalTime>182849</TotalTime>
  <Words>1863</Words>
  <Application>Microsoft Macintosh PowerPoint</Application>
  <PresentationFormat>On-screen Show (4:3)</PresentationFormat>
  <Paragraphs>337</Paragraphs>
  <Slides>25</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HP-Purdue_template[1]</vt:lpstr>
      <vt:lpstr>Equation</vt:lpstr>
      <vt:lpstr> NEAR-THRESHOLD PERCEPTUAL DISTORTION PREDICTION BASED ON OPTIMAL STRUCTURE CLASSIFICATION</vt:lpstr>
      <vt:lpstr>Outline</vt:lpstr>
      <vt:lpstr>Outline</vt:lpstr>
      <vt:lpstr>Near-Threshold Local Image Quality</vt:lpstr>
      <vt:lpstr>Problem Definition</vt:lpstr>
      <vt:lpstr>Detail From Previous Slide</vt:lpstr>
      <vt:lpstr>Outline</vt:lpstr>
      <vt:lpstr>Limitations of Gain-Control Based Models</vt:lpstr>
      <vt:lpstr>Outline</vt:lpstr>
      <vt:lpstr>High Level Local Distortion Prediction Framework</vt:lpstr>
      <vt:lpstr>Probabilistic Problem Formulation</vt:lpstr>
      <vt:lpstr>Local Structure Feature Extraction</vt:lpstr>
      <vt:lpstr>Distortion Contrast Feature Extraction</vt:lpstr>
      <vt:lpstr>Structure Classification Model</vt:lpstr>
      <vt:lpstr>Distortion Prediction Model</vt:lpstr>
      <vt:lpstr>Sub-Block Distortion Prediction Framework Summary</vt:lpstr>
      <vt:lpstr>Outline</vt:lpstr>
      <vt:lpstr>Five-Fold Cross-Validation</vt:lpstr>
      <vt:lpstr>Model Evaluation</vt:lpstr>
      <vt:lpstr>Benchmark</vt:lpstr>
      <vt:lpstr>CC, SROCC and RMSE between Predicted Threshold and Ground-Truth Threshold</vt:lpstr>
      <vt:lpstr>Predicted Threshold Map</vt:lpstr>
      <vt:lpstr>Outline</vt:lpstr>
      <vt:lpstr>Conclusion</vt:lpstr>
      <vt:lpstr>PowerPoint Presentation</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Page Design</dc:title>
  <dc:creator>Sirui Hu</dc:creator>
  <cp:lastModifiedBy>Jan Allebach</cp:lastModifiedBy>
  <cp:revision>7021</cp:revision>
  <cp:lastPrinted>2011-07-03T21:45:03Z</cp:lastPrinted>
  <dcterms:created xsi:type="dcterms:W3CDTF">2001-02-02T18:30:04Z</dcterms:created>
  <dcterms:modified xsi:type="dcterms:W3CDTF">2016-09-26T17:14:31Z</dcterms:modified>
</cp:coreProperties>
</file>