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782" r:id="rId2"/>
    <p:sldId id="791" r:id="rId3"/>
    <p:sldId id="795" r:id="rId4"/>
    <p:sldId id="773" r:id="rId5"/>
    <p:sldId id="790" r:id="rId6"/>
    <p:sldId id="397" r:id="rId7"/>
    <p:sldId id="394" r:id="rId8"/>
    <p:sldId id="792" r:id="rId9"/>
    <p:sldId id="793" r:id="rId10"/>
    <p:sldId id="7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9" autoAdjust="0"/>
    <p:restoredTop sz="94660"/>
  </p:normalViewPr>
  <p:slideViewPr>
    <p:cSldViewPr snapToGrid="0">
      <p:cViewPr varScale="1">
        <p:scale>
          <a:sx n="109" d="100"/>
          <a:sy n="109" d="100"/>
        </p:scale>
        <p:origin x="-176" y="-112"/>
      </p:cViewPr>
      <p:guideLst>
        <p:guide orient="horz" pos="2160"/>
        <p:guide pos="50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CDF6B-4628-4945-A048-C39DC438EB42}" type="datetimeFigureOut">
              <a:rPr lang="en-US" smtClean="0"/>
              <a:t>11/5/21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0A340-FD3D-45EE-AC62-512C39C4DEF3}" type="slidenum">
              <a:rPr lang="en-US" smtClean="0"/>
              <a:t>‹#›</a:t>
            </a:fld>
            <a:endParaRPr lang="en-US"/>
          </a:p>
        </p:txBody>
      </p:sp>
    </p:spTree>
    <p:extLst>
      <p:ext uri="{BB962C8B-B14F-4D97-AF65-F5344CB8AC3E}">
        <p14:creationId xmlns:p14="http://schemas.microsoft.com/office/powerpoint/2010/main" val="42798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ヒラギノ角ゴ Pro W3" charset="-128"/>
                <a:cs typeface="ヒラギノ角ゴ Pro W3" charset="-128"/>
              </a:rPr>
              <a:t>One can barely notice the difference on the “crowd” videos, while the difference is much more clear on the two “fox” videos. </a:t>
            </a:r>
            <a:endParaRPr lang="en-US" dirty="0"/>
          </a:p>
          <a:p>
            <a:r>
              <a:rPr lang="en-US" sz="1200" b="0" i="0" kern="1200" dirty="0">
                <a:solidFill>
                  <a:schemeClr val="tx1"/>
                </a:solidFill>
                <a:effectLst/>
                <a:latin typeface="Arial" charset="0"/>
                <a:ea typeface="ヒラギノ角ゴ Pro W3" charset="-128"/>
                <a:cs typeface="ヒラギノ角ゴ Pro W3" charset="-128"/>
              </a:rPr>
              <a:t>The scores from all observers were combined to generate a </a:t>
            </a:r>
            <a:r>
              <a:rPr lang="en-US" sz="1200" b="0" i="1" kern="1200" dirty="0">
                <a:solidFill>
                  <a:schemeClr val="tx1"/>
                </a:solidFill>
                <a:effectLst/>
                <a:latin typeface="Arial" charset="0"/>
                <a:ea typeface="ヒラギノ角ゴ Pro W3" charset="-128"/>
                <a:cs typeface="ヒラギノ角ゴ Pro W3" charset="-128"/>
              </a:rPr>
              <a:t>Differential Mean Opinion Score</a:t>
            </a:r>
            <a:r>
              <a:rPr lang="en-US" sz="1200" b="0" i="0" kern="1200" dirty="0">
                <a:solidFill>
                  <a:schemeClr val="tx1"/>
                </a:solidFill>
                <a:effectLst/>
                <a:latin typeface="Arial" charset="0"/>
                <a:ea typeface="ヒラギノ角ゴ Pro W3" charset="-128"/>
                <a:cs typeface="ヒラギノ角ゴ Pro W3" charset="-128"/>
              </a:rPr>
              <a:t> or </a:t>
            </a:r>
            <a:r>
              <a:rPr lang="en-US" sz="1200" b="0" i="1" kern="1200" dirty="0">
                <a:solidFill>
                  <a:schemeClr val="tx1"/>
                </a:solidFill>
                <a:effectLst/>
                <a:latin typeface="Arial" charset="0"/>
                <a:ea typeface="ヒラギノ角ゴ Pro W3" charset="-128"/>
                <a:cs typeface="ヒラギノ角ゴ Pro W3" charset="-128"/>
              </a:rPr>
              <a:t>DMOS</a:t>
            </a:r>
            <a:r>
              <a:rPr lang="en-US" sz="1200" b="0" i="0" kern="1200" dirty="0">
                <a:solidFill>
                  <a:schemeClr val="tx1"/>
                </a:solidFill>
                <a:effectLst/>
                <a:latin typeface="Arial" charset="0"/>
                <a:ea typeface="ヒラギノ角ゴ Pro W3" charset="-128"/>
                <a:cs typeface="ヒラギノ角ゴ Pro W3" charset="-128"/>
              </a:rPr>
              <a:t> for each distorted video and normalized in the range 0 to 100, with the score of 100 for the reference video.</a:t>
            </a:r>
            <a:endParaRPr lang="en-US" dirty="0"/>
          </a:p>
          <a:p>
            <a:endParaRPr lang="en-US" dirty="0"/>
          </a:p>
        </p:txBody>
      </p:sp>
    </p:spTree>
    <p:extLst>
      <p:ext uri="{BB962C8B-B14F-4D97-AF65-F5344CB8AC3E}">
        <p14:creationId xmlns:p14="http://schemas.microsoft.com/office/powerpoint/2010/main" val="2541179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1E248-BC5C-48D0-A6C6-7B2DF5AA25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94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1E248-BC5C-48D0-A6C6-7B2DF5AA25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94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SSIMplus</a:t>
            </a:r>
            <a:r>
              <a:rPr lang="en-US" sz="1200" b="0" i="0" kern="1200" dirty="0">
                <a:solidFill>
                  <a:schemeClr val="tx1"/>
                </a:solidFill>
                <a:effectLst/>
                <a:latin typeface="+mn-lt"/>
                <a:ea typeface="+mn-ea"/>
                <a:cs typeface="+mn-cs"/>
              </a:rPr>
              <a:t> developer </a:t>
            </a:r>
            <a:r>
              <a:rPr lang="en-US" sz="1200" b="0" i="0" kern="1200" dirty="0" err="1">
                <a:solidFill>
                  <a:schemeClr val="tx1"/>
                </a:solidFill>
                <a:effectLst/>
                <a:latin typeface="+mn-lt"/>
                <a:ea typeface="+mn-ea"/>
                <a:cs typeface="+mn-cs"/>
              </a:rPr>
              <a:t>SSIMWave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ML methods</a:t>
            </a:r>
            <a:r>
              <a:rPr lang="en-US" sz="1200" b="0" i="0" kern="1200" baseline="0" dirty="0">
                <a:solidFill>
                  <a:schemeClr val="tx1"/>
                </a:solidFill>
                <a:effectLst/>
                <a:latin typeface="+mn-lt"/>
                <a:ea typeface="+mn-ea"/>
                <a:cs typeface="+mn-cs"/>
              </a:rPr>
              <a:t> may improve over time, but math model, static.</a:t>
            </a:r>
          </a:p>
          <a:p>
            <a:pPr fontAlgn="t"/>
            <a:r>
              <a:rPr lang="en-US" sz="1200" b="0" i="1" kern="1200" dirty="0">
                <a:solidFill>
                  <a:schemeClr val="tx1"/>
                </a:solidFill>
                <a:effectLst/>
                <a:latin typeface="+mn-lt"/>
                <a:ea typeface="+mn-ea"/>
                <a:cs typeface="+mn-cs"/>
              </a:rPr>
              <a:t>PSNR</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Probably the most widely used metric, but also recognized as having the lowest predictive value. Still cited by Netflix, Facebook, and other companies in codec comparisons and similar applications but usage is declining.</a:t>
            </a:r>
          </a:p>
          <a:p>
            <a:pPr fontAlgn="t"/>
            <a:r>
              <a:rPr lang="en-US" sz="1200" b="0" i="1" kern="1200" dirty="0">
                <a:solidFill>
                  <a:schemeClr val="tx1"/>
                </a:solidFill>
                <a:effectLst/>
                <a:latin typeface="+mn-lt"/>
                <a:ea typeface="+mn-ea"/>
                <a:cs typeface="+mn-cs"/>
              </a:rPr>
              <a:t>SSIM:</a:t>
            </a:r>
            <a:r>
              <a:rPr lang="en-US" sz="1200" b="0" i="1"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Slightly higher predictive value than PSNR, and less well-known, but favored by some codec researchers and compression engineers. Usage is declining. </a:t>
            </a:r>
          </a:p>
          <a:p>
            <a:pPr fontAlgn="t"/>
            <a:r>
              <a:rPr lang="en-US" sz="1200" b="0" i="1" kern="1200" dirty="0" err="1">
                <a:solidFill>
                  <a:schemeClr val="tx1"/>
                </a:solidFill>
                <a:effectLst/>
                <a:latin typeface="+mn-lt"/>
                <a:ea typeface="+mn-ea"/>
                <a:cs typeface="+mn-cs"/>
              </a:rPr>
              <a:t>SSIMplus</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very functional and highly regarded metric but proprietary so not available in tools other than those from </a:t>
            </a:r>
            <a:r>
              <a:rPr lang="en-US" sz="1200" b="0" i="0" kern="1200" dirty="0" err="1">
                <a:solidFill>
                  <a:schemeClr val="tx1"/>
                </a:solidFill>
                <a:effectLst/>
                <a:latin typeface="+mn-lt"/>
                <a:ea typeface="+mn-ea"/>
                <a:cs typeface="+mn-cs"/>
              </a:rPr>
              <a:t>SSIMWave</a:t>
            </a:r>
            <a:r>
              <a:rPr lang="en-US" sz="1200" b="0" i="0" kern="1200" dirty="0">
                <a:solidFill>
                  <a:schemeClr val="tx1"/>
                </a:solidFill>
                <a:effectLst/>
                <a:latin typeface="+mn-lt"/>
                <a:ea typeface="+mn-ea"/>
                <a:cs typeface="+mn-cs"/>
              </a:rPr>
              <a:t> which start at around $995. </a:t>
            </a:r>
          </a:p>
          <a:p>
            <a:pPr fontAlgn="t"/>
            <a:r>
              <a:rPr lang="en-US" sz="1200" b="0" i="1" kern="1200" dirty="0">
                <a:solidFill>
                  <a:schemeClr val="tx1"/>
                </a:solidFill>
                <a:effectLst/>
                <a:latin typeface="+mn-lt"/>
                <a:ea typeface="+mn-ea"/>
                <a:cs typeface="+mn-cs"/>
              </a:rPr>
              <a:t>VMAF</a:t>
            </a:r>
            <a:r>
              <a:rPr lang="en-US" sz="1200" b="0" i="0" kern="1200" dirty="0">
                <a:solidFill>
                  <a:schemeClr val="tx1"/>
                </a:solidFill>
                <a:effectLst/>
                <a:latin typeface="+mn-lt"/>
                <a:ea typeface="+mn-ea"/>
                <a:cs typeface="+mn-cs"/>
              </a:rPr>
              <a:t>: Invented by Netflix and then open-sourced, VMAF is widely available. Designed for and tuned for use in evaluating streams encoded for multiple-resolution rungs on an encoding ladder, VMAF is the engine behind Netflix's highly-respected per-title and per-clip encoding stacks. Very functional and an up and comer.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CF206-151A-E041-8DA7-6D6647571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452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EDE8F-5748-564A-B104-45C8D6344219}" type="slidenum">
              <a:rPr kumimoji="1" lang="zh-CN" altLang="en-US" smtClean="0"/>
              <a:t>9</a:t>
            </a:fld>
            <a:endParaRPr kumimoji="1" lang="zh-CN" altLang="en-US"/>
          </a:p>
        </p:txBody>
      </p:sp>
    </p:spTree>
    <p:extLst>
      <p:ext uri="{BB962C8B-B14F-4D97-AF65-F5344CB8AC3E}">
        <p14:creationId xmlns:p14="http://schemas.microsoft.com/office/powerpoint/2010/main" val="2073435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quantitative result are shown on the left side, and an example from the dataset is shown on the right side. In the table, best results are printed in boldface, and the second-best are underlined. In the examples, the methods in the top row are mainly for comparing tone-mapping performance, since they don’t explicitly denoise the image, and the </a:t>
            </a:r>
            <a:r>
              <a:rPr lang="en-US" dirty="0" err="1"/>
              <a:t>FFDNet</a:t>
            </a:r>
            <a:r>
              <a:rPr lang="en-US" dirty="0"/>
              <a:t> method are mainly for comparing denoising performance.</a:t>
            </a:r>
          </a:p>
        </p:txBody>
      </p:sp>
      <p:sp>
        <p:nvSpPr>
          <p:cNvPr id="4" name="Slide Number Placeholder 3"/>
          <p:cNvSpPr>
            <a:spLocks noGrp="1"/>
          </p:cNvSpPr>
          <p:nvPr>
            <p:ph type="sldNum" sz="quarter" idx="5"/>
          </p:nvPr>
        </p:nvSpPr>
        <p:spPr/>
        <p:txBody>
          <a:bodyPr/>
          <a:lstStyle/>
          <a:p>
            <a:fld id="{211EDE8F-5748-564A-B104-45C8D6344219}" type="slidenum">
              <a:rPr kumimoji="1" lang="zh-CN" altLang="en-US" smtClean="0"/>
              <a:t>10</a:t>
            </a:fld>
            <a:endParaRPr kumimoji="1" lang="zh-CN" altLang="en-US"/>
          </a:p>
        </p:txBody>
      </p:sp>
    </p:spTree>
    <p:extLst>
      <p:ext uri="{BB962C8B-B14F-4D97-AF65-F5344CB8AC3E}">
        <p14:creationId xmlns:p14="http://schemas.microsoft.com/office/powerpoint/2010/main" val="119866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4252815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172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85800"/>
            <a:ext cx="26416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685800"/>
            <a:ext cx="77216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329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812800" y="329184"/>
            <a:ext cx="10566400" cy="990600"/>
          </a:xfrm>
        </p:spPr>
        <p:txBody>
          <a:bodyPr/>
          <a:lstStyle/>
          <a:p>
            <a:r>
              <a:rPr lang="en-US"/>
              <a:t>Click to edit Master title style</a:t>
            </a:r>
          </a:p>
        </p:txBody>
      </p:sp>
      <p:sp>
        <p:nvSpPr>
          <p:cNvPr id="3" name="Text Placeholder 2"/>
          <p:cNvSpPr>
            <a:spLocks noGrp="1"/>
          </p:cNvSpPr>
          <p:nvPr>
            <p:ph type="body" sz="half" idx="1"/>
          </p:nvPr>
        </p:nvSpPr>
        <p:spPr>
          <a:xfrm>
            <a:off x="812800" y="1754188"/>
            <a:ext cx="5181600" cy="4341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754188"/>
            <a:ext cx="5181600" cy="4341812"/>
          </a:xfrm>
        </p:spPr>
        <p:txBody>
          <a:bodyPr/>
          <a:lstStyle/>
          <a:p>
            <a:pPr lvl="0"/>
            <a:endParaRPr lang="en-US" noProof="0"/>
          </a:p>
        </p:txBody>
      </p:sp>
    </p:spTree>
    <p:extLst>
      <p:ext uri="{BB962C8B-B14F-4D97-AF65-F5344CB8AC3E}">
        <p14:creationId xmlns:p14="http://schemas.microsoft.com/office/powerpoint/2010/main" val="1941721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29184"/>
            <a:ext cx="10566400" cy="990600"/>
          </a:xfrm>
        </p:spPr>
        <p:txBody>
          <a:bodyPr/>
          <a:lstStyle/>
          <a:p>
            <a:r>
              <a:rPr lang="en-US"/>
              <a:t>Click to edit Master title style</a:t>
            </a:r>
          </a:p>
        </p:txBody>
      </p:sp>
      <p:sp>
        <p:nvSpPr>
          <p:cNvPr id="3" name="Text Placeholder 2"/>
          <p:cNvSpPr>
            <a:spLocks noGrp="1"/>
          </p:cNvSpPr>
          <p:nvPr>
            <p:ph type="body" sz="half" idx="1"/>
          </p:nvPr>
        </p:nvSpPr>
        <p:spPr>
          <a:xfrm>
            <a:off x="812800" y="1536192"/>
            <a:ext cx="10566400" cy="209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2800" y="3827536"/>
            <a:ext cx="10566400" cy="2268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189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29184"/>
            <a:ext cx="10566400" cy="990600"/>
          </a:xfrm>
        </p:spPr>
        <p:txBody>
          <a:bodyPr/>
          <a:lstStyle/>
          <a:p>
            <a:r>
              <a:rPr lang="en-US"/>
              <a:t>Click to edit Master title style</a:t>
            </a:r>
          </a:p>
        </p:txBody>
      </p:sp>
      <p:sp>
        <p:nvSpPr>
          <p:cNvPr id="3" name="Text Placeholder 2"/>
          <p:cNvSpPr>
            <a:spLocks noGrp="1"/>
          </p:cNvSpPr>
          <p:nvPr>
            <p:ph type="body" sz="half" idx="1"/>
          </p:nvPr>
        </p:nvSpPr>
        <p:spPr>
          <a:xfrm>
            <a:off x="812800" y="1536194"/>
            <a:ext cx="5181600" cy="458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536192"/>
            <a:ext cx="5181600" cy="22185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197600" y="3908456"/>
            <a:ext cx="5181600" cy="2187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6634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12800" y="329184"/>
            <a:ext cx="10566400" cy="990600"/>
          </a:xfrm>
        </p:spPr>
        <p:txBody>
          <a:bodyPr/>
          <a:lstStyle/>
          <a:p>
            <a:r>
              <a:rPr lang="en-US"/>
              <a:t>Click to edit Master title style</a:t>
            </a:r>
          </a:p>
        </p:txBody>
      </p:sp>
      <p:sp>
        <p:nvSpPr>
          <p:cNvPr id="3" name="Content Placeholder 2"/>
          <p:cNvSpPr>
            <a:spLocks noGrp="1"/>
          </p:cNvSpPr>
          <p:nvPr>
            <p:ph sz="quarter" idx="1"/>
          </p:nvPr>
        </p:nvSpPr>
        <p:spPr>
          <a:xfrm>
            <a:off x="812800" y="1536192"/>
            <a:ext cx="5181600" cy="209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536192"/>
            <a:ext cx="5181600" cy="209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812800" y="3859904"/>
            <a:ext cx="5181600" cy="2236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859904"/>
            <a:ext cx="5181600" cy="2236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6963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29184"/>
            <a:ext cx="10566400" cy="990600"/>
          </a:xfrm>
        </p:spPr>
        <p:txBody>
          <a:bodyPr/>
          <a:lstStyle/>
          <a:p>
            <a:r>
              <a:rPr lang="en-US"/>
              <a:t>Click to edit Master title style</a:t>
            </a:r>
          </a:p>
        </p:txBody>
      </p:sp>
      <p:sp>
        <p:nvSpPr>
          <p:cNvPr id="3" name="Content Placeholder 2"/>
          <p:cNvSpPr>
            <a:spLocks noGrp="1"/>
          </p:cNvSpPr>
          <p:nvPr>
            <p:ph sz="half" idx="1"/>
          </p:nvPr>
        </p:nvSpPr>
        <p:spPr>
          <a:xfrm>
            <a:off x="812800" y="1536192"/>
            <a:ext cx="5181600" cy="4608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536192"/>
            <a:ext cx="5181600" cy="209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67996"/>
            <a:ext cx="5181600" cy="2284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8312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12800" y="685800"/>
            <a:ext cx="10566400" cy="1143000"/>
          </a:xfrm>
        </p:spPr>
        <p:txBody>
          <a:bodyPr/>
          <a:lstStyle/>
          <a:p>
            <a:r>
              <a:rPr lang="en-US"/>
              <a:t>Click to edit Master title style</a:t>
            </a:r>
          </a:p>
        </p:txBody>
      </p:sp>
      <p:sp>
        <p:nvSpPr>
          <p:cNvPr id="3" name="Content Placeholder 2"/>
          <p:cNvSpPr>
            <a:spLocks noGrp="1"/>
          </p:cNvSpPr>
          <p:nvPr>
            <p:ph sz="quarter" idx="1"/>
          </p:nvPr>
        </p:nvSpPr>
        <p:spPr>
          <a:xfrm>
            <a:off x="812800" y="1981200"/>
            <a:ext cx="5181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812800" y="4114800"/>
            <a:ext cx="5181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181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2954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463867" cy="1371600"/>
          </a:xfrm>
        </p:spPr>
        <p:txBody>
          <a:bodyPr/>
          <a:lstStyle/>
          <a:p>
            <a:r>
              <a:rPr lang="en-US"/>
              <a:t>Click to edit Master title style</a:t>
            </a:r>
          </a:p>
        </p:txBody>
      </p:sp>
      <p:sp>
        <p:nvSpPr>
          <p:cNvPr id="3" name="Text Placeholder 2"/>
          <p:cNvSpPr>
            <a:spLocks noGrp="1"/>
          </p:cNvSpPr>
          <p:nvPr>
            <p:ph type="body" sz="half" idx="1"/>
          </p:nvPr>
        </p:nvSpPr>
        <p:spPr>
          <a:xfrm>
            <a:off x="914400" y="1752600"/>
            <a:ext cx="50800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2600"/>
            <a:ext cx="50800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01EB50D-76DF-9F44-8758-CF134ADFA0FA}" type="slidenum">
              <a:rPr lang="en-US"/>
              <a:pPr/>
              <a:t>‹#›</a:t>
            </a:fld>
            <a:endParaRPr lang="en-US"/>
          </a:p>
        </p:txBody>
      </p:sp>
    </p:spTree>
    <p:extLst>
      <p:ext uri="{BB962C8B-B14F-4D97-AF65-F5344CB8AC3E}">
        <p14:creationId xmlns:p14="http://schemas.microsoft.com/office/powerpoint/2010/main" val="3645339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内容页_1">
    <p:spTree>
      <p:nvGrpSpPr>
        <p:cNvPr id="1" name=""/>
        <p:cNvGrpSpPr/>
        <p:nvPr/>
      </p:nvGrpSpPr>
      <p:grpSpPr>
        <a:xfrm>
          <a:off x="0" y="0"/>
          <a:ext cx="0" cy="0"/>
          <a:chOff x="0" y="0"/>
          <a:chExt cx="0" cy="0"/>
        </a:xfrm>
      </p:grpSpPr>
      <p:sp>
        <p:nvSpPr>
          <p:cNvPr id="4" name="矩形 3"/>
          <p:cNvSpPr/>
          <p:nvPr userDrawn="1"/>
        </p:nvSpPr>
        <p:spPr>
          <a:xfrm>
            <a:off x="0" y="0"/>
            <a:ext cx="1219200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sp>
        <p:nvSpPr>
          <p:cNvPr id="5" name="文本占位符 2"/>
          <p:cNvSpPr>
            <a:spLocks noGrp="1"/>
          </p:cNvSpPr>
          <p:nvPr>
            <p:ph type="body" sz="quarter" idx="11" hasCustomPrompt="1"/>
          </p:nvPr>
        </p:nvSpPr>
        <p:spPr>
          <a:xfrm>
            <a:off x="121920" y="38102"/>
            <a:ext cx="11948160" cy="426719"/>
          </a:xfrm>
          <a:prstGeom prst="rect">
            <a:avLst/>
          </a:prstGeom>
        </p:spPr>
        <p:txBody>
          <a:bodyPr/>
          <a:lstStyle>
            <a:lvl1pPr marL="0" indent="0" algn="l">
              <a:lnSpc>
                <a:spcPct val="130000"/>
              </a:lnSpc>
              <a:buNone/>
              <a:defRPr sz="1800" b="1" baseline="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6" name="Picture 5">
            <a:extLst>
              <a:ext uri="{FF2B5EF4-FFF2-40B4-BE49-F238E27FC236}">
                <a16:creationId xmlns="" xmlns:a16="http://schemas.microsoft.com/office/drawing/2014/main" id="{15A9A0A7-371E-3541-B0B0-3C1F97C901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2508" y="11153"/>
            <a:ext cx="1609493" cy="483973"/>
          </a:xfrm>
          <a:prstGeom prst="rect">
            <a:avLst/>
          </a:prstGeom>
        </p:spPr>
      </p:pic>
      <p:sp>
        <p:nvSpPr>
          <p:cNvPr id="2" name="Date Placeholder 1">
            <a:extLst>
              <a:ext uri="{FF2B5EF4-FFF2-40B4-BE49-F238E27FC236}">
                <a16:creationId xmlns="" xmlns:a16="http://schemas.microsoft.com/office/drawing/2014/main" id="{30D80DA6-3752-2940-A431-F8F22A55CA50}"/>
              </a:ext>
            </a:extLst>
          </p:cNvPr>
          <p:cNvSpPr>
            <a:spLocks noGrp="1"/>
          </p:cNvSpPr>
          <p:nvPr>
            <p:ph type="dt" sz="half" idx="12"/>
          </p:nvPr>
        </p:nvSpPr>
        <p:spPr>
          <a:xfrm>
            <a:off x="838200" y="6356352"/>
            <a:ext cx="2743200" cy="365125"/>
          </a:xfrm>
          <a:prstGeom prst="rect">
            <a:avLst/>
          </a:prstGeom>
        </p:spPr>
        <p:txBody>
          <a:bodyPr/>
          <a:lstStyle/>
          <a:p>
            <a:fld id="{BD41DDC3-602F-FE4F-B727-C0B275189DB2}" type="datetime1">
              <a:rPr lang="en-US" smtClean="0"/>
              <a:t>11/5/21</a:t>
            </a:fld>
            <a:endParaRPr lang="en-US" dirty="0"/>
          </a:p>
        </p:txBody>
      </p:sp>
      <p:sp>
        <p:nvSpPr>
          <p:cNvPr id="7" name="Slide Number Placeholder 6">
            <a:extLst>
              <a:ext uri="{FF2B5EF4-FFF2-40B4-BE49-F238E27FC236}">
                <a16:creationId xmlns="" xmlns:a16="http://schemas.microsoft.com/office/drawing/2014/main" id="{A30E3064-0019-F44F-B9E5-0C94F09E6051}"/>
              </a:ext>
            </a:extLst>
          </p:cNvPr>
          <p:cNvSpPr>
            <a:spLocks noGrp="1"/>
          </p:cNvSpPr>
          <p:nvPr>
            <p:ph type="sldNum" sz="quarter" idx="14"/>
          </p:nvPr>
        </p:nvSpPr>
        <p:spPr>
          <a:xfrm>
            <a:off x="8610600" y="6356350"/>
            <a:ext cx="2743200" cy="365125"/>
          </a:xfrm>
          <a:prstGeom prst="rect">
            <a:avLst/>
          </a:prstGeom>
        </p:spPr>
        <p:txBody>
          <a:bodyPr/>
          <a:lstStyle/>
          <a:p>
            <a:fld id="{BAA74A26-1742-0347-B68E-E0886DAA0821}" type="slidenum">
              <a:rPr lang="en-US" smtClean="0"/>
              <a:t>‹#›</a:t>
            </a:fld>
            <a:endParaRPr lang="en-US"/>
          </a:p>
        </p:txBody>
      </p:sp>
    </p:spTree>
    <p:extLst>
      <p:ext uri="{BB962C8B-B14F-4D97-AF65-F5344CB8AC3E}">
        <p14:creationId xmlns:p14="http://schemas.microsoft.com/office/powerpoint/2010/main" val="66810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29752"/>
            <a:ext cx="10566400" cy="990600"/>
          </a:xfrm>
        </p:spPr>
        <p:txBody>
          <a:bodyPr/>
          <a:lstStyle/>
          <a:p>
            <a:r>
              <a:rPr lang="en-US" dirty="0"/>
              <a:t>Click to edit Master title style</a:t>
            </a:r>
          </a:p>
        </p:txBody>
      </p:sp>
      <p:sp>
        <p:nvSpPr>
          <p:cNvPr id="3" name="Content Placeholder 2"/>
          <p:cNvSpPr>
            <a:spLocks noGrp="1"/>
          </p:cNvSpPr>
          <p:nvPr>
            <p:ph idx="1"/>
          </p:nvPr>
        </p:nvSpPr>
        <p:spPr>
          <a:xfrm>
            <a:off x="812800" y="1537486"/>
            <a:ext cx="10566400" cy="46634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883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9093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536192"/>
            <a:ext cx="5181600" cy="462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36192"/>
            <a:ext cx="5181600" cy="46151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44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2656" y="329184"/>
            <a:ext cx="10972800" cy="98755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310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155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49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3197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337917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E7F6FF"/>
            </a:gs>
            <a:gs pos="50000">
              <a:srgbClr val="FFFFFF"/>
            </a:gs>
            <a:gs pos="100000">
              <a:srgbClr val="E7F6FF"/>
            </a:gs>
          </a:gsLst>
          <a:lin ang="18900000" scaled="1"/>
        </a:gra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12800" y="1536700"/>
            <a:ext cx="10566400" cy="4662488"/>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5"/>
          <p:cNvSpPr>
            <a:spLocks noGrp="1" noChangeArrowheads="1"/>
          </p:cNvSpPr>
          <p:nvPr>
            <p:ph type="title"/>
          </p:nvPr>
        </p:nvSpPr>
        <p:spPr bwMode="auto">
          <a:xfrm>
            <a:off x="812800" y="328613"/>
            <a:ext cx="10566400" cy="9906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dirty="0"/>
              <a:t>Click to edit Master title style</a:t>
            </a:r>
          </a:p>
        </p:txBody>
      </p:sp>
      <p:sp>
        <p:nvSpPr>
          <p:cNvPr id="6" name="TextBox 7">
            <a:extLst>
              <a:ext uri="{FF2B5EF4-FFF2-40B4-BE49-F238E27FC236}">
                <a16:creationId xmlns:a16="http://schemas.microsoft.com/office/drawing/2014/main" xmlns="" id="{3C78140B-D1CA-7B42-9999-EEAD4FDBA1A2}"/>
              </a:ext>
            </a:extLst>
          </p:cNvPr>
          <p:cNvSpPr txBox="1">
            <a:spLocks noChangeArrowheads="1"/>
          </p:cNvSpPr>
          <p:nvPr/>
        </p:nvSpPr>
        <p:spPr bwMode="auto">
          <a:xfrm>
            <a:off x="812800" y="6414701"/>
            <a:ext cx="9900451" cy="276999"/>
          </a:xfrm>
          <a:prstGeom prst="rect">
            <a:avLst/>
          </a:prstGeom>
          <a:noFill/>
          <a:ln>
            <a:noFill/>
          </a:ln>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altLang="zh-CN" sz="1200" b="0" i="1" baseline="0" dirty="0">
                <a:solidFill>
                  <a:schemeClr val="tx1"/>
                </a:solidFill>
                <a:latin typeface="Times New Roman" charset="0"/>
                <a:ea typeface="Times New Roman" charset="0"/>
                <a:cs typeface="Times New Roman" charset="0"/>
              </a:rPr>
              <a:t>ECE634 – Spring 2021		                		Apr. 20,</a:t>
            </a:r>
            <a:r>
              <a:rPr lang="zh-CN" altLang="en-US" sz="1200" b="0" i="1" baseline="0" dirty="0">
                <a:solidFill>
                  <a:schemeClr val="tx1"/>
                </a:solidFill>
                <a:latin typeface="Times New Roman" charset="0"/>
                <a:ea typeface="Times New Roman" charset="0"/>
                <a:cs typeface="Times New Roman" charset="0"/>
              </a:rPr>
              <a:t> </a:t>
            </a:r>
            <a:r>
              <a:rPr lang="en-US" altLang="zh-CN" sz="1200" b="0" i="1" baseline="0" dirty="0">
                <a:solidFill>
                  <a:schemeClr val="tx1"/>
                </a:solidFill>
                <a:latin typeface="Times New Roman" charset="0"/>
                <a:ea typeface="Times New Roman" charset="0"/>
                <a:cs typeface="Times New Roman" charset="0"/>
              </a:rPr>
              <a:t>2021</a:t>
            </a:r>
            <a:r>
              <a:rPr lang="zh-CN" altLang="en-US" sz="1200" b="0" i="1" baseline="0" dirty="0">
                <a:solidFill>
                  <a:schemeClr val="tx1"/>
                </a:solidFill>
                <a:latin typeface="Times New Roman" charset="0"/>
                <a:ea typeface="Times New Roman" charset="0"/>
                <a:cs typeface="Times New Roman" charset="0"/>
              </a:rPr>
              <a:t> </a:t>
            </a:r>
            <a:r>
              <a:rPr lang="en-US" altLang="zh-CN" sz="1200" b="0" i="1" baseline="0" dirty="0">
                <a:solidFill>
                  <a:schemeClr val="tx1"/>
                </a:solidFill>
                <a:latin typeface="Times New Roman" charset="0"/>
                <a:ea typeface="Times New Roman" charset="0"/>
                <a:cs typeface="Times New Roman" charset="0"/>
              </a:rPr>
              <a:t>	      	                                          		</a:t>
            </a:r>
            <a:fld id="{09C3DAC8-BA1D-A246-B9CB-8A045FF7EA26}" type="slidenum">
              <a:rPr lang="zh-CN" altLang="en-US" sz="1200" b="0" i="1" baseline="0" smtClean="0">
                <a:solidFill>
                  <a:schemeClr val="tx1"/>
                </a:solidFill>
                <a:latin typeface="Times New Roman" charset="0"/>
                <a:ea typeface="Times New Roman" charset="0"/>
                <a:cs typeface="Times New Roman" charset="0"/>
              </a:rPr>
              <a:t>‹#›</a:t>
            </a:fld>
            <a:endParaRPr lang="en-US" sz="1200" b="0" i="1" dirty="0">
              <a:solidFill>
                <a:schemeClr val="tx1"/>
              </a:solidFill>
              <a:latin typeface="Times New Roman" charset="0"/>
              <a:ea typeface="Times New Roman" charset="0"/>
              <a:cs typeface="Times New Roman" charset="0"/>
            </a:endParaRPr>
          </a:p>
        </p:txBody>
      </p:sp>
      <p:pic>
        <p:nvPicPr>
          <p:cNvPr id="7" name="Picture 6" descr="A black rectangle with a black background&#10;&#10;Description automatically generated with low confidence">
            <a:extLst>
              <a:ext uri="{FF2B5EF4-FFF2-40B4-BE49-F238E27FC236}">
                <a16:creationId xmlns:a16="http://schemas.microsoft.com/office/drawing/2014/main" xmlns="" id="{EF95A304-A7D5-9F48-9EBB-8D006993182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242490" y="5901740"/>
            <a:ext cx="914400" cy="913662"/>
          </a:xfrm>
          <a:prstGeom prst="rect">
            <a:avLst/>
          </a:prstGeom>
        </p:spPr>
      </p:pic>
    </p:spTree>
    <p:extLst>
      <p:ext uri="{BB962C8B-B14F-4D97-AF65-F5344CB8AC3E}">
        <p14:creationId xmlns:p14="http://schemas.microsoft.com/office/powerpoint/2010/main" val="3309591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lvl1pPr algn="ctr" rtl="0" eaLnBrk="0" fontAlgn="base" hangingPunct="0">
        <a:lnSpc>
          <a:spcPct val="90000"/>
        </a:lnSpc>
        <a:spcBef>
          <a:spcPct val="0"/>
        </a:spcBef>
        <a:spcAft>
          <a:spcPct val="0"/>
        </a:spcAft>
        <a:defRPr sz="3600" b="1">
          <a:solidFill>
            <a:schemeClr val="tx2"/>
          </a:solidFill>
          <a:latin typeface="+mj-lt"/>
          <a:ea typeface="ヒラギノ角ゴ Pro W3" charset="-128"/>
          <a:cs typeface="ヒラギノ角ゴ Pro W3" charset="-128"/>
        </a:defRPr>
      </a:lvl1pPr>
      <a:lvl2pPr algn="ctr" rtl="0" eaLnBrk="0" fontAlgn="base" hangingPunct="0">
        <a:lnSpc>
          <a:spcPct val="90000"/>
        </a:lnSpc>
        <a:spcBef>
          <a:spcPct val="0"/>
        </a:spcBef>
        <a:spcAft>
          <a:spcPct val="0"/>
        </a:spcAft>
        <a:defRPr sz="3600" b="1">
          <a:solidFill>
            <a:schemeClr val="tx2"/>
          </a:solidFill>
          <a:latin typeface="Times New Roman" charset="0"/>
          <a:ea typeface="ヒラギノ角ゴ Pro W3" charset="-128"/>
          <a:cs typeface="ヒラギノ角ゴ Pro W3" charset="-128"/>
        </a:defRPr>
      </a:lvl2pPr>
      <a:lvl3pPr algn="ctr" rtl="0" eaLnBrk="0" fontAlgn="base" hangingPunct="0">
        <a:lnSpc>
          <a:spcPct val="90000"/>
        </a:lnSpc>
        <a:spcBef>
          <a:spcPct val="0"/>
        </a:spcBef>
        <a:spcAft>
          <a:spcPct val="0"/>
        </a:spcAft>
        <a:defRPr sz="3600" b="1">
          <a:solidFill>
            <a:schemeClr val="tx2"/>
          </a:solidFill>
          <a:latin typeface="Times New Roman" charset="0"/>
          <a:ea typeface="ヒラギノ角ゴ Pro W3" charset="-128"/>
          <a:cs typeface="ヒラギノ角ゴ Pro W3" charset="-128"/>
        </a:defRPr>
      </a:lvl3pPr>
      <a:lvl4pPr algn="ctr" rtl="0" eaLnBrk="0" fontAlgn="base" hangingPunct="0">
        <a:lnSpc>
          <a:spcPct val="90000"/>
        </a:lnSpc>
        <a:spcBef>
          <a:spcPct val="0"/>
        </a:spcBef>
        <a:spcAft>
          <a:spcPct val="0"/>
        </a:spcAft>
        <a:defRPr sz="3600" b="1">
          <a:solidFill>
            <a:schemeClr val="tx2"/>
          </a:solidFill>
          <a:latin typeface="Times New Roman" charset="0"/>
          <a:ea typeface="ヒラギノ角ゴ Pro W3" charset="-128"/>
          <a:cs typeface="ヒラギノ角ゴ Pro W3" charset="-128"/>
        </a:defRPr>
      </a:lvl4pPr>
      <a:lvl5pPr algn="ctr" rtl="0" eaLnBrk="0" fontAlgn="base" hangingPunct="0">
        <a:lnSpc>
          <a:spcPct val="90000"/>
        </a:lnSpc>
        <a:spcBef>
          <a:spcPct val="0"/>
        </a:spcBef>
        <a:spcAft>
          <a:spcPct val="0"/>
        </a:spcAft>
        <a:defRPr sz="3600" b="1">
          <a:solidFill>
            <a:schemeClr val="tx2"/>
          </a:solidFill>
          <a:latin typeface="Times New Roman" charset="0"/>
          <a:ea typeface="ヒラギノ角ゴ Pro W3" charset="-128"/>
          <a:cs typeface="ヒラギノ角ゴ Pro W3" charset="-128"/>
        </a:defRPr>
      </a:lvl5pPr>
      <a:lvl6pPr marL="457200" algn="ctr" rtl="0" eaLnBrk="0" fontAlgn="base" hangingPunct="0">
        <a:lnSpc>
          <a:spcPct val="90000"/>
        </a:lnSpc>
        <a:spcBef>
          <a:spcPct val="0"/>
        </a:spcBef>
        <a:spcAft>
          <a:spcPct val="0"/>
        </a:spcAft>
        <a:defRPr sz="3600" b="1">
          <a:solidFill>
            <a:schemeClr val="tx2"/>
          </a:solidFill>
          <a:latin typeface="Times New Roman" charset="0"/>
        </a:defRPr>
      </a:lvl6pPr>
      <a:lvl7pPr marL="914400" algn="ctr" rtl="0" eaLnBrk="0" fontAlgn="base" hangingPunct="0">
        <a:lnSpc>
          <a:spcPct val="90000"/>
        </a:lnSpc>
        <a:spcBef>
          <a:spcPct val="0"/>
        </a:spcBef>
        <a:spcAft>
          <a:spcPct val="0"/>
        </a:spcAft>
        <a:defRPr sz="3600" b="1">
          <a:solidFill>
            <a:schemeClr val="tx2"/>
          </a:solidFill>
          <a:latin typeface="Times New Roman" charset="0"/>
        </a:defRPr>
      </a:lvl7pPr>
      <a:lvl8pPr marL="1371600" algn="ctr" rtl="0" eaLnBrk="0" fontAlgn="base" hangingPunct="0">
        <a:lnSpc>
          <a:spcPct val="90000"/>
        </a:lnSpc>
        <a:spcBef>
          <a:spcPct val="0"/>
        </a:spcBef>
        <a:spcAft>
          <a:spcPct val="0"/>
        </a:spcAft>
        <a:defRPr sz="3600" b="1">
          <a:solidFill>
            <a:schemeClr val="tx2"/>
          </a:solidFill>
          <a:latin typeface="Times New Roman" charset="0"/>
        </a:defRPr>
      </a:lvl8pPr>
      <a:lvl9pPr marL="1828800" algn="ctr" rtl="0" eaLnBrk="0" fontAlgn="base" hangingPunct="0">
        <a:lnSpc>
          <a:spcPct val="90000"/>
        </a:lnSpc>
        <a:spcBef>
          <a:spcPct val="0"/>
        </a:spcBef>
        <a:spcAft>
          <a:spcPct val="0"/>
        </a:spcAft>
        <a:defRPr sz="3600" b="1">
          <a:solidFill>
            <a:schemeClr val="tx2"/>
          </a:solidFill>
          <a:latin typeface="Times New Roman"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ヒラギノ角ゴ Pro W3" charset="-128"/>
          <a:cs typeface="ヒラギノ角ゴ Pro W3" charset="-128"/>
        </a:defRPr>
      </a:lvl1pPr>
      <a:lvl2pPr marL="685800" indent="-228600" algn="l" rtl="0" eaLnBrk="0" fontAlgn="base" hangingPunct="0">
        <a:lnSpc>
          <a:spcPct val="90000"/>
        </a:lnSpc>
        <a:spcBef>
          <a:spcPct val="30000"/>
        </a:spcBef>
        <a:spcAft>
          <a:spcPct val="0"/>
        </a:spcAft>
        <a:buSzPct val="100000"/>
        <a:buChar char="–"/>
        <a:defRPr sz="2200" b="0">
          <a:solidFill>
            <a:schemeClr val="tx1"/>
          </a:solidFill>
          <a:latin typeface="+mn-lt"/>
          <a:ea typeface="ヒラギノ角ゴ Pro W3" charset="-128"/>
          <a:cs typeface="ヒラギノ角ゴ Pro W3" charset="-128"/>
        </a:defRPr>
      </a:lvl2pPr>
      <a:lvl3pPr marL="1143000" indent="-228600" algn="l" rtl="0" eaLnBrk="0" fontAlgn="base" hangingPunct="0">
        <a:lnSpc>
          <a:spcPct val="90000"/>
        </a:lnSpc>
        <a:spcBef>
          <a:spcPct val="30000"/>
        </a:spcBef>
        <a:spcAft>
          <a:spcPct val="0"/>
        </a:spcAft>
        <a:buSzPct val="100000"/>
        <a:buChar char="•"/>
        <a:defRPr sz="2000" b="0">
          <a:solidFill>
            <a:schemeClr val="tx1"/>
          </a:solidFill>
          <a:latin typeface="+mn-lt"/>
          <a:ea typeface="ヒラギノ角ゴ Pro W3" charset="-128"/>
          <a:cs typeface="ヒラギノ角ゴ Pro W3" charset="-128"/>
        </a:defRPr>
      </a:lvl3pPr>
      <a:lvl4pPr marL="1543050" indent="-171450" algn="l" rtl="0" eaLnBrk="0" fontAlgn="base" hangingPunct="0">
        <a:lnSpc>
          <a:spcPct val="90000"/>
        </a:lnSpc>
        <a:spcBef>
          <a:spcPct val="30000"/>
        </a:spcBef>
        <a:spcAft>
          <a:spcPct val="0"/>
        </a:spcAft>
        <a:buSzPct val="100000"/>
        <a:buChar char="•"/>
        <a:defRPr sz="1800" b="0">
          <a:solidFill>
            <a:schemeClr val="tx1"/>
          </a:solidFill>
          <a:latin typeface="+mn-lt"/>
          <a:ea typeface="ヒラギノ角ゴ Pro W3" charset="-128"/>
          <a:cs typeface="ヒラギノ角ゴ Pro W3" charset="-128"/>
        </a:defRPr>
      </a:lvl4pPr>
      <a:lvl5pPr marL="2000250" indent="-171450" algn="l" rtl="0" eaLnBrk="0" fontAlgn="base" hangingPunct="0">
        <a:lnSpc>
          <a:spcPct val="90000"/>
        </a:lnSpc>
        <a:spcBef>
          <a:spcPct val="30000"/>
        </a:spcBef>
        <a:spcAft>
          <a:spcPct val="0"/>
        </a:spcAft>
        <a:buSzPct val="100000"/>
        <a:buChar char="–"/>
        <a:defRPr sz="1600" b="0">
          <a:solidFill>
            <a:schemeClr val="tx1"/>
          </a:solidFill>
          <a:latin typeface="+mn-lt"/>
          <a:ea typeface="ヒラギノ角ゴ Pro W3" charset="-128"/>
          <a:cs typeface="ヒラギノ角ゴ Pro W3" charset="-128"/>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ea typeface="ヒラギノ角ゴ Pro W3" charset="-128"/>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ea typeface="ヒラギノ角ゴ Pro W3" charset="-128"/>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ea typeface="ヒラギノ角ゴ Pro W3" charset="-128"/>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netflixtechblog.com/toward-a-practical-perceptual-video-quality-metric-653f208b9652" TargetMode="External"/><Relationship Id="rId3" Type="http://schemas.openxmlformats.org/officeDocument/2006/relationships/hyperlink" Target="https://github.com/Netflix/vma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www.streamingmedia.com/Articles/Editorial/Featured-Articles/Buyers-Guide-to-Video-Quality-Metrics-130675.aspx"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21.png"/><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dirty="0"/>
              <a:t>VMAF – Video Multi-Method Assessment Fusion</a:t>
            </a:r>
            <a:endParaRPr lang="zh-TW" altLang="en-US" dirty="0"/>
          </a:p>
        </p:txBody>
      </p:sp>
      <p:pic>
        <p:nvPicPr>
          <p:cNvPr id="7" name="Picture 2" descr="https://cdn-images-1.medium.com/max/1500/0*iDzsFmmVnQxunk5n.">
            <a:extLst>
              <a:ext uri="{FF2B5EF4-FFF2-40B4-BE49-F238E27FC236}">
                <a16:creationId xmlns:a16="http://schemas.microsoft.com/office/drawing/2014/main" xmlns="" id="{5EFC3387-F327-194E-A225-4DA4034E3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708" y="1319213"/>
            <a:ext cx="8352579" cy="47548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00A5F52A-7559-BA46-AC19-6049A1449CCB}"/>
              </a:ext>
            </a:extLst>
          </p:cNvPr>
          <p:cNvSpPr txBox="1"/>
          <p:nvPr/>
        </p:nvSpPr>
        <p:spPr>
          <a:xfrm>
            <a:off x="1659708" y="1319213"/>
            <a:ext cx="120417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PSNR: 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DMOS: 82</a:t>
            </a:r>
          </a:p>
        </p:txBody>
      </p:sp>
      <p:sp>
        <p:nvSpPr>
          <p:cNvPr id="9" name="TextBox 8">
            <a:extLst>
              <a:ext uri="{FF2B5EF4-FFF2-40B4-BE49-F238E27FC236}">
                <a16:creationId xmlns:a16="http://schemas.microsoft.com/office/drawing/2014/main" xmlns="" id="{33259CAA-16C7-4943-8534-BCDB05905870}"/>
              </a:ext>
            </a:extLst>
          </p:cNvPr>
          <p:cNvSpPr txBox="1"/>
          <p:nvPr/>
        </p:nvSpPr>
        <p:spPr>
          <a:xfrm>
            <a:off x="1659708" y="3785792"/>
            <a:ext cx="120417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PSNR: 34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DMOS: 96</a:t>
            </a:r>
          </a:p>
        </p:txBody>
      </p:sp>
      <p:sp>
        <p:nvSpPr>
          <p:cNvPr id="10" name="TextBox 9">
            <a:extLst>
              <a:ext uri="{FF2B5EF4-FFF2-40B4-BE49-F238E27FC236}">
                <a16:creationId xmlns:a16="http://schemas.microsoft.com/office/drawing/2014/main" xmlns="" id="{602B4A56-5395-4C4E-972F-5DB56CDB359A}"/>
              </a:ext>
            </a:extLst>
          </p:cNvPr>
          <p:cNvSpPr txBox="1"/>
          <p:nvPr/>
        </p:nvSpPr>
        <p:spPr>
          <a:xfrm>
            <a:off x="5835997" y="1372593"/>
            <a:ext cx="120417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PSNR: 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DMOS: 27</a:t>
            </a:r>
          </a:p>
        </p:txBody>
      </p:sp>
      <p:sp>
        <p:nvSpPr>
          <p:cNvPr id="11" name="TextBox 10">
            <a:extLst>
              <a:ext uri="{FF2B5EF4-FFF2-40B4-BE49-F238E27FC236}">
                <a16:creationId xmlns:a16="http://schemas.microsoft.com/office/drawing/2014/main" xmlns="" id="{8BC1C4A9-EF3F-1649-814D-DAF2761A87E2}"/>
              </a:ext>
            </a:extLst>
          </p:cNvPr>
          <p:cNvSpPr txBox="1"/>
          <p:nvPr/>
        </p:nvSpPr>
        <p:spPr>
          <a:xfrm>
            <a:off x="5848588" y="3785793"/>
            <a:ext cx="120417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PSNR: 34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DMOS: 58</a:t>
            </a:r>
          </a:p>
        </p:txBody>
      </p:sp>
    </p:spTree>
    <p:extLst>
      <p:ext uri="{BB962C8B-B14F-4D97-AF65-F5344CB8AC3E}">
        <p14:creationId xmlns:p14="http://schemas.microsoft.com/office/powerpoint/2010/main" val="3410631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kumimoji="1" lang="en-US" altLang="zh-CN" dirty="0"/>
              <a:t>EXPERIMENT RESULTS</a:t>
            </a:r>
            <a:endParaRPr kumimoji="1" lang="zh-CN" altLang="en-US" dirty="0"/>
          </a:p>
        </p:txBody>
      </p:sp>
      <p:sp>
        <p:nvSpPr>
          <p:cNvPr id="6" name="TextBox 5">
            <a:extLst>
              <a:ext uri="{FF2B5EF4-FFF2-40B4-BE49-F238E27FC236}">
                <a16:creationId xmlns="" xmlns:a16="http://schemas.microsoft.com/office/drawing/2014/main" id="{DBBCCDA0-AA6D-754C-B39A-B302F086E125}"/>
              </a:ext>
            </a:extLst>
          </p:cNvPr>
          <p:cNvSpPr txBox="1"/>
          <p:nvPr/>
        </p:nvSpPr>
        <p:spPr>
          <a:xfrm>
            <a:off x="273839" y="565986"/>
            <a:ext cx="3591431" cy="1015663"/>
          </a:xfrm>
          <a:prstGeom prst="rect">
            <a:avLst/>
          </a:prstGeom>
          <a:noFill/>
        </p:spPr>
        <p:txBody>
          <a:bodyPr wrap="square" rtlCol="0">
            <a:spAutoFit/>
          </a:bodyPr>
          <a:lstStyle/>
          <a:p>
            <a:pPr marL="342900" indent="-342900">
              <a:buFont typeface="Wingdings" pitchFamily="2" charset="2"/>
              <a:buChar char="q"/>
            </a:pPr>
            <a:r>
              <a:rPr lang="en-US" sz="2000" b="1" dirty="0"/>
              <a:t>Quantitative &amp; Qualitative Comparisons on HDR+ Testing Set</a:t>
            </a:r>
          </a:p>
        </p:txBody>
      </p:sp>
      <p:pic>
        <p:nvPicPr>
          <p:cNvPr id="3" name="Picture 2">
            <a:extLst>
              <a:ext uri="{FF2B5EF4-FFF2-40B4-BE49-F238E27FC236}">
                <a16:creationId xmlns="" xmlns:a16="http://schemas.microsoft.com/office/drawing/2014/main" id="{354BF68D-DEEB-9A40-924B-26E24286B01F}"/>
              </a:ext>
            </a:extLst>
          </p:cNvPr>
          <p:cNvPicPr>
            <a:picLocks noChangeAspect="1"/>
          </p:cNvPicPr>
          <p:nvPr/>
        </p:nvPicPr>
        <p:blipFill>
          <a:blip r:embed="rId3"/>
          <a:stretch>
            <a:fillRect/>
          </a:stretch>
        </p:blipFill>
        <p:spPr>
          <a:xfrm>
            <a:off x="3910845" y="577014"/>
            <a:ext cx="7442955" cy="5889898"/>
          </a:xfrm>
          <a:prstGeom prst="rect">
            <a:avLst/>
          </a:prstGeom>
        </p:spPr>
      </p:pic>
      <p:pic>
        <p:nvPicPr>
          <p:cNvPr id="10" name="Picture 9">
            <a:extLst>
              <a:ext uri="{FF2B5EF4-FFF2-40B4-BE49-F238E27FC236}">
                <a16:creationId xmlns="" xmlns:a16="http://schemas.microsoft.com/office/drawing/2014/main" id="{81A32E36-1DB8-7F4C-AD78-EE72A4024039}"/>
              </a:ext>
            </a:extLst>
          </p:cNvPr>
          <p:cNvPicPr>
            <a:picLocks noChangeAspect="1"/>
          </p:cNvPicPr>
          <p:nvPr/>
        </p:nvPicPr>
        <p:blipFill rotWithShape="1">
          <a:blip r:embed="rId4"/>
          <a:srcRect l="29617" r="30483" b="62846"/>
          <a:stretch/>
        </p:blipFill>
        <p:spPr>
          <a:xfrm>
            <a:off x="121920" y="2617002"/>
            <a:ext cx="3743350" cy="1557433"/>
          </a:xfrm>
          <a:prstGeom prst="rect">
            <a:avLst/>
          </a:prstGeom>
        </p:spPr>
      </p:pic>
      <p:sp>
        <p:nvSpPr>
          <p:cNvPr id="11" name="TextBox 10">
            <a:extLst>
              <a:ext uri="{FF2B5EF4-FFF2-40B4-BE49-F238E27FC236}">
                <a16:creationId xmlns="" xmlns:a16="http://schemas.microsoft.com/office/drawing/2014/main" id="{BF669D5A-E924-F142-B65A-B7B07602E926}"/>
              </a:ext>
            </a:extLst>
          </p:cNvPr>
          <p:cNvSpPr txBox="1"/>
          <p:nvPr/>
        </p:nvSpPr>
        <p:spPr>
          <a:xfrm>
            <a:off x="273838" y="4174435"/>
            <a:ext cx="3489779" cy="646331"/>
          </a:xfrm>
          <a:prstGeom prst="rect">
            <a:avLst/>
          </a:prstGeom>
          <a:noFill/>
        </p:spPr>
        <p:txBody>
          <a:bodyPr wrap="square" rtlCol="0">
            <a:spAutoFit/>
          </a:bodyPr>
          <a:lstStyle/>
          <a:p>
            <a:pPr algn="ctr"/>
            <a:r>
              <a:rPr lang="en-US" sz="1200" dirty="0">
                <a:solidFill>
                  <a:schemeClr val="accent1"/>
                </a:solidFill>
              </a:rPr>
              <a:t>Quantitative comparison on the HDR+ testing set. The best results are printed in </a:t>
            </a:r>
            <a:r>
              <a:rPr lang="en-US" sz="1200" b="1" dirty="0">
                <a:solidFill>
                  <a:schemeClr val="accent1"/>
                </a:solidFill>
              </a:rPr>
              <a:t>boldface</a:t>
            </a:r>
            <a:r>
              <a:rPr lang="en-US" sz="1200" dirty="0">
                <a:solidFill>
                  <a:schemeClr val="accent1"/>
                </a:solidFill>
              </a:rPr>
              <a:t>. The second-best results are </a:t>
            </a:r>
            <a:r>
              <a:rPr lang="en-US" sz="1200" u="sng" dirty="0">
                <a:solidFill>
                  <a:schemeClr val="accent1"/>
                </a:solidFill>
              </a:rPr>
              <a:t>underlined</a:t>
            </a:r>
            <a:r>
              <a:rPr lang="en-US" sz="1200" dirty="0">
                <a:solidFill>
                  <a:schemeClr val="accent1"/>
                </a:solidFill>
              </a:rPr>
              <a:t>.</a:t>
            </a:r>
          </a:p>
        </p:txBody>
      </p:sp>
    </p:spTree>
    <p:extLst>
      <p:ext uri="{BB962C8B-B14F-4D97-AF65-F5344CB8AC3E}">
        <p14:creationId xmlns:p14="http://schemas.microsoft.com/office/powerpoint/2010/main" val="2663096943"/>
      </p:ext>
    </p:extLst>
  </p:cSld>
  <p:clrMapOvr>
    <a:masterClrMapping/>
  </p:clrMapOvr>
  <p:transition xmlns:p14="http://schemas.microsoft.com/office/powerpoint/2010/mai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176" y="409883"/>
            <a:ext cx="2615568" cy="1790713"/>
          </a:xfrm>
        </p:spPr>
        <p:txBody>
          <a:bodyPr/>
          <a:lstStyle/>
          <a:p>
            <a:r>
              <a:rPr lang="en-US" dirty="0" smtClean="0"/>
              <a:t>About the author</a:t>
            </a:r>
            <a:endParaRPr lang="en-US" dirty="0"/>
          </a:p>
        </p:txBody>
      </p:sp>
      <p:pic>
        <p:nvPicPr>
          <p:cNvPr id="4" name="Picture 3"/>
          <p:cNvPicPr>
            <a:picLocks noChangeAspect="1"/>
          </p:cNvPicPr>
          <p:nvPr/>
        </p:nvPicPr>
        <p:blipFill>
          <a:blip r:embed="rId2"/>
          <a:stretch>
            <a:fillRect/>
          </a:stretch>
        </p:blipFill>
        <p:spPr>
          <a:xfrm>
            <a:off x="3381371" y="782721"/>
            <a:ext cx="8810629" cy="6075279"/>
          </a:xfrm>
          <a:prstGeom prst="rect">
            <a:avLst/>
          </a:prstGeom>
        </p:spPr>
      </p:pic>
    </p:spTree>
    <p:extLst>
      <p:ext uri="{BB962C8B-B14F-4D97-AF65-F5344CB8AC3E}">
        <p14:creationId xmlns:p14="http://schemas.microsoft.com/office/powerpoint/2010/main" val="1603894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103" y="0"/>
            <a:ext cx="10566400" cy="990600"/>
          </a:xfrm>
        </p:spPr>
        <p:txBody>
          <a:bodyPr/>
          <a:lstStyle/>
          <a:p>
            <a:r>
              <a:rPr lang="en-US" dirty="0" smtClean="0"/>
              <a:t>Additional Resources</a:t>
            </a:r>
            <a:endParaRPr lang="en-US" dirty="0"/>
          </a:p>
        </p:txBody>
      </p:sp>
      <p:sp>
        <p:nvSpPr>
          <p:cNvPr id="3" name="TextBox 2"/>
          <p:cNvSpPr txBox="1"/>
          <p:nvPr/>
        </p:nvSpPr>
        <p:spPr>
          <a:xfrm>
            <a:off x="271931" y="1028342"/>
            <a:ext cx="11682667" cy="4801315"/>
          </a:xfrm>
          <a:prstGeom prst="rect">
            <a:avLst/>
          </a:prstGeom>
          <a:noFill/>
        </p:spPr>
        <p:txBody>
          <a:bodyPr wrap="square" rtlCol="0">
            <a:spAutoFit/>
          </a:bodyPr>
          <a:lstStyle/>
          <a:p>
            <a:r>
              <a:rPr lang="en-US" dirty="0"/>
              <a:t>Here's a good tutorial,</a:t>
            </a:r>
          </a:p>
          <a:p>
            <a:r>
              <a:rPr lang="en-US" dirty="0">
                <a:hlinkClick r:id="rId2"/>
              </a:rPr>
              <a:t>https://netflixtechblog.com/toward-a-practical-perceptual-video-quality-metric-653f208b9652</a:t>
            </a:r>
            <a:endParaRPr lang="en-US" dirty="0"/>
          </a:p>
          <a:p>
            <a:r>
              <a:rPr lang="en-US" dirty="0"/>
              <a:t>The code repository,</a:t>
            </a:r>
          </a:p>
          <a:p>
            <a:r>
              <a:rPr lang="en-US" dirty="0">
                <a:hlinkClick r:id="rId3"/>
              </a:rPr>
              <a:t>https://github.com/Netflix/</a:t>
            </a:r>
            <a:r>
              <a:rPr lang="en-US" dirty="0" smtClean="0">
                <a:hlinkClick r:id="rId3"/>
              </a:rPr>
              <a:t>vmaf</a:t>
            </a:r>
            <a:endParaRPr lang="en-US" dirty="0" smtClean="0"/>
          </a:p>
          <a:p>
            <a:endParaRPr lang="en-US" dirty="0"/>
          </a:p>
          <a:p>
            <a:r>
              <a:rPr lang="en-US" dirty="0" err="1"/>
              <a:t>Ioannis</a:t>
            </a:r>
            <a:r>
              <a:rPr lang="en-US" dirty="0"/>
              <a:t>  </a:t>
            </a:r>
            <a:r>
              <a:rPr lang="en-US" dirty="0" err="1"/>
              <a:t>Katsavounidis</a:t>
            </a:r>
            <a:r>
              <a:rPr lang="en-US" dirty="0"/>
              <a:t>, </a:t>
            </a:r>
            <a:r>
              <a:rPr lang="en-US" dirty="0" err="1"/>
              <a:t>Liwei</a:t>
            </a:r>
            <a:r>
              <a:rPr lang="en-US" dirty="0"/>
              <a:t>  </a:t>
            </a:r>
            <a:r>
              <a:rPr lang="en-US" dirty="0" err="1"/>
              <a:t>Guo</a:t>
            </a:r>
            <a:r>
              <a:rPr lang="en-US" dirty="0"/>
              <a:t>, "Video codec comparison using the dynamic optimizer framework," Proc. SPIE 10752, Applications of Digital Image Processing XLI, 107520Q (17 September 2018); </a:t>
            </a:r>
            <a:r>
              <a:rPr lang="en-US" dirty="0" err="1"/>
              <a:t>doi</a:t>
            </a:r>
            <a:r>
              <a:rPr lang="en-US" dirty="0"/>
              <a:t>:</a:t>
            </a:r>
          </a:p>
          <a:p>
            <a:r>
              <a:rPr lang="en-US" dirty="0"/>
              <a:t>10.1117/</a:t>
            </a:r>
            <a:r>
              <a:rPr lang="en-US" dirty="0" smtClean="0"/>
              <a:t>12.2322118.</a:t>
            </a:r>
          </a:p>
          <a:p>
            <a:endParaRPr lang="en-US" dirty="0"/>
          </a:p>
          <a:p>
            <a:r>
              <a:rPr lang="en-US" dirty="0"/>
              <a:t>Joe </a:t>
            </a:r>
            <a:r>
              <a:rPr lang="en-US" dirty="0" err="1"/>
              <a:t>Yuchieh</a:t>
            </a:r>
            <a:r>
              <a:rPr lang="en-US" dirty="0"/>
              <a:t> Lin, </a:t>
            </a:r>
            <a:r>
              <a:rPr lang="en-US" dirty="0" err="1"/>
              <a:t>Tsung</a:t>
            </a:r>
            <a:r>
              <a:rPr lang="en-US" dirty="0"/>
              <a:t>-Jung Liu, Eddy Chi-</a:t>
            </a:r>
            <a:r>
              <a:rPr lang="en-US" dirty="0" err="1"/>
              <a:t>Hao</a:t>
            </a:r>
            <a:r>
              <a:rPr lang="en-US" dirty="0"/>
              <a:t> Wu, and C.-C Jay </a:t>
            </a:r>
            <a:r>
              <a:rPr lang="en-US" dirty="0" err="1" smtClean="0"/>
              <a:t>Kuo</a:t>
            </a:r>
            <a:r>
              <a:rPr lang="en-US" dirty="0" smtClean="0"/>
              <a:t>, “A Fusion-based Video </a:t>
            </a:r>
            <a:r>
              <a:rPr lang="en-US" dirty="0" err="1" smtClean="0"/>
              <a:t>QualityAssessment</a:t>
            </a:r>
            <a:r>
              <a:rPr lang="en-US" dirty="0" smtClean="0"/>
              <a:t> (FVQA) </a:t>
            </a:r>
            <a:r>
              <a:rPr lang="en-US" dirty="0" err="1" smtClean="0"/>
              <a:t>Index,”APSIPA</a:t>
            </a:r>
            <a:r>
              <a:rPr lang="en-US" dirty="0" smtClean="0"/>
              <a:t> 2014.</a:t>
            </a:r>
          </a:p>
          <a:p>
            <a:endParaRPr lang="en-US" dirty="0"/>
          </a:p>
          <a:p>
            <a:r>
              <a:rPr lang="en-US" dirty="0" smtClean="0"/>
              <a:t>H. R. Sheikh and A. C. </a:t>
            </a:r>
            <a:r>
              <a:rPr lang="en-US" dirty="0" err="1" smtClean="0"/>
              <a:t>Bovik</a:t>
            </a:r>
            <a:r>
              <a:rPr lang="en-US" dirty="0" smtClean="0"/>
              <a:t>, “Image Information and Visual Quality,” IEEE Trans. Image Processing, Vol. 15, No. 2, pp. 430-444, February 2006.</a:t>
            </a:r>
          </a:p>
          <a:p>
            <a:endParaRPr lang="en-US" dirty="0"/>
          </a:p>
          <a:p>
            <a:r>
              <a:rPr lang="en-US" dirty="0"/>
              <a:t>Anne </a:t>
            </a:r>
            <a:r>
              <a:rPr lang="en-US" dirty="0" smtClean="0"/>
              <a:t>Aaron, </a:t>
            </a:r>
            <a:r>
              <a:rPr lang="en-US" dirty="0" err="1"/>
              <a:t>Zhi</a:t>
            </a:r>
            <a:r>
              <a:rPr lang="en-US" dirty="0"/>
              <a:t> </a:t>
            </a:r>
            <a:r>
              <a:rPr lang="en-US" dirty="0" smtClean="0"/>
              <a:t>Li, </a:t>
            </a:r>
            <a:r>
              <a:rPr lang="en-US" dirty="0" err="1"/>
              <a:t>Megha</a:t>
            </a:r>
            <a:r>
              <a:rPr lang="en-US" dirty="0"/>
              <a:t> </a:t>
            </a:r>
            <a:r>
              <a:rPr lang="en-US" dirty="0" err="1" smtClean="0"/>
              <a:t>Manohara</a:t>
            </a:r>
            <a:r>
              <a:rPr lang="en-US" dirty="0" smtClean="0"/>
              <a:t>, </a:t>
            </a:r>
            <a:r>
              <a:rPr lang="en-US" dirty="0"/>
              <a:t>Joe </a:t>
            </a:r>
            <a:r>
              <a:rPr lang="en-US" dirty="0" err="1"/>
              <a:t>Yuchieh</a:t>
            </a:r>
            <a:r>
              <a:rPr lang="en-US" dirty="0"/>
              <a:t> </a:t>
            </a:r>
            <a:r>
              <a:rPr lang="en-US" dirty="0" smtClean="0"/>
              <a:t>Lin, </a:t>
            </a:r>
            <a:r>
              <a:rPr lang="en-US" dirty="0"/>
              <a:t>Eddy Chi-</a:t>
            </a:r>
            <a:r>
              <a:rPr lang="en-US" dirty="0" err="1"/>
              <a:t>Hao</a:t>
            </a:r>
            <a:r>
              <a:rPr lang="en-US" dirty="0"/>
              <a:t> </a:t>
            </a:r>
            <a:r>
              <a:rPr lang="en-US" dirty="0" smtClean="0"/>
              <a:t>Wu, </a:t>
            </a:r>
            <a:r>
              <a:rPr lang="en-US" dirty="0"/>
              <a:t>and C.-C Jay </a:t>
            </a:r>
            <a:r>
              <a:rPr lang="en-US" dirty="0" err="1" smtClean="0"/>
              <a:t>Kuo</a:t>
            </a:r>
            <a:r>
              <a:rPr lang="en-US" dirty="0" smtClean="0"/>
              <a:t>, “Challenges in Cloud Based Ingest and Encoding for High Quality Streaming Media,” IEEE International Conference on Image Processing, 2015.</a:t>
            </a:r>
          </a:p>
        </p:txBody>
      </p:sp>
    </p:spTree>
    <p:extLst>
      <p:ext uri="{BB962C8B-B14F-4D97-AF65-F5344CB8AC3E}">
        <p14:creationId xmlns:p14="http://schemas.microsoft.com/office/powerpoint/2010/main" val="1719974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723" y="1266825"/>
            <a:ext cx="4208352" cy="3976826"/>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xfrm>
            <a:off x="1981200" y="274638"/>
            <a:ext cx="8229600" cy="922114"/>
          </a:xfrm>
        </p:spPr>
        <p:txBody>
          <a:bodyPr/>
          <a:lstStyle/>
          <a:p>
            <a:r>
              <a:rPr lang="en-US" altLang="zh-TW" dirty="0"/>
              <a:t>Why VMAF</a:t>
            </a:r>
            <a:endParaRPr lang="zh-TW" altLang="en-US" dirty="0"/>
          </a:p>
        </p:txBody>
      </p:sp>
      <p:pic>
        <p:nvPicPr>
          <p:cNvPr id="102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1196752"/>
            <a:ext cx="8229600" cy="404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484412" y="3107432"/>
            <a:ext cx="2160240" cy="288032"/>
          </a:xfrm>
          <a:prstGeom prst="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矩形 6"/>
          <p:cNvSpPr/>
          <p:nvPr/>
        </p:nvSpPr>
        <p:spPr>
          <a:xfrm>
            <a:off x="5444852" y="2519955"/>
            <a:ext cx="2088232" cy="288032"/>
          </a:xfrm>
          <a:prstGeom prst="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文字方塊 4"/>
          <p:cNvSpPr txBox="1"/>
          <p:nvPr/>
        </p:nvSpPr>
        <p:spPr>
          <a:xfrm>
            <a:off x="866775" y="5130881"/>
            <a:ext cx="10458450"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400" b="0" i="0" u="none" strike="noStrike" kern="1200" cap="none" spc="0" normalizeH="0" baseline="0" noProof="0" dirty="0">
                <a:ln>
                  <a:noFill/>
                </a:ln>
                <a:solidFill>
                  <a:srgbClr val="000000"/>
                </a:solidFill>
                <a:effectLst/>
                <a:uLnTx/>
                <a:uFillTx/>
                <a:latin typeface="Times New Roman"/>
                <a:ea typeface="+mn-ea"/>
                <a:cs typeface="+mn-cs"/>
              </a:rPr>
              <a:t>Traditional Techniques: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400" b="0" i="0" u="none" strike="noStrike" kern="1200" cap="none" spc="0" normalizeH="0" baseline="0" noProof="0" dirty="0">
                <a:ln>
                  <a:noFill/>
                </a:ln>
                <a:solidFill>
                  <a:srgbClr val="000000"/>
                </a:solidFill>
                <a:effectLst/>
                <a:uLnTx/>
                <a:uFillTx/>
                <a:latin typeface="Times New Roman"/>
                <a:ea typeface="+mn-ea"/>
                <a:cs typeface="+mn-cs"/>
              </a:rPr>
              <a:t>Given a range of predicted scores, DMOS spread too broad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400" b="0" i="0" u="none" strike="noStrike" kern="1200" cap="none" spc="0" normalizeH="0" baseline="0" noProof="0" dirty="0">
                <a:ln>
                  <a:noFill/>
                </a:ln>
                <a:solidFill>
                  <a:srgbClr val="000000"/>
                </a:solidFill>
                <a:effectLst/>
                <a:uLnTx/>
                <a:uFillTx/>
                <a:latin typeface="Times New Roman"/>
                <a:ea typeface="+mn-ea"/>
                <a:cs typeface="+mn-cs"/>
              </a:rPr>
              <a:t>DMOS : Differential Mean Opinion Score</a:t>
            </a:r>
            <a:endParaRPr kumimoji="0" lang="zh-TW" altLang="en-US" sz="2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9" name="矩形 8"/>
          <p:cNvSpPr/>
          <p:nvPr/>
        </p:nvSpPr>
        <p:spPr>
          <a:xfrm>
            <a:off x="9925899" y="2967116"/>
            <a:ext cx="938759" cy="253085"/>
          </a:xfrm>
          <a:prstGeom prst="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870577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dirty="0"/>
              <a:t>Predicts subjective quality by combining multiple elementary quality metrics</a:t>
            </a:r>
          </a:p>
          <a:p>
            <a:endParaRPr lang="en-US" dirty="0"/>
          </a:p>
          <a:p>
            <a:r>
              <a:rPr lang="en-US" dirty="0"/>
              <a:t>By ‘fusing’ elementary metrics into a final metric using a machine-learning algorithm  - Support Vector Machine (SVM) regressor - which assigns weights to each elementary metric</a:t>
            </a:r>
          </a:p>
          <a:p>
            <a:endParaRPr lang="en-US" dirty="0"/>
          </a:p>
          <a:p>
            <a:r>
              <a:rPr lang="en-US" dirty="0"/>
              <a:t>Machine-learning model is trained and tested using the opinion scores obtained through a subjective experiment (NFLX Video Dataset)</a:t>
            </a:r>
          </a:p>
          <a:p>
            <a:endParaRPr lang="zh-TW" altLang="en-US" dirty="0"/>
          </a:p>
        </p:txBody>
      </p:sp>
      <p:sp>
        <p:nvSpPr>
          <p:cNvPr id="3" name="標題 2"/>
          <p:cNvSpPr>
            <a:spLocks noGrp="1"/>
          </p:cNvSpPr>
          <p:nvPr>
            <p:ph type="title"/>
          </p:nvPr>
        </p:nvSpPr>
        <p:spPr/>
        <p:txBody>
          <a:bodyPr/>
          <a:lstStyle/>
          <a:p>
            <a:r>
              <a:rPr lang="en-US" dirty="0"/>
              <a:t>VMAF Overview</a:t>
            </a:r>
            <a:endParaRPr lang="zh-TW" altLang="en-US" dirty="0"/>
          </a:p>
        </p:txBody>
      </p:sp>
      <p:sp>
        <p:nvSpPr>
          <p:cNvPr id="4" name="TextBox 3">
            <a:extLst>
              <a:ext uri="{FF2B5EF4-FFF2-40B4-BE49-F238E27FC236}">
                <a16:creationId xmlns:a16="http://schemas.microsoft.com/office/drawing/2014/main" xmlns="" id="{ECD9A5DE-88EA-4161-8914-5D7B0EF67AFF}"/>
              </a:ext>
            </a:extLst>
          </p:cNvPr>
          <p:cNvSpPr txBox="1"/>
          <p:nvPr/>
        </p:nvSpPr>
        <p:spPr>
          <a:xfrm>
            <a:off x="1256306" y="5414838"/>
            <a:ext cx="31854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https://github.com/Netflix/vmaf</a:t>
            </a:r>
          </a:p>
        </p:txBody>
      </p:sp>
    </p:spTree>
    <p:extLst>
      <p:ext uri="{BB962C8B-B14F-4D97-AF65-F5344CB8AC3E}">
        <p14:creationId xmlns:p14="http://schemas.microsoft.com/office/powerpoint/2010/main" val="145529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B8218A-325D-4F8A-AD0A-E1153CBEC985}"/>
              </a:ext>
            </a:extLst>
          </p:cNvPr>
          <p:cNvSpPr>
            <a:spLocks noGrp="1"/>
          </p:cNvSpPr>
          <p:nvPr>
            <p:ph type="title"/>
          </p:nvPr>
        </p:nvSpPr>
        <p:spPr/>
        <p:txBody>
          <a:bodyPr/>
          <a:lstStyle/>
          <a:p>
            <a:r>
              <a:rPr lang="en-US" dirty="0"/>
              <a:t>VMAF</a:t>
            </a:r>
          </a:p>
        </p:txBody>
      </p:sp>
      <p:sp>
        <p:nvSpPr>
          <p:cNvPr id="3" name="Content Placeholder 2">
            <a:extLst>
              <a:ext uri="{FF2B5EF4-FFF2-40B4-BE49-F238E27FC236}">
                <a16:creationId xmlns:a16="http://schemas.microsoft.com/office/drawing/2014/main" xmlns="" id="{333E83F7-3E83-4B9E-8AD1-18A69D8BA382}"/>
              </a:ext>
            </a:extLst>
          </p:cNvPr>
          <p:cNvSpPr>
            <a:spLocks noGrp="1"/>
          </p:cNvSpPr>
          <p:nvPr>
            <p:ph idx="1"/>
          </p:nvPr>
        </p:nvSpPr>
        <p:spPr/>
        <p:txBody>
          <a:bodyPr>
            <a:normAutofit/>
          </a:bodyPr>
          <a:lstStyle/>
          <a:p>
            <a:r>
              <a:rPr lang="en-US" dirty="0"/>
              <a:t>Elementary quality metrics</a:t>
            </a:r>
          </a:p>
          <a:p>
            <a:pPr lvl="1"/>
            <a:r>
              <a:rPr lang="en-US" sz="2400" i="1" dirty="0"/>
              <a:t>Visual Information Fidelity (VIF)</a:t>
            </a:r>
            <a:r>
              <a:rPr lang="en-US" sz="2400" dirty="0"/>
              <a:t>: quality is complementary to the measure of information fidelity loss</a:t>
            </a:r>
          </a:p>
          <a:p>
            <a:pPr lvl="1"/>
            <a:r>
              <a:rPr lang="en-US" sz="2400" i="1" dirty="0"/>
              <a:t>Detail Loss Metric (DLM)</a:t>
            </a:r>
            <a:r>
              <a:rPr lang="en-US" sz="2400" dirty="0"/>
              <a:t>: separately measure the loss of details which affects the content visibility, and the redundant impairment which distracts viewer attention</a:t>
            </a:r>
          </a:p>
          <a:p>
            <a:pPr lvl="1"/>
            <a:r>
              <a:rPr lang="en-US" sz="2400" i="1" dirty="0"/>
              <a:t>Motion</a:t>
            </a:r>
            <a:r>
              <a:rPr lang="en-US" sz="2400" dirty="0"/>
              <a:t>: temporal difference between adjacent frames</a:t>
            </a:r>
          </a:p>
        </p:txBody>
      </p:sp>
    </p:spTree>
    <p:extLst>
      <p:ext uri="{BB962C8B-B14F-4D97-AF65-F5344CB8AC3E}">
        <p14:creationId xmlns:p14="http://schemas.microsoft.com/office/powerpoint/2010/main" val="11963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79CB69-6A3E-4CA2-BA96-4D63466003EE}"/>
              </a:ext>
            </a:extLst>
          </p:cNvPr>
          <p:cNvSpPr>
            <a:spLocks noGrp="1"/>
          </p:cNvSpPr>
          <p:nvPr>
            <p:ph type="title"/>
          </p:nvPr>
        </p:nvSpPr>
        <p:spPr/>
        <p:txBody>
          <a:bodyPr/>
          <a:lstStyle/>
          <a:p>
            <a:r>
              <a:rPr lang="en-US" dirty="0"/>
              <a:t>Metric Comparison</a:t>
            </a:r>
          </a:p>
        </p:txBody>
      </p:sp>
      <p:pic>
        <p:nvPicPr>
          <p:cNvPr id="6" name="Content Placeholder 5">
            <a:extLst>
              <a:ext uri="{FF2B5EF4-FFF2-40B4-BE49-F238E27FC236}">
                <a16:creationId xmlns:a16="http://schemas.microsoft.com/office/drawing/2014/main" xmlns="" id="{3729BF55-9DE7-4D63-A943-AFB3CFED1A2E}"/>
              </a:ext>
            </a:extLst>
          </p:cNvPr>
          <p:cNvPicPr>
            <a:picLocks noGrp="1" noChangeAspect="1"/>
          </p:cNvPicPr>
          <p:nvPr>
            <p:ph idx="1"/>
          </p:nvPr>
        </p:nvPicPr>
        <p:blipFill>
          <a:blip r:embed="rId3"/>
          <a:stretch>
            <a:fillRect/>
          </a:stretch>
        </p:blipFill>
        <p:spPr>
          <a:xfrm>
            <a:off x="2622034" y="1190021"/>
            <a:ext cx="6547166" cy="4754880"/>
          </a:xfrm>
        </p:spPr>
      </p:pic>
      <p:sp>
        <p:nvSpPr>
          <p:cNvPr id="7" name="TextBox 6">
            <a:extLst>
              <a:ext uri="{FF2B5EF4-FFF2-40B4-BE49-F238E27FC236}">
                <a16:creationId xmlns:a16="http://schemas.microsoft.com/office/drawing/2014/main" xmlns="" id="{C14393F4-0961-47F1-B56B-9044B9C665E9}"/>
              </a:ext>
            </a:extLst>
          </p:cNvPr>
          <p:cNvSpPr txBox="1"/>
          <p:nvPr/>
        </p:nvSpPr>
        <p:spPr>
          <a:xfrm>
            <a:off x="2464817" y="6066583"/>
            <a:ext cx="6861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hlinkClick r:id="rId4"/>
              </a:rPr>
              <a:t>https://www.streamingmedia.com/Articles/Editorial/Featured-Articles/Buyers-Guide-to-Video-Quality-Metrics-130675.aspx</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7259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566400" cy="990600"/>
          </a:xfrm>
        </p:spPr>
        <p:txBody>
          <a:bodyPr/>
          <a:lstStyle/>
          <a:p>
            <a:r>
              <a:rPr lang="en-US" dirty="0" smtClean="0"/>
              <a:t>About the author</a:t>
            </a:r>
            <a:endParaRPr lang="en-US" dirty="0"/>
          </a:p>
        </p:txBody>
      </p:sp>
      <p:pic>
        <p:nvPicPr>
          <p:cNvPr id="3" name="Picture 2"/>
          <p:cNvPicPr>
            <a:picLocks noChangeAspect="1"/>
          </p:cNvPicPr>
          <p:nvPr/>
        </p:nvPicPr>
        <p:blipFill>
          <a:blip r:embed="rId2"/>
          <a:stretch>
            <a:fillRect/>
          </a:stretch>
        </p:blipFill>
        <p:spPr>
          <a:xfrm>
            <a:off x="2136077" y="837284"/>
            <a:ext cx="8077200" cy="5575300"/>
          </a:xfrm>
          <a:prstGeom prst="rect">
            <a:avLst/>
          </a:prstGeom>
        </p:spPr>
      </p:pic>
    </p:spTree>
    <p:extLst>
      <p:ext uri="{BB962C8B-B14F-4D97-AF65-F5344CB8AC3E}">
        <p14:creationId xmlns:p14="http://schemas.microsoft.com/office/powerpoint/2010/main" val="2359282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BBCCDA0-AA6D-754C-B39A-B302F086E125}"/>
              </a:ext>
            </a:extLst>
          </p:cNvPr>
          <p:cNvSpPr txBox="1"/>
          <p:nvPr/>
        </p:nvSpPr>
        <p:spPr>
          <a:xfrm>
            <a:off x="273840" y="565986"/>
            <a:ext cx="5930900" cy="4278094"/>
          </a:xfrm>
          <a:prstGeom prst="rect">
            <a:avLst/>
          </a:prstGeom>
          <a:noFill/>
        </p:spPr>
        <p:txBody>
          <a:bodyPr wrap="square" rtlCol="0">
            <a:spAutoFit/>
          </a:bodyPr>
          <a:lstStyle/>
          <a:p>
            <a:pPr marL="342900" indent="-342900">
              <a:buFont typeface="Wingdings" pitchFamily="2" charset="2"/>
              <a:buChar char="q"/>
            </a:pPr>
            <a:r>
              <a:rPr lang="en-US" sz="2000" b="1" dirty="0"/>
              <a:t>Metrics</a:t>
            </a:r>
          </a:p>
          <a:p>
            <a:pPr marL="800089" lvl="1" indent="-342900">
              <a:buFont typeface="Arial" panose="020B0604020202020204" pitchFamily="34" charset="0"/>
              <a:buChar char="•"/>
            </a:pPr>
            <a:r>
              <a:rPr lang="en-US" b="1" dirty="0"/>
              <a:t>SSIM</a:t>
            </a:r>
            <a:r>
              <a:rPr lang="en-US" dirty="0"/>
              <a:t>: Structural Similarity Index</a:t>
            </a:r>
          </a:p>
          <a:p>
            <a:pPr marL="800089" lvl="1" indent="-342900">
              <a:buFont typeface="Arial" panose="020B0604020202020204" pitchFamily="34" charset="0"/>
              <a:buChar char="•"/>
            </a:pPr>
            <a:endParaRPr lang="en-US" dirty="0"/>
          </a:p>
          <a:p>
            <a:pPr marL="800089" lvl="1" indent="-342900">
              <a:buFont typeface="Arial" panose="020B0604020202020204" pitchFamily="34" charset="0"/>
              <a:buChar char="•"/>
            </a:pPr>
            <a:endParaRPr lang="en-US" dirty="0"/>
          </a:p>
          <a:p>
            <a:pPr marL="800089" lvl="1" indent="-342900">
              <a:buFont typeface="Arial" panose="020B0604020202020204" pitchFamily="34" charset="0"/>
              <a:buChar char="•"/>
            </a:pPr>
            <a:endParaRPr lang="en-US" dirty="0"/>
          </a:p>
          <a:p>
            <a:pPr lvl="1"/>
            <a:endParaRPr lang="en-US" dirty="0"/>
          </a:p>
          <a:p>
            <a:pPr marL="800089" lvl="1" indent="-342900">
              <a:buFont typeface="Arial" panose="020B0604020202020204" pitchFamily="34" charset="0"/>
              <a:buChar char="•"/>
            </a:pPr>
            <a:r>
              <a:rPr lang="en-US" b="1" dirty="0"/>
              <a:t>PSNR</a:t>
            </a:r>
            <a:r>
              <a:rPr lang="en-US" dirty="0"/>
              <a:t>: Peak Signal-to-Noise Ratio</a:t>
            </a:r>
          </a:p>
          <a:p>
            <a:pPr marL="800089" lvl="1" indent="-342900">
              <a:buFont typeface="Arial" panose="020B0604020202020204" pitchFamily="34" charset="0"/>
              <a:buChar char="•"/>
            </a:pPr>
            <a:r>
              <a:rPr lang="en-US" b="1" dirty="0"/>
              <a:t>LPIPS</a:t>
            </a:r>
            <a:r>
              <a:rPr lang="en-US" dirty="0"/>
              <a:t>: Learned Perceptual Image Patch Similarity</a:t>
            </a:r>
          </a:p>
          <a:p>
            <a:pPr marL="1257277" lvl="2" indent="-342900">
              <a:buFont typeface="Courier New" panose="02070309020205020404" pitchFamily="49" charset="0"/>
              <a:buChar char="o"/>
            </a:pPr>
            <a:r>
              <a:rPr lang="en-US" sz="1200" dirty="0"/>
              <a:t>Richard Zhang, Phillip Isola, Alexei A </a:t>
            </a:r>
            <a:r>
              <a:rPr lang="en-US" sz="1200" dirty="0" err="1"/>
              <a:t>Efros</a:t>
            </a:r>
            <a:r>
              <a:rPr lang="en-US" sz="1200" dirty="0"/>
              <a:t>, Eli </a:t>
            </a:r>
            <a:r>
              <a:rPr lang="en-US" sz="1200" dirty="0" err="1"/>
              <a:t>Shechtman</a:t>
            </a:r>
            <a:r>
              <a:rPr lang="en-US" sz="1200" dirty="0"/>
              <a:t>, and Oliver Wang. The unreasonable effectiveness of deep features as a perceptual metric. In CVPR, 2018.</a:t>
            </a:r>
          </a:p>
          <a:p>
            <a:pPr lvl="1"/>
            <a:endParaRPr lang="en-US" dirty="0"/>
          </a:p>
          <a:p>
            <a:pPr marL="800089" lvl="1" indent="-342900">
              <a:buFont typeface="Arial" panose="020B0604020202020204" pitchFamily="34" charset="0"/>
              <a:buChar char="•"/>
            </a:pPr>
            <a:r>
              <a:rPr lang="en-US" b="1" dirty="0"/>
              <a:t>TMQI</a:t>
            </a:r>
            <a:r>
              <a:rPr lang="en-US" dirty="0"/>
              <a:t>: Tone-Mapping Quality Index</a:t>
            </a:r>
          </a:p>
          <a:p>
            <a:pPr marL="1257277" lvl="2" indent="-342900">
              <a:buFont typeface="Courier New" panose="02070309020205020404" pitchFamily="49" charset="0"/>
              <a:buChar char="o"/>
            </a:pPr>
            <a:r>
              <a:rPr lang="en-US" sz="1200" dirty="0" err="1"/>
              <a:t>Hojatollah</a:t>
            </a:r>
            <a:r>
              <a:rPr lang="en-US" sz="1200" dirty="0"/>
              <a:t> Yeganeh and Zhou Wang. Objective quality </a:t>
            </a:r>
            <a:r>
              <a:rPr lang="en-US" sz="1200" dirty="0" smtClean="0"/>
              <a:t>assessment </a:t>
            </a:r>
            <a:r>
              <a:rPr lang="en-US" sz="1200" dirty="0"/>
              <a:t>of tone-mapped </a:t>
            </a:r>
            <a:r>
              <a:rPr lang="en-US" sz="1200" dirty="0" err="1"/>
              <a:t>images.IEEE</a:t>
            </a:r>
            <a:r>
              <a:rPr lang="en-US" sz="1200" dirty="0"/>
              <a:t> Transactions on </a:t>
            </a:r>
            <a:r>
              <a:rPr lang="en-US" sz="1200" dirty="0" smtClean="0"/>
              <a:t>Image </a:t>
            </a:r>
            <a:r>
              <a:rPr lang="en-US" sz="1200" dirty="0"/>
              <a:t>Processing, 22(2):657–667, 2013.</a:t>
            </a:r>
          </a:p>
          <a:p>
            <a:pPr lvl="1"/>
            <a:endParaRPr lang="en-US" dirty="0"/>
          </a:p>
        </p:txBody>
      </p:sp>
      <p:pic>
        <p:nvPicPr>
          <p:cNvPr id="1028" name="Picture 4">
            <a:extLst>
              <a:ext uri="{FF2B5EF4-FFF2-40B4-BE49-F238E27FC236}">
                <a16:creationId xmlns="" xmlns:a16="http://schemas.microsoft.com/office/drawing/2014/main" id="{83DE4F77-0EBB-2A43-A785-523C2F70F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82" y="1321296"/>
            <a:ext cx="3787048" cy="91831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占位符 1"/>
          <p:cNvSpPr>
            <a:spLocks noGrp="1"/>
          </p:cNvSpPr>
          <p:nvPr>
            <p:ph type="body" sz="quarter" idx="11"/>
          </p:nvPr>
        </p:nvSpPr>
        <p:spPr/>
        <p:txBody>
          <a:bodyPr/>
          <a:lstStyle/>
          <a:p>
            <a:r>
              <a:rPr kumimoji="1" lang="en-US" altLang="zh-CN" dirty="0"/>
              <a:t>EXPERIMENT SETUP</a:t>
            </a:r>
            <a:endParaRPr kumimoji="1" lang="zh-CN" altLang="en-US" dirty="0"/>
          </a:p>
        </p:txBody>
      </p:sp>
      <p:pic>
        <p:nvPicPr>
          <p:cNvPr id="1030" name="Picture 6">
            <a:extLst>
              <a:ext uri="{FF2B5EF4-FFF2-40B4-BE49-F238E27FC236}">
                <a16:creationId xmlns="" xmlns:a16="http://schemas.microsoft.com/office/drawing/2014/main" id="{0C3CEB48-FC50-B849-8DA6-269EF61BB9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350" y="1321296"/>
            <a:ext cx="3665607" cy="8221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 xmlns:a16="http://schemas.microsoft.com/office/drawing/2014/main" id="{EE1278C6-F65A-E049-BBA2-732D116319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0980" y="1321296"/>
            <a:ext cx="4167866" cy="8221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 xmlns:a16="http://schemas.microsoft.com/office/drawing/2014/main" id="{D25C43A7-3C75-604F-9247-9954317392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607" y="764406"/>
            <a:ext cx="5163240" cy="6499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0C4131FF-74B3-7B4F-B1CB-BA2B0C5569B0}"/>
              </a:ext>
            </a:extLst>
          </p:cNvPr>
          <p:cNvPicPr>
            <a:picLocks noChangeAspect="1"/>
          </p:cNvPicPr>
          <p:nvPr/>
        </p:nvPicPr>
        <p:blipFill>
          <a:blip r:embed="rId7"/>
          <a:stretch>
            <a:fillRect/>
          </a:stretch>
        </p:blipFill>
        <p:spPr>
          <a:xfrm>
            <a:off x="6096000" y="2143398"/>
            <a:ext cx="5930900" cy="1955800"/>
          </a:xfrm>
          <a:prstGeom prst="rect">
            <a:avLst/>
          </a:prstGeom>
        </p:spPr>
      </p:pic>
      <p:pic>
        <p:nvPicPr>
          <p:cNvPr id="4" name="Picture 3">
            <a:extLst>
              <a:ext uri="{FF2B5EF4-FFF2-40B4-BE49-F238E27FC236}">
                <a16:creationId xmlns="" xmlns:a16="http://schemas.microsoft.com/office/drawing/2014/main" id="{BBD9017E-8A80-DF49-ACD5-8E22CCDA6FAB}"/>
              </a:ext>
            </a:extLst>
          </p:cNvPr>
          <p:cNvPicPr>
            <a:picLocks noChangeAspect="1"/>
          </p:cNvPicPr>
          <p:nvPr/>
        </p:nvPicPr>
        <p:blipFill>
          <a:blip r:embed="rId8"/>
          <a:stretch>
            <a:fillRect/>
          </a:stretch>
        </p:blipFill>
        <p:spPr>
          <a:xfrm>
            <a:off x="9000378" y="5046395"/>
            <a:ext cx="2544398" cy="320554"/>
          </a:xfrm>
          <a:prstGeom prst="rect">
            <a:avLst/>
          </a:prstGeom>
        </p:spPr>
      </p:pic>
      <p:pic>
        <p:nvPicPr>
          <p:cNvPr id="5" name="Picture 4">
            <a:extLst>
              <a:ext uri="{FF2B5EF4-FFF2-40B4-BE49-F238E27FC236}">
                <a16:creationId xmlns="" xmlns:a16="http://schemas.microsoft.com/office/drawing/2014/main" id="{8049787B-D8CA-8D40-9E66-852F90D0ED42}"/>
              </a:ext>
            </a:extLst>
          </p:cNvPr>
          <p:cNvPicPr>
            <a:picLocks noChangeAspect="1"/>
          </p:cNvPicPr>
          <p:nvPr/>
        </p:nvPicPr>
        <p:blipFill>
          <a:blip r:embed="rId9"/>
          <a:stretch>
            <a:fillRect/>
          </a:stretch>
        </p:blipFill>
        <p:spPr>
          <a:xfrm>
            <a:off x="6380626" y="4923089"/>
            <a:ext cx="1662921" cy="568340"/>
          </a:xfrm>
          <a:prstGeom prst="rect">
            <a:avLst/>
          </a:prstGeom>
        </p:spPr>
      </p:pic>
      <p:sp>
        <p:nvSpPr>
          <p:cNvPr id="7" name="TextBox 6">
            <a:extLst>
              <a:ext uri="{FF2B5EF4-FFF2-40B4-BE49-F238E27FC236}">
                <a16:creationId xmlns="" xmlns:a16="http://schemas.microsoft.com/office/drawing/2014/main" id="{497DC012-1F4D-154D-8EFC-B81D8AA84301}"/>
              </a:ext>
            </a:extLst>
          </p:cNvPr>
          <p:cNvSpPr txBox="1"/>
          <p:nvPr/>
        </p:nvSpPr>
        <p:spPr>
          <a:xfrm>
            <a:off x="6075576" y="4581806"/>
            <a:ext cx="2383217" cy="369332"/>
          </a:xfrm>
          <a:prstGeom prst="rect">
            <a:avLst/>
          </a:prstGeom>
          <a:noFill/>
        </p:spPr>
        <p:txBody>
          <a:bodyPr wrap="none" rtlCol="0">
            <a:spAutoFit/>
          </a:bodyPr>
          <a:lstStyle/>
          <a:p>
            <a:r>
              <a:rPr lang="en-US" dirty="0"/>
              <a:t>Statistical Naturalness</a:t>
            </a:r>
          </a:p>
        </p:txBody>
      </p:sp>
      <p:pic>
        <p:nvPicPr>
          <p:cNvPr id="10" name="Picture 9">
            <a:extLst>
              <a:ext uri="{FF2B5EF4-FFF2-40B4-BE49-F238E27FC236}">
                <a16:creationId xmlns="" xmlns:a16="http://schemas.microsoft.com/office/drawing/2014/main" id="{D7569597-CB73-1C43-B3AD-33BE3867F11C}"/>
              </a:ext>
            </a:extLst>
          </p:cNvPr>
          <p:cNvPicPr>
            <a:picLocks noChangeAspect="1"/>
          </p:cNvPicPr>
          <p:nvPr/>
        </p:nvPicPr>
        <p:blipFill>
          <a:blip r:embed="rId10"/>
          <a:stretch>
            <a:fillRect/>
          </a:stretch>
        </p:blipFill>
        <p:spPr>
          <a:xfrm>
            <a:off x="6771446" y="6559169"/>
            <a:ext cx="1257300" cy="190500"/>
          </a:xfrm>
          <a:prstGeom prst="rect">
            <a:avLst/>
          </a:prstGeom>
        </p:spPr>
      </p:pic>
      <p:pic>
        <p:nvPicPr>
          <p:cNvPr id="11" name="Picture 10">
            <a:extLst>
              <a:ext uri="{FF2B5EF4-FFF2-40B4-BE49-F238E27FC236}">
                <a16:creationId xmlns="" xmlns:a16="http://schemas.microsoft.com/office/drawing/2014/main" id="{A052FE82-8117-0C4F-8E2E-6D946F4EE7D7}"/>
              </a:ext>
            </a:extLst>
          </p:cNvPr>
          <p:cNvPicPr>
            <a:picLocks noChangeAspect="1"/>
          </p:cNvPicPr>
          <p:nvPr/>
        </p:nvPicPr>
        <p:blipFill>
          <a:blip r:embed="rId11"/>
          <a:stretch>
            <a:fillRect/>
          </a:stretch>
        </p:blipFill>
        <p:spPr>
          <a:xfrm>
            <a:off x="6037193" y="5511522"/>
            <a:ext cx="2565400" cy="914400"/>
          </a:xfrm>
          <a:prstGeom prst="rect">
            <a:avLst/>
          </a:prstGeom>
        </p:spPr>
      </p:pic>
      <p:sp>
        <p:nvSpPr>
          <p:cNvPr id="17" name="TextBox 16">
            <a:extLst>
              <a:ext uri="{FF2B5EF4-FFF2-40B4-BE49-F238E27FC236}">
                <a16:creationId xmlns="" xmlns:a16="http://schemas.microsoft.com/office/drawing/2014/main" id="{C9A852D1-CEDC-704B-B202-67D5AC5FDE03}"/>
              </a:ext>
            </a:extLst>
          </p:cNvPr>
          <p:cNvSpPr txBox="1"/>
          <p:nvPr/>
        </p:nvSpPr>
        <p:spPr>
          <a:xfrm>
            <a:off x="9905329" y="4581806"/>
            <a:ext cx="734496" cy="369332"/>
          </a:xfrm>
          <a:prstGeom prst="rect">
            <a:avLst/>
          </a:prstGeom>
          <a:noFill/>
        </p:spPr>
        <p:txBody>
          <a:bodyPr wrap="none" rtlCol="0">
            <a:spAutoFit/>
          </a:bodyPr>
          <a:lstStyle/>
          <a:p>
            <a:r>
              <a:rPr lang="en-US" dirty="0"/>
              <a:t>TMQI</a:t>
            </a:r>
          </a:p>
        </p:txBody>
      </p:sp>
      <p:sp>
        <p:nvSpPr>
          <p:cNvPr id="18" name="TextBox 17">
            <a:extLst>
              <a:ext uri="{FF2B5EF4-FFF2-40B4-BE49-F238E27FC236}">
                <a16:creationId xmlns="" xmlns:a16="http://schemas.microsoft.com/office/drawing/2014/main" id="{4BC1EB24-30A1-F84A-BDEA-43BC82DC0303}"/>
              </a:ext>
            </a:extLst>
          </p:cNvPr>
          <p:cNvSpPr txBox="1"/>
          <p:nvPr/>
        </p:nvSpPr>
        <p:spPr>
          <a:xfrm>
            <a:off x="2080951" y="4575913"/>
            <a:ext cx="1977657" cy="369332"/>
          </a:xfrm>
          <a:prstGeom prst="rect">
            <a:avLst/>
          </a:prstGeom>
          <a:noFill/>
        </p:spPr>
        <p:txBody>
          <a:bodyPr wrap="none" rtlCol="0">
            <a:spAutoFit/>
          </a:bodyPr>
          <a:lstStyle/>
          <a:p>
            <a:r>
              <a:rPr lang="en-US" dirty="0"/>
              <a:t>Structural Fidelity</a:t>
            </a:r>
          </a:p>
        </p:txBody>
      </p:sp>
      <p:pic>
        <p:nvPicPr>
          <p:cNvPr id="12" name="Picture 11">
            <a:extLst>
              <a:ext uri="{FF2B5EF4-FFF2-40B4-BE49-F238E27FC236}">
                <a16:creationId xmlns="" xmlns:a16="http://schemas.microsoft.com/office/drawing/2014/main" id="{1329DEEB-9EB5-F442-A690-9389D0E7F27B}"/>
              </a:ext>
            </a:extLst>
          </p:cNvPr>
          <p:cNvPicPr>
            <a:picLocks noChangeAspect="1"/>
          </p:cNvPicPr>
          <p:nvPr/>
        </p:nvPicPr>
        <p:blipFill>
          <a:blip r:embed="rId12"/>
          <a:stretch>
            <a:fillRect/>
          </a:stretch>
        </p:blipFill>
        <p:spPr>
          <a:xfrm>
            <a:off x="9000378" y="5488771"/>
            <a:ext cx="2895600" cy="190500"/>
          </a:xfrm>
          <a:prstGeom prst="rect">
            <a:avLst/>
          </a:prstGeom>
        </p:spPr>
      </p:pic>
      <p:pic>
        <p:nvPicPr>
          <p:cNvPr id="13" name="Picture 12">
            <a:extLst>
              <a:ext uri="{FF2B5EF4-FFF2-40B4-BE49-F238E27FC236}">
                <a16:creationId xmlns="" xmlns:a16="http://schemas.microsoft.com/office/drawing/2014/main" id="{CADC2E4D-3E35-0C4B-BAB7-B699D623968F}"/>
              </a:ext>
            </a:extLst>
          </p:cNvPr>
          <p:cNvPicPr>
            <a:picLocks noChangeAspect="1"/>
          </p:cNvPicPr>
          <p:nvPr/>
        </p:nvPicPr>
        <p:blipFill>
          <a:blip r:embed="rId13"/>
          <a:stretch>
            <a:fillRect/>
          </a:stretch>
        </p:blipFill>
        <p:spPr>
          <a:xfrm>
            <a:off x="1185203" y="6067683"/>
            <a:ext cx="3253952" cy="508001"/>
          </a:xfrm>
          <a:prstGeom prst="rect">
            <a:avLst/>
          </a:prstGeom>
        </p:spPr>
      </p:pic>
      <p:pic>
        <p:nvPicPr>
          <p:cNvPr id="14" name="Picture 13">
            <a:extLst>
              <a:ext uri="{FF2B5EF4-FFF2-40B4-BE49-F238E27FC236}">
                <a16:creationId xmlns="" xmlns:a16="http://schemas.microsoft.com/office/drawing/2014/main" id="{EB7D7FBA-CCFD-9549-BCF4-B9248A167EA0}"/>
              </a:ext>
            </a:extLst>
          </p:cNvPr>
          <p:cNvPicPr>
            <a:picLocks noChangeAspect="1"/>
          </p:cNvPicPr>
          <p:nvPr/>
        </p:nvPicPr>
        <p:blipFill>
          <a:blip r:embed="rId14"/>
          <a:stretch>
            <a:fillRect/>
          </a:stretch>
        </p:blipFill>
        <p:spPr>
          <a:xfrm>
            <a:off x="1179251" y="5653981"/>
            <a:ext cx="1803400" cy="508000"/>
          </a:xfrm>
          <a:prstGeom prst="rect">
            <a:avLst/>
          </a:prstGeom>
        </p:spPr>
      </p:pic>
      <p:pic>
        <p:nvPicPr>
          <p:cNvPr id="15" name="Picture 14">
            <a:extLst>
              <a:ext uri="{FF2B5EF4-FFF2-40B4-BE49-F238E27FC236}">
                <a16:creationId xmlns="" xmlns:a16="http://schemas.microsoft.com/office/drawing/2014/main" id="{912DD68A-1926-E448-9B27-9DEA6A8E3330}"/>
              </a:ext>
            </a:extLst>
          </p:cNvPr>
          <p:cNvPicPr>
            <a:picLocks noChangeAspect="1"/>
          </p:cNvPicPr>
          <p:nvPr/>
        </p:nvPicPr>
        <p:blipFill>
          <a:blip r:embed="rId15"/>
          <a:stretch>
            <a:fillRect/>
          </a:stretch>
        </p:blipFill>
        <p:spPr>
          <a:xfrm>
            <a:off x="1179251" y="4851135"/>
            <a:ext cx="1236522" cy="785093"/>
          </a:xfrm>
          <a:prstGeom prst="rect">
            <a:avLst/>
          </a:prstGeom>
        </p:spPr>
      </p:pic>
      <p:sp>
        <p:nvSpPr>
          <p:cNvPr id="16" name="TextBox 15">
            <a:extLst>
              <a:ext uri="{FF2B5EF4-FFF2-40B4-BE49-F238E27FC236}">
                <a16:creationId xmlns="" xmlns:a16="http://schemas.microsoft.com/office/drawing/2014/main" id="{F7D881E1-6113-3546-A2D4-F31110E988F6}"/>
              </a:ext>
            </a:extLst>
          </p:cNvPr>
          <p:cNvSpPr txBox="1"/>
          <p:nvPr/>
        </p:nvSpPr>
        <p:spPr>
          <a:xfrm>
            <a:off x="2743838" y="5035739"/>
            <a:ext cx="2085827" cy="369332"/>
          </a:xfrm>
          <a:prstGeom prst="rect">
            <a:avLst/>
          </a:prstGeom>
          <a:noFill/>
        </p:spPr>
        <p:txBody>
          <a:bodyPr wrap="none" rtlCol="0">
            <a:spAutoFit/>
          </a:bodyPr>
          <a:lstStyle/>
          <a:p>
            <a:r>
              <a:rPr lang="en-US" dirty="0"/>
              <a:t>L: number of scales</a:t>
            </a:r>
          </a:p>
        </p:txBody>
      </p:sp>
      <p:sp>
        <p:nvSpPr>
          <p:cNvPr id="24" name="TextBox 23">
            <a:extLst>
              <a:ext uri="{FF2B5EF4-FFF2-40B4-BE49-F238E27FC236}">
                <a16:creationId xmlns="" xmlns:a16="http://schemas.microsoft.com/office/drawing/2014/main" id="{DD7126DB-2BCD-3046-8DA4-C569202EB2F7}"/>
              </a:ext>
            </a:extLst>
          </p:cNvPr>
          <p:cNvSpPr txBox="1"/>
          <p:nvPr/>
        </p:nvSpPr>
        <p:spPr>
          <a:xfrm>
            <a:off x="3069779" y="5769481"/>
            <a:ext cx="2241576" cy="276999"/>
          </a:xfrm>
          <a:prstGeom prst="rect">
            <a:avLst/>
          </a:prstGeom>
          <a:noFill/>
        </p:spPr>
        <p:txBody>
          <a:bodyPr wrap="none" rtlCol="0">
            <a:spAutoFit/>
          </a:bodyPr>
          <a:lstStyle/>
          <a:p>
            <a:r>
              <a:rPr lang="en-US" sz="1200" dirty="0" err="1"/>
              <a:t>N</a:t>
            </a:r>
            <a:r>
              <a:rPr lang="en-US" sz="1200" baseline="-25000" dirty="0" err="1"/>
              <a:t>l</a:t>
            </a:r>
            <a:r>
              <a:rPr lang="en-US" sz="1200" dirty="0"/>
              <a:t>: number of patches at a scale</a:t>
            </a:r>
          </a:p>
        </p:txBody>
      </p:sp>
    </p:spTree>
    <p:extLst>
      <p:ext uri="{BB962C8B-B14F-4D97-AF65-F5344CB8AC3E}">
        <p14:creationId xmlns:p14="http://schemas.microsoft.com/office/powerpoint/2010/main" val="1653091318"/>
      </p:ext>
    </p:extLst>
  </p:cSld>
  <p:clrMapOvr>
    <a:masterClrMapping/>
  </p:clrMapOvr>
  <p:transition xmlns:p14="http://schemas.microsoft.com/office/powerpoint/2010/main" spd="slow">
    <p:push dir="u"/>
  </p:transition>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744</Words>
  <Application>Microsoft Macintosh PowerPoint</Application>
  <PresentationFormat>Custom</PresentationFormat>
  <Paragraphs>78</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VMAF – Video Multi-Method Assessment Fusion</vt:lpstr>
      <vt:lpstr>About the author</vt:lpstr>
      <vt:lpstr>Additional Resources</vt:lpstr>
      <vt:lpstr>Why VMAF</vt:lpstr>
      <vt:lpstr>VMAF Overview</vt:lpstr>
      <vt:lpstr>VMAF</vt:lpstr>
      <vt:lpstr>Metric Comparison</vt:lpstr>
      <vt:lpstr>About the author</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VMAF – Video Multi-Method Assessment Fusion</dc:title>
  <dc:creator>zhu0</dc:creator>
  <cp:lastModifiedBy>Jan Allebach</cp:lastModifiedBy>
  <cp:revision>19</cp:revision>
  <dcterms:created xsi:type="dcterms:W3CDTF">2021-11-01T01:35:46Z</dcterms:created>
  <dcterms:modified xsi:type="dcterms:W3CDTF">2021-11-05T20:39:09Z</dcterms:modified>
</cp:coreProperties>
</file>