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563" autoAdjust="0"/>
  </p:normalViewPr>
  <p:slideViewPr>
    <p:cSldViewPr>
      <p:cViewPr varScale="1">
        <p:scale>
          <a:sx n="117" d="100"/>
          <a:sy n="117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AD796-D521-43BA-BE00-805D7181A962}" type="datetimeFigureOut">
              <a:rPr lang="en-US" smtClean="0"/>
              <a:t>10/18/21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A3510-AA96-470A-A5A2-CFB8F935E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4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larger 45x45 neighborhood that is intended to capture the effect of long-path scattering of light between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 where it is incident on the surface of the printed media and where it finally exits, known as the Yule-Nielsen effect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853BD-0E3E-47C7-81B1-4831E46890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urd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349250"/>
            <a:ext cx="1938337" cy="55943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00100" y="349250"/>
            <a:ext cx="5662613" cy="55943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6AD8E"/>
            </a:gs>
            <a:gs pos="100000">
              <a:srgbClr val="EEE7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00100" y="349250"/>
            <a:ext cx="77533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ko-KR" smtClean="0"/>
          </a:p>
        </p:txBody>
      </p:sp>
      <p:sp>
        <p:nvSpPr>
          <p:cNvPr id="717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ko-KR" smtClean="0"/>
          </a:p>
        </p:txBody>
      </p:sp>
      <p:pic>
        <p:nvPicPr>
          <p:cNvPr id="7172" name="Picture 20" descr="sig_200pixels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6259513"/>
            <a:ext cx="12954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228600" y="6556375"/>
            <a:ext cx="8686800" cy="7938"/>
          </a:xfrm>
          <a:prstGeom prst="line">
            <a:avLst/>
          </a:prstGeom>
          <a:noFill/>
          <a:ln w="9525">
            <a:solidFill>
              <a:srgbClr val="B08D6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9000"/>
              </a:lnSpc>
              <a:defRPr/>
            </a:pPr>
            <a:endParaRPr lang="en-US">
              <a:cs typeface="+mn-cs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8488" y="6530975"/>
            <a:ext cx="5334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>
                <a:solidFill>
                  <a:schemeClr val="tx1"/>
                </a:solidFill>
                <a:ea typeface="굴림" pitchFamily="50" charset="-127"/>
                <a:cs typeface="+mn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4013200" y="6527800"/>
            <a:ext cx="725488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ko-KR" sz="1000">
                <a:solidFill>
                  <a:srgbClr val="A07C50"/>
                </a:solidFill>
                <a:ea typeface="굴림" pitchFamily="50" charset="-127"/>
                <a:cs typeface="+mn-cs"/>
              </a:rPr>
              <a:t>Slide No.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6581001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algn="l" defTabSz="914400" rtl="0" eaLnBrk="0" latinLnBrk="0" hangingPunct="0">
              <a:defRPr/>
            </a:pPr>
            <a:r>
              <a:rPr lang="en-US" altLang="ko-KR" sz="1200" kern="1200" dirty="0" smtClean="0">
                <a:solidFill>
                  <a:srgbClr val="A07C50"/>
                </a:solidFill>
                <a:latin typeface="+mn-lt"/>
                <a:ea typeface="굴림" pitchFamily="50" charset="-127"/>
                <a:cs typeface="+mn-cs"/>
              </a:rPr>
              <a:t>HP-Purdue Confidential</a:t>
            </a:r>
            <a:endParaRPr lang="en-US" altLang="ko-KR" sz="1200" kern="1200" dirty="0">
              <a:solidFill>
                <a:srgbClr val="A07C50"/>
              </a:solidFill>
              <a:latin typeface="+mn-lt"/>
              <a:ea typeface="굴림" pitchFamily="50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3200" b="1">
          <a:solidFill>
            <a:srgbClr val="4435A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3200" b="1">
          <a:solidFill>
            <a:srgbClr val="4435A1"/>
          </a:solidFill>
          <a:latin typeface="Arial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3200" b="1">
          <a:solidFill>
            <a:srgbClr val="4435A1"/>
          </a:solidFill>
          <a:latin typeface="Arial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3200" b="1">
          <a:solidFill>
            <a:srgbClr val="4435A1"/>
          </a:solidFill>
          <a:latin typeface="Arial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3200" b="1">
          <a:solidFill>
            <a:srgbClr val="4435A1"/>
          </a:solidFill>
          <a:latin typeface="Arial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3200" b="1">
          <a:solidFill>
            <a:srgbClr val="4435A1"/>
          </a:solidFill>
          <a:latin typeface="Arial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3200" b="1">
          <a:solidFill>
            <a:srgbClr val="4435A1"/>
          </a:solidFill>
          <a:latin typeface="Arial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3200" b="1">
          <a:solidFill>
            <a:srgbClr val="4435A1"/>
          </a:solidFill>
          <a:latin typeface="Arial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3200" b="1">
          <a:solidFill>
            <a:srgbClr val="4435A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28600" algn="l" rtl="0" eaLnBrk="1" fontAlgn="base" hangingPunct="1">
        <a:lnSpc>
          <a:spcPct val="11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2pPr>
      <a:lvl3pPr marL="1254125" indent="-228600" algn="l" rtl="0" eaLnBrk="1" fontAlgn="base" hangingPunct="1">
        <a:lnSpc>
          <a:spcPct val="89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Char char="»"/>
        <a:defRPr sz="1600">
          <a:solidFill>
            <a:schemeClr val="tx1"/>
          </a:solidFill>
          <a:latin typeface="+mn-lt"/>
        </a:defRPr>
      </a:lvl3pPr>
      <a:lvl4pPr marL="1711325" indent="-227013" algn="l" rtl="0" eaLnBrk="1" fontAlgn="base" hangingPunct="1">
        <a:lnSpc>
          <a:spcPct val="89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178050" indent="-233363" algn="l" rtl="0" eaLnBrk="1" fontAlgn="base" hangingPunct="1">
        <a:lnSpc>
          <a:spcPct val="89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5pPr>
      <a:lvl6pPr marL="2635250" indent="-233363" algn="l" rtl="0" eaLnBrk="1" fontAlgn="base" hangingPunct="1">
        <a:lnSpc>
          <a:spcPct val="89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6pPr>
      <a:lvl7pPr marL="3092450" indent="-233363" algn="l" rtl="0" eaLnBrk="1" fontAlgn="base" hangingPunct="1">
        <a:lnSpc>
          <a:spcPct val="89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7pPr>
      <a:lvl8pPr marL="3549650" indent="-233363" algn="l" rtl="0" eaLnBrk="1" fontAlgn="base" hangingPunct="1">
        <a:lnSpc>
          <a:spcPct val="89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8pPr>
      <a:lvl9pPr marL="4006850" indent="-233363" algn="l" rtl="0" eaLnBrk="1" fontAlgn="base" hangingPunct="1">
        <a:lnSpc>
          <a:spcPct val="89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268760"/>
          </a:xfrm>
        </p:spPr>
        <p:txBody>
          <a:bodyPr/>
          <a:lstStyle/>
          <a:p>
            <a:r>
              <a:rPr lang="en-US" sz="2400" dirty="0" smtClean="0"/>
              <a:t>Do we need to consider a larger neighborhood than 5x5?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124744"/>
            <a:ext cx="1524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2050" y="3476053"/>
            <a:ext cx="2743200" cy="2276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-211592" y="5787185"/>
            <a:ext cx="319029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                       </a:t>
            </a:r>
            <a:r>
              <a:rPr lang="en-US" sz="1400" b="1" dirty="0" smtClean="0"/>
              <a:t>Portion of test page</a:t>
            </a:r>
          </a:p>
          <a:p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755576" y="2708920"/>
            <a:ext cx="2860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Dispersed-dot halftone </a:t>
            </a:r>
          </a:p>
          <a:p>
            <a:pPr algn="ctr"/>
            <a:r>
              <a:rPr lang="en-US" sz="1400" b="1" dirty="0" smtClean="0"/>
              <a:t>generated using DBS algorithm</a:t>
            </a:r>
            <a:endParaRPr lang="en-US" sz="1400" b="1" dirty="0" smtClean="0">
              <a:solidFill>
                <a:schemeClr val="accent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67944" y="1124744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Measured central pixel </a:t>
            </a:r>
            <a:r>
              <a:rPr lang="en-US" sz="1400" b="1" dirty="0" err="1" smtClean="0"/>
              <a:t>absorptance</a:t>
            </a:r>
            <a:r>
              <a:rPr lang="en-US" sz="1400" b="1" dirty="0" smtClean="0"/>
              <a:t> as a function of  neighborhood’s size</a:t>
            </a:r>
            <a:endParaRPr lang="en-US" sz="1400" b="1" dirty="0"/>
          </a:p>
        </p:txBody>
      </p:sp>
      <p:sp>
        <p:nvSpPr>
          <p:cNvPr id="12" name="矩形 11"/>
          <p:cNvSpPr/>
          <p:nvPr/>
        </p:nvSpPr>
        <p:spPr>
          <a:xfrm>
            <a:off x="4067944" y="5517232"/>
            <a:ext cx="48245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Conclusion: </a:t>
            </a:r>
          </a:p>
          <a:p>
            <a:pPr>
              <a:buFont typeface="Wingdings" pitchFamily="2" charset="2"/>
              <a:buChar char="Ø"/>
            </a:pPr>
            <a:r>
              <a:rPr lang="en-US" sz="1400" b="1" dirty="0" smtClean="0"/>
              <a:t>Neighborhood larger than 5x5 can strongly influence the central pixel </a:t>
            </a:r>
            <a:r>
              <a:rPr lang="en-US" sz="1400" b="1" dirty="0" err="1" smtClean="0"/>
              <a:t>absorptance</a:t>
            </a:r>
            <a:endParaRPr lang="en-US" sz="1400" b="1" dirty="0" smtClean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556792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8" name="直接箭头连接符 17"/>
          <p:cNvCxnSpPr/>
          <p:nvPr/>
        </p:nvCxnSpPr>
        <p:spPr bwMode="auto">
          <a:xfrm flipV="1">
            <a:off x="3589361" y="3883068"/>
            <a:ext cx="694540" cy="961887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611560" y="6165304"/>
            <a:ext cx="3096344" cy="369332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Slide prepared by </a:t>
            </a:r>
            <a:r>
              <a:rPr lang="en-US" dirty="0" err="1" smtClean="0">
                <a:solidFill>
                  <a:srgbClr val="FF0000"/>
                </a:solidFill>
              </a:rPr>
              <a:t>Yanling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主题1">
  <a:themeElements>
    <a:clrScheme name="">
      <a:dk1>
        <a:srgbClr val="000000"/>
      </a:dk1>
      <a:lt1>
        <a:srgbClr val="FFFFFF"/>
      </a:lt1>
      <a:dk2>
        <a:srgbClr val="4E3DB9"/>
      </a:dk2>
      <a:lt2>
        <a:srgbClr val="919191"/>
      </a:lt2>
      <a:accent1>
        <a:srgbClr val="FC0128"/>
      </a:accent1>
      <a:accent2>
        <a:srgbClr val="F95AB7"/>
      </a:accent2>
      <a:accent3>
        <a:srgbClr val="FFFFFF"/>
      </a:accent3>
      <a:accent4>
        <a:srgbClr val="000000"/>
      </a:accent4>
      <a:accent5>
        <a:srgbClr val="FDAAAC"/>
      </a:accent5>
      <a:accent6>
        <a:srgbClr val="E251A6"/>
      </a:accent6>
      <a:hlink>
        <a:srgbClr val="00DFCA"/>
      </a:hlink>
      <a:folHlink>
        <a:srgbClr val="ECD95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9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4435A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9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4435A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2</TotalTime>
  <Words>98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主题1</vt:lpstr>
      <vt:lpstr>Do we need to consider a larger neighborhood than 5x5?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we need to consider a larger neighborhood than 5x5?</dc:title>
  <dc:creator>yanling</dc:creator>
  <cp:lastModifiedBy>Jan Allebach</cp:lastModifiedBy>
  <cp:revision>2</cp:revision>
  <dcterms:created xsi:type="dcterms:W3CDTF">2013-10-21T16:02:49Z</dcterms:created>
  <dcterms:modified xsi:type="dcterms:W3CDTF">2021-10-18T13:57:36Z</dcterms:modified>
</cp:coreProperties>
</file>