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594" r:id="rId2"/>
    <p:sldId id="1072" r:id="rId3"/>
    <p:sldId id="1073" r:id="rId4"/>
    <p:sldId id="1074" r:id="rId5"/>
    <p:sldId id="1075" r:id="rId6"/>
    <p:sldId id="1062" r:id="rId7"/>
    <p:sldId id="1063" r:id="rId8"/>
    <p:sldId id="730" r:id="rId9"/>
    <p:sldId id="1061" r:id="rId10"/>
    <p:sldId id="963" r:id="rId11"/>
    <p:sldId id="714" r:id="rId12"/>
    <p:sldId id="753" r:id="rId13"/>
    <p:sldId id="708" r:id="rId14"/>
    <p:sldId id="710" r:id="rId15"/>
    <p:sldId id="721" r:id="rId16"/>
    <p:sldId id="1071" r:id="rId17"/>
    <p:sldId id="725" r:id="rId18"/>
    <p:sldId id="1041" r:id="rId19"/>
    <p:sldId id="1064" r:id="rId20"/>
    <p:sldId id="795" r:id="rId21"/>
    <p:sldId id="764" r:id="rId22"/>
    <p:sldId id="789" r:id="rId23"/>
    <p:sldId id="1065" r:id="rId24"/>
    <p:sldId id="1067" r:id="rId25"/>
    <p:sldId id="1068" r:id="rId26"/>
    <p:sldId id="1070" r:id="rId27"/>
    <p:sldId id="1069" r:id="rId28"/>
    <p:sldId id="1012" r:id="rId29"/>
    <p:sldId id="1013" r:id="rId30"/>
    <p:sldId id="1016" r:id="rId31"/>
    <p:sldId id="1035" r:id="rId32"/>
    <p:sldId id="595" r:id="rId33"/>
    <p:sldId id="5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8B07710-3DE2-4124-BFC3-C8A6D5416EA8}">
          <p14:sldIdLst>
            <p14:sldId id="594"/>
            <p14:sldId id="1072"/>
            <p14:sldId id="1073"/>
            <p14:sldId id="1074"/>
            <p14:sldId id="1075"/>
            <p14:sldId id="1062"/>
            <p14:sldId id="1063"/>
            <p14:sldId id="730"/>
            <p14:sldId id="1061"/>
            <p14:sldId id="963"/>
            <p14:sldId id="714"/>
            <p14:sldId id="753"/>
            <p14:sldId id="708"/>
            <p14:sldId id="710"/>
            <p14:sldId id="721"/>
            <p14:sldId id="1071"/>
            <p14:sldId id="725"/>
            <p14:sldId id="1041"/>
            <p14:sldId id="1064"/>
            <p14:sldId id="795"/>
            <p14:sldId id="764"/>
            <p14:sldId id="789"/>
            <p14:sldId id="1065"/>
            <p14:sldId id="1067"/>
            <p14:sldId id="1068"/>
            <p14:sldId id="1070"/>
            <p14:sldId id="1069"/>
            <p14:sldId id="1012"/>
            <p14:sldId id="1013"/>
            <p14:sldId id="1016"/>
            <p14:sldId id="1035"/>
            <p14:sldId id="595"/>
            <p14:sldId id="59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7C5"/>
    <a:srgbClr val="0000C5"/>
    <a:srgbClr val="1147FF"/>
    <a:srgbClr val="FA33DA"/>
    <a:srgbClr val="19F5FA"/>
    <a:srgbClr val="1197F3"/>
    <a:srgbClr val="2F9CFF"/>
    <a:srgbClr val="739FFF"/>
    <a:srgbClr val="20EEA0"/>
    <a:srgbClr val="23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3" autoAdjust="0"/>
    <p:restoredTop sz="99854" autoAdjust="0"/>
  </p:normalViewPr>
  <p:slideViewPr>
    <p:cSldViewPr>
      <p:cViewPr>
        <p:scale>
          <a:sx n="170" d="100"/>
          <a:sy n="170" d="100"/>
        </p:scale>
        <p:origin x="-408" y="2288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7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FE1ED-F2DD-451B-A1AC-D81867252AD2}" type="datetimeFigureOut">
              <a:rPr lang="en-US" smtClean="0"/>
              <a:pPr/>
              <a:t>10/16/21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744E-0AE2-4283-B97A-74EFF6891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0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6275"/>
            <a:ext cx="4608512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74" y="4359058"/>
            <a:ext cx="5012575" cy="413358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35F4-9D79-9548-9E60-1B56019461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86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35F4-9D79-9548-9E60-1B56019461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0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D35F4-9D79-9548-9E60-1B56019461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3744E-0AE2-4283-B97A-74EFF689119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separation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clusters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3744E-0AE2-4283-B97A-74EFF689119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1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151001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052620"/>
      </p:ext>
    </p:extLst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349250"/>
            <a:ext cx="1938337" cy="5583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49250"/>
            <a:ext cx="5662613" cy="5583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658116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1" y="0"/>
            <a:ext cx="8112642" cy="86868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4790" y="974558"/>
            <a:ext cx="8112643" cy="5309284"/>
          </a:xfr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lang="en-US" sz="20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339725" indent="-339725">
              <a:lnSpc>
                <a:spcPct val="100000"/>
              </a:lnSpc>
              <a:buFont typeface="Wingdings" pitchFamily="2" charset="2"/>
              <a:buChar char="v"/>
              <a:defRPr sz="2300"/>
            </a:lvl2pPr>
            <a:lvl3pPr marL="574675" indent="-234950">
              <a:lnSpc>
                <a:spcPct val="100000"/>
              </a:lnSpc>
              <a:defRPr sz="1800">
                <a:latin typeface="Times New Roman"/>
                <a:cs typeface="Times New Roman"/>
              </a:defRPr>
            </a:lvl3pPr>
            <a:lvl4pPr marL="796925" indent="-222250">
              <a:lnSpc>
                <a:spcPct val="100000"/>
              </a:lnSpc>
              <a:defRPr sz="1600">
                <a:latin typeface="Times New Roman"/>
                <a:cs typeface="Times New Roman"/>
              </a:defRPr>
            </a:lvl4pPr>
            <a:lvl5pPr marL="1031875" indent="-234950">
              <a:lnSpc>
                <a:spcPct val="100000"/>
              </a:lnSpc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23070050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63010"/>
      </p:ext>
    </p:extLst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17688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17688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384427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049178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999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2487"/>
      </p:ext>
    </p:extLst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13890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altLang="zh-C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512288"/>
      </p:ext>
    </p:extLst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CDA9"/>
            </a:gs>
            <a:gs pos="100000">
              <a:srgbClr val="F5EE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0"/>
            <a:ext cx="8113713" cy="8686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974558"/>
            <a:ext cx="8113713" cy="5308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CN" dirty="0"/>
              <a:t>First level</a:t>
            </a:r>
          </a:p>
          <a:p>
            <a:pPr lvl="2"/>
            <a:r>
              <a:rPr lang="en-US" altLang="zh-CN" dirty="0"/>
              <a:t>Second level</a:t>
            </a:r>
          </a:p>
          <a:p>
            <a:pPr lvl="3"/>
            <a:r>
              <a:rPr lang="en-US" altLang="zh-CN" dirty="0"/>
              <a:t>Third level</a:t>
            </a:r>
          </a:p>
          <a:p>
            <a:pPr lvl="4"/>
            <a:r>
              <a:rPr lang="en-US" altLang="zh-CN" dirty="0"/>
              <a:t>Fourth level</a:t>
            </a:r>
          </a:p>
        </p:txBody>
      </p:sp>
      <p:pic>
        <p:nvPicPr>
          <p:cNvPr id="1028" name="Picture 4" descr="sig_200pixels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6324600"/>
            <a:ext cx="12954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58775" y="6629400"/>
            <a:ext cx="8556625" cy="0"/>
          </a:xfrm>
          <a:prstGeom prst="line">
            <a:avLst/>
          </a:prstGeom>
          <a:noFill/>
          <a:ln w="9525">
            <a:solidFill>
              <a:srgbClr val="B08D6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4310063" y="6553200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1F497D"/>
                </a:solidFill>
              </a:rPr>
              <a:t>-</a:t>
            </a:r>
            <a:fld id="{A38908FC-B941-4485-A9F0-7BB6A71533BB}" type="slidenum">
              <a:rPr lang="en-US" sz="1600">
                <a:solidFill>
                  <a:srgbClr val="1F497D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1600" dirty="0">
                <a:solidFill>
                  <a:srgbClr val="1F497D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2397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/>
  <p:hf hdr="0"/>
  <p:txStyles>
    <p:titleStyle>
      <a:lvl1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117475" indent="-11747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v"/>
        <a:defRPr lang="en-US" altLang="zh-CN" sz="2000" dirty="0" smtClean="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339725" indent="-3397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v"/>
        <a:defRPr lang="en-US" altLang="zh-CN" sz="2300" dirty="0">
          <a:solidFill>
            <a:schemeClr val="tx1"/>
          </a:solidFill>
          <a:latin typeface="+mn-lt"/>
        </a:defRPr>
      </a:lvl2pPr>
      <a:lvl3pPr marL="574675" indent="-2349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00000"/>
        <a:buChar char="»"/>
        <a:defRPr>
          <a:solidFill>
            <a:schemeClr val="tx1"/>
          </a:solidFill>
          <a:latin typeface="Times New Roman"/>
          <a:cs typeface="Times New Roman"/>
        </a:defRPr>
      </a:lvl3pPr>
      <a:lvl4pPr marL="796925" indent="-2222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Times New Roman"/>
          <a:cs typeface="Times New Roman"/>
        </a:defRPr>
      </a:lvl4pPr>
      <a:lvl5pPr marL="1031875" indent="-2349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Times New Roman"/>
          <a:cs typeface="Times New Roman"/>
        </a:defRPr>
      </a:lvl5pPr>
      <a:lvl6pPr marL="2635250" indent="-233363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6pPr>
      <a:lvl7pPr marL="3092450" indent="-233363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7pPr>
      <a:lvl8pPr marL="3549650" indent="-233363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8pPr>
      <a:lvl9pPr marL="4006850" indent="-233363" algn="l" rtl="0" eaLnBrk="0" fontAlgn="base" hangingPunct="0">
        <a:lnSpc>
          <a:spcPct val="89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3.xml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" Type="http://schemas.microsoft.com/office/2007/relationships/media" Target="\Users\weijuan_xi\Desktop\127_result\halftone_MP_1.tif" TargetMode="External"/><Relationship Id="rId2" Type="http://schemas.openxmlformats.org/officeDocument/2006/relationships/video" Target="\Users\weijuan_xi\Desktop\127_result\halftone_MP_1.tif" TargetMode="External"/><Relationship Id="rId3" Type="http://schemas.microsoft.com/office/2007/relationships/media" Target="\Users\weijuan_xi\Desktop\127_result\halftone_MP_2.tif" TargetMode="External"/><Relationship Id="rId4" Type="http://schemas.openxmlformats.org/officeDocument/2006/relationships/video" Target="\Users\weijuan_xi\Desktop\127_result\halftone_MP_2.tif" TargetMode="External"/><Relationship Id="rId5" Type="http://schemas.microsoft.com/office/2007/relationships/media" Target="\Users\weijuan_xi\Desktop\127_result\halftone_MP_3.tif" TargetMode="External"/><Relationship Id="rId6" Type="http://schemas.openxmlformats.org/officeDocument/2006/relationships/video" Target="\Users\weijuan_xi\Desktop\127_result\halftone_MP_3.tif" TargetMode="External"/><Relationship Id="rId7" Type="http://schemas.microsoft.com/office/2007/relationships/media" Target="\Users\weijuan_xi\Desktop\127_result\halftone_MP_10.tif" TargetMode="External"/><Relationship Id="rId8" Type="http://schemas.openxmlformats.org/officeDocument/2006/relationships/video" Target="\Users\weijuan_xi\Desktop\127_result\halftone_MP_10.tif" TargetMode="External"/><Relationship Id="rId9" Type="http://schemas.microsoft.com/office/2007/relationships/media" Target="\Users\weijuan_xi\Desktop\127_result\original.tif" TargetMode="External"/><Relationship Id="rId10" Type="http://schemas.openxmlformats.org/officeDocument/2006/relationships/video" Target="\Users\weijuan_xi\Desktop\127_result\original.ti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video" Target="\Users\weijuan_xi\Desktop\127_result\halftone_stage_4.tif" TargetMode="External"/><Relationship Id="rId21" Type="http://schemas.microsoft.com/office/2007/relationships/media" Target="\Users\weijuan_xi\Desktop\127_result\halftone_stage_5.tif" TargetMode="External"/><Relationship Id="rId22" Type="http://schemas.openxmlformats.org/officeDocument/2006/relationships/video" Target="\Users\weijuan_xi\Desktop\127_result\halftone_stage_5.tif" TargetMode="External"/><Relationship Id="rId23" Type="http://schemas.openxmlformats.org/officeDocument/2006/relationships/slideLayout" Target="../slideLayouts/slideLayout2.xml"/><Relationship Id="rId24" Type="http://schemas.openxmlformats.org/officeDocument/2006/relationships/notesSlide" Target="../notesSlides/notesSlide4.xml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1" Type="http://schemas.microsoft.com/office/2007/relationships/media" Target="\Users\weijuan_xi\Desktop\127_result\original.tif" TargetMode="External"/><Relationship Id="rId2" Type="http://schemas.openxmlformats.org/officeDocument/2006/relationships/video" Target="\Users\weijuan_xi\Desktop\127_result\original.tif" TargetMode="External"/><Relationship Id="rId3" Type="http://schemas.microsoft.com/office/2007/relationships/media" Target="\Users\weijuan_xi\Desktop\127_result\original_stage_1.tif" TargetMode="External"/><Relationship Id="rId4" Type="http://schemas.openxmlformats.org/officeDocument/2006/relationships/video" Target="\Users\weijuan_xi\Desktop\127_result\original_stage_1.tif" TargetMode="External"/><Relationship Id="rId5" Type="http://schemas.microsoft.com/office/2007/relationships/media" Target="\Users\weijuan_xi\Desktop\127_result\original_stage_2.tif" TargetMode="External"/><Relationship Id="rId30" Type="http://schemas.openxmlformats.org/officeDocument/2006/relationships/image" Target="../media/image18.png"/><Relationship Id="rId31" Type="http://schemas.openxmlformats.org/officeDocument/2006/relationships/image" Target="../media/image19.png"/><Relationship Id="rId32" Type="http://schemas.openxmlformats.org/officeDocument/2006/relationships/image" Target="../media/image20.png"/><Relationship Id="rId9" Type="http://schemas.microsoft.com/office/2007/relationships/media" Target="\Users\weijuan_xi\Desktop\127_result\original_stage_4.tif" TargetMode="External"/><Relationship Id="rId6" Type="http://schemas.openxmlformats.org/officeDocument/2006/relationships/video" Target="\Users\weijuan_xi\Desktop\127_result\original_stage_2.tif" TargetMode="External"/><Relationship Id="rId7" Type="http://schemas.microsoft.com/office/2007/relationships/media" Target="\Users\weijuan_xi\Desktop\127_result\original_stage_3.tif" TargetMode="External"/><Relationship Id="rId8" Type="http://schemas.openxmlformats.org/officeDocument/2006/relationships/video" Target="\Users\weijuan_xi\Desktop\127_result\original_stage_3.tif" TargetMode="External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tif"/><Relationship Id="rId10" Type="http://schemas.openxmlformats.org/officeDocument/2006/relationships/video" Target="\Users\weijuan_xi\Desktop\127_result\original_stage_4.tif" TargetMode="External"/><Relationship Id="rId11" Type="http://schemas.microsoft.com/office/2007/relationships/media" Target="\Users\weijuan_xi\Desktop\127_result\original_stage_5.tif" TargetMode="External"/><Relationship Id="rId12" Type="http://schemas.openxmlformats.org/officeDocument/2006/relationships/video" Target="\Users\weijuan_xi\Desktop\127_result\original_stage_5.tif" TargetMode="External"/><Relationship Id="rId13" Type="http://schemas.microsoft.com/office/2007/relationships/media" Target="\Users\weijuan_xi\Desktop\127_result\halftone_stage_1.tif" TargetMode="External"/><Relationship Id="rId14" Type="http://schemas.openxmlformats.org/officeDocument/2006/relationships/video" Target="\Users\weijuan_xi\Desktop\127_result\halftone_stage_1.tif" TargetMode="External"/><Relationship Id="rId15" Type="http://schemas.microsoft.com/office/2007/relationships/media" Target="\Users\weijuan_xi\Desktop\127_result\halftone_stage_2.tif" TargetMode="External"/><Relationship Id="rId16" Type="http://schemas.openxmlformats.org/officeDocument/2006/relationships/video" Target="\Users\weijuan_xi\Desktop\127_result\halftone_stage_2.tif" TargetMode="External"/><Relationship Id="rId17" Type="http://schemas.microsoft.com/office/2007/relationships/media" Target="\Users\weijuan_xi\Desktop\127_result\halftone_stage_3.tif" TargetMode="External"/><Relationship Id="rId18" Type="http://schemas.openxmlformats.org/officeDocument/2006/relationships/video" Target="\Users\weijuan_xi\Desktop\127_result\halftone_stage_3.tif" TargetMode="External"/><Relationship Id="rId19" Type="http://schemas.microsoft.com/office/2007/relationships/media" Target="\Users\weijuan_xi\Desktop\127_result\halftone_stage_4.ti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35.tif"/><Relationship Id="rId5" Type="http://schemas.openxmlformats.org/officeDocument/2006/relationships/image" Target="../media/image36.tif"/><Relationship Id="rId6" Type="http://schemas.openxmlformats.org/officeDocument/2006/relationships/image" Target="../media/image37.tif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41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t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43.tif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tif"/><Relationship Id="rId8" Type="http://schemas.openxmlformats.org/officeDocument/2006/relationships/image" Target="../media/image56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43.tif"/><Relationship Id="rId6" Type="http://schemas.openxmlformats.org/officeDocument/2006/relationships/image" Target="../media/image55.tif"/><Relationship Id="rId7" Type="http://schemas.openxmlformats.org/officeDocument/2006/relationships/image" Target="../media/image56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"/><Relationship Id="rId4" Type="http://schemas.openxmlformats.org/officeDocument/2006/relationships/image" Target="../media/image56.tif"/><Relationship Id="rId5" Type="http://schemas.openxmlformats.org/officeDocument/2006/relationships/image" Target="../media/image44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570.png"/><Relationship Id="rId9" Type="http://schemas.openxmlformats.org/officeDocument/2006/relationships/image" Target="../media/image580.png"/><Relationship Id="rId10" Type="http://schemas.openxmlformats.org/officeDocument/2006/relationships/image" Target="../media/image590.png"/><Relationship Id="rId11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t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1700" y="749300"/>
            <a:ext cx="7340600" cy="1720850"/>
          </a:xfrm>
        </p:spPr>
        <p:txBody>
          <a:bodyPr/>
          <a:lstStyle/>
          <a:p>
            <a:pPr>
              <a:lnSpc>
                <a:spcPct val="99000"/>
              </a:lnSpc>
            </a:pPr>
            <a:r>
              <a:rPr lang="en-US" altLang="zh-CN" sz="4000" dirty="0">
                <a:latin typeface="Arial Black" pitchFamily="34" charset="0"/>
                <a:ea typeface="宋体" charset="-122"/>
                <a:cs typeface="Times New Roman" pitchFamily="18" charset="0"/>
              </a:rPr>
              <a:t/>
            </a:r>
            <a:br>
              <a:rPr lang="en-US" altLang="zh-CN" sz="4000" dirty="0">
                <a:latin typeface="Arial Black" pitchFamily="34" charset="0"/>
                <a:ea typeface="宋体" charset="-122"/>
                <a:cs typeface="Times New Roman" pitchFamily="18" charset="0"/>
              </a:rPr>
            </a:br>
            <a:endParaRPr lang="en-US" altLang="zh-CN" sz="3800" dirty="0">
              <a:solidFill>
                <a:srgbClr val="192CB8"/>
              </a:solidFill>
              <a:ea typeface="宋体" charset="-122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35233" y="3201116"/>
            <a:ext cx="8458200" cy="237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Jiayin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Liu</a:t>
            </a:r>
            <a:r>
              <a:rPr lang="en-US" altLang="zh-CN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,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Altyngul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Jumabayeva</a:t>
            </a:r>
            <a:r>
              <a:rPr lang="en-US" altLang="zh-CN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Yujian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Xu</a:t>
            </a:r>
            <a:r>
              <a:rPr lang="en-US" altLang="zh-CN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Yin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Wang</a:t>
            </a:r>
            <a:r>
              <a:rPr lang="en-US" altLang="zh-CN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Tal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Frank</a:t>
            </a:r>
            <a:r>
              <a:rPr lang="en-US" altLang="zh-CN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b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Shani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Gat</a:t>
            </a:r>
            <a:r>
              <a:rPr lang="en-US" altLang="zh-CN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b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</a:t>
            </a:r>
          </a:p>
          <a:p>
            <a:pPr algn="ctr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Orel Bat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Mor</a:t>
            </a:r>
            <a:r>
              <a:rPr lang="en-US" altLang="zh-CN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b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Yotam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Ben-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Shoshan</a:t>
            </a:r>
            <a:r>
              <a:rPr lang="en-US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Robert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Ulichney</a:t>
            </a:r>
            <a:r>
              <a:rPr lang="en-US" altLang="zh-CN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 and Jan </a:t>
            </a:r>
            <a:r>
              <a:rPr lang="en-US" altLang="zh-CN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Allebach</a:t>
            </a:r>
            <a:r>
              <a:rPr lang="en-US" altLang="zh-CN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</a:t>
            </a:r>
            <a:endParaRPr lang="en-US" altLang="zh-CN" baseline="30000" dirty="0">
              <a:solidFill>
                <a:prstClr val="black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CN" sz="1600" baseline="30000" dirty="0">
              <a:solidFill>
                <a:prstClr val="black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1400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a</a:t>
            </a:r>
            <a:r>
              <a:rPr lang="en-US" altLang="zh-CN" sz="14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School</a:t>
            </a:r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 of Electrical and Computer Engineering,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Purdue University, West Lafayette, IN 47907, U.S.A.;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1400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b</a:t>
            </a:r>
            <a:r>
              <a:rPr lang="en-US" altLang="zh-CN" sz="14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Hewlett</a:t>
            </a:r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-Packard Indigo Division, </a:t>
            </a:r>
            <a:r>
              <a:rPr lang="en-US" altLang="zh-CN" sz="14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Rehovot</a:t>
            </a:r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, Israel;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1400" baseline="300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c</a:t>
            </a:r>
            <a:r>
              <a:rPr lang="en-US" altLang="zh-CN" sz="1400" dirty="0" err="1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Hewlett</a:t>
            </a:r>
            <a:r>
              <a:rPr lang="en-US" altLang="zh-CN" sz="1400" dirty="0">
                <a:solidFill>
                  <a:prstClr val="black"/>
                </a:solidFill>
                <a:latin typeface="Arial" panose="020B0604020202020204" pitchFamily="34" charset="0"/>
                <a:ea typeface="宋体" charset="-122"/>
                <a:cs typeface="Arial" panose="020B0604020202020204" pitchFamily="34" charset="0"/>
              </a:rPr>
              <a:t>-Packard Laboratories USA, Cambridge, MA 02142, U.S.A.</a:t>
            </a:r>
            <a:endParaRPr lang="en-US" altLang="zh-CN" sz="1400" baseline="30000" dirty="0">
              <a:solidFill>
                <a:prstClr val="black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CN" sz="1600" dirty="0">
              <a:solidFill>
                <a:prstClr val="black"/>
              </a:solidFill>
              <a:latin typeface="Arial" panose="020B0604020202020204" pitchFamily="34" charset="0"/>
              <a:ea typeface="宋体" charset="-122"/>
              <a:cs typeface="Arial" panose="020B0604020202020204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50520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2600" b="1">
              <a:solidFill>
                <a:prstClr val="black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608012" y="637125"/>
            <a:ext cx="8112642" cy="1628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results for aperiodic, dispersed-dot halftoning*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6492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6349105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*This work was supported by HP Inc., Indigo Division, Israel</a:t>
            </a:r>
          </a:p>
        </p:txBody>
      </p:sp>
    </p:spTree>
    <p:extLst>
      <p:ext uri="{BB962C8B-B14F-4D97-AF65-F5344CB8AC3E}">
        <p14:creationId xmlns:p14="http://schemas.microsoft.com/office/powerpoint/2010/main" val="40111378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C7619-9CB4-5244-89BC-B13940FE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-304800"/>
            <a:ext cx="8112642" cy="868680"/>
          </a:xfrm>
        </p:spPr>
        <p:txBody>
          <a:bodyPr/>
          <a:lstStyle/>
          <a:p>
            <a:r>
              <a:rPr lang="en-US" dirty="0"/>
              <a:t>Cost metric for CLU-DBS*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D479E84E-3439-3E4F-B34D-D525B45BB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2" y="914400"/>
            <a:ext cx="7937500" cy="5067300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4D25014-A4F5-0647-AAEB-1F1BE258571C}"/>
              </a:ext>
            </a:extLst>
          </p:cNvPr>
          <p:cNvSpPr/>
          <p:nvPr/>
        </p:nvSpPr>
        <p:spPr bwMode="auto">
          <a:xfrm>
            <a:off x="4876800" y="1524000"/>
            <a:ext cx="141767" cy="1828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2FCAAA-263F-024B-8AE5-4C69E451EDD0}"/>
              </a:ext>
            </a:extLst>
          </p:cNvPr>
          <p:cNvSpPr txBox="1"/>
          <p:nvPr/>
        </p:nvSpPr>
        <p:spPr>
          <a:xfrm>
            <a:off x="0" y="6101387"/>
            <a:ext cx="8845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P. Goyal, M. Gupta, </a:t>
            </a:r>
            <a:r>
              <a:rPr lang="en-US" sz="1200" dirty="0" err="1"/>
              <a:t>C.Staelin</a:t>
            </a:r>
            <a:r>
              <a:rPr lang="en-US" sz="1200" dirty="0"/>
              <a:t>, M. Fischer, O. </a:t>
            </a:r>
            <a:r>
              <a:rPr lang="en-US" sz="1200" dirty="0" err="1"/>
              <a:t>Shacham</a:t>
            </a:r>
            <a:r>
              <a:rPr lang="en-US" sz="1200" dirty="0"/>
              <a:t> and J. </a:t>
            </a:r>
            <a:r>
              <a:rPr lang="en-US" sz="1200" dirty="0" err="1"/>
              <a:t>Allebach</a:t>
            </a:r>
            <a:r>
              <a:rPr lang="en-US" sz="1200" dirty="0"/>
              <a:t> “Clustered-Dot Halftoning With Direct Binary Search ”</a:t>
            </a:r>
          </a:p>
          <a:p>
            <a:r>
              <a:rPr lang="en-US" sz="1200" i="1" dirty="0"/>
              <a:t>IEEE Transactions on Image Processing</a:t>
            </a:r>
            <a:r>
              <a:rPr lang="en-US" sz="1200" dirty="0"/>
              <a:t>, vol. 22, no.2, pp. 473–487, Feb. 2013. </a:t>
            </a:r>
          </a:p>
        </p:txBody>
      </p:sp>
    </p:spTree>
    <p:extLst>
      <p:ext uri="{BB962C8B-B14F-4D97-AF65-F5344CB8AC3E}">
        <p14:creationId xmlns:p14="http://schemas.microsoft.com/office/powerpoint/2010/main" val="11509299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CLU-DBS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between Conventional DBS and CLU-DBS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2788639"/>
            <a:ext cx="2082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Initialization filter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4466" y="2788639"/>
            <a:ext cx="1373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Update filter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" y="3156939"/>
            <a:ext cx="9144000" cy="238205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62800" y="2776349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/>
              <a:t>Difference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95800" y="5644868"/>
                <a:ext cx="574196" cy="400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</m:acc>
                        </m:sub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644868"/>
                <a:ext cx="574196" cy="400751"/>
              </a:xfrm>
              <a:prstGeom prst="rect">
                <a:avLst/>
              </a:prstGeom>
              <a:blipFill rotWithShape="0">
                <a:blip r:embed="rId3"/>
                <a:stretch>
                  <a:fillRect r="-1808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63812" y="5619605"/>
                <a:ext cx="574196" cy="426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</m:e>
                          </m:acc>
                        </m:sub>
                        <m:sup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12" y="5619605"/>
                <a:ext cx="574196" cy="426014"/>
              </a:xfrm>
              <a:prstGeom prst="rect">
                <a:avLst/>
              </a:prstGeom>
              <a:blipFill rotWithShape="0">
                <a:blip r:embed="rId4"/>
                <a:stretch>
                  <a:fillRect r="-18085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1697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4" y="139817"/>
            <a:ext cx="8112642" cy="868680"/>
          </a:xfrm>
        </p:spPr>
        <p:txBody>
          <a:bodyPr/>
          <a:lstStyle/>
          <a:p>
            <a:r>
              <a:rPr lang="en-US" dirty="0"/>
              <a:t>Factors influencing CLU-DBS halftone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Seed halftone</a:t>
            </a:r>
          </a:p>
          <a:p>
            <a:r>
              <a:rPr lang="en-US" dirty="0"/>
              <a:t>Filter type</a:t>
            </a:r>
          </a:p>
          <a:p>
            <a:r>
              <a:rPr lang="en-US" dirty="0"/>
              <a:t>Filter scale parameter</a:t>
            </a:r>
          </a:p>
          <a:p>
            <a:r>
              <a:rPr lang="en-US" dirty="0"/>
              <a:t>Relation between halftone frequency and filter size</a:t>
            </a:r>
          </a:p>
          <a:p>
            <a:r>
              <a:rPr lang="en-US" dirty="0"/>
              <a:t>Multi-Pass refinement</a:t>
            </a:r>
          </a:p>
          <a:p>
            <a:r>
              <a:rPr lang="en-US" dirty="0"/>
              <a:t>Multi-State refinement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9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arallelogram 70">
            <a:extLst>
              <a:ext uri="{FF2B5EF4-FFF2-40B4-BE49-F238E27FC236}">
                <a16:creationId xmlns="" xmlns:a16="http://schemas.microsoft.com/office/drawing/2014/main" id="{78DBC426-4E5E-7640-9869-00BF5D2E01E5}"/>
              </a:ext>
            </a:extLst>
          </p:cNvPr>
          <p:cNvSpPr/>
          <p:nvPr/>
        </p:nvSpPr>
        <p:spPr bwMode="auto">
          <a:xfrm>
            <a:off x="304800" y="2508626"/>
            <a:ext cx="1049887" cy="582489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1" y="-304800"/>
            <a:ext cx="8112642" cy="868680"/>
          </a:xfrm>
        </p:spPr>
        <p:txBody>
          <a:bodyPr/>
          <a:lstStyle/>
          <a:p>
            <a:r>
              <a:rPr lang="en-US" dirty="0"/>
              <a:t>MP-CLU-DBS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3165" y="563880"/>
            <a:ext cx="8244268" cy="5229005"/>
          </a:xfrm>
        </p:spPr>
        <p:txBody>
          <a:bodyPr>
            <a:normAutofit/>
          </a:bodyPr>
          <a:lstStyle/>
          <a:p>
            <a:r>
              <a:rPr lang="en-US" dirty="0"/>
              <a:t>Multi-pass (MP) refinement</a:t>
            </a:r>
          </a:p>
          <a:p>
            <a:pPr lvl="2">
              <a:defRPr/>
            </a:pPr>
            <a:r>
              <a:rPr lang="en-US" dirty="0">
                <a:ea typeface="ＭＳ Ｐゴシック" charset="-128"/>
              </a:rPr>
              <a:t>Is used to refine the halftone texture.</a:t>
            </a:r>
          </a:p>
          <a:p>
            <a:pPr lvl="2">
              <a:defRPr/>
            </a:pPr>
            <a:r>
              <a:rPr lang="en-US" dirty="0">
                <a:ea typeface="ＭＳ Ｐゴシック" charset="-128"/>
              </a:rPr>
              <a:t>A pass is a complete </a:t>
            </a:r>
            <a:r>
              <a:rPr lang="en-US" dirty="0"/>
              <a:t>refinement</a:t>
            </a:r>
            <a:r>
              <a:rPr lang="en-US" dirty="0">
                <a:ea typeface="ＭＳ Ｐゴシック" charset="-128"/>
              </a:rPr>
              <a:t> consisting of multiple iterations of the CLU-DBS algorithm.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E1E2D32-CB0C-AF4A-8856-18A9A6769576}"/>
              </a:ext>
            </a:extLst>
          </p:cNvPr>
          <p:cNvGrpSpPr>
            <a:grpSpLocks/>
          </p:cNvGrpSpPr>
          <p:nvPr/>
        </p:nvGrpSpPr>
        <p:grpSpPr bwMode="auto">
          <a:xfrm>
            <a:off x="404150" y="2261400"/>
            <a:ext cx="7361488" cy="1747366"/>
            <a:chOff x="604719" y="4036756"/>
            <a:chExt cx="7361329" cy="1848384"/>
          </a:xfrm>
        </p:grpSpPr>
        <p:sp>
          <p:nvSpPr>
            <p:cNvPr id="5" name="Parallelogram 4">
              <a:extLst>
                <a:ext uri="{FF2B5EF4-FFF2-40B4-BE49-F238E27FC236}">
                  <a16:creationId xmlns="" xmlns:a16="http://schemas.microsoft.com/office/drawing/2014/main" id="{7B787167-C143-714F-B0EA-9905A2C5564D}"/>
                </a:ext>
              </a:extLst>
            </p:cNvPr>
            <p:cNvSpPr/>
            <p:nvPr/>
          </p:nvSpPr>
          <p:spPr>
            <a:xfrm>
              <a:off x="2372230" y="4298277"/>
              <a:ext cx="930255" cy="580249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9132240-0B82-F448-B0EB-45E7182AB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623" y="4447401"/>
              <a:ext cx="9204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 dirty="0"/>
                <a:t>I</a:t>
              </a:r>
              <a:r>
                <a:rPr lang="en-US" altLang="zh-CN" sz="1200" dirty="0"/>
                <a:t>teration 1</a:t>
              </a:r>
              <a:endParaRPr lang="en-US" altLang="en-US" sz="1200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="" xmlns:a16="http://schemas.microsoft.com/office/drawing/2014/main" id="{DE71DBCC-76FD-DC4A-BF1B-98C7008174E2}"/>
                </a:ext>
              </a:extLst>
            </p:cNvPr>
            <p:cNvSpPr/>
            <p:nvPr/>
          </p:nvSpPr>
          <p:spPr>
            <a:xfrm>
              <a:off x="3454882" y="4298277"/>
              <a:ext cx="954067" cy="580249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grpSp>
          <p:nvGrpSpPr>
            <p:cNvPr id="9" name="Group 7">
              <a:extLst>
                <a:ext uri="{FF2B5EF4-FFF2-40B4-BE49-F238E27FC236}">
                  <a16:creationId xmlns="" xmlns:a16="http://schemas.microsoft.com/office/drawing/2014/main" id="{39E71104-D841-EA41-B107-7D4BB2F9D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3015" y="4298467"/>
              <a:ext cx="989521" cy="580340"/>
              <a:chOff x="2349305" y="4600135"/>
              <a:chExt cx="1216152" cy="914400"/>
            </a:xfrm>
          </p:grpSpPr>
          <p:sp>
            <p:nvSpPr>
              <p:cNvPr id="30" name="Parallelogram 29">
                <a:extLst>
                  <a:ext uri="{FF2B5EF4-FFF2-40B4-BE49-F238E27FC236}">
                    <a16:creationId xmlns="" xmlns:a16="http://schemas.microsoft.com/office/drawing/2014/main" id="{15F660A3-6F0D-B94E-AAB1-72A226FBA5FD}"/>
                  </a:ext>
                </a:extLst>
              </p:cNvPr>
              <p:cNvSpPr/>
              <p:nvPr/>
            </p:nvSpPr>
            <p:spPr>
              <a:xfrm>
                <a:off x="2348634" y="4599835"/>
                <a:ext cx="1217452" cy="914257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31" name="TextBox 29">
                <a:extLst>
                  <a:ext uri="{FF2B5EF4-FFF2-40B4-BE49-F238E27FC236}">
                    <a16:creationId xmlns="" xmlns:a16="http://schemas.microsoft.com/office/drawing/2014/main" id="{882A7780-C76E-4946-B4BF-EDE6D00286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5844" y="4834800"/>
                <a:ext cx="1143076" cy="43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200"/>
                  <a:t>Iteration n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3EC5DBA7-CEDB-4849-BEF0-DCFA48FA2C9D}"/>
                </a:ext>
              </a:extLst>
            </p:cNvPr>
            <p:cNvCxnSpPr/>
            <p:nvPr/>
          </p:nvCxnSpPr>
          <p:spPr>
            <a:xfrm>
              <a:off x="3224700" y="4588401"/>
              <a:ext cx="3079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>
              <a:extLst>
                <a:ext uri="{FF2B5EF4-FFF2-40B4-BE49-F238E27FC236}">
                  <a16:creationId xmlns="" xmlns:a16="http://schemas.microsoft.com/office/drawing/2014/main" id="{85C938BB-2975-3B41-A0A5-C3B66F481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109" y="4471435"/>
              <a:ext cx="301871" cy="19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is-IS" altLang="en-US" sz="1400"/>
                <a:t>…...</a:t>
              </a:r>
              <a:endParaRPr lang="en-US" altLang="en-US" sz="140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14D97BE1-3205-3B43-98CA-694A86C3DF94}"/>
                </a:ext>
              </a:extLst>
            </p:cNvPr>
            <p:cNvCxnSpPr/>
            <p:nvPr/>
          </p:nvCxnSpPr>
          <p:spPr>
            <a:xfrm flipV="1">
              <a:off x="1495949" y="4580229"/>
              <a:ext cx="781033" cy="81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1">
              <a:extLst>
                <a:ext uri="{FF2B5EF4-FFF2-40B4-BE49-F238E27FC236}">
                  <a16:creationId xmlns="" xmlns:a16="http://schemas.microsoft.com/office/drawing/2014/main" id="{C123CC24-8853-8641-9B39-A5AC6FC203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19" y="4324289"/>
              <a:ext cx="905534" cy="553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sz="1400" dirty="0"/>
                <a:t>Seed </a:t>
              </a:r>
            </a:p>
            <a:p>
              <a:r>
                <a:rPr lang="en-US" sz="1400" dirty="0"/>
                <a:t>Halftone</a:t>
              </a: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="" xmlns:a16="http://schemas.microsoft.com/office/drawing/2014/main" id="{33D7DC73-C51C-A04C-BA6C-A461C3B41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2259" y="5287149"/>
              <a:ext cx="1255633" cy="597991"/>
              <a:chOff x="2053167" y="4600278"/>
              <a:chExt cx="1641320" cy="942212"/>
            </a:xfrm>
          </p:grpSpPr>
          <p:sp>
            <p:nvSpPr>
              <p:cNvPr id="28" name="Parallelogram 27">
                <a:extLst>
                  <a:ext uri="{FF2B5EF4-FFF2-40B4-BE49-F238E27FC236}">
                    <a16:creationId xmlns="" xmlns:a16="http://schemas.microsoft.com/office/drawing/2014/main" id="{C96569E3-7886-7D4D-A6A5-0D77A59CF3E5}"/>
                  </a:ext>
                </a:extLst>
              </p:cNvPr>
              <p:cNvSpPr/>
              <p:nvPr/>
            </p:nvSpPr>
            <p:spPr>
              <a:xfrm>
                <a:off x="2053167" y="4600278"/>
                <a:ext cx="1612879" cy="914256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29" name="TextBox 27">
                <a:extLst>
                  <a:ext uri="{FF2B5EF4-FFF2-40B4-BE49-F238E27FC236}">
                    <a16:creationId xmlns="" xmlns:a16="http://schemas.microsoft.com/office/drawing/2014/main" id="{2F26FCD9-1BD3-1A43-B14F-B3A4C69B0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3702" y="4670430"/>
                <a:ext cx="1590785" cy="872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/>
                  <a:t>Initialization</a:t>
                </a:r>
              </a:p>
              <a:p>
                <a:pPr algn="ctr"/>
                <a:r>
                  <a:rPr lang="en-US" altLang="en-US" sz="1400" dirty="0"/>
                  <a:t>filter</a:t>
                </a:r>
              </a:p>
            </p:txBody>
          </p:sp>
        </p:grpSp>
        <p:grpSp>
          <p:nvGrpSpPr>
            <p:cNvPr id="15" name="Group 13">
              <a:extLst>
                <a:ext uri="{FF2B5EF4-FFF2-40B4-BE49-F238E27FC236}">
                  <a16:creationId xmlns="" xmlns:a16="http://schemas.microsoft.com/office/drawing/2014/main" id="{38CEC570-13B5-6742-A415-C3E442844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3338" y="5287060"/>
              <a:ext cx="930374" cy="580340"/>
              <a:chOff x="2349305" y="4600135"/>
              <a:chExt cx="1216152" cy="914400"/>
            </a:xfrm>
          </p:grpSpPr>
          <p:sp>
            <p:nvSpPr>
              <p:cNvPr id="26" name="Parallelogram 25">
                <a:extLst>
                  <a:ext uri="{FF2B5EF4-FFF2-40B4-BE49-F238E27FC236}">
                    <a16:creationId xmlns="" xmlns:a16="http://schemas.microsoft.com/office/drawing/2014/main" id="{E1F752EA-86D9-254E-8A03-11FCCEBF1E1B}"/>
                  </a:ext>
                </a:extLst>
              </p:cNvPr>
              <p:cNvSpPr/>
              <p:nvPr/>
            </p:nvSpPr>
            <p:spPr>
              <a:xfrm>
                <a:off x="2349037" y="4600278"/>
                <a:ext cx="1215996" cy="914257"/>
              </a:xfrm>
              <a:prstGeom prst="parallelogram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27" name="TextBox 25">
                <a:extLst>
                  <a:ext uri="{FF2B5EF4-FFF2-40B4-BE49-F238E27FC236}">
                    <a16:creationId xmlns="" xmlns:a16="http://schemas.microsoft.com/office/drawing/2014/main" id="{17E5F9D8-6C29-6947-A7D6-00F94E390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5162" y="4734169"/>
                <a:ext cx="64443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/>
                  <a:t>Update</a:t>
                </a:r>
              </a:p>
              <a:p>
                <a:pPr algn="ctr"/>
                <a:r>
                  <a:rPr lang="en-US" altLang="en-US" sz="1400"/>
                  <a:t>filter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085B2FE1-AC36-AD44-A382-CA0C6E7211BD}"/>
                </a:ext>
              </a:extLst>
            </p:cNvPr>
            <p:cNvSpPr/>
            <p:nvPr/>
          </p:nvSpPr>
          <p:spPr>
            <a:xfrm>
              <a:off x="2276982" y="4036756"/>
              <a:ext cx="3386065" cy="10869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17" name="TextBox 15">
              <a:extLst>
                <a:ext uri="{FF2B5EF4-FFF2-40B4-BE49-F238E27FC236}">
                  <a16:creationId xmlns="" xmlns:a16="http://schemas.microsoft.com/office/drawing/2014/main" id="{99A0CAE8-D8F5-DD49-89A4-D05797C3F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399" y="4873823"/>
              <a:ext cx="6383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DBS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506C056E-9602-8B46-BB36-ECDD5A4E8AB2}"/>
                </a:ext>
              </a:extLst>
            </p:cNvPr>
            <p:cNvCxnSpPr/>
            <p:nvPr/>
          </p:nvCxnSpPr>
          <p:spPr>
            <a:xfrm flipH="1" flipV="1">
              <a:off x="2831008" y="5140046"/>
              <a:ext cx="1587" cy="1471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eft-Right Arrow 18">
              <a:extLst>
                <a:ext uri="{FF2B5EF4-FFF2-40B4-BE49-F238E27FC236}">
                  <a16:creationId xmlns="" xmlns:a16="http://schemas.microsoft.com/office/drawing/2014/main" id="{A60800C6-D0F0-5443-82C4-563E5D74E74F}"/>
                </a:ext>
              </a:extLst>
            </p:cNvPr>
            <p:cNvSpPr/>
            <p:nvPr/>
          </p:nvSpPr>
          <p:spPr>
            <a:xfrm>
              <a:off x="6439318" y="4471262"/>
              <a:ext cx="490527" cy="219295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149F8B3D-CA58-144B-8DFB-27B0F1208C96}"/>
                </a:ext>
              </a:extLst>
            </p:cNvPr>
            <p:cNvCxnSpPr/>
            <p:nvPr/>
          </p:nvCxnSpPr>
          <p:spPr>
            <a:xfrm flipV="1">
              <a:off x="5663047" y="4578866"/>
              <a:ext cx="703247" cy="13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9">
              <a:extLst>
                <a:ext uri="{FF2B5EF4-FFF2-40B4-BE49-F238E27FC236}">
                  <a16:creationId xmlns="" xmlns:a16="http://schemas.microsoft.com/office/drawing/2014/main" id="{BA322D3F-ED10-FF4F-AE4C-24250D7F1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3807" y="4342547"/>
              <a:ext cx="871217" cy="44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/>
                <a:t>Final halftone</a:t>
              </a:r>
            </a:p>
          </p:txBody>
        </p:sp>
        <p:grpSp>
          <p:nvGrpSpPr>
            <p:cNvPr id="22" name="Group 20">
              <a:extLst>
                <a:ext uri="{FF2B5EF4-FFF2-40B4-BE49-F238E27FC236}">
                  <a16:creationId xmlns="" xmlns:a16="http://schemas.microsoft.com/office/drawing/2014/main" id="{D2909EE7-181A-2248-B8E3-6823AED2D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3491" y="4339142"/>
              <a:ext cx="992557" cy="482179"/>
              <a:chOff x="10405576" y="3848294"/>
              <a:chExt cx="1455770" cy="759734"/>
            </a:xfrm>
          </p:grpSpPr>
          <p:sp>
            <p:nvSpPr>
              <p:cNvPr id="24" name="TextBox 22">
                <a:extLst>
                  <a:ext uri="{FF2B5EF4-FFF2-40B4-BE49-F238E27FC236}">
                    <a16:creationId xmlns="" xmlns:a16="http://schemas.microsoft.com/office/drawing/2014/main" id="{1978209C-4DBC-384C-9EC5-0755EC2C7F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05576" y="3978201"/>
                <a:ext cx="1455770" cy="512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 dirty="0">
                    <a:solidFill>
                      <a:srgbClr val="FF0000"/>
                    </a:solidFill>
                  </a:rPr>
                  <a:t>CLU-DBS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5C04763E-3218-E847-B6A7-26BC0539A095}"/>
                  </a:ext>
                </a:extLst>
              </p:cNvPr>
              <p:cNvSpPr/>
              <p:nvPr/>
            </p:nvSpPr>
            <p:spPr>
              <a:xfrm>
                <a:off x="10453319" y="3848294"/>
                <a:ext cx="1359736" cy="75973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3" name="TextBox 21">
              <a:extLst>
                <a:ext uri="{FF2B5EF4-FFF2-40B4-BE49-F238E27FC236}">
                  <a16:creationId xmlns="" xmlns:a16="http://schemas.microsoft.com/office/drawing/2014/main" id="{D1E3B1F0-FFCF-0E40-A190-2CACC2D6A9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9155" y="4440110"/>
              <a:ext cx="9204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I</a:t>
              </a:r>
              <a:r>
                <a:rPr lang="en-US" altLang="zh-CN" sz="1200"/>
                <a:t>teration 2</a:t>
              </a:r>
              <a:endParaRPr lang="en-US" altLang="en-US" sz="1200"/>
            </a:p>
          </p:txBody>
        </p:sp>
      </p:grpSp>
      <p:sp>
        <p:nvSpPr>
          <p:cNvPr id="32" name="TextBox 30">
            <a:extLst>
              <a:ext uri="{FF2B5EF4-FFF2-40B4-BE49-F238E27FC236}">
                <a16:creationId xmlns="" xmlns:a16="http://schemas.microsoft.com/office/drawing/2014/main" id="{F52176F1-3680-DE4B-93D7-83CE1E831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92868"/>
            <a:ext cx="1332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pass: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3B222750-63D7-3640-86E6-105B3437F037}"/>
              </a:ext>
            </a:extLst>
          </p:cNvPr>
          <p:cNvSpPr txBox="1">
            <a:spLocks/>
          </p:cNvSpPr>
          <p:nvPr/>
        </p:nvSpPr>
        <p:spPr bwMode="auto">
          <a:xfrm>
            <a:off x="838200" y="3989623"/>
            <a:ext cx="7753991" cy="1343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lang="en-US" altLang="zh-CN" sz="2000" dirty="0" smtClean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339725" indent="-339725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v"/>
              <a:defRPr lang="en-US" altLang="zh-CN" sz="2300">
                <a:solidFill>
                  <a:schemeClr val="tx1"/>
                </a:solidFill>
                <a:latin typeface="+mn-lt"/>
              </a:defRPr>
            </a:lvl2pPr>
            <a:lvl3pPr marL="574675" indent="-2349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»"/>
              <a:defRPr sz="1800">
                <a:solidFill>
                  <a:schemeClr val="tx1"/>
                </a:solidFill>
                <a:latin typeface="Times New Roman"/>
                <a:cs typeface="Times New Roman"/>
              </a:defRPr>
            </a:lvl3pPr>
            <a:lvl4pPr marL="796925" indent="-2222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Times New Roman"/>
                <a:cs typeface="Times New Roman"/>
              </a:defRPr>
            </a:lvl4pPr>
            <a:lvl5pPr marL="1031875" indent="-234950" algn="l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Times New Roman"/>
                <a:cs typeface="Times New Roman"/>
              </a:defRPr>
            </a:lvl5pPr>
            <a:lvl6pPr marL="2635250" indent="-233363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3092450" indent="-233363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549650" indent="-233363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4006850" indent="-233363" algn="l" rtl="0" eaLnBrk="0" fontAlgn="base" hangingPunct="0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b="1" i="1" kern="0" dirty="0">
                <a:solidFill>
                  <a:srgbClr val="FF0000"/>
                </a:solidFill>
              </a:rPr>
              <a:t>Multi-pass: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kern="0" dirty="0"/>
              <a:t>Each re-optimization is carried out with the original filters, and this leads to a homogenous texture.</a:t>
            </a:r>
          </a:p>
          <a:p>
            <a:pPr marL="0" indent="0">
              <a:buFont typeface="Wingdings" pitchFamily="2" charset="2"/>
              <a:buNone/>
            </a:pPr>
            <a:endParaRPr lang="en-US" sz="1800" kern="0" dirty="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49227F8C-ABB1-FC42-A880-9D3855C6DC63}"/>
              </a:ext>
            </a:extLst>
          </p:cNvPr>
          <p:cNvGrpSpPr/>
          <p:nvPr/>
        </p:nvGrpSpPr>
        <p:grpSpPr>
          <a:xfrm>
            <a:off x="363514" y="5031630"/>
            <a:ext cx="7792089" cy="1654814"/>
            <a:chOff x="1932130" y="2735184"/>
            <a:chExt cx="9665081" cy="2443062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C3897BC4-2D3A-8642-9D6A-A680D9033AB7}"/>
                </a:ext>
              </a:extLst>
            </p:cNvPr>
            <p:cNvGrpSpPr/>
            <p:nvPr/>
          </p:nvGrpSpPr>
          <p:grpSpPr>
            <a:xfrm>
              <a:off x="1932130" y="2735184"/>
              <a:ext cx="1164500" cy="1025129"/>
              <a:chOff x="1521550" y="3106657"/>
              <a:chExt cx="1164500" cy="1025129"/>
            </a:xfrm>
          </p:grpSpPr>
          <p:sp>
            <p:nvSpPr>
              <p:cNvPr id="67" name="Parallelogram 66">
                <a:extLst>
                  <a:ext uri="{FF2B5EF4-FFF2-40B4-BE49-F238E27FC236}">
                    <a16:creationId xmlns="" xmlns:a16="http://schemas.microsoft.com/office/drawing/2014/main" id="{37791537-52F2-3947-BE16-8860CC49E308}"/>
                  </a:ext>
                </a:extLst>
              </p:cNvPr>
              <p:cNvSpPr/>
              <p:nvPr/>
            </p:nvSpPr>
            <p:spPr>
              <a:xfrm>
                <a:off x="1521550" y="3271836"/>
                <a:ext cx="1164500" cy="859950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631D54DD-2C13-EE49-A9E4-0AAE45182E90}"/>
                  </a:ext>
                </a:extLst>
              </p:cNvPr>
              <p:cNvSpPr txBox="1"/>
              <p:nvPr/>
            </p:nvSpPr>
            <p:spPr>
              <a:xfrm>
                <a:off x="1639618" y="3106657"/>
                <a:ext cx="992568" cy="954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b="1" dirty="0"/>
              </a:p>
              <a:p>
                <a:r>
                  <a:rPr lang="en-US" sz="1200" b="1" dirty="0"/>
                  <a:t>Seed </a:t>
                </a:r>
              </a:p>
              <a:p>
                <a:r>
                  <a:rPr lang="en-US" sz="1200" b="1" dirty="0"/>
                  <a:t>Halftone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47B1EA50-1906-724B-A7AF-15F4ED7FF22B}"/>
                </a:ext>
              </a:extLst>
            </p:cNvPr>
            <p:cNvGrpSpPr/>
            <p:nvPr/>
          </p:nvGrpSpPr>
          <p:grpSpPr>
            <a:xfrm>
              <a:off x="3452325" y="2957515"/>
              <a:ext cx="1086020" cy="757239"/>
              <a:chOff x="3718021" y="3886202"/>
              <a:chExt cx="1086020" cy="757239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3F0F3E8F-D076-C04C-BF1F-CF17E80C3EF8}"/>
                  </a:ext>
                </a:extLst>
              </p:cNvPr>
              <p:cNvSpPr/>
              <p:nvPr/>
            </p:nvSpPr>
            <p:spPr>
              <a:xfrm>
                <a:off x="3800476" y="3886202"/>
                <a:ext cx="914400" cy="757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="" xmlns:a16="http://schemas.microsoft.com/office/drawing/2014/main" id="{A0DF6526-2ED6-914B-8F24-85E83D409BF1}"/>
                  </a:ext>
                </a:extLst>
              </p:cNvPr>
              <p:cNvSpPr txBox="1"/>
              <p:nvPr/>
            </p:nvSpPr>
            <p:spPr>
              <a:xfrm>
                <a:off x="3718021" y="4067652"/>
                <a:ext cx="1086020" cy="408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CLU-DBS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D84A3ABA-93C7-2844-B0F4-EE2A1C61ABF6}"/>
                </a:ext>
              </a:extLst>
            </p:cNvPr>
            <p:cNvGrpSpPr/>
            <p:nvPr/>
          </p:nvGrpSpPr>
          <p:grpSpPr>
            <a:xfrm>
              <a:off x="4852487" y="2960211"/>
              <a:ext cx="1086020" cy="757239"/>
              <a:chOff x="3718021" y="3886202"/>
              <a:chExt cx="1086020" cy="75723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24E98687-01E6-B345-A648-FE5A2BF2BA2B}"/>
                  </a:ext>
                </a:extLst>
              </p:cNvPr>
              <p:cNvSpPr/>
              <p:nvPr/>
            </p:nvSpPr>
            <p:spPr>
              <a:xfrm>
                <a:off x="3800476" y="3886202"/>
                <a:ext cx="914400" cy="757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9A6474D9-5C15-FF42-AD91-BA5B4921908D}"/>
                  </a:ext>
                </a:extLst>
              </p:cNvPr>
              <p:cNvSpPr txBox="1"/>
              <p:nvPr/>
            </p:nvSpPr>
            <p:spPr>
              <a:xfrm>
                <a:off x="3718021" y="4067652"/>
                <a:ext cx="1086020" cy="408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CLU-DBS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="" xmlns:a16="http://schemas.microsoft.com/office/drawing/2014/main" id="{F13FC5F9-5A16-F243-896C-4D0667D7415C}"/>
                </a:ext>
              </a:extLst>
            </p:cNvPr>
            <p:cNvCxnSpPr>
              <a:stCxn id="39" idx="2"/>
              <a:endCxn id="43" idx="1"/>
            </p:cNvCxnSpPr>
            <p:nvPr/>
          </p:nvCxnSpPr>
          <p:spPr>
            <a:xfrm>
              <a:off x="2989136" y="3330338"/>
              <a:ext cx="545644" cy="57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A037F94B-885D-BF40-A6CD-AAFC5E7ECC37}"/>
                </a:ext>
              </a:extLst>
            </p:cNvPr>
            <p:cNvCxnSpPr>
              <a:stCxn id="43" idx="3"/>
              <a:endCxn id="48" idx="1"/>
            </p:cNvCxnSpPr>
            <p:nvPr/>
          </p:nvCxnSpPr>
          <p:spPr>
            <a:xfrm>
              <a:off x="4449180" y="3336135"/>
              <a:ext cx="485762" cy="26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EB6F4E99-9797-244F-BE23-1BC24D0D5D05}"/>
                </a:ext>
              </a:extLst>
            </p:cNvPr>
            <p:cNvCxnSpPr>
              <a:stCxn id="48" idx="3"/>
            </p:cNvCxnSpPr>
            <p:nvPr/>
          </p:nvCxnSpPr>
          <p:spPr>
            <a:xfrm flipV="1">
              <a:off x="5849342" y="3333236"/>
              <a:ext cx="438150" cy="55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8AD2C507-CC2D-A44B-8AF2-3107DB54830B}"/>
                </a:ext>
              </a:extLst>
            </p:cNvPr>
            <p:cNvGrpSpPr/>
            <p:nvPr/>
          </p:nvGrpSpPr>
          <p:grpSpPr>
            <a:xfrm>
              <a:off x="7388031" y="2963864"/>
              <a:ext cx="1086020" cy="757239"/>
              <a:chOff x="3715152" y="3886202"/>
              <a:chExt cx="1086020" cy="75723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65A874B8-7618-A142-A722-6555E864B04C}"/>
                  </a:ext>
                </a:extLst>
              </p:cNvPr>
              <p:cNvSpPr/>
              <p:nvPr/>
            </p:nvSpPr>
            <p:spPr>
              <a:xfrm>
                <a:off x="3800476" y="3886202"/>
                <a:ext cx="914400" cy="757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7505DD04-7498-AE49-8E33-BD7109A533DD}"/>
                  </a:ext>
                </a:extLst>
              </p:cNvPr>
              <p:cNvSpPr txBox="1"/>
              <p:nvPr/>
            </p:nvSpPr>
            <p:spPr>
              <a:xfrm>
                <a:off x="3715152" y="4067652"/>
                <a:ext cx="1086020" cy="408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CLU-DBS</a:t>
                </a:r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BD7B925B-01D7-E241-9964-43D097A90245}"/>
                </a:ext>
              </a:extLst>
            </p:cNvPr>
            <p:cNvCxnSpPr/>
            <p:nvPr/>
          </p:nvCxnSpPr>
          <p:spPr>
            <a:xfrm>
              <a:off x="6987593" y="3339788"/>
              <a:ext cx="485762" cy="26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4E0AEA96-9753-3244-926C-7FA5C2EE6F93}"/>
                </a:ext>
              </a:extLst>
            </p:cNvPr>
            <p:cNvCxnSpPr/>
            <p:nvPr/>
          </p:nvCxnSpPr>
          <p:spPr>
            <a:xfrm flipV="1">
              <a:off x="8387755" y="3336889"/>
              <a:ext cx="438150" cy="55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B0DD019E-5C24-7C4D-AC22-DD9C487EC86C}"/>
                </a:ext>
              </a:extLst>
            </p:cNvPr>
            <p:cNvSpPr txBox="1"/>
            <p:nvPr/>
          </p:nvSpPr>
          <p:spPr>
            <a:xfrm>
              <a:off x="6397041" y="3114676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/>
                <a:t>…...</a:t>
              </a:r>
              <a:endParaRPr 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E57E718D-7CBB-7041-AE0E-0325EC362DA3}"/>
                </a:ext>
              </a:extLst>
            </p:cNvPr>
            <p:cNvGrpSpPr/>
            <p:nvPr/>
          </p:nvGrpSpPr>
          <p:grpSpPr>
            <a:xfrm>
              <a:off x="3790464" y="4224044"/>
              <a:ext cx="1507590" cy="954202"/>
              <a:chOff x="1369762" y="3260151"/>
              <a:chExt cx="1296742" cy="954202"/>
            </a:xfrm>
          </p:grpSpPr>
          <p:sp>
            <p:nvSpPr>
              <p:cNvPr id="59" name="Parallelogram 58">
                <a:extLst>
                  <a:ext uri="{FF2B5EF4-FFF2-40B4-BE49-F238E27FC236}">
                    <a16:creationId xmlns="" xmlns:a16="http://schemas.microsoft.com/office/drawing/2014/main" id="{1D375E09-E654-814B-9807-8A7B508E060D}"/>
                  </a:ext>
                </a:extLst>
              </p:cNvPr>
              <p:cNvSpPr/>
              <p:nvPr/>
            </p:nvSpPr>
            <p:spPr>
              <a:xfrm>
                <a:off x="1369762" y="3287754"/>
                <a:ext cx="1296742" cy="896632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8D38385E-A212-F84B-AC15-5A0BA778B840}"/>
                  </a:ext>
                </a:extLst>
              </p:cNvPr>
              <p:cNvSpPr txBox="1"/>
              <p:nvPr/>
            </p:nvSpPr>
            <p:spPr>
              <a:xfrm>
                <a:off x="1436865" y="3260151"/>
                <a:ext cx="1214641" cy="9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Optimal</a:t>
                </a:r>
              </a:p>
              <a:p>
                <a:r>
                  <a:rPr lang="en-US" sz="1200" b="1" dirty="0"/>
                  <a:t>Halftone</a:t>
                </a:r>
              </a:p>
              <a:p>
                <a:r>
                  <a:rPr lang="en-US" sz="1200" b="1" dirty="0"/>
                  <a:t>From Pass 1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3761DEE7-5647-764D-99E9-06FBB18D158C}"/>
                </a:ext>
              </a:extLst>
            </p:cNvPr>
            <p:cNvCxnSpPr/>
            <p:nvPr/>
          </p:nvCxnSpPr>
          <p:spPr>
            <a:xfrm>
              <a:off x="4639693" y="3362228"/>
              <a:ext cx="4161" cy="8735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621319EB-EB76-5349-B102-FF04DF387C8F}"/>
                </a:ext>
              </a:extLst>
            </p:cNvPr>
            <p:cNvGrpSpPr/>
            <p:nvPr/>
          </p:nvGrpSpPr>
          <p:grpSpPr>
            <a:xfrm>
              <a:off x="5362099" y="4173607"/>
              <a:ext cx="1474854" cy="970764"/>
              <a:chOff x="1521549" y="3228426"/>
              <a:chExt cx="1268585" cy="970764"/>
            </a:xfrm>
          </p:grpSpPr>
          <p:sp>
            <p:nvSpPr>
              <p:cNvPr id="57" name="Parallelogram 56">
                <a:extLst>
                  <a:ext uri="{FF2B5EF4-FFF2-40B4-BE49-F238E27FC236}">
                    <a16:creationId xmlns="" xmlns:a16="http://schemas.microsoft.com/office/drawing/2014/main" id="{A3098080-055C-6944-926A-0D1DCCEFE4F2}"/>
                  </a:ext>
                </a:extLst>
              </p:cNvPr>
              <p:cNvSpPr/>
              <p:nvPr/>
            </p:nvSpPr>
            <p:spPr>
              <a:xfrm>
                <a:off x="1521549" y="3271835"/>
                <a:ext cx="1268585" cy="896630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43C87F73-31C1-DF44-9936-5FEA135921F7}"/>
                  </a:ext>
                </a:extLst>
              </p:cNvPr>
              <p:cNvSpPr txBox="1"/>
              <p:nvPr/>
            </p:nvSpPr>
            <p:spPr>
              <a:xfrm>
                <a:off x="1578183" y="3228426"/>
                <a:ext cx="1119658" cy="970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Optimal</a:t>
                </a:r>
              </a:p>
              <a:p>
                <a:r>
                  <a:rPr lang="en-US" sz="1200" b="1" dirty="0"/>
                  <a:t>Halftone</a:t>
                </a:r>
              </a:p>
              <a:p>
                <a:r>
                  <a:rPr lang="en-US" sz="1200" b="1" dirty="0"/>
                  <a:t>From Pass 2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="" xmlns:a16="http://schemas.microsoft.com/office/drawing/2014/main" id="{60FC1C83-F314-AC4F-B44D-5917063E26A5}"/>
                </a:ext>
              </a:extLst>
            </p:cNvPr>
            <p:cNvCxnSpPr/>
            <p:nvPr/>
          </p:nvCxnSpPr>
          <p:spPr>
            <a:xfrm>
              <a:off x="6034862" y="3343516"/>
              <a:ext cx="4161" cy="8735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19ED914B-6BA1-664E-AF6D-D7C8D3AFFB2D}"/>
                </a:ext>
              </a:extLst>
            </p:cNvPr>
            <p:cNvGrpSpPr/>
            <p:nvPr/>
          </p:nvGrpSpPr>
          <p:grpSpPr>
            <a:xfrm>
              <a:off x="7915423" y="4187801"/>
              <a:ext cx="1512948" cy="970765"/>
              <a:chOff x="1521549" y="3242620"/>
              <a:chExt cx="1301351" cy="970765"/>
            </a:xfrm>
          </p:grpSpPr>
          <p:sp>
            <p:nvSpPr>
              <p:cNvPr id="55" name="Parallelogram 54">
                <a:extLst>
                  <a:ext uri="{FF2B5EF4-FFF2-40B4-BE49-F238E27FC236}">
                    <a16:creationId xmlns="" xmlns:a16="http://schemas.microsoft.com/office/drawing/2014/main" id="{C7A6F1FE-60CB-8C42-B4EB-85BD4F9E854A}"/>
                  </a:ext>
                </a:extLst>
              </p:cNvPr>
              <p:cNvSpPr/>
              <p:nvPr/>
            </p:nvSpPr>
            <p:spPr>
              <a:xfrm>
                <a:off x="1521549" y="3271835"/>
                <a:ext cx="1265005" cy="859950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21664EC5-5A60-1F41-B171-448205B553A5}"/>
                  </a:ext>
                </a:extLst>
              </p:cNvPr>
              <p:cNvSpPr txBox="1"/>
              <p:nvPr/>
            </p:nvSpPr>
            <p:spPr>
              <a:xfrm>
                <a:off x="1557895" y="3242620"/>
                <a:ext cx="1265005" cy="970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Optimal</a:t>
                </a:r>
              </a:p>
              <a:p>
                <a:r>
                  <a:rPr lang="en-US" sz="1200" b="1" dirty="0"/>
                  <a:t>Halftone</a:t>
                </a:r>
              </a:p>
              <a:p>
                <a:r>
                  <a:rPr lang="en-US" sz="1200" b="1" dirty="0"/>
                  <a:t>From Pass n</a:t>
                </a:r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D9C02CE3-C043-1042-8D56-686FDE168668}"/>
                </a:ext>
              </a:extLst>
            </p:cNvPr>
            <p:cNvCxnSpPr/>
            <p:nvPr/>
          </p:nvCxnSpPr>
          <p:spPr>
            <a:xfrm>
              <a:off x="8588186" y="3343516"/>
              <a:ext cx="4161" cy="8735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Left-Right Arrow 50">
              <a:extLst>
                <a:ext uri="{FF2B5EF4-FFF2-40B4-BE49-F238E27FC236}">
                  <a16:creationId xmlns="" xmlns:a16="http://schemas.microsoft.com/office/drawing/2014/main" id="{47148E55-8575-2245-9D52-C93739354F84}"/>
                </a:ext>
              </a:extLst>
            </p:cNvPr>
            <p:cNvSpPr/>
            <p:nvPr/>
          </p:nvSpPr>
          <p:spPr>
            <a:xfrm>
              <a:off x="9033246" y="3190706"/>
              <a:ext cx="717482" cy="345756"/>
            </a:xfrm>
            <a:prstGeom prst="left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065E7CAF-8169-754A-BBC9-01182C3CF82F}"/>
                </a:ext>
              </a:extLst>
            </p:cNvPr>
            <p:cNvGrpSpPr/>
            <p:nvPr/>
          </p:nvGrpSpPr>
          <p:grpSpPr>
            <a:xfrm>
              <a:off x="9936444" y="2935702"/>
              <a:ext cx="1660767" cy="760751"/>
              <a:chOff x="10283517" y="3882683"/>
              <a:chExt cx="1660767" cy="760751"/>
            </a:xfrm>
          </p:grpSpPr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0EF69A31-1E5C-B04F-B81D-55AAE33B7990}"/>
                  </a:ext>
                </a:extLst>
              </p:cNvPr>
              <p:cNvSpPr txBox="1"/>
              <p:nvPr/>
            </p:nvSpPr>
            <p:spPr>
              <a:xfrm>
                <a:off x="10283517" y="4037378"/>
                <a:ext cx="1638773" cy="454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MP-CLU-DBS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2BA9FF4F-267E-A54B-A559-2F031CAC0CDF}"/>
                  </a:ext>
                </a:extLst>
              </p:cNvPr>
              <p:cNvSpPr/>
              <p:nvPr/>
            </p:nvSpPr>
            <p:spPr>
              <a:xfrm>
                <a:off x="10356879" y="3882683"/>
                <a:ext cx="1587405" cy="7607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AEC18511-04B8-1843-B9A3-68038404B7CB}"/>
              </a:ext>
            </a:extLst>
          </p:cNvPr>
          <p:cNvCxnSpPr/>
          <p:nvPr/>
        </p:nvCxnSpPr>
        <p:spPr bwMode="auto">
          <a:xfrm flipH="1" flipV="1">
            <a:off x="3656013" y="3276600"/>
            <a:ext cx="1587" cy="139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1575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7930"/>
            <a:ext cx="7753350" cy="1238250"/>
          </a:xfrm>
        </p:spPr>
        <p:txBody>
          <a:bodyPr/>
          <a:lstStyle/>
          <a:p>
            <a:r>
              <a:rPr lang="en-US" dirty="0"/>
              <a:t>Halftone Result of MP-CLU-DBS</a:t>
            </a:r>
          </a:p>
        </p:txBody>
      </p:sp>
      <p:pic>
        <p:nvPicPr>
          <p:cNvPr id="5" name="halftone_MP_1.t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74" y="4269826"/>
            <a:ext cx="1258888" cy="1260475"/>
          </a:xfrm>
        </p:spPr>
      </p:pic>
      <p:pic>
        <p:nvPicPr>
          <p:cNvPr id="6" name="halftone_MP_2.t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4" y="42603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074738" y="3899939"/>
            <a:ext cx="915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Pass 1</a:t>
            </a:r>
          </a:p>
        </p:txBody>
      </p:sp>
      <p:pic>
        <p:nvPicPr>
          <p:cNvPr id="8" name="halftone_MP_3.t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4" y="4269825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halftone_MP_10.tif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4" y="42603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727324" y="3899939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Pass 2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314824" y="3890414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Pass 3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600824" y="3890414"/>
            <a:ext cx="92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/>
              <a:t>Pass n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624512" y="4676225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mr-IN" altLang="en-US"/>
              <a:t>……</a:t>
            </a:r>
            <a:endParaRPr lang="en-US" altLang="en-US"/>
          </a:p>
        </p:txBody>
      </p:sp>
      <p:pic>
        <p:nvPicPr>
          <p:cNvPr id="14" name="original.tif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187905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0100" y="1510750"/>
            <a:ext cx="1787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Original image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00100" y="3544338"/>
            <a:ext cx="4467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Halftone result  based on MP-CLU-DBS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="" xmlns:a16="http://schemas.microsoft.com/office/drawing/2014/main" id="{7554EB64-6346-3D40-904F-25FA92C6A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2" y="2311574"/>
            <a:ext cx="18902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Gray level = 127/255</a:t>
            </a:r>
          </a:p>
        </p:txBody>
      </p:sp>
    </p:spTree>
    <p:extLst>
      <p:ext uri="{BB962C8B-B14F-4D97-AF65-F5344CB8AC3E}">
        <p14:creationId xmlns:p14="http://schemas.microsoft.com/office/powerpoint/2010/main" val="33628139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MS-MP-CLU-DBS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3165" y="868680"/>
            <a:ext cx="8244268" cy="5229005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Multi-stage (MS) optimization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Is the core part of the algorithm.</a:t>
            </a:r>
          </a:p>
          <a:p>
            <a:pPr lvl="2"/>
            <a:r>
              <a:rPr lang="en-US" dirty="0"/>
              <a:t>Starting with a seed halftone, the key idea is to build up the continuous-tone (CT) image stage-by-stage.</a:t>
            </a:r>
            <a:endParaRPr lang="en-US" altLang="en-US" dirty="0">
              <a:ea typeface="ＭＳ Ｐゴシック" charset="-128"/>
            </a:endParaRPr>
          </a:p>
          <a:p>
            <a:pPr lvl="2"/>
            <a:r>
              <a:rPr lang="en-US" altLang="en-US" dirty="0">
                <a:ea typeface="ＭＳ Ｐゴシック" charset="-128"/>
              </a:rPr>
              <a:t>The absorptance value of the continuous-tone image in each stage is controlled by attenuation factors.</a:t>
            </a:r>
          </a:p>
        </p:txBody>
      </p:sp>
    </p:spTree>
    <p:extLst>
      <p:ext uri="{BB962C8B-B14F-4D97-AF65-F5344CB8AC3E}">
        <p14:creationId xmlns:p14="http://schemas.microsoft.com/office/powerpoint/2010/main" val="27133000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98" y="-393053"/>
            <a:ext cx="8112642" cy="868680"/>
          </a:xfrm>
        </p:spPr>
        <p:txBody>
          <a:bodyPr/>
          <a:lstStyle/>
          <a:p>
            <a:r>
              <a:rPr lang="en-US" dirty="0"/>
              <a:t>MS-MP-CLU-DBS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8966" y="1432361"/>
            <a:ext cx="7342704" cy="1713019"/>
            <a:chOff x="1206517" y="1718644"/>
            <a:chExt cx="7264208" cy="1969642"/>
          </a:xfrm>
        </p:grpSpPr>
        <p:sp>
          <p:nvSpPr>
            <p:cNvPr id="37" name="Parallelogram 36"/>
            <p:cNvSpPr/>
            <p:nvPr/>
          </p:nvSpPr>
          <p:spPr bwMode="auto">
            <a:xfrm>
              <a:off x="1206517" y="2286450"/>
              <a:ext cx="1188705" cy="743155"/>
            </a:xfrm>
            <a:prstGeom prst="parallelogram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627531" y="2041374"/>
              <a:ext cx="1237754" cy="514051"/>
              <a:chOff x="3721703" y="3885812"/>
              <a:chExt cx="1133490" cy="75730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753351" y="3885812"/>
                <a:ext cx="1094696" cy="7573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TextBox 31"/>
              <p:cNvSpPr txBox="1">
                <a:spLocks noChangeArrowheads="1"/>
              </p:cNvSpPr>
              <p:nvPr/>
            </p:nvSpPr>
            <p:spPr bwMode="auto">
              <a:xfrm>
                <a:off x="3721703" y="4063369"/>
                <a:ext cx="1133490" cy="469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200" dirty="0"/>
                  <a:t>MP-CLU-DBS</a:t>
                </a:r>
              </a:p>
            </p:txBody>
          </p:sp>
        </p:grpSp>
        <p:cxnSp>
          <p:nvCxnSpPr>
            <p:cNvPr id="8" name="Straight Arrow Connector 7"/>
            <p:cNvCxnSpPr>
              <a:cxnSpLocks/>
              <a:stCxn id="37" idx="2"/>
              <a:endCxn id="35" idx="1"/>
            </p:cNvCxnSpPr>
            <p:nvPr/>
          </p:nvCxnSpPr>
          <p:spPr bwMode="auto">
            <a:xfrm flipV="1">
              <a:off x="2315295" y="2298400"/>
              <a:ext cx="346796" cy="3596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5388978" y="2294628"/>
              <a:ext cx="326218" cy="4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090492" y="2295705"/>
              <a:ext cx="44458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7679724" y="2295705"/>
              <a:ext cx="44458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5659375" y="2068733"/>
              <a:ext cx="552700" cy="25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is-IS" altLang="en-US"/>
                <a:t>…...</a:t>
              </a:r>
              <a:endParaRPr lang="en-US" altLang="en-US"/>
            </a:p>
          </p:txBody>
        </p: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3334958" y="2848793"/>
              <a:ext cx="1629144" cy="749373"/>
              <a:chOff x="1432273" y="3192250"/>
              <a:chExt cx="1541232" cy="1103985"/>
            </a:xfrm>
          </p:grpSpPr>
          <p:sp>
            <p:nvSpPr>
              <p:cNvPr id="33" name="Parallelogram 32"/>
              <p:cNvSpPr/>
              <p:nvPr/>
            </p:nvSpPr>
            <p:spPr>
              <a:xfrm>
                <a:off x="1432273" y="3271282"/>
                <a:ext cx="1253577" cy="1024953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TextBox 25"/>
              <p:cNvSpPr txBox="1">
                <a:spLocks noChangeArrowheads="1"/>
              </p:cNvSpPr>
              <p:nvPr/>
            </p:nvSpPr>
            <p:spPr bwMode="auto">
              <a:xfrm>
                <a:off x="1699253" y="3192250"/>
                <a:ext cx="1274252" cy="770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Stage 1 halftone result</a:t>
                </a: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4033584" y="2309715"/>
              <a:ext cx="2887" cy="592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4818817" y="2836089"/>
              <a:ext cx="1572361" cy="757765"/>
              <a:chOff x="1495945" y="3192249"/>
              <a:chExt cx="1487511" cy="1116348"/>
            </a:xfrm>
          </p:grpSpPr>
          <p:sp>
            <p:nvSpPr>
              <p:cNvPr id="31" name="Parallelogram 30"/>
              <p:cNvSpPr/>
              <p:nvPr/>
            </p:nvSpPr>
            <p:spPr>
              <a:xfrm>
                <a:off x="1495945" y="3270942"/>
                <a:ext cx="1291812" cy="1037655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TextBox 23"/>
              <p:cNvSpPr txBox="1">
                <a:spLocks noChangeArrowheads="1"/>
              </p:cNvSpPr>
              <p:nvPr/>
            </p:nvSpPr>
            <p:spPr bwMode="auto">
              <a:xfrm>
                <a:off x="1757066" y="3192249"/>
                <a:ext cx="1226390" cy="770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/>
                  <a:t>Stage 2 halftone result</a:t>
                </a: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 bwMode="auto">
            <a:xfrm>
              <a:off x="5491463" y="2296783"/>
              <a:ext cx="4331" cy="592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7087906" y="2838965"/>
              <a:ext cx="1382819" cy="849321"/>
              <a:chOff x="1446370" y="3196488"/>
              <a:chExt cx="1308198" cy="1251230"/>
            </a:xfrm>
          </p:grpSpPr>
          <p:sp>
            <p:nvSpPr>
              <p:cNvPr id="29" name="Parallelogram 28"/>
              <p:cNvSpPr/>
              <p:nvPr/>
            </p:nvSpPr>
            <p:spPr>
              <a:xfrm>
                <a:off x="1446370" y="3270943"/>
                <a:ext cx="1308198" cy="1034480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TextBox 21"/>
              <p:cNvSpPr txBox="1">
                <a:spLocks noChangeArrowheads="1"/>
              </p:cNvSpPr>
              <p:nvPr/>
            </p:nvSpPr>
            <p:spPr bwMode="auto">
              <a:xfrm>
                <a:off x="1768443" y="3196488"/>
                <a:ext cx="914004" cy="1251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400" dirty="0"/>
                  <a:t>Stage K halftone result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 bwMode="auto">
            <a:xfrm>
              <a:off x="7881806" y="2302172"/>
              <a:ext cx="2887" cy="5916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4"/>
            <p:cNvSpPr txBox="1">
              <a:spLocks noChangeArrowheads="1"/>
            </p:cNvSpPr>
            <p:nvPr/>
          </p:nvSpPr>
          <p:spPr bwMode="auto">
            <a:xfrm>
              <a:off x="2892967" y="1721233"/>
              <a:ext cx="746511" cy="208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</a:rPr>
                <a:t>Stage 1</a:t>
              </a:r>
            </a:p>
          </p:txBody>
        </p:sp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4214524" y="2041374"/>
              <a:ext cx="1229974" cy="514051"/>
              <a:chOff x="3773695" y="3885812"/>
              <a:chExt cx="1126366" cy="75730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800984" y="3885812"/>
                <a:ext cx="1048230" cy="7573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TextBox 37"/>
              <p:cNvSpPr txBox="1">
                <a:spLocks noChangeArrowheads="1"/>
              </p:cNvSpPr>
              <p:nvPr/>
            </p:nvSpPr>
            <p:spPr bwMode="auto">
              <a:xfrm>
                <a:off x="3773695" y="4063369"/>
                <a:ext cx="1126366" cy="469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200" dirty="0"/>
                  <a:t>MP-CLU-DBS</a:t>
                </a:r>
              </a:p>
            </p:txBody>
          </p:sp>
        </p:grpSp>
        <p:grpSp>
          <p:nvGrpSpPr>
            <p:cNvPr id="22" name="Group 38"/>
            <p:cNvGrpSpPr>
              <a:grpSpLocks/>
            </p:cNvGrpSpPr>
            <p:nvPr/>
          </p:nvGrpSpPr>
          <p:grpSpPr bwMode="auto">
            <a:xfrm>
              <a:off x="6505528" y="2038141"/>
              <a:ext cx="1243940" cy="514052"/>
              <a:chOff x="3773694" y="3885810"/>
              <a:chExt cx="1139155" cy="757307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800750" y="3885810"/>
                <a:ext cx="1048229" cy="7573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TextBox 40"/>
              <p:cNvSpPr txBox="1">
                <a:spLocks noChangeArrowheads="1"/>
              </p:cNvSpPr>
              <p:nvPr/>
            </p:nvSpPr>
            <p:spPr bwMode="auto">
              <a:xfrm>
                <a:off x="3773694" y="4041287"/>
                <a:ext cx="1139155" cy="469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en-US" sz="1200" dirty="0"/>
                  <a:t>MP-CLU-DBS</a:t>
                </a:r>
              </a:p>
            </p:txBody>
          </p:sp>
        </p:grpSp>
        <p:sp>
          <p:nvSpPr>
            <p:cNvPr id="23" name="TextBox 55"/>
            <p:cNvSpPr txBox="1">
              <a:spLocks noChangeArrowheads="1"/>
            </p:cNvSpPr>
            <p:nvPr/>
          </p:nvSpPr>
          <p:spPr bwMode="auto">
            <a:xfrm>
              <a:off x="4434511" y="1729028"/>
              <a:ext cx="746511" cy="208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rgbClr val="FF0000"/>
                  </a:solidFill>
                </a:rPr>
                <a:t>Stage 2</a:t>
              </a:r>
            </a:p>
          </p:txBody>
        </p:sp>
        <p:sp>
          <p:nvSpPr>
            <p:cNvPr id="24" name="TextBox 56"/>
            <p:cNvSpPr txBox="1">
              <a:spLocks noChangeArrowheads="1"/>
            </p:cNvSpPr>
            <p:nvPr/>
          </p:nvSpPr>
          <p:spPr bwMode="auto">
            <a:xfrm>
              <a:off x="6753685" y="1718644"/>
              <a:ext cx="842412" cy="35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400" dirty="0">
                  <a:solidFill>
                    <a:srgbClr val="FF0000"/>
                  </a:solidFill>
                </a:rPr>
                <a:t>Stage K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68777" y="301354"/>
            <a:ext cx="212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MS-MP-CLU-DBS:</a:t>
            </a:r>
          </a:p>
        </p:txBody>
      </p:sp>
      <p:pic>
        <p:nvPicPr>
          <p:cNvPr id="40" name="original.t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3" y="4139113"/>
            <a:ext cx="1105141" cy="11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298182" y="3789154"/>
            <a:ext cx="1787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Original image</a:t>
            </a: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230330" y="5207779"/>
            <a:ext cx="18902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Gray level = 127/255</a:t>
            </a:r>
          </a:p>
        </p:txBody>
      </p:sp>
      <p:pic>
        <p:nvPicPr>
          <p:cNvPr id="43" name="original_stage_1.t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74" y="4257411"/>
            <a:ext cx="1105141" cy="11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original_stage_2.tif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92" y="4257411"/>
            <a:ext cx="1105141" cy="11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original_stage_3.tif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10" y="4257411"/>
            <a:ext cx="1105141" cy="11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original_stage_4.tif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28" y="4257411"/>
            <a:ext cx="1105141" cy="11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original_stage_5.tif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746" y="4257411"/>
            <a:ext cx="1105141" cy="11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halftone_stage_1.tif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74" y="5431504"/>
            <a:ext cx="1105141" cy="11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halftone_stage_2.tif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75" y="5431504"/>
            <a:ext cx="1105141" cy="11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halftone_stage_3.tif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76" y="5431504"/>
            <a:ext cx="1105141" cy="11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halftone_stage_4.tif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link="rId19"/>
              </p:ext>
            </p:ext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77" y="5431504"/>
            <a:ext cx="1105141" cy="11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halftone_stage_5.tif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link="rId21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77" y="5431504"/>
            <a:ext cx="1105141" cy="11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1906991" y="4445402"/>
            <a:ext cx="11688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 dirty="0"/>
              <a:t>continuous-tone</a:t>
            </a:r>
          </a:p>
          <a:p>
            <a:pPr algn="ctr"/>
            <a:r>
              <a:rPr lang="en-US" altLang="en-US" sz="1400" dirty="0"/>
              <a:t>image</a:t>
            </a:r>
          </a:p>
        </p:txBody>
      </p:sp>
      <p:sp>
        <p:nvSpPr>
          <p:cNvPr id="54" name="TextBox 18"/>
          <p:cNvSpPr txBox="1">
            <a:spLocks noChangeArrowheads="1"/>
          </p:cNvSpPr>
          <p:nvPr/>
        </p:nvSpPr>
        <p:spPr bwMode="auto">
          <a:xfrm>
            <a:off x="2128057" y="5722464"/>
            <a:ext cx="947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Halftone</a:t>
            </a:r>
          </a:p>
          <a:p>
            <a:pPr algn="ctr"/>
            <a:r>
              <a:rPr lang="en-US" altLang="en-US" sz="1400" dirty="0"/>
              <a:t>result</a:t>
            </a:r>
          </a:p>
        </p:txBody>
      </p:sp>
      <p:sp>
        <p:nvSpPr>
          <p:cNvPr id="55" name="TextBox 19"/>
          <p:cNvSpPr txBox="1">
            <a:spLocks noChangeArrowheads="1"/>
          </p:cNvSpPr>
          <p:nvPr/>
        </p:nvSpPr>
        <p:spPr bwMode="auto">
          <a:xfrm>
            <a:off x="3193521" y="3937665"/>
            <a:ext cx="8726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Stage 1</a:t>
            </a:r>
          </a:p>
        </p:txBody>
      </p:sp>
      <p:sp>
        <p:nvSpPr>
          <p:cNvPr id="56" name="TextBox 20"/>
          <p:cNvSpPr txBox="1">
            <a:spLocks noChangeArrowheads="1"/>
          </p:cNvSpPr>
          <p:nvPr/>
        </p:nvSpPr>
        <p:spPr bwMode="auto">
          <a:xfrm>
            <a:off x="4396253" y="3937665"/>
            <a:ext cx="8296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Stage 2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5659090" y="3937665"/>
            <a:ext cx="8780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Stage 3</a:t>
            </a:r>
          </a:p>
        </p:txBody>
      </p:sp>
      <p:sp>
        <p:nvSpPr>
          <p:cNvPr id="58" name="TextBox 22"/>
          <p:cNvSpPr txBox="1">
            <a:spLocks noChangeArrowheads="1"/>
          </p:cNvSpPr>
          <p:nvPr/>
        </p:nvSpPr>
        <p:spPr bwMode="auto">
          <a:xfrm>
            <a:off x="6867303" y="3929730"/>
            <a:ext cx="900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Stage 4</a:t>
            </a:r>
          </a:p>
        </p:txBody>
      </p:sp>
      <p:sp>
        <p:nvSpPr>
          <p:cNvPr id="59" name="TextBox 23"/>
          <p:cNvSpPr txBox="1">
            <a:spLocks noChangeArrowheads="1"/>
          </p:cNvSpPr>
          <p:nvPr/>
        </p:nvSpPr>
        <p:spPr bwMode="auto">
          <a:xfrm>
            <a:off x="8098177" y="3912265"/>
            <a:ext cx="9146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Stage 5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303" y="3275946"/>
            <a:ext cx="5005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dirty="0"/>
              <a:t>5 stages in all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dirty="0"/>
              <a:t>attenuation factors: {0.2, 0.4, 0.6, 0.8, 1.0}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5DC6BDF0-6934-B847-BEDA-8DFA51E8AE8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" y="5487183"/>
            <a:ext cx="1105141" cy="1105141"/>
          </a:xfrm>
          <a:prstGeom prst="rect">
            <a:avLst/>
          </a:prstGeom>
        </p:spPr>
      </p:pic>
      <p:sp>
        <p:nvSpPr>
          <p:cNvPr id="61" name="TextBox 5">
            <a:extLst>
              <a:ext uri="{FF2B5EF4-FFF2-40B4-BE49-F238E27FC236}">
                <a16:creationId xmlns="" xmlns:a16="http://schemas.microsoft.com/office/drawing/2014/main" id="{FAEB156E-5C64-8943-B47D-DF6BC7E96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62" y="6592324"/>
            <a:ext cx="18405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400" dirty="0"/>
              <a:t>Gray level = 7.5/255</a:t>
            </a:r>
          </a:p>
        </p:txBody>
      </p:sp>
      <p:sp>
        <p:nvSpPr>
          <p:cNvPr id="63" name="Parallelogram 62">
            <a:extLst>
              <a:ext uri="{FF2B5EF4-FFF2-40B4-BE49-F238E27FC236}">
                <a16:creationId xmlns="" xmlns:a16="http://schemas.microsoft.com/office/drawing/2014/main" id="{68D8B7CE-0E32-4044-BFE7-04956F688C19}"/>
              </a:ext>
            </a:extLst>
          </p:cNvPr>
          <p:cNvSpPr/>
          <p:nvPr/>
        </p:nvSpPr>
        <p:spPr bwMode="auto">
          <a:xfrm>
            <a:off x="1053586" y="785192"/>
            <a:ext cx="1269423" cy="624120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B95CB16A-1E21-2243-9593-2AE491ED3E08}"/>
              </a:ext>
            </a:extLst>
          </p:cNvPr>
          <p:cNvSpPr txBox="1"/>
          <p:nvPr/>
        </p:nvSpPr>
        <p:spPr>
          <a:xfrm>
            <a:off x="1235099" y="1870780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/>
          </a:p>
          <a:p>
            <a:r>
              <a:rPr lang="en-US" sz="1200" b="1" dirty="0"/>
              <a:t>Seed </a:t>
            </a:r>
          </a:p>
          <a:p>
            <a:r>
              <a:rPr lang="en-US" sz="1200" b="1" dirty="0"/>
              <a:t>Halftone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42FB172-721D-F745-A5A1-ECC4C0ECBD77}"/>
              </a:ext>
            </a:extLst>
          </p:cNvPr>
          <p:cNvSpPr txBox="1"/>
          <p:nvPr/>
        </p:nvSpPr>
        <p:spPr>
          <a:xfrm>
            <a:off x="-76200" y="5828881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/>
          </a:p>
          <a:p>
            <a:r>
              <a:rPr lang="en-US" sz="1200" b="1" dirty="0"/>
              <a:t>Seed </a:t>
            </a:r>
          </a:p>
          <a:p>
            <a:r>
              <a:rPr lang="en-US" sz="1200" b="1" dirty="0"/>
              <a:t>Halftone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D1B6229-CA86-9E4E-A28D-E710DC382ED0}"/>
              </a:ext>
            </a:extLst>
          </p:cNvPr>
          <p:cNvSpPr txBox="1"/>
          <p:nvPr/>
        </p:nvSpPr>
        <p:spPr>
          <a:xfrm>
            <a:off x="1166858" y="766574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Stage 1</a:t>
            </a:r>
          </a:p>
          <a:p>
            <a:r>
              <a:rPr lang="en-US" sz="1200" b="1" dirty="0"/>
              <a:t>continuous-</a:t>
            </a:r>
          </a:p>
          <a:p>
            <a:r>
              <a:rPr lang="en-US" sz="1200" b="1" dirty="0"/>
              <a:t>tone image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83A91D9F-3533-3E40-8D06-D3BE4D88D56F}"/>
              </a:ext>
            </a:extLst>
          </p:cNvPr>
          <p:cNvCxnSpPr>
            <a:cxnSpLocks/>
            <a:stCxn id="69" idx="3"/>
            <a:endCxn id="36" idx="1"/>
          </p:cNvCxnSpPr>
          <p:nvPr/>
        </p:nvCxnSpPr>
        <p:spPr bwMode="auto">
          <a:xfrm>
            <a:off x="2234779" y="1089740"/>
            <a:ext cx="270556" cy="8666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arallelogram 75">
            <a:extLst>
              <a:ext uri="{FF2B5EF4-FFF2-40B4-BE49-F238E27FC236}">
                <a16:creationId xmlns="" xmlns:a16="http://schemas.microsoft.com/office/drawing/2014/main" id="{69C53E11-74CA-CA44-83BA-EDE4D96FED62}"/>
              </a:ext>
            </a:extLst>
          </p:cNvPr>
          <p:cNvSpPr/>
          <p:nvPr/>
        </p:nvSpPr>
        <p:spPr bwMode="auto">
          <a:xfrm>
            <a:off x="3341955" y="717071"/>
            <a:ext cx="1269423" cy="624120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41810347-6127-3E4E-AA51-8AC1D1B653CB}"/>
              </a:ext>
            </a:extLst>
          </p:cNvPr>
          <p:cNvSpPr txBox="1"/>
          <p:nvPr/>
        </p:nvSpPr>
        <p:spPr>
          <a:xfrm>
            <a:off x="3417802" y="685800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Stage 2</a:t>
            </a:r>
          </a:p>
          <a:p>
            <a:r>
              <a:rPr lang="en-US" sz="1200" b="1" dirty="0"/>
              <a:t>continuous-</a:t>
            </a:r>
          </a:p>
          <a:p>
            <a:r>
              <a:rPr lang="en-US" sz="1200" b="1" dirty="0"/>
              <a:t>tone image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="" xmlns:a16="http://schemas.microsoft.com/office/drawing/2014/main" id="{3CAA836D-47D1-DC46-BD3A-0BAAC79FFE57}"/>
              </a:ext>
            </a:extLst>
          </p:cNvPr>
          <p:cNvCxnSpPr>
            <a:cxnSpLocks/>
          </p:cNvCxnSpPr>
          <p:nvPr/>
        </p:nvCxnSpPr>
        <p:spPr bwMode="auto">
          <a:xfrm>
            <a:off x="3875785" y="1351219"/>
            <a:ext cx="233692" cy="548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arallelogram 82">
            <a:extLst>
              <a:ext uri="{FF2B5EF4-FFF2-40B4-BE49-F238E27FC236}">
                <a16:creationId xmlns="" xmlns:a16="http://schemas.microsoft.com/office/drawing/2014/main" id="{59CBFBE5-3E22-A647-BFDD-CDFE6D7EBFB8}"/>
              </a:ext>
            </a:extLst>
          </p:cNvPr>
          <p:cNvSpPr/>
          <p:nvPr/>
        </p:nvSpPr>
        <p:spPr bwMode="auto">
          <a:xfrm>
            <a:off x="5668010" y="717071"/>
            <a:ext cx="1269423" cy="624120"/>
          </a:xfrm>
          <a:prstGeom prst="parallelogram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0FB1112D-A215-D042-AEBC-C1CCCFC1CA2C}"/>
              </a:ext>
            </a:extLst>
          </p:cNvPr>
          <p:cNvSpPr txBox="1"/>
          <p:nvPr/>
        </p:nvSpPr>
        <p:spPr>
          <a:xfrm>
            <a:off x="5743857" y="685800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Stage K</a:t>
            </a:r>
          </a:p>
          <a:p>
            <a:r>
              <a:rPr lang="en-US" sz="1200" b="1" dirty="0"/>
              <a:t>continuous-</a:t>
            </a:r>
          </a:p>
          <a:p>
            <a:r>
              <a:rPr lang="en-US" sz="1200" b="1" dirty="0"/>
              <a:t>tone image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="" xmlns:a16="http://schemas.microsoft.com/office/drawing/2014/main" id="{E4F123FD-C42D-F040-AEE1-80E4645F117A}"/>
              </a:ext>
            </a:extLst>
          </p:cNvPr>
          <p:cNvCxnSpPr>
            <a:cxnSpLocks/>
          </p:cNvCxnSpPr>
          <p:nvPr/>
        </p:nvCxnSpPr>
        <p:spPr bwMode="auto">
          <a:xfrm>
            <a:off x="6201840" y="1351219"/>
            <a:ext cx="233692" cy="548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9E4410CD-4ACE-5B4A-897A-850F9804FDE0}"/>
              </a:ext>
            </a:extLst>
          </p:cNvPr>
          <p:cNvCxnSpPr/>
          <p:nvPr/>
        </p:nvCxnSpPr>
        <p:spPr bwMode="auto">
          <a:xfrm flipV="1">
            <a:off x="3785057" y="1933301"/>
            <a:ext cx="329743" cy="3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320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  <p:video>
              <p:cMediaNode vol="80000">
                <p:cTn id="58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video>
              <p:cMediaNode vol="80000">
                <p:cTn id="59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46"/>
                </p:tgtEl>
              </p:cMediaNode>
            </p:video>
            <p:video>
              <p:cMediaNode vol="80000">
                <p:cTn id="62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49"/>
                </p:tgtEl>
              </p:cMediaNode>
            </p:video>
            <p:video>
              <p:cMediaNode vol="80000">
                <p:cTn id="65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  <p:video>
              <p:cMediaNode vol="80000">
                <p:cTn id="67" fill="hold" display="0">
                  <p:stCondLst>
                    <p:cond delay="indefinite"/>
                  </p:stCondLst>
                </p:cTn>
                <p:tgtEl>
                  <p:spTgt spid="5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1" y="45720"/>
            <a:ext cx="8112642" cy="868680"/>
          </a:xfrm>
        </p:spPr>
        <p:txBody>
          <a:bodyPr/>
          <a:lstStyle/>
          <a:p>
            <a:r>
              <a:rPr lang="en-US" dirty="0"/>
              <a:t>MS-MP-CLU-DBS applied to a continuous-tone folded ramp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7D37C8-A8C6-0940-9520-6D79507F6D1A}"/>
              </a:ext>
            </a:extLst>
          </p:cNvPr>
          <p:cNvSpPr txBox="1"/>
          <p:nvPr/>
        </p:nvSpPr>
        <p:spPr>
          <a:xfrm>
            <a:off x="3616129" y="6261100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 = 5; MP = 10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0AFAE29D-7B63-9F4B-86E2-5B636DADA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1" y="1066800"/>
            <a:ext cx="8164286" cy="4876800"/>
          </a:xfrm>
        </p:spPr>
      </p:pic>
    </p:spTree>
    <p:extLst>
      <p:ext uri="{BB962C8B-B14F-4D97-AF65-F5344CB8AC3E}">
        <p14:creationId xmlns:p14="http://schemas.microsoft.com/office/powerpoint/2010/main" val="28611232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4A4443-A832-C646-BB5D-DD99E65E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F4FD9D-7B3E-9148-9E41-E7473CEE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Overview of DBS and CLU-DBS</a:t>
            </a:r>
          </a:p>
          <a:p>
            <a:r>
              <a:rPr lang="en-US" dirty="0"/>
              <a:t>MS-MP-CLU-DBS Screen Design</a:t>
            </a:r>
          </a:p>
          <a:p>
            <a:pPr lvl="2"/>
            <a:r>
              <a:rPr lang="en-US" dirty="0"/>
              <a:t>Screen design procedure</a:t>
            </a:r>
          </a:p>
          <a:p>
            <a:pPr lvl="2"/>
            <a:r>
              <a:rPr lang="en-US" dirty="0"/>
              <a:t>Desired LPI (halftone frequency)</a:t>
            </a:r>
          </a:p>
          <a:p>
            <a:pPr lvl="2"/>
            <a:r>
              <a:rPr lang="en-US" dirty="0"/>
              <a:t>Halftone quality and metrics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532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8970E3-46F8-534D-9B12-B0750341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05413E-2E4C-5540-ABB1-E0B12C14D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screen is a threshold matrix that can be used to halftone any input image by pixel-wise comparison of the image with the screen. A screen is constructed by designing halftones for each gray-level in the tonal range in some specified sequence with stacking constraints applied. </a:t>
            </a:r>
          </a:p>
          <a:p>
            <a:r>
              <a:rPr lang="en-US" dirty="0"/>
              <a:t>Generating a halftone from a screen is much faster than generating a halftone by directly applying MS-MP-CLU-DBS. </a:t>
            </a:r>
          </a:p>
          <a:p>
            <a:r>
              <a:rPr lang="en-US" dirty="0"/>
              <a:t>Our goal of the screen is to generate a halftone that would have texture quality similar to that of direct MS-MP-CLU-DBS.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928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90" y="1676400"/>
            <a:ext cx="4497410" cy="2438400"/>
          </a:xfrm>
        </p:spPr>
        <p:txBody>
          <a:bodyPr/>
          <a:lstStyle/>
          <a:p>
            <a:r>
              <a:rPr lang="en-US" sz="4000" dirty="0" smtClean="0"/>
              <a:t>MS-MP-CLU-DBS Screen Design Using DBS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04516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D2911C-6F70-DC45-819E-0F507BD5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MS-MP-CLU-DBS based screen design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428D3EAD-83B1-644D-AF40-D4E0D3438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0600"/>
                <a:ext cx="8534400" cy="5309284"/>
              </a:xfrm>
            </p:spPr>
            <p:txBody>
              <a:bodyPr/>
              <a:lstStyle/>
              <a:p>
                <a:r>
                  <a:rPr lang="en-US" dirty="0" smtClean="0"/>
                  <a:t>Generate a threshold matrix that is based on MS-MP-CLU-DBS</a:t>
                </a:r>
              </a:p>
              <a:p>
                <a:pPr marL="688975" lvl="2" indent="-457200">
                  <a:buFont typeface="+mj-lt"/>
                  <a:buAutoNum type="arabicPeriod"/>
                </a:pPr>
                <a:r>
                  <a:rPr lang="en-US" sz="1600" dirty="0"/>
                  <a:t>Giving an initial level that is between 0-255 (in our case, gray-level of 127), and generate a continuous-tone patch size of 256</a:t>
                </a:r>
                <a14:m/>
                <a:r>
                  <a:rPr lang="en-US" sz="1600" dirty="0"/>
                  <a:t> 256. </a:t>
                </a:r>
              </a:p>
              <a:p>
                <a:pPr marL="688975" lvl="2" indent="-457200">
                  <a:buFont typeface="+mj-lt"/>
                  <a:buAutoNum type="arabicPeriod"/>
                </a:pPr>
                <a:r>
                  <a:rPr lang="en-US" sz="1600" dirty="0"/>
                  <a:t>Use MS-MP-CLU-DBS to generate desired halftone of gray-level 127. </a:t>
                </a:r>
              </a:p>
              <a:p>
                <a:pPr marL="911225" lvl="3" indent="-457200">
                  <a:buFont typeface="+mj-lt"/>
                  <a:buAutoNum type="alphaLcPeriod"/>
                </a:pPr>
                <a:r>
                  <a:rPr lang="en-US" sz="1400" dirty="0"/>
                  <a:t>Set seed halftone level to be 7.57, where absorptance of seed halftone has function of </a:t>
                </a:r>
                <a14:m/>
                <a:r>
                  <a:rPr lang="en-US" sz="1400" dirty="0"/>
                  <a:t>, </a:t>
                </a:r>
                <a14:m/>
                <a:r>
                  <a:rPr lang="en-US" sz="1400" dirty="0">
                    <a:ea typeface="Cambria Math" panose="02040503050406030204" pitchFamily="18" charset="0"/>
                  </a:rPr>
                  <a:t> is desired frequency in </a:t>
                </a:r>
                <a:r>
                  <a:rPr lang="en-US" sz="1400" dirty="0" err="1">
                    <a:ea typeface="Cambria Math" panose="02040503050406030204" pitchFamily="18" charset="0"/>
                  </a:rPr>
                  <a:t>lpi</a:t>
                </a:r>
                <a:r>
                  <a:rPr lang="en-US" sz="1400" dirty="0">
                    <a:ea typeface="Cambria Math" panose="02040503050406030204" pitchFamily="18" charset="0"/>
                  </a:rPr>
                  <a:t> and R is the printer resolution in dpi. </a:t>
                </a:r>
                <a14:m/>
                <a:r>
                  <a:rPr lang="en-US" sz="1400" dirty="0">
                    <a:ea typeface="Cambria Math" panose="02040503050406030204" pitchFamily="18" charset="0"/>
                  </a:rPr>
                  <a:t>=280 </a:t>
                </a:r>
                <a:r>
                  <a:rPr lang="en-US" sz="1400" dirty="0" err="1">
                    <a:ea typeface="Cambria Math" panose="02040503050406030204" pitchFamily="18" charset="0"/>
                  </a:rPr>
                  <a:t>lpi</a:t>
                </a:r>
                <a:r>
                  <a:rPr lang="en-US" sz="1400" dirty="0">
                    <a:ea typeface="Cambria Math" panose="02040503050406030204" pitchFamily="18" charset="0"/>
                  </a:rPr>
                  <a:t>, R=1625.6 dpi. *</a:t>
                </a:r>
              </a:p>
              <a:p>
                <a:pPr marL="911225" lvl="3" indent="-457200">
                  <a:buFont typeface="+mj-lt"/>
                  <a:buAutoNum type="alphaLcPeriod"/>
                </a:pPr>
                <a:r>
                  <a:rPr lang="en-US" sz="1400" dirty="0"/>
                  <a:t>MS=5 and MP=10.</a:t>
                </a:r>
              </a:p>
              <a:p>
                <a:pPr marL="688975" lvl="2" indent="-457200">
                  <a:buFont typeface="+mj-lt"/>
                  <a:buAutoNum type="arabicPeriod"/>
                </a:pPr>
                <a:r>
                  <a:rPr lang="en-US" sz="1600" dirty="0"/>
                  <a:t>Add or delete a sufficient number of dots to or from the initial halftone to reach the exact gray-level of 127.</a:t>
                </a:r>
              </a:p>
              <a:p>
                <a:pPr marL="688975" lvl="2" indent="-457200">
                  <a:buFont typeface="+mj-lt"/>
                  <a:buAutoNum type="arabicPeriod"/>
                </a:pPr>
                <a:r>
                  <a:rPr lang="en-US" sz="1600" dirty="0"/>
                  <a:t>Use toggle-only to generate levels below the initial level with stacking constraints by removing 256 pixels at each level. </a:t>
                </a:r>
              </a:p>
              <a:p>
                <a:pPr marL="911225" lvl="3" indent="-457200">
                  <a:buFont typeface="+mj-lt"/>
                  <a:buAutoNum type="alphaLcPeriod"/>
                </a:pPr>
                <a:r>
                  <a:rPr lang="en-US" sz="1400" dirty="0"/>
                  <a:t>Each new dot is removed in a greedy fashion by exploring all possible locations and picking the one that either deceases the cost the most or increases it the least. </a:t>
                </a:r>
              </a:p>
              <a:p>
                <a:pPr marL="688975" lvl="2" indent="-457200">
                  <a:buFont typeface="+mj-lt"/>
                  <a:buAutoNum type="arabicPeriod"/>
                </a:pPr>
                <a:r>
                  <a:rPr lang="en-US" sz="1600" dirty="0"/>
                  <a:t>Use toggle-only to generate levels above the initial level with stacking constraints by adding 256 pixels at each level.</a:t>
                </a:r>
              </a:p>
              <a:p>
                <a:pPr marL="911225" lvl="3" indent="-457200">
                  <a:buFont typeface="+mj-lt"/>
                  <a:buAutoNum type="alphaLcPeriod"/>
                </a:pPr>
                <a:r>
                  <a:rPr lang="en-US" sz="1400" dirty="0"/>
                  <a:t>Each new dot is added in a greedy fashion by exploring all possible locations and picking the one that either deceases the cost the most or increases it the least. </a:t>
                </a:r>
              </a:p>
              <a:p>
                <a:pPr marL="688975" lvl="2" indent="-457200">
                  <a:buFont typeface="+mj-lt"/>
                  <a:buAutoNum type="arabicPeriod"/>
                </a:pPr>
                <a:r>
                  <a:rPr lang="en-US" sz="1600" dirty="0"/>
                  <a:t>Generate threshold matrix based on the above procedure.</a:t>
                </a:r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28D3EAD-83B1-644D-AF40-D4E0D3438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534400" cy="530928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57C3EE-9493-F346-97E6-CA57168E630B}"/>
              </a:ext>
            </a:extLst>
          </p:cNvPr>
          <p:cNvSpPr txBox="1"/>
          <p:nvPr/>
        </p:nvSpPr>
        <p:spPr>
          <a:xfrm>
            <a:off x="228600" y="6383704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a typeface="Cambria Math" panose="02040503050406030204" pitchFamily="18" charset="0"/>
              </a:rPr>
              <a:t>*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Gupta, PhD Dissertation</a:t>
            </a:r>
            <a:r>
              <a:rPr lang="en-US" sz="1200" dirty="0"/>
              <a:t>, “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Clustered-dot Halftoning with Direct Binary Search</a:t>
            </a:r>
            <a:r>
              <a:rPr lang="en-US" sz="1200" dirty="0"/>
              <a:t>”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Jan. 2010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362200"/>
            <a:ext cx="107949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34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D7AD84-925A-844F-A53C-024689B05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DFD24B-4CF0-8246-AA16-A27ADD98CF9A}"/>
              </a:ext>
            </a:extLst>
          </p:cNvPr>
          <p:cNvSpPr txBox="1"/>
          <p:nvPr/>
        </p:nvSpPr>
        <p:spPr>
          <a:xfrm>
            <a:off x="349897" y="540127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level of 127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83413B-AEBE-0248-BAC1-426F2E8426EA}"/>
              </a:ext>
            </a:extLst>
          </p:cNvPr>
          <p:cNvSpPr txBox="1"/>
          <p:nvPr/>
        </p:nvSpPr>
        <p:spPr>
          <a:xfrm>
            <a:off x="2094410" y="5401270"/>
            <a:ext cx="4955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Level: 126</a:t>
            </a:r>
          </a:p>
          <a:p>
            <a:pPr algn="ctr"/>
            <a:r>
              <a:rPr lang="en-US" dirty="0"/>
              <a:t>Generated from Initial level of 127</a:t>
            </a:r>
          </a:p>
          <a:p>
            <a:pPr algn="ctr"/>
            <a:r>
              <a:rPr lang="en-US" dirty="0"/>
              <a:t>with stacking constraints by removing 256 dots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EE271E89-D931-8C42-B8F2-B3695AFD6A0F}"/>
                  </a:ext>
                </a:extLst>
              </p:cNvPr>
              <p:cNvSpPr txBox="1"/>
              <p:nvPr/>
            </p:nvSpPr>
            <p:spPr>
              <a:xfrm>
                <a:off x="7232745" y="5401270"/>
                <a:ext cx="13067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Difference</a:t>
                </a:r>
              </a:p>
              <a:p>
                <a:pPr algn="ctr"/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n-US" dirty="0"/>
                  <a:t> dots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271E89-D931-8C42-B8F2-B3695AFD6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45" y="5401270"/>
                <a:ext cx="1306768" cy="646331"/>
              </a:xfrm>
              <a:prstGeom prst="rect">
                <a:avLst/>
              </a:prstGeom>
              <a:blipFill>
                <a:blip r:embed="rId2"/>
                <a:stretch>
                  <a:fillRect l="-971" t="-1923" r="-2913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1D455A55-97F7-F146-A27D-246B0E8C12AF}"/>
                  </a:ext>
                </a:extLst>
              </p:cNvPr>
              <p:cNvSpPr txBox="1"/>
              <p:nvPr/>
            </p:nvSpPr>
            <p:spPr>
              <a:xfrm>
                <a:off x="2741795" y="3912719"/>
                <a:ext cx="42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455A55-97F7-F146-A27D-246B0E8C1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95" y="3912719"/>
                <a:ext cx="42191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1677515-64D7-EA4D-88E7-5835567220A3}"/>
              </a:ext>
            </a:extLst>
          </p:cNvPr>
          <p:cNvSpPr txBox="1"/>
          <p:nvPr/>
        </p:nvSpPr>
        <p:spPr>
          <a:xfrm>
            <a:off x="6068776" y="389946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=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243FAD-7256-4444-B4D1-2420BBF42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36" y="2629467"/>
            <a:ext cx="2540000" cy="2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E4D5F8-0446-E943-B186-DC3D835767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90" y="2625547"/>
            <a:ext cx="254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4740171-4832-4A4C-AC89-E23E51A62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2" y="2625547"/>
            <a:ext cx="2540000" cy="25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id="{DFC8E91C-608A-8243-883E-256AAAEC9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4794" y="990600"/>
                <a:ext cx="8112643" cy="5309284"/>
              </a:xfrm>
            </p:spPr>
            <p:txBody>
              <a:bodyPr/>
              <a:lstStyle/>
              <a:p>
                <a:r>
                  <a:rPr lang="en-US" dirty="0"/>
                  <a:t>Gaussian parameters: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b="0" dirty="0"/>
                  <a:t>,</a:t>
                </a:r>
                <a:r>
                  <a:rPr lang="en-US" dirty="0"/>
                  <a:t>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𝑢𝑝𝑑𝑎𝑡𝑒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Screen size: 256 </a:t>
                </a:r>
                <a14:m>
                  <m:oMath xmlns=""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256</a:t>
                </a:r>
              </a:p>
              <a:p>
                <a:r>
                  <a:rPr lang="en-US" dirty="0"/>
                  <a:t>Patch size: 256 </a:t>
                </a:r>
                <a14:m>
                  <m:oMath xmlns=""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256</a:t>
                </a:r>
              </a:p>
              <a:p>
                <a:endParaRPr lang="en-US" b="0" dirty="0"/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C8E91C-608A-8243-883E-256AAAEC9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794" y="990600"/>
                <a:ext cx="8112643" cy="5309284"/>
              </a:xfr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1066801"/>
            <a:ext cx="3429000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33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5185C-7F24-B847-92B0-EE5FEA98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456" y="-329237"/>
            <a:ext cx="8559796" cy="868680"/>
          </a:xfrm>
        </p:spPr>
        <p:txBody>
          <a:bodyPr/>
          <a:lstStyle/>
          <a:p>
            <a:r>
              <a:rPr lang="en-US" dirty="0"/>
              <a:t>Comparison with direct MS-MP-CLU-DBS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1C6656-90AF-7843-88A7-AEC1352B51E7}"/>
              </a:ext>
            </a:extLst>
          </p:cNvPr>
          <p:cNvSpPr txBox="1"/>
          <p:nvPr/>
        </p:nvSpPr>
        <p:spPr>
          <a:xfrm>
            <a:off x="5562600" y="114385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Generated from Screen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D1B4AF-36D5-CA46-8072-F8678CD4B00A}"/>
              </a:ext>
            </a:extLst>
          </p:cNvPr>
          <p:cNvSpPr txBox="1"/>
          <p:nvPr/>
        </p:nvSpPr>
        <p:spPr>
          <a:xfrm>
            <a:off x="0" y="1143000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Generated from direct MS-MP-CLU-DBS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="" xmlns:a16="http://schemas.microsoft.com/office/drawing/2014/main" id="{977BB306-EA3A-6C45-B26B-C2D7C080F6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794" y="381000"/>
                <a:ext cx="8112643" cy="5309284"/>
              </a:xfrm>
              <a:prstGeom prst="rect">
                <a:avLst/>
              </a:prstGeom>
            </p:spPr>
            <p:txBody>
              <a:bodyPr/>
              <a:lstStyle>
                <a:lvl1pPr marL="117475" indent="-117475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v"/>
                  <a:defRPr lang="en-US" altLang="zh-CN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Times New Roman"/>
                  </a:defRPr>
                </a:lvl1pPr>
                <a:lvl2pPr marL="339725" indent="-339725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Wingdings" pitchFamily="2" charset="2"/>
                  <a:buChar char="v"/>
                  <a:defRPr lang="en-US" altLang="zh-CN" sz="2300" dirty="0">
                    <a:solidFill>
                      <a:schemeClr val="tx1"/>
                    </a:solidFill>
                    <a:latin typeface="+mn-lt"/>
                  </a:defRPr>
                </a:lvl2pPr>
                <a:lvl3pPr marL="574675" indent="-234950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Char char="»"/>
                  <a:defRPr>
                    <a:solidFill>
                      <a:schemeClr val="tx1"/>
                    </a:solidFill>
                    <a:latin typeface="+mn-lt"/>
                    <a:cs typeface="Times New Roman"/>
                  </a:defRPr>
                </a:lvl3pPr>
                <a:lvl4pPr marL="796925" indent="-222250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n"/>
                  <a:defRPr sz="1600">
                    <a:solidFill>
                      <a:schemeClr val="tx1"/>
                    </a:solidFill>
                    <a:latin typeface="+mn-lt"/>
                    <a:cs typeface="Times New Roman"/>
                  </a:defRPr>
                </a:lvl4pPr>
                <a:lvl5pPr marL="1031875" indent="-234950" algn="l" rtl="0" eaLnBrk="0" fontAlgn="base" hangingPunct="0"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+mn-lt"/>
                    <a:cs typeface="Times New Roman"/>
                  </a:defRPr>
                </a:lvl5pPr>
                <a:lvl6pPr marL="2635250" indent="-233363" algn="l" rtl="0" eaLnBrk="0" fontAlgn="base" hangingPunct="0">
                  <a:lnSpc>
                    <a:spcPct val="89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3092450" indent="-233363" algn="l" rtl="0" eaLnBrk="0" fontAlgn="base" hangingPunct="0">
                  <a:lnSpc>
                    <a:spcPct val="89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549650" indent="-233363" algn="l" rtl="0" eaLnBrk="0" fontAlgn="base" hangingPunct="0">
                  <a:lnSpc>
                    <a:spcPct val="89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4006850" indent="-233363" algn="l" rtl="0" eaLnBrk="0" fontAlgn="base" hangingPunct="0">
                  <a:lnSpc>
                    <a:spcPct val="89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Gaussian parameters: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ar-AE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i="1" ker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ar-AE" i="1" ker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ar-AE" kern="0" dirty="0"/>
                  <a:t>,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ar-AE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AE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𝑢𝑝𝑑𝑎𝑡𝑒</m:t>
                        </m:r>
                      </m:sub>
                    </m:sSub>
                    <m:r>
                      <a:rPr lang="ar-AE" i="1" ker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endParaRPr lang="ar-AE" kern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kern="0" dirty="0"/>
                  <a:t>Screen size: 256 x 256</a:t>
                </a:r>
              </a:p>
              <a:p>
                <a:endParaRPr lang="en-US" kern="0" dirty="0"/>
              </a:p>
              <a:p>
                <a:endParaRPr lang="en-US" kern="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77BB306-EA3A-6C45-B26B-C2D7C080F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94" y="381000"/>
                <a:ext cx="8112643" cy="5309284"/>
              </a:xfrm>
              <a:prstGeom prst="rect">
                <a:avLst/>
              </a:prstGeom>
              <a:blipFill>
                <a:blip r:embed="rId3"/>
                <a:stretch>
                  <a:fillRect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4DA25B-A9F8-4346-B2EF-DA3696B75BE7}"/>
              </a:ext>
            </a:extLst>
          </p:cNvPr>
          <p:cNvSpPr txBox="1"/>
          <p:nvPr/>
        </p:nvSpPr>
        <p:spPr>
          <a:xfrm>
            <a:off x="1120630" y="6254127"/>
            <a:ext cx="1515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Seed halftone: 7.57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61957C8-02C1-FE49-ACC3-6A23C694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7" y="1481435"/>
            <a:ext cx="8562505" cy="4751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57200"/>
            <a:ext cx="3048000" cy="3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157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4A4443-A832-C646-BB5D-DD99E65E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F4FD9D-7B3E-9148-9E41-E7473CEE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Overview of DBS and CLU-DBS</a:t>
            </a:r>
          </a:p>
          <a:p>
            <a:r>
              <a:rPr lang="en-US" dirty="0"/>
              <a:t>MS-MP-CLU-DBS Screen Design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Screen design procedure</a:t>
            </a:r>
          </a:p>
          <a:p>
            <a:pPr lvl="2"/>
            <a:r>
              <a:rPr lang="en-US" dirty="0"/>
              <a:t>Desired LPI (halftone frequency)</a:t>
            </a:r>
          </a:p>
          <a:p>
            <a:pPr lvl="2"/>
            <a:r>
              <a:rPr lang="en-US" dirty="0"/>
              <a:t>Halftone quality and metrics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593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35CA8-978A-9447-95DD-D66C7993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-294522"/>
            <a:ext cx="8112642" cy="868680"/>
          </a:xfrm>
        </p:spPr>
        <p:txBody>
          <a:bodyPr/>
          <a:lstStyle/>
          <a:p>
            <a:r>
              <a:rPr lang="en-US" dirty="0"/>
              <a:t>Desired LPI (halftone frequency)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0D92508-482C-904F-BCD7-CEAA4E1B3C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8467" y="653879"/>
                <a:ext cx="8394848" cy="5550242"/>
              </a:xfrm>
            </p:spPr>
            <p:txBody>
              <a:bodyPr/>
              <a:lstStyle/>
              <a:p>
                <a:r>
                  <a:rPr lang="en-US" dirty="0"/>
                  <a:t>From our previous work, we noted that applying Gaussian filters with various values of  </a:t>
                </a:r>
                <a14:m>
                  <m:oMath xmlns=""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would cause the frequency of the halftone to vary. </a:t>
                </a:r>
              </a:p>
              <a:p>
                <a:r>
                  <a:rPr lang="en-US" dirty="0"/>
                  <a:t>We tried several Gaussian filters to get a combination that the halftone generated would have better print quality and reach to desired halftone frequency (260 </a:t>
                </a:r>
                <a:r>
                  <a:rPr lang="en-US" dirty="0" err="1"/>
                  <a:t>lpi</a:t>
                </a:r>
                <a:r>
                  <a:rPr lang="en-US" dirty="0"/>
                  <a:t> ~ 280 </a:t>
                </a:r>
                <a:r>
                  <a:rPr lang="en-US" dirty="0" err="1"/>
                  <a:t>lpi</a:t>
                </a:r>
                <a:r>
                  <a:rPr lang="en-US" dirty="0"/>
                  <a:t>). </a:t>
                </a:r>
              </a:p>
              <a:p>
                <a:r>
                  <a:rPr lang="en-US" dirty="0"/>
                  <a:t>For each </a:t>
                </a:r>
                <a14:m>
                  <m:oMath xmlns=""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combination, we generated a screen from it and applied the screen to constant continuous-tone patches to get halftones. </a:t>
                </a:r>
              </a:p>
              <a:p>
                <a:r>
                  <a:rPr lang="en-US" altLang="zh-CN" dirty="0"/>
                  <a:t>Our method to determine the frequency associated with a halftone is to locate the maximum in the Radially Averaged Power Spectrum (RAPS) curve, computed from the Fourier transform of the halftone*. </a:t>
                </a:r>
                <a:endParaRPr lang="en-US" dirty="0"/>
              </a:p>
              <a:p>
                <a:r>
                  <a:rPr lang="en-US" dirty="0"/>
                  <a:t>We found that applying the combination of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1.3</m:t>
                    </m:r>
                  </m:oMath>
                </a14:m>
                <a:r>
                  <a:rPr lang="en-US" dirty="0"/>
                  <a:t>,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𝑢𝑝𝑑𝑎𝑡𝑒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1.7</m:t>
                    </m:r>
                  </m:oMath>
                </a14:m>
                <a:r>
                  <a:rPr lang="en-US" dirty="0"/>
                  <a:t> to the screen design would give us a better texture quality and a very stable halftone frequency of 268.21 </a:t>
                </a:r>
                <a:r>
                  <a:rPr lang="en-US" dirty="0" err="1"/>
                  <a:t>lpi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D92508-482C-904F-BCD7-CEAA4E1B3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8467" y="653879"/>
                <a:ext cx="8394848" cy="5550242"/>
              </a:xfrm>
              <a:blipFill>
                <a:blip r:embed="rId2"/>
                <a:stretch>
                  <a:fillRect r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FD0465-B7A5-A44A-8DEE-EA3B11E1453F}"/>
              </a:ext>
            </a:extLst>
          </p:cNvPr>
          <p:cNvSpPr txBox="1"/>
          <p:nvPr/>
        </p:nvSpPr>
        <p:spPr>
          <a:xfrm>
            <a:off x="-28000" y="6400800"/>
            <a:ext cx="5867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R. </a:t>
            </a:r>
            <a:r>
              <a:rPr lang="en-US" sz="1200" dirty="0" err="1"/>
              <a:t>Ulichney</a:t>
            </a:r>
            <a:r>
              <a:rPr lang="en-US" sz="1200" dirty="0"/>
              <a:t>, “Dithering with blue noise,” </a:t>
            </a:r>
            <a:r>
              <a:rPr lang="en-US" sz="1200" i="1" dirty="0"/>
              <a:t>Proc. IEEE</a:t>
            </a:r>
            <a:r>
              <a:rPr lang="en-US" sz="1200" dirty="0"/>
              <a:t>, vol. 76, pp. 56–79, Jan. 1988.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668" y="4800601"/>
            <a:ext cx="303213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663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7F099EA1-9673-2C42-BC06-AF61F8C8B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Gaussian parameters: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1.3</m:t>
                    </m:r>
                  </m:oMath>
                </a14:m>
                <a:r>
                  <a:rPr lang="en-US" dirty="0"/>
                  <a:t>,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𝑢𝑝𝑑𝑎𝑡𝑒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1.7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Screen size: 256 </a:t>
                </a:r>
                <a14:m>
                  <m:oMath xmlns=""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256</a:t>
                </a:r>
              </a:p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𝑅𝐴𝑃𝑆</m:t>
                        </m:r>
                      </m:sub>
                    </m:sSub>
                  </m:oMath>
                </a14:m>
                <a:r>
                  <a:rPr lang="en-US" dirty="0"/>
                  <a:t>: 268.21 </a:t>
                </a:r>
                <a:r>
                  <a:rPr lang="en-US" dirty="0" err="1"/>
                  <a:t>lpi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F099EA1-9673-2C42-BC06-AF61F8C8B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A3EE94-A10B-BC44-AD18-6FF54C54A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19400"/>
            <a:ext cx="3251200" cy="325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653CAF-9054-034F-9C39-7AAEC5F2F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90" y="2389220"/>
            <a:ext cx="5334000" cy="40005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5973AB9E-15D7-3748-B0D9-DDFBAB778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828800"/>
            <a:ext cx="6426200" cy="481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990600"/>
            <a:ext cx="4114800" cy="496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913534"/>
            <a:ext cx="1219200" cy="4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462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EA24F-2B33-3747-B1D6-2BB1B6A9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new screen to a folded ramp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DF2C531-11FD-1144-97CE-A338D95B9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5" y="1524000"/>
            <a:ext cx="8113713" cy="484013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7680B578-4E6A-BC4F-B8A0-7C721040D6CD}"/>
                  </a:ext>
                </a:extLst>
              </p:cNvPr>
              <p:cNvSpPr txBox="1"/>
              <p:nvPr/>
            </p:nvSpPr>
            <p:spPr>
              <a:xfrm>
                <a:off x="3298275" y="1026366"/>
                <a:ext cx="268567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=1.3</m:t>
                    </m:r>
                  </m:oMath>
                </a14:m>
                <a:r>
                  <a:rPr lang="en-US" dirty="0"/>
                  <a:t>,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𝑢𝑝𝑑𝑎𝑡𝑒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=1.7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80B578-4E6A-BC4F-B8A0-7C721040D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275" y="1026366"/>
                <a:ext cx="2685672" cy="390748"/>
              </a:xfrm>
              <a:prstGeom prst="rect">
                <a:avLst/>
              </a:prstGeom>
              <a:blipFill>
                <a:blip r:embed="rId3"/>
                <a:stretch>
                  <a:fillRect t="-93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922347"/>
            <a:ext cx="4355024" cy="5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715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4A4443-A832-C646-BB5D-DD99E65E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F4FD9D-7B3E-9148-9E41-E7473CEE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Overview of DBS and CLU-DBS</a:t>
            </a:r>
          </a:p>
          <a:p>
            <a:r>
              <a:rPr lang="en-US" dirty="0"/>
              <a:t>MS-MP-CLU-DBS Screen Design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Screen design procedure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Desired LPI (halftone frequency)</a:t>
            </a:r>
          </a:p>
          <a:p>
            <a:pPr lvl="2"/>
            <a:r>
              <a:rPr lang="en-US" dirty="0"/>
              <a:t>Halftone quality and metrics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052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46B75C-4519-1F48-88BD-2738E247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/>
            <a:r>
              <a:rPr lang="en-US" dirty="0"/>
              <a:t>Halftone quality and metrics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3D805DF-6755-3C43-BDFD-C19D0683E6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678" y="914400"/>
                <a:ext cx="8112643" cy="5309284"/>
              </a:xfrm>
            </p:spPr>
            <p:txBody>
              <a:bodyPr/>
              <a:lstStyle/>
              <a:p>
                <a:r>
                  <a:rPr lang="en-US" dirty="0"/>
                  <a:t>Parameters:</a:t>
                </a:r>
              </a:p>
              <a:p>
                <a:pPr lvl="2"/>
                <a14:m>
                  <m:oMath xmlns=""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𝑢𝑝𝑑𝑎𝑡𝑒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1.7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Screen size: 256</a:t>
                </a:r>
                <a14:m>
                  <m:oMath xmlns=""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256</a:t>
                </a:r>
              </a:p>
              <a:p>
                <a:pPr lvl="2"/>
                <a:r>
                  <a:rPr lang="en-US" dirty="0"/>
                  <a:t>Total number of levels: 256</a:t>
                </a:r>
              </a:p>
              <a:p>
                <a:pPr lvl="2"/>
                <a:r>
                  <a:rPr lang="en-US" dirty="0"/>
                  <a:t>Gray-levels that I generated: 16, 32, 48, 64, 80, 96, 112, 128, 144, 160, 176, 192, 218, 224, 240. </a:t>
                </a:r>
              </a:p>
              <a:p>
                <a:r>
                  <a:rPr lang="en-US" dirty="0"/>
                  <a:t>Pair Correlation</a:t>
                </a:r>
              </a:p>
              <a:p>
                <a:r>
                  <a:rPr lang="en-US" dirty="0"/>
                  <a:t>2D Fourier Spectrum Magnitude</a:t>
                </a:r>
              </a:p>
              <a:p>
                <a:r>
                  <a:rPr lang="en-US" dirty="0"/>
                  <a:t>Radially Average Power Spectrum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3D805DF-6755-3C43-BDFD-C19D0683E6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678" y="914400"/>
                <a:ext cx="8112643" cy="530928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2819401" cy="3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800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3885C-DA47-2541-B2CF-D7E9F60F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50" y="-396716"/>
            <a:ext cx="8112642" cy="868680"/>
          </a:xfrm>
        </p:spPr>
        <p:txBody>
          <a:bodyPr/>
          <a:lstStyle/>
          <a:p>
            <a:r>
              <a:rPr lang="en-US" dirty="0"/>
              <a:t>Pair Correlation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6FA20DFB-A69D-C244-BCF8-B5BBA6F13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9497"/>
            <a:ext cx="3675498" cy="1837749"/>
          </a:xfr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3168B1E-A088-2C4E-A00F-3633822A1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427912"/>
            <a:ext cx="1911858" cy="19118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73C3256-DD80-CF4E-9180-46694C784E16}"/>
              </a:ext>
            </a:extLst>
          </p:cNvPr>
          <p:cNvSpPr txBox="1"/>
          <p:nvPr/>
        </p:nvSpPr>
        <p:spPr>
          <a:xfrm>
            <a:off x="10100" y="10668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DADCF55-62CD-804E-B07A-44D633709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38400"/>
            <a:ext cx="3675498" cy="18377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BC3F3D9-A253-B34D-8501-68A27EDBA721}"/>
              </a:ext>
            </a:extLst>
          </p:cNvPr>
          <p:cNvSpPr txBox="1"/>
          <p:nvPr/>
        </p:nvSpPr>
        <p:spPr>
          <a:xfrm>
            <a:off x="-28000" y="320734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64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D809680-9B1D-5D44-AC8A-BEA33EF57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95800"/>
            <a:ext cx="3675498" cy="18377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8C040A2A-F498-7D43-80F9-31B3C19A5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438400"/>
            <a:ext cx="1911858" cy="19118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DF8C97E-A27F-7047-8A1F-54B9428675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4440836"/>
            <a:ext cx="1911858" cy="191185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10173E7-420A-BA4D-A05A-CE15BA63420D}"/>
              </a:ext>
            </a:extLst>
          </p:cNvPr>
          <p:cNvSpPr txBox="1"/>
          <p:nvPr/>
        </p:nvSpPr>
        <p:spPr>
          <a:xfrm>
            <a:off x="10100" y="529014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128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F223604-1485-884E-A680-58A293963ADA}"/>
              </a:ext>
            </a:extLst>
          </p:cNvPr>
          <p:cNvSpPr txBox="1"/>
          <p:nvPr/>
        </p:nvSpPr>
        <p:spPr>
          <a:xfrm>
            <a:off x="-28000" y="6393238"/>
            <a:ext cx="5308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D. L. Lau, G. R. Arce, and N. C. Gallagher, “Green-noise digital halftoning,” </a:t>
            </a:r>
          </a:p>
          <a:p>
            <a:r>
              <a:rPr lang="en-US" sz="1200" i="1" dirty="0"/>
              <a:t>Proc. IEEE</a:t>
            </a:r>
            <a:r>
              <a:rPr lang="en-US" sz="1200" dirty="0"/>
              <a:t>, vol. 86, pp. 2424–2444, Dec. 1998. 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11937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3" y="-228600"/>
            <a:ext cx="8113713" cy="868680"/>
          </a:xfrm>
        </p:spPr>
        <p:txBody>
          <a:bodyPr/>
          <a:lstStyle/>
          <a:p>
            <a:r>
              <a:rPr lang="en-US" dirty="0" smtClean="0"/>
              <a:t>About the authors (1/3)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46813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131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E2D4EE-CB1A-5A41-9207-E17C25C7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680" y="-106680"/>
            <a:ext cx="8112642" cy="868680"/>
          </a:xfrm>
        </p:spPr>
        <p:txBody>
          <a:bodyPr/>
          <a:lstStyle/>
          <a:p>
            <a:r>
              <a:rPr lang="en-US" dirty="0"/>
              <a:t>2D Fourier Spectrum Magnitude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8A4313-9219-B14D-B5AC-421A1E40D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30659"/>
            <a:ext cx="1625600" cy="162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5101B2-9A9D-EA48-8B7E-FC2D72CC8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022600"/>
            <a:ext cx="1625600" cy="1625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53BB239-AE05-1242-AEC6-114242904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080000"/>
            <a:ext cx="1625600" cy="1625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B27AB387-832C-D94F-99BD-7CE371A0F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00" y="802054"/>
            <a:ext cx="1911858" cy="191185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ABC2484-5DAE-DE4D-AE48-407EFCBFD765}"/>
              </a:ext>
            </a:extLst>
          </p:cNvPr>
          <p:cNvSpPr txBox="1"/>
          <p:nvPr/>
        </p:nvSpPr>
        <p:spPr>
          <a:xfrm>
            <a:off x="50800" y="1440942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CB84577-FB95-3544-AF4D-5FA261CEDB07}"/>
              </a:ext>
            </a:extLst>
          </p:cNvPr>
          <p:cNvSpPr txBox="1"/>
          <p:nvPr/>
        </p:nvSpPr>
        <p:spPr>
          <a:xfrm>
            <a:off x="12700" y="358149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64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F886B52E-5BC1-104A-A62D-EC6E874AF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00" y="2812542"/>
            <a:ext cx="1911858" cy="19118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576A6D7D-24AB-A040-BD9C-B08FEBC1E7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00" y="4814978"/>
            <a:ext cx="1911858" cy="191185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F29C5753-E988-494A-B754-1EB9CF8E98EA}"/>
              </a:ext>
            </a:extLst>
          </p:cNvPr>
          <p:cNvSpPr txBox="1"/>
          <p:nvPr/>
        </p:nvSpPr>
        <p:spPr>
          <a:xfrm>
            <a:off x="50800" y="566429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128</a:t>
            </a:r>
          </a:p>
        </p:txBody>
      </p:sp>
    </p:spTree>
    <p:extLst>
      <p:ext uri="{BB962C8B-B14F-4D97-AF65-F5344CB8AC3E}">
        <p14:creationId xmlns:p14="http://schemas.microsoft.com/office/powerpoint/2010/main" val="28526729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3885C-DA47-2541-B2CF-D7E9F60F1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-381000"/>
            <a:ext cx="8112642" cy="868680"/>
          </a:xfrm>
        </p:spPr>
        <p:txBody>
          <a:bodyPr/>
          <a:lstStyle/>
          <a:p>
            <a:r>
              <a:rPr lang="en-US" dirty="0"/>
              <a:t>Radially Average Power Spectrum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C3B3681-B461-F648-AAA0-D09C5911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24403"/>
            <a:ext cx="1911858" cy="19118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DC13CDD-F792-0A4E-A2D9-19C3267F9252}"/>
              </a:ext>
            </a:extLst>
          </p:cNvPr>
          <p:cNvSpPr txBox="1"/>
          <p:nvPr/>
        </p:nvSpPr>
        <p:spPr>
          <a:xfrm>
            <a:off x="10100" y="10668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DB7FBE6-477D-A748-A687-E37510EF9010}"/>
              </a:ext>
            </a:extLst>
          </p:cNvPr>
          <p:cNvSpPr txBox="1"/>
          <p:nvPr/>
        </p:nvSpPr>
        <p:spPr>
          <a:xfrm>
            <a:off x="-28000" y="336849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64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1480B18-17BB-4B4F-88EA-47B37FA86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19525"/>
            <a:ext cx="1911858" cy="19118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F7A6A2B-FC89-AF49-88A1-5898D7393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95800"/>
            <a:ext cx="1911858" cy="19118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44D8C72-FEFF-824C-94D8-49CDA1D12019}"/>
              </a:ext>
            </a:extLst>
          </p:cNvPr>
          <p:cNvSpPr txBox="1"/>
          <p:nvPr/>
        </p:nvSpPr>
        <p:spPr>
          <a:xfrm>
            <a:off x="10100" y="551862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4E93556-030B-5A4F-8508-DA9D38E7A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57" y="519992"/>
            <a:ext cx="2540858" cy="1905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8E0A24F-54F2-6B48-940F-9CC21E654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56" y="2538052"/>
            <a:ext cx="2540859" cy="19056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F181E6-AA22-9844-AE48-701276E0D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15" y="4534326"/>
            <a:ext cx="2540859" cy="1905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A8AC61CA-BDF7-F247-8307-BF91D6FEA7B9}"/>
                  </a:ext>
                </a:extLst>
              </p:cNvPr>
              <p:cNvSpPr/>
              <p:nvPr/>
            </p:nvSpPr>
            <p:spPr>
              <a:xfrm>
                <a:off x="7204311" y="1251466"/>
                <a:ext cx="16852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𝑅𝐴𝑃𝑆</m:t>
                        </m:r>
                      </m:sub>
                    </m:sSub>
                  </m:oMath>
                </a14:m>
                <a:r>
                  <a:rPr lang="en-US" sz="1600" dirty="0"/>
                  <a:t>: 268.21 </a:t>
                </a:r>
                <a:r>
                  <a:rPr lang="en-US" sz="1600" dirty="0" err="1"/>
                  <a:t>lpi</a:t>
                </a:r>
                <a:endParaRPr lang="en-US" sz="1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AC61CA-BDF7-F247-8307-BF91D6FEA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11" y="1251466"/>
                <a:ext cx="1685205" cy="338554"/>
              </a:xfrm>
              <a:prstGeom prst="rect">
                <a:avLst/>
              </a:prstGeom>
              <a:blipFill>
                <a:blip r:embed="rId8"/>
                <a:stretch>
                  <a:fillRect t="-7407" r="-746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5DEF9764-1EC9-D64C-8FF5-2DD6AEA2C768}"/>
                  </a:ext>
                </a:extLst>
              </p:cNvPr>
              <p:cNvSpPr/>
              <p:nvPr/>
            </p:nvSpPr>
            <p:spPr>
              <a:xfrm>
                <a:off x="7204311" y="3306177"/>
                <a:ext cx="16852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𝑅𝐴𝑃𝑆</m:t>
                        </m:r>
                      </m:sub>
                    </m:sSub>
                  </m:oMath>
                </a14:m>
                <a:r>
                  <a:rPr lang="en-US" sz="1600" dirty="0"/>
                  <a:t>: 268.21 </a:t>
                </a:r>
                <a:r>
                  <a:rPr lang="en-US" sz="1600" dirty="0" err="1"/>
                  <a:t>lpi</a:t>
                </a:r>
                <a:endParaRPr lang="en-US" sz="16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DEF9764-1EC9-D64C-8FF5-2DD6AEA2C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11" y="3306177"/>
                <a:ext cx="1685205" cy="338554"/>
              </a:xfrm>
              <a:prstGeom prst="rect">
                <a:avLst/>
              </a:prstGeom>
              <a:blipFill>
                <a:blip r:embed="rId9"/>
                <a:stretch>
                  <a:fillRect t="-3571" r="-74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8C205847-AE9A-4848-963B-B865E57F97B5}"/>
                  </a:ext>
                </a:extLst>
              </p:cNvPr>
              <p:cNvSpPr/>
              <p:nvPr/>
            </p:nvSpPr>
            <p:spPr>
              <a:xfrm>
                <a:off x="7218028" y="5282452"/>
                <a:ext cx="16852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=""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𝑅𝐴𝑃𝑆</m:t>
                        </m:r>
                      </m:sub>
                    </m:sSub>
                  </m:oMath>
                </a14:m>
                <a:r>
                  <a:rPr lang="en-US" sz="1600" dirty="0"/>
                  <a:t>: 268.21 </a:t>
                </a:r>
                <a:r>
                  <a:rPr lang="en-US" sz="1600" dirty="0" err="1"/>
                  <a:t>lpi</a:t>
                </a:r>
                <a:endParaRPr lang="en-US" sz="16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205847-AE9A-4848-963B-B865E57F9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028" y="5282452"/>
                <a:ext cx="1685205" cy="338554"/>
              </a:xfrm>
              <a:prstGeom prst="rect">
                <a:avLst/>
              </a:prstGeom>
              <a:blipFill>
                <a:blip r:embed="rId10"/>
                <a:stretch>
                  <a:fillRect t="-3571" r="-74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BF3CC77-E736-194F-A4AC-6BC62DA90441}"/>
              </a:ext>
            </a:extLst>
          </p:cNvPr>
          <p:cNvSpPr txBox="1"/>
          <p:nvPr/>
        </p:nvSpPr>
        <p:spPr>
          <a:xfrm>
            <a:off x="-28000" y="6400800"/>
            <a:ext cx="580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R. </a:t>
            </a:r>
            <a:r>
              <a:rPr lang="en-US" sz="1200" dirty="0" err="1"/>
              <a:t>Ulichney</a:t>
            </a:r>
            <a:r>
              <a:rPr lang="en-US" sz="1200" dirty="0"/>
              <a:t>, “Dithering with blue noise,” </a:t>
            </a:r>
            <a:r>
              <a:rPr lang="en-US" sz="1200" i="1" dirty="0"/>
              <a:t>Proc. IEEE</a:t>
            </a:r>
            <a:r>
              <a:rPr lang="en-US" sz="1200" dirty="0"/>
              <a:t>, vol. 76, pp. 56–79, Jan. 1988.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1295401"/>
            <a:ext cx="990600" cy="3837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3350054"/>
            <a:ext cx="990600" cy="3837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1295400"/>
            <a:ext cx="990600" cy="3837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5334000"/>
            <a:ext cx="990600" cy="3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00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performed a screen design based on MS-MP-CLU-DBS to generate aperiodic clustered-dots halftones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with the Indigo liquid EP printing technology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explored a combination of Gaussian filters, and chose a combination that yields good halftone quality and the desired LPI based on the maximum</a:t>
            </a:r>
            <a:r>
              <a:rPr lang="en-US" altLang="zh-CN" dirty="0"/>
              <a:t> in the Radially Averaged Power Spectrum (RAPS) curve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shown that our screen design has a very stable LPI.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used several metrics to validate our screen-based halftone quality</a:t>
            </a:r>
            <a:r>
              <a:rPr lang="en-US" spc="-6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26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112642" cy="86868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306866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3" y="-228600"/>
            <a:ext cx="8113713" cy="868680"/>
          </a:xfrm>
        </p:spPr>
        <p:txBody>
          <a:bodyPr/>
          <a:lstStyle/>
          <a:p>
            <a:r>
              <a:rPr lang="en-US" dirty="0" smtClean="0"/>
              <a:t>About the authors (2/3)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38200"/>
            <a:ext cx="5867400" cy="4362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53340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Goyal</a:t>
            </a:r>
            <a:r>
              <a:rPr lang="en-US" dirty="0"/>
              <a:t>, M. Gupta, C. </a:t>
            </a:r>
            <a:r>
              <a:rPr lang="en-US" dirty="0" err="1"/>
              <a:t>Staelin</a:t>
            </a:r>
            <a:r>
              <a:rPr lang="en-US" dirty="0"/>
              <a:t>, M. Fischer, O. </a:t>
            </a:r>
            <a:r>
              <a:rPr lang="en-US" dirty="0" err="1"/>
              <a:t>Shacham</a:t>
            </a:r>
            <a:r>
              <a:rPr lang="en-US" dirty="0"/>
              <a:t>, J. Allebach, “Clustered-Dot </a:t>
            </a:r>
            <a:r>
              <a:rPr lang="en-US" dirty="0" err="1"/>
              <a:t>Halftoning</a:t>
            </a:r>
            <a:r>
              <a:rPr lang="en-US" dirty="0"/>
              <a:t> with Direct Binary Search,” </a:t>
            </a:r>
            <a:r>
              <a:rPr lang="en-US" i="1" dirty="0"/>
              <a:t>IEEE Trans. on Image Processing</a:t>
            </a:r>
            <a:r>
              <a:rPr lang="en-US" dirty="0"/>
              <a:t>, Vol. 22, pp. 473-487, February 2013. </a:t>
            </a:r>
          </a:p>
        </p:txBody>
      </p:sp>
    </p:spTree>
    <p:extLst>
      <p:ext uri="{BB962C8B-B14F-4D97-AF65-F5344CB8AC3E}">
        <p14:creationId xmlns:p14="http://schemas.microsoft.com/office/powerpoint/2010/main" val="38382708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3" y="-228600"/>
            <a:ext cx="8113713" cy="868680"/>
          </a:xfrm>
        </p:spPr>
        <p:txBody>
          <a:bodyPr/>
          <a:lstStyle/>
          <a:p>
            <a:r>
              <a:rPr lang="en-US" dirty="0" smtClean="0"/>
              <a:t>About the authors (3/3)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50292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Liu, A. </a:t>
            </a:r>
            <a:r>
              <a:rPr lang="en-US" dirty="0" err="1"/>
              <a:t>Jumabayeva</a:t>
            </a:r>
            <a:r>
              <a:rPr lang="en-US" dirty="0"/>
              <a:t>, Y. </a:t>
            </a:r>
            <a:r>
              <a:rPr lang="en-US" dirty="0" err="1"/>
              <a:t>Xu</a:t>
            </a:r>
            <a:r>
              <a:rPr lang="en-US" dirty="0"/>
              <a:t>, Y. Wang, T. Frank, S. Gat, O. Bat </a:t>
            </a:r>
            <a:r>
              <a:rPr lang="en-US" dirty="0" err="1"/>
              <a:t>Mor</a:t>
            </a:r>
            <a:r>
              <a:rPr lang="en-US" dirty="0"/>
              <a:t>, Y. Ben-</a:t>
            </a:r>
            <a:r>
              <a:rPr lang="en-US" dirty="0" err="1"/>
              <a:t>Shoshan</a:t>
            </a:r>
            <a:r>
              <a:rPr lang="en-US" dirty="0"/>
              <a:t>, R. </a:t>
            </a:r>
            <a:r>
              <a:rPr lang="en-US" dirty="0" err="1"/>
              <a:t>Ulichney</a:t>
            </a:r>
            <a:r>
              <a:rPr lang="en-US" dirty="0"/>
              <a:t>, and J. Allebach, “New results for aperiodic, dispersed-dot </a:t>
            </a:r>
            <a:r>
              <a:rPr lang="en-US" dirty="0" err="1"/>
              <a:t>halftoning</a:t>
            </a:r>
            <a:r>
              <a:rPr lang="en-US" dirty="0"/>
              <a:t>,” </a:t>
            </a:r>
            <a:r>
              <a:rPr lang="en-US" i="1" dirty="0"/>
              <a:t>Color Imaging XXV: Displaying, Processing, Hardcopy, and Applications,</a:t>
            </a:r>
            <a:r>
              <a:rPr lang="en-US" dirty="0"/>
              <a:t> (Part of IS&amp;T Electronic Imaging 2020), R. </a:t>
            </a:r>
            <a:r>
              <a:rPr lang="en-US" dirty="0" err="1"/>
              <a:t>Eschbach</a:t>
            </a:r>
            <a:r>
              <a:rPr lang="en-US" dirty="0"/>
              <a:t>, G. </a:t>
            </a:r>
            <a:r>
              <a:rPr lang="en-US" dirty="0" err="1"/>
              <a:t>Marcu</a:t>
            </a:r>
            <a:r>
              <a:rPr lang="en-US" dirty="0"/>
              <a:t>, and A. </a:t>
            </a:r>
            <a:r>
              <a:rPr lang="en-US" dirty="0" err="1"/>
              <a:t>Rizzi</a:t>
            </a:r>
            <a:r>
              <a:rPr lang="en-US" i="1" dirty="0"/>
              <a:t>,</a:t>
            </a:r>
            <a:r>
              <a:rPr lang="en-US" dirty="0"/>
              <a:t> Eds., Burlingame, CA, 26 January - 30 January 2020.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63" y="812801"/>
            <a:ext cx="5937473" cy="40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319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35213-7327-9C40-B603-04F966B8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DD7E18-C7D5-684F-B90F-F203C5ECA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FM (Frequency modulation) halftoning (aperiodic and dispersed-dots) is increasingly popular with traditional analog offset lithographic printing. </a:t>
            </a:r>
            <a:endParaRPr lang="en-US" dirty="0"/>
          </a:p>
          <a:p>
            <a:r>
              <a:rPr lang="en-US" altLang="zh-CN" dirty="0"/>
              <a:t>There is a desire from customers in the commercial market to use this capability with high-end digital presses based on electrophotographic printing (EP) technologies. </a:t>
            </a:r>
            <a:endParaRPr lang="en-US" dirty="0"/>
          </a:p>
          <a:p>
            <a:r>
              <a:rPr lang="en-US" altLang="zh-CN" dirty="0"/>
              <a:t>However, the inherent instability of the EP process challenges the achievement of satisfactory print quality with dispersed-dot, aperiodic halftoning. </a:t>
            </a:r>
            <a:endParaRPr lang="en-US" dirty="0"/>
          </a:p>
          <a:p>
            <a:r>
              <a:rPr lang="en-US" altLang="zh-CN" dirty="0"/>
              <a:t>The direct binary search (DBS) algorithm is widely considered to represent the gold standard of dispersed-dot, aperiodic halftone image quality. </a:t>
            </a:r>
            <a:endParaRPr lang="en-US" dirty="0"/>
          </a:p>
          <a:p>
            <a:r>
              <a:rPr lang="en-US" altLang="zh-CN" dirty="0"/>
              <a:t>We continue our previous efforts to adapt DBS from dispersed-dots to clustered-dots to use with the Indigo liquid EP printing technology.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529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808F01-0DB4-0840-90C4-A3787608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91" y="45720"/>
            <a:ext cx="8112642" cy="868680"/>
          </a:xfrm>
        </p:spPr>
        <p:txBody>
          <a:bodyPr/>
          <a:lstStyle/>
          <a:p>
            <a:r>
              <a:rPr lang="en-US" dirty="0"/>
              <a:t>What we will specifically talk about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6D9B27-2266-FB46-AAEE-55B437D4E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DBS and CLU-DBS</a:t>
            </a:r>
          </a:p>
          <a:p>
            <a:r>
              <a:rPr lang="en-US" dirty="0"/>
              <a:t>MS-MP-CLU-DBS Screen Design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547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Direct Binary Search (DBS) Framework</a:t>
            </a:r>
            <a:endParaRPr lang="en-US" dirty="0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56200"/>
            <a:ext cx="8255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077" y="5570915"/>
                <a:ext cx="3882964" cy="22730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="" xmlns:m="http://schemas.openxmlformats.org/officeDocument/2006/math">
                    <m:acc>
                      <m:accPr>
                        <m:chr m:val="̃"/>
                        <m:ctrlPr>
                          <a:rPr lang="zh-CN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sz="1400" dirty="0"/>
                  <a:t>perceived original continuous-tone image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7" y="5570915"/>
                <a:ext cx="3882964" cy="227307"/>
              </a:xfrm>
              <a:prstGeom prst="rect">
                <a:avLst/>
              </a:prstGeom>
              <a:blipFill rotWithShape="0">
                <a:blip r:embed="rId4"/>
                <a:stretch>
                  <a:fillRect l="-2198" t="-127027" b="-17027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4076" y="6247948"/>
                <a:ext cx="2550827" cy="2154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 xmlns="" xmlns:m="http://schemas.openxmlformats.org/officeDocument/2006/math">
                    <m:acc>
                      <m:accPr>
                        <m:chr m:val="̃"/>
                        <m:ctrlPr>
                          <a:rPr lang="zh-CN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sz="1400" dirty="0"/>
                  <a:t>perceived </a:t>
                </a:r>
                <a:r>
                  <a:rPr lang="en-US" altLang="zh-CN" sz="1400" dirty="0" err="1"/>
                  <a:t>halftoned</a:t>
                </a:r>
                <a:r>
                  <a:rPr lang="en-US" altLang="zh-CN" sz="1400" dirty="0"/>
                  <a:t> image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6" y="6247948"/>
                <a:ext cx="2550827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2387" t="-140000" r="-3103" b="-180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12362" y="5655811"/>
                <a:ext cx="3588739" cy="2246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 xmlns="" xmlns:m="http://schemas.openxmlformats.org/officeDocument/2006/math">
                    <m:acc>
                      <m:accPr>
                        <m:chr m:val="̃"/>
                        <m:ctrlPr>
                          <a:rPr lang="zh-CN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zh-CN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lang="zh-CN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1400" dirty="0"/>
                  <a:t> perceptually filtered error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362" y="5655811"/>
                <a:ext cx="3588739" cy="224677"/>
              </a:xfrm>
              <a:prstGeom prst="rect">
                <a:avLst/>
              </a:prstGeom>
              <a:blipFill rotWithShape="0">
                <a:blip r:embed="rId6"/>
                <a:stretch>
                  <a:fillRect l="-1188" t="-18919" r="-2207" b="-4864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12362" y="6082525"/>
                <a:ext cx="4542141" cy="24885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 xmlns="" xmlns:m="http://schemas.openxmlformats.org/officeDocument/2006/math">
                    <m:r>
                      <a:rPr lang="en-US" altLang="zh-CN" sz="140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1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̃"/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4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altLang="zh-CN" sz="1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140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altLang="zh-CN" sz="1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400" dirty="0"/>
                  <a:t> </a:t>
                </a:r>
                <a:r>
                  <a:rPr lang="en-US" altLang="zh-CN" sz="1400" dirty="0"/>
                  <a:t>mean-squared perceptually filtered error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362" y="6082525"/>
                <a:ext cx="4542141" cy="248851"/>
              </a:xfrm>
              <a:prstGeom prst="rect">
                <a:avLst/>
              </a:prstGeom>
              <a:blipFill rotWithShape="0">
                <a:blip r:embed="rId7"/>
                <a:stretch>
                  <a:fillRect l="-1340" t="-178049" r="-1475" b="-25365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12362" y="5145997"/>
                <a:ext cx="33036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="" xmlns:m="http://schemas.openxmlformats.org/officeDocument/2006/math">
                    <m:acc>
                      <m:accPr>
                        <m:chr m:val="̃"/>
                        <m:ctrlPr>
                          <a:rPr lang="zh-CN" altLang="en-US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sz="1400" dirty="0"/>
                  <a:t>Human visual system (HVS) filter 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362" y="5145997"/>
                <a:ext cx="3303661" cy="307777"/>
              </a:xfrm>
              <a:prstGeom prst="rect">
                <a:avLst/>
              </a:prstGeom>
              <a:blipFill rotWithShape="0">
                <a:blip r:embed="rId8"/>
                <a:stretch>
                  <a:fillRect t="-82353" b="-10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4076" y="5915363"/>
                <a:ext cx="1705339" cy="2154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just"/>
                <a14:m>
                  <m:oMath xmlns=""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]: </m:t>
                    </m:r>
                  </m:oMath>
                </a14:m>
                <a:r>
                  <a:rPr lang="en-US" altLang="zh-CN" sz="1400" dirty="0"/>
                  <a:t>halftoned image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6" y="5915363"/>
                <a:ext cx="1705339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3571" t="-136111" r="-5000" b="-17222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4076" y="5145997"/>
                <a:ext cx="30351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 xmlns=""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]: </m:t>
                    </m:r>
                  </m:oMath>
                </a14:m>
                <a:r>
                  <a:rPr lang="en-US" altLang="zh-CN" sz="1400" dirty="0"/>
                  <a:t>original continuous-tone image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6" y="5145997"/>
                <a:ext cx="3035126" cy="307777"/>
              </a:xfrm>
              <a:prstGeom prst="rect">
                <a:avLst/>
              </a:prstGeom>
              <a:blipFill rotWithShape="0">
                <a:blip r:embed="rId10"/>
                <a:stretch>
                  <a:fillRect t="-82353" b="-10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3400" y="6019800"/>
            <a:ext cx="1981200" cy="3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011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EA67C7-5573-DA4B-B05A-924FD461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Dispersed-dots to clustered-dots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595476-F34F-754F-BA6B-017F8602C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Since </a:t>
            </a:r>
            <a:r>
              <a:rPr lang="en-US" dirty="0"/>
              <a:t>printers using electrophotographic (EP) technology cannot render isolated dots stably, </a:t>
            </a:r>
            <a:r>
              <a:rPr lang="en-US" altLang="zh-CN" dirty="0"/>
              <a:t>w</a:t>
            </a:r>
            <a:r>
              <a:rPr lang="en-US" dirty="0"/>
              <a:t>hat we found is that clustered-dots halftones would give us a better print quality without losing details in highlights or shadows. </a:t>
            </a:r>
          </a:p>
          <a:p>
            <a:r>
              <a:rPr lang="en-US" altLang="zh-CN" dirty="0"/>
              <a:t>The DBS optimization framework had been modified to design stochastic, clustered-dot texture, by using filters with different sizes in the initialization and update steps of the algorithm.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690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P-Purdue_templa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P-Purdue_template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P-Purdue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-Purdue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-Purdue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-Purdue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-Purdue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-Purdue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-Purdue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49521</TotalTime>
  <Words>2314</Words>
  <Application>Microsoft Macintosh PowerPoint</Application>
  <PresentationFormat>On-screen Show (4:3)</PresentationFormat>
  <Paragraphs>254</Paragraphs>
  <Slides>33</Slides>
  <Notes>6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HP-Purdue_template[1]</vt:lpstr>
      <vt:lpstr> </vt:lpstr>
      <vt:lpstr>MS-MP-CLU-DBS Screen Design Using DBS</vt:lpstr>
      <vt:lpstr>About the authors (1/3)</vt:lpstr>
      <vt:lpstr>About the authors (2/3)</vt:lpstr>
      <vt:lpstr>About the authors (3/3)</vt:lpstr>
      <vt:lpstr>Big picture</vt:lpstr>
      <vt:lpstr>What we will specifically talk about today? </vt:lpstr>
      <vt:lpstr>Direct Binary Search (DBS) Framework</vt:lpstr>
      <vt:lpstr>Dispersed-dots to clustered-dots</vt:lpstr>
      <vt:lpstr>Cost metric for CLU-DBS*</vt:lpstr>
      <vt:lpstr>CLU-DBS</vt:lpstr>
      <vt:lpstr>Factors influencing CLU-DBS halftone texture</vt:lpstr>
      <vt:lpstr>MP-CLU-DBS</vt:lpstr>
      <vt:lpstr>Halftone Result of MP-CLU-DBS</vt:lpstr>
      <vt:lpstr>MS-MP-CLU-DBS</vt:lpstr>
      <vt:lpstr>MS-MP-CLU-DBS</vt:lpstr>
      <vt:lpstr>MS-MP-CLU-DBS applied to a continuous-tone folded ramp</vt:lpstr>
      <vt:lpstr>Outline</vt:lpstr>
      <vt:lpstr>Screen Design</vt:lpstr>
      <vt:lpstr>MS-MP-CLU-DBS based screen design</vt:lpstr>
      <vt:lpstr>An example</vt:lpstr>
      <vt:lpstr>Comparison with direct MS-MP-CLU-DBS</vt:lpstr>
      <vt:lpstr>Outline</vt:lpstr>
      <vt:lpstr>Desired LPI (halftone frequency)</vt:lpstr>
      <vt:lpstr>Level 16</vt:lpstr>
      <vt:lpstr>Apply the new screen to a folded ramp</vt:lpstr>
      <vt:lpstr>Outline</vt:lpstr>
      <vt:lpstr>Halftone quality and metrics</vt:lpstr>
      <vt:lpstr>Pair Correlation</vt:lpstr>
      <vt:lpstr>2D Fourier Spectrum Magnitude</vt:lpstr>
      <vt:lpstr>Radially Average Power Spectrum </vt:lpstr>
      <vt:lpstr>Conclusion</vt:lpstr>
      <vt:lpstr>Thank you!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Altyngul Jumabayeva</dc:creator>
  <cp:keywords/>
  <dc:description/>
  <cp:lastModifiedBy>Jan Allebach</cp:lastModifiedBy>
  <cp:revision>2145</cp:revision>
  <cp:lastPrinted>2020-01-29T08:10:58Z</cp:lastPrinted>
  <dcterms:created xsi:type="dcterms:W3CDTF">2011-09-15T03:34:58Z</dcterms:created>
  <dcterms:modified xsi:type="dcterms:W3CDTF">2021-10-16T19:19:05Z</dcterms:modified>
  <cp:category/>
</cp:coreProperties>
</file>