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79" r:id="rId4"/>
  </p:sldMasterIdLst>
  <p:notesMasterIdLst>
    <p:notesMasterId r:id="rId34"/>
  </p:notesMasterIdLst>
  <p:handoutMasterIdLst>
    <p:handoutMasterId r:id="rId35"/>
  </p:handoutMasterIdLst>
  <p:sldIdLst>
    <p:sldId id="641" r:id="rId5"/>
    <p:sldId id="642" r:id="rId6"/>
    <p:sldId id="465" r:id="rId7"/>
    <p:sldId id="466" r:id="rId8"/>
    <p:sldId id="460" r:id="rId9"/>
    <p:sldId id="468" r:id="rId10"/>
    <p:sldId id="469" r:id="rId11"/>
    <p:sldId id="633" r:id="rId12"/>
    <p:sldId id="634" r:id="rId13"/>
    <p:sldId id="461" r:id="rId14"/>
    <p:sldId id="627" r:id="rId15"/>
    <p:sldId id="630" r:id="rId16"/>
    <p:sldId id="382" r:id="rId17"/>
    <p:sldId id="467" r:id="rId18"/>
    <p:sldId id="471" r:id="rId19"/>
    <p:sldId id="333" r:id="rId20"/>
    <p:sldId id="385" r:id="rId21"/>
    <p:sldId id="325" r:id="rId22"/>
    <p:sldId id="611" r:id="rId23"/>
    <p:sldId id="625" r:id="rId24"/>
    <p:sldId id="623" r:id="rId25"/>
    <p:sldId id="462" r:id="rId26"/>
    <p:sldId id="284" r:id="rId27"/>
    <p:sldId id="614" r:id="rId28"/>
    <p:sldId id="463" r:id="rId29"/>
    <p:sldId id="629" r:id="rId30"/>
    <p:sldId id="263" r:id="rId31"/>
    <p:sldId id="464" r:id="rId32"/>
    <p:sldId id="628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583E5"/>
    <a:srgbClr val="5B9BD5"/>
    <a:srgbClr val="FFCCFF"/>
    <a:srgbClr val="FFFFFF"/>
    <a:srgbClr val="32ECE8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0892" autoAdjust="0"/>
  </p:normalViewPr>
  <p:slideViewPr>
    <p:cSldViewPr snapToGrid="0">
      <p:cViewPr>
        <p:scale>
          <a:sx n="99" d="100"/>
          <a:sy n="99" d="100"/>
        </p:scale>
        <p:origin x="-856" y="-184"/>
      </p:cViewPr>
      <p:guideLst>
        <p:guide orient="horz" pos="2160"/>
        <p:guide pos="2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A1085-C80A-4A0B-811E-11309C3C49D3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391315B-5C8D-4AAB-8CF6-492DCEDDBCC0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+mn-cs"/>
            </a:rPr>
            <a:t>Design the starting Level.</a:t>
          </a:r>
        </a:p>
      </dgm:t>
    </dgm:pt>
    <dgm:pt modelId="{C12F7F42-43D7-4A38-8BCF-692F4DED8A1D}" type="parTrans" cxnId="{C65BA916-B44F-4AF4-AA0C-51F47B52B85A}">
      <dgm:prSet/>
      <dgm:spPr/>
      <dgm:t>
        <a:bodyPr/>
        <a:lstStyle/>
        <a:p>
          <a:endParaRPr lang="en-US"/>
        </a:p>
      </dgm:t>
    </dgm:pt>
    <dgm:pt modelId="{5EC64CC0-6877-4571-90C1-F95B617BE2D8}" type="sibTrans" cxnId="{C65BA916-B44F-4AF4-AA0C-51F47B52B85A}">
      <dgm:prSet/>
      <dgm:spPr/>
      <dgm:t>
        <a:bodyPr/>
        <a:lstStyle/>
        <a:p>
          <a:endParaRPr lang="en-US"/>
        </a:p>
      </dgm:t>
    </dgm:pt>
    <dgm:pt modelId="{D833886E-E0D1-4503-A09A-D0848220D920}">
      <dgm:prSet custT="1"/>
      <dgm:spPr>
        <a:noFill/>
      </dgm:spPr>
      <dgm:t>
        <a:bodyPr/>
        <a:lstStyle/>
        <a:p>
          <a:r>
            <a:rPr lang="en-US" sz="1600" dirty="0">
              <a:solidFill>
                <a:srgbClr val="ED7D31"/>
              </a:solidFill>
            </a:rPr>
            <a:t>Select </a:t>
          </a:r>
          <a:r>
            <a:rPr lang="en-US" sz="1600" dirty="0"/>
            <a:t>a certain level as the starting level.</a:t>
          </a:r>
        </a:p>
      </dgm:t>
    </dgm:pt>
    <dgm:pt modelId="{21ABACA7-5778-4402-AD6D-F3D1ACB3E223}" type="parTrans" cxnId="{0E68832D-6EE8-4E31-BA50-889240B811E4}">
      <dgm:prSet/>
      <dgm:spPr/>
      <dgm:t>
        <a:bodyPr/>
        <a:lstStyle/>
        <a:p>
          <a:endParaRPr lang="en-US"/>
        </a:p>
      </dgm:t>
    </dgm:pt>
    <dgm:pt modelId="{CF45E291-F5A0-4D0C-876F-03BFB32420DD}" type="sibTrans" cxnId="{0E68832D-6EE8-4E31-BA50-889240B811E4}">
      <dgm:prSet/>
      <dgm:spPr/>
      <dgm:t>
        <a:bodyPr/>
        <a:lstStyle/>
        <a:p>
          <a:endParaRPr lang="en-US"/>
        </a:p>
      </dgm:t>
    </dgm:pt>
    <dgm:pt modelId="{53AC8960-7B52-4141-A5E2-BCBBF7E4569F}">
      <dgm:prSet custT="1"/>
      <dgm:spPr>
        <a:noFill/>
      </dgm:spPr>
      <dgm:t>
        <a:bodyPr/>
        <a:lstStyle/>
        <a:p>
          <a:r>
            <a:rPr lang="en-US" sz="1600" dirty="0">
              <a:solidFill>
                <a:srgbClr val="ED7D31"/>
              </a:solidFill>
            </a:rPr>
            <a:t>Generate</a:t>
          </a:r>
          <a:r>
            <a:rPr lang="en-US" sz="1600" dirty="0"/>
            <a:t> an initial pattern for this level.</a:t>
          </a:r>
        </a:p>
      </dgm:t>
    </dgm:pt>
    <dgm:pt modelId="{C347F80C-C897-4F25-AA70-101F5E06D727}" type="parTrans" cxnId="{37A1347E-CF16-4673-9A69-20292AF6C87F}">
      <dgm:prSet/>
      <dgm:spPr/>
      <dgm:t>
        <a:bodyPr/>
        <a:lstStyle/>
        <a:p>
          <a:endParaRPr lang="en-US"/>
        </a:p>
      </dgm:t>
    </dgm:pt>
    <dgm:pt modelId="{32A04BCB-1FD4-44ED-B485-462CB4F6B821}" type="sibTrans" cxnId="{37A1347E-CF16-4673-9A69-20292AF6C87F}">
      <dgm:prSet/>
      <dgm:spPr/>
      <dgm:t>
        <a:bodyPr/>
        <a:lstStyle/>
        <a:p>
          <a:endParaRPr lang="en-US"/>
        </a:p>
      </dgm:t>
    </dgm:pt>
    <dgm:pt modelId="{FC27D478-696E-4EBA-B344-1911B82D6701}">
      <dgm:prSet custT="1"/>
      <dgm:spPr>
        <a:noFill/>
      </dgm:spPr>
      <dgm:t>
        <a:bodyPr/>
        <a:lstStyle/>
        <a:p>
          <a:r>
            <a:rPr lang="en-US" sz="1600" dirty="0">
              <a:solidFill>
                <a:srgbClr val="ED7D31"/>
              </a:solidFill>
            </a:rPr>
            <a:t>Optimize</a:t>
          </a:r>
          <a:r>
            <a:rPr lang="en-US" sz="1600" dirty="0"/>
            <a:t> the initial pattern by reducing error metric to obtain a homogeneous pattern for this level.</a:t>
          </a:r>
        </a:p>
      </dgm:t>
    </dgm:pt>
    <dgm:pt modelId="{0F25C1B5-A7CE-4C8D-BAB6-1210A398E9C7}" type="parTrans" cxnId="{848F7B96-DEE1-4273-9457-A83906F91E43}">
      <dgm:prSet/>
      <dgm:spPr/>
      <dgm:t>
        <a:bodyPr/>
        <a:lstStyle/>
        <a:p>
          <a:endParaRPr lang="en-US"/>
        </a:p>
      </dgm:t>
    </dgm:pt>
    <dgm:pt modelId="{D5FF40C8-F745-4FDC-8ADA-B7B265F4F98A}" type="sibTrans" cxnId="{848F7B96-DEE1-4273-9457-A83906F91E43}">
      <dgm:prSet/>
      <dgm:spPr/>
      <dgm:t>
        <a:bodyPr/>
        <a:lstStyle/>
        <a:p>
          <a:endParaRPr lang="en-US"/>
        </a:p>
      </dgm:t>
    </dgm:pt>
    <dgm:pt modelId="{13F58250-A3D5-4C2E-B5D2-EC1FCEBCE70D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4472C4">
                  <a:lumMod val="50000"/>
                </a:srgbClr>
              </a:solidFill>
              <a:latin typeface="Calibri"/>
              <a:ea typeface="Calibri"/>
              <a:cs typeface="+mn-cs"/>
            </a:rPr>
            <a:t>Level-by-Level design of darker levels below and lighter levels above the starting Level.</a:t>
          </a:r>
        </a:p>
      </dgm:t>
    </dgm:pt>
    <dgm:pt modelId="{0E87C798-D877-44DF-BF5C-894D146B8B60}" type="parTrans" cxnId="{4BBEC3C0-01A4-4DEC-8A69-E93547676120}">
      <dgm:prSet/>
      <dgm:spPr/>
      <dgm:t>
        <a:bodyPr/>
        <a:lstStyle/>
        <a:p>
          <a:endParaRPr lang="en-US"/>
        </a:p>
      </dgm:t>
    </dgm:pt>
    <dgm:pt modelId="{08D38ABD-2808-46CE-A738-09EEF488623E}" type="sibTrans" cxnId="{4BBEC3C0-01A4-4DEC-8A69-E93547676120}">
      <dgm:prSet/>
      <dgm:spPr/>
      <dgm:t>
        <a:bodyPr/>
        <a:lstStyle/>
        <a:p>
          <a:endParaRPr lang="en-US"/>
        </a:p>
      </dgm:t>
    </dgm:pt>
    <dgm:pt modelId="{D6CEF642-BE06-4316-9A1A-01D11079945B}">
      <dgm:prSet custT="1"/>
      <dgm:spPr>
        <a:noFill/>
      </dgm:spPr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ED7D31"/>
              </a:solidFill>
              <a:latin typeface="Calibri"/>
              <a:ea typeface="Calibri"/>
              <a:cs typeface="+mn-cs"/>
            </a:rPr>
            <a:t>Add/ Remove 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Calibri"/>
              <a:cs typeface="+mn-cs"/>
            </a:rPr>
            <a:t>certain number of dots from previous level pattern to get an initial pattern.</a:t>
          </a:r>
        </a:p>
      </dgm:t>
    </dgm:pt>
    <dgm:pt modelId="{1AF848F4-1A5A-496F-973B-229069C11AC7}" type="parTrans" cxnId="{10D61098-DB93-4625-8782-4F3C07A389FB}">
      <dgm:prSet/>
      <dgm:spPr/>
      <dgm:t>
        <a:bodyPr/>
        <a:lstStyle/>
        <a:p>
          <a:endParaRPr lang="en-US"/>
        </a:p>
      </dgm:t>
    </dgm:pt>
    <dgm:pt modelId="{194DC671-F968-438F-BE04-CD104B298192}" type="sibTrans" cxnId="{10D61098-DB93-4625-8782-4F3C07A389FB}">
      <dgm:prSet/>
      <dgm:spPr/>
      <dgm:t>
        <a:bodyPr/>
        <a:lstStyle/>
        <a:p>
          <a:endParaRPr lang="en-US"/>
        </a:p>
      </dgm:t>
    </dgm:pt>
    <dgm:pt modelId="{435D206F-86B5-4495-A873-89BAB1F4F27E}">
      <dgm:prSet custT="1"/>
      <dgm:spPr>
        <a:noFill/>
      </dgm:spPr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ED7D31"/>
              </a:solidFill>
              <a:latin typeface="Calibri"/>
              <a:ea typeface="Calibri"/>
              <a:cs typeface="+mn-cs"/>
            </a:rPr>
            <a:t>Optimize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Calibri"/>
              <a:cs typeface="+mn-cs"/>
            </a:rPr>
            <a:t> the initial pattern </a:t>
          </a:r>
          <a:r>
            <a:rPr lang="en-US" sz="1600" kern="1200" dirty="0"/>
            <a:t>by reducing error metric 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Calibri"/>
              <a:cs typeface="+mn-cs"/>
            </a:rPr>
            <a:t>to obtain a homogeneous pattern.</a:t>
          </a:r>
        </a:p>
      </dgm:t>
    </dgm:pt>
    <dgm:pt modelId="{0234F708-6F00-4796-8F11-BD72FB05C6B2}" type="parTrans" cxnId="{C72ED8A2-E35C-4959-8BDA-D3D7A891A99D}">
      <dgm:prSet/>
      <dgm:spPr/>
      <dgm:t>
        <a:bodyPr/>
        <a:lstStyle/>
        <a:p>
          <a:endParaRPr lang="en-US"/>
        </a:p>
      </dgm:t>
    </dgm:pt>
    <dgm:pt modelId="{55019578-6BA4-4296-8E35-0C9943C86D5B}" type="sibTrans" cxnId="{C72ED8A2-E35C-4959-8BDA-D3D7A891A99D}">
      <dgm:prSet/>
      <dgm:spPr/>
      <dgm:t>
        <a:bodyPr/>
        <a:lstStyle/>
        <a:p>
          <a:endParaRPr lang="en-US"/>
        </a:p>
      </dgm:t>
    </dgm:pt>
    <dgm:pt modelId="{FD6F90F0-5920-48AD-8EAD-4C4F8E5AD1BB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4472C4">
                  <a:lumMod val="50000"/>
                </a:srgbClr>
              </a:solidFill>
              <a:latin typeface="Calibri"/>
              <a:ea typeface="Calibri"/>
              <a:cs typeface="+mn-cs"/>
            </a:rPr>
            <a:t>Apply color control for each level.</a:t>
          </a:r>
        </a:p>
      </dgm:t>
    </dgm:pt>
    <dgm:pt modelId="{D51E9094-0FE8-4AA1-BD92-9F953311D102}" type="parTrans" cxnId="{2132AA08-9373-45D4-BF01-4E9C8D510919}">
      <dgm:prSet/>
      <dgm:spPr/>
      <dgm:t>
        <a:bodyPr/>
        <a:lstStyle/>
        <a:p>
          <a:endParaRPr lang="en-US"/>
        </a:p>
      </dgm:t>
    </dgm:pt>
    <dgm:pt modelId="{038285DD-170A-4372-8420-BE380DCC7BB7}" type="sibTrans" cxnId="{2132AA08-9373-45D4-BF01-4E9C8D510919}">
      <dgm:prSet/>
      <dgm:spPr/>
      <dgm:t>
        <a:bodyPr/>
        <a:lstStyle/>
        <a:p>
          <a:endParaRPr lang="en-US"/>
        </a:p>
      </dgm:t>
    </dgm:pt>
    <dgm:pt modelId="{4C6D0B53-D2ED-40A8-B718-85522EFDE473}" type="pres">
      <dgm:prSet presAssocID="{5D1A1085-C80A-4A0B-811E-11309C3C49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0BB848-B977-4DB7-A56D-45B362258EC2}" type="pres">
      <dgm:prSet presAssocID="{D391315B-5C8D-4AAB-8CF6-492DCEDDBCC0}" presName="parentLin" presStyleCnt="0"/>
      <dgm:spPr/>
    </dgm:pt>
    <dgm:pt modelId="{C8CFEB43-4E53-4D44-931E-9FA7CA4F9BE2}" type="pres">
      <dgm:prSet presAssocID="{D391315B-5C8D-4AAB-8CF6-492DCEDDBCC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41A5D7E6-A067-473E-A1C2-A49B501B6C77}" type="pres">
      <dgm:prSet presAssocID="{D391315B-5C8D-4AAB-8CF6-492DCEDDBCC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ADA94F-2008-4AD8-8266-14FE4777E363}" type="pres">
      <dgm:prSet presAssocID="{D391315B-5C8D-4AAB-8CF6-492DCEDDBCC0}" presName="negativeSpace" presStyleCnt="0"/>
      <dgm:spPr/>
    </dgm:pt>
    <dgm:pt modelId="{6A1EEA09-CB27-4EF8-ADC0-21391FAA9A90}" type="pres">
      <dgm:prSet presAssocID="{D391315B-5C8D-4AAB-8CF6-492DCEDDBCC0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D17F6E-FB5E-42C2-9772-89EEBCEB18B7}" type="pres">
      <dgm:prSet presAssocID="{5EC64CC0-6877-4571-90C1-F95B617BE2D8}" presName="spaceBetweenRectangles" presStyleCnt="0"/>
      <dgm:spPr/>
    </dgm:pt>
    <dgm:pt modelId="{04E6A35D-22F5-4BEE-A783-0E86E174C15C}" type="pres">
      <dgm:prSet presAssocID="{13F58250-A3D5-4C2E-B5D2-EC1FCEBCE70D}" presName="parentLin" presStyleCnt="0"/>
      <dgm:spPr/>
    </dgm:pt>
    <dgm:pt modelId="{4D71C305-9FAB-4CB3-B0DC-F1B5F1DD2E7E}" type="pres">
      <dgm:prSet presAssocID="{13F58250-A3D5-4C2E-B5D2-EC1FCEBCE70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B90CBFC-10D5-4B62-90F5-5E35D4664410}" type="pres">
      <dgm:prSet presAssocID="{13F58250-A3D5-4C2E-B5D2-EC1FCEBCE70D}" presName="parentText" presStyleLbl="node1" presStyleIdx="1" presStyleCnt="3" custScaleX="1007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6D9946-37C0-49A0-B3C9-0101A36D3218}" type="pres">
      <dgm:prSet presAssocID="{13F58250-A3D5-4C2E-B5D2-EC1FCEBCE70D}" presName="negativeSpace" presStyleCnt="0"/>
      <dgm:spPr/>
    </dgm:pt>
    <dgm:pt modelId="{A377C280-22B8-4142-A2E4-D69175F45A31}" type="pres">
      <dgm:prSet presAssocID="{13F58250-A3D5-4C2E-B5D2-EC1FCEBCE70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61ACA-71EA-4E7B-9635-CF4065F25F96}" type="pres">
      <dgm:prSet presAssocID="{08D38ABD-2808-46CE-A738-09EEF488623E}" presName="spaceBetweenRectangles" presStyleCnt="0"/>
      <dgm:spPr/>
    </dgm:pt>
    <dgm:pt modelId="{DDA2C7A0-4B5F-44CB-B7F7-29A968789481}" type="pres">
      <dgm:prSet presAssocID="{FD6F90F0-5920-48AD-8EAD-4C4F8E5AD1BB}" presName="parentLin" presStyleCnt="0"/>
      <dgm:spPr/>
    </dgm:pt>
    <dgm:pt modelId="{19FC5F88-4530-4F55-8734-4FC525AE9B70}" type="pres">
      <dgm:prSet presAssocID="{FD6F90F0-5920-48AD-8EAD-4C4F8E5AD1BB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9350D09D-E868-4ABB-BC1A-730C5537C867}" type="pres">
      <dgm:prSet presAssocID="{FD6F90F0-5920-48AD-8EAD-4C4F8E5AD1B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3A329-7245-4C95-A2AE-DAEDE9FBBD76}" type="pres">
      <dgm:prSet presAssocID="{FD6F90F0-5920-48AD-8EAD-4C4F8E5AD1BB}" presName="negativeSpace" presStyleCnt="0"/>
      <dgm:spPr/>
    </dgm:pt>
    <dgm:pt modelId="{1E533B55-A657-468C-A4FA-C5ADE7B01B46}" type="pres">
      <dgm:prSet presAssocID="{FD6F90F0-5920-48AD-8EAD-4C4F8E5AD1BB}" presName="childText" presStyleLbl="conFgAcc1" presStyleIdx="2" presStyleCnt="3">
        <dgm:presLayoutVars>
          <dgm:bulletEnabled val="1"/>
        </dgm:presLayoutVars>
      </dgm:prSet>
      <dgm:spPr>
        <a:noFill/>
      </dgm:spPr>
    </dgm:pt>
  </dgm:ptLst>
  <dgm:cxnLst>
    <dgm:cxn modelId="{0E68832D-6EE8-4E31-BA50-889240B811E4}" srcId="{D391315B-5C8D-4AAB-8CF6-492DCEDDBCC0}" destId="{D833886E-E0D1-4503-A09A-D0848220D920}" srcOrd="0" destOrd="0" parTransId="{21ABACA7-5778-4402-AD6D-F3D1ACB3E223}" sibTransId="{CF45E291-F5A0-4D0C-876F-03BFB32420DD}"/>
    <dgm:cxn modelId="{7017EAC8-9BA3-46C5-9D3A-5E7C917A4EE2}" type="presOf" srcId="{D6CEF642-BE06-4316-9A1A-01D11079945B}" destId="{A377C280-22B8-4142-A2E4-D69175F45A31}" srcOrd="0" destOrd="0" presId="urn:microsoft.com/office/officeart/2005/8/layout/list1"/>
    <dgm:cxn modelId="{4BBEC3C0-01A4-4DEC-8A69-E93547676120}" srcId="{5D1A1085-C80A-4A0B-811E-11309C3C49D3}" destId="{13F58250-A3D5-4C2E-B5D2-EC1FCEBCE70D}" srcOrd="1" destOrd="0" parTransId="{0E87C798-D877-44DF-BF5C-894D146B8B60}" sibTransId="{08D38ABD-2808-46CE-A738-09EEF488623E}"/>
    <dgm:cxn modelId="{286D1C75-C803-42BA-9B74-DCAB8F7B1DCC}" type="presOf" srcId="{D391315B-5C8D-4AAB-8CF6-492DCEDDBCC0}" destId="{C8CFEB43-4E53-4D44-931E-9FA7CA4F9BE2}" srcOrd="0" destOrd="0" presId="urn:microsoft.com/office/officeart/2005/8/layout/list1"/>
    <dgm:cxn modelId="{20B95EB8-BF94-429E-9F46-CD40D9938A10}" type="presOf" srcId="{FD6F90F0-5920-48AD-8EAD-4C4F8E5AD1BB}" destId="{19FC5F88-4530-4F55-8734-4FC525AE9B70}" srcOrd="0" destOrd="0" presId="urn:microsoft.com/office/officeart/2005/8/layout/list1"/>
    <dgm:cxn modelId="{F4043D02-D93D-4A83-8A8A-EE6C676C08B0}" type="presOf" srcId="{D833886E-E0D1-4503-A09A-D0848220D920}" destId="{6A1EEA09-CB27-4EF8-ADC0-21391FAA9A90}" srcOrd="0" destOrd="0" presId="urn:microsoft.com/office/officeart/2005/8/layout/list1"/>
    <dgm:cxn modelId="{352DF48B-6C92-47EC-81BB-FD758048789D}" type="presOf" srcId="{5D1A1085-C80A-4A0B-811E-11309C3C49D3}" destId="{4C6D0B53-D2ED-40A8-B718-85522EFDE473}" srcOrd="0" destOrd="0" presId="urn:microsoft.com/office/officeart/2005/8/layout/list1"/>
    <dgm:cxn modelId="{21F6BFBC-C629-430D-BC71-60FD876D3B4A}" type="presOf" srcId="{D391315B-5C8D-4AAB-8CF6-492DCEDDBCC0}" destId="{41A5D7E6-A067-473E-A1C2-A49B501B6C77}" srcOrd="1" destOrd="0" presId="urn:microsoft.com/office/officeart/2005/8/layout/list1"/>
    <dgm:cxn modelId="{37A1347E-CF16-4673-9A69-20292AF6C87F}" srcId="{D391315B-5C8D-4AAB-8CF6-492DCEDDBCC0}" destId="{53AC8960-7B52-4141-A5E2-BCBBF7E4569F}" srcOrd="1" destOrd="0" parTransId="{C347F80C-C897-4F25-AA70-101F5E06D727}" sibTransId="{32A04BCB-1FD4-44ED-B485-462CB4F6B821}"/>
    <dgm:cxn modelId="{707B91E9-24DB-4353-BC1F-79A2A3783D68}" type="presOf" srcId="{FC27D478-696E-4EBA-B344-1911B82D6701}" destId="{6A1EEA09-CB27-4EF8-ADC0-21391FAA9A90}" srcOrd="0" destOrd="2" presId="urn:microsoft.com/office/officeart/2005/8/layout/list1"/>
    <dgm:cxn modelId="{C65BA916-B44F-4AF4-AA0C-51F47B52B85A}" srcId="{5D1A1085-C80A-4A0B-811E-11309C3C49D3}" destId="{D391315B-5C8D-4AAB-8CF6-492DCEDDBCC0}" srcOrd="0" destOrd="0" parTransId="{C12F7F42-43D7-4A38-8BCF-692F4DED8A1D}" sibTransId="{5EC64CC0-6877-4571-90C1-F95B617BE2D8}"/>
    <dgm:cxn modelId="{55EB30ED-7398-40D2-9F2D-0855CBAEE7E9}" type="presOf" srcId="{53AC8960-7B52-4141-A5E2-BCBBF7E4569F}" destId="{6A1EEA09-CB27-4EF8-ADC0-21391FAA9A90}" srcOrd="0" destOrd="1" presId="urn:microsoft.com/office/officeart/2005/8/layout/list1"/>
    <dgm:cxn modelId="{848F7B96-DEE1-4273-9457-A83906F91E43}" srcId="{D391315B-5C8D-4AAB-8CF6-492DCEDDBCC0}" destId="{FC27D478-696E-4EBA-B344-1911B82D6701}" srcOrd="2" destOrd="0" parTransId="{0F25C1B5-A7CE-4C8D-BAB6-1210A398E9C7}" sibTransId="{D5FF40C8-F745-4FDC-8ADA-B7B265F4F98A}"/>
    <dgm:cxn modelId="{8978CC65-C2C4-41CF-872B-0A66007ADD15}" type="presOf" srcId="{13F58250-A3D5-4C2E-B5D2-EC1FCEBCE70D}" destId="{4D71C305-9FAB-4CB3-B0DC-F1B5F1DD2E7E}" srcOrd="0" destOrd="0" presId="urn:microsoft.com/office/officeart/2005/8/layout/list1"/>
    <dgm:cxn modelId="{583B0015-1DE7-4F49-BEF8-633207E65FFF}" type="presOf" srcId="{435D206F-86B5-4495-A873-89BAB1F4F27E}" destId="{A377C280-22B8-4142-A2E4-D69175F45A31}" srcOrd="0" destOrd="1" presId="urn:microsoft.com/office/officeart/2005/8/layout/list1"/>
    <dgm:cxn modelId="{10D61098-DB93-4625-8782-4F3C07A389FB}" srcId="{13F58250-A3D5-4C2E-B5D2-EC1FCEBCE70D}" destId="{D6CEF642-BE06-4316-9A1A-01D11079945B}" srcOrd="0" destOrd="0" parTransId="{1AF848F4-1A5A-496F-973B-229069C11AC7}" sibTransId="{194DC671-F968-438F-BE04-CD104B298192}"/>
    <dgm:cxn modelId="{2132AA08-9373-45D4-BF01-4E9C8D510919}" srcId="{5D1A1085-C80A-4A0B-811E-11309C3C49D3}" destId="{FD6F90F0-5920-48AD-8EAD-4C4F8E5AD1BB}" srcOrd="2" destOrd="0" parTransId="{D51E9094-0FE8-4AA1-BD92-9F953311D102}" sibTransId="{038285DD-170A-4372-8420-BE380DCC7BB7}"/>
    <dgm:cxn modelId="{F6ED011B-1D11-44E2-9840-0C724213935B}" type="presOf" srcId="{13F58250-A3D5-4C2E-B5D2-EC1FCEBCE70D}" destId="{AB90CBFC-10D5-4B62-90F5-5E35D4664410}" srcOrd="1" destOrd="0" presId="urn:microsoft.com/office/officeart/2005/8/layout/list1"/>
    <dgm:cxn modelId="{A1841B25-E16F-4F7A-A94A-755854EB78A0}" type="presOf" srcId="{FD6F90F0-5920-48AD-8EAD-4C4F8E5AD1BB}" destId="{9350D09D-E868-4ABB-BC1A-730C5537C867}" srcOrd="1" destOrd="0" presId="urn:microsoft.com/office/officeart/2005/8/layout/list1"/>
    <dgm:cxn modelId="{C72ED8A2-E35C-4959-8BDA-D3D7A891A99D}" srcId="{13F58250-A3D5-4C2E-B5D2-EC1FCEBCE70D}" destId="{435D206F-86B5-4495-A873-89BAB1F4F27E}" srcOrd="1" destOrd="0" parTransId="{0234F708-6F00-4796-8F11-BD72FB05C6B2}" sibTransId="{55019578-6BA4-4296-8E35-0C9943C86D5B}"/>
    <dgm:cxn modelId="{B56F205F-77E3-45D9-880B-68D8A49CD8FB}" type="presParOf" srcId="{4C6D0B53-D2ED-40A8-B718-85522EFDE473}" destId="{250BB848-B977-4DB7-A56D-45B362258EC2}" srcOrd="0" destOrd="0" presId="urn:microsoft.com/office/officeart/2005/8/layout/list1"/>
    <dgm:cxn modelId="{F57E1AB8-3306-44C2-958B-D10A7F0BD21C}" type="presParOf" srcId="{250BB848-B977-4DB7-A56D-45B362258EC2}" destId="{C8CFEB43-4E53-4D44-931E-9FA7CA4F9BE2}" srcOrd="0" destOrd="0" presId="urn:microsoft.com/office/officeart/2005/8/layout/list1"/>
    <dgm:cxn modelId="{A9669C1C-E0F0-4652-87D8-113349E5C293}" type="presParOf" srcId="{250BB848-B977-4DB7-A56D-45B362258EC2}" destId="{41A5D7E6-A067-473E-A1C2-A49B501B6C77}" srcOrd="1" destOrd="0" presId="urn:microsoft.com/office/officeart/2005/8/layout/list1"/>
    <dgm:cxn modelId="{C065B8DB-4C1A-47EB-8611-EFEC65130BE9}" type="presParOf" srcId="{4C6D0B53-D2ED-40A8-B718-85522EFDE473}" destId="{F8ADA94F-2008-4AD8-8266-14FE4777E363}" srcOrd="1" destOrd="0" presId="urn:microsoft.com/office/officeart/2005/8/layout/list1"/>
    <dgm:cxn modelId="{70001CCE-94FE-4FB2-8E90-2A91C7C6F915}" type="presParOf" srcId="{4C6D0B53-D2ED-40A8-B718-85522EFDE473}" destId="{6A1EEA09-CB27-4EF8-ADC0-21391FAA9A90}" srcOrd="2" destOrd="0" presId="urn:microsoft.com/office/officeart/2005/8/layout/list1"/>
    <dgm:cxn modelId="{22CFF2BF-981B-4CE9-83E2-F7EACC5ACAC3}" type="presParOf" srcId="{4C6D0B53-D2ED-40A8-B718-85522EFDE473}" destId="{AED17F6E-FB5E-42C2-9772-89EEBCEB18B7}" srcOrd="3" destOrd="0" presId="urn:microsoft.com/office/officeart/2005/8/layout/list1"/>
    <dgm:cxn modelId="{A4194738-8A97-4463-96ED-3F20679A96E3}" type="presParOf" srcId="{4C6D0B53-D2ED-40A8-B718-85522EFDE473}" destId="{04E6A35D-22F5-4BEE-A783-0E86E174C15C}" srcOrd="4" destOrd="0" presId="urn:microsoft.com/office/officeart/2005/8/layout/list1"/>
    <dgm:cxn modelId="{072AA29D-755B-4BF8-86EC-25F7949999C2}" type="presParOf" srcId="{04E6A35D-22F5-4BEE-A783-0E86E174C15C}" destId="{4D71C305-9FAB-4CB3-B0DC-F1B5F1DD2E7E}" srcOrd="0" destOrd="0" presId="urn:microsoft.com/office/officeart/2005/8/layout/list1"/>
    <dgm:cxn modelId="{342EA55D-3C73-4728-AE72-D72738495344}" type="presParOf" srcId="{04E6A35D-22F5-4BEE-A783-0E86E174C15C}" destId="{AB90CBFC-10D5-4B62-90F5-5E35D4664410}" srcOrd="1" destOrd="0" presId="urn:microsoft.com/office/officeart/2005/8/layout/list1"/>
    <dgm:cxn modelId="{816D2FD7-EA64-4B61-954D-9044DBA4CD2D}" type="presParOf" srcId="{4C6D0B53-D2ED-40A8-B718-85522EFDE473}" destId="{326D9946-37C0-49A0-B3C9-0101A36D3218}" srcOrd="5" destOrd="0" presId="urn:microsoft.com/office/officeart/2005/8/layout/list1"/>
    <dgm:cxn modelId="{158FC8DD-3C9E-4F35-9D9E-D5B505207ECB}" type="presParOf" srcId="{4C6D0B53-D2ED-40A8-B718-85522EFDE473}" destId="{A377C280-22B8-4142-A2E4-D69175F45A31}" srcOrd="6" destOrd="0" presId="urn:microsoft.com/office/officeart/2005/8/layout/list1"/>
    <dgm:cxn modelId="{1E51A11A-79A1-4488-BDBE-6F150906205F}" type="presParOf" srcId="{4C6D0B53-D2ED-40A8-B718-85522EFDE473}" destId="{12D61ACA-71EA-4E7B-9635-CF4065F25F96}" srcOrd="7" destOrd="0" presId="urn:microsoft.com/office/officeart/2005/8/layout/list1"/>
    <dgm:cxn modelId="{B9770FEC-CE9B-4F07-A3EE-537743AC029E}" type="presParOf" srcId="{4C6D0B53-D2ED-40A8-B718-85522EFDE473}" destId="{DDA2C7A0-4B5F-44CB-B7F7-29A968789481}" srcOrd="8" destOrd="0" presId="urn:microsoft.com/office/officeart/2005/8/layout/list1"/>
    <dgm:cxn modelId="{F88CF395-559D-40DB-8FD5-470AE226F5EE}" type="presParOf" srcId="{DDA2C7A0-4B5F-44CB-B7F7-29A968789481}" destId="{19FC5F88-4530-4F55-8734-4FC525AE9B70}" srcOrd="0" destOrd="0" presId="urn:microsoft.com/office/officeart/2005/8/layout/list1"/>
    <dgm:cxn modelId="{05C179B2-48EB-4B5A-BB15-BD215EBB63C7}" type="presParOf" srcId="{DDA2C7A0-4B5F-44CB-B7F7-29A968789481}" destId="{9350D09D-E868-4ABB-BC1A-730C5537C867}" srcOrd="1" destOrd="0" presId="urn:microsoft.com/office/officeart/2005/8/layout/list1"/>
    <dgm:cxn modelId="{D9FC46D3-E96D-4AD6-8E7E-80A32EC2BB5C}" type="presParOf" srcId="{4C6D0B53-D2ED-40A8-B718-85522EFDE473}" destId="{81B3A329-7245-4C95-A2AE-DAEDE9FBBD76}" srcOrd="9" destOrd="0" presId="urn:microsoft.com/office/officeart/2005/8/layout/list1"/>
    <dgm:cxn modelId="{8A1C8609-69E1-44BA-97F2-F6B9726FAEDA}" type="presParOf" srcId="{4C6D0B53-D2ED-40A8-B718-85522EFDE473}" destId="{1E533B55-A657-468C-A4FA-C5ADE7B01B4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EEA09-CB27-4EF8-ADC0-21391FAA9A90}">
      <dsp:nvSpPr>
        <dsp:cNvPr id="0" name=""/>
        <dsp:cNvSpPr/>
      </dsp:nvSpPr>
      <dsp:spPr>
        <a:xfrm>
          <a:off x="0" y="356876"/>
          <a:ext cx="9152206" cy="1587600"/>
        </a:xfrm>
        <a:prstGeom prst="rect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313" tIns="499872" rIns="71031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rgbClr val="ED7D31"/>
              </a:solidFill>
            </a:rPr>
            <a:t>Select </a:t>
          </a:r>
          <a:r>
            <a:rPr lang="en-US" sz="1600" kern="1200" dirty="0"/>
            <a:t>a certain level as the starting level.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rgbClr val="ED7D31"/>
              </a:solidFill>
            </a:rPr>
            <a:t>Generate</a:t>
          </a:r>
          <a:r>
            <a:rPr lang="en-US" sz="1600" kern="1200" dirty="0"/>
            <a:t> an initial pattern for this level.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rgbClr val="ED7D31"/>
              </a:solidFill>
            </a:rPr>
            <a:t>Optimize</a:t>
          </a:r>
          <a:r>
            <a:rPr lang="en-US" sz="1600" kern="1200" dirty="0"/>
            <a:t> the initial pattern by reducing error metric to obtain a homogeneous pattern for this level.</a:t>
          </a:r>
        </a:p>
      </dsp:txBody>
      <dsp:txXfrm>
        <a:off x="0" y="356876"/>
        <a:ext cx="9152206" cy="1587600"/>
      </dsp:txXfrm>
    </dsp:sp>
    <dsp:sp modelId="{41A5D7E6-A067-473E-A1C2-A49B501B6C77}">
      <dsp:nvSpPr>
        <dsp:cNvPr id="0" name=""/>
        <dsp:cNvSpPr/>
      </dsp:nvSpPr>
      <dsp:spPr>
        <a:xfrm>
          <a:off x="457610" y="2636"/>
          <a:ext cx="6406544" cy="708480"/>
        </a:xfrm>
        <a:prstGeom prst="round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152" tIns="0" rIns="24215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+mn-cs"/>
            </a:rPr>
            <a:t>Design the starting Level.</a:t>
          </a:r>
        </a:p>
      </dsp:txBody>
      <dsp:txXfrm>
        <a:off x="492195" y="37221"/>
        <a:ext cx="6337374" cy="639310"/>
      </dsp:txXfrm>
    </dsp:sp>
    <dsp:sp modelId="{A377C280-22B8-4142-A2E4-D69175F45A31}">
      <dsp:nvSpPr>
        <dsp:cNvPr id="0" name=""/>
        <dsp:cNvSpPr/>
      </dsp:nvSpPr>
      <dsp:spPr>
        <a:xfrm>
          <a:off x="0" y="2428316"/>
          <a:ext cx="9152206" cy="1096200"/>
        </a:xfrm>
        <a:prstGeom prst="rect">
          <a:avLst/>
        </a:prstGeom>
        <a:noFill/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313" tIns="499872" rIns="710313" bIns="113792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rgbClr val="ED7D31"/>
              </a:solidFill>
              <a:latin typeface="Calibri"/>
              <a:ea typeface="Calibri"/>
              <a:cs typeface="+mn-cs"/>
            </a:rPr>
            <a:t>Add/ Remove 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Calibri"/>
              <a:cs typeface="+mn-cs"/>
            </a:rPr>
            <a:t>certain number of dots from previous level pattern to get an initial pattern.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rgbClr val="ED7D31"/>
              </a:solidFill>
              <a:latin typeface="Calibri"/>
              <a:ea typeface="Calibri"/>
              <a:cs typeface="+mn-cs"/>
            </a:rPr>
            <a:t>Optimize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Calibri"/>
              <a:cs typeface="+mn-cs"/>
            </a:rPr>
            <a:t> the initial pattern </a:t>
          </a:r>
          <a:r>
            <a:rPr lang="en-US" sz="1600" kern="1200" dirty="0"/>
            <a:t>by reducing error metric </a:t>
          </a: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Calibri"/>
              <a:cs typeface="+mn-cs"/>
            </a:rPr>
            <a:t>to obtain a homogeneous pattern.</a:t>
          </a:r>
        </a:p>
      </dsp:txBody>
      <dsp:txXfrm>
        <a:off x="0" y="2428316"/>
        <a:ext cx="9152206" cy="1096200"/>
      </dsp:txXfrm>
    </dsp:sp>
    <dsp:sp modelId="{AB90CBFC-10D5-4B62-90F5-5E35D4664410}">
      <dsp:nvSpPr>
        <dsp:cNvPr id="0" name=""/>
        <dsp:cNvSpPr/>
      </dsp:nvSpPr>
      <dsp:spPr>
        <a:xfrm>
          <a:off x="457610" y="2074076"/>
          <a:ext cx="6454272" cy="708480"/>
        </a:xfrm>
        <a:prstGeom prst="round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152" tIns="0" rIns="24215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4472C4">
                  <a:lumMod val="50000"/>
                </a:srgbClr>
              </a:solidFill>
              <a:latin typeface="Calibri"/>
              <a:ea typeface="Calibri"/>
              <a:cs typeface="+mn-cs"/>
            </a:rPr>
            <a:t>Level-by-Level design of darker levels below and lighter levels above the starting Level.</a:t>
          </a:r>
        </a:p>
      </dsp:txBody>
      <dsp:txXfrm>
        <a:off x="492195" y="2108661"/>
        <a:ext cx="6385102" cy="639310"/>
      </dsp:txXfrm>
    </dsp:sp>
    <dsp:sp modelId="{1E533B55-A657-468C-A4FA-C5ADE7B01B46}">
      <dsp:nvSpPr>
        <dsp:cNvPr id="0" name=""/>
        <dsp:cNvSpPr/>
      </dsp:nvSpPr>
      <dsp:spPr>
        <a:xfrm>
          <a:off x="0" y="4008356"/>
          <a:ext cx="9152206" cy="604800"/>
        </a:xfrm>
        <a:prstGeom prst="rect">
          <a:avLst/>
        </a:prstGeom>
        <a:noFill/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50D09D-E868-4ABB-BC1A-730C5537C867}">
      <dsp:nvSpPr>
        <dsp:cNvPr id="0" name=""/>
        <dsp:cNvSpPr/>
      </dsp:nvSpPr>
      <dsp:spPr>
        <a:xfrm>
          <a:off x="457610" y="3654116"/>
          <a:ext cx="6406544" cy="708480"/>
        </a:xfrm>
        <a:prstGeom prst="round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2152" tIns="0" rIns="24215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4472C4">
                  <a:lumMod val="50000"/>
                </a:srgbClr>
              </a:solidFill>
              <a:latin typeface="Calibri"/>
              <a:ea typeface="Calibri"/>
              <a:cs typeface="+mn-cs"/>
            </a:rPr>
            <a:t>Apply color control for each level.</a:t>
          </a:r>
        </a:p>
      </dsp:txBody>
      <dsp:txXfrm>
        <a:off x="492195" y="3688701"/>
        <a:ext cx="6337374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en-US"/>
              <a:t>Ph.D. Preliminary Exam Presentation.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4D56248-6441-4470-9C11-B000973AE7D3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en-US"/>
              <a:t>Ph.D. Preliminary Exam Presentation.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ADFD77E-9D38-42C5-8027-6E43A30252CE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x-none"/>
              <a:t>单击此处编辑母版文本样式</a:t>
            </a:r>
            <a:endParaRPr lang="en-US"/>
          </a:p>
          <a:p>
            <a:pPr lvl="1" rtl="0"/>
            <a:r>
              <a:rPr lang="x-none"/>
              <a:t>第二级</a:t>
            </a:r>
          </a:p>
          <a:p>
            <a:pPr lvl="2" rtl="0"/>
            <a:r>
              <a:rPr lang="x-none"/>
              <a:t>第三级</a:t>
            </a:r>
          </a:p>
          <a:p>
            <a:pPr lvl="3" rtl="0"/>
            <a:r>
              <a:rPr lang="x-none"/>
              <a:t>第四级</a:t>
            </a:r>
          </a:p>
          <a:p>
            <a:pPr lvl="4" rtl="0"/>
            <a:r>
              <a:rPr lang="x-none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3530027-0929-4FDB-9C73-955E111765E7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01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600" b="1" kern="1200" dirty="0">
              <a:solidFill>
                <a:srgbClr val="4472C4">
                  <a:lumMod val="50000"/>
                </a:srgbClr>
              </a:solidFill>
              <a:latin typeface="Calibri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17C532B-7736-405B-95B1-721EECCA9E06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89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ADFD77E-9D38-42C5-8027-6E43A30252CE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64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ADFD77E-9D38-42C5-8027-6E43A30252CE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7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4EC10CA-33A8-4BE9-B2F0-F0B6D15AAD30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3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C8D4AAD1-B63D-4D1A-A87D-B3F47BF019ED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62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2758182-C145-489C-B46E-74077C80600D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71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850E0BE-5D2C-4606-B2BE-B9244264EF71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27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61DA46B8-34A7-4A98-8AA0-672368EEDD40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23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ADFD77E-9D38-42C5-8027-6E43A30252CE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63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8A5D3057-13FD-4BD9-A004-E7A56109E7DB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77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E9A677-8994-4247-A7E7-E1BBF430791A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35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4B2FA69C-B4F9-408B-B047-2F8C36C6C074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82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AFF6992A-4470-4AED-AEA1-4E29B3FD99FE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42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DBF69B9-59FE-445B-9396-67446BAA1E26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62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ADFD77E-9D38-42C5-8027-6E43A30252CE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36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CCA461B-D4F2-426E-AEDA-02A57141D57C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50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B1F1271-A3E4-40FE-87BE-10D0E980821F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0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B1F1271-A3E4-40FE-87BE-10D0E980821F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53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EB1F1271-A3E4-40FE-87BE-10D0E980821F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81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DADFD77E-9D38-42C5-8027-6E43A30252CE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23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B480159-25F0-4F29-A4D1-7F8AA575E09B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5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73A3B96-DDE0-4E92-A197-8E93E18AA30A}" type="datetime1">
              <a:rPr lang="zh-CN" altLang="en-US" smtClean="0"/>
              <a:t>10/13/21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74DF8DD-19B6-4877-8B9D-4A7433A7C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F7EF037A-DFD2-441A-BDC3-443FC5CC8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B6605FD-D9D2-4D1F-9297-F04F6600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CE90D3D-1B06-4CBA-B6F1-3B19AA614E62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8CA473C-964C-45E3-8A23-BC108AEB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06D80C1-6793-4A49-AD8D-22B93153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16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216516-B63B-48C1-A87A-37169EF39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2A766C3-EE0C-4808-92B1-5FC7C995C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A3915D7-2D43-4220-8FBB-22898F7E8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82DBE81-385E-4DED-899C-F3A957A6D266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03ED07-3E3B-466B-9533-6AB37A37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09B82C-09E8-489A-9BDB-C9BA9F0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A801562E-36E2-4206-B5B2-C4582508C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328ECA7-4FA0-45AE-BE24-0F538E62D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99E8BE5-B29D-4FFB-8065-1536FD05E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B45F-AA38-4D32-95C3-69A4F2E80398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CDE7634-BBE2-4CF9-AA6E-EABBE4F70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03C4274-BFD2-459C-A452-1579D9996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889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EEC956-9B6F-40AC-BB13-796A182E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60E7336-4BF9-45C0-87E3-84C02230B11B}" type="datetime1">
              <a:rPr lang="zh-CN" altLang="en-US" smtClean="0"/>
              <a:t>10/13/21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DAE4D1-6D68-40CA-BA76-3DBD9EB0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97BE31-9237-4AC8-9631-719A522E0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8171D6-52A7-44D1-AEE4-11A610BEFA6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458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7AB9768-B5C1-427A-B855-CFD941D1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0DB60C5-4D28-4BCB-B82B-3E13A8A48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AA5ADBF-4CDA-4299-A845-F45D25B9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DD58DDB-CE77-4D71-9E5D-79F386A7342B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19394-4B87-48BB-B667-0A376D169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ADECCE-46B8-4E51-9BFF-A358A8DD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9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C8854C-6B96-4426-BDCC-F4BE579A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B5F2A82-E07A-43CE-ABA2-F67D4CC0F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C6A8915-5D78-4082-BCEB-CBD9E7A0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5E7A969-F914-49D7-A8CE-BD53901F700E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9B2D5D2-00EB-4CE6-98EA-E29AEC8F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8E8868-08FB-48FF-AFC3-63D35A23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67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1119B4F-88BF-4A96-86B4-6F3C5E90A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38D3868-9DBB-4700-AE3E-122A1B40B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FB080E-A154-4EDC-B387-A29442899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79EBB05-7279-4136-803F-5397A7A44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86DD438-6D66-40EE-B67C-5E5141E412AA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6B30B56-E7BD-4E87-BCD1-85E48A890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1A97970-A946-4578-A9E4-F844DBA1A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58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E84D341-CC84-4C0A-A110-4B2417A8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F77339D-EDA3-4448-A433-02BC294C7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AF75B3D-1715-400B-9865-195A8111C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7CD0871-2A1B-472F-A0B5-08F5D35266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4ADBB53-3FB9-43A6-A9BE-9DCE70A66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3C28DA00-DA7E-4001-805A-ED71F9EC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D881648-2025-44E5-BDDB-3F90B1B7ECDE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BC2DD15-6BA5-4577-8A23-E6230D56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1F160FB-7E8D-4F62-8A57-CE745A6C0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8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A839F93-E1B7-48DD-B653-3E766EBB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9CF4B57-C3B0-4739-A31B-C12F3B42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4215E25-E4C0-470B-A2E9-0E4ACC7193B8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F32BCFE-4CD7-4053-BF1D-7BC73EB0A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6A4FE80-9191-462E-B784-D6DED3519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6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1F689C6-982A-4097-85EE-D0C1825F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F668921-77C4-4ED0-80DB-4437E6155964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ECA7B9E-1D2B-4CB7-A206-47FD6ABA3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0CEC071-3C10-4785-8E57-7A9AB41A6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0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0254306-CACD-49A5-BC89-9CB7835E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91ADE81-A74E-41C8-B74C-A37D7C9DE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BEC9FE8-0C08-4C3F-8614-85E5C06FD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2EFF68D-42AC-4E04-8FF5-2311919E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9ECA-6BAE-4656-A541-07F6B6B12B99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DB7F7F2-6AD6-4154-BD43-2E3EA923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789C6CE-4F7C-4481-A642-20D366B4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1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8094D5-C5E9-44B9-92A5-5278DE4E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7F68EB0-6F26-4754-81B4-FB616C76E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034386-8842-42A7-AD7B-7FAD051EF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18BF017-7720-4469-8FD9-977CD997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C8C62-2953-40C4-B66D-3633895B809B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2BFF763-48AD-4AC7-BAF9-81ACFF1B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0BBCA8F-D770-40A2-BE39-0EACC822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9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D0B892C-2219-4252-B618-A7B16C8A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A7BF7A-7CE5-4422-9E0E-2A9A579E8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91DD79-6945-4DEA-A611-630058943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00F84-6A82-45DD-A7DE-EFF6AFB13228}" type="datetime1">
              <a:rPr lang="zh-CN" altLang="en-US" smtClean="0"/>
              <a:t>10/13/21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45FADF5-B156-4844-AAA6-1C0DB419D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DD9827B-1CA6-4FEB-B21A-889485B1A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2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62.svg"/><Relationship Id="rId5" Type="http://schemas.openxmlformats.org/officeDocument/2006/relationships/image" Target="../media/image58.png"/><Relationship Id="rId6" Type="http://schemas.openxmlformats.org/officeDocument/2006/relationships/image" Target="../media/image64.svg"/><Relationship Id="rId7" Type="http://schemas.openxmlformats.org/officeDocument/2006/relationships/image" Target="../media/image59.png"/><Relationship Id="rId8" Type="http://schemas.openxmlformats.org/officeDocument/2006/relationships/image" Target="../media/image66.sv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9133" y="147949"/>
            <a:ext cx="5290169" cy="1528794"/>
          </a:xfrm>
        </p:spPr>
        <p:txBody>
          <a:bodyPr/>
          <a:lstStyle/>
          <a:p>
            <a:r>
              <a:rPr lang="en-US" dirty="0" smtClean="0"/>
              <a:t>Joint Design of CMY Screen Sets Using DBS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图片 14" descr="书堆在桌子上">
            <a:extLst>
              <a:ext uri="{FF2B5EF4-FFF2-40B4-BE49-F238E27FC236}">
                <a16:creationId xmlns="" xmlns:a16="http://schemas.microsoft.com/office/drawing/2014/main" id="{BCD3EF3C-D6E8-47E4-BBC4-56A7A0D5A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55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4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="" xmlns:a16="http://schemas.microsoft.com/office/drawing/2014/main" id="{32D1FF40-FD6C-4ADF-B1F5-9E52F9C7A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39142"/>
            <a:ext cx="7886700" cy="518335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 of Topic 1:</a:t>
            </a:r>
            <a:br>
              <a:rPr lang="en-US" altLang="zh-CN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FFF479CC-B4B7-4AFC-8E70-793CA4791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802" y="1824244"/>
            <a:ext cx="8176678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and Motivation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 DBS Algorithm and Screens Design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Joint Design Algorithm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 and Results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Results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3548FB77-9418-4613-8FEB-5E7529D9CA5F}"/>
              </a:ext>
            </a:extLst>
          </p:cNvPr>
          <p:cNvCxnSpPr>
            <a:cxnSpLocks/>
          </p:cNvCxnSpPr>
          <p:nvPr/>
        </p:nvCxnSpPr>
        <p:spPr>
          <a:xfrm>
            <a:off x="571500" y="140138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9B20CF61-3047-42F2-BA6D-C00CE6DA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74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="" xmlns:a16="http://schemas.microsoft.com/office/drawing/2014/main" id="{32D1FF40-FD6C-4ADF-B1F5-9E52F9C7A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61" y="176459"/>
            <a:ext cx="6595742" cy="518335"/>
          </a:xfrm>
        </p:spPr>
        <p:txBody>
          <a:bodyPr>
            <a:no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</a:rPr>
              <a:t>Quality Conditions for the Designed Screens Set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0F4763E-6D63-40EA-802F-3EB0ED1F58C5}"/>
              </a:ext>
            </a:extLst>
          </p:cNvPr>
          <p:cNvSpPr/>
          <p:nvPr/>
        </p:nvSpPr>
        <p:spPr>
          <a:xfrm>
            <a:off x="1499460" y="2004430"/>
            <a:ext cx="9955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1600" dirty="0">
                <a:latin typeface="CMR12"/>
              </a:rPr>
              <a:t>The pattern of each colorant (C, M, or Y) should be arranged as uniform as possible.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dirty="0">
                <a:latin typeface="CMR12"/>
              </a:rPr>
              <a:t>The overall composite pattern that consists of all three colorants should be as uniform as possible.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600" dirty="0">
                <a:latin typeface="CMR12"/>
              </a:rPr>
              <a:t>keep dot-off-dot as much as possible during the process of design screens.</a:t>
            </a:r>
            <a:endParaRPr lang="zh-CN" altLang="en-US" sz="1600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="" xmlns:a16="http://schemas.microsoft.com/office/drawing/2014/main" id="{85D00214-B98A-4A65-9DEB-0801A9870933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195B4DEB-271F-4A8E-9FDA-E8085BD88510}"/>
              </a:ext>
            </a:extLst>
          </p:cNvPr>
          <p:cNvSpPr/>
          <p:nvPr/>
        </p:nvSpPr>
        <p:spPr>
          <a:xfrm>
            <a:off x="1051933" y="1304901"/>
            <a:ext cx="10730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CMR12"/>
              </a:rPr>
              <a:t>For obtaining homogeneous halftone images, all levels patterns of screens need to satisfy the following conditions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altLang="zh-CN" dirty="0">
                <a:solidFill>
                  <a:srgbClr val="000000"/>
                </a:solidFill>
                <a:latin typeface="CMR12"/>
              </a:rPr>
              <a:t>.</a:t>
            </a:r>
            <a:r>
              <a:rPr lang="zh-CN" altLang="en-US" dirty="0">
                <a:solidFill>
                  <a:srgbClr val="000000"/>
                </a:solidFill>
                <a:latin typeface="CMR12"/>
              </a:rPr>
              <a:t> </a:t>
            </a:r>
            <a:endParaRPr lang="en-US" altLang="zh-CN" dirty="0">
              <a:solidFill>
                <a:srgbClr val="000000"/>
              </a:solidFill>
              <a:latin typeface="CMR1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9E79E00E-557F-4B90-AA3E-7F722F8A37A8}"/>
              </a:ext>
            </a:extLst>
          </p:cNvPr>
          <p:cNvSpPr/>
          <p:nvPr/>
        </p:nvSpPr>
        <p:spPr>
          <a:xfrm>
            <a:off x="1232209" y="6276737"/>
            <a:ext cx="8749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zh-CN" sz="1200" dirty="0"/>
              <a:t>Je H. Lee and Jan P. Allebach, “CMYK Halftoning Algorithm Based on Direct Binary Search". Color and Imaging Conference. Vol. 6.</a:t>
            </a:r>
            <a:endParaRPr lang="zh-CN" altLang="en-US" sz="1200" dirty="0"/>
          </a:p>
        </p:txBody>
      </p:sp>
      <p:pic>
        <p:nvPicPr>
          <p:cNvPr id="13" name="图片 67" descr="图片包含 游戏机, 地板&#10;&#10;描述已自动生成">
            <a:extLst>
              <a:ext uri="{FF2B5EF4-FFF2-40B4-BE49-F238E27FC236}">
                <a16:creationId xmlns="" xmlns:a16="http://schemas.microsoft.com/office/drawing/2014/main" id="{A59E2A83-4606-48AA-97E5-51E298CDA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809" y="3374547"/>
            <a:ext cx="1822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68" descr="图片包含 游戏机&#10;&#10;描述已自动生成">
            <a:extLst>
              <a:ext uri="{FF2B5EF4-FFF2-40B4-BE49-F238E27FC236}">
                <a16:creationId xmlns="" xmlns:a16="http://schemas.microsoft.com/office/drawing/2014/main" id="{AE5FC0F0-D238-40A9-B567-38C9D4FE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59" y="3374547"/>
            <a:ext cx="18240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69">
            <a:extLst>
              <a:ext uri="{FF2B5EF4-FFF2-40B4-BE49-F238E27FC236}">
                <a16:creationId xmlns="" xmlns:a16="http://schemas.microsoft.com/office/drawing/2014/main" id="{56DC1F35-445A-43AC-8A60-A3AA0550F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809" y="5506937"/>
            <a:ext cx="28416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b="1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Fig 14-2.  The zoomed-in details (16×16) of a dot-on-dot pattern. </a:t>
            </a:r>
            <a:endParaRPr lang="zh-CN" altLang="en-US" sz="1400" b="1" i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6" name="矩形 70">
            <a:extLst>
              <a:ext uri="{FF2B5EF4-FFF2-40B4-BE49-F238E27FC236}">
                <a16:creationId xmlns="" xmlns:a16="http://schemas.microsoft.com/office/drawing/2014/main" id="{D3EE2B42-D079-4590-9123-FB4B1C398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060" y="5540589"/>
            <a:ext cx="281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b="1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Fig 14-1.  The zoomed-in details (16×16) of a dot-off-dot pattern</a:t>
            </a:r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 </a:t>
            </a:r>
            <a:endParaRPr lang="zh-CN" altLang="en-US" sz="1400" i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5B0DC3F5-E7A3-4EDE-8BDB-D8FC5FAA2B01}"/>
              </a:ext>
            </a:extLst>
          </p:cNvPr>
          <p:cNvSpPr/>
          <p:nvPr/>
        </p:nvSpPr>
        <p:spPr>
          <a:xfrm>
            <a:off x="9174434" y="3187639"/>
            <a:ext cx="1822450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Pattern has:</a:t>
            </a:r>
          </a:p>
          <a:p>
            <a:endParaRPr lang="en-US" altLang="zh-CN" dirty="0"/>
          </a:p>
          <a:p>
            <a:r>
              <a:rPr lang="en-US" altLang="zh-CN" dirty="0"/>
              <a:t>Secondary colors:</a:t>
            </a:r>
          </a:p>
          <a:p>
            <a:r>
              <a:rPr lang="en-US" altLang="zh-CN" dirty="0"/>
              <a:t>B = C + M</a:t>
            </a:r>
          </a:p>
          <a:p>
            <a:r>
              <a:rPr lang="en-US" altLang="zh-CN" dirty="0"/>
              <a:t>G = C + Y</a:t>
            </a:r>
          </a:p>
          <a:p>
            <a:r>
              <a:rPr lang="en-US" altLang="zh-CN" dirty="0"/>
              <a:t>R = M + Y</a:t>
            </a:r>
          </a:p>
          <a:p>
            <a:endParaRPr lang="en-US" altLang="zh-CN" dirty="0"/>
          </a:p>
          <a:p>
            <a:r>
              <a:rPr lang="en-US" altLang="zh-CN" dirty="0"/>
              <a:t>Tertiary Color:</a:t>
            </a:r>
          </a:p>
          <a:p>
            <a:r>
              <a:rPr lang="en-US" altLang="zh-CN" dirty="0"/>
              <a:t>K = C + M + Y</a:t>
            </a:r>
          </a:p>
          <a:p>
            <a:endParaRPr lang="zh-CN" altLang="en-US" dirty="0"/>
          </a:p>
        </p:txBody>
      </p:sp>
      <p:sp>
        <p:nvSpPr>
          <p:cNvPr id="19" name="箭头: 右 18">
            <a:extLst>
              <a:ext uri="{FF2B5EF4-FFF2-40B4-BE49-F238E27FC236}">
                <a16:creationId xmlns="" xmlns:a16="http://schemas.microsoft.com/office/drawing/2014/main" id="{7F8EA9D5-B041-4270-A178-0145061F4A57}"/>
              </a:ext>
            </a:extLst>
          </p:cNvPr>
          <p:cNvSpPr/>
          <p:nvPr/>
        </p:nvSpPr>
        <p:spPr>
          <a:xfrm rot="10800000">
            <a:off x="2609560" y="4158630"/>
            <a:ext cx="364958" cy="26063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6F387B63-561E-43C1-B859-5E15B07103FD}"/>
              </a:ext>
            </a:extLst>
          </p:cNvPr>
          <p:cNvSpPr/>
          <p:nvPr/>
        </p:nvSpPr>
        <p:spPr>
          <a:xfrm>
            <a:off x="679159" y="3722533"/>
            <a:ext cx="1822450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Pattern only has Primary Colors:</a:t>
            </a:r>
          </a:p>
          <a:p>
            <a:endParaRPr lang="en-US" altLang="zh-CN" dirty="0"/>
          </a:p>
          <a:p>
            <a:r>
              <a:rPr lang="en-US" altLang="zh-CN" dirty="0"/>
              <a:t>C, M, and Y</a:t>
            </a:r>
          </a:p>
          <a:p>
            <a:endParaRPr lang="zh-CN" altLang="en-US" dirty="0"/>
          </a:p>
        </p:txBody>
      </p:sp>
      <p:sp>
        <p:nvSpPr>
          <p:cNvPr id="21" name="箭头: 右 20">
            <a:extLst>
              <a:ext uri="{FF2B5EF4-FFF2-40B4-BE49-F238E27FC236}">
                <a16:creationId xmlns="" xmlns:a16="http://schemas.microsoft.com/office/drawing/2014/main" id="{BFEC3438-67FA-47B4-A3AD-F4AA634EE0B8}"/>
              </a:ext>
            </a:extLst>
          </p:cNvPr>
          <p:cNvSpPr/>
          <p:nvPr/>
        </p:nvSpPr>
        <p:spPr>
          <a:xfrm>
            <a:off x="8428121" y="4193990"/>
            <a:ext cx="364958" cy="26063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6D9833F-03F2-4C43-82B7-18531A1C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81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矩形 1">
            <a:extLst>
              <a:ext uri="{FF2B5EF4-FFF2-40B4-BE49-F238E27FC236}">
                <a16:creationId xmlns="" xmlns:a16="http://schemas.microsoft.com/office/drawing/2014/main" id="{AA8904A6-98AA-488A-8082-2231CE663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3" y="412483"/>
            <a:ext cx="44077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000" b="1" dirty="0">
                <a:solidFill>
                  <a:srgbClr val="ED7D31"/>
                </a:solidFill>
                <a:latin typeface="+mj-lt"/>
                <a:ea typeface="+mj-ea"/>
                <a:cs typeface="+mj-cs"/>
              </a:rPr>
              <a:t>Error Metrics for Joint Design Algorithm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000" b="1" dirty="0">
                <a:solidFill>
                  <a:srgbClr val="ED7D31"/>
                </a:solidFill>
                <a:latin typeface="+mj-lt"/>
                <a:ea typeface="+mj-ea"/>
                <a:cs typeface="+mj-cs"/>
              </a:rPr>
              <a:t>  </a:t>
            </a:r>
            <a:endParaRPr lang="zh-CN" altLang="en-US" sz="2000" b="1" dirty="0">
              <a:solidFill>
                <a:srgbClr val="ED7D3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50E19E58-A056-46D9-B6C9-2DC6A9DA6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87" y="1627924"/>
            <a:ext cx="2400300" cy="29146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dirty="0"/>
              <a:t>Spatial coordinates:</a:t>
            </a:r>
          </a:p>
          <a:p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Discrete image: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HVS filter: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Perceived discrete image:</a:t>
            </a: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998328AD-EDC7-48A8-AB14-5006E1B398AA}"/>
              </a:ext>
            </a:extLst>
          </p:cNvPr>
          <p:cNvSpPr/>
          <p:nvPr/>
        </p:nvSpPr>
        <p:spPr>
          <a:xfrm>
            <a:off x="4172107" y="919645"/>
            <a:ext cx="176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Continuous-tone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1AFDDA13-D90C-43DF-BE5F-E000CD711F60}"/>
              </a:ext>
            </a:extLst>
          </p:cNvPr>
          <p:cNvSpPr/>
          <p:nvPr/>
        </p:nvSpPr>
        <p:spPr>
          <a:xfrm>
            <a:off x="7946017" y="919645"/>
            <a:ext cx="996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Halftone</a:t>
            </a:r>
            <a:endParaRPr lang="zh-CN" altLang="en-US" dirty="0"/>
          </a:p>
        </p:txBody>
      </p:sp>
      <p:grpSp>
        <p:nvGrpSpPr>
          <p:cNvPr id="9216" name="组合 9215">
            <a:extLst>
              <a:ext uri="{FF2B5EF4-FFF2-40B4-BE49-F238E27FC236}">
                <a16:creationId xmlns="" xmlns:a16="http://schemas.microsoft.com/office/drawing/2014/main" id="{A5E2901C-93DC-4F0A-BDA1-1CBD30084FD6}"/>
              </a:ext>
            </a:extLst>
          </p:cNvPr>
          <p:cNvGrpSpPr/>
          <p:nvPr/>
        </p:nvGrpSpPr>
        <p:grpSpPr>
          <a:xfrm>
            <a:off x="828675" y="1317548"/>
            <a:ext cx="11049000" cy="3165521"/>
            <a:chOff x="828675" y="1317548"/>
            <a:chExt cx="11049000" cy="3165521"/>
          </a:xfrm>
        </p:grpSpPr>
        <p:cxnSp>
          <p:nvCxnSpPr>
            <p:cNvPr id="18" name="直接连接符 17">
              <a:extLst>
                <a:ext uri="{FF2B5EF4-FFF2-40B4-BE49-F238E27FC236}">
                  <a16:creationId xmlns="" xmlns:a16="http://schemas.microsoft.com/office/drawing/2014/main" id="{C4D2792A-718B-4D6F-B7BA-95D6767AB92B}"/>
                </a:ext>
              </a:extLst>
            </p:cNvPr>
            <p:cNvCxnSpPr>
              <a:cxnSpLocks/>
            </p:cNvCxnSpPr>
            <p:nvPr/>
          </p:nvCxnSpPr>
          <p:spPr>
            <a:xfrm>
              <a:off x="828675" y="2120869"/>
              <a:ext cx="110490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E82686E2-7DC5-48C4-86B4-88963854A86B}"/>
                </a:ext>
              </a:extLst>
            </p:cNvPr>
            <p:cNvCxnSpPr>
              <a:cxnSpLocks/>
            </p:cNvCxnSpPr>
            <p:nvPr/>
          </p:nvCxnSpPr>
          <p:spPr>
            <a:xfrm>
              <a:off x="828675" y="2873344"/>
              <a:ext cx="110490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="" xmlns:a16="http://schemas.microsoft.com/office/drawing/2014/main" id="{4F50239E-502F-4783-B743-BC57FDDB51AC}"/>
                </a:ext>
              </a:extLst>
            </p:cNvPr>
            <p:cNvCxnSpPr>
              <a:cxnSpLocks/>
            </p:cNvCxnSpPr>
            <p:nvPr/>
          </p:nvCxnSpPr>
          <p:spPr>
            <a:xfrm>
              <a:off x="828675" y="3663919"/>
              <a:ext cx="110490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="" xmlns:a16="http://schemas.microsoft.com/office/drawing/2014/main" id="{B1AB1AAC-5F1E-474E-9FFD-4ED868DCFB09}"/>
                </a:ext>
              </a:extLst>
            </p:cNvPr>
            <p:cNvCxnSpPr>
              <a:cxnSpLocks/>
            </p:cNvCxnSpPr>
            <p:nvPr/>
          </p:nvCxnSpPr>
          <p:spPr>
            <a:xfrm>
              <a:off x="828675" y="4483069"/>
              <a:ext cx="110490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A35E41CF-8B1E-4550-9F17-C5034AA5D81C}"/>
                </a:ext>
              </a:extLst>
            </p:cNvPr>
            <p:cNvCxnSpPr>
              <a:cxnSpLocks/>
            </p:cNvCxnSpPr>
            <p:nvPr/>
          </p:nvCxnSpPr>
          <p:spPr>
            <a:xfrm>
              <a:off x="3152787" y="1324730"/>
              <a:ext cx="0" cy="315555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="" xmlns:a16="http://schemas.microsoft.com/office/drawing/2014/main" id="{A0B16A87-A362-4E0A-8D49-FB68A821C009}"/>
                </a:ext>
              </a:extLst>
            </p:cNvPr>
            <p:cNvCxnSpPr>
              <a:cxnSpLocks/>
            </p:cNvCxnSpPr>
            <p:nvPr/>
          </p:nvCxnSpPr>
          <p:spPr>
            <a:xfrm>
              <a:off x="828675" y="1324730"/>
              <a:ext cx="110490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="" xmlns:a16="http://schemas.microsoft.com/office/drawing/2014/main" id="{708DD7F1-C4E8-4797-A6BA-7638042CA7CA}"/>
                </a:ext>
              </a:extLst>
            </p:cNvPr>
            <p:cNvCxnSpPr>
              <a:cxnSpLocks/>
            </p:cNvCxnSpPr>
            <p:nvPr/>
          </p:nvCxnSpPr>
          <p:spPr>
            <a:xfrm>
              <a:off x="7555648" y="1317548"/>
              <a:ext cx="0" cy="316274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5">
            <a:extLst>
              <a:ext uri="{FF2B5EF4-FFF2-40B4-BE49-F238E27FC236}">
                <a16:creationId xmlns="" xmlns:a16="http://schemas.microsoft.com/office/drawing/2014/main" id="{2345FF3E-251E-4F95-BA40-06F74D6B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31" b="11644"/>
          <a:stretch/>
        </p:blipFill>
        <p:spPr>
          <a:xfrm>
            <a:off x="3428667" y="2335981"/>
            <a:ext cx="724547" cy="377864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="" xmlns:a16="http://schemas.microsoft.com/office/drawing/2014/main" id="{4E836828-9681-450C-92B4-0BC6026DD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70" b="14660"/>
          <a:stretch/>
        </p:blipFill>
        <p:spPr>
          <a:xfrm>
            <a:off x="7771831" y="2335981"/>
            <a:ext cx="734307" cy="339168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="" xmlns:a16="http://schemas.microsoft.com/office/drawing/2014/main" id="{55AFAA3C-96D2-4530-ACC2-560A2C691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247" y="3896169"/>
            <a:ext cx="4026919" cy="558325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="" xmlns:a16="http://schemas.microsoft.com/office/drawing/2014/main" id="{33818B81-3885-4CBC-B779-A490600EA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910" y="3906014"/>
            <a:ext cx="4026918" cy="574274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="" xmlns:a16="http://schemas.microsoft.com/office/drawing/2014/main" id="{D97649A5-7858-47D9-8239-F03AD2D4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5616" y="3052722"/>
            <a:ext cx="724547" cy="396086"/>
          </a:xfrm>
          <a:prstGeom prst="rect">
            <a:avLst/>
          </a:prstGeom>
        </p:spPr>
      </p:pic>
      <p:pic>
        <p:nvPicPr>
          <p:cNvPr id="32" name="Picture 11">
            <a:extLst>
              <a:ext uri="{FF2B5EF4-FFF2-40B4-BE49-F238E27FC236}">
                <a16:creationId xmlns="" xmlns:a16="http://schemas.microsoft.com/office/drawing/2014/main" id="{235D0E55-7C8D-419C-81A0-4FFAB16C05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428" b="6917"/>
          <a:stretch/>
        </p:blipFill>
        <p:spPr>
          <a:xfrm>
            <a:off x="3371394" y="3085243"/>
            <a:ext cx="734307" cy="39535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2C82E41-ADC5-496B-9142-97AAC5034D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9195" y="1493338"/>
            <a:ext cx="1576341" cy="59011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692C505A-D4F6-4750-9670-ABD1CA01AF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321"/>
          <a:stretch/>
        </p:blipFill>
        <p:spPr>
          <a:xfrm>
            <a:off x="7771831" y="1604542"/>
            <a:ext cx="1576341" cy="44593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2F8E1E79-C937-45B9-977A-EB340B24155E}"/>
              </a:ext>
            </a:extLst>
          </p:cNvPr>
          <p:cNvSpPr/>
          <p:nvPr/>
        </p:nvSpPr>
        <p:spPr>
          <a:xfrm>
            <a:off x="5737358" y="4990976"/>
            <a:ext cx="2227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Perceived error through HVS is</a:t>
            </a:r>
            <a:r>
              <a:rPr lang="zh-CN" altLang="en-US" dirty="0"/>
              <a:t>：</a:t>
            </a:r>
            <a:endParaRPr lang="en-US" altLang="zh-CN" dirty="0"/>
          </a:p>
        </p:txBody>
      </p:sp>
      <p:pic>
        <p:nvPicPr>
          <p:cNvPr id="36" name="Picture 3">
            <a:extLst>
              <a:ext uri="{FF2B5EF4-FFF2-40B4-BE49-F238E27FC236}">
                <a16:creationId xmlns="" xmlns:a16="http://schemas.microsoft.com/office/drawing/2014/main" id="{2FD4901B-3934-46F5-BE88-B52801213F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787" y="5218573"/>
            <a:ext cx="2150214" cy="387039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="" xmlns:a16="http://schemas.microsoft.com/office/drawing/2014/main" id="{00568984-0B5F-405D-9B83-F8EBCF6A42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5346" y="5053434"/>
            <a:ext cx="3294646" cy="717315"/>
          </a:xfrm>
          <a:prstGeom prst="rect">
            <a:avLst/>
          </a:prstGeom>
        </p:spPr>
      </p:pic>
      <p:sp>
        <p:nvSpPr>
          <p:cNvPr id="9217" name="矩形 9216">
            <a:extLst>
              <a:ext uri="{FF2B5EF4-FFF2-40B4-BE49-F238E27FC236}">
                <a16:creationId xmlns="" xmlns:a16="http://schemas.microsoft.com/office/drawing/2014/main" id="{5E04D022-C6E2-438F-98BB-331D8B537681}"/>
              </a:ext>
            </a:extLst>
          </p:cNvPr>
          <p:cNvSpPr/>
          <p:nvPr/>
        </p:nvSpPr>
        <p:spPr>
          <a:xfrm>
            <a:off x="499462" y="4739648"/>
            <a:ext cx="2676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Error between original continuous-tone image and the halftone image is: 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="" xmlns:a16="http://schemas.microsoft.com/office/drawing/2014/main" id="{638E6424-8CA2-4662-8A54-EC6759C3FEA9}"/>
              </a:ext>
            </a:extLst>
          </p:cNvPr>
          <p:cNvSpPr/>
          <p:nvPr/>
        </p:nvSpPr>
        <p:spPr>
          <a:xfrm>
            <a:off x="767605" y="6341115"/>
            <a:ext cx="2680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 </a:t>
            </a:r>
            <a:r>
              <a:rPr lang="en-US" altLang="zh-CN" sz="1600" dirty="0">
                <a:latin typeface="CMBX12"/>
              </a:rPr>
              <a:t>Used </a:t>
            </a:r>
            <a:r>
              <a:rPr lang="en-US" altLang="zh-CN" sz="1600" dirty="0" err="1">
                <a:latin typeface="CMBX12"/>
              </a:rPr>
              <a:t>Nasanan's</a:t>
            </a:r>
            <a:r>
              <a:rPr lang="en-US" altLang="zh-CN" sz="1600" dirty="0">
                <a:latin typeface="CMBX12"/>
              </a:rPr>
              <a:t> HVS model</a:t>
            </a:r>
            <a:endParaRPr lang="zh-CN" altLang="en-US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FA10C9E9-8B31-4070-8CC6-C67BABD4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171D6-52A7-44D1-AEE4-11A610BEFA69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99057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7F600EBF-BEEF-46AD-A0AA-7A080ABD2682}"/>
              </a:ext>
            </a:extLst>
          </p:cNvPr>
          <p:cNvSpPr txBox="1"/>
          <p:nvPr/>
        </p:nvSpPr>
        <p:spPr>
          <a:xfrm>
            <a:off x="3534706" y="863992"/>
            <a:ext cx="5949604" cy="988541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281605816">
                  <a:custGeom>
                    <a:avLst/>
                    <a:gdLst>
                      <a:gd name="connsiteX0" fmla="*/ 0 w 5949604"/>
                      <a:gd name="connsiteY0" fmla="*/ 0 h 988541"/>
                      <a:gd name="connsiteX1" fmla="*/ 713952 w 5949604"/>
                      <a:gd name="connsiteY1" fmla="*/ 0 h 988541"/>
                      <a:gd name="connsiteX2" fmla="*/ 1130425 w 5949604"/>
                      <a:gd name="connsiteY2" fmla="*/ 0 h 988541"/>
                      <a:gd name="connsiteX3" fmla="*/ 1606393 w 5949604"/>
                      <a:gd name="connsiteY3" fmla="*/ 0 h 988541"/>
                      <a:gd name="connsiteX4" fmla="*/ 2320346 w 5949604"/>
                      <a:gd name="connsiteY4" fmla="*/ 0 h 988541"/>
                      <a:gd name="connsiteX5" fmla="*/ 2855810 w 5949604"/>
                      <a:gd name="connsiteY5" fmla="*/ 0 h 988541"/>
                      <a:gd name="connsiteX6" fmla="*/ 3450770 w 5949604"/>
                      <a:gd name="connsiteY6" fmla="*/ 0 h 988541"/>
                      <a:gd name="connsiteX7" fmla="*/ 4045731 w 5949604"/>
                      <a:gd name="connsiteY7" fmla="*/ 0 h 988541"/>
                      <a:gd name="connsiteX8" fmla="*/ 4521699 w 5949604"/>
                      <a:gd name="connsiteY8" fmla="*/ 0 h 988541"/>
                      <a:gd name="connsiteX9" fmla="*/ 5235652 w 5949604"/>
                      <a:gd name="connsiteY9" fmla="*/ 0 h 988541"/>
                      <a:gd name="connsiteX10" fmla="*/ 5949604 w 5949604"/>
                      <a:gd name="connsiteY10" fmla="*/ 0 h 988541"/>
                      <a:gd name="connsiteX11" fmla="*/ 5949604 w 5949604"/>
                      <a:gd name="connsiteY11" fmla="*/ 504156 h 988541"/>
                      <a:gd name="connsiteX12" fmla="*/ 5949604 w 5949604"/>
                      <a:gd name="connsiteY12" fmla="*/ 988541 h 988541"/>
                      <a:gd name="connsiteX13" fmla="*/ 5414140 w 5949604"/>
                      <a:gd name="connsiteY13" fmla="*/ 988541 h 988541"/>
                      <a:gd name="connsiteX14" fmla="*/ 4878675 w 5949604"/>
                      <a:gd name="connsiteY14" fmla="*/ 988541 h 988541"/>
                      <a:gd name="connsiteX15" fmla="*/ 4283715 w 5949604"/>
                      <a:gd name="connsiteY15" fmla="*/ 988541 h 988541"/>
                      <a:gd name="connsiteX16" fmla="*/ 3867243 w 5949604"/>
                      <a:gd name="connsiteY16" fmla="*/ 988541 h 988541"/>
                      <a:gd name="connsiteX17" fmla="*/ 3450770 w 5949604"/>
                      <a:gd name="connsiteY17" fmla="*/ 988541 h 988541"/>
                      <a:gd name="connsiteX18" fmla="*/ 3034298 w 5949604"/>
                      <a:gd name="connsiteY18" fmla="*/ 988541 h 988541"/>
                      <a:gd name="connsiteX19" fmla="*/ 2617826 w 5949604"/>
                      <a:gd name="connsiteY19" fmla="*/ 988541 h 988541"/>
                      <a:gd name="connsiteX20" fmla="*/ 2082361 w 5949604"/>
                      <a:gd name="connsiteY20" fmla="*/ 988541 h 988541"/>
                      <a:gd name="connsiteX21" fmla="*/ 1665889 w 5949604"/>
                      <a:gd name="connsiteY21" fmla="*/ 988541 h 988541"/>
                      <a:gd name="connsiteX22" fmla="*/ 1130425 w 5949604"/>
                      <a:gd name="connsiteY22" fmla="*/ 988541 h 988541"/>
                      <a:gd name="connsiteX23" fmla="*/ 0 w 5949604"/>
                      <a:gd name="connsiteY23" fmla="*/ 988541 h 988541"/>
                      <a:gd name="connsiteX24" fmla="*/ 0 w 5949604"/>
                      <a:gd name="connsiteY24" fmla="*/ 514041 h 988541"/>
                      <a:gd name="connsiteX25" fmla="*/ 0 w 5949604"/>
                      <a:gd name="connsiteY25" fmla="*/ 0 h 988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949604" h="988541" fill="none" extrusionOk="0">
                        <a:moveTo>
                          <a:pt x="0" y="0"/>
                        </a:moveTo>
                        <a:cubicBezTo>
                          <a:pt x="211869" y="-41734"/>
                          <a:pt x="413554" y="63874"/>
                          <a:pt x="713952" y="0"/>
                        </a:cubicBezTo>
                        <a:cubicBezTo>
                          <a:pt x="1014350" y="-63874"/>
                          <a:pt x="944886" y="49524"/>
                          <a:pt x="1130425" y="0"/>
                        </a:cubicBezTo>
                        <a:cubicBezTo>
                          <a:pt x="1315964" y="-49524"/>
                          <a:pt x="1427364" y="43903"/>
                          <a:pt x="1606393" y="0"/>
                        </a:cubicBezTo>
                        <a:cubicBezTo>
                          <a:pt x="1785422" y="-43903"/>
                          <a:pt x="1978216" y="42051"/>
                          <a:pt x="2320346" y="0"/>
                        </a:cubicBezTo>
                        <a:cubicBezTo>
                          <a:pt x="2662476" y="-42051"/>
                          <a:pt x="2721166" y="54735"/>
                          <a:pt x="2855810" y="0"/>
                        </a:cubicBezTo>
                        <a:cubicBezTo>
                          <a:pt x="2990454" y="-54735"/>
                          <a:pt x="3201616" y="21877"/>
                          <a:pt x="3450770" y="0"/>
                        </a:cubicBezTo>
                        <a:cubicBezTo>
                          <a:pt x="3699924" y="-21877"/>
                          <a:pt x="3862531" y="2201"/>
                          <a:pt x="4045731" y="0"/>
                        </a:cubicBezTo>
                        <a:cubicBezTo>
                          <a:pt x="4228931" y="-2201"/>
                          <a:pt x="4292837" y="20991"/>
                          <a:pt x="4521699" y="0"/>
                        </a:cubicBezTo>
                        <a:cubicBezTo>
                          <a:pt x="4750561" y="-20991"/>
                          <a:pt x="5081345" y="65846"/>
                          <a:pt x="5235652" y="0"/>
                        </a:cubicBezTo>
                        <a:cubicBezTo>
                          <a:pt x="5389959" y="-65846"/>
                          <a:pt x="5624017" y="56870"/>
                          <a:pt x="5949604" y="0"/>
                        </a:cubicBezTo>
                        <a:cubicBezTo>
                          <a:pt x="5983282" y="250075"/>
                          <a:pt x="5947220" y="261672"/>
                          <a:pt x="5949604" y="504156"/>
                        </a:cubicBezTo>
                        <a:cubicBezTo>
                          <a:pt x="5951988" y="746640"/>
                          <a:pt x="5912637" y="747134"/>
                          <a:pt x="5949604" y="988541"/>
                        </a:cubicBezTo>
                        <a:cubicBezTo>
                          <a:pt x="5713971" y="1025145"/>
                          <a:pt x="5596864" y="969473"/>
                          <a:pt x="5414140" y="988541"/>
                        </a:cubicBezTo>
                        <a:cubicBezTo>
                          <a:pt x="5231416" y="1007609"/>
                          <a:pt x="5038486" y="957114"/>
                          <a:pt x="4878675" y="988541"/>
                        </a:cubicBezTo>
                        <a:cubicBezTo>
                          <a:pt x="4718865" y="1019968"/>
                          <a:pt x="4413094" y="924000"/>
                          <a:pt x="4283715" y="988541"/>
                        </a:cubicBezTo>
                        <a:cubicBezTo>
                          <a:pt x="4154336" y="1053082"/>
                          <a:pt x="4074856" y="958818"/>
                          <a:pt x="3867243" y="988541"/>
                        </a:cubicBezTo>
                        <a:cubicBezTo>
                          <a:pt x="3659630" y="1018264"/>
                          <a:pt x="3644599" y="978694"/>
                          <a:pt x="3450770" y="988541"/>
                        </a:cubicBezTo>
                        <a:cubicBezTo>
                          <a:pt x="3256941" y="998388"/>
                          <a:pt x="3191810" y="957331"/>
                          <a:pt x="3034298" y="988541"/>
                        </a:cubicBezTo>
                        <a:cubicBezTo>
                          <a:pt x="2876786" y="1019751"/>
                          <a:pt x="2747161" y="946766"/>
                          <a:pt x="2617826" y="988541"/>
                        </a:cubicBezTo>
                        <a:cubicBezTo>
                          <a:pt x="2488491" y="1030316"/>
                          <a:pt x="2259529" y="933408"/>
                          <a:pt x="2082361" y="988541"/>
                        </a:cubicBezTo>
                        <a:cubicBezTo>
                          <a:pt x="1905194" y="1043674"/>
                          <a:pt x="1820728" y="964529"/>
                          <a:pt x="1665889" y="988541"/>
                        </a:cubicBezTo>
                        <a:cubicBezTo>
                          <a:pt x="1511050" y="1012553"/>
                          <a:pt x="1295581" y="958081"/>
                          <a:pt x="1130425" y="988541"/>
                        </a:cubicBezTo>
                        <a:cubicBezTo>
                          <a:pt x="965269" y="1019001"/>
                          <a:pt x="477817" y="940682"/>
                          <a:pt x="0" y="988541"/>
                        </a:cubicBezTo>
                        <a:cubicBezTo>
                          <a:pt x="-33553" y="891483"/>
                          <a:pt x="25078" y="696254"/>
                          <a:pt x="0" y="514041"/>
                        </a:cubicBezTo>
                        <a:cubicBezTo>
                          <a:pt x="-25078" y="331828"/>
                          <a:pt x="6437" y="223482"/>
                          <a:pt x="0" y="0"/>
                        </a:cubicBezTo>
                        <a:close/>
                      </a:path>
                      <a:path w="5949604" h="988541" stroke="0" extrusionOk="0">
                        <a:moveTo>
                          <a:pt x="0" y="0"/>
                        </a:moveTo>
                        <a:cubicBezTo>
                          <a:pt x="298511" y="-1437"/>
                          <a:pt x="374093" y="60024"/>
                          <a:pt x="654456" y="0"/>
                        </a:cubicBezTo>
                        <a:cubicBezTo>
                          <a:pt x="934819" y="-60024"/>
                          <a:pt x="1104220" y="39994"/>
                          <a:pt x="1368409" y="0"/>
                        </a:cubicBezTo>
                        <a:cubicBezTo>
                          <a:pt x="1632598" y="-39994"/>
                          <a:pt x="1740447" y="38495"/>
                          <a:pt x="1963369" y="0"/>
                        </a:cubicBezTo>
                        <a:cubicBezTo>
                          <a:pt x="2186291" y="-38495"/>
                          <a:pt x="2313657" y="53736"/>
                          <a:pt x="2558330" y="0"/>
                        </a:cubicBezTo>
                        <a:cubicBezTo>
                          <a:pt x="2803003" y="-53736"/>
                          <a:pt x="2971660" y="73134"/>
                          <a:pt x="3212786" y="0"/>
                        </a:cubicBezTo>
                        <a:cubicBezTo>
                          <a:pt x="3453912" y="-73134"/>
                          <a:pt x="3434102" y="237"/>
                          <a:pt x="3629258" y="0"/>
                        </a:cubicBezTo>
                        <a:cubicBezTo>
                          <a:pt x="3824414" y="-237"/>
                          <a:pt x="4028534" y="46415"/>
                          <a:pt x="4224219" y="0"/>
                        </a:cubicBezTo>
                        <a:cubicBezTo>
                          <a:pt x="4419904" y="-46415"/>
                          <a:pt x="4494195" y="36448"/>
                          <a:pt x="4640691" y="0"/>
                        </a:cubicBezTo>
                        <a:cubicBezTo>
                          <a:pt x="4787187" y="-36448"/>
                          <a:pt x="5144973" y="48815"/>
                          <a:pt x="5354644" y="0"/>
                        </a:cubicBezTo>
                        <a:cubicBezTo>
                          <a:pt x="5564315" y="-48815"/>
                          <a:pt x="5753441" y="42001"/>
                          <a:pt x="5949604" y="0"/>
                        </a:cubicBezTo>
                        <a:cubicBezTo>
                          <a:pt x="5962572" y="148975"/>
                          <a:pt x="5899802" y="298478"/>
                          <a:pt x="5949604" y="484385"/>
                        </a:cubicBezTo>
                        <a:cubicBezTo>
                          <a:pt x="5999406" y="670292"/>
                          <a:pt x="5899547" y="756233"/>
                          <a:pt x="5949604" y="988541"/>
                        </a:cubicBezTo>
                        <a:cubicBezTo>
                          <a:pt x="5739605" y="994159"/>
                          <a:pt x="5586110" y="946747"/>
                          <a:pt x="5473636" y="988541"/>
                        </a:cubicBezTo>
                        <a:cubicBezTo>
                          <a:pt x="5361162" y="1030335"/>
                          <a:pt x="5112902" y="983364"/>
                          <a:pt x="4938171" y="988541"/>
                        </a:cubicBezTo>
                        <a:cubicBezTo>
                          <a:pt x="4763441" y="993718"/>
                          <a:pt x="4667486" y="956630"/>
                          <a:pt x="4462203" y="988541"/>
                        </a:cubicBezTo>
                        <a:cubicBezTo>
                          <a:pt x="4256920" y="1020452"/>
                          <a:pt x="4066280" y="960975"/>
                          <a:pt x="3926739" y="988541"/>
                        </a:cubicBezTo>
                        <a:cubicBezTo>
                          <a:pt x="3787198" y="1016107"/>
                          <a:pt x="3580542" y="965358"/>
                          <a:pt x="3331778" y="988541"/>
                        </a:cubicBezTo>
                        <a:cubicBezTo>
                          <a:pt x="3083014" y="1011724"/>
                          <a:pt x="2886061" y="949572"/>
                          <a:pt x="2736818" y="988541"/>
                        </a:cubicBezTo>
                        <a:cubicBezTo>
                          <a:pt x="2587575" y="1027510"/>
                          <a:pt x="2407139" y="962901"/>
                          <a:pt x="2082361" y="988541"/>
                        </a:cubicBezTo>
                        <a:cubicBezTo>
                          <a:pt x="1757583" y="1014181"/>
                          <a:pt x="1632333" y="927976"/>
                          <a:pt x="1487401" y="988541"/>
                        </a:cubicBezTo>
                        <a:cubicBezTo>
                          <a:pt x="1342469" y="1049106"/>
                          <a:pt x="1059603" y="961783"/>
                          <a:pt x="773449" y="988541"/>
                        </a:cubicBezTo>
                        <a:cubicBezTo>
                          <a:pt x="487295" y="1015299"/>
                          <a:pt x="288988" y="934485"/>
                          <a:pt x="0" y="988541"/>
                        </a:cubicBezTo>
                        <a:cubicBezTo>
                          <a:pt x="-49137" y="858756"/>
                          <a:pt x="3817" y="683803"/>
                          <a:pt x="0" y="494271"/>
                        </a:cubicBezTo>
                        <a:cubicBezTo>
                          <a:pt x="-3817" y="304739"/>
                          <a:pt x="56849" y="2454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9219" name="图片 58">
            <a:extLst>
              <a:ext uri="{FF2B5EF4-FFF2-40B4-BE49-F238E27FC236}">
                <a16:creationId xmlns="" xmlns:a16="http://schemas.microsoft.com/office/drawing/2014/main" id="{750A0C50-28E6-44C4-8A10-ACC4AC226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/>
          <a:stretch/>
        </p:blipFill>
        <p:spPr bwMode="auto">
          <a:xfrm>
            <a:off x="2962860" y="1077597"/>
            <a:ext cx="6521450" cy="487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5BC86358-0E25-4094-8872-3EC2D55B1CF2}"/>
              </a:ext>
            </a:extLst>
          </p:cNvPr>
          <p:cNvSpPr/>
          <p:nvPr/>
        </p:nvSpPr>
        <p:spPr>
          <a:xfrm>
            <a:off x="378100" y="1127354"/>
            <a:ext cx="292657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Monochrome Error Metric</a:t>
            </a:r>
            <a:r>
              <a:rPr lang="zh-CN" altLang="en-US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endParaRPr lang="en-US" altLang="zh-CN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B68EC315-1AD9-4894-AA3B-E3A68E4DE3B9}"/>
              </a:ext>
            </a:extLst>
          </p:cNvPr>
          <p:cNvSpPr/>
          <p:nvPr/>
        </p:nvSpPr>
        <p:spPr>
          <a:xfrm>
            <a:off x="1678744" y="5005468"/>
            <a:ext cx="212147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Dual Error Metric</a:t>
            </a:r>
            <a:r>
              <a:rPr lang="zh-CN" altLang="en-US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： </a:t>
            </a:r>
            <a:endParaRPr lang="en-US" altLang="zh-CN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8CB76496-5203-4A52-A22D-009F2DCC19B5}"/>
              </a:ext>
            </a:extLst>
          </p:cNvPr>
          <p:cNvSpPr txBox="1"/>
          <p:nvPr/>
        </p:nvSpPr>
        <p:spPr>
          <a:xfrm>
            <a:off x="3850653" y="4349773"/>
            <a:ext cx="5745892" cy="1606379"/>
          </a:xfrm>
          <a:prstGeom prst="rect">
            <a:avLst/>
          </a:prstGeom>
          <a:noFill/>
          <a:ln w="127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4114495315">
                  <a:custGeom>
                    <a:avLst/>
                    <a:gdLst>
                      <a:gd name="connsiteX0" fmla="*/ 0 w 5745892"/>
                      <a:gd name="connsiteY0" fmla="*/ 0 h 1606379"/>
                      <a:gd name="connsiteX1" fmla="*/ 459671 w 5745892"/>
                      <a:gd name="connsiteY1" fmla="*/ 0 h 1606379"/>
                      <a:gd name="connsiteX2" fmla="*/ 976802 w 5745892"/>
                      <a:gd name="connsiteY2" fmla="*/ 0 h 1606379"/>
                      <a:gd name="connsiteX3" fmla="*/ 1666309 w 5745892"/>
                      <a:gd name="connsiteY3" fmla="*/ 0 h 1606379"/>
                      <a:gd name="connsiteX4" fmla="*/ 2355816 w 5745892"/>
                      <a:gd name="connsiteY4" fmla="*/ 0 h 1606379"/>
                      <a:gd name="connsiteX5" fmla="*/ 3045323 w 5745892"/>
                      <a:gd name="connsiteY5" fmla="*/ 0 h 1606379"/>
                      <a:gd name="connsiteX6" fmla="*/ 3562453 w 5745892"/>
                      <a:gd name="connsiteY6" fmla="*/ 0 h 1606379"/>
                      <a:gd name="connsiteX7" fmla="*/ 4022124 w 5745892"/>
                      <a:gd name="connsiteY7" fmla="*/ 0 h 1606379"/>
                      <a:gd name="connsiteX8" fmla="*/ 4654173 w 5745892"/>
                      <a:gd name="connsiteY8" fmla="*/ 0 h 1606379"/>
                      <a:gd name="connsiteX9" fmla="*/ 5113844 w 5745892"/>
                      <a:gd name="connsiteY9" fmla="*/ 0 h 1606379"/>
                      <a:gd name="connsiteX10" fmla="*/ 5745892 w 5745892"/>
                      <a:gd name="connsiteY10" fmla="*/ 0 h 1606379"/>
                      <a:gd name="connsiteX11" fmla="*/ 5745892 w 5745892"/>
                      <a:gd name="connsiteY11" fmla="*/ 551523 h 1606379"/>
                      <a:gd name="connsiteX12" fmla="*/ 5745892 w 5745892"/>
                      <a:gd name="connsiteY12" fmla="*/ 1038792 h 1606379"/>
                      <a:gd name="connsiteX13" fmla="*/ 5745892 w 5745892"/>
                      <a:gd name="connsiteY13" fmla="*/ 1606379 h 1606379"/>
                      <a:gd name="connsiteX14" fmla="*/ 5056385 w 5745892"/>
                      <a:gd name="connsiteY14" fmla="*/ 1606379 h 1606379"/>
                      <a:gd name="connsiteX15" fmla="*/ 4596714 w 5745892"/>
                      <a:gd name="connsiteY15" fmla="*/ 1606379 h 1606379"/>
                      <a:gd name="connsiteX16" fmla="*/ 4022124 w 5745892"/>
                      <a:gd name="connsiteY16" fmla="*/ 1606379 h 1606379"/>
                      <a:gd name="connsiteX17" fmla="*/ 3332617 w 5745892"/>
                      <a:gd name="connsiteY17" fmla="*/ 1606379 h 1606379"/>
                      <a:gd name="connsiteX18" fmla="*/ 2815487 w 5745892"/>
                      <a:gd name="connsiteY18" fmla="*/ 1606379 h 1606379"/>
                      <a:gd name="connsiteX19" fmla="*/ 2298357 w 5745892"/>
                      <a:gd name="connsiteY19" fmla="*/ 1606379 h 1606379"/>
                      <a:gd name="connsiteX20" fmla="*/ 1896144 w 5745892"/>
                      <a:gd name="connsiteY20" fmla="*/ 1606379 h 1606379"/>
                      <a:gd name="connsiteX21" fmla="*/ 1321555 w 5745892"/>
                      <a:gd name="connsiteY21" fmla="*/ 1606379 h 1606379"/>
                      <a:gd name="connsiteX22" fmla="*/ 919343 w 5745892"/>
                      <a:gd name="connsiteY22" fmla="*/ 1606379 h 1606379"/>
                      <a:gd name="connsiteX23" fmla="*/ 0 w 5745892"/>
                      <a:gd name="connsiteY23" fmla="*/ 1606379 h 1606379"/>
                      <a:gd name="connsiteX24" fmla="*/ 0 w 5745892"/>
                      <a:gd name="connsiteY24" fmla="*/ 1119111 h 1606379"/>
                      <a:gd name="connsiteX25" fmla="*/ 0 w 5745892"/>
                      <a:gd name="connsiteY25" fmla="*/ 615779 h 1606379"/>
                      <a:gd name="connsiteX26" fmla="*/ 0 w 5745892"/>
                      <a:gd name="connsiteY26" fmla="*/ 0 h 1606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745892" h="1606379" extrusionOk="0">
                        <a:moveTo>
                          <a:pt x="0" y="0"/>
                        </a:moveTo>
                        <a:cubicBezTo>
                          <a:pt x="140100" y="-1399"/>
                          <a:pt x="333220" y="32419"/>
                          <a:pt x="459671" y="0"/>
                        </a:cubicBezTo>
                        <a:cubicBezTo>
                          <a:pt x="586122" y="-32419"/>
                          <a:pt x="824420" y="59532"/>
                          <a:pt x="976802" y="0"/>
                        </a:cubicBezTo>
                        <a:cubicBezTo>
                          <a:pt x="1129184" y="-59532"/>
                          <a:pt x="1398555" y="18060"/>
                          <a:pt x="1666309" y="0"/>
                        </a:cubicBezTo>
                        <a:cubicBezTo>
                          <a:pt x="1934063" y="-18060"/>
                          <a:pt x="2012841" y="30530"/>
                          <a:pt x="2355816" y="0"/>
                        </a:cubicBezTo>
                        <a:cubicBezTo>
                          <a:pt x="2698791" y="-30530"/>
                          <a:pt x="2810883" y="30072"/>
                          <a:pt x="3045323" y="0"/>
                        </a:cubicBezTo>
                        <a:cubicBezTo>
                          <a:pt x="3279763" y="-30072"/>
                          <a:pt x="3395405" y="28371"/>
                          <a:pt x="3562453" y="0"/>
                        </a:cubicBezTo>
                        <a:cubicBezTo>
                          <a:pt x="3729501" y="-28371"/>
                          <a:pt x="3823558" y="4551"/>
                          <a:pt x="4022124" y="0"/>
                        </a:cubicBezTo>
                        <a:cubicBezTo>
                          <a:pt x="4220690" y="-4551"/>
                          <a:pt x="4346942" y="48012"/>
                          <a:pt x="4654173" y="0"/>
                        </a:cubicBezTo>
                        <a:cubicBezTo>
                          <a:pt x="4961404" y="-48012"/>
                          <a:pt x="4933899" y="13836"/>
                          <a:pt x="5113844" y="0"/>
                        </a:cubicBezTo>
                        <a:cubicBezTo>
                          <a:pt x="5293789" y="-13836"/>
                          <a:pt x="5461340" y="10619"/>
                          <a:pt x="5745892" y="0"/>
                        </a:cubicBezTo>
                        <a:cubicBezTo>
                          <a:pt x="5791449" y="138889"/>
                          <a:pt x="5737621" y="424397"/>
                          <a:pt x="5745892" y="551523"/>
                        </a:cubicBezTo>
                        <a:cubicBezTo>
                          <a:pt x="5754163" y="678649"/>
                          <a:pt x="5739544" y="938230"/>
                          <a:pt x="5745892" y="1038792"/>
                        </a:cubicBezTo>
                        <a:cubicBezTo>
                          <a:pt x="5752240" y="1139354"/>
                          <a:pt x="5681566" y="1334263"/>
                          <a:pt x="5745892" y="1606379"/>
                        </a:cubicBezTo>
                        <a:cubicBezTo>
                          <a:pt x="5571611" y="1631869"/>
                          <a:pt x="5226517" y="1605256"/>
                          <a:pt x="5056385" y="1606379"/>
                        </a:cubicBezTo>
                        <a:cubicBezTo>
                          <a:pt x="4886253" y="1607502"/>
                          <a:pt x="4805230" y="1597010"/>
                          <a:pt x="4596714" y="1606379"/>
                        </a:cubicBezTo>
                        <a:cubicBezTo>
                          <a:pt x="4388198" y="1615748"/>
                          <a:pt x="4216609" y="1552522"/>
                          <a:pt x="4022124" y="1606379"/>
                        </a:cubicBezTo>
                        <a:cubicBezTo>
                          <a:pt x="3827639" y="1660236"/>
                          <a:pt x="3659591" y="1605195"/>
                          <a:pt x="3332617" y="1606379"/>
                        </a:cubicBezTo>
                        <a:cubicBezTo>
                          <a:pt x="3005643" y="1607563"/>
                          <a:pt x="2959610" y="1571763"/>
                          <a:pt x="2815487" y="1606379"/>
                        </a:cubicBezTo>
                        <a:cubicBezTo>
                          <a:pt x="2671364" y="1640995"/>
                          <a:pt x="2409283" y="1563064"/>
                          <a:pt x="2298357" y="1606379"/>
                        </a:cubicBezTo>
                        <a:cubicBezTo>
                          <a:pt x="2187431" y="1649694"/>
                          <a:pt x="1987324" y="1605464"/>
                          <a:pt x="1896144" y="1606379"/>
                        </a:cubicBezTo>
                        <a:cubicBezTo>
                          <a:pt x="1804964" y="1607294"/>
                          <a:pt x="1599210" y="1592147"/>
                          <a:pt x="1321555" y="1606379"/>
                        </a:cubicBezTo>
                        <a:cubicBezTo>
                          <a:pt x="1043900" y="1620611"/>
                          <a:pt x="1022181" y="1587988"/>
                          <a:pt x="919343" y="1606379"/>
                        </a:cubicBezTo>
                        <a:cubicBezTo>
                          <a:pt x="816505" y="1624770"/>
                          <a:pt x="300614" y="1555961"/>
                          <a:pt x="0" y="1606379"/>
                        </a:cubicBezTo>
                        <a:cubicBezTo>
                          <a:pt x="-29099" y="1503582"/>
                          <a:pt x="53014" y="1302614"/>
                          <a:pt x="0" y="1119111"/>
                        </a:cubicBezTo>
                        <a:cubicBezTo>
                          <a:pt x="-53014" y="935608"/>
                          <a:pt x="3087" y="734312"/>
                          <a:pt x="0" y="615779"/>
                        </a:cubicBezTo>
                        <a:cubicBezTo>
                          <a:pt x="-3087" y="497246"/>
                          <a:pt x="57300" y="1969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1F891AAC-BF0A-4455-A2D6-5AA85CA135B9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AAA929D-7F4B-44A8-9AB2-00245998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171D6-52A7-44D1-AEE4-11A610BEFA69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sp>
        <p:nvSpPr>
          <p:cNvPr id="12" name="矩形 1">
            <a:extLst>
              <a:ext uri="{FF2B5EF4-FFF2-40B4-BE49-F238E27FC236}">
                <a16:creationId xmlns="" xmlns:a16="http://schemas.microsoft.com/office/drawing/2014/main" id="{6D45CBF5-529F-494A-8EF5-243F2E36A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00" y="305803"/>
            <a:ext cx="44077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000" b="1" dirty="0">
                <a:latin typeface="+mj-lt"/>
                <a:ea typeface="+mj-ea"/>
                <a:cs typeface="+mj-cs"/>
              </a:rPr>
              <a:t>Error Metrics for Joint Design Algorithm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000" b="1" dirty="0">
                <a:solidFill>
                  <a:srgbClr val="ED7D31"/>
                </a:solidFill>
                <a:latin typeface="+mj-lt"/>
                <a:ea typeface="+mj-ea"/>
                <a:cs typeface="+mj-cs"/>
              </a:rPr>
              <a:t>  </a:t>
            </a:r>
            <a:endParaRPr lang="zh-CN" altLang="en-US" sz="2000" b="1" dirty="0">
              <a:solidFill>
                <a:srgbClr val="ED7D3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内容占位符 7">
            <a:extLst>
              <a:ext uri="{FF2B5EF4-FFF2-40B4-BE49-F238E27FC236}">
                <a16:creationId xmlns="" xmlns:a16="http://schemas.microsoft.com/office/drawing/2014/main" id="{37576B3F-0AF6-4D94-AE13-2ED1092A53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8065642"/>
              </p:ext>
            </p:extLst>
          </p:nvPr>
        </p:nvGraphicFramePr>
        <p:xfrm>
          <a:off x="1354110" y="1258735"/>
          <a:ext cx="9152206" cy="4615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7AF257BE-D0C1-4608-82E0-A44C2D8C62DB}"/>
              </a:ext>
            </a:extLst>
          </p:cNvPr>
          <p:cNvSpPr/>
          <p:nvPr/>
        </p:nvSpPr>
        <p:spPr>
          <a:xfrm>
            <a:off x="391379" y="311705"/>
            <a:ext cx="3537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0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Pipeline of Joint Design Screens</a:t>
            </a:r>
            <a:endParaRPr lang="zh-CN" altLang="en-US" sz="2000" b="1" dirty="0">
              <a:solidFill>
                <a:prstClr val="black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="" xmlns:a16="http://schemas.microsoft.com/office/drawing/2014/main" id="{5F6758B6-686A-48A1-865E-E40F790EBB2D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9D444D7F-DBB0-44DA-B675-53D529EB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60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2">
            <a:extLst>
              <a:ext uri="{FF2B5EF4-FFF2-40B4-BE49-F238E27FC236}">
                <a16:creationId xmlns="" xmlns:a16="http://schemas.microsoft.com/office/drawing/2014/main" id="{65F166A4-1D84-4AE4-96F3-DD33435DCB4F}"/>
              </a:ext>
            </a:extLst>
          </p:cNvPr>
          <p:cNvGrpSpPr>
            <a:grpSpLocks/>
          </p:cNvGrpSpPr>
          <p:nvPr/>
        </p:nvGrpSpPr>
        <p:grpSpPr bwMode="auto">
          <a:xfrm>
            <a:off x="7785874" y="1827001"/>
            <a:ext cx="3097484" cy="2232489"/>
            <a:chOff x="1078870" y="3420107"/>
            <a:chExt cx="2486094" cy="1817386"/>
          </a:xfrm>
        </p:grpSpPr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F244B25D-2931-4DA2-853B-CB3DBFF9A8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8870" y="3420107"/>
              <a:ext cx="2486094" cy="1817386"/>
              <a:chOff x="772809" y="4173003"/>
              <a:chExt cx="2486094" cy="1817386"/>
            </a:xfrm>
          </p:grpSpPr>
          <p:cxnSp>
            <p:nvCxnSpPr>
              <p:cNvPr id="12" name="直接箭头连接符 11">
                <a:extLst>
                  <a:ext uri="{FF2B5EF4-FFF2-40B4-BE49-F238E27FC236}">
                    <a16:creationId xmlns="" xmlns:a16="http://schemas.microsoft.com/office/drawing/2014/main" id="{1467C487-41B8-48C1-B5C6-B614D3CACA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3958" y="4949161"/>
                <a:ext cx="0" cy="3317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" name="组合 21">
                <a:extLst>
                  <a:ext uri="{FF2B5EF4-FFF2-40B4-BE49-F238E27FC236}">
                    <a16:creationId xmlns="" xmlns:a16="http://schemas.microsoft.com/office/drawing/2014/main" id="{B5DF4B6C-446B-48BA-B1AD-EFAFCC3A8B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2809" y="5363695"/>
                <a:ext cx="596269" cy="615219"/>
                <a:chOff x="2545902" y="2605026"/>
                <a:chExt cx="617378" cy="615219"/>
              </a:xfrm>
            </p:grpSpPr>
            <p:sp>
              <p:nvSpPr>
                <p:cNvPr id="50" name="Rectangle 50">
                  <a:extLst>
                    <a:ext uri="{FF2B5EF4-FFF2-40B4-BE49-F238E27FC236}">
                      <a16:creationId xmlns="" xmlns:a16="http://schemas.microsoft.com/office/drawing/2014/main" id="{F3AB7FFF-A41B-44AD-8E2C-F4A0BB4889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5902" y="2605027"/>
                  <a:ext cx="204428" cy="206004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" name="Rectangle 53">
                  <a:extLst>
                    <a:ext uri="{FF2B5EF4-FFF2-40B4-BE49-F238E27FC236}">
                      <a16:creationId xmlns="" xmlns:a16="http://schemas.microsoft.com/office/drawing/2014/main" id="{C3C076E3-6723-4EF8-BBF7-B47648197E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5902" y="2811031"/>
                  <a:ext cx="204428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2" name="Rectangle 57">
                  <a:extLst>
                    <a:ext uri="{FF2B5EF4-FFF2-40B4-BE49-F238E27FC236}">
                      <a16:creationId xmlns="" xmlns:a16="http://schemas.microsoft.com/office/drawing/2014/main" id="{4CB3C8E7-66DE-40D6-AB9A-DEDCE7485A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2425" y="2810311"/>
                  <a:ext cx="204428" cy="206004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53" name="Rectangle 57">
                  <a:extLst>
                    <a:ext uri="{FF2B5EF4-FFF2-40B4-BE49-F238E27FC236}">
                      <a16:creationId xmlns="" xmlns:a16="http://schemas.microsoft.com/office/drawing/2014/main" id="{F9C7ACC1-9D3C-4969-8083-FA6B9475D0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1921" y="3012999"/>
                  <a:ext cx="204428" cy="206004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54" name="Rectangle 56">
                  <a:extLst>
                    <a:ext uri="{FF2B5EF4-FFF2-40B4-BE49-F238E27FC236}">
                      <a16:creationId xmlns="" xmlns:a16="http://schemas.microsoft.com/office/drawing/2014/main" id="{265C3CBD-07FE-4043-9ABF-5686FC8EA6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0330" y="2605026"/>
                  <a:ext cx="204428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5" name="Rectangle 56">
                  <a:extLst>
                    <a:ext uri="{FF2B5EF4-FFF2-40B4-BE49-F238E27FC236}">
                      <a16:creationId xmlns="" xmlns:a16="http://schemas.microsoft.com/office/drawing/2014/main" id="{97E8128A-95BB-4F70-B595-E7C59B5F3F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7426" y="2605026"/>
                  <a:ext cx="204428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6" name="Rectangle 56">
                  <a:extLst>
                    <a:ext uri="{FF2B5EF4-FFF2-40B4-BE49-F238E27FC236}">
                      <a16:creationId xmlns="" xmlns:a16="http://schemas.microsoft.com/office/drawing/2014/main" id="{69B690E2-CF16-4BB5-88E8-6D08CD36B9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8852" y="3014241"/>
                  <a:ext cx="204428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="" xmlns:a16="http://schemas.microsoft.com/office/drawing/2014/main" id="{1134C565-92E2-4D2F-9EDD-71D297AEDC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7534" y="2807583"/>
                  <a:ext cx="204428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4" name="组合 31">
                <a:extLst>
                  <a:ext uri="{FF2B5EF4-FFF2-40B4-BE49-F238E27FC236}">
                    <a16:creationId xmlns="" xmlns:a16="http://schemas.microsoft.com/office/drawing/2014/main" id="{13365509-11FD-41BA-ACD3-D64E158B96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30729" y="5364810"/>
                <a:ext cx="619442" cy="625579"/>
                <a:chOff x="2435823" y="2816619"/>
                <a:chExt cx="619442" cy="625579"/>
              </a:xfrm>
            </p:grpSpPr>
            <p:sp>
              <p:nvSpPr>
                <p:cNvPr id="41" name="Rectangle 56">
                  <a:extLst>
                    <a:ext uri="{FF2B5EF4-FFF2-40B4-BE49-F238E27FC236}">
                      <a16:creationId xmlns="" xmlns:a16="http://schemas.microsoft.com/office/drawing/2014/main" id="{1F31A169-8BBA-4096-99BD-6B674CE490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43795" y="3235866"/>
                  <a:ext cx="204428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grpSp>
              <p:nvGrpSpPr>
                <p:cNvPr id="42" name="组合 33">
                  <a:extLst>
                    <a:ext uri="{FF2B5EF4-FFF2-40B4-BE49-F238E27FC236}">
                      <a16:creationId xmlns="" xmlns:a16="http://schemas.microsoft.com/office/drawing/2014/main" id="{95666FBC-D5D4-4887-9B62-5071834D5A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35823" y="2816619"/>
                  <a:ext cx="619442" cy="625579"/>
                  <a:chOff x="1065816" y="3885810"/>
                  <a:chExt cx="619442" cy="625579"/>
                </a:xfrm>
              </p:grpSpPr>
              <p:sp>
                <p:nvSpPr>
                  <p:cNvPr id="43" name="Rectangle 58">
                    <a:extLst>
                      <a:ext uri="{FF2B5EF4-FFF2-40B4-BE49-F238E27FC236}">
                        <a16:creationId xmlns="" xmlns:a16="http://schemas.microsoft.com/office/drawing/2014/main" id="{4AA0A55A-515F-4317-9B99-40CC99E8BD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65816" y="4101838"/>
                    <a:ext cx="204427" cy="206004"/>
                  </a:xfrm>
                  <a:prstGeom prst="rect">
                    <a:avLst/>
                  </a:prstGeom>
                  <a:solidFill>
                    <a:srgbClr val="EE58F2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  <p:sp>
                <p:nvSpPr>
                  <p:cNvPr id="44" name="Rectangle 58">
                    <a:extLst>
                      <a:ext uri="{FF2B5EF4-FFF2-40B4-BE49-F238E27FC236}">
                        <a16:creationId xmlns="" xmlns:a16="http://schemas.microsoft.com/office/drawing/2014/main" id="{1422649F-96A5-42BB-A9CB-4669CF38CF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80831" y="4305385"/>
                    <a:ext cx="204427" cy="206004"/>
                  </a:xfrm>
                  <a:prstGeom prst="rect">
                    <a:avLst/>
                  </a:prstGeom>
                  <a:solidFill>
                    <a:srgbClr val="EE58F2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  <p:sp>
                <p:nvSpPr>
                  <p:cNvPr id="45" name="Rectangle 58">
                    <a:extLst>
                      <a:ext uri="{FF2B5EF4-FFF2-40B4-BE49-F238E27FC236}">
                        <a16:creationId xmlns="" xmlns:a16="http://schemas.microsoft.com/office/drawing/2014/main" id="{9ABF7030-7F40-486E-BB6D-FF4AFA5906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76870" y="3887912"/>
                    <a:ext cx="204427" cy="206004"/>
                  </a:xfrm>
                  <a:prstGeom prst="rect">
                    <a:avLst/>
                  </a:prstGeom>
                  <a:solidFill>
                    <a:srgbClr val="EE58F2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  <p:sp>
                <p:nvSpPr>
                  <p:cNvPr id="46" name="Rectangle 56">
                    <a:extLst>
                      <a:ext uri="{FF2B5EF4-FFF2-40B4-BE49-F238E27FC236}">
                        <a16:creationId xmlns="" xmlns:a16="http://schemas.microsoft.com/office/drawing/2014/main" id="{21E15445-6D7E-4515-819D-A3422B57DD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79310" y="3885810"/>
                    <a:ext cx="204428" cy="20600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latin typeface="Gill Sans MT" panose="020B0502020104020203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7" name="Rectangle 56">
                    <a:extLst>
                      <a:ext uri="{FF2B5EF4-FFF2-40B4-BE49-F238E27FC236}">
                        <a16:creationId xmlns="" xmlns:a16="http://schemas.microsoft.com/office/drawing/2014/main" id="{7C512E3F-98EF-487F-9239-1EF20C170B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68754" y="4305385"/>
                    <a:ext cx="205461" cy="20600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latin typeface="Gill Sans MT" panose="020B0502020104020203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8" name="Rectangle 56">
                    <a:extLst>
                      <a:ext uri="{FF2B5EF4-FFF2-40B4-BE49-F238E27FC236}">
                        <a16:creationId xmlns="" xmlns:a16="http://schemas.microsoft.com/office/drawing/2014/main" id="{A34DEE1E-1C0A-4228-83F9-142F1BF385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77853" y="4096814"/>
                    <a:ext cx="204428" cy="20600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latin typeface="Gill Sans MT" panose="020B0502020104020203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9" name="Rectangle 56">
                    <a:extLst>
                      <a:ext uri="{FF2B5EF4-FFF2-40B4-BE49-F238E27FC236}">
                        <a16:creationId xmlns="" xmlns:a16="http://schemas.microsoft.com/office/drawing/2014/main" id="{17FC485B-4595-4515-8EB9-470FCFAE0E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65816" y="3891189"/>
                    <a:ext cx="209383" cy="20600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latin typeface="Gill Sans MT" panose="020B0502020104020203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grpSp>
            <p:nvGrpSpPr>
              <p:cNvPr id="15" name="组合 41">
                <a:extLst>
                  <a:ext uri="{FF2B5EF4-FFF2-40B4-BE49-F238E27FC236}">
                    <a16:creationId xmlns="" xmlns:a16="http://schemas.microsoft.com/office/drawing/2014/main" id="{3BA5B62F-7B25-43B6-BEF4-79E30E860B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0343" y="5367935"/>
                <a:ext cx="618560" cy="616783"/>
                <a:chOff x="2639195" y="3765941"/>
                <a:chExt cx="618560" cy="616783"/>
              </a:xfrm>
            </p:grpSpPr>
            <p:sp>
              <p:nvSpPr>
                <p:cNvPr id="31" name="Rectangle 58">
                  <a:extLst>
                    <a:ext uri="{FF2B5EF4-FFF2-40B4-BE49-F238E27FC236}">
                      <a16:creationId xmlns="" xmlns:a16="http://schemas.microsoft.com/office/drawing/2014/main" id="{1D77B5E0-6239-4241-BA39-04349A4166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50438" y="3976429"/>
                  <a:ext cx="204427" cy="206004"/>
                </a:xfrm>
                <a:prstGeom prst="rect">
                  <a:avLst/>
                </a:prstGeom>
                <a:solidFill>
                  <a:srgbClr val="FFFF00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grpSp>
              <p:nvGrpSpPr>
                <p:cNvPr id="32" name="组合 43">
                  <a:extLst>
                    <a:ext uri="{FF2B5EF4-FFF2-40B4-BE49-F238E27FC236}">
                      <a16:creationId xmlns="" xmlns:a16="http://schemas.microsoft.com/office/drawing/2014/main" id="{E46E59B5-1C3E-47E6-AC33-46F3B44DF8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39195" y="3765941"/>
                  <a:ext cx="618560" cy="616783"/>
                  <a:chOff x="2437205" y="4467378"/>
                  <a:chExt cx="618560" cy="616783"/>
                </a:xfrm>
              </p:grpSpPr>
              <p:sp>
                <p:nvSpPr>
                  <p:cNvPr id="33" name="Rectangle 56">
                    <a:extLst>
                      <a:ext uri="{FF2B5EF4-FFF2-40B4-BE49-F238E27FC236}">
                        <a16:creationId xmlns="" xmlns:a16="http://schemas.microsoft.com/office/drawing/2014/main" id="{2B9358F5-C25C-46B9-A3F6-2EF2BBA6F91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38771" y="4467378"/>
                    <a:ext cx="204428" cy="20600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latin typeface="Gill Sans MT" panose="020B0502020104020203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4" name="Rectangle 56">
                    <a:extLst>
                      <a:ext uri="{FF2B5EF4-FFF2-40B4-BE49-F238E27FC236}">
                        <a16:creationId xmlns="" xmlns:a16="http://schemas.microsoft.com/office/drawing/2014/main" id="{56AAA081-D53F-4EC5-979A-89A19ABF01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37205" y="4467378"/>
                    <a:ext cx="204428" cy="20600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latin typeface="Gill Sans MT" panose="020B0502020104020203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5" name="Rectangle 56">
                    <a:extLst>
                      <a:ext uri="{FF2B5EF4-FFF2-40B4-BE49-F238E27FC236}">
                        <a16:creationId xmlns="" xmlns:a16="http://schemas.microsoft.com/office/drawing/2014/main" id="{B2016E6D-7B03-487B-9798-0D90139185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38390" y="4673005"/>
                    <a:ext cx="204428" cy="20600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latin typeface="Gill Sans MT" panose="020B0502020104020203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6" name="Rectangle 56">
                    <a:extLst>
                      <a:ext uri="{FF2B5EF4-FFF2-40B4-BE49-F238E27FC236}">
                        <a16:creationId xmlns="" xmlns:a16="http://schemas.microsoft.com/office/drawing/2014/main" id="{92A18415-1804-4E40-B019-F9F590DBEC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0016" y="4673005"/>
                    <a:ext cx="204428" cy="20600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latin typeface="Gill Sans MT" panose="020B0502020104020203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7" name="Rectangle 56">
                    <a:extLst>
                      <a:ext uri="{FF2B5EF4-FFF2-40B4-BE49-F238E27FC236}">
                        <a16:creationId xmlns="" xmlns:a16="http://schemas.microsoft.com/office/drawing/2014/main" id="{37B54013-2627-40F4-8711-0B58C814C7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47481" y="4878157"/>
                    <a:ext cx="204428" cy="20600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latin typeface="Gill Sans MT" panose="020B0502020104020203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8" name="Rectangle 56">
                    <a:extLst>
                      <a:ext uri="{FF2B5EF4-FFF2-40B4-BE49-F238E27FC236}">
                        <a16:creationId xmlns="" xmlns:a16="http://schemas.microsoft.com/office/drawing/2014/main" id="{3CBAC605-78FE-4E85-A1C6-5CAC50545C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37382" y="4876089"/>
                    <a:ext cx="204428" cy="20600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latin typeface="Gill Sans MT" panose="020B0502020104020203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9" name="Rectangle 58">
                    <a:extLst>
                      <a:ext uri="{FF2B5EF4-FFF2-40B4-BE49-F238E27FC236}">
                        <a16:creationId xmlns="" xmlns:a16="http://schemas.microsoft.com/office/drawing/2014/main" id="{7B22686F-B5A4-4798-8F86-9A7E17EE19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51338" y="4467378"/>
                    <a:ext cx="204427" cy="206004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  <p:sp>
                <p:nvSpPr>
                  <p:cNvPr id="40" name="Rectangle 58">
                    <a:extLst>
                      <a:ext uri="{FF2B5EF4-FFF2-40B4-BE49-F238E27FC236}">
                        <a16:creationId xmlns="" xmlns:a16="http://schemas.microsoft.com/office/drawing/2014/main" id="{42A8D26C-69B1-489B-9881-01A30EE243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4747" y="4876356"/>
                    <a:ext cx="204427" cy="206004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</p:grpSp>
          </p:grpSp>
          <p:grpSp>
            <p:nvGrpSpPr>
              <p:cNvPr id="16" name="组合 52">
                <a:extLst>
                  <a:ext uri="{FF2B5EF4-FFF2-40B4-BE49-F238E27FC236}">
                    <a16:creationId xmlns="" xmlns:a16="http://schemas.microsoft.com/office/drawing/2014/main" id="{161D3A3F-3C88-4E4B-9269-6951C9E4A7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60334" y="4173003"/>
                <a:ext cx="608035" cy="616510"/>
                <a:chOff x="6215667" y="4585281"/>
                <a:chExt cx="608035" cy="616510"/>
              </a:xfrm>
            </p:grpSpPr>
            <p:grpSp>
              <p:nvGrpSpPr>
                <p:cNvPr id="19" name="组合 53">
                  <a:extLst>
                    <a:ext uri="{FF2B5EF4-FFF2-40B4-BE49-F238E27FC236}">
                      <a16:creationId xmlns="" xmlns:a16="http://schemas.microsoft.com/office/drawing/2014/main" id="{4ED21FEB-64E6-48C7-A166-9A20745CA3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16305" y="4585281"/>
                  <a:ext cx="209341" cy="616510"/>
                  <a:chOff x="5435723" y="4452771"/>
                  <a:chExt cx="209341" cy="616510"/>
                </a:xfrm>
              </p:grpSpPr>
              <p:grpSp>
                <p:nvGrpSpPr>
                  <p:cNvPr id="27" name="组合 61">
                    <a:extLst>
                      <a:ext uri="{FF2B5EF4-FFF2-40B4-BE49-F238E27FC236}">
                        <a16:creationId xmlns="" xmlns:a16="http://schemas.microsoft.com/office/drawing/2014/main" id="{3550D307-FDE3-4843-912A-13441AF4C4A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435723" y="4452771"/>
                    <a:ext cx="208193" cy="416438"/>
                    <a:chOff x="5435723" y="4452771"/>
                    <a:chExt cx="208193" cy="416438"/>
                  </a:xfrm>
                </p:grpSpPr>
                <p:sp>
                  <p:nvSpPr>
                    <p:cNvPr id="29" name="Rectangle 58">
                      <a:extLst>
                        <a:ext uri="{FF2B5EF4-FFF2-40B4-BE49-F238E27FC236}">
                          <a16:creationId xmlns="" xmlns:a16="http://schemas.microsoft.com/office/drawing/2014/main" id="{199590AF-0CAB-48DF-9B30-ED69E75D076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39488" y="4452771"/>
                      <a:ext cx="204428" cy="206004"/>
                    </a:xfrm>
                    <a:prstGeom prst="rect">
                      <a:avLst/>
                    </a:prstGeom>
                    <a:solidFill>
                      <a:srgbClr val="EE58F2"/>
                    </a:solidFill>
                    <a:ln w="31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803275" indent="-228600">
                        <a:lnSpc>
                          <a:spcPct val="110000"/>
                        </a:lnSpc>
                        <a:spcBef>
                          <a:spcPct val="30000"/>
                        </a:spcBef>
                        <a:buClr>
                          <a:schemeClr val="tx2"/>
                        </a:buClr>
                        <a:buSzPct val="100000"/>
                        <a:buFont typeface="Wingdings" panose="05000000000000000000" pitchFamily="2" charset="2"/>
                        <a:buChar char="w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85800" indent="-228600">
                        <a:lnSpc>
                          <a:spcPct val="89000"/>
                        </a:lnSpc>
                        <a:spcBef>
                          <a:spcPct val="30000"/>
                        </a:spcBef>
                        <a:buClr>
                          <a:schemeClr val="tx2"/>
                        </a:buClr>
                        <a:buSzPct val="100000"/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14400" indent="-228600">
                        <a:lnSpc>
                          <a:spcPct val="89000"/>
                        </a:lnSpc>
                        <a:spcBef>
                          <a:spcPct val="3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3000" indent="-228600">
                        <a:lnSpc>
                          <a:spcPct val="89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Char char="–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0200" indent="-228600" eaLnBrk="0" fontAlgn="base" hangingPunct="0">
                        <a:lnSpc>
                          <a:spcPct val="89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Char char="–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57400" indent="-228600" eaLnBrk="0" fontAlgn="base" hangingPunct="0">
                        <a:lnSpc>
                          <a:spcPct val="89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Char char="–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14600" indent="-228600" eaLnBrk="0" fontAlgn="base" hangingPunct="0">
                        <a:lnSpc>
                          <a:spcPct val="89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Char char="–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1800" indent="-228600" eaLnBrk="0" fontAlgn="base" hangingPunct="0">
                        <a:lnSpc>
                          <a:spcPct val="89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Char char="–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zh-CN" sz="1800">
                        <a:solidFill>
                          <a:srgbClr val="00FFFF"/>
                        </a:solidFill>
                        <a:latin typeface="Times New Roman" panose="02020603050405020304" pitchFamily="18" charset="0"/>
                        <a:ea typeface="굴림" panose="020B0600000101010101" pitchFamily="34" charset="-127"/>
                      </a:endParaRPr>
                    </a:p>
                  </p:txBody>
                </p:sp>
                <p:sp>
                  <p:nvSpPr>
                    <p:cNvPr id="30" name="Rectangle 57">
                      <a:extLst>
                        <a:ext uri="{FF2B5EF4-FFF2-40B4-BE49-F238E27FC236}">
                          <a16:creationId xmlns="" xmlns:a16="http://schemas.microsoft.com/office/drawing/2014/main" id="{874B77D5-B4D8-4BBA-82C2-0F76D828A6A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35723" y="4663205"/>
                      <a:ext cx="204427" cy="206004"/>
                    </a:xfrm>
                    <a:prstGeom prst="rect">
                      <a:avLst/>
                    </a:prstGeom>
                    <a:solidFill>
                      <a:srgbClr val="00FFFF"/>
                    </a:solidFill>
                    <a:ln w="31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lnSpc>
                          <a:spcPct val="120000"/>
                        </a:lnSpc>
                        <a:spcBef>
                          <a:spcPct val="3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803275" indent="-228600">
                        <a:lnSpc>
                          <a:spcPct val="110000"/>
                        </a:lnSpc>
                        <a:spcBef>
                          <a:spcPct val="30000"/>
                        </a:spcBef>
                        <a:buClr>
                          <a:schemeClr val="tx2"/>
                        </a:buClr>
                        <a:buSzPct val="100000"/>
                        <a:buFont typeface="Wingdings" panose="05000000000000000000" pitchFamily="2" charset="2"/>
                        <a:buChar char="w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685800" indent="-228600">
                        <a:lnSpc>
                          <a:spcPct val="89000"/>
                        </a:lnSpc>
                        <a:spcBef>
                          <a:spcPct val="30000"/>
                        </a:spcBef>
                        <a:buClr>
                          <a:schemeClr val="tx2"/>
                        </a:buClr>
                        <a:buSzPct val="100000"/>
                        <a:buChar char="»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914400" indent="-228600">
                        <a:lnSpc>
                          <a:spcPct val="89000"/>
                        </a:lnSpc>
                        <a:spcBef>
                          <a:spcPct val="3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143000" indent="-228600">
                        <a:lnSpc>
                          <a:spcPct val="89000"/>
                        </a:lnSpc>
                        <a:spcBef>
                          <a:spcPct val="30000"/>
                        </a:spcBef>
                        <a:buClr>
                          <a:schemeClr val="tx1"/>
                        </a:buClr>
                        <a:buSzPct val="100000"/>
                        <a:buChar char="–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600200" indent="-228600" eaLnBrk="0" fontAlgn="base" hangingPunct="0">
                        <a:lnSpc>
                          <a:spcPct val="89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Char char="–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057400" indent="-228600" eaLnBrk="0" fontAlgn="base" hangingPunct="0">
                        <a:lnSpc>
                          <a:spcPct val="89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Char char="–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514600" indent="-228600" eaLnBrk="0" fontAlgn="base" hangingPunct="0">
                        <a:lnSpc>
                          <a:spcPct val="89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Char char="–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2971800" indent="-228600" eaLnBrk="0" fontAlgn="base" hangingPunct="0">
                        <a:lnSpc>
                          <a:spcPct val="89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00000"/>
                        <a:buChar char="–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algn="ctr" ea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zh-CN" sz="1800">
                        <a:solidFill>
                          <a:srgbClr val="00FFFF"/>
                        </a:solidFill>
                        <a:latin typeface="Times New Roman" panose="02020603050405020304" pitchFamily="18" charset="0"/>
                        <a:ea typeface="굴림" panose="020B0600000101010101" pitchFamily="34" charset="-127"/>
                      </a:endParaRPr>
                    </a:p>
                  </p:txBody>
                </p:sp>
              </p:grpSp>
              <p:sp>
                <p:nvSpPr>
                  <p:cNvPr id="28" name="Rectangle 58">
                    <a:extLst>
                      <a:ext uri="{FF2B5EF4-FFF2-40B4-BE49-F238E27FC236}">
                        <a16:creationId xmlns="" xmlns:a16="http://schemas.microsoft.com/office/drawing/2014/main" id="{E0F32569-21D7-4A9B-A0BE-535E125E5B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440637" y="4863277"/>
                    <a:ext cx="204427" cy="206004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</p:grpSp>
            <p:grpSp>
              <p:nvGrpSpPr>
                <p:cNvPr id="20" name="组合 54">
                  <a:extLst>
                    <a:ext uri="{FF2B5EF4-FFF2-40B4-BE49-F238E27FC236}">
                      <a16:creationId xmlns="" xmlns:a16="http://schemas.microsoft.com/office/drawing/2014/main" id="{A4D8BAF7-1844-4482-8762-1A8E1E1F84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15667" y="4585542"/>
                  <a:ext cx="608035" cy="614506"/>
                  <a:chOff x="5237503" y="4449594"/>
                  <a:chExt cx="608035" cy="614506"/>
                </a:xfrm>
              </p:grpSpPr>
              <p:sp>
                <p:nvSpPr>
                  <p:cNvPr id="21" name="Rectangle 57">
                    <a:extLst>
                      <a:ext uri="{FF2B5EF4-FFF2-40B4-BE49-F238E27FC236}">
                        <a16:creationId xmlns="" xmlns:a16="http://schemas.microsoft.com/office/drawing/2014/main" id="{84CB8C52-E7D8-42F9-824D-9A4D56221A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37503" y="4858096"/>
                    <a:ext cx="204427" cy="206004"/>
                  </a:xfrm>
                  <a:prstGeom prst="rect">
                    <a:avLst/>
                  </a:prstGeom>
                  <a:solidFill>
                    <a:srgbClr val="00FFFF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  <p:sp>
                <p:nvSpPr>
                  <p:cNvPr id="22" name="Rectangle 57">
                    <a:extLst>
                      <a:ext uri="{FF2B5EF4-FFF2-40B4-BE49-F238E27FC236}">
                        <a16:creationId xmlns="" xmlns:a16="http://schemas.microsoft.com/office/drawing/2014/main" id="{E9F336E2-A70D-41BA-8DFD-9D5DAF125B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38102" y="4451441"/>
                    <a:ext cx="204427" cy="206004"/>
                  </a:xfrm>
                  <a:prstGeom prst="rect">
                    <a:avLst/>
                  </a:prstGeom>
                  <a:solidFill>
                    <a:srgbClr val="00FFFF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  <p:sp>
                <p:nvSpPr>
                  <p:cNvPr id="23" name="Rectangle 58">
                    <a:extLst>
                      <a:ext uri="{FF2B5EF4-FFF2-40B4-BE49-F238E27FC236}">
                        <a16:creationId xmlns="" xmlns:a16="http://schemas.microsoft.com/office/drawing/2014/main" id="{6CAD2327-AF66-45F8-A2EB-0572163487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41109" y="4858056"/>
                    <a:ext cx="204427" cy="206004"/>
                  </a:xfrm>
                  <a:prstGeom prst="rect">
                    <a:avLst/>
                  </a:prstGeom>
                  <a:solidFill>
                    <a:srgbClr val="EE58F2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  <p:sp>
                <p:nvSpPr>
                  <p:cNvPr id="24" name="Rectangle 58">
                    <a:extLst>
                      <a:ext uri="{FF2B5EF4-FFF2-40B4-BE49-F238E27FC236}">
                        <a16:creationId xmlns="" xmlns:a16="http://schemas.microsoft.com/office/drawing/2014/main" id="{6AE48F3E-0CC2-494A-AF24-4D4DD46D3D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42210" y="4656091"/>
                    <a:ext cx="195930" cy="206004"/>
                  </a:xfrm>
                  <a:prstGeom prst="rect">
                    <a:avLst/>
                  </a:prstGeom>
                  <a:solidFill>
                    <a:srgbClr val="EE58F2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  <p:sp>
                <p:nvSpPr>
                  <p:cNvPr id="25" name="Rectangle 58">
                    <a:extLst>
                      <a:ext uri="{FF2B5EF4-FFF2-40B4-BE49-F238E27FC236}">
                        <a16:creationId xmlns="" xmlns:a16="http://schemas.microsoft.com/office/drawing/2014/main" id="{ACA2B6CF-444E-4E1E-81EC-4508DE64E6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41110" y="4658050"/>
                    <a:ext cx="204427" cy="206004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  <p:sp>
                <p:nvSpPr>
                  <p:cNvPr id="26" name="Rectangle 58">
                    <a:extLst>
                      <a:ext uri="{FF2B5EF4-FFF2-40B4-BE49-F238E27FC236}">
                        <a16:creationId xmlns="" xmlns:a16="http://schemas.microsoft.com/office/drawing/2014/main" id="{E6950C52-C5F0-4967-927C-329749EFF8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41111" y="4449594"/>
                    <a:ext cx="204427" cy="206004"/>
                  </a:xfrm>
                  <a:prstGeom prst="rect">
                    <a:avLst/>
                  </a:prstGeom>
                  <a:solidFill>
                    <a:srgbClr val="FFFF00"/>
                  </a:solidFill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lnSpc>
                        <a:spcPct val="12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0000"/>
                      <a:buFont typeface="Wingdings" panose="05000000000000000000" pitchFamily="2" charset="2"/>
                      <a:buChar char="l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803275" indent="-228600">
                      <a:lnSpc>
                        <a:spcPct val="110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Font typeface="Wingdings" panose="05000000000000000000" pitchFamily="2" charset="2"/>
                      <a:buChar char="w"/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6858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100000"/>
                      <a:buChar char="»"/>
                      <a:defRPr sz="16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9144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2"/>
                      </a:buClr>
                      <a:buSzPct val="75000"/>
                      <a:buFont typeface="Wingdings" panose="05000000000000000000" pitchFamily="2" charset="2"/>
                      <a:buChar char="n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1143000" indent="-228600">
                      <a:lnSpc>
                        <a:spcPct val="89000"/>
                      </a:lnSpc>
                      <a:spcBef>
                        <a:spcPct val="30000"/>
                      </a:spcBef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16002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0574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25146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2971800" indent="-228600" eaLnBrk="0" fontAlgn="base" hangingPunct="0">
                      <a:lnSpc>
                        <a:spcPct val="89000"/>
                      </a:lnSpc>
                      <a:spcBef>
                        <a:spcPct val="30000"/>
                      </a:spcBef>
                      <a:spcAft>
                        <a:spcPct val="0"/>
                      </a:spcAft>
                      <a:buClr>
                        <a:schemeClr val="tx1"/>
                      </a:buClr>
                      <a:buSzPct val="100000"/>
                      <a:buChar char="–"/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 eaLnBrk="1" hangingPunct="1">
                      <a:lnSpc>
                        <a:spcPct val="100000"/>
                      </a:lnSpc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endParaRPr lang="en-US" altLang="zh-CN" sz="1800">
                      <a:solidFill>
                        <a:srgbClr val="00FFFF"/>
                      </a:solidFill>
                      <a:latin typeface="Times New Roman" panose="02020603050405020304" pitchFamily="18" charset="0"/>
                      <a:ea typeface="굴림" panose="020B0600000101010101" pitchFamily="34" charset="-127"/>
                    </a:endParaRPr>
                  </a:p>
                </p:txBody>
              </p:sp>
            </p:grpSp>
          </p:grpSp>
          <p:cxnSp>
            <p:nvCxnSpPr>
              <p:cNvPr id="17" name="直接箭头连接符 16">
                <a:extLst>
                  <a:ext uri="{FF2B5EF4-FFF2-40B4-BE49-F238E27FC236}">
                    <a16:creationId xmlns="" xmlns:a16="http://schemas.microsoft.com/office/drawing/2014/main" id="{739AEC3E-B483-40B9-8AA0-9B44C66294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9848" y="4863451"/>
                <a:ext cx="639781" cy="41744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>
                <a:extLst>
                  <a:ext uri="{FF2B5EF4-FFF2-40B4-BE49-F238E27FC236}">
                    <a16:creationId xmlns="" xmlns:a16="http://schemas.microsoft.com/office/drawing/2014/main" id="{F6A5DA20-46C9-42EF-8406-96EF511763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82395" y="4865038"/>
                <a:ext cx="681057" cy="4269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56">
              <a:extLst>
                <a:ext uri="{FF2B5EF4-FFF2-40B4-BE49-F238E27FC236}">
                  <a16:creationId xmlns="" xmlns:a16="http://schemas.microsoft.com/office/drawing/2014/main" id="{B81E014B-23B7-4372-9154-ED4289C1F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129" y="5015324"/>
              <a:ext cx="197438" cy="20600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3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3275" indent="-228600">
                <a:lnSpc>
                  <a:spcPct val="110000"/>
                </a:lnSpc>
                <a:spcBef>
                  <a:spcPct val="30000"/>
                </a:spcBef>
                <a:buClr>
                  <a:schemeClr val="tx2"/>
                </a:buClr>
                <a:buSzPct val="100000"/>
                <a:buFont typeface="Wingdings" panose="05000000000000000000" pitchFamily="2" charset="2"/>
                <a:buChar char="w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lnSpc>
                  <a:spcPct val="89000"/>
                </a:lnSpc>
                <a:spcBef>
                  <a:spcPct val="30000"/>
                </a:spcBef>
                <a:buClr>
                  <a:schemeClr val="tx2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lnSpc>
                  <a:spcPct val="89000"/>
                </a:lnSpc>
                <a:spcBef>
                  <a:spcPct val="3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lnSpc>
                  <a:spcPct val="89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zh-CN" sz="1800">
                <a:latin typeface="Gill Sans MT" panose="020B0502020104020203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61" name="矩形 71">
            <a:extLst>
              <a:ext uri="{FF2B5EF4-FFF2-40B4-BE49-F238E27FC236}">
                <a16:creationId xmlns="" xmlns:a16="http://schemas.microsoft.com/office/drawing/2014/main" id="{505A245D-A2BE-4D62-B4A1-AC1A56AC9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117" y="4545972"/>
            <a:ext cx="32178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Fig 16-1. A CMY color pattern as a combination of three different C, M and Y patterns. </a:t>
            </a:r>
            <a:endParaRPr lang="zh-CN" altLang="en-US" sz="1400" i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3" name="标题 3">
            <a:extLst>
              <a:ext uri="{FF2B5EF4-FFF2-40B4-BE49-F238E27FC236}">
                <a16:creationId xmlns="" xmlns:a16="http://schemas.microsoft.com/office/drawing/2014/main" id="{1C7ED561-F70F-4657-950E-0CDF2355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61" y="176459"/>
            <a:ext cx="6595742" cy="518335"/>
          </a:xfrm>
        </p:spPr>
        <p:txBody>
          <a:bodyPr>
            <a:noAutofit/>
          </a:bodyPr>
          <a:lstStyle/>
          <a:p>
            <a:pPr lvl="0"/>
            <a:r>
              <a:rPr lang="en-US" altLang="zh-CN" sz="2000" b="1" dirty="0">
                <a:solidFill>
                  <a:prstClr val="black"/>
                </a:solidFill>
              </a:rPr>
              <a:t>Designing the starting Level</a:t>
            </a:r>
          </a:p>
        </p:txBody>
      </p:sp>
      <p:cxnSp>
        <p:nvCxnSpPr>
          <p:cNvPr id="64" name="直接连接符 63">
            <a:extLst>
              <a:ext uri="{FF2B5EF4-FFF2-40B4-BE49-F238E27FC236}">
                <a16:creationId xmlns="" xmlns:a16="http://schemas.microsoft.com/office/drawing/2014/main" id="{9F1DDAA5-7D59-464D-B453-FE30C309E1BA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="" xmlns:a16="http://schemas.microsoft.com/office/drawing/2014/main" id="{DB8CD818-44AD-4307-87BC-796B4603EF7C}"/>
                  </a:ext>
                </a:extLst>
              </p:cNvPr>
              <p:cNvSpPr/>
              <p:nvPr/>
            </p:nvSpPr>
            <p:spPr>
              <a:xfrm>
                <a:off x="944055" y="1300502"/>
                <a:ext cx="6377102" cy="4105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buAutoNum type="arabicPeriod"/>
                </a:pPr>
                <a:r>
                  <a:rPr lang="en-US" altLang="zh-CN" dirty="0"/>
                  <a:t>Select a certain level as the starting level.</a:t>
                </a:r>
              </a:p>
              <a:p>
                <a:pPr marL="342900" lvl="0" indent="-342900">
                  <a:buAutoNum type="arabicPeriod"/>
                </a:pPr>
                <a:endParaRPr lang="en-US" altLang="zh-CN" dirty="0"/>
              </a:p>
              <a:p>
                <a:pPr lvl="0"/>
                <a:r>
                  <a:rPr lang="en-US" altLang="zh-CN" dirty="0"/>
                  <a:t>The screen is assumed to be </a:t>
                </a:r>
                <a:r>
                  <a:rPr lang="en-US" altLang="zh-CN" dirty="0">
                    <a:solidFill>
                      <a:srgbClr val="ED7D31"/>
                    </a:solidFill>
                  </a:rPr>
                  <a:t>L</a:t>
                </a:r>
                <a:r>
                  <a:rPr lang="en-US" altLang="zh-CN" dirty="0"/>
                  <a:t> levels and </a:t>
                </a:r>
                <a:r>
                  <a:rPr lang="en-US" altLang="zh-CN" dirty="0">
                    <a:solidFill>
                      <a:srgbClr val="ED7D31"/>
                    </a:solidFill>
                  </a:rPr>
                  <a:t>n</a:t>
                </a:r>
                <a:r>
                  <a:rPr lang="en-US" altLang="zh-CN" dirty="0"/>
                  <a:t> colorants:</a:t>
                </a:r>
              </a:p>
              <a:p>
                <a:pPr lvl="0"/>
                <a:endParaRPr lang="en-US" altLang="zh-CN" dirty="0"/>
              </a:p>
              <a:p>
                <a:pPr lvl="0"/>
                <a:r>
                  <a:rPr lang="en-US" altLang="zh-CN" dirty="0">
                    <a:solidFill>
                      <a:srgbClr val="ED7D31"/>
                    </a:solidFill>
                  </a:rPr>
                  <a:t>Choice:</a:t>
                </a:r>
              </a:p>
              <a:p>
                <a:pPr lvl="0"/>
                <a:endParaRPr lang="en-US" altLang="zh-CN" dirty="0"/>
              </a:p>
              <a:p>
                <a:pPr lvl="0" algn="ctr"/>
                <a:r>
                  <a:rPr lang="en-US" altLang="zh-CN" dirty="0"/>
                  <a:t> </a:t>
                </a:r>
                <a:r>
                  <a:rPr lang="en-US" altLang="zh-CN" i="1" dirty="0"/>
                  <a:t>floor (L/n) </a:t>
                </a:r>
                <a:r>
                  <a:rPr lang="en-US" altLang="zh-CN" i="1" baseline="30000" dirty="0" err="1"/>
                  <a:t>th</a:t>
                </a:r>
                <a:r>
                  <a:rPr lang="en-US" altLang="zh-CN" i="1" dirty="0"/>
                  <a:t>  </a:t>
                </a:r>
                <a:r>
                  <a:rPr lang="en-US" altLang="zh-CN" dirty="0"/>
                  <a:t>level</a:t>
                </a:r>
              </a:p>
              <a:p>
                <a:pPr lvl="0" algn="ctr"/>
                <a:endParaRPr lang="en-US" altLang="zh-CN" dirty="0"/>
              </a:p>
              <a:p>
                <a:r>
                  <a:rPr lang="en-US" altLang="zh-CN" dirty="0">
                    <a:solidFill>
                      <a:srgbClr val="ED7D31"/>
                    </a:solidFill>
                  </a:rPr>
                  <a:t>Reason:</a:t>
                </a:r>
                <a:r>
                  <a:rPr lang="en-US" altLang="zh-CN" dirty="0"/>
                  <a:t> (almost) full covered by color dots. </a:t>
                </a:r>
              </a:p>
              <a:p>
                <a:pPr lvl="0"/>
                <a:endParaRPr lang="en-US" altLang="zh-CN" dirty="0"/>
              </a:p>
              <a:p>
                <a:pPr lvl="0"/>
                <a:r>
                  <a:rPr lang="en-US" altLang="zh-CN" dirty="0"/>
                  <a:t>In our work, the starting level is  </a:t>
                </a:r>
                <a14:m>
                  <m:oMath xmlns=""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256</m:t>
                            </m:r>
                          </m:num>
                          <m:den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i="1" dirty="0"/>
                  <a:t>= 85 </a:t>
                </a:r>
                <a:r>
                  <a:rPr lang="en-US" altLang="zh-CN" i="1" baseline="30000" dirty="0" err="1"/>
                  <a:t>th</a:t>
                </a:r>
                <a:r>
                  <a:rPr lang="en-US" altLang="zh-CN" i="1" dirty="0"/>
                  <a:t>  </a:t>
                </a:r>
                <a:r>
                  <a:rPr lang="en-US" altLang="zh-CN" dirty="0"/>
                  <a:t>level.</a:t>
                </a:r>
              </a:p>
              <a:p>
                <a:pPr marL="342900" lvl="0" indent="-342900">
                  <a:buAutoNum type="arabicPeriod"/>
                </a:pPr>
                <a:endParaRPr lang="en-US" altLang="zh-CN" dirty="0"/>
              </a:p>
              <a:p>
                <a:pPr marL="342900" lvl="0" indent="-342900">
                  <a:buAutoNum type="arabicPeriod" startAt="2"/>
                </a:pPr>
                <a:r>
                  <a:rPr lang="en-US" altLang="zh-CN" dirty="0"/>
                  <a:t>Generate three initial patterns with a certain number of dots.</a:t>
                </a:r>
              </a:p>
              <a:p>
                <a:pPr lvl="0"/>
                <a:endParaRPr lang="en-US" altLang="zh-CN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DB8CD818-44AD-4307-87BC-796B4603EF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55" y="1300502"/>
                <a:ext cx="6377102" cy="4105804"/>
              </a:xfrm>
              <a:prstGeom prst="rect">
                <a:avLst/>
              </a:prstGeom>
              <a:blipFill>
                <a:blip r:embed="rId3"/>
                <a:stretch>
                  <a:fillRect l="-860" t="-7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CFEA14E9-28FB-4B58-AD99-536677F1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9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>
            <a:extLst>
              <a:ext uri="{FF2B5EF4-FFF2-40B4-BE49-F238E27FC236}">
                <a16:creationId xmlns="" xmlns:a16="http://schemas.microsoft.com/office/drawing/2014/main" id="{6B520AA1-5BE3-4199-BCEE-C0715F887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746" y="2224574"/>
            <a:ext cx="4950326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lt"/>
              </a:rPr>
              <a:t>Apply swap-only DBS algorithm to iteratively compute the </a:t>
            </a:r>
            <a:r>
              <a:rPr lang="en-US" altLang="zh-CN" sz="1600" b="1" dirty="0">
                <a:latin typeface="+mn-lt"/>
              </a:rPr>
              <a:t>Dual Error Metric </a:t>
            </a:r>
            <a:r>
              <a:rPr lang="en-US" altLang="zh-CN" sz="1600" dirty="0">
                <a:latin typeface="+mn-lt"/>
              </a:rPr>
              <a:t>between two different colorants. </a:t>
            </a:r>
          </a:p>
          <a:p>
            <a:endParaRPr lang="en-US" altLang="zh-CN" dirty="0">
              <a:latin typeface="+mn-lt"/>
              <a:ea typeface="宋体" panose="02010600030101010101" pitchFamily="2" charset="-122"/>
            </a:endParaRPr>
          </a:p>
        </p:txBody>
      </p:sp>
      <p:grpSp>
        <p:nvGrpSpPr>
          <p:cNvPr id="8198" name="组合 203">
            <a:extLst>
              <a:ext uri="{FF2B5EF4-FFF2-40B4-BE49-F238E27FC236}">
                <a16:creationId xmlns="" xmlns:a16="http://schemas.microsoft.com/office/drawing/2014/main" id="{0BED75A3-883D-4483-9E53-984226160A3D}"/>
              </a:ext>
            </a:extLst>
          </p:cNvPr>
          <p:cNvGrpSpPr>
            <a:grpSpLocks/>
          </p:cNvGrpSpPr>
          <p:nvPr/>
        </p:nvGrpSpPr>
        <p:grpSpPr bwMode="auto">
          <a:xfrm>
            <a:off x="6440515" y="1887174"/>
            <a:ext cx="4578569" cy="2737499"/>
            <a:chOff x="1119576" y="3302552"/>
            <a:chExt cx="4606607" cy="2302550"/>
          </a:xfrm>
        </p:grpSpPr>
        <p:cxnSp>
          <p:nvCxnSpPr>
            <p:cNvPr id="9" name="Straight Arrow Connector 76">
              <a:extLst>
                <a:ext uri="{FF2B5EF4-FFF2-40B4-BE49-F238E27FC236}">
                  <a16:creationId xmlns="" xmlns:a16="http://schemas.microsoft.com/office/drawing/2014/main" id="{429DB99A-C796-41E7-ADC2-B28ED54906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8811" y="3759280"/>
              <a:ext cx="1605320" cy="5221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77">
              <a:extLst>
                <a:ext uri="{FF2B5EF4-FFF2-40B4-BE49-F238E27FC236}">
                  <a16:creationId xmlns="" xmlns:a16="http://schemas.microsoft.com/office/drawing/2014/main" id="{4981FF13-7161-4BFB-8339-365A68F1BA11}"/>
                </a:ext>
              </a:extLst>
            </p:cNvPr>
            <p:cNvCxnSpPr>
              <a:cxnSpLocks/>
            </p:cNvCxnSpPr>
            <p:nvPr/>
          </p:nvCxnSpPr>
          <p:spPr>
            <a:xfrm>
              <a:off x="3208788" y="4527282"/>
              <a:ext cx="15735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78">
              <a:extLst>
                <a:ext uri="{FF2B5EF4-FFF2-40B4-BE49-F238E27FC236}">
                  <a16:creationId xmlns="" xmlns:a16="http://schemas.microsoft.com/office/drawing/2014/main" id="{92CB292E-3308-4A90-A86A-894B51EF50D6}"/>
                </a:ext>
              </a:extLst>
            </p:cNvPr>
            <p:cNvCxnSpPr>
              <a:cxnSpLocks/>
            </p:cNvCxnSpPr>
            <p:nvPr/>
          </p:nvCxnSpPr>
          <p:spPr>
            <a:xfrm>
              <a:off x="3218811" y="4778918"/>
              <a:ext cx="1713899" cy="3665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87">
              <a:extLst>
                <a:ext uri="{FF2B5EF4-FFF2-40B4-BE49-F238E27FC236}">
                  <a16:creationId xmlns="" xmlns:a16="http://schemas.microsoft.com/office/drawing/2014/main" id="{C30C2231-EFF6-4B1B-9DB0-A1A45E674062}"/>
                </a:ext>
              </a:extLst>
            </p:cNvPr>
            <p:cNvSpPr txBox="1"/>
            <p:nvPr/>
          </p:nvSpPr>
          <p:spPr>
            <a:xfrm>
              <a:off x="1119576" y="4197330"/>
              <a:ext cx="881466" cy="4918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Current pixel</a:t>
              </a:r>
            </a:p>
          </p:txBody>
        </p:sp>
        <p:sp>
          <p:nvSpPr>
            <p:cNvPr id="8205" name="TextBox 88">
              <a:extLst>
                <a:ext uri="{FF2B5EF4-FFF2-40B4-BE49-F238E27FC236}">
                  <a16:creationId xmlns="" xmlns:a16="http://schemas.microsoft.com/office/drawing/2014/main" id="{F8528347-6E42-412F-A55D-7EBC0D1C5C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8642" y="4236562"/>
              <a:ext cx="689768" cy="25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ct val="3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3275" indent="-228600">
                <a:lnSpc>
                  <a:spcPct val="110000"/>
                </a:lnSpc>
                <a:spcBef>
                  <a:spcPct val="30000"/>
                </a:spcBef>
                <a:buClr>
                  <a:schemeClr val="tx2"/>
                </a:buClr>
                <a:buSzPct val="100000"/>
                <a:buFont typeface="Wingdings" panose="05000000000000000000" pitchFamily="2" charset="2"/>
                <a:buChar char="w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lnSpc>
                  <a:spcPct val="89000"/>
                </a:lnSpc>
                <a:spcBef>
                  <a:spcPct val="30000"/>
                </a:spcBef>
                <a:buClr>
                  <a:schemeClr val="tx2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lnSpc>
                  <a:spcPct val="89000"/>
                </a:lnSpc>
                <a:spcBef>
                  <a:spcPct val="3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lnSpc>
                  <a:spcPct val="89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</a:pPr>
              <a:r>
                <a:rPr lang="en-US" altLang="zh-CN" sz="1400" b="1" dirty="0">
                  <a:latin typeface="+mn-ea"/>
                  <a:cs typeface="Times New Roman" panose="02020603050405020304" pitchFamily="18" charset="0"/>
                </a:rPr>
                <a:t>swap2</a:t>
              </a:r>
            </a:p>
          </p:txBody>
        </p:sp>
        <p:sp>
          <p:nvSpPr>
            <p:cNvPr id="8206" name="TextBox 89">
              <a:extLst>
                <a:ext uri="{FF2B5EF4-FFF2-40B4-BE49-F238E27FC236}">
                  <a16:creationId xmlns="" xmlns:a16="http://schemas.microsoft.com/office/drawing/2014/main" id="{8C6E25C6-ABB1-4FC0-8B8C-38137D7F71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1024" y="4627905"/>
              <a:ext cx="689768" cy="25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ct val="3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3275" indent="-228600">
                <a:lnSpc>
                  <a:spcPct val="110000"/>
                </a:lnSpc>
                <a:spcBef>
                  <a:spcPct val="30000"/>
                </a:spcBef>
                <a:buClr>
                  <a:schemeClr val="tx2"/>
                </a:buClr>
                <a:buSzPct val="100000"/>
                <a:buFont typeface="Wingdings" panose="05000000000000000000" pitchFamily="2" charset="2"/>
                <a:buChar char="w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lnSpc>
                  <a:spcPct val="89000"/>
                </a:lnSpc>
                <a:spcBef>
                  <a:spcPct val="30000"/>
                </a:spcBef>
                <a:buClr>
                  <a:schemeClr val="tx2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lnSpc>
                  <a:spcPct val="89000"/>
                </a:lnSpc>
                <a:spcBef>
                  <a:spcPct val="3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lnSpc>
                  <a:spcPct val="89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None/>
              </a:pPr>
              <a:r>
                <a:rPr lang="en-US" altLang="zh-CN" sz="1400" b="1" dirty="0">
                  <a:latin typeface="+mn-ea"/>
                  <a:cs typeface="Times New Roman" panose="02020603050405020304" pitchFamily="18" charset="0"/>
                </a:rPr>
                <a:t>swap3</a:t>
              </a:r>
            </a:p>
          </p:txBody>
        </p:sp>
        <p:sp>
          <p:nvSpPr>
            <p:cNvPr id="8207" name="TextBox 87">
              <a:extLst>
                <a:ext uri="{FF2B5EF4-FFF2-40B4-BE49-F238E27FC236}">
                  <a16:creationId xmlns="" xmlns:a16="http://schemas.microsoft.com/office/drawing/2014/main" id="{432DCFE8-0AD3-4BE0-BDB9-3BB94E1A0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5605" y="3845220"/>
              <a:ext cx="689768" cy="25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ct val="3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803275" indent="-228600">
                <a:lnSpc>
                  <a:spcPct val="110000"/>
                </a:lnSpc>
                <a:spcBef>
                  <a:spcPct val="30000"/>
                </a:spcBef>
                <a:buClr>
                  <a:schemeClr val="tx2"/>
                </a:buClr>
                <a:buSzPct val="100000"/>
                <a:buFont typeface="Wingdings" panose="05000000000000000000" pitchFamily="2" charset="2"/>
                <a:buChar char="w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lnSpc>
                  <a:spcPct val="89000"/>
                </a:lnSpc>
                <a:spcBef>
                  <a:spcPct val="30000"/>
                </a:spcBef>
                <a:buClr>
                  <a:schemeClr val="tx2"/>
                </a:buClr>
                <a:buSzPct val="10000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lnSpc>
                  <a:spcPct val="89000"/>
                </a:lnSpc>
                <a:spcBef>
                  <a:spcPct val="3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lnSpc>
                  <a:spcPct val="89000"/>
                </a:lnSpc>
                <a:spcBef>
                  <a:spcPct val="30000"/>
                </a:spcBef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lnSpc>
                  <a:spcPct val="89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1400" b="1" dirty="0">
                  <a:latin typeface="+mn-ea"/>
                  <a:cs typeface="Times New Roman" panose="02020603050405020304" pitchFamily="18" charset="0"/>
                </a:rPr>
                <a:t>swap1</a:t>
              </a:r>
            </a:p>
          </p:txBody>
        </p:sp>
        <p:grpSp>
          <p:nvGrpSpPr>
            <p:cNvPr id="8208" name="组合 211">
              <a:extLst>
                <a:ext uri="{FF2B5EF4-FFF2-40B4-BE49-F238E27FC236}">
                  <a16:creationId xmlns="" xmlns:a16="http://schemas.microsoft.com/office/drawing/2014/main" id="{0B2267AF-328E-4A38-BC0C-F6EE2FC1F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5060" y="4133775"/>
              <a:ext cx="615130" cy="614517"/>
              <a:chOff x="2819495" y="4519151"/>
              <a:chExt cx="615130" cy="614517"/>
            </a:xfrm>
          </p:grpSpPr>
          <p:sp>
            <p:nvSpPr>
              <p:cNvPr id="8243" name="Rectangle 50">
                <a:extLst>
                  <a:ext uri="{FF2B5EF4-FFF2-40B4-BE49-F238E27FC236}">
                    <a16:creationId xmlns="" xmlns:a16="http://schemas.microsoft.com/office/drawing/2014/main" id="{5DE98D70-FF36-4507-8EDF-7A3D3E9D7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1342" y="4519843"/>
                <a:ext cx="204428" cy="206004"/>
              </a:xfrm>
              <a:prstGeom prst="rect">
                <a:avLst/>
              </a:prstGeom>
              <a:solidFill>
                <a:srgbClr val="00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latin typeface="Gill Sans MT" panose="020B0502020104020203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244" name="Rectangle 53">
                <a:extLst>
                  <a:ext uri="{FF2B5EF4-FFF2-40B4-BE49-F238E27FC236}">
                    <a16:creationId xmlns="" xmlns:a16="http://schemas.microsoft.com/office/drawing/2014/main" id="{81991B4D-41CE-42BB-845A-96BEE34F3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1342" y="4725847"/>
                <a:ext cx="204428" cy="20600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latin typeface="Gill Sans MT" panose="020B0502020104020203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245" name="Rectangle 57">
                <a:extLst>
                  <a:ext uri="{FF2B5EF4-FFF2-40B4-BE49-F238E27FC236}">
                    <a16:creationId xmlns="" xmlns:a16="http://schemas.microsoft.com/office/drawing/2014/main" id="{69714CCE-A3E1-4326-897C-B71595338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473" y="4725127"/>
                <a:ext cx="204428" cy="206004"/>
              </a:xfrm>
              <a:prstGeom prst="rect">
                <a:avLst/>
              </a:prstGeom>
              <a:solidFill>
                <a:srgbClr val="00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solidFill>
                    <a:srgbClr val="00FFFF"/>
                  </a:solidFill>
                  <a:latin typeface="Times New Roman" panose="02020603050405020304" pitchFamily="18" charset="0"/>
                  <a:ea typeface="굴림" panose="020B0600000101010101" pitchFamily="34" charset="-127"/>
                </a:endParaRPr>
              </a:p>
            </p:txBody>
          </p:sp>
          <p:sp>
            <p:nvSpPr>
              <p:cNvPr id="8246" name="Rectangle 57">
                <a:extLst>
                  <a:ext uri="{FF2B5EF4-FFF2-40B4-BE49-F238E27FC236}">
                    <a16:creationId xmlns="" xmlns:a16="http://schemas.microsoft.com/office/drawing/2014/main" id="{578F3A23-7396-4389-AB04-B0C645A44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7858" y="4725127"/>
                <a:ext cx="204428" cy="206004"/>
              </a:xfrm>
              <a:prstGeom prst="rect">
                <a:avLst/>
              </a:prstGeom>
              <a:solidFill>
                <a:srgbClr val="00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solidFill>
                    <a:srgbClr val="00FFFF"/>
                  </a:solidFill>
                  <a:latin typeface="Times New Roman" panose="02020603050405020304" pitchFamily="18" charset="0"/>
                  <a:ea typeface="굴림" panose="020B0600000101010101" pitchFamily="34" charset="-127"/>
                </a:endParaRPr>
              </a:p>
            </p:txBody>
          </p:sp>
          <p:sp>
            <p:nvSpPr>
              <p:cNvPr id="8247" name="Rectangle 56">
                <a:extLst>
                  <a:ext uri="{FF2B5EF4-FFF2-40B4-BE49-F238E27FC236}">
                    <a16:creationId xmlns="" xmlns:a16="http://schemas.microsoft.com/office/drawing/2014/main" id="{B7D60F88-C30F-417C-8739-AC11D74A0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5770" y="4519842"/>
                <a:ext cx="204428" cy="20600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latin typeface="Gill Sans MT" panose="020B0502020104020203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248" name="Rectangle 56">
                <a:extLst>
                  <a:ext uri="{FF2B5EF4-FFF2-40B4-BE49-F238E27FC236}">
                    <a16:creationId xmlns="" xmlns:a16="http://schemas.microsoft.com/office/drawing/2014/main" id="{947E4735-170D-4046-8C5B-57949D71B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2400" y="4927664"/>
                <a:ext cx="204428" cy="206004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latin typeface="Gill Sans MT" panose="020B0502020104020203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8249" name="Rectangle 58">
                <a:extLst>
                  <a:ext uri="{FF2B5EF4-FFF2-40B4-BE49-F238E27FC236}">
                    <a16:creationId xmlns="" xmlns:a16="http://schemas.microsoft.com/office/drawing/2014/main" id="{72F44468-8815-491F-809A-D645A8586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7858" y="4927664"/>
                <a:ext cx="204427" cy="206004"/>
              </a:xfrm>
              <a:prstGeom prst="rect">
                <a:avLst/>
              </a:prstGeom>
              <a:solidFill>
                <a:srgbClr val="EE58F2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solidFill>
                    <a:srgbClr val="00FFFF"/>
                  </a:solidFill>
                  <a:latin typeface="Times New Roman" panose="02020603050405020304" pitchFamily="18" charset="0"/>
                  <a:ea typeface="굴림" panose="020B0600000101010101" pitchFamily="34" charset="-127"/>
                </a:endParaRPr>
              </a:p>
            </p:txBody>
          </p:sp>
          <p:sp>
            <p:nvSpPr>
              <p:cNvPr id="8250" name="Rectangle 58">
                <a:extLst>
                  <a:ext uri="{FF2B5EF4-FFF2-40B4-BE49-F238E27FC236}">
                    <a16:creationId xmlns="" xmlns:a16="http://schemas.microsoft.com/office/drawing/2014/main" id="{0C18C9AA-A709-41F6-9ADE-BEDD83E6D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0198" y="4519151"/>
                <a:ext cx="204427" cy="206004"/>
              </a:xfrm>
              <a:prstGeom prst="rect">
                <a:avLst/>
              </a:prstGeom>
              <a:solidFill>
                <a:srgbClr val="EE58F2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solidFill>
                    <a:srgbClr val="00FFFF"/>
                  </a:solidFill>
                  <a:latin typeface="Times New Roman" panose="02020603050405020304" pitchFamily="18" charset="0"/>
                  <a:ea typeface="굴림" panose="020B0600000101010101" pitchFamily="34" charset="-127"/>
                </a:endParaRPr>
              </a:p>
            </p:txBody>
          </p:sp>
          <p:sp>
            <p:nvSpPr>
              <p:cNvPr id="8251" name="Rectangle 58">
                <a:extLst>
                  <a:ext uri="{FF2B5EF4-FFF2-40B4-BE49-F238E27FC236}">
                    <a16:creationId xmlns="" xmlns:a16="http://schemas.microsoft.com/office/drawing/2014/main" id="{E9AEC5C1-52A1-475E-9C77-312EB623E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495" y="4927664"/>
                <a:ext cx="204427" cy="206004"/>
              </a:xfrm>
              <a:prstGeom prst="rect">
                <a:avLst/>
              </a:prstGeom>
              <a:solidFill>
                <a:srgbClr val="EE58F2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solidFill>
                    <a:srgbClr val="00FFFF"/>
                  </a:solidFill>
                  <a:latin typeface="Times New Roman" panose="02020603050405020304" pitchFamily="18" charset="0"/>
                  <a:ea typeface="굴림" panose="020B0600000101010101" pitchFamily="34" charset="-127"/>
                </a:endParaRPr>
              </a:p>
            </p:txBody>
          </p:sp>
        </p:grpSp>
        <p:cxnSp>
          <p:nvCxnSpPr>
            <p:cNvPr id="17" name="直接箭头连接符 16">
              <a:extLst>
                <a:ext uri="{FF2B5EF4-FFF2-40B4-BE49-F238E27FC236}">
                  <a16:creationId xmlns="" xmlns:a16="http://schemas.microsoft.com/office/drawing/2014/main" id="{895CE0CD-26B8-4EA8-BE10-BD4FD507EFE7}"/>
                </a:ext>
              </a:extLst>
            </p:cNvPr>
            <p:cNvCxnSpPr>
              <a:cxnSpLocks/>
              <a:stCxn id="12" idx="3"/>
              <a:endCxn id="8245" idx="3"/>
            </p:cNvCxnSpPr>
            <p:nvPr/>
          </p:nvCxnSpPr>
          <p:spPr>
            <a:xfrm flipV="1">
              <a:off x="2001042" y="4442753"/>
              <a:ext cx="625424" cy="5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210" name="组合 213">
              <a:extLst>
                <a:ext uri="{FF2B5EF4-FFF2-40B4-BE49-F238E27FC236}">
                  <a16:creationId xmlns="" xmlns:a16="http://schemas.microsoft.com/office/drawing/2014/main" id="{F3F08AE9-2037-4A92-B555-9D26C5B3BD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8457" y="3302552"/>
              <a:ext cx="617726" cy="623092"/>
              <a:chOff x="5413260" y="3405333"/>
              <a:chExt cx="617726" cy="623092"/>
            </a:xfrm>
          </p:grpSpPr>
          <p:sp>
            <p:nvSpPr>
              <p:cNvPr id="8233" name="Rectangle 58">
                <a:extLst>
                  <a:ext uri="{FF2B5EF4-FFF2-40B4-BE49-F238E27FC236}">
                    <a16:creationId xmlns="" xmlns:a16="http://schemas.microsoft.com/office/drawing/2014/main" id="{F3F5C76B-2EB7-4AD6-BE7A-847BE845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559" y="3820651"/>
                <a:ext cx="204427" cy="206004"/>
              </a:xfrm>
              <a:prstGeom prst="rect">
                <a:avLst/>
              </a:prstGeom>
              <a:solidFill>
                <a:srgbClr val="EE58F2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solidFill>
                    <a:srgbClr val="00FFFF"/>
                  </a:solidFill>
                  <a:latin typeface="Times New Roman" panose="02020603050405020304" pitchFamily="18" charset="0"/>
                  <a:ea typeface="굴림" panose="020B0600000101010101" pitchFamily="34" charset="-127"/>
                </a:endParaRPr>
              </a:p>
            </p:txBody>
          </p:sp>
          <p:grpSp>
            <p:nvGrpSpPr>
              <p:cNvPr id="8234" name="组合 237">
                <a:extLst>
                  <a:ext uri="{FF2B5EF4-FFF2-40B4-BE49-F238E27FC236}">
                    <a16:creationId xmlns="" xmlns:a16="http://schemas.microsoft.com/office/drawing/2014/main" id="{C86E3AB1-4167-40DE-85A1-83DDC02C5C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13260" y="3405333"/>
                <a:ext cx="615412" cy="623092"/>
                <a:chOff x="5423653" y="3402622"/>
                <a:chExt cx="615412" cy="623092"/>
              </a:xfrm>
            </p:grpSpPr>
            <p:sp>
              <p:nvSpPr>
                <p:cNvPr id="8235" name="Rectangle 56">
                  <a:extLst>
                    <a:ext uri="{FF2B5EF4-FFF2-40B4-BE49-F238E27FC236}">
                      <a16:creationId xmlns="" xmlns:a16="http://schemas.microsoft.com/office/drawing/2014/main" id="{77E3CCCD-4FA7-4D76-A4FB-E7F10FE25C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4542" y="3612854"/>
                  <a:ext cx="204427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236" name="Rectangle 58">
                  <a:extLst>
                    <a:ext uri="{FF2B5EF4-FFF2-40B4-BE49-F238E27FC236}">
                      <a16:creationId xmlns="" xmlns:a16="http://schemas.microsoft.com/office/drawing/2014/main" id="{8DA52254-687C-40BA-BC7C-4F5DE9B934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28099" y="3612475"/>
                  <a:ext cx="204427" cy="206004"/>
                </a:xfrm>
                <a:prstGeom prst="rect">
                  <a:avLst/>
                </a:prstGeom>
                <a:solidFill>
                  <a:srgbClr val="EE58F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37" name="Rectangle 57">
                  <a:extLst>
                    <a:ext uri="{FF2B5EF4-FFF2-40B4-BE49-F238E27FC236}">
                      <a16:creationId xmlns="" xmlns:a16="http://schemas.microsoft.com/office/drawing/2014/main" id="{C323CFA4-97D6-4007-90FD-BF6B470D48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3653" y="3402622"/>
                  <a:ext cx="204427" cy="206004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38" name="Rectangle 57">
                  <a:extLst>
                    <a:ext uri="{FF2B5EF4-FFF2-40B4-BE49-F238E27FC236}">
                      <a16:creationId xmlns="" xmlns:a16="http://schemas.microsoft.com/office/drawing/2014/main" id="{E46B05AD-B422-4FEF-B05A-3462A268E4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4450" y="3611349"/>
                  <a:ext cx="204427" cy="206004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39" name="Rectangle 58">
                  <a:extLst>
                    <a:ext uri="{FF2B5EF4-FFF2-40B4-BE49-F238E27FC236}">
                      <a16:creationId xmlns="" xmlns:a16="http://schemas.microsoft.com/office/drawing/2014/main" id="{7E430DAC-A361-420A-8994-35BE2C9F0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24542" y="3817729"/>
                  <a:ext cx="204427" cy="206004"/>
                </a:xfrm>
                <a:prstGeom prst="rect">
                  <a:avLst/>
                </a:prstGeom>
                <a:solidFill>
                  <a:srgbClr val="EE58F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40" name="Rectangle 57">
                  <a:extLst>
                    <a:ext uri="{FF2B5EF4-FFF2-40B4-BE49-F238E27FC236}">
                      <a16:creationId xmlns="" xmlns:a16="http://schemas.microsoft.com/office/drawing/2014/main" id="{F0A6F115-FECE-47BE-A7D0-01B710A6D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34638" y="3404087"/>
                  <a:ext cx="204427" cy="206004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41" name="Rectangle 56">
                  <a:extLst>
                    <a:ext uri="{FF2B5EF4-FFF2-40B4-BE49-F238E27FC236}">
                      <a16:creationId xmlns="" xmlns:a16="http://schemas.microsoft.com/office/drawing/2014/main" id="{D8905FFE-87CF-4BA6-9AF8-C9C5F4D251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30339" y="3819710"/>
                  <a:ext cx="204427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242" name="Rectangle 56">
                  <a:extLst>
                    <a:ext uri="{FF2B5EF4-FFF2-40B4-BE49-F238E27FC236}">
                      <a16:creationId xmlns="" xmlns:a16="http://schemas.microsoft.com/office/drawing/2014/main" id="{B34F61A3-5773-426D-A87C-B02FEDE0F2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28651" y="3405224"/>
                  <a:ext cx="204427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8211" name="组合 214">
              <a:extLst>
                <a:ext uri="{FF2B5EF4-FFF2-40B4-BE49-F238E27FC236}">
                  <a16:creationId xmlns="" xmlns:a16="http://schemas.microsoft.com/office/drawing/2014/main" id="{82A57D1F-1217-44C5-83F9-A30FCCB493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07396" y="4128538"/>
              <a:ext cx="614226" cy="623377"/>
              <a:chOff x="7500205" y="4895280"/>
              <a:chExt cx="614226" cy="623377"/>
            </a:xfrm>
          </p:grpSpPr>
          <p:sp>
            <p:nvSpPr>
              <p:cNvPr id="8223" name="Rectangle 58">
                <a:extLst>
                  <a:ext uri="{FF2B5EF4-FFF2-40B4-BE49-F238E27FC236}">
                    <a16:creationId xmlns="" xmlns:a16="http://schemas.microsoft.com/office/drawing/2014/main" id="{9FE1509E-91BD-4441-883C-F3747E1BD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10004" y="5310513"/>
                <a:ext cx="204427" cy="206004"/>
              </a:xfrm>
              <a:prstGeom prst="rect">
                <a:avLst/>
              </a:prstGeom>
              <a:solidFill>
                <a:srgbClr val="EE58F2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solidFill>
                    <a:srgbClr val="00FFFF"/>
                  </a:solidFill>
                  <a:latin typeface="Times New Roman" panose="02020603050405020304" pitchFamily="18" charset="0"/>
                  <a:ea typeface="굴림" panose="020B0600000101010101" pitchFamily="34" charset="-127"/>
                </a:endParaRPr>
              </a:p>
            </p:txBody>
          </p:sp>
          <p:grpSp>
            <p:nvGrpSpPr>
              <p:cNvPr id="8224" name="组合 227">
                <a:extLst>
                  <a:ext uri="{FF2B5EF4-FFF2-40B4-BE49-F238E27FC236}">
                    <a16:creationId xmlns="" xmlns:a16="http://schemas.microsoft.com/office/drawing/2014/main" id="{649ECA9F-F80C-4169-93E6-1E0A968B5E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00205" y="4895280"/>
                <a:ext cx="613902" cy="623377"/>
                <a:chOff x="7500205" y="4895280"/>
                <a:chExt cx="613902" cy="623377"/>
              </a:xfrm>
            </p:grpSpPr>
            <p:sp>
              <p:nvSpPr>
                <p:cNvPr id="8225" name="Rectangle 56">
                  <a:extLst>
                    <a:ext uri="{FF2B5EF4-FFF2-40B4-BE49-F238E27FC236}">
                      <a16:creationId xmlns="" xmlns:a16="http://schemas.microsoft.com/office/drawing/2014/main" id="{A0960065-640E-4F56-A8F7-0942E1CC6A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01318" y="5103832"/>
                  <a:ext cx="204427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226" name="Rectangle 57">
                  <a:extLst>
                    <a:ext uri="{FF2B5EF4-FFF2-40B4-BE49-F238E27FC236}">
                      <a16:creationId xmlns="" xmlns:a16="http://schemas.microsoft.com/office/drawing/2014/main" id="{AD1AB4BF-F818-4D30-8D5D-7CA56092E0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09680" y="5103065"/>
                  <a:ext cx="204427" cy="206004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27" name="Rectangle 56">
                  <a:extLst>
                    <a:ext uri="{FF2B5EF4-FFF2-40B4-BE49-F238E27FC236}">
                      <a16:creationId xmlns="" xmlns:a16="http://schemas.microsoft.com/office/drawing/2014/main" id="{F0235215-DCF2-4749-86C1-2B40FF96B2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05253" y="4895639"/>
                  <a:ext cx="204428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228" name="Rectangle 57">
                  <a:extLst>
                    <a:ext uri="{FF2B5EF4-FFF2-40B4-BE49-F238E27FC236}">
                      <a16:creationId xmlns="" xmlns:a16="http://schemas.microsoft.com/office/drawing/2014/main" id="{0D7DCEF0-9700-4A5E-A28D-A9C6CB7DBC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01317" y="4895280"/>
                  <a:ext cx="204428" cy="206004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29" name="Rectangle 56">
                  <a:extLst>
                    <a:ext uri="{FF2B5EF4-FFF2-40B4-BE49-F238E27FC236}">
                      <a16:creationId xmlns="" xmlns:a16="http://schemas.microsoft.com/office/drawing/2014/main" id="{87662264-76AB-426B-B03D-E8F285C01A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05253" y="5311112"/>
                  <a:ext cx="204428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230" name="Rectangle 57">
                  <a:extLst>
                    <a:ext uri="{FF2B5EF4-FFF2-40B4-BE49-F238E27FC236}">
                      <a16:creationId xmlns="" xmlns:a16="http://schemas.microsoft.com/office/drawing/2014/main" id="{DFFE7C12-649A-46BC-AB26-D7BD79355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00205" y="5312653"/>
                  <a:ext cx="204428" cy="206004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31" name="Rectangle 58">
                  <a:extLst>
                    <a:ext uri="{FF2B5EF4-FFF2-40B4-BE49-F238E27FC236}">
                      <a16:creationId xmlns="" xmlns:a16="http://schemas.microsoft.com/office/drawing/2014/main" id="{3F146BCD-7A15-4826-88AB-4E7DE4288E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05254" y="5105925"/>
                  <a:ext cx="204427" cy="206004"/>
                </a:xfrm>
                <a:prstGeom prst="rect">
                  <a:avLst/>
                </a:prstGeom>
                <a:solidFill>
                  <a:srgbClr val="EE58F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32" name="Rectangle 58">
                  <a:extLst>
                    <a:ext uri="{FF2B5EF4-FFF2-40B4-BE49-F238E27FC236}">
                      <a16:creationId xmlns="" xmlns:a16="http://schemas.microsoft.com/office/drawing/2014/main" id="{4C45AB97-B8EA-47B3-BEA4-59686AE607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09680" y="4895280"/>
                  <a:ext cx="204427" cy="206004"/>
                </a:xfrm>
                <a:prstGeom prst="rect">
                  <a:avLst/>
                </a:prstGeom>
                <a:solidFill>
                  <a:srgbClr val="EE58F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</p:grpSp>
        </p:grpSp>
        <p:grpSp>
          <p:nvGrpSpPr>
            <p:cNvPr id="8212" name="组合 215">
              <a:extLst>
                <a:ext uri="{FF2B5EF4-FFF2-40B4-BE49-F238E27FC236}">
                  <a16:creationId xmlns="" xmlns:a16="http://schemas.microsoft.com/office/drawing/2014/main" id="{D6AE5A4F-015D-4B8D-B983-42175085CD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10820" y="4991476"/>
              <a:ext cx="610478" cy="613626"/>
              <a:chOff x="5673914" y="5380070"/>
              <a:chExt cx="610478" cy="613626"/>
            </a:xfrm>
          </p:grpSpPr>
          <p:sp>
            <p:nvSpPr>
              <p:cNvPr id="8213" name="Rectangle 57">
                <a:extLst>
                  <a:ext uri="{FF2B5EF4-FFF2-40B4-BE49-F238E27FC236}">
                    <a16:creationId xmlns="" xmlns:a16="http://schemas.microsoft.com/office/drawing/2014/main" id="{3D0CD17B-E627-41AD-B25D-5FDDC5C8B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074" y="5787459"/>
                <a:ext cx="204427" cy="206004"/>
              </a:xfrm>
              <a:prstGeom prst="rect">
                <a:avLst/>
              </a:prstGeom>
              <a:solidFill>
                <a:srgbClr val="00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lnSpc>
                    <a:spcPct val="120000"/>
                  </a:lnSpc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3275" indent="-228600">
                  <a:lnSpc>
                    <a:spcPct val="110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w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6858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100000"/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9144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n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143000" indent="-228600">
                  <a:lnSpc>
                    <a:spcPct val="89000"/>
                  </a:lnSpc>
                  <a:spcBef>
                    <a:spcPct val="30000"/>
                  </a:spcBef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16002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0574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25146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2971800" indent="-228600" eaLnBrk="0" fontAlgn="base" hangingPunct="0">
                  <a:lnSpc>
                    <a:spcPct val="89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–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zh-CN" sz="1800">
                  <a:solidFill>
                    <a:srgbClr val="00FFFF"/>
                  </a:solidFill>
                  <a:latin typeface="Times New Roman" panose="02020603050405020304" pitchFamily="18" charset="0"/>
                  <a:ea typeface="굴림" panose="020B0600000101010101" pitchFamily="34" charset="-127"/>
                </a:endParaRPr>
              </a:p>
            </p:txBody>
          </p:sp>
          <p:grpSp>
            <p:nvGrpSpPr>
              <p:cNvPr id="8214" name="组合 217">
                <a:extLst>
                  <a:ext uri="{FF2B5EF4-FFF2-40B4-BE49-F238E27FC236}">
                    <a16:creationId xmlns="" xmlns:a16="http://schemas.microsoft.com/office/drawing/2014/main" id="{908A8828-AE32-460A-BA0E-B72FE7185F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3914" y="5380070"/>
                <a:ext cx="610478" cy="613626"/>
                <a:chOff x="5673914" y="5380070"/>
                <a:chExt cx="610478" cy="613626"/>
              </a:xfrm>
            </p:grpSpPr>
            <p:sp>
              <p:nvSpPr>
                <p:cNvPr id="8215" name="Rectangle 57">
                  <a:extLst>
                    <a:ext uri="{FF2B5EF4-FFF2-40B4-BE49-F238E27FC236}">
                      <a16:creationId xmlns="" xmlns:a16="http://schemas.microsoft.com/office/drawing/2014/main" id="{1CBA0172-4596-4C66-BA02-A6BFE9220A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5065" y="5380070"/>
                  <a:ext cx="204427" cy="206004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16" name="Rectangle 56">
                  <a:extLst>
                    <a:ext uri="{FF2B5EF4-FFF2-40B4-BE49-F238E27FC236}">
                      <a16:creationId xmlns="" xmlns:a16="http://schemas.microsoft.com/office/drawing/2014/main" id="{F71DE946-4A03-4765-9BCF-6B50A0EA1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79512" y="5380070"/>
                  <a:ext cx="204427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217" name="Rectangle 58">
                  <a:extLst>
                    <a:ext uri="{FF2B5EF4-FFF2-40B4-BE49-F238E27FC236}">
                      <a16:creationId xmlns="" xmlns:a16="http://schemas.microsoft.com/office/drawing/2014/main" id="{8F96E14D-572D-4914-ACFD-E3BD4D035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964" y="5380070"/>
                  <a:ext cx="204428" cy="206004"/>
                </a:xfrm>
                <a:prstGeom prst="rect">
                  <a:avLst/>
                </a:prstGeom>
                <a:solidFill>
                  <a:srgbClr val="EE58F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18" name="Rectangle 58">
                  <a:extLst>
                    <a:ext uri="{FF2B5EF4-FFF2-40B4-BE49-F238E27FC236}">
                      <a16:creationId xmlns="" xmlns:a16="http://schemas.microsoft.com/office/drawing/2014/main" id="{9041B849-6166-436D-B8B5-13FA7610D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83020" y="5583502"/>
                  <a:ext cx="204427" cy="206004"/>
                </a:xfrm>
                <a:prstGeom prst="rect">
                  <a:avLst/>
                </a:prstGeom>
                <a:solidFill>
                  <a:srgbClr val="EE58F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19" name="Rectangle 57">
                  <a:extLst>
                    <a:ext uri="{FF2B5EF4-FFF2-40B4-BE49-F238E27FC236}">
                      <a16:creationId xmlns="" xmlns:a16="http://schemas.microsoft.com/office/drawing/2014/main" id="{A76DFBF1-DC7E-4652-971C-972A4467D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9032" y="5581309"/>
                  <a:ext cx="204427" cy="206004"/>
                </a:xfrm>
                <a:prstGeom prst="rect">
                  <a:avLst/>
                </a:prstGeom>
                <a:solidFill>
                  <a:srgbClr val="00FFFF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20" name="Rectangle 58">
                  <a:extLst>
                    <a:ext uri="{FF2B5EF4-FFF2-40B4-BE49-F238E27FC236}">
                      <a16:creationId xmlns="" xmlns:a16="http://schemas.microsoft.com/office/drawing/2014/main" id="{0E63C957-ABEF-4CB0-BEC6-92EE24E88B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3914" y="5786934"/>
                  <a:ext cx="204427" cy="206004"/>
                </a:xfrm>
                <a:prstGeom prst="rect">
                  <a:avLst/>
                </a:prstGeom>
                <a:solidFill>
                  <a:srgbClr val="EE58F2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solidFill>
                      <a:srgbClr val="00FFFF"/>
                    </a:solidFill>
                    <a:latin typeface="Times New Roman" panose="02020603050405020304" pitchFamily="18" charset="0"/>
                    <a:ea typeface="굴림" panose="020B0600000101010101" pitchFamily="34" charset="-127"/>
                  </a:endParaRPr>
                </a:p>
              </p:txBody>
            </p:sp>
            <p:sp>
              <p:nvSpPr>
                <p:cNvPr id="8221" name="Rectangle 56">
                  <a:extLst>
                    <a:ext uri="{FF2B5EF4-FFF2-40B4-BE49-F238E27FC236}">
                      <a16:creationId xmlns="" xmlns:a16="http://schemas.microsoft.com/office/drawing/2014/main" id="{765CC7F0-A3DA-4C8F-BD12-5DC1D4C49D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73915" y="5583502"/>
                  <a:ext cx="204427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222" name="Rectangle 56">
                  <a:extLst>
                    <a:ext uri="{FF2B5EF4-FFF2-40B4-BE49-F238E27FC236}">
                      <a16:creationId xmlns="" xmlns:a16="http://schemas.microsoft.com/office/drawing/2014/main" id="{68A24D38-A54C-489C-ABC2-CDF1F6F9E5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76452" y="5787692"/>
                  <a:ext cx="204427" cy="20600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12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803275" indent="-228600">
                    <a:lnSpc>
                      <a:spcPct val="110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Font typeface="Wingdings" panose="05000000000000000000" pitchFamily="2" charset="2"/>
                    <a:buChar char="w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6858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100000"/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9144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n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143000" indent="-228600">
                    <a:lnSpc>
                      <a:spcPct val="89000"/>
                    </a:lnSpc>
                    <a:spcBef>
                      <a:spcPct val="30000"/>
                    </a:spcBef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16002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0574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25146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2971800" indent="-228600" eaLnBrk="0" fontAlgn="base" hangingPunct="0">
                    <a:lnSpc>
                      <a:spcPct val="89000"/>
                    </a:lnSpc>
                    <a:spcBef>
                      <a:spcPct val="3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100000"/>
                    <a:buChar char="–"/>
                    <a:defRPr sz="1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zh-CN" sz="1800">
                    <a:latin typeface="Gill Sans MT" panose="020B0502020104020203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8199" name="矩形 1">
            <a:extLst>
              <a:ext uri="{FF2B5EF4-FFF2-40B4-BE49-F238E27FC236}">
                <a16:creationId xmlns="" xmlns:a16="http://schemas.microsoft.com/office/drawing/2014/main" id="{437DC7C2-3185-449D-8FED-3239625F6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960" y="5121274"/>
            <a:ext cx="4624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Fig 17-1. </a:t>
            </a:r>
            <a:r>
              <a:rPr lang="en-US" altLang="ko-KR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Possible swap trials between two colorants.</a:t>
            </a:r>
            <a:endParaRPr lang="en-US" altLang="zh-CN" sz="1400" i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endParaRPr lang="zh-CN" altLang="en-US" b="1" i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62" name="直接连接符 61">
            <a:extLst>
              <a:ext uri="{FF2B5EF4-FFF2-40B4-BE49-F238E27FC236}">
                <a16:creationId xmlns="" xmlns:a16="http://schemas.microsoft.com/office/drawing/2014/main" id="{8D2C3795-272B-48EE-9B14-DB927BE62679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F4B1E3B8-2A21-4A90-9F24-766877D5D9B1}"/>
              </a:ext>
            </a:extLst>
          </p:cNvPr>
          <p:cNvSpPr/>
          <p:nvPr/>
        </p:nvSpPr>
        <p:spPr>
          <a:xfrm>
            <a:off x="782564" y="1686467"/>
            <a:ext cx="7942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dirty="0"/>
              <a:t>3.  Optimize the initial patterns to obtain a homogeneous pattern.</a:t>
            </a:r>
          </a:p>
        </p:txBody>
      </p:sp>
      <p:sp>
        <p:nvSpPr>
          <p:cNvPr id="64" name="标题 3">
            <a:extLst>
              <a:ext uri="{FF2B5EF4-FFF2-40B4-BE49-F238E27FC236}">
                <a16:creationId xmlns="" xmlns:a16="http://schemas.microsoft.com/office/drawing/2014/main" id="{0B1D93FF-71F2-4E91-882B-3D3CF60249C0}"/>
              </a:ext>
            </a:extLst>
          </p:cNvPr>
          <p:cNvSpPr txBox="1">
            <a:spLocks/>
          </p:cNvSpPr>
          <p:nvPr/>
        </p:nvSpPr>
        <p:spPr>
          <a:xfrm>
            <a:off x="282823" y="258578"/>
            <a:ext cx="6595742" cy="518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b="1" dirty="0">
                <a:solidFill>
                  <a:prstClr val="black"/>
                </a:solidFill>
              </a:rPr>
              <a:t>Designing the starting Level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0F1E5ADC-5A6F-40CF-B38E-903C826E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171D6-52A7-44D1-AEE4-11A610BEFA69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F00DE458-A3F4-4CAD-83CD-F123B3074B9E}"/>
              </a:ext>
            </a:extLst>
          </p:cNvPr>
          <p:cNvSpPr/>
          <p:nvPr/>
        </p:nvSpPr>
        <p:spPr>
          <a:xfrm>
            <a:off x="650880" y="3486288"/>
            <a:ext cx="13106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ED7D31"/>
                </a:solidFill>
              </a:rPr>
              <a:t>Iteration: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F92A9624-3DB7-4B6B-8BA0-1531FA9211E8}"/>
              </a:ext>
            </a:extLst>
          </p:cNvPr>
          <p:cNvSpPr txBox="1"/>
          <p:nvPr/>
        </p:nvSpPr>
        <p:spPr>
          <a:xfrm>
            <a:off x="1373518" y="4119345"/>
            <a:ext cx="3784348" cy="2769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200" dirty="0"/>
              <a:t>error not converges ||  (# iterations &lt; threshold)</a:t>
            </a:r>
            <a:endParaRPr lang="zh-CN" altLang="en-US" sz="1200" dirty="0"/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BF9EAEB8-223A-413F-B043-C43913E2A5D1}"/>
              </a:ext>
            </a:extLst>
          </p:cNvPr>
          <p:cNvSpPr txBox="1"/>
          <p:nvPr/>
        </p:nvSpPr>
        <p:spPr>
          <a:xfrm>
            <a:off x="2172831" y="4659609"/>
            <a:ext cx="1702052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 with M </a:t>
            </a:r>
          </a:p>
          <a:p>
            <a:pPr algn="ctr"/>
            <a:r>
              <a:rPr lang="en-US" altLang="zh-CN" sz="1400" dirty="0"/>
              <a:t>C with Y</a:t>
            </a:r>
          </a:p>
          <a:p>
            <a:pPr algn="ctr"/>
            <a:r>
              <a:rPr lang="en-US" altLang="zh-CN" sz="1400" dirty="0"/>
              <a:t>M with Y</a:t>
            </a:r>
            <a:endParaRPr lang="zh-CN" altLang="en-US" sz="1400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="" xmlns:a16="http://schemas.microsoft.com/office/drawing/2014/main" id="{1550F557-D732-468D-A7EF-D5D06C175CCC}"/>
              </a:ext>
            </a:extLst>
          </p:cNvPr>
          <p:cNvCxnSpPr>
            <a:endCxn id="15" idx="0"/>
          </p:cNvCxnSpPr>
          <p:nvPr/>
        </p:nvCxnSpPr>
        <p:spPr>
          <a:xfrm>
            <a:off x="3023857" y="4432181"/>
            <a:ext cx="0" cy="2274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连接符: 肘形 19">
            <a:extLst>
              <a:ext uri="{FF2B5EF4-FFF2-40B4-BE49-F238E27FC236}">
                <a16:creationId xmlns="" xmlns:a16="http://schemas.microsoft.com/office/drawing/2014/main" id="{F466E00C-F1D3-48DB-BB49-98EB294BE650}"/>
              </a:ext>
            </a:extLst>
          </p:cNvPr>
          <p:cNvCxnSpPr>
            <a:stCxn id="15" idx="2"/>
            <a:endCxn id="14" idx="1"/>
          </p:cNvCxnSpPr>
          <p:nvPr/>
        </p:nvCxnSpPr>
        <p:spPr>
          <a:xfrm rot="5400000" flipH="1">
            <a:off x="1628474" y="4002890"/>
            <a:ext cx="1140428" cy="1650339"/>
          </a:xfrm>
          <a:prstGeom prst="bentConnector4">
            <a:avLst>
              <a:gd name="adj1" fmla="val -20045"/>
              <a:gd name="adj2" fmla="val 11385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4">
            <a:extLst>
              <a:ext uri="{FF2B5EF4-FFF2-40B4-BE49-F238E27FC236}">
                <a16:creationId xmlns="" xmlns:a16="http://schemas.microsoft.com/office/drawing/2014/main" id="{422B9D0C-F5C5-4427-A36A-4D42E7404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3" y="3997325"/>
            <a:ext cx="137011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图片 5">
            <a:extLst>
              <a:ext uri="{FF2B5EF4-FFF2-40B4-BE49-F238E27FC236}">
                <a16:creationId xmlns="" xmlns:a16="http://schemas.microsoft.com/office/drawing/2014/main" id="{AB4A6D8F-0CC4-40AF-BA7F-82CBD5C1F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84" y="399097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图片 7">
            <a:extLst>
              <a:ext uri="{FF2B5EF4-FFF2-40B4-BE49-F238E27FC236}">
                <a16:creationId xmlns="" xmlns:a16="http://schemas.microsoft.com/office/drawing/2014/main" id="{15F08033-A9DC-4005-A2CE-D93273B60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399732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图片 8">
            <a:extLst>
              <a:ext uri="{FF2B5EF4-FFF2-40B4-BE49-F238E27FC236}">
                <a16:creationId xmlns="" xmlns:a16="http://schemas.microsoft.com/office/drawing/2014/main" id="{FF606B92-A2E9-4644-9DDA-31D52F119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03" y="1317625"/>
            <a:ext cx="137011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图片 9">
            <a:extLst>
              <a:ext uri="{FF2B5EF4-FFF2-40B4-BE49-F238E27FC236}">
                <a16:creationId xmlns="" xmlns:a16="http://schemas.microsoft.com/office/drawing/2014/main" id="{5AED130F-A61F-4CE5-B588-60A485577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9" y="136048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图片 10">
            <a:extLst>
              <a:ext uri="{FF2B5EF4-FFF2-40B4-BE49-F238E27FC236}">
                <a16:creationId xmlns="" xmlns:a16="http://schemas.microsoft.com/office/drawing/2014/main" id="{BF1BEA75-4713-41B2-B517-8D244316F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588" y="134302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矩形 17">
            <a:extLst>
              <a:ext uri="{FF2B5EF4-FFF2-40B4-BE49-F238E27FC236}">
                <a16:creationId xmlns="" xmlns:a16="http://schemas.microsoft.com/office/drawing/2014/main" id="{F9E1F0CB-CA85-4443-952B-8DCC86D02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319088"/>
            <a:ext cx="331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US" altLang="zh-CN" sz="20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Uniform combination pattern</a:t>
            </a:r>
            <a:endParaRPr lang="zh-CN" altLang="en-US" sz="2000" b="1" dirty="0">
              <a:solidFill>
                <a:prstClr val="black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255" name="矩形 21">
            <a:extLst>
              <a:ext uri="{FF2B5EF4-FFF2-40B4-BE49-F238E27FC236}">
                <a16:creationId xmlns="" xmlns:a16="http://schemas.microsoft.com/office/drawing/2014/main" id="{8F53C0C1-9997-4BC5-A07B-0FFA880AF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679" y="5557838"/>
            <a:ext cx="2981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Optimized pattern of</a:t>
            </a:r>
            <a:r>
              <a:rPr lang="zh-CN" altLang="en-US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Magenta</a:t>
            </a:r>
          </a:p>
        </p:txBody>
      </p:sp>
      <p:sp>
        <p:nvSpPr>
          <p:cNvPr id="10259" name="矩形 21">
            <a:extLst>
              <a:ext uri="{FF2B5EF4-FFF2-40B4-BE49-F238E27FC236}">
                <a16:creationId xmlns="" xmlns:a16="http://schemas.microsoft.com/office/drawing/2014/main" id="{CA2E3F8E-A079-4257-94C6-BE528557F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809" y="5629275"/>
            <a:ext cx="2981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Optimized pattern of</a:t>
            </a:r>
            <a:r>
              <a:rPr lang="zh-CN" altLang="en-US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Cyan</a:t>
            </a:r>
          </a:p>
        </p:txBody>
      </p:sp>
      <p:sp>
        <p:nvSpPr>
          <p:cNvPr id="10260" name="矩形 21">
            <a:extLst>
              <a:ext uri="{FF2B5EF4-FFF2-40B4-BE49-F238E27FC236}">
                <a16:creationId xmlns="" xmlns:a16="http://schemas.microsoft.com/office/drawing/2014/main" id="{9E6900D3-CE42-4FAE-9B27-8698957F8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809" y="3005138"/>
            <a:ext cx="2981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Initial pattern of</a:t>
            </a:r>
            <a:r>
              <a:rPr lang="zh-CN" altLang="en-US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Cyan</a:t>
            </a:r>
          </a:p>
        </p:txBody>
      </p:sp>
      <p:sp>
        <p:nvSpPr>
          <p:cNvPr id="10261" name="矩形 21">
            <a:extLst>
              <a:ext uri="{FF2B5EF4-FFF2-40B4-BE49-F238E27FC236}">
                <a16:creationId xmlns="" xmlns:a16="http://schemas.microsoft.com/office/drawing/2014/main" id="{CC48EB77-D118-4F39-937E-DCDE411AB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679" y="2941638"/>
            <a:ext cx="2981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Initial pattern of</a:t>
            </a:r>
            <a:r>
              <a:rPr lang="zh-CN" altLang="en-US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Magenta</a:t>
            </a:r>
          </a:p>
        </p:txBody>
      </p:sp>
      <p:sp>
        <p:nvSpPr>
          <p:cNvPr id="10262" name="矩形 1">
            <a:extLst>
              <a:ext uri="{FF2B5EF4-FFF2-40B4-BE49-F238E27FC236}">
                <a16:creationId xmlns="" xmlns:a16="http://schemas.microsoft.com/office/drawing/2014/main" id="{C23E8221-9642-40FB-A566-25BA63804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1313" y="2979738"/>
            <a:ext cx="3284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initial pattern of combination of Cyan and Magenta.</a:t>
            </a:r>
            <a:endParaRPr lang="zh-CN" altLang="en-US" sz="1400" i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263" name="矩形 2">
            <a:extLst>
              <a:ext uri="{FF2B5EF4-FFF2-40B4-BE49-F238E27FC236}">
                <a16:creationId xmlns="" xmlns:a16="http://schemas.microsoft.com/office/drawing/2014/main" id="{36F06095-0A0C-495D-82D0-3ACF9CD9A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3675" y="5530850"/>
            <a:ext cx="2981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1400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optimized pattern of combination of Cyan and Magenta.</a:t>
            </a:r>
            <a:endParaRPr lang="zh-CN" altLang="en-US" sz="1400" i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加号 1">
            <a:extLst>
              <a:ext uri="{FF2B5EF4-FFF2-40B4-BE49-F238E27FC236}">
                <a16:creationId xmlns="" xmlns:a16="http://schemas.microsoft.com/office/drawing/2014/main" id="{F3E3AB40-96DD-45AF-8FE6-424807F37AD3}"/>
              </a:ext>
            </a:extLst>
          </p:cNvPr>
          <p:cNvSpPr/>
          <p:nvPr/>
        </p:nvSpPr>
        <p:spPr>
          <a:xfrm>
            <a:off x="4096097" y="1705232"/>
            <a:ext cx="538246" cy="461663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加号 24">
            <a:extLst>
              <a:ext uri="{FF2B5EF4-FFF2-40B4-BE49-F238E27FC236}">
                <a16:creationId xmlns="" xmlns:a16="http://schemas.microsoft.com/office/drawing/2014/main" id="{81E6D846-4278-4107-B389-324212AF402A}"/>
              </a:ext>
            </a:extLst>
          </p:cNvPr>
          <p:cNvSpPr/>
          <p:nvPr/>
        </p:nvSpPr>
        <p:spPr>
          <a:xfrm>
            <a:off x="4144468" y="4275436"/>
            <a:ext cx="538246" cy="461663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箭头: 右 2">
            <a:extLst>
              <a:ext uri="{FF2B5EF4-FFF2-40B4-BE49-F238E27FC236}">
                <a16:creationId xmlns="" xmlns:a16="http://schemas.microsoft.com/office/drawing/2014/main" id="{63180C7E-4CED-4DAF-A4BF-797A8176FF82}"/>
              </a:ext>
            </a:extLst>
          </p:cNvPr>
          <p:cNvSpPr/>
          <p:nvPr/>
        </p:nvSpPr>
        <p:spPr>
          <a:xfrm>
            <a:off x="6954020" y="4391146"/>
            <a:ext cx="1371600" cy="36358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03032B3D-646E-4A0A-A150-A1135207FE97}"/>
              </a:ext>
            </a:extLst>
          </p:cNvPr>
          <p:cNvSpPr/>
          <p:nvPr/>
        </p:nvSpPr>
        <p:spPr>
          <a:xfrm>
            <a:off x="907152" y="1751397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solidFill>
                  <a:srgbClr val="ED7D3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Initial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="" xmlns:a16="http://schemas.microsoft.com/office/drawing/2014/main" id="{4BF013E7-24D1-4E1D-8ACA-586D0DE8A037}"/>
              </a:ext>
            </a:extLst>
          </p:cNvPr>
          <p:cNvSpPr/>
          <p:nvPr/>
        </p:nvSpPr>
        <p:spPr>
          <a:xfrm>
            <a:off x="907152" y="4417174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solidFill>
                  <a:srgbClr val="ED7D31"/>
                </a:solidFill>
                <a:latin typeface="Helvetica Neue" panose="02000503000000020004" pitchFamily="2" charset="0"/>
              </a:rPr>
              <a:t>Optimized</a:t>
            </a:r>
          </a:p>
        </p:txBody>
      </p:sp>
      <p:sp>
        <p:nvSpPr>
          <p:cNvPr id="30" name="箭头: 右 29">
            <a:extLst>
              <a:ext uri="{FF2B5EF4-FFF2-40B4-BE49-F238E27FC236}">
                <a16:creationId xmlns="" xmlns:a16="http://schemas.microsoft.com/office/drawing/2014/main" id="{7D1CAC21-0361-4F33-8B06-D09B62D2D119}"/>
              </a:ext>
            </a:extLst>
          </p:cNvPr>
          <p:cNvSpPr/>
          <p:nvPr/>
        </p:nvSpPr>
        <p:spPr>
          <a:xfrm>
            <a:off x="6925102" y="1909547"/>
            <a:ext cx="1371600" cy="36358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>
            <a:extLst>
              <a:ext uri="{FF2B5EF4-FFF2-40B4-BE49-F238E27FC236}">
                <a16:creationId xmlns="" xmlns:a16="http://schemas.microsoft.com/office/drawing/2014/main" id="{9247E239-E832-426B-A1F0-1B54494FF09B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01A002A-B992-4D51-9022-ADF55923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171D6-52A7-44D1-AEE4-11A610BEFA69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文本框 5">
            <a:extLst>
              <a:ext uri="{FF2B5EF4-FFF2-40B4-BE49-F238E27FC236}">
                <a16:creationId xmlns="" xmlns:a16="http://schemas.microsoft.com/office/drawing/2014/main" id="{701F79C1-B047-4999-8B0D-294375204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392113"/>
            <a:ext cx="9874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US" altLang="zh-CN" sz="20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Uniform pattern of starting level</a:t>
            </a:r>
            <a:endParaRPr lang="zh-CN" altLang="en-US" sz="2000" b="1" dirty="0">
              <a:solidFill>
                <a:prstClr val="blac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268" name="图片 18" descr="图片包含 白色, 人们, 站, 风筝&#10;&#10;描述已自动生成">
            <a:extLst>
              <a:ext uri="{FF2B5EF4-FFF2-40B4-BE49-F238E27FC236}">
                <a16:creationId xmlns="" xmlns:a16="http://schemas.microsoft.com/office/drawing/2014/main" id="{B2D9DD99-92C2-4EC6-AF11-C91338F83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9" y="1677988"/>
            <a:ext cx="274459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图片 19" descr="图片包含 游戏机, 蓝色, 食物&#10;&#10;描述已自动生成">
            <a:extLst>
              <a:ext uri="{FF2B5EF4-FFF2-40B4-BE49-F238E27FC236}">
                <a16:creationId xmlns="" xmlns:a16="http://schemas.microsoft.com/office/drawing/2014/main" id="{07A0BF4F-DD9C-4588-B754-4B23B0075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1677988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20" descr="图片包含 游戏机, 地板, 食物, 游戏&#10;&#10;描述已自动生成">
            <a:extLst>
              <a:ext uri="{FF2B5EF4-FFF2-40B4-BE49-F238E27FC236}">
                <a16:creationId xmlns="" xmlns:a16="http://schemas.microsoft.com/office/drawing/2014/main" id="{5F670A76-4704-4526-B03C-26F856814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525" y="2620963"/>
            <a:ext cx="193198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图片 21" descr="图片包含 游戏机&#10;&#10;描述已自动生成">
            <a:extLst>
              <a:ext uri="{FF2B5EF4-FFF2-40B4-BE49-F238E27FC236}">
                <a16:creationId xmlns="" xmlns:a16="http://schemas.microsoft.com/office/drawing/2014/main" id="{60EB67A3-FB7E-4D44-A599-E4A1EC10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620963"/>
            <a:ext cx="19319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4ABD5E43-305C-4D27-A32A-4A60D4730B35}"/>
              </a:ext>
            </a:extLst>
          </p:cNvPr>
          <p:cNvSpPr/>
          <p:nvPr/>
        </p:nvSpPr>
        <p:spPr>
          <a:xfrm>
            <a:off x="7948613" y="2133600"/>
            <a:ext cx="254000" cy="2571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BDD472BB-CC73-4FB2-8B66-00B90F29E63C}"/>
              </a:ext>
            </a:extLst>
          </p:cNvPr>
          <p:cNvSpPr/>
          <p:nvPr/>
        </p:nvSpPr>
        <p:spPr>
          <a:xfrm>
            <a:off x="4406900" y="2160588"/>
            <a:ext cx="252413" cy="2555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="" xmlns:a16="http://schemas.microsoft.com/office/drawing/2014/main" id="{BD94853F-9EB2-407C-9011-13F374087258}"/>
              </a:ext>
            </a:extLst>
          </p:cNvPr>
          <p:cNvCxnSpPr>
            <a:cxnSpLocks/>
          </p:cNvCxnSpPr>
          <p:nvPr/>
        </p:nvCxnSpPr>
        <p:spPr bwMode="auto">
          <a:xfrm flipH="1">
            <a:off x="261938" y="2138363"/>
            <a:ext cx="4119562" cy="48260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="" xmlns:a16="http://schemas.microsoft.com/office/drawing/2014/main" id="{AC1C45C1-436C-4BF7-87CC-F2A3677F6E91}"/>
              </a:ext>
            </a:extLst>
          </p:cNvPr>
          <p:cNvCxnSpPr>
            <a:cxnSpLocks/>
          </p:cNvCxnSpPr>
          <p:nvPr/>
        </p:nvCxnSpPr>
        <p:spPr bwMode="auto">
          <a:xfrm flipH="1">
            <a:off x="2193925" y="2422525"/>
            <a:ext cx="2462213" cy="2138363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="" xmlns:a16="http://schemas.microsoft.com/office/drawing/2014/main" id="{A7A6B0BA-C7AD-45AB-B214-7E24DCEA595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201025" y="2122488"/>
            <a:ext cx="3729038" cy="498475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="" xmlns:a16="http://schemas.microsoft.com/office/drawing/2014/main" id="{42A910C5-6DDE-406C-BFD3-9463C759CCF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70838" y="2422525"/>
            <a:ext cx="2027237" cy="2138363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78" name="矩形 11">
            <a:extLst>
              <a:ext uri="{FF2B5EF4-FFF2-40B4-BE49-F238E27FC236}">
                <a16:creationId xmlns="" xmlns:a16="http://schemas.microsoft.com/office/drawing/2014/main" id="{4A890D89-D04A-42DD-8B62-CF140DBDA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0" y="5517198"/>
            <a:ext cx="9417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b="1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Fig 21-1. The initial and optimized pattern of combination of Cyan,</a:t>
            </a:r>
            <a:r>
              <a:rPr lang="zh-CN" altLang="en-US" b="1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b="1" i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Magenta and Yellow.</a:t>
            </a:r>
            <a:endParaRPr lang="zh-CN" altLang="en-US" b="1" i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="" xmlns:a16="http://schemas.microsoft.com/office/drawing/2014/main" id="{B5739501-2A01-4713-9CC4-25FD53FE5900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38B789E7-93B0-4ABD-8DA7-71F0E2F9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4">
            <a:extLst>
              <a:ext uri="{FF2B5EF4-FFF2-40B4-BE49-F238E27FC236}">
                <a16:creationId xmlns="" xmlns:a16="http://schemas.microsoft.com/office/drawing/2014/main" id="{80DF40B2-80F7-4E71-B46C-284163F36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FBAF478C-1C8E-46DD-83A2-3A250CAECBFD}"/>
              </a:ext>
            </a:extLst>
          </p:cNvPr>
          <p:cNvSpPr/>
          <p:nvPr/>
        </p:nvSpPr>
        <p:spPr>
          <a:xfrm>
            <a:off x="1813986" y="1137888"/>
            <a:ext cx="8024680" cy="4857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/>
              <a:t>The screen is assumed to be </a:t>
            </a:r>
            <a:r>
              <a:rPr lang="en-US" altLang="zh-CN" sz="1600" dirty="0" err="1"/>
              <a:t>MxM</a:t>
            </a:r>
            <a:r>
              <a:rPr lang="en-US" altLang="zh-CN" sz="1600" dirty="0"/>
              <a:t> pixels; and L is the number of levels in the screen.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5B9B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Lighter levels: </a:t>
            </a:r>
          </a:p>
          <a:p>
            <a:pPr marL="8572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/>
              <a:t>Randomly remove </a:t>
            </a:r>
            <a:r>
              <a:rPr lang="en-US" altLang="zh-CN" sz="1600" b="1" dirty="0"/>
              <a:t>M</a:t>
            </a:r>
            <a:r>
              <a:rPr lang="en-US" altLang="zh-CN" sz="1600" b="1" baseline="30000" dirty="0"/>
              <a:t>2</a:t>
            </a:r>
            <a:r>
              <a:rPr lang="en-US" altLang="zh-CN" sz="1600" b="1" dirty="0"/>
              <a:t>/L</a:t>
            </a:r>
            <a:r>
              <a:rPr lang="en-US" altLang="zh-CN" sz="1600" dirty="0"/>
              <a:t> dots from C, M and Y starting pattern respectively to get the pattern of the next lighter level.</a:t>
            </a:r>
          </a:p>
          <a:p>
            <a:pPr marL="8572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/>
              <a:t>Perform trial swaps between newly removed dots with existing dots to reduce the </a:t>
            </a:r>
            <a:r>
              <a:rPr lang="en-US" altLang="zh-CN" sz="1600" b="1" dirty="0"/>
              <a:t>Monochrome Error Metric(Eq.1) </a:t>
            </a:r>
            <a:r>
              <a:rPr lang="en-US" altLang="zh-CN" sz="1600" dirty="0"/>
              <a:t>of each pattern independently. </a:t>
            </a:r>
          </a:p>
          <a:p>
            <a:pPr marL="8572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/>
              <a:t>Apply constraints to guarantee the composite pattern is totally dot-off-dot.</a:t>
            </a:r>
          </a:p>
          <a:p>
            <a:pPr marL="8572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Darker levels: </a:t>
            </a:r>
          </a:p>
          <a:p>
            <a:pPr marL="8572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/>
              <a:t>Randomly add </a:t>
            </a:r>
            <a:r>
              <a:rPr lang="en-US" altLang="zh-CN" sz="1600" b="1" dirty="0"/>
              <a:t>M</a:t>
            </a:r>
            <a:r>
              <a:rPr lang="en-US" altLang="zh-CN" sz="1600" b="1" baseline="30000" dirty="0"/>
              <a:t>2</a:t>
            </a:r>
            <a:r>
              <a:rPr lang="en-US" altLang="zh-CN" sz="1600" b="1" dirty="0"/>
              <a:t>/L</a:t>
            </a:r>
            <a:r>
              <a:rPr lang="en-US" altLang="zh-CN" sz="1600" dirty="0"/>
              <a:t> dots into the C, M and Y starting pattern respectively to get the new pattern of the next darker level.</a:t>
            </a:r>
          </a:p>
          <a:p>
            <a:pPr marL="8572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/>
              <a:t>Perform trial swaps between newly added dots of different colorants to reduce the  </a:t>
            </a:r>
            <a:r>
              <a:rPr lang="en-US" altLang="zh-CN" sz="1600" b="1" dirty="0"/>
              <a:t>Dual Error Metric(Eq.2 ).</a:t>
            </a:r>
          </a:p>
          <a:p>
            <a:pPr marL="8572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600" dirty="0"/>
              <a:t>Apply several constraints to control the appearance of secondary colors.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2CBB363E-E84B-40DA-8403-12E285DCDAC6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6AEDFA7F-48AC-40CF-8536-92DCDFD1D63B}"/>
              </a:ext>
            </a:extLst>
          </p:cNvPr>
          <p:cNvSpPr/>
          <p:nvPr/>
        </p:nvSpPr>
        <p:spPr>
          <a:xfrm>
            <a:off x="405713" y="254498"/>
            <a:ext cx="3338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0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Level-by-level Design Method</a:t>
            </a:r>
            <a:endParaRPr lang="zh-CN" altLang="en-US" sz="2000" b="1" dirty="0">
              <a:solidFill>
                <a:prstClr val="black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7014DCC9-9EB8-42CA-8C99-69184B91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00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641" y="143203"/>
            <a:ext cx="4266718" cy="978735"/>
          </a:xfrm>
        </p:spPr>
        <p:txBody>
          <a:bodyPr/>
          <a:lstStyle/>
          <a:p>
            <a:r>
              <a:rPr lang="en-US" dirty="0" smtClean="0"/>
              <a:t>About the Author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300" y="1069854"/>
            <a:ext cx="7835900" cy="5359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920" y="1078120"/>
            <a:ext cx="367224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Y. Yang and J. Allebach, “Joint Design of Plane-Dependent FM Screen Sets Using DBS Algorithm,” </a:t>
            </a:r>
            <a:r>
              <a:rPr lang="en-US" i="1" dirty="0"/>
              <a:t>Proceedings of CIC27 – IS&amp;T’s 27</a:t>
            </a:r>
            <a:r>
              <a:rPr lang="en-US" i="1" baseline="30000" dirty="0"/>
              <a:t>th</a:t>
            </a:r>
            <a:r>
              <a:rPr lang="en-US" i="1" dirty="0"/>
              <a:t> Color Imaging Conference</a:t>
            </a:r>
            <a:r>
              <a:rPr lang="en-US" dirty="0"/>
              <a:t>, 21-25 October 2019, Paris FRANCE.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2679" y="5434705"/>
            <a:ext cx="3672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presentation is part of Yi Yang’s Preliminary Examination presentation – 10 July 2020.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89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="" xmlns:a16="http://schemas.microsoft.com/office/drawing/2014/main" id="{FBAF478C-1C8E-46DD-83A2-3A250CAECBFD}"/>
              </a:ext>
            </a:extLst>
          </p:cNvPr>
          <p:cNvSpPr/>
          <p:nvPr/>
        </p:nvSpPr>
        <p:spPr>
          <a:xfrm>
            <a:off x="182235" y="2989738"/>
            <a:ext cx="4237735" cy="3126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altLang="zh-CN" sz="1600" dirty="0">
                <a:latin typeface="+mj-lt"/>
                <a:cs typeface="Angsana New" panose="02020603050405020304" pitchFamily="18" charset="-34"/>
              </a:rPr>
              <a:t>S</a:t>
            </a:r>
            <a:r>
              <a:rPr lang="en-US" altLang="zh-CN" sz="1600" dirty="0"/>
              <a:t>econdary colors:</a:t>
            </a:r>
          </a:p>
          <a:p>
            <a:r>
              <a:rPr lang="en-US" altLang="zh-CN" sz="1600" dirty="0">
                <a:latin typeface="+mj-lt"/>
                <a:cs typeface="Angsana New" panose="02020603050405020304" pitchFamily="18" charset="-34"/>
              </a:rPr>
              <a:t>Red</a:t>
            </a:r>
          </a:p>
          <a:p>
            <a:r>
              <a:rPr lang="en-US" altLang="zh-CN" sz="1600" dirty="0">
                <a:latin typeface="+mj-lt"/>
                <a:cs typeface="Angsana New" panose="02020603050405020304" pitchFamily="18" charset="-34"/>
              </a:rPr>
              <a:t>Green</a:t>
            </a:r>
          </a:p>
          <a:p>
            <a:r>
              <a:rPr lang="en-US" altLang="zh-CN" sz="1600" dirty="0">
                <a:latin typeface="+mj-lt"/>
                <a:cs typeface="Angsana New" panose="02020603050405020304" pitchFamily="18" charset="-34"/>
              </a:rPr>
              <a:t>Blue</a:t>
            </a:r>
          </a:p>
          <a:p>
            <a:endParaRPr lang="en-US" altLang="zh-CN" sz="1600" dirty="0">
              <a:latin typeface="+mj-lt"/>
              <a:cs typeface="Angsana New" panose="02020603050405020304" pitchFamily="18" charset="-34"/>
            </a:endParaRPr>
          </a:p>
          <a:p>
            <a:r>
              <a:rPr lang="en-US" altLang="zh-CN" sz="1600" dirty="0">
                <a:latin typeface="+mj-lt"/>
                <a:cs typeface="Angsana New" panose="02020603050405020304" pitchFamily="18" charset="-34"/>
              </a:rPr>
              <a:t>T</a:t>
            </a:r>
            <a:r>
              <a:rPr lang="en-US" altLang="zh-CN" sz="1600" dirty="0"/>
              <a:t>ertiary color:</a:t>
            </a:r>
          </a:p>
          <a:p>
            <a:r>
              <a:rPr lang="en-US" altLang="zh-CN" sz="1600" dirty="0"/>
              <a:t>Black</a:t>
            </a:r>
            <a:endParaRPr lang="en-US" altLang="zh-CN" sz="1600" dirty="0">
              <a:latin typeface="+mj-lt"/>
              <a:cs typeface="Angsana New" panose="02020603050405020304" pitchFamily="18" charset="-34"/>
            </a:endParaRPr>
          </a:p>
          <a:p>
            <a:endParaRPr lang="en-US" altLang="zh-CN" sz="1600" dirty="0">
              <a:latin typeface="+mj-lt"/>
              <a:cs typeface="Angsana New" panose="02020603050405020304" pitchFamily="18" charset="-34"/>
            </a:endParaRPr>
          </a:p>
        </p:txBody>
      </p:sp>
      <p:pic>
        <p:nvPicPr>
          <p:cNvPr id="5" name="内容占位符 4" descr="图片包含 游戏机, 截图&#10;&#10;描述已自动生成">
            <a:extLst>
              <a:ext uri="{FF2B5EF4-FFF2-40B4-BE49-F238E27FC236}">
                <a16:creationId xmlns="" xmlns:a16="http://schemas.microsoft.com/office/drawing/2014/main" id="{CFC9F195-A414-4530-A31E-D041376C3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" b="485"/>
          <a:stretch/>
        </p:blipFill>
        <p:spPr>
          <a:xfrm>
            <a:off x="5121597" y="10"/>
            <a:ext cx="7181613" cy="6857990"/>
          </a:xfrm>
          <a:prstGeom prst="rect">
            <a:avLst/>
          </a:prstGeom>
          <a:effectLst/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073250F0-038D-4188-8E84-DA62588DB09A}"/>
              </a:ext>
            </a:extLst>
          </p:cNvPr>
          <p:cNvSpPr/>
          <p:nvPr/>
        </p:nvSpPr>
        <p:spPr>
          <a:xfrm>
            <a:off x="94324" y="148369"/>
            <a:ext cx="2276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altLang="zh-CN" sz="20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Apply color control.</a:t>
            </a:r>
          </a:p>
        </p:txBody>
      </p:sp>
      <p:pic>
        <p:nvPicPr>
          <p:cNvPr id="6" name="图片 5" descr="图片包含 游戏机, 电话, 男人&#10;&#10;描述已自动生成">
            <a:extLst>
              <a:ext uri="{FF2B5EF4-FFF2-40B4-BE49-F238E27FC236}">
                <a16:creationId xmlns="" xmlns:a16="http://schemas.microsoft.com/office/drawing/2014/main" id="{F27E7B5C-AEA8-4CCC-98DD-F36087B5A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31" y="1883565"/>
            <a:ext cx="829593" cy="822960"/>
          </a:xfrm>
          <a:prstGeom prst="rect">
            <a:avLst/>
          </a:prstGeom>
        </p:spPr>
      </p:pic>
      <p:pic>
        <p:nvPicPr>
          <p:cNvPr id="9" name="图片 8" descr="图片包含 游戏机&#10;&#10;描述已自动生成">
            <a:extLst>
              <a:ext uri="{FF2B5EF4-FFF2-40B4-BE49-F238E27FC236}">
                <a16:creationId xmlns="" xmlns:a16="http://schemas.microsoft.com/office/drawing/2014/main" id="{57098969-AD0E-4A49-AD81-EE6446D92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30" y="1883565"/>
            <a:ext cx="822960" cy="822960"/>
          </a:xfrm>
          <a:prstGeom prst="rect">
            <a:avLst/>
          </a:prstGeom>
        </p:spPr>
      </p:pic>
      <p:pic>
        <p:nvPicPr>
          <p:cNvPr id="11" name="图片 10" descr="图片包含 游戏机&#10;&#10;描述已自动生成">
            <a:extLst>
              <a:ext uri="{FF2B5EF4-FFF2-40B4-BE49-F238E27FC236}">
                <a16:creationId xmlns="" xmlns:a16="http://schemas.microsoft.com/office/drawing/2014/main" id="{080CF3BA-F0C6-4537-8312-4FFF6DFC0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1" y="1883565"/>
            <a:ext cx="829647" cy="822960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="" xmlns:a16="http://schemas.microsoft.com/office/drawing/2014/main" id="{97059329-8B5A-4184-B5CD-23DE3EB285B3}"/>
              </a:ext>
            </a:extLst>
          </p:cNvPr>
          <p:cNvCxnSpPr/>
          <p:nvPr/>
        </p:nvCxnSpPr>
        <p:spPr>
          <a:xfrm flipH="1">
            <a:off x="5906530" y="2706525"/>
            <a:ext cx="48191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CDD46FB2-3239-48D3-8929-374A8FD4AA51}"/>
              </a:ext>
            </a:extLst>
          </p:cNvPr>
          <p:cNvSpPr/>
          <p:nvPr/>
        </p:nvSpPr>
        <p:spPr>
          <a:xfrm>
            <a:off x="3379394" y="322647"/>
            <a:ext cx="969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ngsana New" panose="02020603050405020304" pitchFamily="18" charset="-34"/>
              </a:rPr>
              <a:t>Reasons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="" xmlns:a16="http://schemas.microsoft.com/office/drawing/2014/main" id="{D35E0D58-1188-42FE-9F38-521864C7ED66}"/>
              </a:ext>
            </a:extLst>
          </p:cNvPr>
          <p:cNvCxnSpPr>
            <a:cxnSpLocks/>
          </p:cNvCxnSpPr>
          <p:nvPr/>
        </p:nvCxnSpPr>
        <p:spPr>
          <a:xfrm>
            <a:off x="4596713" y="0"/>
            <a:ext cx="0" cy="685800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="" xmlns:a16="http://schemas.microsoft.com/office/drawing/2014/main" id="{3F81A3F4-4366-4F31-93DC-D8CBE143AF33}"/>
              </a:ext>
            </a:extLst>
          </p:cNvPr>
          <p:cNvCxnSpPr/>
          <p:nvPr/>
        </p:nvCxnSpPr>
        <p:spPr>
          <a:xfrm flipH="1">
            <a:off x="4007338" y="691979"/>
            <a:ext cx="58937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="" xmlns:a16="http://schemas.microsoft.com/office/drawing/2014/main" id="{68DE5AF2-F4E0-4BBF-9E9F-5D161691504A}"/>
              </a:ext>
            </a:extLst>
          </p:cNvPr>
          <p:cNvCxnSpPr>
            <a:cxnSpLocks/>
          </p:cNvCxnSpPr>
          <p:nvPr/>
        </p:nvCxnSpPr>
        <p:spPr>
          <a:xfrm>
            <a:off x="4596713" y="691979"/>
            <a:ext cx="63843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F650B423-BB4B-44C2-BCDA-5142F17E0399}"/>
              </a:ext>
            </a:extLst>
          </p:cNvPr>
          <p:cNvSpPr/>
          <p:nvPr/>
        </p:nvSpPr>
        <p:spPr>
          <a:xfrm>
            <a:off x="4773456" y="322647"/>
            <a:ext cx="69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ngsana New" panose="02020603050405020304" pitchFamily="18" charset="-34"/>
              </a:rPr>
              <a:t>Steps</a:t>
            </a:r>
            <a:endParaRPr lang="zh-CN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E93ED66B-99CA-41C2-A2FD-3BB00D5821A1}"/>
              </a:ext>
            </a:extLst>
          </p:cNvPr>
          <p:cNvGrpSpPr/>
          <p:nvPr/>
        </p:nvGrpSpPr>
        <p:grpSpPr>
          <a:xfrm>
            <a:off x="3449543" y="1883565"/>
            <a:ext cx="829647" cy="822960"/>
            <a:chOff x="3449543" y="1883565"/>
            <a:chExt cx="829647" cy="822960"/>
          </a:xfrm>
        </p:grpSpPr>
        <p:pic>
          <p:nvPicPr>
            <p:cNvPr id="15" name="图片 14" descr="图片包含 游戏机&#10;&#10;描述已自动生成">
              <a:extLst>
                <a:ext uri="{FF2B5EF4-FFF2-40B4-BE49-F238E27FC236}">
                  <a16:creationId xmlns="" xmlns:a16="http://schemas.microsoft.com/office/drawing/2014/main" id="{5AB464E7-029E-406C-8B60-E735DD340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43" y="1883565"/>
              <a:ext cx="829647" cy="822960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18CBFD8F-DA0D-4367-8DCC-B3846457FDFA}"/>
                </a:ext>
              </a:extLst>
            </p:cNvPr>
            <p:cNvSpPr/>
            <p:nvPr/>
          </p:nvSpPr>
          <p:spPr>
            <a:xfrm>
              <a:off x="3648075" y="2295045"/>
              <a:ext cx="209550" cy="19098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灯片编号占位符 11">
            <a:extLst>
              <a:ext uri="{FF2B5EF4-FFF2-40B4-BE49-F238E27FC236}">
                <a16:creationId xmlns="" xmlns:a16="http://schemas.microsoft.com/office/drawing/2014/main" id="{096AA626-582F-420F-9262-66DC7029D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6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D31DA8C2-3EC0-4512-AD01-B8B3A4F45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60" y="1220275"/>
            <a:ext cx="1828800" cy="1828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FDAEA3F-F21E-49A5-A505-0F6DA5970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186" y="1220275"/>
            <a:ext cx="1828800" cy="18288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97AF823-0BE2-458F-A011-E1565F887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12" y="1220275"/>
            <a:ext cx="1828800" cy="18288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51B17FBE-010D-4A0E-9145-C4A707B4148E}"/>
              </a:ext>
            </a:extLst>
          </p:cNvPr>
          <p:cNvSpPr/>
          <p:nvPr/>
        </p:nvSpPr>
        <p:spPr>
          <a:xfrm>
            <a:off x="405713" y="333552"/>
            <a:ext cx="4712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altLang="zh-CN" sz="20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Uniform patterns for lighter/ darker levels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EB8BCC83-4A58-49A4-93F5-52A296511D1A}"/>
              </a:ext>
            </a:extLst>
          </p:cNvPr>
          <p:cNvSpPr/>
          <p:nvPr/>
        </p:nvSpPr>
        <p:spPr>
          <a:xfrm>
            <a:off x="2408483" y="3150804"/>
            <a:ext cx="800278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600" b="1" dirty="0"/>
              <a:t>Figure 24-1. </a:t>
            </a:r>
            <a:r>
              <a:rPr lang="en-US" altLang="zh-CN" sz="1600" dirty="0"/>
              <a:t>The patterns for Magenta colorant in the 1st, 2nd, and 3rd levels.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A3DF5EE2-A6E2-4309-8836-7F757354736E}"/>
              </a:ext>
            </a:extLst>
          </p:cNvPr>
          <p:cNvSpPr/>
          <p:nvPr/>
        </p:nvSpPr>
        <p:spPr>
          <a:xfrm>
            <a:off x="461008" y="1811509"/>
            <a:ext cx="1092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583E5"/>
                </a:solidFill>
              </a:rPr>
              <a:t>Magenta colorant</a:t>
            </a:r>
            <a:endParaRPr lang="zh-CN" altLang="en-US" b="1" dirty="0">
              <a:solidFill>
                <a:srgbClr val="F583E5"/>
              </a:solidFill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41B6CE28-04D1-4BA9-B5B0-B877219F95D1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67AF0A83-12FE-4138-A5CC-C840714F59C3}"/>
              </a:ext>
            </a:extLst>
          </p:cNvPr>
          <p:cNvSpPr/>
          <p:nvPr/>
        </p:nvSpPr>
        <p:spPr>
          <a:xfrm>
            <a:off x="2106360" y="5950015"/>
            <a:ext cx="103050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1600" b="1" dirty="0"/>
              <a:t>Figure 24-2. </a:t>
            </a:r>
            <a:r>
              <a:rPr lang="en-US" altLang="zh-CN" sz="1600" dirty="0"/>
              <a:t>The patterns for the Magenta colorant in the 85th, 130th and 160th levels</a:t>
            </a:r>
          </a:p>
        </p:txBody>
      </p:sp>
      <p:pic>
        <p:nvPicPr>
          <p:cNvPr id="13" name="图片 12" descr="蓝色的背景&#10;&#10;描述已自动生成">
            <a:extLst>
              <a:ext uri="{FF2B5EF4-FFF2-40B4-BE49-F238E27FC236}">
                <a16:creationId xmlns="" xmlns:a16="http://schemas.microsoft.com/office/drawing/2014/main" id="{9BB38D19-1B27-48EB-9273-06D0099735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8" y="3836977"/>
            <a:ext cx="1828800" cy="1828800"/>
          </a:xfrm>
          <a:prstGeom prst="rect">
            <a:avLst/>
          </a:prstGeom>
        </p:spPr>
      </p:pic>
      <p:pic>
        <p:nvPicPr>
          <p:cNvPr id="14" name="图片 13" descr="图片包含 游戏机, 人们, 女人, 蓝色&#10;&#10;描述已自动生成">
            <a:extLst>
              <a:ext uri="{FF2B5EF4-FFF2-40B4-BE49-F238E27FC236}">
                <a16:creationId xmlns="" xmlns:a16="http://schemas.microsoft.com/office/drawing/2014/main" id="{AED5A0C1-4433-46EC-AEB6-3F23D04AF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09" y="3836977"/>
            <a:ext cx="1828800" cy="1828800"/>
          </a:xfrm>
          <a:prstGeom prst="rect">
            <a:avLst/>
          </a:prstGeom>
        </p:spPr>
      </p:pic>
      <p:pic>
        <p:nvPicPr>
          <p:cNvPr id="15" name="图片 14" descr="图片包含 游戏机, 蓝色, 女人, 人们&#10;&#10;描述已自动生成">
            <a:extLst>
              <a:ext uri="{FF2B5EF4-FFF2-40B4-BE49-F238E27FC236}">
                <a16:creationId xmlns="" xmlns:a16="http://schemas.microsoft.com/office/drawing/2014/main" id="{D290F48B-C958-4EFA-976F-70252D3225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60" y="3808925"/>
            <a:ext cx="1828800" cy="182880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04D77558-1841-493A-A634-2293C4D75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6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="" xmlns:a16="http://schemas.microsoft.com/office/drawing/2014/main" id="{32D1FF40-FD6C-4ADF-B1F5-9E52F9C7A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39142"/>
            <a:ext cx="7886700" cy="518335"/>
          </a:xfrm>
        </p:spPr>
        <p:txBody>
          <a:bodyPr>
            <a:normAutofit fontScale="90000"/>
          </a:bodyPr>
          <a:lstStyle/>
          <a:p>
            <a:pPr>
              <a:buClr>
                <a:schemeClr val="accent2"/>
              </a:buClr>
            </a:pPr>
            <a:r>
              <a:rPr lang="en-US" altLang="zh-CN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 of Topic 1:</a:t>
            </a:r>
            <a:br>
              <a:rPr lang="en-US" altLang="zh-CN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FFF479CC-B4B7-4AFC-8E70-793CA4791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802" y="1824244"/>
            <a:ext cx="8176678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and Motivation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 DBS Algorithm and Screens Design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Design Algorithm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Implement and Results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Results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80E4BFE6-62DA-45B0-B815-E9FF83F1FC92}"/>
              </a:ext>
            </a:extLst>
          </p:cNvPr>
          <p:cNvCxnSpPr>
            <a:cxnSpLocks/>
          </p:cNvCxnSpPr>
          <p:nvPr/>
        </p:nvCxnSpPr>
        <p:spPr>
          <a:xfrm>
            <a:off x="571500" y="140138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79627BE3-3666-4753-B654-B4D96391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6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文本框 3">
            <a:extLst>
              <a:ext uri="{FF2B5EF4-FFF2-40B4-BE49-F238E27FC236}">
                <a16:creationId xmlns="" xmlns:a16="http://schemas.microsoft.com/office/drawing/2014/main" id="{BC543B63-4C5D-4CCF-B0B1-E43A6CD37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8588"/>
            <a:ext cx="74501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16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63" name="矩形 2">
            <a:extLst>
              <a:ext uri="{FF2B5EF4-FFF2-40B4-BE49-F238E27FC236}">
                <a16:creationId xmlns="" xmlns:a16="http://schemas.microsoft.com/office/drawing/2014/main" id="{CC9931CF-EB23-47A5-A109-9906EE6A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13" y="315230"/>
            <a:ext cx="457200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US" altLang="zh-CN" sz="2400" b="1" dirty="0">
                <a:solidFill>
                  <a:schemeClr val="accent5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CMY joint screens set implement</a:t>
            </a:r>
          </a:p>
          <a:p>
            <a:pPr eaLnBrk="1" hangingPunct="1"/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64" name="文本框 9">
            <a:extLst>
              <a:ext uri="{FF2B5EF4-FFF2-40B4-BE49-F238E27FC236}">
                <a16:creationId xmlns="" xmlns:a16="http://schemas.microsoft.com/office/drawing/2014/main" id="{2FB4B76D-6E56-4BE0-A1FD-E90C22E1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732" y="1228152"/>
            <a:ext cx="5422066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endParaRPr lang="en-US" altLang="zh-CN" dirty="0">
              <a:latin typeface="Times" panose="02020603050405020304" pitchFamily="18" charset="0"/>
              <a:ea typeface="宋体" panose="02010600030101010101" pitchFamily="2" charset="-122"/>
              <a:cs typeface="Times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en-US" altLang="zh-CN" sz="17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Separate a color image into R, G and B channels 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endParaRPr lang="en-US" altLang="zh-CN" sz="17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en-US" altLang="zh-CN" sz="17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Apply gamma de-correction to each channel  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endParaRPr lang="en-US" altLang="zh-CN" sz="17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en-US" altLang="zh-CN" sz="17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Convert components of RGB to CMY color space.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endParaRPr lang="en-US" altLang="zh-CN" sz="17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AutoNum type="arabicPeriod"/>
            </a:pPr>
            <a:r>
              <a:rPr lang="en-US" altLang="zh-CN" sz="17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halftoning rule is:</a:t>
            </a:r>
          </a:p>
          <a:p>
            <a:pPr eaLnBrk="1" hangingPunct="1">
              <a:buFont typeface="Arial" panose="020B0604020202020204" pitchFamily="34" charset="0"/>
              <a:buAutoNum type="arabicPeriod"/>
            </a:pPr>
            <a:endParaRPr lang="en-US" altLang="zh-CN" sz="17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If  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C_channel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[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i,j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] &lt; 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C_screen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[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i,j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], print a cyan dot at [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i,j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];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If M_ channel[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i,j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] &lt; 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M_screen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[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i,j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], print a magenta dot at [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i,j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];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If  Y_ channel[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i,j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] &lt; 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Y_screen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[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i,j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], print a yellow dot at [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i,j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].</a:t>
            </a:r>
          </a:p>
          <a:p>
            <a:pPr eaLnBrk="1" hangingPunct="1">
              <a:buFont typeface="Wingdings" panose="05000000000000000000" pitchFamily="2" charset="2"/>
              <a:buChar char="n"/>
            </a:pPr>
            <a:endParaRPr lang="en-US" altLang="zh-CN" sz="17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2426529-FA8A-42E5-9A93-EE63168AAC34}"/>
              </a:ext>
            </a:extLst>
          </p:cNvPr>
          <p:cNvSpPr/>
          <p:nvPr/>
        </p:nvSpPr>
        <p:spPr>
          <a:xfrm>
            <a:off x="405713" y="5238462"/>
            <a:ext cx="5526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Where C, M and Y screens are jointly designed screens for cyan, magenta and yellow. </a:t>
            </a:r>
            <a:endParaRPr lang="zh-CN" altLang="en-US" sz="16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="" xmlns:a16="http://schemas.microsoft.com/office/drawing/2014/main" id="{281F1186-39F9-41BC-AF72-5A98359FBBE7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F22BB56-2A28-4FE3-A56C-0A8CFA09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171D6-52A7-44D1-AEE4-11A610BEFA69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pic>
        <p:nvPicPr>
          <p:cNvPr id="11" name="图片 10" descr="手机屏幕截图&#10;&#10;描述已自动生成">
            <a:extLst>
              <a:ext uri="{FF2B5EF4-FFF2-40B4-BE49-F238E27FC236}">
                <a16:creationId xmlns="" xmlns:a16="http://schemas.microsoft.com/office/drawing/2014/main" id="{1FD140CB-5BAB-40DF-9A2A-3BE9650FF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8812"/>
            <a:ext cx="6225104" cy="528469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8">
            <a:extLst>
              <a:ext uri="{FF2B5EF4-FFF2-40B4-BE49-F238E27FC236}">
                <a16:creationId xmlns="" xmlns:a16="http://schemas.microsoft.com/office/drawing/2014/main" id="{846E1B72-6FFE-45B2-900C-2D529C023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103188"/>
            <a:ext cx="2070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  <a:buNone/>
            </a:pPr>
            <a:r>
              <a:rPr lang="en-US" altLang="zh-CN" sz="20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Halftoning results</a:t>
            </a:r>
          </a:p>
        </p:txBody>
      </p:sp>
      <p:pic>
        <p:nvPicPr>
          <p:cNvPr id="3075" name="图片 10" descr="围栏里有一棵树&#10;&#10;描述已自动生成">
            <a:extLst>
              <a:ext uri="{FF2B5EF4-FFF2-40B4-BE49-F238E27FC236}">
                <a16:creationId xmlns="" xmlns:a16="http://schemas.microsoft.com/office/drawing/2014/main" id="{3F3AE1CE-4CEC-4EDC-95B3-4C66FEC7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98" y="2603500"/>
            <a:ext cx="4894262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 descr="蓝色的背景白色的字&#10;&#10;描述已自动生成">
            <a:extLst>
              <a:ext uri="{FF2B5EF4-FFF2-40B4-BE49-F238E27FC236}">
                <a16:creationId xmlns="" xmlns:a16="http://schemas.microsoft.com/office/drawing/2014/main" id="{C26F43EF-8B78-46BB-9AA1-BEE060910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665163"/>
            <a:ext cx="1738313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14" descr="围栏里有一棵树&#10;&#10;描述已自动生成">
            <a:extLst>
              <a:ext uri="{FF2B5EF4-FFF2-40B4-BE49-F238E27FC236}">
                <a16:creationId xmlns="" xmlns:a16="http://schemas.microsoft.com/office/drawing/2014/main" id="{94158BEA-161F-4582-A177-8D6A3327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4" y="2659063"/>
            <a:ext cx="489585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图片 16" descr="蓝色的天空&#10;&#10;描述已自动生成">
            <a:extLst>
              <a:ext uri="{FF2B5EF4-FFF2-40B4-BE49-F238E27FC236}">
                <a16:creationId xmlns="" xmlns:a16="http://schemas.microsoft.com/office/drawing/2014/main" id="{AC4AB53D-021B-4124-989D-76C9DCACE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65163"/>
            <a:ext cx="1738312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18" descr="图片包含 游戏机&#10;&#10;描述已自动生成">
            <a:extLst>
              <a:ext uri="{FF2B5EF4-FFF2-40B4-BE49-F238E27FC236}">
                <a16:creationId xmlns="" xmlns:a16="http://schemas.microsoft.com/office/drawing/2014/main" id="{7FC8CB9A-B710-4854-84CA-92E77938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54063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20" descr="模糊的照片&#10;&#10;描述已自动生成">
            <a:extLst>
              <a:ext uri="{FF2B5EF4-FFF2-40B4-BE49-F238E27FC236}">
                <a16:creationId xmlns="" xmlns:a16="http://schemas.microsoft.com/office/drawing/2014/main" id="{457F4DE6-BD7D-4C38-8EC7-3B826C20D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73183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矩形 21">
            <a:extLst>
              <a:ext uri="{FF2B5EF4-FFF2-40B4-BE49-F238E27FC236}">
                <a16:creationId xmlns="" xmlns:a16="http://schemas.microsoft.com/office/drawing/2014/main" id="{01E47F79-8B19-49A5-B802-495EB14C4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212" y="6315660"/>
            <a:ext cx="48942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NimbusSanL-BoldItal"/>
                <a:ea typeface="宋体" panose="02010600030101010101" pitchFamily="2" charset="-122"/>
              </a:rPr>
              <a:t>Figure 27-1. </a:t>
            </a:r>
            <a:r>
              <a:rPr lang="zh-CN" altLang="en-US" sz="1600" b="1" dirty="0">
                <a:ea typeface="宋体" panose="02010600030101010101" pitchFamily="2" charset="-122"/>
              </a:rPr>
              <a:t> </a:t>
            </a:r>
            <a:r>
              <a:rPr lang="en-US" altLang="zh-CN" sz="1600" dirty="0">
                <a:latin typeface="NimbusSanL-ReguItal"/>
                <a:ea typeface="宋体" panose="02010600030101010101" pitchFamily="2" charset="-122"/>
              </a:rPr>
              <a:t>Continuous-tone color image</a:t>
            </a:r>
          </a:p>
        </p:txBody>
      </p:sp>
      <p:sp>
        <p:nvSpPr>
          <p:cNvPr id="3082" name="矩形 22">
            <a:extLst>
              <a:ext uri="{FF2B5EF4-FFF2-40B4-BE49-F238E27FC236}">
                <a16:creationId xmlns="" xmlns:a16="http://schemas.microsoft.com/office/drawing/2014/main" id="{B5BE994F-9027-4519-893F-80E0DFDEA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718" y="6258432"/>
            <a:ext cx="54789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NimbusSanL-BoldItal"/>
                <a:ea typeface="宋体" panose="02010600030101010101" pitchFamily="2" charset="-122"/>
              </a:rPr>
              <a:t>Figure 27-2. </a:t>
            </a:r>
            <a:r>
              <a:rPr lang="zh-CN" altLang="en-US" sz="1600" b="1" dirty="0">
                <a:ea typeface="宋体" panose="02010600030101010101" pitchFamily="2" charset="-122"/>
              </a:rPr>
              <a:t> </a:t>
            </a:r>
            <a:r>
              <a:rPr lang="en-US" altLang="zh-CN" sz="1600" dirty="0">
                <a:latin typeface="NimbusSanL-ReguItal"/>
                <a:ea typeface="宋体" panose="02010600030101010101" pitchFamily="2" charset="-122"/>
              </a:rPr>
              <a:t>Image halftoned using jointly designed screen set.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BC27037F-0E4B-43E4-851A-FD05742DA01D}"/>
              </a:ext>
            </a:extLst>
          </p:cNvPr>
          <p:cNvSpPr/>
          <p:nvPr/>
        </p:nvSpPr>
        <p:spPr>
          <a:xfrm>
            <a:off x="8550275" y="687388"/>
            <a:ext cx="554038" cy="5857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33631A6C-FFA6-4D32-865C-57A72C0869D4}"/>
              </a:ext>
            </a:extLst>
          </p:cNvPr>
          <p:cNvSpPr/>
          <p:nvPr/>
        </p:nvSpPr>
        <p:spPr>
          <a:xfrm>
            <a:off x="695325" y="692150"/>
            <a:ext cx="554038" cy="585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="" xmlns:a16="http://schemas.microsoft.com/office/drawing/2014/main" id="{75618C9F-31C4-434A-9EF9-FF7D34361039}"/>
              </a:ext>
            </a:extLst>
          </p:cNvPr>
          <p:cNvCxnSpPr>
            <a:cxnSpLocks/>
          </p:cNvCxnSpPr>
          <p:nvPr/>
        </p:nvCxnSpPr>
        <p:spPr>
          <a:xfrm flipH="1" flipV="1">
            <a:off x="1156280" y="1321552"/>
            <a:ext cx="1266245" cy="31592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="" xmlns:a16="http://schemas.microsoft.com/office/drawing/2014/main" id="{464379FB-D7DF-43D4-932C-A25ABED46997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1249363" y="980281"/>
            <a:ext cx="2101850" cy="47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="" xmlns:a16="http://schemas.microsoft.com/office/drawing/2014/main" id="{B0520878-C2F3-46C3-8EDB-1D790DA74E7D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8198776" y="1273175"/>
            <a:ext cx="628518" cy="31829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="" xmlns:a16="http://schemas.microsoft.com/office/drawing/2014/main" id="{18F5303A-47BE-4B1A-A5DC-4D807E457FD4}"/>
              </a:ext>
            </a:extLst>
          </p:cNvPr>
          <p:cNvCxnSpPr>
            <a:cxnSpLocks/>
          </p:cNvCxnSpPr>
          <p:nvPr/>
        </p:nvCxnSpPr>
        <p:spPr>
          <a:xfrm flipH="1">
            <a:off x="7400410" y="980281"/>
            <a:ext cx="1143515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CD98C592-6066-4736-B5E1-260C23EC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556" y="6471651"/>
            <a:ext cx="2743200" cy="365125"/>
          </a:xfrm>
        </p:spPr>
        <p:txBody>
          <a:bodyPr/>
          <a:lstStyle/>
          <a:p>
            <a:pPr rtl="0"/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="" xmlns:a16="http://schemas.microsoft.com/office/drawing/2014/main" id="{32D1FF40-FD6C-4ADF-B1F5-9E52F9C7A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39142"/>
            <a:ext cx="7886700" cy="518335"/>
          </a:xfrm>
        </p:spPr>
        <p:txBody>
          <a:bodyPr>
            <a:normAutofit fontScale="90000"/>
          </a:bodyPr>
          <a:lstStyle/>
          <a:p>
            <a:pPr>
              <a:buClr>
                <a:schemeClr val="accent2"/>
              </a:buClr>
            </a:pPr>
            <a:r>
              <a:rPr lang="en-US" altLang="zh-CN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 of Topic 1:</a:t>
            </a:r>
            <a:br>
              <a:rPr lang="en-US" altLang="zh-CN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FFF479CC-B4B7-4AFC-8E70-793CA4791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802" y="1824244"/>
            <a:ext cx="8176678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and Motivation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 DBS Algorithm and Screens Design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Design Algorithm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 and Results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Comparison Results 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68B3B79A-8856-4AFA-8341-28ED1D83DD3E}"/>
              </a:ext>
            </a:extLst>
          </p:cNvPr>
          <p:cNvCxnSpPr>
            <a:cxnSpLocks/>
          </p:cNvCxnSpPr>
          <p:nvPr/>
        </p:nvCxnSpPr>
        <p:spPr>
          <a:xfrm>
            <a:off x="571500" y="140138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389D2B5A-8E32-4FB6-BB67-C325E8EF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92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015ABDA-DB74-41E6-B64D-7C7081219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18345"/>
            <a:ext cx="3258893" cy="4206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D249942-9E59-456F-BFF4-8EB84716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210" y="1718345"/>
            <a:ext cx="3274590" cy="4206240"/>
          </a:xfrm>
          <a:prstGeom prst="rect">
            <a:avLst/>
          </a:prstGeom>
        </p:spPr>
      </p:pic>
      <p:sp>
        <p:nvSpPr>
          <p:cNvPr id="11" name="矩形 40">
            <a:extLst>
              <a:ext uri="{FF2B5EF4-FFF2-40B4-BE49-F238E27FC236}">
                <a16:creationId xmlns="" xmlns:a16="http://schemas.microsoft.com/office/drawing/2014/main" id="{91AFED49-765A-4DC4-B9A9-057BFF724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6289" y="6283813"/>
            <a:ext cx="93205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600" b="1" i="1" dirty="0">
                <a:latin typeface="NimbusSanL-BoldItal"/>
                <a:ea typeface="宋体" panose="02010600030101010101" pitchFamily="2" charset="-122"/>
              </a:rPr>
              <a:t>Figure 29-1. Comparison of the zoomed-in detail of same regions in the two halftone images. </a:t>
            </a:r>
          </a:p>
        </p:txBody>
      </p:sp>
      <p:sp>
        <p:nvSpPr>
          <p:cNvPr id="12" name="文本框 3">
            <a:extLst>
              <a:ext uri="{FF2B5EF4-FFF2-40B4-BE49-F238E27FC236}">
                <a16:creationId xmlns="" xmlns:a16="http://schemas.microsoft.com/office/drawing/2014/main" id="{46BB95D5-AA1C-4DA4-98CD-50B1F1BE6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542" y="377349"/>
            <a:ext cx="55673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US" altLang="zh-CN" sz="20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Comparison</a:t>
            </a:r>
          </a:p>
          <a:p>
            <a:pPr eaLnBrk="1" hangingPunct="1"/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BC32BDA4-5120-4028-89E0-E45C53158C97}"/>
              </a:ext>
            </a:extLst>
          </p:cNvPr>
          <p:cNvSpPr/>
          <p:nvPr/>
        </p:nvSpPr>
        <p:spPr>
          <a:xfrm>
            <a:off x="8079207" y="1034462"/>
            <a:ext cx="3173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Image halftoned by independently designed screens. 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C4EBFD20-B227-473C-95A4-DC3E32C92DB1}"/>
              </a:ext>
            </a:extLst>
          </p:cNvPr>
          <p:cNvSpPr/>
          <p:nvPr/>
        </p:nvSpPr>
        <p:spPr>
          <a:xfrm>
            <a:off x="838200" y="1017910"/>
            <a:ext cx="33406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Image halftoned by jointly designed screens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zh-CN" altLang="en-US" sz="1600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="" xmlns:a16="http://schemas.microsoft.com/office/drawing/2014/main" id="{A52AF307-1512-44B0-A255-A334309A2261}"/>
              </a:ext>
            </a:extLst>
          </p:cNvPr>
          <p:cNvCxnSpPr/>
          <p:nvPr/>
        </p:nvCxnSpPr>
        <p:spPr>
          <a:xfrm>
            <a:off x="4097093" y="1718345"/>
            <a:ext cx="398211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="" xmlns:a16="http://schemas.microsoft.com/office/drawing/2014/main" id="{C4E5013C-4E26-48B6-80FE-5F1622501A14}"/>
              </a:ext>
            </a:extLst>
          </p:cNvPr>
          <p:cNvCxnSpPr/>
          <p:nvPr/>
        </p:nvCxnSpPr>
        <p:spPr>
          <a:xfrm>
            <a:off x="4097092" y="3019321"/>
            <a:ext cx="398211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50A27543-4401-44F7-8700-E5F4219385AF}"/>
              </a:ext>
            </a:extLst>
          </p:cNvPr>
          <p:cNvCxnSpPr/>
          <p:nvPr/>
        </p:nvCxnSpPr>
        <p:spPr>
          <a:xfrm>
            <a:off x="4149922" y="4466353"/>
            <a:ext cx="398211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6A617556-79A9-46E3-9458-3FA9840B2D66}"/>
              </a:ext>
            </a:extLst>
          </p:cNvPr>
          <p:cNvCxnSpPr/>
          <p:nvPr/>
        </p:nvCxnSpPr>
        <p:spPr>
          <a:xfrm>
            <a:off x="4097090" y="5921925"/>
            <a:ext cx="398211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220A1F6A-A837-4A71-B48C-8D30FE2D8559}"/>
              </a:ext>
            </a:extLst>
          </p:cNvPr>
          <p:cNvSpPr/>
          <p:nvPr/>
        </p:nvSpPr>
        <p:spPr>
          <a:xfrm>
            <a:off x="5473875" y="1730012"/>
            <a:ext cx="15513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Lighter tone</a:t>
            </a:r>
            <a:endParaRPr lang="zh-CN" altLang="en-US" sz="1600" b="1" dirty="0">
              <a:solidFill>
                <a:srgbClr val="ED7D31"/>
              </a:solidFill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35AC400B-9CDB-41EF-9B02-805E4FB333B9}"/>
              </a:ext>
            </a:extLst>
          </p:cNvPr>
          <p:cNvCxnSpPr/>
          <p:nvPr/>
        </p:nvCxnSpPr>
        <p:spPr>
          <a:xfrm>
            <a:off x="5943600" y="2068566"/>
            <a:ext cx="0" cy="9507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="" xmlns:a16="http://schemas.microsoft.com/office/drawing/2014/main" id="{8FA3ACAF-A84D-46B4-A4EE-36D6BE1AE9D6}"/>
              </a:ext>
            </a:extLst>
          </p:cNvPr>
          <p:cNvCxnSpPr/>
          <p:nvPr/>
        </p:nvCxnSpPr>
        <p:spPr>
          <a:xfrm>
            <a:off x="5943600" y="3515598"/>
            <a:ext cx="0" cy="9507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="" xmlns:a16="http://schemas.microsoft.com/office/drawing/2014/main" id="{C47BA9FB-94E0-4C42-9AF7-B80C93C8BCBF}"/>
              </a:ext>
            </a:extLst>
          </p:cNvPr>
          <p:cNvCxnSpPr/>
          <p:nvPr/>
        </p:nvCxnSpPr>
        <p:spPr>
          <a:xfrm>
            <a:off x="5943600" y="4971170"/>
            <a:ext cx="0" cy="9507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F34253E1-1173-46BF-87AF-689A92EA9B3E}"/>
              </a:ext>
            </a:extLst>
          </p:cNvPr>
          <p:cNvSpPr/>
          <p:nvPr/>
        </p:nvSpPr>
        <p:spPr>
          <a:xfrm>
            <a:off x="4178837" y="2086871"/>
            <a:ext cx="15513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NimbusSanL-ReguItal"/>
                <a:ea typeface="宋体" panose="02010600030101010101" pitchFamily="2" charset="-122"/>
              </a:rPr>
              <a:t>No secondary colors:</a:t>
            </a:r>
          </a:p>
          <a:p>
            <a:r>
              <a:rPr lang="en-US" altLang="zh-CN" sz="1400" dirty="0">
                <a:latin typeface="NimbusSanL-ReguItal"/>
                <a:ea typeface="宋体" panose="02010600030101010101" pitchFamily="2" charset="-122"/>
              </a:rPr>
              <a:t>(red, green, blue). </a:t>
            </a:r>
            <a:endParaRPr lang="zh-CN" altLang="en-US" sz="1400" dirty="0"/>
          </a:p>
        </p:txBody>
      </p:sp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B6E9CD78-B9D4-4516-8DE9-98D16EB82172}"/>
              </a:ext>
            </a:extLst>
          </p:cNvPr>
          <p:cNvSpPr/>
          <p:nvPr/>
        </p:nvSpPr>
        <p:spPr>
          <a:xfrm>
            <a:off x="5452578" y="3121152"/>
            <a:ext cx="15513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 tone</a:t>
            </a:r>
            <a:endParaRPr lang="zh-CN" altLang="en-US" sz="16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="" xmlns:a16="http://schemas.microsoft.com/office/drawing/2014/main" id="{7C7CE6AB-1CE3-42C3-BEE7-2ACF74502F8A}"/>
              </a:ext>
            </a:extLst>
          </p:cNvPr>
          <p:cNvSpPr/>
          <p:nvPr/>
        </p:nvSpPr>
        <p:spPr>
          <a:xfrm>
            <a:off x="5320302" y="4703940"/>
            <a:ext cx="15513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Darker tone</a:t>
            </a:r>
            <a:endParaRPr lang="zh-CN" altLang="en-US" sz="16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1F87870B-A79D-42CB-8437-3A6405209FBE}"/>
              </a:ext>
            </a:extLst>
          </p:cNvPr>
          <p:cNvSpPr/>
          <p:nvPr/>
        </p:nvSpPr>
        <p:spPr>
          <a:xfrm>
            <a:off x="6228274" y="5254118"/>
            <a:ext cx="1551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NimbusSanL-ReguItal"/>
                <a:ea typeface="宋体" panose="02010600030101010101" pitchFamily="2" charset="-122"/>
              </a:rPr>
              <a:t>Has a lot of tertiary color.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="" xmlns:a16="http://schemas.microsoft.com/office/drawing/2014/main" id="{67A2D252-E164-4F2C-8A1D-A8AF832614DE}"/>
              </a:ext>
            </a:extLst>
          </p:cNvPr>
          <p:cNvSpPr/>
          <p:nvPr/>
        </p:nvSpPr>
        <p:spPr>
          <a:xfrm>
            <a:off x="6347021" y="2143308"/>
            <a:ext cx="15513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NimbusSanL-ReguItal"/>
                <a:ea typeface="宋体" panose="02010600030101010101" pitchFamily="2" charset="-122"/>
              </a:rPr>
              <a:t>Has secondary colors: </a:t>
            </a:r>
          </a:p>
          <a:p>
            <a:r>
              <a:rPr lang="en-US" altLang="zh-CN" sz="1400" dirty="0">
                <a:latin typeface="NimbusSanL-ReguItal"/>
                <a:ea typeface="宋体" panose="02010600030101010101" pitchFamily="2" charset="-122"/>
              </a:rPr>
              <a:t>(red, green, blue). </a:t>
            </a:r>
            <a:endParaRPr lang="zh-CN" altLang="en-US" sz="1400" dirty="0"/>
          </a:p>
        </p:txBody>
      </p:sp>
      <p:sp>
        <p:nvSpPr>
          <p:cNvPr id="32" name="矩形 31">
            <a:extLst>
              <a:ext uri="{FF2B5EF4-FFF2-40B4-BE49-F238E27FC236}">
                <a16:creationId xmlns="" xmlns:a16="http://schemas.microsoft.com/office/drawing/2014/main" id="{F1AB9FD1-AF02-42DB-85D2-830E8F13D4F8}"/>
              </a:ext>
            </a:extLst>
          </p:cNvPr>
          <p:cNvSpPr/>
          <p:nvPr/>
        </p:nvSpPr>
        <p:spPr>
          <a:xfrm>
            <a:off x="4178836" y="3497130"/>
            <a:ext cx="15513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NimbusSanL-ReguItal"/>
                <a:ea typeface="宋体" panose="02010600030101010101" pitchFamily="2" charset="-122"/>
              </a:rPr>
              <a:t>No secondary colors:</a:t>
            </a:r>
          </a:p>
          <a:p>
            <a:r>
              <a:rPr lang="en-US" altLang="zh-CN" sz="1400" dirty="0">
                <a:latin typeface="NimbusSanL-ReguItal"/>
                <a:ea typeface="宋体" panose="02010600030101010101" pitchFamily="2" charset="-122"/>
              </a:rPr>
              <a:t>(red, green, blue). </a:t>
            </a:r>
            <a:endParaRPr lang="zh-CN" altLang="en-US" sz="1400" dirty="0"/>
          </a:p>
        </p:txBody>
      </p:sp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22B9CF26-C35A-41D1-93A1-732542AB4649}"/>
              </a:ext>
            </a:extLst>
          </p:cNvPr>
          <p:cNvSpPr/>
          <p:nvPr/>
        </p:nvSpPr>
        <p:spPr>
          <a:xfrm>
            <a:off x="6446086" y="3314646"/>
            <a:ext cx="13955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NimbusSanL-ReguItal"/>
                <a:ea typeface="宋体" panose="02010600030101010101" pitchFamily="2" charset="-122"/>
              </a:rPr>
              <a:t>Has secondary colors and t</a:t>
            </a:r>
            <a:r>
              <a:rPr lang="en-US" altLang="zh-CN" sz="1400" dirty="0"/>
              <a:t>ertiary color </a:t>
            </a:r>
            <a:r>
              <a:rPr lang="en-US" altLang="zh-CN" sz="1400" dirty="0">
                <a:latin typeface="NimbusSanL-ReguItal"/>
                <a:ea typeface="宋体" panose="02010600030101010101" pitchFamily="2" charset="-122"/>
              </a:rPr>
              <a:t>: </a:t>
            </a:r>
          </a:p>
          <a:p>
            <a:r>
              <a:rPr lang="en-US" altLang="zh-CN" sz="1400" dirty="0">
                <a:latin typeface="NimbusSanL-ReguItal"/>
                <a:ea typeface="宋体" panose="02010600030101010101" pitchFamily="2" charset="-122"/>
              </a:rPr>
              <a:t>(red, green, blue, black).</a:t>
            </a:r>
            <a:endParaRPr lang="zh-CN" altLang="en-US" sz="1400" dirty="0"/>
          </a:p>
        </p:txBody>
      </p:sp>
      <p:sp>
        <p:nvSpPr>
          <p:cNvPr id="34" name="矩形 33">
            <a:extLst>
              <a:ext uri="{FF2B5EF4-FFF2-40B4-BE49-F238E27FC236}">
                <a16:creationId xmlns="" xmlns:a16="http://schemas.microsoft.com/office/drawing/2014/main" id="{D943A5F7-D51C-4FDA-A584-79599C159A90}"/>
              </a:ext>
            </a:extLst>
          </p:cNvPr>
          <p:cNvSpPr/>
          <p:nvPr/>
        </p:nvSpPr>
        <p:spPr>
          <a:xfrm>
            <a:off x="4149922" y="4971170"/>
            <a:ext cx="15513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NimbusSanL-ReguItal"/>
                <a:ea typeface="宋体" panose="02010600030101010101" pitchFamily="2" charset="-122"/>
              </a:rPr>
              <a:t>Has secondary color, and a small amount of t</a:t>
            </a:r>
            <a:r>
              <a:rPr lang="en-US" altLang="zh-CN" sz="1400" dirty="0"/>
              <a:t>ertiary color.</a:t>
            </a:r>
            <a:endParaRPr lang="zh-CN" altLang="en-US" sz="14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867C6362-94A3-4497-85F6-7F78E4840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75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0">
            <a:extLst>
              <a:ext uri="{FF2B5EF4-FFF2-40B4-BE49-F238E27FC236}">
                <a16:creationId xmlns="" xmlns:a16="http://schemas.microsoft.com/office/drawing/2014/main" id="{9D1C608E-1B05-4E48-B7E4-1CCFAB086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071" y="6530024"/>
            <a:ext cx="894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1600" b="1" i="1" dirty="0">
                <a:latin typeface="NimbusSanL-BoldItal"/>
                <a:ea typeface="宋体" panose="02010600030101010101" pitchFamily="2" charset="-122"/>
              </a:rPr>
              <a:t>Figure 30-1. Comparison of the zoomed-in detail of same regions in the two halftone images. </a:t>
            </a:r>
          </a:p>
        </p:txBody>
      </p:sp>
      <p:pic>
        <p:nvPicPr>
          <p:cNvPr id="6147" name="图片 2" descr="图片包含 游戏机, 人们, 布, 大&#10;&#10;描述已自动生成">
            <a:extLst>
              <a:ext uri="{FF2B5EF4-FFF2-40B4-BE49-F238E27FC236}">
                <a16:creationId xmlns="" xmlns:a16="http://schemas.microsoft.com/office/drawing/2014/main" id="{96615D4B-CE92-42FE-9825-7250596A9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570" y="1597902"/>
            <a:ext cx="195072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图片 4" descr="图片包含 草, 人们, 大, 站&#10;&#10;描述已自动生成">
            <a:extLst>
              <a:ext uri="{FF2B5EF4-FFF2-40B4-BE49-F238E27FC236}">
                <a16:creationId xmlns="" xmlns:a16="http://schemas.microsoft.com/office/drawing/2014/main" id="{7423D809-7F9B-467F-88C6-D03EA5C5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20" y="1597902"/>
            <a:ext cx="1950720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图片 5">
            <a:extLst>
              <a:ext uri="{FF2B5EF4-FFF2-40B4-BE49-F238E27FC236}">
                <a16:creationId xmlns="" xmlns:a16="http://schemas.microsoft.com/office/drawing/2014/main" id="{6293487B-8CBE-4244-BCA8-28977F92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944563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图片 6">
            <a:extLst>
              <a:ext uri="{FF2B5EF4-FFF2-40B4-BE49-F238E27FC236}">
                <a16:creationId xmlns="" xmlns:a16="http://schemas.microsoft.com/office/drawing/2014/main" id="{221CA803-1EC7-47EA-992B-5DB2C4393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944563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文本框 15">
            <a:extLst>
              <a:ext uri="{FF2B5EF4-FFF2-40B4-BE49-F238E27FC236}">
                <a16:creationId xmlns="" xmlns:a16="http://schemas.microsoft.com/office/drawing/2014/main" id="{2550CD93-ED0F-4FA7-A6C2-2C14CF1AC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2903538"/>
            <a:ext cx="223043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NimbusSanL-ReguItal"/>
                <a:ea typeface="宋体" panose="02010600030101010101" pitchFamily="2" charset="-122"/>
              </a:rPr>
              <a:t>Dot profile.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 dirty="0">
              <a:latin typeface="NimbusSanL-ReguItal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NimbusSanL-ReguItal"/>
                <a:ea typeface="宋体" panose="02010600030101010101" pitchFamily="2" charset="-122"/>
              </a:rPr>
              <a:t>This pattern has fewer secondary colors, does not have tertiary color or white holes.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 dirty="0">
              <a:latin typeface="NimbusSanL-ReguItal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NimbusSanL-ReguItal"/>
                <a:ea typeface="宋体" panose="02010600030101010101" pitchFamily="2" charset="-122"/>
              </a:rPr>
              <a:t>Therefore, the overall image appears more uniform. </a:t>
            </a:r>
            <a:endParaRPr lang="zh-CN" altLang="en-US" sz="1800" dirty="0">
              <a:latin typeface="NimbusSanL-ReguItal"/>
              <a:ea typeface="宋体" panose="02010600030101010101" pitchFamily="2" charset="-122"/>
            </a:endParaRPr>
          </a:p>
        </p:txBody>
      </p:sp>
      <p:sp>
        <p:nvSpPr>
          <p:cNvPr id="6153" name="文本框 16">
            <a:extLst>
              <a:ext uri="{FF2B5EF4-FFF2-40B4-BE49-F238E27FC236}">
                <a16:creationId xmlns="" xmlns:a16="http://schemas.microsoft.com/office/drawing/2014/main" id="{FA8E75D4-819F-49CA-A3F1-4ECE7B273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0913" y="2936875"/>
            <a:ext cx="22304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NimbusSanL-ReguItal"/>
                <a:ea typeface="宋体" panose="02010600030101010101" pitchFamily="2" charset="-122"/>
              </a:rPr>
              <a:t>This pattern has numerous secondary colors, tertiary color and white holes.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CN" sz="1800" dirty="0">
              <a:latin typeface="NimbusSanL-ReguItal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1800" dirty="0">
                <a:latin typeface="NimbusSanL-ReguItal"/>
                <a:ea typeface="宋体" panose="02010600030101010101" pitchFamily="2" charset="-122"/>
              </a:rPr>
              <a:t>Therefore, the overall image appears grainy. </a:t>
            </a:r>
            <a:endParaRPr lang="zh-CN" altLang="en-US" sz="1800" dirty="0">
              <a:latin typeface="NimbusSanL-ReguItal"/>
              <a:ea typeface="宋体" panose="02010600030101010101" pitchFamily="2" charset="-12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CN" altLang="en-US" sz="1800" dirty="0">
              <a:latin typeface="NimbusSanL-ReguItal"/>
              <a:ea typeface="宋体" panose="02010600030101010101" pitchFamily="2" charset="-122"/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="" xmlns:a16="http://schemas.microsoft.com/office/drawing/2014/main" id="{1B655077-AAD9-4ADA-A88D-3CFDE4B68C9B}"/>
              </a:ext>
            </a:extLst>
          </p:cNvPr>
          <p:cNvSpPr/>
          <p:nvPr/>
        </p:nvSpPr>
        <p:spPr>
          <a:xfrm rot="10800000">
            <a:off x="2348493" y="1545612"/>
            <a:ext cx="650707" cy="30956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9" name="箭头: 右 18">
            <a:extLst>
              <a:ext uri="{FF2B5EF4-FFF2-40B4-BE49-F238E27FC236}">
                <a16:creationId xmlns="" xmlns:a16="http://schemas.microsoft.com/office/drawing/2014/main" id="{56A026DF-819F-49AF-AF0E-34A0A2F48CC6}"/>
              </a:ext>
            </a:extLst>
          </p:cNvPr>
          <p:cNvSpPr/>
          <p:nvPr/>
        </p:nvSpPr>
        <p:spPr>
          <a:xfrm>
            <a:off x="9032876" y="1516243"/>
            <a:ext cx="704849" cy="36830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2" name="文本框 3">
            <a:extLst>
              <a:ext uri="{FF2B5EF4-FFF2-40B4-BE49-F238E27FC236}">
                <a16:creationId xmlns="" xmlns:a16="http://schemas.microsoft.com/office/drawing/2014/main" id="{0AC922C7-882B-4F8A-80ED-F82874665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8" y="370052"/>
            <a:ext cx="55673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US" altLang="zh-CN" sz="2000" b="1" dirty="0">
                <a:solidFill>
                  <a:prstClr val="black"/>
                </a:solidFill>
                <a:latin typeface="+mj-lt"/>
                <a:ea typeface="+mj-ea"/>
                <a:cs typeface="+mj-cs"/>
              </a:rPr>
              <a:t>Comparison</a:t>
            </a:r>
          </a:p>
          <a:p>
            <a:pPr eaLnBrk="1" hangingPunct="1"/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86428F75-0804-45C2-8E92-9F5D2598331B}"/>
              </a:ext>
            </a:extLst>
          </p:cNvPr>
          <p:cNvSpPr/>
          <p:nvPr/>
        </p:nvSpPr>
        <p:spPr>
          <a:xfrm>
            <a:off x="6470925" y="677829"/>
            <a:ext cx="2940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Image halftoned by independently designed screens.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77D7A82F-79FA-4778-97E2-0A1993780EFF}"/>
              </a:ext>
            </a:extLst>
          </p:cNvPr>
          <p:cNvSpPr/>
          <p:nvPr/>
        </p:nvSpPr>
        <p:spPr>
          <a:xfrm>
            <a:off x="3095022" y="670732"/>
            <a:ext cx="2745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Image halftoned by jointly designed screens. </a:t>
            </a:r>
            <a:endParaRPr lang="zh-CN" altLang="en-US" sz="16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6BE9250-2948-43C1-A246-AFE0B200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pic>
        <p:nvPicPr>
          <p:cNvPr id="31" name="图片 30" descr="图片包含 户外, 草, 树, 灯光&#10;&#10;描述已自动生成">
            <a:extLst>
              <a:ext uri="{FF2B5EF4-FFF2-40B4-BE49-F238E27FC236}">
                <a16:creationId xmlns="" xmlns:a16="http://schemas.microsoft.com/office/drawing/2014/main" id="{7957B3FA-66C5-41D0-8973-36E686818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5" t="65447" r="699"/>
          <a:stretch/>
        </p:blipFill>
        <p:spPr>
          <a:xfrm>
            <a:off x="3095022" y="4992965"/>
            <a:ext cx="2030398" cy="1263813"/>
          </a:xfrm>
          <a:prstGeom prst="rect">
            <a:avLst/>
          </a:prstGeom>
        </p:spPr>
      </p:pic>
      <p:pic>
        <p:nvPicPr>
          <p:cNvPr id="6145" name="图片 6144" descr="图片包含 户外, 草, 围栏, 火车&#10;&#10;描述已自动生成">
            <a:extLst>
              <a:ext uri="{FF2B5EF4-FFF2-40B4-BE49-F238E27FC236}">
                <a16:creationId xmlns="" xmlns:a16="http://schemas.microsoft.com/office/drawing/2014/main" id="{9DD8406E-5B8E-4270-B7F3-22892FA2C8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4" t="64986"/>
          <a:stretch/>
        </p:blipFill>
        <p:spPr>
          <a:xfrm>
            <a:off x="6580201" y="4976109"/>
            <a:ext cx="2000598" cy="1261872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FA1313CB-C477-47A8-A6F7-AE3432B94A68}"/>
              </a:ext>
            </a:extLst>
          </p:cNvPr>
          <p:cNvCxnSpPr>
            <a:cxnSpLocks/>
          </p:cNvCxnSpPr>
          <p:nvPr/>
        </p:nvCxnSpPr>
        <p:spPr>
          <a:xfrm flipV="1">
            <a:off x="3647326" y="4531067"/>
            <a:ext cx="77372" cy="1048258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="" xmlns:a16="http://schemas.microsoft.com/office/drawing/2014/main" id="{FC9C080B-6E52-4149-8A11-988F68E1D017}"/>
              </a:ext>
            </a:extLst>
          </p:cNvPr>
          <p:cNvCxnSpPr>
            <a:cxnSpLocks/>
          </p:cNvCxnSpPr>
          <p:nvPr/>
        </p:nvCxnSpPr>
        <p:spPr>
          <a:xfrm flipV="1">
            <a:off x="7054704" y="4519673"/>
            <a:ext cx="77372" cy="1048258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="" xmlns:a16="http://schemas.microsoft.com/office/drawing/2014/main" id="{32D1FF40-FD6C-4ADF-B1F5-9E52F9C7A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39142"/>
            <a:ext cx="7886700" cy="518335"/>
          </a:xfrm>
        </p:spPr>
        <p:txBody>
          <a:bodyPr>
            <a:normAutofit fontScale="90000"/>
          </a:bodyPr>
          <a:lstStyle/>
          <a:p>
            <a:pPr>
              <a:buClr>
                <a:schemeClr val="accent2"/>
              </a:buClr>
            </a:pPr>
            <a:r>
              <a:rPr lang="en-US" altLang="zh-CN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 of Topic 1:</a:t>
            </a:r>
            <a:br>
              <a:rPr lang="en-US" altLang="zh-CN" sz="24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FFF479CC-B4B7-4AFC-8E70-793CA4791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802" y="1824244"/>
            <a:ext cx="8176678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and Motivation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 DBS Algorithm and Screens Design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Design Algorithm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 and Results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Results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Conclusion 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0FC03592-CE0D-46AF-AFC1-F681C2E574DF}"/>
              </a:ext>
            </a:extLst>
          </p:cNvPr>
          <p:cNvCxnSpPr>
            <a:cxnSpLocks/>
          </p:cNvCxnSpPr>
          <p:nvPr/>
        </p:nvCxnSpPr>
        <p:spPr>
          <a:xfrm>
            <a:off x="571500" y="140138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7A17191E-5476-4B2B-9435-C0613463A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90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形 10" descr="选中的剪贴板">
            <a:extLst>
              <a:ext uri="{FF2B5EF4-FFF2-40B4-BE49-F238E27FC236}">
                <a16:creationId xmlns="" xmlns:a16="http://schemas.microsoft.com/office/drawing/2014/main" id="{59658FF5-24BD-4C15-8FFA-342C3A88B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9090" y="2017830"/>
            <a:ext cx="914400" cy="914400"/>
          </a:xfrm>
          <a:prstGeom prst="rect">
            <a:avLst/>
          </a:prstGeom>
        </p:spPr>
      </p:pic>
      <p:pic>
        <p:nvPicPr>
          <p:cNvPr id="13" name="图形 12" descr="数据库">
            <a:extLst>
              <a:ext uri="{FF2B5EF4-FFF2-40B4-BE49-F238E27FC236}">
                <a16:creationId xmlns="" xmlns:a16="http://schemas.microsoft.com/office/drawing/2014/main" id="{633F2542-316C-468E-8BA2-1D2B258B5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8852" y="2017830"/>
            <a:ext cx="914400" cy="914400"/>
          </a:xfrm>
          <a:prstGeom prst="rect">
            <a:avLst/>
          </a:prstGeom>
        </p:spPr>
      </p:pic>
      <p:pic>
        <p:nvPicPr>
          <p:cNvPr id="15" name="图形 14" descr="档案盒存档">
            <a:extLst>
              <a:ext uri="{FF2B5EF4-FFF2-40B4-BE49-F238E27FC236}">
                <a16:creationId xmlns="" xmlns:a16="http://schemas.microsoft.com/office/drawing/2014/main" id="{28B30219-5870-4682-B343-E97189B61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55747" y="2017830"/>
            <a:ext cx="914400" cy="9144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2E22A30A-E131-4748-83BB-77E5FCB3D423}"/>
              </a:ext>
            </a:extLst>
          </p:cNvPr>
          <p:cNvSpPr/>
          <p:nvPr/>
        </p:nvSpPr>
        <p:spPr>
          <a:xfrm>
            <a:off x="477680" y="4530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altLang="zh-CN" sz="24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1FCE82D4-F1DB-45F2-ACD2-24867C87C484}"/>
              </a:ext>
            </a:extLst>
          </p:cNvPr>
          <p:cNvSpPr/>
          <p:nvPr/>
        </p:nvSpPr>
        <p:spPr>
          <a:xfrm>
            <a:off x="1398088" y="3132410"/>
            <a:ext cx="3040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dirty="0"/>
              <a:t>We investigated the advantages and disadvantages of the main color halftoning algorithms and proposed a method that can combine the Screening and the DBS.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7517563F-C60A-49AE-AE33-A995A8DA9228}"/>
              </a:ext>
            </a:extLst>
          </p:cNvPr>
          <p:cNvSpPr/>
          <p:nvPr/>
        </p:nvSpPr>
        <p:spPr>
          <a:xfrm>
            <a:off x="4684405" y="3132410"/>
            <a:ext cx="30409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altLang="zh-CN" dirty="0"/>
              <a:t>We showed our results having better quality than regular Screening halftoning, and simpler to use than the color DBS halftoning.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DE321FA3-BF46-4E83-A48B-C72C7A69A07E}"/>
              </a:ext>
            </a:extLst>
          </p:cNvPr>
          <p:cNvSpPr/>
          <p:nvPr/>
        </p:nvSpPr>
        <p:spPr>
          <a:xfrm>
            <a:off x="8339005" y="3132410"/>
            <a:ext cx="29486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altLang="zh-CN" dirty="0"/>
              <a:t>We designed joint screens sets for Cyan, Magenta, and Yellow colorants, which can be used to halftone color images directly by pixel comparison. </a:t>
            </a:r>
          </a:p>
          <a:p>
            <a:pPr lvl="0" algn="ctr">
              <a:lnSpc>
                <a:spcPct val="100000"/>
              </a:lnSpc>
            </a:pPr>
            <a:r>
              <a:rPr lang="en-US" altLang="zh-CN" dirty="0"/>
              <a:t>It is convenient to store and simple to use, which is suitable for generating various color halftone images.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0AE4C06E-4305-4931-9F3D-B4C24B0D5E0E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3FEC63A6-15A5-408D-B6CB-E2901341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5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5590C087-0ECC-4F92-95A6-115A8810E289}"/>
              </a:ext>
            </a:extLst>
          </p:cNvPr>
          <p:cNvSpPr/>
          <p:nvPr/>
        </p:nvSpPr>
        <p:spPr>
          <a:xfrm>
            <a:off x="405713" y="265973"/>
            <a:ext cx="169732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400" b="1" dirty="0">
                <a:solidFill>
                  <a:schemeClr val="accent5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DC13B0AB-DD51-4073-A1AC-136977CE95FC}"/>
              </a:ext>
            </a:extLst>
          </p:cNvPr>
          <p:cNvSpPr/>
          <p:nvPr/>
        </p:nvSpPr>
        <p:spPr>
          <a:xfrm>
            <a:off x="1748588" y="5892581"/>
            <a:ext cx="9480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altLang="zh-CN" sz="1200" dirty="0"/>
              <a:t>Kang H R. Digital color halftoning[M]. SPIE press.</a:t>
            </a:r>
          </a:p>
          <a:p>
            <a:pPr marL="228600" indent="-228600">
              <a:buAutoNum type="arabicPeriod"/>
            </a:pPr>
            <a:r>
              <a:rPr lang="en-US" altLang="zh-CN" sz="1200" dirty="0"/>
              <a:t>Lee J H, Allebach J P. Colorant-based direct binary search halftoning[J]. Journal of Electronic Imaging, 11(4): 517-528.</a:t>
            </a:r>
          </a:p>
          <a:p>
            <a:pPr marL="228600" indent="-228600">
              <a:buFont typeface="+mj-lt"/>
              <a:buAutoNum type="arabicPeriod"/>
            </a:pPr>
            <a:r>
              <a:rPr lang="en-US" altLang="zh-CN" sz="1200" dirty="0"/>
              <a:t>Allebach J P. DBS: retrospective and future directions[C],Color Imaging: Device-Independent Color, Color Hardcopy, and Graphic Arts VI. International Society for Optics and Photonics,  4300: 358-376.</a:t>
            </a:r>
            <a:endParaRPr lang="zh-CN" altLang="en-US" sz="1200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C59C756-74CA-42C2-8764-34A5E7F14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425" y="1198646"/>
            <a:ext cx="2343150" cy="17335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502E5F1D-68F0-46F3-A429-16BB125B205F}"/>
              </a:ext>
            </a:extLst>
          </p:cNvPr>
          <p:cNvSpPr/>
          <p:nvPr/>
        </p:nvSpPr>
        <p:spPr>
          <a:xfrm>
            <a:off x="143207" y="1421238"/>
            <a:ext cx="1636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1. </a:t>
            </a:r>
            <a:r>
              <a:rPr lang="en-US" altLang="zh-CN" dirty="0"/>
              <a:t>AM and FM</a:t>
            </a:r>
            <a:r>
              <a:rPr lang="en-US" altLang="zh-CN" baseline="30000" dirty="0">
                <a:solidFill>
                  <a:srgbClr val="FF0000"/>
                </a:solidFill>
              </a:rPr>
              <a:t>1</a:t>
            </a:r>
            <a:endParaRPr lang="zh-CN" altLang="en-US" baseline="30000" dirty="0">
              <a:solidFill>
                <a:srgbClr val="FF0000"/>
              </a:solidFill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="" xmlns:a16="http://schemas.microsoft.com/office/drawing/2014/main" id="{85CE72EC-17C7-4DA9-90A5-42A88C215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885378"/>
              </p:ext>
            </p:extLst>
          </p:nvPr>
        </p:nvGraphicFramePr>
        <p:xfrm>
          <a:off x="1943237" y="3696462"/>
          <a:ext cx="8633662" cy="15781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2830">
                  <a:extLst>
                    <a:ext uri="{9D8B030D-6E8A-4147-A177-3AD203B41FA5}">
                      <a16:colId xmlns="" xmlns:a16="http://schemas.microsoft.com/office/drawing/2014/main" val="1608107522"/>
                    </a:ext>
                  </a:extLst>
                </a:gridCol>
                <a:gridCol w="1831026">
                  <a:extLst>
                    <a:ext uri="{9D8B030D-6E8A-4147-A177-3AD203B41FA5}">
                      <a16:colId xmlns="" xmlns:a16="http://schemas.microsoft.com/office/drawing/2014/main" val="3739139777"/>
                    </a:ext>
                  </a:extLst>
                </a:gridCol>
                <a:gridCol w="1779744">
                  <a:extLst>
                    <a:ext uri="{9D8B030D-6E8A-4147-A177-3AD203B41FA5}">
                      <a16:colId xmlns="" xmlns:a16="http://schemas.microsoft.com/office/drawing/2014/main" val="1916827705"/>
                    </a:ext>
                  </a:extLst>
                </a:gridCol>
                <a:gridCol w="1219840">
                  <a:extLst>
                    <a:ext uri="{9D8B030D-6E8A-4147-A177-3AD203B41FA5}">
                      <a16:colId xmlns="" xmlns:a16="http://schemas.microsoft.com/office/drawing/2014/main" val="2313167746"/>
                    </a:ext>
                  </a:extLst>
                </a:gridCol>
                <a:gridCol w="2340222">
                  <a:extLst>
                    <a:ext uri="{9D8B030D-6E8A-4147-A177-3AD203B41FA5}">
                      <a16:colId xmlns="" xmlns:a16="http://schemas.microsoft.com/office/drawing/2014/main" val="3785574654"/>
                    </a:ext>
                  </a:extLst>
                </a:gridCol>
              </a:tblGrid>
              <a:tr h="637299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Method</a:t>
                      </a:r>
                      <a:endParaRPr lang="zh-CN" altLang="en-US" sz="1800" dirty="0"/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Angsana New" panose="02020603050405020304" pitchFamily="18" charset="-34"/>
                        </a:rPr>
                        <a:t>Operation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</a:rPr>
                        <a:t>Image Quality 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</a:rPr>
                        <a:t>Speed 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</a:rPr>
                        <a:t>Implementation Complexity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 marL="91430" marR="91430" marT="45715" marB="45715"/>
                </a:tc>
                <a:extLst>
                  <a:ext uri="{0D108BD9-81ED-4DB2-BD59-A6C34878D82A}">
                    <a16:rowId xmlns="" xmlns:a16="http://schemas.microsoft.com/office/drawing/2014/main" val="4287217168"/>
                  </a:ext>
                </a:extLst>
              </a:tr>
              <a:tr h="48048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</a:rPr>
                        <a:t>Screening 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dirty="0"/>
                        <a:t>Pixel 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comparison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 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Fast 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Simple 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715" marB="45715"/>
                </a:tc>
                <a:extLst>
                  <a:ext uri="{0D108BD9-81ED-4DB2-BD59-A6C34878D82A}">
                    <a16:rowId xmlns="" xmlns:a16="http://schemas.microsoft.com/office/drawing/2014/main" val="842983905"/>
                  </a:ext>
                </a:extLst>
              </a:tr>
              <a:tr h="45759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</a:rPr>
                        <a:t>DBS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ngsana New" panose="02020603050405020304" pitchFamily="18" charset="-34"/>
                      </a:endParaRP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Iterative search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Excellent 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Slow 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715" marB="45715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Complex 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715" marB="45715"/>
                </a:tc>
                <a:extLst>
                  <a:ext uri="{0D108BD9-81ED-4DB2-BD59-A6C34878D82A}">
                    <a16:rowId xmlns="" xmlns:a16="http://schemas.microsoft.com/office/drawing/2014/main" val="3122215860"/>
                  </a:ext>
                </a:extLst>
              </a:tr>
            </a:tbl>
          </a:graphicData>
        </a:graphic>
      </p:graphicFrame>
      <p:cxnSp>
        <p:nvCxnSpPr>
          <p:cNvPr id="13" name="直接箭头连接符 12">
            <a:extLst>
              <a:ext uri="{FF2B5EF4-FFF2-40B4-BE49-F238E27FC236}">
                <a16:creationId xmlns="" xmlns:a16="http://schemas.microsoft.com/office/drawing/2014/main" id="{D27BFF72-179B-47C7-875C-9DEAD5EFCA63}"/>
              </a:ext>
            </a:extLst>
          </p:cNvPr>
          <p:cNvCxnSpPr/>
          <p:nvPr/>
        </p:nvCxnSpPr>
        <p:spPr>
          <a:xfrm>
            <a:off x="2802577" y="1556789"/>
            <a:ext cx="45126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="" xmlns:a16="http://schemas.microsoft.com/office/drawing/2014/main" id="{A047E690-B9DA-4485-A88B-9CA071292146}"/>
              </a:ext>
            </a:extLst>
          </p:cNvPr>
          <p:cNvCxnSpPr/>
          <p:nvPr/>
        </p:nvCxnSpPr>
        <p:spPr>
          <a:xfrm>
            <a:off x="2822369" y="2457335"/>
            <a:ext cx="45126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64C7AA80-8D73-48D4-AC7A-06AF27F1B11F}"/>
              </a:ext>
            </a:extLst>
          </p:cNvPr>
          <p:cNvSpPr/>
          <p:nvPr/>
        </p:nvSpPr>
        <p:spPr>
          <a:xfrm>
            <a:off x="2744316" y="1189560"/>
            <a:ext cx="56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AM 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B772E97B-CE3A-4E84-A755-0696F2AA661C}"/>
              </a:ext>
            </a:extLst>
          </p:cNvPr>
          <p:cNvSpPr/>
          <p:nvPr/>
        </p:nvSpPr>
        <p:spPr>
          <a:xfrm>
            <a:off x="2764108" y="2060878"/>
            <a:ext cx="540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FM 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41261D7D-1A15-416E-8E65-8165FEA074D1}"/>
              </a:ext>
            </a:extLst>
          </p:cNvPr>
          <p:cNvSpPr/>
          <p:nvPr/>
        </p:nvSpPr>
        <p:spPr>
          <a:xfrm>
            <a:off x="5496456" y="1111973"/>
            <a:ext cx="179008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2.</a:t>
            </a:r>
            <a:r>
              <a:rPr lang="en-US" altLang="zh-CN" dirty="0"/>
              <a:t> Independent and Dependent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endParaRPr lang="zh-CN" altLang="en-US" baseline="30000" dirty="0">
              <a:solidFill>
                <a:srgbClr val="FF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48B14869-4B2B-4BA6-864F-635B04C90E35}"/>
              </a:ext>
            </a:extLst>
          </p:cNvPr>
          <p:cNvSpPr/>
          <p:nvPr/>
        </p:nvSpPr>
        <p:spPr>
          <a:xfrm>
            <a:off x="210831" y="3898952"/>
            <a:ext cx="1636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3. </a:t>
            </a:r>
            <a:r>
              <a:rPr lang="en-US" altLang="zh-CN" dirty="0"/>
              <a:t>Screening and DBS</a:t>
            </a:r>
          </a:p>
          <a:p>
            <a:r>
              <a:rPr lang="en-US" altLang="zh-CN" dirty="0"/>
              <a:t>algorithm </a:t>
            </a:r>
            <a:r>
              <a:rPr lang="en-US" altLang="zh-CN" baseline="30000" dirty="0">
                <a:solidFill>
                  <a:srgbClr val="FF0000"/>
                </a:solidFill>
              </a:rPr>
              <a:t>3</a:t>
            </a:r>
            <a:endParaRPr lang="zh-CN" altLang="en-US" baseline="30000" dirty="0">
              <a:solidFill>
                <a:srgbClr val="FF0000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="" xmlns:a16="http://schemas.microsoft.com/office/drawing/2014/main" id="{A99F00A0-D6F3-4B5B-9313-B5FABD8B0561}"/>
              </a:ext>
            </a:extLst>
          </p:cNvPr>
          <p:cNvSpPr/>
          <p:nvPr/>
        </p:nvSpPr>
        <p:spPr>
          <a:xfrm>
            <a:off x="8782741" y="820565"/>
            <a:ext cx="567784" cy="544981"/>
          </a:xfrm>
          <a:prstGeom prst="ellipse">
            <a:avLst/>
          </a:prstGeom>
          <a:solidFill>
            <a:srgbClr val="F583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="" xmlns:a16="http://schemas.microsoft.com/office/drawing/2014/main" id="{E34F369B-4D2A-4D39-8CE3-5C1ACE00282A}"/>
              </a:ext>
            </a:extLst>
          </p:cNvPr>
          <p:cNvSpPr/>
          <p:nvPr/>
        </p:nvSpPr>
        <p:spPr>
          <a:xfrm>
            <a:off x="10472592" y="843148"/>
            <a:ext cx="567784" cy="54498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1D2F9FA7-A601-4F2C-808E-D9D4AF971E87}"/>
              </a:ext>
            </a:extLst>
          </p:cNvPr>
          <p:cNvGrpSpPr/>
          <p:nvPr/>
        </p:nvGrpSpPr>
        <p:grpSpPr>
          <a:xfrm>
            <a:off x="9120261" y="1595083"/>
            <a:ext cx="1456638" cy="1337114"/>
            <a:chOff x="7872226" y="1595083"/>
            <a:chExt cx="1456638" cy="1337114"/>
          </a:xfrm>
        </p:grpSpPr>
        <p:sp>
          <p:nvSpPr>
            <p:cNvPr id="23" name="椭圆 22">
              <a:extLst>
                <a:ext uri="{FF2B5EF4-FFF2-40B4-BE49-F238E27FC236}">
                  <a16:creationId xmlns="" xmlns:a16="http://schemas.microsoft.com/office/drawing/2014/main" id="{95E1FD17-CF4A-4D9D-BD80-F409F4F369AA}"/>
                </a:ext>
              </a:extLst>
            </p:cNvPr>
            <p:cNvSpPr/>
            <p:nvPr/>
          </p:nvSpPr>
          <p:spPr>
            <a:xfrm>
              <a:off x="7872226" y="1595083"/>
              <a:ext cx="1456638" cy="133711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="" xmlns:a16="http://schemas.microsoft.com/office/drawing/2014/main" id="{1C03D613-DF2B-4455-82B1-01E52A63F4F5}"/>
                </a:ext>
              </a:extLst>
            </p:cNvPr>
            <p:cNvSpPr/>
            <p:nvPr/>
          </p:nvSpPr>
          <p:spPr>
            <a:xfrm>
              <a:off x="8114421" y="1825856"/>
              <a:ext cx="567784" cy="544981"/>
            </a:xfrm>
            <a:prstGeom prst="ellipse">
              <a:avLst/>
            </a:prstGeom>
            <a:solidFill>
              <a:srgbClr val="F583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="" xmlns:a16="http://schemas.microsoft.com/office/drawing/2014/main" id="{0C8120AB-40CF-471D-A2A0-ED0956C79FC0}"/>
                </a:ext>
              </a:extLst>
            </p:cNvPr>
            <p:cNvSpPr/>
            <p:nvPr/>
          </p:nvSpPr>
          <p:spPr>
            <a:xfrm>
              <a:off x="8610600" y="1873074"/>
              <a:ext cx="567784" cy="544981"/>
            </a:xfrm>
            <a:prstGeom prst="ellipse">
              <a:avLst/>
            </a:prstGeom>
            <a:solidFill>
              <a:srgbClr val="32ECE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="" xmlns:a16="http://schemas.microsoft.com/office/drawing/2014/main" id="{845A6BC3-8C14-4163-837F-38D6FD3E061B}"/>
                </a:ext>
              </a:extLst>
            </p:cNvPr>
            <p:cNvSpPr/>
            <p:nvPr/>
          </p:nvSpPr>
          <p:spPr>
            <a:xfrm>
              <a:off x="8340492" y="2203837"/>
              <a:ext cx="567784" cy="54498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椭圆 27">
            <a:extLst>
              <a:ext uri="{FF2B5EF4-FFF2-40B4-BE49-F238E27FC236}">
                <a16:creationId xmlns="" xmlns:a16="http://schemas.microsoft.com/office/drawing/2014/main" id="{5AB48547-A2F1-4AC6-97F6-7F3B993DAB44}"/>
              </a:ext>
            </a:extLst>
          </p:cNvPr>
          <p:cNvSpPr/>
          <p:nvPr/>
        </p:nvSpPr>
        <p:spPr>
          <a:xfrm>
            <a:off x="9627666" y="839483"/>
            <a:ext cx="567784" cy="544981"/>
          </a:xfrm>
          <a:prstGeom prst="ellipse">
            <a:avLst/>
          </a:prstGeom>
          <a:solidFill>
            <a:srgbClr val="32EC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="" xmlns:a16="http://schemas.microsoft.com/office/drawing/2014/main" id="{562250AC-EDCC-4778-9CD2-53916350296C}"/>
              </a:ext>
            </a:extLst>
          </p:cNvPr>
          <p:cNvCxnSpPr>
            <a:cxnSpLocks/>
          </p:cNvCxnSpPr>
          <p:nvPr/>
        </p:nvCxnSpPr>
        <p:spPr>
          <a:xfrm flipV="1">
            <a:off x="7520781" y="1374226"/>
            <a:ext cx="1261960" cy="7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="" xmlns:a16="http://schemas.microsoft.com/office/drawing/2014/main" id="{490F7D0B-6E97-4017-821D-FBAE06BC32E7}"/>
              </a:ext>
            </a:extLst>
          </p:cNvPr>
          <p:cNvCxnSpPr>
            <a:cxnSpLocks/>
          </p:cNvCxnSpPr>
          <p:nvPr/>
        </p:nvCxnSpPr>
        <p:spPr>
          <a:xfrm>
            <a:off x="7472519" y="2245544"/>
            <a:ext cx="14119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6A5DBFFC-57B1-4058-BCD1-936F21544704}"/>
              </a:ext>
            </a:extLst>
          </p:cNvPr>
          <p:cNvSpPr/>
          <p:nvPr/>
        </p:nvSpPr>
        <p:spPr>
          <a:xfrm>
            <a:off x="7388319" y="982567"/>
            <a:ext cx="1394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Independent</a:t>
            </a:r>
            <a:endParaRPr lang="zh-CN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="" xmlns:a16="http://schemas.microsoft.com/office/drawing/2014/main" id="{6DB8B556-FA25-4143-B959-E146FE2D1E01}"/>
              </a:ext>
            </a:extLst>
          </p:cNvPr>
          <p:cNvSpPr/>
          <p:nvPr/>
        </p:nvSpPr>
        <p:spPr>
          <a:xfrm>
            <a:off x="7547018" y="1913680"/>
            <a:ext cx="1235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Dependent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="" xmlns:a16="http://schemas.microsoft.com/office/drawing/2014/main" id="{0175B3C7-5669-4D3F-A095-AEC2E3B1D84B}"/>
              </a:ext>
            </a:extLst>
          </p:cNvPr>
          <p:cNvCxnSpPr>
            <a:cxnSpLocks/>
          </p:cNvCxnSpPr>
          <p:nvPr/>
        </p:nvCxnSpPr>
        <p:spPr>
          <a:xfrm>
            <a:off x="304800" y="3330544"/>
            <a:ext cx="11049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="" xmlns:a16="http://schemas.microsoft.com/office/drawing/2014/main" id="{8480C3CB-5B05-4FF8-9AA6-9631A638656A}"/>
              </a:ext>
            </a:extLst>
          </p:cNvPr>
          <p:cNvCxnSpPr/>
          <p:nvPr/>
        </p:nvCxnSpPr>
        <p:spPr>
          <a:xfrm>
            <a:off x="5241073" y="772280"/>
            <a:ext cx="0" cy="257866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="" xmlns:a16="http://schemas.microsoft.com/office/drawing/2014/main" id="{B771AC62-4BA6-4EC9-9607-305343DC7347}"/>
              </a:ext>
            </a:extLst>
          </p:cNvPr>
          <p:cNvCxnSpPr>
            <a:cxnSpLocks/>
          </p:cNvCxnSpPr>
          <p:nvPr/>
        </p:nvCxnSpPr>
        <p:spPr>
          <a:xfrm>
            <a:off x="405713" y="732309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2DA3A8C8-0BDD-4681-AF70-02768299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74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="" xmlns:a16="http://schemas.microsoft.com/office/drawing/2014/main" id="{32D1FF40-FD6C-4ADF-B1F5-9E52F9C7A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27" y="279318"/>
            <a:ext cx="2167581" cy="518335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4A881664-D62F-4C30-9DD0-BC16412C3707}"/>
              </a:ext>
            </a:extLst>
          </p:cNvPr>
          <p:cNvSpPr/>
          <p:nvPr/>
        </p:nvSpPr>
        <p:spPr>
          <a:xfrm>
            <a:off x="2483708" y="3154094"/>
            <a:ext cx="5271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  <a:buClr>
                <a:schemeClr val="accent2"/>
              </a:buClr>
            </a:pPr>
            <a:r>
              <a:rPr lang="en-US" altLang="zh-CN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goal:   Combine advantages of Screening and DBS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D1095E01-D551-492E-B583-D2BD70C6D341}"/>
              </a:ext>
            </a:extLst>
          </p:cNvPr>
          <p:cNvSpPr txBox="1"/>
          <p:nvPr/>
        </p:nvSpPr>
        <p:spPr>
          <a:xfrm>
            <a:off x="2892656" y="1260283"/>
            <a:ext cx="8562057" cy="151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CN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Keys:</a:t>
            </a:r>
          </a:p>
          <a:p>
            <a:pPr marL="742950" lvl="1" indent="-28575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Color representation. </a:t>
            </a:r>
          </a:p>
          <a:p>
            <a:pPr marL="742950" lvl="1" indent="-28575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High quality.</a:t>
            </a:r>
          </a:p>
          <a:p>
            <a:pPr marL="742950" lvl="1" indent="-28575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zh-CN" sz="1700" dirty="0">
                <a:latin typeface="Calibri" panose="020F0502020204030204" pitchFamily="34" charset="0"/>
                <a:cs typeface="Calibri" panose="020F0502020204030204" pitchFamily="34" charset="0"/>
              </a:rPr>
              <a:t>Speed and complexity.</a:t>
            </a:r>
            <a:endParaRPr lang="zh-CN" alt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70A04FB-E2DD-4C08-952E-4D78A87E2A8A}"/>
              </a:ext>
            </a:extLst>
          </p:cNvPr>
          <p:cNvSpPr/>
          <p:nvPr/>
        </p:nvSpPr>
        <p:spPr>
          <a:xfrm>
            <a:off x="2859574" y="3878816"/>
            <a:ext cx="7373924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Jointly design FM, dependent screens set for C, M and Y colorants.</a:t>
            </a:r>
          </a:p>
          <a:p>
            <a:pPr marL="742950" lvl="1" indent="-28575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Using the DBS algorithm. </a:t>
            </a:r>
          </a:p>
          <a:p>
            <a:pPr marL="742950" lvl="1" indent="-28575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Simple and fast to use.</a:t>
            </a:r>
          </a:p>
          <a:p>
            <a:pPr marL="742950" lvl="1" indent="-285750"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p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Great halftoned image quality. 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2CFD985B-02EA-4F19-B229-3DC4E52ED789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9BDD694-280D-482B-9D1B-8400AB67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16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="" xmlns:a16="http://schemas.microsoft.com/office/drawing/2014/main" id="{32D1FF40-FD6C-4ADF-B1F5-9E52F9C7A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39142"/>
            <a:ext cx="7886700" cy="518335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 of Topic 1:</a:t>
            </a:r>
            <a:br>
              <a:rPr lang="en-US" altLang="zh-CN" sz="2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FFF479CC-B4B7-4AFC-8E70-793CA4791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802" y="1824244"/>
            <a:ext cx="8176678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Background and Motivation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Color DBS Algorithm and Screens Design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Design Algorithm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 and Results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Results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 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BE31B0CD-8F9C-4D53-884F-971175BC396F}"/>
              </a:ext>
            </a:extLst>
          </p:cNvPr>
          <p:cNvCxnSpPr>
            <a:cxnSpLocks/>
          </p:cNvCxnSpPr>
          <p:nvPr/>
        </p:nvCxnSpPr>
        <p:spPr>
          <a:xfrm>
            <a:off x="571500" y="140138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E6B67734-5B87-49D8-8304-DF61ECDC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0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="" xmlns:a16="http://schemas.microsoft.com/office/drawing/2014/main" id="{37E4D9A9-150C-438A-8F86-6420997B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13" y="258578"/>
            <a:ext cx="7886700" cy="518335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</a:rPr>
              <a:t>DBS Halftoning Algorithm</a:t>
            </a: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80DC8E53-D70C-4A35-AFB6-483295620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767" y="1509141"/>
            <a:ext cx="9704114" cy="444618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97C23A4F-ACE1-4FDF-8D09-86732768643C}"/>
              </a:ext>
            </a:extLst>
          </p:cNvPr>
          <p:cNvSpPr/>
          <p:nvPr/>
        </p:nvSpPr>
        <p:spPr>
          <a:xfrm>
            <a:off x="1905767" y="6108025"/>
            <a:ext cx="82970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altLang="zh-CN" dirty="0"/>
              <a:t> </a:t>
            </a:r>
            <a:r>
              <a:rPr lang="en-US" altLang="zh-CN" sz="1400" dirty="0">
                <a:latin typeface="+mj-lt"/>
              </a:rPr>
              <a:t>Allebach J P. DBS: retrospective and future directions[C]//Color Imaging: Device-Independent Color, Color Hardcopy, and Graphic Arts VI. International Society for Optics and Photonics,  4300: 358-376.</a:t>
            </a:r>
            <a:endParaRPr lang="zh-CN" altLang="en-US" sz="1400" dirty="0">
              <a:latin typeface="+mj-lt"/>
            </a:endParaRPr>
          </a:p>
          <a:p>
            <a:endParaRPr lang="en-US" altLang="zh-CN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8F4B26FB-3686-4CC6-8B8A-5D25333976AC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>
            <a:extLst>
              <a:ext uri="{FF2B5EF4-FFF2-40B4-BE49-F238E27FC236}">
                <a16:creationId xmlns="" xmlns:a16="http://schemas.microsoft.com/office/drawing/2014/main" id="{2B5C558B-82C5-4F71-A990-D58AD891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6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>
            <a:extLst>
              <a:ext uri="{FF2B5EF4-FFF2-40B4-BE49-F238E27FC236}">
                <a16:creationId xmlns="" xmlns:a16="http://schemas.microsoft.com/office/drawing/2014/main" id="{37E4D9A9-150C-438A-8F86-6420997B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13" y="240101"/>
            <a:ext cx="7886700" cy="518335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</a:rPr>
              <a:t>DBS Search Heuristic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8EABBFB0-E951-4F07-8C66-FD40F8B43391}"/>
              </a:ext>
            </a:extLst>
          </p:cNvPr>
          <p:cNvSpPr/>
          <p:nvPr/>
        </p:nvSpPr>
        <p:spPr>
          <a:xfrm>
            <a:off x="1947489" y="5996226"/>
            <a:ext cx="82970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altLang="zh-CN" dirty="0"/>
              <a:t> </a:t>
            </a:r>
            <a:r>
              <a:rPr lang="en-US" altLang="zh-CN" sz="1400" dirty="0">
                <a:latin typeface="+mj-lt"/>
              </a:rPr>
              <a:t>Allebach J P. DBS: retrospective and future directions,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Color Imaging: Device-Independent Color, Color Hardcopy, and Graphic Arts VI. International Society for Optics and Photonics,  4300: 358-376.</a:t>
            </a:r>
            <a:endParaRPr lang="zh-CN" altLang="en-US" sz="1400" dirty="0">
              <a:latin typeface="+mj-lt"/>
            </a:endParaRPr>
          </a:p>
          <a:p>
            <a:endParaRPr lang="en-US" altLang="zh-CN" dirty="0"/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1472C57B-450D-4842-9CEB-F1D8948144FE}"/>
              </a:ext>
            </a:extLst>
          </p:cNvPr>
          <p:cNvGrpSpPr/>
          <p:nvPr/>
        </p:nvGrpSpPr>
        <p:grpSpPr>
          <a:xfrm>
            <a:off x="1705769" y="1161256"/>
            <a:ext cx="8780462" cy="4535487"/>
            <a:chOff x="1705769" y="1161256"/>
            <a:chExt cx="8780462" cy="4535487"/>
          </a:xfrm>
        </p:grpSpPr>
        <p:grpSp>
          <p:nvGrpSpPr>
            <p:cNvPr id="8" name="Group 20">
              <a:extLst>
                <a:ext uri="{FF2B5EF4-FFF2-40B4-BE49-F238E27FC236}">
                  <a16:creationId xmlns="" xmlns:a16="http://schemas.microsoft.com/office/drawing/2014/main" id="{709111A3-8CDD-4DB4-95E0-45F68ACE5679}"/>
                </a:ext>
              </a:extLst>
            </p:cNvPr>
            <p:cNvGrpSpPr/>
            <p:nvPr/>
          </p:nvGrpSpPr>
          <p:grpSpPr>
            <a:xfrm>
              <a:off x="1705769" y="1161256"/>
              <a:ext cx="8780462" cy="4535487"/>
              <a:chOff x="261470" y="1390466"/>
              <a:chExt cx="8780462" cy="4535487"/>
            </a:xfrm>
          </p:grpSpPr>
          <p:pic>
            <p:nvPicPr>
              <p:cNvPr id="9" name="Picture 3">
                <a:extLst>
                  <a:ext uri="{FF2B5EF4-FFF2-40B4-BE49-F238E27FC236}">
                    <a16:creationId xmlns="" xmlns:a16="http://schemas.microsoft.com/office/drawing/2014/main" id="{E38B4D25-D4C5-4858-BA1A-E929BB048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470" y="1390466"/>
                <a:ext cx="8780462" cy="4535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4">
                <a:extLst>
                  <a:ext uri="{FF2B5EF4-FFF2-40B4-BE49-F238E27FC236}">
                    <a16:creationId xmlns="" xmlns:a16="http://schemas.microsoft.com/office/drawing/2014/main" id="{BE70FBEB-E9DB-481C-ACAF-6B86E20C4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7182" y="2012766"/>
                <a:ext cx="293688" cy="292100"/>
              </a:xfrm>
              <a:prstGeom prst="rect">
                <a:avLst/>
              </a:prstGeom>
              <a:noFill/>
              <a:ln w="41275" algn="ctr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1" name="Rectangle 5">
                <a:extLst>
                  <a:ext uri="{FF2B5EF4-FFF2-40B4-BE49-F238E27FC236}">
                    <a16:creationId xmlns="" xmlns:a16="http://schemas.microsoft.com/office/drawing/2014/main" id="{06A7EA8C-4E1B-4D7B-AC5D-00B2388FC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7182" y="2950978"/>
                <a:ext cx="293688" cy="292100"/>
              </a:xfrm>
              <a:prstGeom prst="rect">
                <a:avLst/>
              </a:prstGeom>
              <a:noFill/>
              <a:ln w="41275" algn="ctr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2" name="Rectangle 6">
                <a:extLst>
                  <a:ext uri="{FF2B5EF4-FFF2-40B4-BE49-F238E27FC236}">
                    <a16:creationId xmlns="" xmlns:a16="http://schemas.microsoft.com/office/drawing/2014/main" id="{77FCC1C2-6B47-49F7-A304-597291A496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7182" y="3898716"/>
                <a:ext cx="293688" cy="293687"/>
              </a:xfrm>
              <a:prstGeom prst="rect">
                <a:avLst/>
              </a:prstGeom>
              <a:noFill/>
              <a:ln w="41275" algn="ctr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3" name="Rectangle 7">
                <a:extLst>
                  <a:ext uri="{FF2B5EF4-FFF2-40B4-BE49-F238E27FC236}">
                    <a16:creationId xmlns="" xmlns:a16="http://schemas.microsoft.com/office/drawing/2014/main" id="{A04345C7-2658-40C9-8043-916E05692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7182" y="4825816"/>
                <a:ext cx="293688" cy="293687"/>
              </a:xfrm>
              <a:prstGeom prst="rect">
                <a:avLst/>
              </a:prstGeom>
              <a:noFill/>
              <a:ln w="41275" algn="ctr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4" name="Rectangle 9">
                <a:extLst>
                  <a:ext uri="{FF2B5EF4-FFF2-40B4-BE49-F238E27FC236}">
                    <a16:creationId xmlns="" xmlns:a16="http://schemas.microsoft.com/office/drawing/2014/main" id="{3169DCB4-0253-47A2-AB1D-4B879A681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6195" y="2690628"/>
                <a:ext cx="292100" cy="292100"/>
              </a:xfrm>
              <a:prstGeom prst="rect">
                <a:avLst/>
              </a:prstGeom>
              <a:noFill/>
              <a:ln w="41275" algn="ctr">
                <a:solidFill>
                  <a:srgbClr val="0070C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5" name="Rectangle 10">
                <a:extLst>
                  <a:ext uri="{FF2B5EF4-FFF2-40B4-BE49-F238E27FC236}">
                    <a16:creationId xmlns="" xmlns:a16="http://schemas.microsoft.com/office/drawing/2014/main" id="{35134270-C303-4CC6-8386-0C2FAA792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8645" y="3628841"/>
                <a:ext cx="292100" cy="292100"/>
              </a:xfrm>
              <a:prstGeom prst="rect">
                <a:avLst/>
              </a:prstGeom>
              <a:noFill/>
              <a:ln w="41275" algn="ctr">
                <a:solidFill>
                  <a:srgbClr val="0070C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6" name="Rectangle 11">
                <a:extLst>
                  <a:ext uri="{FF2B5EF4-FFF2-40B4-BE49-F238E27FC236}">
                    <a16:creationId xmlns="" xmlns:a16="http://schemas.microsoft.com/office/drawing/2014/main" id="{3868F5E8-53AC-4833-ADF1-10734B50C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7182" y="5132203"/>
                <a:ext cx="293688" cy="292100"/>
              </a:xfrm>
              <a:prstGeom prst="rect">
                <a:avLst/>
              </a:prstGeom>
              <a:noFill/>
              <a:ln w="41275" algn="ctr">
                <a:solidFill>
                  <a:srgbClr val="0070C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7" name="Rectangle 13">
                <a:extLst>
                  <a:ext uri="{FF2B5EF4-FFF2-40B4-BE49-F238E27FC236}">
                    <a16:creationId xmlns="" xmlns:a16="http://schemas.microsoft.com/office/drawing/2014/main" id="{0FF31919-271E-4D0F-8526-6D0482097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8345" y="2846203"/>
                <a:ext cx="292100" cy="292100"/>
              </a:xfrm>
              <a:prstGeom prst="rect">
                <a:avLst/>
              </a:prstGeom>
              <a:noFill/>
              <a:ln w="41275" algn="ctr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53332792-5C51-42C1-9DC1-EA87040DAD2F}"/>
                </a:ext>
              </a:extLst>
            </p:cNvPr>
            <p:cNvSpPr/>
            <p:nvPr/>
          </p:nvSpPr>
          <p:spPr>
            <a:xfrm>
              <a:off x="9002669" y="3138021"/>
              <a:ext cx="84750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endParaRPr lang="zh-CN" alt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直接连接符 18">
            <a:extLst>
              <a:ext uri="{FF2B5EF4-FFF2-40B4-BE49-F238E27FC236}">
                <a16:creationId xmlns="" xmlns:a16="http://schemas.microsoft.com/office/drawing/2014/main" id="{A5B8E826-31A5-4ED3-B04E-8FFF171258B5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AE9FCAE-0349-4777-AD0A-BB0FA8A7D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6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="" xmlns:a16="http://schemas.microsoft.com/office/drawing/2014/main" id="{B47D18CD-E6FC-4BB8-B8AA-636CBE769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903" y="2782262"/>
            <a:ext cx="64770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3">
            <a:extLst>
              <a:ext uri="{FF2B5EF4-FFF2-40B4-BE49-F238E27FC236}">
                <a16:creationId xmlns="" xmlns:a16="http://schemas.microsoft.com/office/drawing/2014/main" id="{37E4D9A9-150C-438A-8F86-6420997BA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13" y="240101"/>
            <a:ext cx="7886700" cy="518335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Screening method</a:t>
            </a:r>
            <a:endParaRPr lang="en-US" sz="2000" b="1" dirty="0"/>
          </a:p>
        </p:txBody>
      </p:sp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8EABBFB0-E951-4F07-8C66-FD40F8B43391}"/>
              </a:ext>
            </a:extLst>
          </p:cNvPr>
          <p:cNvSpPr/>
          <p:nvPr/>
        </p:nvSpPr>
        <p:spPr>
          <a:xfrm>
            <a:off x="1198555" y="6356350"/>
            <a:ext cx="8297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altLang="zh-CN" dirty="0"/>
              <a:t> </a:t>
            </a:r>
            <a:r>
              <a:rPr lang="en-US" altLang="zh-CN" sz="1400" dirty="0">
                <a:latin typeface="+mj-lt"/>
              </a:rPr>
              <a:t>Allebach J P. Advanced topic in digital halftoning – 17-19 October 2016.</a:t>
            </a:r>
            <a:endParaRPr lang="en-US" altLang="zh-CN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="" xmlns:a16="http://schemas.microsoft.com/office/drawing/2014/main" id="{A5B8E826-31A5-4ED3-B04E-8FFF171258B5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AE9FCAE-0349-4777-AD0A-BB0FA8A7D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20" name="Rectangle 2">
            <a:extLst>
              <a:ext uri="{FF2B5EF4-FFF2-40B4-BE49-F238E27FC236}">
                <a16:creationId xmlns="" xmlns:a16="http://schemas.microsoft.com/office/drawing/2014/main" id="{084FF013-86E0-493E-9B9D-62CB0FB9F7D9}"/>
              </a:ext>
            </a:extLst>
          </p:cNvPr>
          <p:cNvSpPr txBox="1">
            <a:spLocks noChangeArrowheads="1"/>
          </p:cNvSpPr>
          <p:nvPr/>
        </p:nvSpPr>
        <p:spPr>
          <a:xfrm>
            <a:off x="1225236" y="1259186"/>
            <a:ext cx="7772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solidFill>
                  <a:srgbClr val="ED7D3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Screening is a Thresholding Process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="" xmlns:a16="http://schemas.microsoft.com/office/drawing/2014/main" id="{7D1B6472-C281-4A3A-B410-A803D15382B9}"/>
              </a:ext>
            </a:extLst>
          </p:cNvPr>
          <p:cNvSpPr txBox="1">
            <a:spLocks noChangeArrowheads="1"/>
          </p:cNvSpPr>
          <p:nvPr/>
        </p:nvSpPr>
        <p:spPr>
          <a:xfrm>
            <a:off x="1225236" y="1859880"/>
            <a:ext cx="10128564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000"/>
              </a:spcBef>
              <a:buClr>
                <a:schemeClr val="accent2"/>
              </a:buClr>
            </a:pP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Simple point-to-point transformation of each pixel in the continuous-tone image to a binary value.</a:t>
            </a:r>
          </a:p>
          <a:p>
            <a:pPr lvl="1">
              <a:spcBef>
                <a:spcPts val="1000"/>
              </a:spcBef>
              <a:buClr>
                <a:schemeClr val="accent2"/>
              </a:buClr>
            </a:pPr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Process requires no memory or neighborhood information.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AC2F69B6-A097-4E7F-845E-C7B18EDBBBF7}"/>
              </a:ext>
            </a:extLst>
          </p:cNvPr>
          <p:cNvSpPr/>
          <p:nvPr/>
        </p:nvSpPr>
        <p:spPr>
          <a:xfrm>
            <a:off x="6932483" y="5196886"/>
            <a:ext cx="4629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following are equivalent terms in Halftoning:</a:t>
            </a:r>
          </a:p>
          <a:p>
            <a:r>
              <a:rPr lang="en-US" altLang="zh-CN" sz="1600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Threshold matrix, Screen, Dither matrix, Mask</a:t>
            </a:r>
          </a:p>
        </p:txBody>
      </p:sp>
      <p:sp>
        <p:nvSpPr>
          <p:cNvPr id="29" name="右大括号 28">
            <a:extLst>
              <a:ext uri="{FF2B5EF4-FFF2-40B4-BE49-F238E27FC236}">
                <a16:creationId xmlns="" xmlns:a16="http://schemas.microsoft.com/office/drawing/2014/main" id="{B94CAC77-38F9-4A9E-903E-B64904970B1B}"/>
              </a:ext>
            </a:extLst>
          </p:cNvPr>
          <p:cNvSpPr/>
          <p:nvPr/>
        </p:nvSpPr>
        <p:spPr>
          <a:xfrm>
            <a:off x="6330327" y="4740655"/>
            <a:ext cx="458708" cy="1234025"/>
          </a:xfrm>
          <a:prstGeom prst="rightBrac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77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8EABBFB0-E951-4F07-8C66-FD40F8B43391}"/>
              </a:ext>
            </a:extLst>
          </p:cNvPr>
          <p:cNvSpPr/>
          <p:nvPr/>
        </p:nvSpPr>
        <p:spPr>
          <a:xfrm>
            <a:off x="2707325" y="5962764"/>
            <a:ext cx="8297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altLang="zh-CN" dirty="0"/>
              <a:t> </a:t>
            </a:r>
            <a:r>
              <a:rPr lang="en-US" altLang="zh-CN" sz="1400" dirty="0">
                <a:latin typeface="+mj-lt"/>
              </a:rPr>
              <a:t>Allebach J P. Advanced topic in digital halftoning – 17-19 October 2016.</a:t>
            </a:r>
            <a:endParaRPr lang="en-US" altLang="zh-CN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="" xmlns:a16="http://schemas.microsoft.com/office/drawing/2014/main" id="{A5B8E826-31A5-4ED3-B04E-8FFF171258B5}"/>
              </a:ext>
            </a:extLst>
          </p:cNvPr>
          <p:cNvCxnSpPr>
            <a:cxnSpLocks/>
          </p:cNvCxnSpPr>
          <p:nvPr/>
        </p:nvCxnSpPr>
        <p:spPr>
          <a:xfrm>
            <a:off x="405713" y="776913"/>
            <a:ext cx="11049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AE9FCAE-0349-4777-AD0A-BB0FA8A7D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77482E0B-8C76-4607-A33C-FF53A275D8B1}"/>
              </a:ext>
            </a:extLst>
          </p:cNvPr>
          <p:cNvSpPr/>
          <p:nvPr/>
        </p:nvSpPr>
        <p:spPr>
          <a:xfrm>
            <a:off x="1301710" y="895236"/>
            <a:ext cx="8612863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en-US" altLang="zh-CN" dirty="0"/>
          </a:p>
          <a:p>
            <a:pPr>
              <a:lnSpc>
                <a:spcPct val="80000"/>
              </a:lnSpc>
            </a:pPr>
            <a:endParaRPr lang="zh-CN" altLang="en-US" dirty="0"/>
          </a:p>
        </p:txBody>
      </p:sp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AC7F1C9A-0023-4A5C-B83B-825578605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197" y="2912181"/>
            <a:ext cx="5233486" cy="1793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49E6DC73-AE54-471A-AF47-43A57EFA92BF}"/>
              </a:ext>
            </a:extLst>
          </p:cNvPr>
          <p:cNvSpPr/>
          <p:nvPr/>
        </p:nvSpPr>
        <p:spPr>
          <a:xfrm>
            <a:off x="6298311" y="1029057"/>
            <a:ext cx="52334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Level-by-level design:</a:t>
            </a:r>
          </a:p>
          <a:p>
            <a:endParaRPr lang="en-US" altLang="zh-CN" sz="16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600" dirty="0"/>
              <a:t>Design by generating uniform pattern for each gray level.</a:t>
            </a:r>
          </a:p>
          <a:p>
            <a:r>
              <a:rPr lang="en-US" altLang="zh-CN" sz="1600" dirty="0"/>
              <a:t>Must follow stacking constraint</a:t>
            </a:r>
            <a:r>
              <a:rPr lang="en-US" altLang="zh-CN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altLang="zh-CN" sz="1600" dirty="0"/>
              <a:t>. </a:t>
            </a:r>
            <a:endParaRPr lang="en-US" altLang="zh-CN" dirty="0"/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D416E7E6-0A08-47AC-B874-4574EBE5F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7" y="1810676"/>
            <a:ext cx="3551276" cy="30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5F435E11-00F2-4B3A-BCF5-410C4ECF8977}"/>
              </a:ext>
            </a:extLst>
          </p:cNvPr>
          <p:cNvSpPr/>
          <p:nvPr/>
        </p:nvSpPr>
        <p:spPr>
          <a:xfrm>
            <a:off x="405713" y="333686"/>
            <a:ext cx="8502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</a:rPr>
              <a:t>Screens Design -- </a:t>
            </a:r>
            <a:r>
              <a:rPr lang="en-US" altLang="zh-CN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Level-by-level design of the dot profile function 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B95ECDDF-D0ED-499B-8E37-CEAD8C32804A}"/>
              </a:ext>
            </a:extLst>
          </p:cNvPr>
          <p:cNvSpPr/>
          <p:nvPr/>
        </p:nvSpPr>
        <p:spPr>
          <a:xfrm>
            <a:off x="561845" y="1151308"/>
            <a:ext cx="4173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Dot profile function (halftone pattern)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*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zh-C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769D827F-AE0C-4003-B952-BFD0FDD2BACD}"/>
              </a:ext>
            </a:extLst>
          </p:cNvPr>
          <p:cNvSpPr/>
          <p:nvPr/>
        </p:nvSpPr>
        <p:spPr>
          <a:xfrm>
            <a:off x="6298311" y="2339951"/>
            <a:ext cx="2056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ED7D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Stacking constraint:</a:t>
            </a:r>
            <a:endParaRPr lang="zh-CN" altLang="en-US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49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4B3FF68FED0C4788FE4A85407EB72C" ma:contentTypeVersion="10" ma:contentTypeDescription="Create a new document." ma:contentTypeScope="" ma:versionID="e3490d17506e8ec78f6c58c8a1830668">
  <xsd:schema xmlns:xsd="http://www.w3.org/2001/XMLSchema" xmlns:xs="http://www.w3.org/2001/XMLSchema" xmlns:p="http://schemas.microsoft.com/office/2006/metadata/properties" xmlns:ns3="522ec659-2671-4409-929d-66b8ed844df6" targetNamespace="http://schemas.microsoft.com/office/2006/metadata/properties" ma:root="true" ma:fieldsID="c150e33610d9ff4bcfb20b1faf020135" ns3:_="">
    <xsd:import namespace="522ec659-2671-4409-929d-66b8ed844df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2ec659-2671-4409-929d-66b8ed844d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84D493-6057-41CF-9767-54C99B3F427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www.w3.org/XML/1998/namespace"/>
    <ds:schemaRef ds:uri="522ec659-2671-4409-929d-66b8ed844df6"/>
  </ds:schemaRefs>
</ds:datastoreItem>
</file>

<file path=customXml/itemProps2.xml><?xml version="1.0" encoding="utf-8"?>
<ds:datastoreItem xmlns:ds="http://schemas.openxmlformats.org/officeDocument/2006/customXml" ds:itemID="{D747794B-145A-437E-B758-7DA66AF273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2ec659-2671-4409-929d-66b8ed844d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478B28-AC75-45C5-B829-28DD7B83DB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1959</Words>
  <Application>Microsoft Macintosh PowerPoint</Application>
  <PresentationFormat>Custom</PresentationFormat>
  <Paragraphs>337</Paragraphs>
  <Slides>29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主题​​</vt:lpstr>
      <vt:lpstr>Joint Design of CMY Screen Sets Using DBS</vt:lpstr>
      <vt:lpstr>About the Author</vt:lpstr>
      <vt:lpstr>PowerPoint Presentation</vt:lpstr>
      <vt:lpstr>Motivation </vt:lpstr>
      <vt:lpstr>Outline of Topic 1: </vt:lpstr>
      <vt:lpstr>DBS Halftoning Algorithm</vt:lpstr>
      <vt:lpstr>DBS Search Heuristic</vt:lpstr>
      <vt:lpstr>Screening method</vt:lpstr>
      <vt:lpstr>PowerPoint Presentation</vt:lpstr>
      <vt:lpstr>Outline of Topic 1: </vt:lpstr>
      <vt:lpstr>Quality Conditions for the Designed Screens Set</vt:lpstr>
      <vt:lpstr>PowerPoint Presentation</vt:lpstr>
      <vt:lpstr>PowerPoint Presentation</vt:lpstr>
      <vt:lpstr>PowerPoint Presentation</vt:lpstr>
      <vt:lpstr>Designing the starting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 of Topic 1: </vt:lpstr>
      <vt:lpstr>PowerPoint Presentation</vt:lpstr>
      <vt:lpstr>PowerPoint Presentation</vt:lpstr>
      <vt:lpstr>Outline of Topic 1: </vt:lpstr>
      <vt:lpstr>PowerPoint Presentation</vt:lpstr>
      <vt:lpstr>PowerPoint Presentation</vt:lpstr>
      <vt:lpstr>Outline of Topic 1: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2020-07-07T02:06:42Z</dcterms:created>
  <dcterms:modified xsi:type="dcterms:W3CDTF">2021-10-13T13:18:09Z</dcterms:modified>
</cp:coreProperties>
</file>