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6"/>
  </p:notesMasterIdLst>
  <p:sldIdLst>
    <p:sldId id="283" r:id="rId2"/>
    <p:sldId id="284" r:id="rId3"/>
    <p:sldId id="285" r:id="rId4"/>
    <p:sldId id="310" r:id="rId5"/>
    <p:sldId id="311" r:id="rId6"/>
    <p:sldId id="286" r:id="rId7"/>
    <p:sldId id="312" r:id="rId8"/>
    <p:sldId id="313" r:id="rId9"/>
    <p:sldId id="287" r:id="rId10"/>
    <p:sldId id="307" r:id="rId11"/>
    <p:sldId id="314" r:id="rId12"/>
    <p:sldId id="315" r:id="rId13"/>
    <p:sldId id="320" r:id="rId14"/>
    <p:sldId id="308" r:id="rId15"/>
    <p:sldId id="321" r:id="rId16"/>
    <p:sldId id="322" r:id="rId17"/>
    <p:sldId id="323" r:id="rId18"/>
    <p:sldId id="324" r:id="rId19"/>
    <p:sldId id="309" r:id="rId20"/>
    <p:sldId id="316" r:id="rId21"/>
    <p:sldId id="319" r:id="rId22"/>
    <p:sldId id="325" r:id="rId23"/>
    <p:sldId id="326" r:id="rId24"/>
    <p:sldId id="32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  <a:srgbClr val="FFFF00"/>
    <a:srgbClr val="00FFFF"/>
    <a:srgbClr val="D708AA"/>
    <a:srgbClr val="5757C7"/>
    <a:srgbClr val="7988A5"/>
    <a:srgbClr val="90D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84" autoAdjust="0"/>
  </p:normalViewPr>
  <p:slideViewPr>
    <p:cSldViewPr snapToGrid="0" showGuides="1">
      <p:cViewPr>
        <p:scale>
          <a:sx n="125" d="100"/>
          <a:sy n="125" d="100"/>
        </p:scale>
        <p:origin x="-136" y="-392"/>
      </p:cViewPr>
      <p:guideLst>
        <p:guide orient="horz" pos="3735"/>
        <p:guide pos="15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image" Target="../media/image3.w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Relationship Id="rId2" Type="http://schemas.openxmlformats.org/officeDocument/2006/relationships/image" Target="../media/image6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Relationship Id="rId3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image" Target="../media/image9.w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1" Type="http://schemas.openxmlformats.org/officeDocument/2006/relationships/image" Target="../media/image15.w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25.emf"/><Relationship Id="rId1" Type="http://schemas.openxmlformats.org/officeDocument/2006/relationships/image" Target="../media/image23.w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20.emf"/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21.emf"/><Relationship Id="rId5" Type="http://schemas.openxmlformats.org/officeDocument/2006/relationships/image" Target="../media/image20.emf"/><Relationship Id="rId6" Type="http://schemas.openxmlformats.org/officeDocument/2006/relationships/image" Target="../media/image22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1" Type="http://schemas.openxmlformats.org/officeDocument/2006/relationships/image" Target="../media/image23.wmf"/><Relationship Id="rId2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fld id="{2AC49B3F-D014-1040-B75C-340DC5E1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3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4125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4" descr="A:\minispir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2350"/>
            <a:ext cx="1905000" cy="455613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2350"/>
            <a:ext cx="2895600" cy="455613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2350"/>
            <a:ext cx="1905000" cy="455613"/>
          </a:xfrm>
        </p:spPr>
        <p:txBody>
          <a:bodyPr/>
          <a:lstStyle>
            <a:lvl1pPr>
              <a:defRPr smtClean="0"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3E5CB2D9-6735-2A47-B9D1-53D5E1B74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8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67C8C-EDBC-7746-ADB3-E519E969F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4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58788"/>
            <a:ext cx="19431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58788"/>
            <a:ext cx="5676900" cy="5484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38668-D82E-274C-808C-C0C79C738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2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47981-5175-814B-A77C-0733E519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9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CA39-8B22-424C-AA32-C00F8491A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7213"/>
            <a:ext cx="3810000" cy="411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7213"/>
            <a:ext cx="3810000" cy="411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F8BD1-B788-E648-B63B-291E1E5F9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4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E1967-6DCF-D746-A7FD-3491FA091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9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614A-8DE0-C149-A899-40DFFD0CD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2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562E-F7A4-8747-A8A7-FFCC9DDF2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0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1E84-FEB0-9441-9511-78AD1EF9D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9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B05DE-5355-7A4E-B2A4-C021D5C16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6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874125" cy="6858000"/>
            <a:chOff x="0" y="0"/>
            <a:chExt cx="5589" cy="4320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3" name="Picture 4" descr="A:\minispir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5878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7213"/>
            <a:ext cx="7772400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75B968A-795F-3A4C-BF1B-85397833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Monotype Sorts" charset="0"/>
        <a:buChar char="l"/>
        <a:defRPr kumimoji="1" sz="23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4538" indent="-287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1900">
          <a:solidFill>
            <a:schemeClr val="tx1"/>
          </a:solidFill>
          <a:latin typeface="+mn-lt"/>
          <a:ea typeface="ＭＳ Ｐゴシック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1900">
          <a:solidFill>
            <a:schemeClr val="tx1"/>
          </a:solidFill>
          <a:latin typeface="+mn-lt"/>
          <a:ea typeface="ＭＳ Ｐゴシック" charset="-128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1900">
          <a:solidFill>
            <a:schemeClr val="tx1"/>
          </a:solidFill>
          <a:latin typeface="+mn-lt"/>
          <a:ea typeface="ＭＳ Ｐゴシック" charset="-128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1900">
          <a:solidFill>
            <a:schemeClr val="tx1"/>
          </a:solidFill>
          <a:latin typeface="+mn-lt"/>
          <a:ea typeface="ＭＳ Ｐゴシック" charset="-128"/>
        </a:defRPr>
      </a:lvl5pPr>
      <a:lvl6pPr marL="25130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1900">
          <a:solidFill>
            <a:schemeClr val="tx1"/>
          </a:solidFill>
          <a:latin typeface="+mn-lt"/>
        </a:defRPr>
      </a:lvl6pPr>
      <a:lvl7pPr marL="29702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1900">
          <a:solidFill>
            <a:schemeClr val="tx1"/>
          </a:solidFill>
          <a:latin typeface="+mn-lt"/>
        </a:defRPr>
      </a:lvl7pPr>
      <a:lvl8pPr marL="34274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1900">
          <a:solidFill>
            <a:schemeClr val="tx1"/>
          </a:solidFill>
          <a:latin typeface="+mn-lt"/>
        </a:defRPr>
      </a:lvl8pPr>
      <a:lvl9pPr marL="38846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38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3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4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3.bin"/><Relationship Id="rId12" Type="http://schemas.openxmlformats.org/officeDocument/2006/relationships/image" Target="../media/image49.emf"/><Relationship Id="rId13" Type="http://schemas.openxmlformats.org/officeDocument/2006/relationships/oleObject" Target="../embeddings/oleObject54.bin"/><Relationship Id="rId14" Type="http://schemas.openxmlformats.org/officeDocument/2006/relationships/image" Target="../media/image5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47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4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5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oleObject" Target="../embeddings/oleObject61.bin"/><Relationship Id="rId5" Type="http://schemas.openxmlformats.org/officeDocument/2006/relationships/image" Target="../media/image65.emf"/><Relationship Id="rId6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8" Type="http://schemas.openxmlformats.org/officeDocument/2006/relationships/image" Target="../media/image66.emf"/><Relationship Id="rId9" Type="http://schemas.openxmlformats.org/officeDocument/2006/relationships/oleObject" Target="../embeddings/oleObject64.bin"/><Relationship Id="rId10" Type="http://schemas.openxmlformats.org/officeDocument/2006/relationships/oleObject" Target="../embeddings/oleObject65.bin"/><Relationship Id="rId11" Type="http://schemas.openxmlformats.org/officeDocument/2006/relationships/image" Target="../media/image6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Relationship Id="rId3" Type="http://schemas.openxmlformats.org/officeDocument/2006/relationships/image" Target="../media/image70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tif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0.e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20.bin"/><Relationship Id="rId18" Type="http://schemas.openxmlformats.org/officeDocument/2006/relationships/oleObject" Target="../embeddings/oleObject21.bin"/><Relationship Id="rId19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7.w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37.bin"/><Relationship Id="rId14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3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EE 638: Principles of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Digital Color Imaging Systems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3675" y="3536950"/>
            <a:ext cx="6965950" cy="1716088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sz="2800">
                <a:solidFill>
                  <a:srgbClr val="5757C7"/>
                </a:solidFill>
                <a:latin typeface="Arial" charset="0"/>
                <a:ea typeface="ＭＳ Ｐゴシック" charset="0"/>
                <a:cs typeface="ＭＳ Ｐゴシック" charset="0"/>
              </a:rPr>
              <a:t>Lecture 22: Display and Printing</a:t>
            </a: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7280" y="5467648"/>
            <a:ext cx="5042967" cy="46166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Notes partially prepared by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Sirui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Hu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Ideal Reconstruction</a:t>
            </a:r>
          </a:p>
        </p:txBody>
      </p:sp>
      <p:pic>
        <p:nvPicPr>
          <p:cNvPr id="23554" name="Content Placeholder 7" descr="Untitled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1038" y="1526996"/>
            <a:ext cx="6070600" cy="2865438"/>
          </a:xfrm>
        </p:spPr>
      </p:pic>
      <p:graphicFrame>
        <p:nvGraphicFramePr>
          <p:cNvPr id="2355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840799"/>
              </p:ext>
            </p:extLst>
          </p:nvPr>
        </p:nvGraphicFramePr>
        <p:xfrm>
          <a:off x="2431897" y="5998686"/>
          <a:ext cx="3441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8" name="Equation" r:id="rId4" imgW="3441700" imgH="444500" progId="Equation.DSMT4">
                  <p:embed/>
                </p:oleObj>
              </mc:Choice>
              <mc:Fallback>
                <p:oleObj name="Equation" r:id="rId4" imgW="34417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1897" y="5998686"/>
                        <a:ext cx="3441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635309"/>
              </p:ext>
            </p:extLst>
          </p:nvPr>
        </p:nvGraphicFramePr>
        <p:xfrm>
          <a:off x="2401334" y="5167271"/>
          <a:ext cx="4445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9" name="Equation" r:id="rId6" imgW="4445000" imgH="825500" progId="Equation.DSMT4">
                  <p:embed/>
                </p:oleObj>
              </mc:Choice>
              <mc:Fallback>
                <p:oleObj name="Equation" r:id="rId6" imgW="44450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1334" y="5167271"/>
                        <a:ext cx="44450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671547"/>
              </p:ext>
            </p:extLst>
          </p:nvPr>
        </p:nvGraphicFramePr>
        <p:xfrm>
          <a:off x="2329955" y="4664391"/>
          <a:ext cx="3162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0" name="Equation" r:id="rId8" imgW="3162300" imgH="431800" progId="Equation.DSMT4">
                  <p:embed/>
                </p:oleObj>
              </mc:Choice>
              <mc:Fallback>
                <p:oleObj name="Equation" r:id="rId8" imgW="3162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29955" y="4664391"/>
                        <a:ext cx="3162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Spatial domain interpretation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4582" name="Object 8"/>
          <p:cNvGraphicFramePr>
            <a:graphicFrameLocks noChangeAspect="1"/>
          </p:cNvGraphicFramePr>
          <p:nvPr/>
        </p:nvGraphicFramePr>
        <p:xfrm>
          <a:off x="2820988" y="3836988"/>
          <a:ext cx="366553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1" name="Equation" r:id="rId3" imgW="2070100" imgH="431800" progId="Equation.DSMT4">
                  <p:embed/>
                </p:oleObj>
              </mc:Choice>
              <mc:Fallback>
                <p:oleObj name="Equation" r:id="rId3" imgW="20701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3836988"/>
                        <a:ext cx="3665537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424857"/>
              </p:ext>
            </p:extLst>
          </p:nvPr>
        </p:nvGraphicFramePr>
        <p:xfrm>
          <a:off x="2671280" y="2714090"/>
          <a:ext cx="3594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2" name="Equation" r:id="rId5" imgW="3594100" imgH="419100" progId="Equation.DSMT4">
                  <p:embed/>
                </p:oleObj>
              </mc:Choice>
              <mc:Fallback>
                <p:oleObj name="Equation" r:id="rId5" imgW="35941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1280" y="2714090"/>
                        <a:ext cx="35941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619144"/>
              </p:ext>
            </p:extLst>
          </p:nvPr>
        </p:nvGraphicFramePr>
        <p:xfrm>
          <a:off x="2761614" y="3361988"/>
          <a:ext cx="292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3" name="Equation" r:id="rId7" imgW="2921000" imgH="419100" progId="Equation.DSMT4">
                  <p:embed/>
                </p:oleObj>
              </mc:Choice>
              <mc:Fallback>
                <p:oleObj name="Equation" r:id="rId7" imgW="2921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61614" y="3361988"/>
                        <a:ext cx="2921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44441"/>
              </p:ext>
            </p:extLst>
          </p:nvPr>
        </p:nvGraphicFramePr>
        <p:xfrm>
          <a:off x="2599973" y="4772182"/>
          <a:ext cx="549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" name="Equation" r:id="rId9" imgW="5499100" imgH="838200" progId="Equation.DSMT4">
                  <p:embed/>
                </p:oleObj>
              </mc:Choice>
              <mc:Fallback>
                <p:oleObj name="Equation" r:id="rId9" imgW="54991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99973" y="4772182"/>
                        <a:ext cx="5499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829370"/>
              </p:ext>
            </p:extLst>
          </p:nvPr>
        </p:nvGraphicFramePr>
        <p:xfrm>
          <a:off x="2610390" y="1868826"/>
          <a:ext cx="2705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" name="Equation" r:id="rId11" imgW="2705100" imgH="762000" progId="Equation.DSMT4">
                  <p:embed/>
                </p:oleObj>
              </mc:Choice>
              <mc:Fallback>
                <p:oleObj name="Equation" r:id="rId11" imgW="27051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10390" y="1868826"/>
                        <a:ext cx="27051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If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Nyquist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conditions are satisfied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i.e.                                                  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      then 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154651"/>
              </p:ext>
            </p:extLst>
          </p:nvPr>
        </p:nvGraphicFramePr>
        <p:xfrm>
          <a:off x="1814407" y="1299449"/>
          <a:ext cx="598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4" name="Equation" r:id="rId3" imgW="5981700" imgH="838200" progId="Equation.DSMT4">
                  <p:embed/>
                </p:oleObj>
              </mc:Choice>
              <mc:Fallback>
                <p:oleObj name="Equation" r:id="rId3" imgW="59817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4407" y="1299449"/>
                        <a:ext cx="59817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979957"/>
              </p:ext>
            </p:extLst>
          </p:nvPr>
        </p:nvGraphicFramePr>
        <p:xfrm>
          <a:off x="1509865" y="2193548"/>
          <a:ext cx="661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5" name="Equation" r:id="rId5" imgW="6616700" imgH="838200" progId="Equation.DSMT4">
                  <p:embed/>
                </p:oleObj>
              </mc:Choice>
              <mc:Fallback>
                <p:oleObj name="Equation" r:id="rId5" imgW="66167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9865" y="2193548"/>
                        <a:ext cx="66167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034771"/>
              </p:ext>
            </p:extLst>
          </p:nvPr>
        </p:nvGraphicFramePr>
        <p:xfrm>
          <a:off x="2879515" y="2945110"/>
          <a:ext cx="431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6" name="Equation" r:id="rId7" imgW="4318000" imgH="838200" progId="Equation.DSMT4">
                  <p:embed/>
                </p:oleObj>
              </mc:Choice>
              <mc:Fallback>
                <p:oleObj name="Equation" r:id="rId7" imgW="43180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79515" y="2945110"/>
                        <a:ext cx="4318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661542"/>
              </p:ext>
            </p:extLst>
          </p:nvPr>
        </p:nvGraphicFramePr>
        <p:xfrm>
          <a:off x="2947339" y="3866573"/>
          <a:ext cx="1435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7" name="Equation" r:id="rId9" imgW="1435100" imgH="342900" progId="Equation.DSMT4">
                  <p:embed/>
                </p:oleObj>
              </mc:Choice>
              <mc:Fallback>
                <p:oleObj name="Equation" r:id="rId9" imgW="14351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47339" y="3866573"/>
                        <a:ext cx="1435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748243"/>
              </p:ext>
            </p:extLst>
          </p:nvPr>
        </p:nvGraphicFramePr>
        <p:xfrm>
          <a:off x="1762078" y="4878167"/>
          <a:ext cx="4660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8" name="Equation" r:id="rId11" imgW="4660900" imgH="1066800" progId="Equation.DSMT4">
                  <p:embed/>
                </p:oleObj>
              </mc:Choice>
              <mc:Fallback>
                <p:oleObj name="Equation" r:id="rId11" imgW="4660900" imgH="106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62078" y="4878167"/>
                        <a:ext cx="46609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964667"/>
              </p:ext>
            </p:extLst>
          </p:nvPr>
        </p:nvGraphicFramePr>
        <p:xfrm>
          <a:off x="1464651" y="5905500"/>
          <a:ext cx="2159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9" name="Equation" r:id="rId13" imgW="2159000" imgH="419100" progId="Equation.DSMT4">
                  <p:embed/>
                </p:oleObj>
              </mc:Choice>
              <mc:Fallback>
                <p:oleObj name="Equation" r:id="rId13" imgW="2159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64651" y="5905500"/>
                        <a:ext cx="2159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1-D illustration of reconstruction process</a:t>
            </a:r>
            <a:endParaRPr lang="en-US" dirty="0"/>
          </a:p>
        </p:txBody>
      </p:sp>
      <p:pic>
        <p:nvPicPr>
          <p:cNvPr id="3" name="Picture 2" descr="190913 1-D illustration of sampling reconstruc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56" y="1935653"/>
            <a:ext cx="5317979" cy="402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9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Zero Order Hold Reconstruction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500069"/>
              </p:ext>
            </p:extLst>
          </p:nvPr>
        </p:nvGraphicFramePr>
        <p:xfrm>
          <a:off x="2737766" y="2610426"/>
          <a:ext cx="3124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3" name="Equation" r:id="rId3" imgW="3124200" imgH="419100" progId="Equation.DSMT4">
                  <p:embed/>
                </p:oleObj>
              </mc:Choice>
              <mc:Fallback>
                <p:oleObj name="Equation" r:id="rId3" imgW="31242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7766" y="2610426"/>
                        <a:ext cx="31242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978661"/>
              </p:ext>
            </p:extLst>
          </p:nvPr>
        </p:nvGraphicFramePr>
        <p:xfrm>
          <a:off x="2649007" y="1791078"/>
          <a:ext cx="2679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4" name="Equation" r:id="rId5" imgW="2679700" imgH="762000" progId="Equation.DSMT4">
                  <p:embed/>
                </p:oleObj>
              </mc:Choice>
              <mc:Fallback>
                <p:oleObj name="Equation" r:id="rId5" imgW="26797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9007" y="1791078"/>
                        <a:ext cx="26797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007458"/>
              </p:ext>
            </p:extLst>
          </p:nvPr>
        </p:nvGraphicFramePr>
        <p:xfrm>
          <a:off x="2730079" y="3093997"/>
          <a:ext cx="5549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5" name="Equation" r:id="rId7" imgW="5549900" imgH="825500" progId="Equation.DSMT4">
                  <p:embed/>
                </p:oleObj>
              </mc:Choice>
              <mc:Fallback>
                <p:oleObj name="Equation" r:id="rId7" imgW="55499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30079" y="3093997"/>
                        <a:ext cx="55499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268109"/>
              </p:ext>
            </p:extLst>
          </p:nvPr>
        </p:nvGraphicFramePr>
        <p:xfrm>
          <a:off x="3792902" y="4042151"/>
          <a:ext cx="1117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6" name="Equation" r:id="rId9" imgW="1117600" imgH="406400" progId="Equation.DSMT4">
                  <p:embed/>
                </p:oleObj>
              </mc:Choice>
              <mc:Fallback>
                <p:oleObj name="Equation" r:id="rId9" imgW="11176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92902" y="4042151"/>
                        <a:ext cx="1117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Order Hold Reconstruction (1-D Analysis) in Time Domain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81" y="1838960"/>
            <a:ext cx="5704840" cy="436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8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Order Hold Reconstruction (1-D Analysis) in </a:t>
            </a:r>
            <a:r>
              <a:rPr lang="en-US" dirty="0" smtClean="0"/>
              <a:t>Frequency </a:t>
            </a:r>
            <a:r>
              <a:rPr lang="en-US" dirty="0"/>
              <a:t>Domain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0" y="1760220"/>
            <a:ext cx="7305040" cy="472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2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</a:t>
            </a:r>
            <a:r>
              <a:rPr lang="en-US" dirty="0" err="1" smtClean="0"/>
              <a:t>Undersampling</a:t>
            </a:r>
            <a:r>
              <a:rPr lang="en-US" dirty="0" smtClean="0"/>
              <a:t> (1-D Analysis) in Frequency Domain (W &gt; 1/(2T)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727200"/>
            <a:ext cx="4909820" cy="47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5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</a:t>
            </a:r>
            <a:r>
              <a:rPr lang="en-US" dirty="0" err="1"/>
              <a:t>Undersampling</a:t>
            </a:r>
            <a:r>
              <a:rPr lang="en-US" dirty="0"/>
              <a:t> (1-D Analysis) in Frequency Domain </a:t>
            </a:r>
            <a:r>
              <a:rPr lang="en-US" dirty="0" smtClean="0"/>
              <a:t>(Detail view)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2362201"/>
            <a:ext cx="5042986" cy="3296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1040" y="3810000"/>
            <a:ext cx="1706880" cy="843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Frequency truncation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 bwMode="auto">
          <a:xfrm flipH="1">
            <a:off x="5598160" y="4231640"/>
            <a:ext cx="1452880" cy="2997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396480" y="5341303"/>
            <a:ext cx="13106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Aliasing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 bwMode="auto">
          <a:xfrm flipH="1" flipV="1">
            <a:off x="5618480" y="4795520"/>
            <a:ext cx="1778000" cy="7766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8359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Aliasing Artifacts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Due to presence of replications for which  </a:t>
            </a:r>
          </a:p>
          <a:p>
            <a:pPr>
              <a:buFont typeface="Monotype Sort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   in spectrum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displayed or printed (written)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image</a:t>
            </a:r>
          </a:p>
          <a:p>
            <a:pPr>
              <a:buFont typeface="Monotype Sort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Results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spurious low frequency patterns in displayed or printed image: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Moiré Patterns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Jagged rendition of straight edges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970369"/>
              </p:ext>
            </p:extLst>
          </p:nvPr>
        </p:nvGraphicFramePr>
        <p:xfrm>
          <a:off x="6808788" y="1891229"/>
          <a:ext cx="14144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6" name="Equation" r:id="rId3" imgW="799753" imgH="203112" progId="Equation.DSMT4">
                  <p:embed/>
                </p:oleObj>
              </mc:Choice>
              <mc:Fallback>
                <p:oleObj name="Equation" r:id="rId3" imgW="799753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788" y="1891229"/>
                        <a:ext cx="141446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452504"/>
              </p:ext>
            </p:extLst>
          </p:nvPr>
        </p:nvGraphicFramePr>
        <p:xfrm>
          <a:off x="2095242" y="2679343"/>
          <a:ext cx="4927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" name="Equation" r:id="rId5" imgW="4927600" imgH="825500" progId="Equation.DSMT4">
                  <p:embed/>
                </p:oleObj>
              </mc:Choice>
              <mc:Fallback>
                <p:oleObj name="Equation" r:id="rId5" imgW="49276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5242" y="2679343"/>
                        <a:ext cx="49276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Synopsis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General Model for Display and Printing Processes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Line-Continuous Scanning Systems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Matrix-Addressable Systems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General Model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Ideal Reconstruction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Zero Order Hold Reconstruction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Aliasing </a:t>
            </a:r>
            <a:r>
              <a:rPr lang="en-US" dirty="0" smtClean="0">
                <a:latin typeface="Arial" charset="0"/>
                <a:ea typeface="ＭＳ Ｐゴシック" charset="0"/>
              </a:rPr>
              <a:t>Artifacts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jaggies_exa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598988"/>
            <a:ext cx="534193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Aliasing Artifacts in Image (2 Examples)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90600" y="1643063"/>
            <a:ext cx="7772400" cy="430053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1) Moiré pattern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en-US" sz="1700">
                <a:latin typeface="Arial" charset="0"/>
                <a:ea typeface="ＭＳ Ｐゴシック" charset="0"/>
                <a:cs typeface="ＭＳ Ｐゴシック" charset="0"/>
              </a:rPr>
              <a:t>                         Original image          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Moiré pattern formed by down-sampling</a:t>
            </a:r>
            <a:endParaRPr lang="en-US" sz="17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2) Jaggies (staircase effect)</a:t>
            </a:r>
          </a:p>
        </p:txBody>
      </p:sp>
      <p:pic>
        <p:nvPicPr>
          <p:cNvPr id="28676" name="Picture 4" descr="150px-Moire_pattern_of_bric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2216150"/>
            <a:ext cx="1524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150px-Moire_pattern_of_bricks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209800"/>
            <a:ext cx="15240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384300" y="287497"/>
            <a:ext cx="75438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 illustrating Moiré formation during sampling of a sine wave grating</a:t>
            </a:r>
          </a:p>
        </p:txBody>
      </p:sp>
      <p:pic>
        <p:nvPicPr>
          <p:cNvPr id="29698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5337" y="2206248"/>
            <a:ext cx="5492750" cy="3733800"/>
          </a:xfrm>
        </p:spPr>
      </p:pic>
      <p:grpSp>
        <p:nvGrpSpPr>
          <p:cNvPr id="29707" name="Group 29706"/>
          <p:cNvGrpSpPr/>
          <p:nvPr/>
        </p:nvGrpSpPr>
        <p:grpSpPr>
          <a:xfrm>
            <a:off x="6169756" y="1694522"/>
            <a:ext cx="2241307" cy="2022052"/>
            <a:chOff x="6136913" y="1585035"/>
            <a:chExt cx="2241307" cy="2022052"/>
          </a:xfrm>
        </p:grpSpPr>
        <p:cxnSp>
          <p:nvCxnSpPr>
            <p:cNvPr id="3" name="Straight Arrow Connector 2"/>
            <p:cNvCxnSpPr/>
            <p:nvPr/>
          </p:nvCxnSpPr>
          <p:spPr bwMode="auto">
            <a:xfrm>
              <a:off x="6318352" y="2518559"/>
              <a:ext cx="2059868" cy="106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>
              <a:off x="7249874" y="1945274"/>
              <a:ext cx="29038" cy="12989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6136913" y="2145043"/>
              <a:ext cx="2230634" cy="71501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7225547" y="1867574"/>
              <a:ext cx="619029" cy="14513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7396314" y="1934600"/>
              <a:ext cx="643355" cy="1491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7567081" y="2001625"/>
              <a:ext cx="635662" cy="14987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7695155" y="2079322"/>
              <a:ext cx="649316" cy="15277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7022763" y="1804848"/>
              <a:ext cx="662967" cy="14927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6862669" y="1743811"/>
              <a:ext cx="687293" cy="15004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6691903" y="1704117"/>
              <a:ext cx="722291" cy="14760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6513443" y="1664423"/>
              <a:ext cx="722291" cy="14760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6334983" y="1624729"/>
              <a:ext cx="722291" cy="14760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6156523" y="1585035"/>
              <a:ext cx="722291" cy="14760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708" name="Group 29707"/>
          <p:cNvGrpSpPr/>
          <p:nvPr/>
        </p:nvGrpSpPr>
        <p:grpSpPr>
          <a:xfrm>
            <a:off x="5888521" y="3941433"/>
            <a:ext cx="2821108" cy="2688003"/>
            <a:chOff x="5866626" y="3853843"/>
            <a:chExt cx="2821108" cy="2688003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>
              <a:off x="6364023" y="5370938"/>
              <a:ext cx="2059868" cy="106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7295545" y="4797653"/>
              <a:ext cx="29038" cy="12989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6435754" y="4556883"/>
              <a:ext cx="1739680" cy="159010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455368" y="4750961"/>
              <a:ext cx="1250460" cy="14066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7205451" y="3853843"/>
              <a:ext cx="1482283" cy="1439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6781514" y="4241025"/>
              <a:ext cx="1511322" cy="15431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5866626" y="5080291"/>
              <a:ext cx="1273539" cy="14615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9710" name="Object 297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973530"/>
              </p:ext>
            </p:extLst>
          </p:nvPr>
        </p:nvGraphicFramePr>
        <p:xfrm>
          <a:off x="7084037" y="3204116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Equation" r:id="rId4" imgW="165100" imgH="165100" progId="Equation.DSMT4">
                  <p:embed/>
                </p:oleObj>
              </mc:Choice>
              <mc:Fallback>
                <p:oleObj name="Equation" r:id="rId4" imgW="1651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4037" y="3204116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712014"/>
              </p:ext>
            </p:extLst>
          </p:nvPr>
        </p:nvGraphicFramePr>
        <p:xfrm>
          <a:off x="7083171" y="6060848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Equation" r:id="rId6" imgW="165100" imgH="165100" progId="Equation.DSMT4">
                  <p:embed/>
                </p:oleObj>
              </mc:Choice>
              <mc:Fallback>
                <p:oleObj name="Equation" r:id="rId6" imgW="1651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3171" y="6060848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297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095034"/>
              </p:ext>
            </p:extLst>
          </p:nvPr>
        </p:nvGraphicFramePr>
        <p:xfrm>
          <a:off x="8303820" y="2686024"/>
          <a:ext cx="177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Equation" r:id="rId7" imgW="177800" imgH="215900" progId="Equation.DSMT4">
                  <p:embed/>
                </p:oleObj>
              </mc:Choice>
              <mc:Fallback>
                <p:oleObj name="Equation" r:id="rId7" imgW="1778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03820" y="2686024"/>
                        <a:ext cx="1778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757923"/>
              </p:ext>
            </p:extLst>
          </p:nvPr>
        </p:nvGraphicFramePr>
        <p:xfrm>
          <a:off x="8313901" y="5597500"/>
          <a:ext cx="177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Equation" r:id="rId9" imgW="177800" imgH="215900" progId="Equation.DSMT4">
                  <p:embed/>
                </p:oleObj>
              </mc:Choice>
              <mc:Fallback>
                <p:oleObj name="Equation" r:id="rId9" imgW="1778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13901" y="5597500"/>
                        <a:ext cx="1778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2" name="Object 297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77488"/>
              </p:ext>
            </p:extLst>
          </p:nvPr>
        </p:nvGraphicFramePr>
        <p:xfrm>
          <a:off x="4483100" y="3321050"/>
          <a:ext cx="177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10" imgW="177800" imgH="215900" progId="Equation.DSMT4">
                  <p:embed/>
                </p:oleObj>
              </mc:Choice>
              <mc:Fallback>
                <p:oleObj name="Equation" r:id="rId10" imgW="1778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83100" y="3321050"/>
                        <a:ext cx="1778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3" name="TextBox 29722"/>
          <p:cNvSpPr txBox="1"/>
          <p:nvPr/>
        </p:nvSpPr>
        <p:spPr>
          <a:xfrm>
            <a:off x="2885440" y="1767840"/>
            <a:ext cx="21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Frequency domain</a:t>
            </a:r>
            <a:endParaRPr lang="en-US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6471920" y="1422400"/>
            <a:ext cx="1730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Spatial domain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8788"/>
            <a:ext cx="7477760" cy="821372"/>
          </a:xfrm>
        </p:spPr>
        <p:txBody>
          <a:bodyPr/>
          <a:lstStyle/>
          <a:p>
            <a:r>
              <a:rPr lang="en-US" dirty="0" smtClean="0"/>
              <a:t>More about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Moiré</a:t>
            </a:r>
            <a:endParaRPr lang="en-US" dirty="0"/>
          </a:p>
        </p:txBody>
      </p:sp>
      <p:pic>
        <p:nvPicPr>
          <p:cNvPr id="3" name="Picture 2" descr="color_pattern_2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1" y="1676400"/>
            <a:ext cx="3114354" cy="3810000"/>
          </a:xfrm>
          <a:prstGeom prst="rect">
            <a:avLst/>
          </a:prstGeom>
        </p:spPr>
      </p:pic>
      <p:pic>
        <p:nvPicPr>
          <p:cNvPr id="4" name="Picture 3" descr="210928 That's Amore lyric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16" y="2059940"/>
            <a:ext cx="4477384" cy="30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0928 Dean Martin -- wiki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1" y="574993"/>
            <a:ext cx="7373818" cy="5151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5175" y="5929313"/>
            <a:ext cx="4222129" cy="461665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https://</a:t>
            </a:r>
            <a:r>
              <a:rPr lang="en-US" smtClean="0">
                <a:solidFill>
                  <a:srgbClr val="FF0000"/>
                </a:solidFill>
                <a:latin typeface="+mn-lt"/>
              </a:rPr>
              <a:t>youtube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/OnFlx2Lnr9Q</a:t>
            </a:r>
          </a:p>
        </p:txBody>
      </p:sp>
    </p:spTree>
    <p:extLst>
      <p:ext uri="{BB962C8B-B14F-4D97-AF65-F5344CB8AC3E}">
        <p14:creationId xmlns:p14="http://schemas.microsoft.com/office/powerpoint/2010/main" val="240359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comic and song lead provided by Mai </a:t>
            </a:r>
            <a:r>
              <a:rPr lang="en-US" dirty="0" err="1" smtClean="0"/>
              <a:t>Seto</a:t>
            </a:r>
            <a:endParaRPr lang="en-US" dirty="0"/>
          </a:p>
        </p:txBody>
      </p:sp>
      <p:pic>
        <p:nvPicPr>
          <p:cNvPr id="3" name="Picture 2" descr="210928 Mai Seto LinkedIn p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40" y="1757932"/>
            <a:ext cx="6604207" cy="35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2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95338" y="458788"/>
            <a:ext cx="7543800" cy="1143000"/>
          </a:xfrm>
        </p:spPr>
        <p:txBody>
          <a:bodyPr/>
          <a:lstStyle/>
          <a:p>
            <a:pPr marL="342900" indent="-342900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Line-Continuous Scanning Systems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66738" y="1827213"/>
            <a:ext cx="7772400" cy="4116387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682875" y="2871788"/>
            <a:ext cx="6248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200"/>
              <a:t>-- reconstructed (displayed, printed, or written) image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589088" y="3359150"/>
          <a:ext cx="9667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2" name="Equation" r:id="rId3" imgW="545863" imgH="228501" progId="Equation.DSMT4">
                  <p:embed/>
                </p:oleObj>
              </mc:Choice>
              <mc:Fallback>
                <p:oleObj name="Equation" r:id="rId3" imgW="545863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3359150"/>
                        <a:ext cx="96678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2682875" y="3317875"/>
            <a:ext cx="15652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200"/>
              <a:t>-- write spot</a:t>
            </a: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2682875" y="3751263"/>
            <a:ext cx="1687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200"/>
              <a:t>-- scan signal</a:t>
            </a:r>
          </a:p>
        </p:txBody>
      </p:sp>
      <p:graphicFrame>
        <p:nvGraphicFramePr>
          <p:cNvPr id="16391" name="Object 9"/>
          <p:cNvGraphicFramePr>
            <a:graphicFrameLocks noChangeAspect="1"/>
          </p:cNvGraphicFramePr>
          <p:nvPr/>
        </p:nvGraphicFramePr>
        <p:xfrm>
          <a:off x="2071688" y="3824288"/>
          <a:ext cx="482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3" name="Equation" r:id="rId5" imgW="482600" imgH="317500" progId="Equation.DSMT4">
                  <p:embed/>
                </p:oleObj>
              </mc:Choice>
              <mc:Fallback>
                <p:oleObj name="Equation" r:id="rId5" imgW="482600" imgH="317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3824288"/>
                        <a:ext cx="482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1"/>
          <p:cNvGraphicFramePr>
            <a:graphicFrameLocks noChangeAspect="1"/>
          </p:cNvGraphicFramePr>
          <p:nvPr/>
        </p:nvGraphicFramePr>
        <p:xfrm>
          <a:off x="2005013" y="4513263"/>
          <a:ext cx="237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4" name="Equation" r:id="rId7" imgW="2374900" imgH="419100" progId="Equation.DSMT4">
                  <p:embed/>
                </p:oleObj>
              </mc:Choice>
              <mc:Fallback>
                <p:oleObj name="Equation" r:id="rId7" imgW="23749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4513263"/>
                        <a:ext cx="23749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2"/>
          <p:cNvGraphicFramePr>
            <a:graphicFrameLocks noChangeAspect="1"/>
          </p:cNvGraphicFramePr>
          <p:nvPr/>
        </p:nvGraphicFramePr>
        <p:xfrm>
          <a:off x="1644650" y="5072063"/>
          <a:ext cx="3581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5" name="Equation" r:id="rId9" imgW="3581400" imgH="342900" progId="Equation.DSMT4">
                  <p:embed/>
                </p:oleObj>
              </mc:Choice>
              <mc:Fallback>
                <p:oleObj name="Equation" r:id="rId9" imgW="3581400" imgH="342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5072063"/>
                        <a:ext cx="3581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3"/>
          <p:cNvGraphicFramePr>
            <a:graphicFrameLocks noChangeAspect="1"/>
          </p:cNvGraphicFramePr>
          <p:nvPr/>
        </p:nvGraphicFramePr>
        <p:xfrm>
          <a:off x="1476375" y="2881313"/>
          <a:ext cx="1016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6" name="Equation" r:id="rId11" imgW="1016000" imgH="419100" progId="Equation.DSMT4">
                  <p:embed/>
                </p:oleObj>
              </mc:Choice>
              <mc:Fallback>
                <p:oleObj name="Equation" r:id="rId11" imgW="10160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881313"/>
                        <a:ext cx="1016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4"/>
          <p:cNvGraphicFramePr>
            <a:graphicFrameLocks noChangeAspect="1"/>
          </p:cNvGraphicFramePr>
          <p:nvPr/>
        </p:nvGraphicFramePr>
        <p:xfrm>
          <a:off x="2103438" y="1938338"/>
          <a:ext cx="488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7" name="Equation" r:id="rId13" imgW="4889500" imgH="901700" progId="Equation.DSMT4">
                  <p:embed/>
                </p:oleObj>
              </mc:Choice>
              <mc:Fallback>
                <p:oleObj name="Equation" r:id="rId13" imgW="4889500" imgH="901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1938338"/>
                        <a:ext cx="488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866775" y="1757363"/>
            <a:ext cx="7772400" cy="411638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Recall</a:t>
            </a:r>
          </a:p>
        </p:txBody>
      </p:sp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1289050" y="3475038"/>
          <a:ext cx="37560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4" name="Equation" r:id="rId3" imgW="2120900" imgH="457200" progId="Equation.DSMT4">
                  <p:embed/>
                </p:oleObj>
              </mc:Choice>
              <mc:Fallback>
                <p:oleObj name="Equation" r:id="rId3" imgW="21209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3475038"/>
                        <a:ext cx="3756025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10"/>
          <p:cNvGraphicFramePr>
            <a:graphicFrameLocks noChangeAspect="1"/>
          </p:cNvGraphicFramePr>
          <p:nvPr/>
        </p:nvGraphicFramePr>
        <p:xfrm>
          <a:off x="1182688" y="3044825"/>
          <a:ext cx="3708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5" name="Equation" r:id="rId5" imgW="3708400" imgH="444500" progId="Equation.DSMT4">
                  <p:embed/>
                </p:oleObj>
              </mc:Choice>
              <mc:Fallback>
                <p:oleObj name="Equation" r:id="rId5" imgW="3708400" imgH="4445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3044825"/>
                        <a:ext cx="3708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11"/>
          <p:cNvGraphicFramePr>
            <a:graphicFrameLocks noChangeAspect="1"/>
          </p:cNvGraphicFramePr>
          <p:nvPr/>
        </p:nvGraphicFramePr>
        <p:xfrm>
          <a:off x="5703888" y="3033713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6" name="Equation" r:id="rId7" imgW="990600" imgH="444500" progId="Equation.DSMT4">
                  <p:embed/>
                </p:oleObj>
              </mc:Choice>
              <mc:Fallback>
                <p:oleObj name="Equation" r:id="rId7" imgW="990600" imgH="4445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8" y="3033713"/>
                        <a:ext cx="990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6257925" y="2990850"/>
            <a:ext cx="1973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– read spot  function</a:t>
            </a:r>
          </a:p>
        </p:txBody>
      </p:sp>
      <p:graphicFrame>
        <p:nvGraphicFramePr>
          <p:cNvPr id="17415" name="Object 1"/>
          <p:cNvGraphicFramePr>
            <a:graphicFrameLocks noChangeAspect="1"/>
          </p:cNvGraphicFramePr>
          <p:nvPr/>
        </p:nvGraphicFramePr>
        <p:xfrm>
          <a:off x="1079500" y="2505075"/>
          <a:ext cx="292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7" name="Equation" r:id="rId9" imgW="2921000" imgH="419100" progId="Equation.DSMT4">
                  <p:embed/>
                </p:oleObj>
              </mc:Choice>
              <mc:Fallback>
                <p:oleObj name="Equation" r:id="rId9" imgW="29210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2505075"/>
                        <a:ext cx="2921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2"/>
          <p:cNvGraphicFramePr>
            <a:graphicFrameLocks noChangeAspect="1"/>
          </p:cNvGraphicFramePr>
          <p:nvPr/>
        </p:nvGraphicFramePr>
        <p:xfrm>
          <a:off x="1119188" y="4392613"/>
          <a:ext cx="6108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8" name="Equation" r:id="rId11" imgW="6108700" imgH="901700" progId="Equation.DSMT4">
                  <p:embed/>
                </p:oleObj>
              </mc:Choice>
              <mc:Fallback>
                <p:oleObj name="Equation" r:id="rId11" imgW="6108700" imgH="901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4392613"/>
                        <a:ext cx="6108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3"/>
          <p:cNvGraphicFramePr>
            <a:graphicFrameLocks noChangeAspect="1"/>
          </p:cNvGraphicFramePr>
          <p:nvPr/>
        </p:nvGraphicFramePr>
        <p:xfrm>
          <a:off x="1266825" y="5422900"/>
          <a:ext cx="753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9" name="Equation" r:id="rId13" imgW="7531100" imgH="901700" progId="Equation.DSMT4">
                  <p:embed/>
                </p:oleObj>
              </mc:Choice>
              <mc:Fallback>
                <p:oleObj name="Equation" r:id="rId13" imgW="7531100" imgH="901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5422900"/>
                        <a:ext cx="7531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5" name="Object 7"/>
          <p:cNvGraphicFramePr>
            <a:graphicFrameLocks noChangeAspect="1"/>
          </p:cNvGraphicFramePr>
          <p:nvPr/>
        </p:nvGraphicFramePr>
        <p:xfrm>
          <a:off x="3516313" y="2768600"/>
          <a:ext cx="36861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8" name="Equation" r:id="rId3" imgW="2082800" imgH="457200" progId="Equation.DSMT4">
                  <p:embed/>
                </p:oleObj>
              </mc:Choice>
              <mc:Fallback>
                <p:oleObj name="Equation" r:id="rId3" imgW="20828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313" y="2768600"/>
                        <a:ext cx="36861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1"/>
          <p:cNvGraphicFramePr>
            <a:graphicFrameLocks noChangeAspect="1"/>
          </p:cNvGraphicFramePr>
          <p:nvPr/>
        </p:nvGraphicFramePr>
        <p:xfrm>
          <a:off x="1663700" y="1925638"/>
          <a:ext cx="4559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9" name="Equation" r:id="rId5" imgW="4559300" imgH="901700" progId="Equation.DSMT4">
                  <p:embed/>
                </p:oleObj>
              </mc:Choice>
              <mc:Fallback>
                <p:oleObj name="Equation" r:id="rId5" imgW="4559300" imgH="901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925638"/>
                        <a:ext cx="45593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2"/>
          <p:cNvGraphicFramePr>
            <a:graphicFrameLocks noChangeAspect="1"/>
          </p:cNvGraphicFramePr>
          <p:nvPr/>
        </p:nvGraphicFramePr>
        <p:xfrm>
          <a:off x="2771775" y="3570288"/>
          <a:ext cx="5003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0" name="Equation" r:id="rId7" imgW="5003800" imgH="901700" progId="Equation.DSMT4">
                  <p:embed/>
                </p:oleObj>
              </mc:Choice>
              <mc:Fallback>
                <p:oleObj name="Equation" r:id="rId7" imgW="5003800" imgH="901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570288"/>
                        <a:ext cx="5003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4"/>
          <p:cNvGraphicFramePr>
            <a:graphicFrameLocks noChangeAspect="1"/>
          </p:cNvGraphicFramePr>
          <p:nvPr/>
        </p:nvGraphicFramePr>
        <p:xfrm>
          <a:off x="2789238" y="4489450"/>
          <a:ext cx="4267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1" name="Equation" r:id="rId9" imgW="4267200" imgH="901700" progId="Equation.DSMT4">
                  <p:embed/>
                </p:oleObj>
              </mc:Choice>
              <mc:Fallback>
                <p:oleObj name="Equation" r:id="rId9" imgW="4267200" imgH="901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4489450"/>
                        <a:ext cx="4267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5"/>
          <p:cNvGraphicFramePr>
            <a:graphicFrameLocks noChangeAspect="1"/>
          </p:cNvGraphicFramePr>
          <p:nvPr/>
        </p:nvGraphicFramePr>
        <p:xfrm>
          <a:off x="2860675" y="5553075"/>
          <a:ext cx="2552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2" name="Equation" r:id="rId11" imgW="2552700" imgH="419100" progId="Equation.DSMT4">
                  <p:embed/>
                </p:oleObj>
              </mc:Choice>
              <mc:Fallback>
                <p:oleObj name="Equation" r:id="rId11" imgW="25527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5553075"/>
                        <a:ext cx="2552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474720" y="3495040"/>
            <a:ext cx="5434330" cy="338554"/>
            <a:chOff x="3474720" y="3495040"/>
            <a:chExt cx="5434330" cy="338554"/>
          </a:xfrm>
        </p:grpSpPr>
        <p:sp>
          <p:nvSpPr>
            <p:cNvPr id="2" name="TextBox 1"/>
            <p:cNvSpPr txBox="1"/>
            <p:nvPr/>
          </p:nvSpPr>
          <p:spPr>
            <a:xfrm>
              <a:off x="3474720" y="3495040"/>
              <a:ext cx="4906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n-lt"/>
                </a:rPr>
                <a:t>Note that the term inside the curly brackets above is</a:t>
              </a:r>
              <a:endParaRPr lang="en-US" sz="1600" dirty="0">
                <a:solidFill>
                  <a:srgbClr val="FF0000"/>
                </a:solidFill>
                <a:latin typeface="+mn-lt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6996737"/>
                </p:ext>
              </p:extLst>
            </p:nvPr>
          </p:nvGraphicFramePr>
          <p:xfrm>
            <a:off x="8261350" y="3543300"/>
            <a:ext cx="6477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83" name="Equation" r:id="rId13" imgW="647700" imgH="279400" progId="Equation.DSMT4">
                    <p:embed/>
                  </p:oleObj>
                </mc:Choice>
                <mc:Fallback>
                  <p:oleObj name="Equation" r:id="rId13" imgW="647700" imgH="279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261350" y="3543300"/>
                          <a:ext cx="6477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990600" y="1827213"/>
            <a:ext cx="184630" cy="338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72560" y="4307840"/>
            <a:ext cx="4066540" cy="342900"/>
            <a:chOff x="3434080" y="1239520"/>
            <a:chExt cx="4066540" cy="342900"/>
          </a:xfrm>
        </p:grpSpPr>
        <p:sp>
          <p:nvSpPr>
            <p:cNvPr id="12" name="TextBox 11"/>
            <p:cNvSpPr txBox="1"/>
            <p:nvPr/>
          </p:nvSpPr>
          <p:spPr>
            <a:xfrm>
              <a:off x="3434080" y="1239520"/>
              <a:ext cx="34234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n-lt"/>
                </a:rPr>
                <a:t>The product of             and            is </a:t>
              </a:r>
              <a:endParaRPr lang="en-US" sz="1600" dirty="0">
                <a:solidFill>
                  <a:srgbClr val="FF0000"/>
                </a:solidFill>
                <a:latin typeface="+mn-lt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3187688"/>
                </p:ext>
              </p:extLst>
            </p:nvPr>
          </p:nvGraphicFramePr>
          <p:xfrm>
            <a:off x="4885690" y="1297940"/>
            <a:ext cx="6731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84" name="Equation" r:id="rId15" imgW="673100" imgH="279400" progId="Equation.DSMT4">
                    <p:embed/>
                  </p:oleObj>
                </mc:Choice>
                <mc:Fallback>
                  <p:oleObj name="Equation" r:id="rId15" imgW="673100" imgH="279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885690" y="1297940"/>
                          <a:ext cx="6731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340286"/>
                </p:ext>
              </p:extLst>
            </p:nvPr>
          </p:nvGraphicFramePr>
          <p:xfrm>
            <a:off x="5924550" y="1277620"/>
            <a:ext cx="6477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85" name="Equation" r:id="rId17" imgW="647700" imgH="279400" progId="Equation.DSMT4">
                    <p:embed/>
                  </p:oleObj>
                </mc:Choice>
                <mc:Fallback>
                  <p:oleObj name="Equation" r:id="rId17" imgW="647700" imgH="279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924550" y="1277620"/>
                          <a:ext cx="6477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0007951"/>
                </p:ext>
              </p:extLst>
            </p:nvPr>
          </p:nvGraphicFramePr>
          <p:xfrm>
            <a:off x="6764020" y="1252220"/>
            <a:ext cx="7366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86" name="Equation" r:id="rId18" imgW="736600" imgH="330200" progId="Equation.DSMT4">
                    <p:embed/>
                  </p:oleObj>
                </mc:Choice>
                <mc:Fallback>
                  <p:oleObj name="Equation" r:id="rId18" imgW="736600" imgH="330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764020" y="1252220"/>
                          <a:ext cx="7366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Matrix-Addressable Systems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6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Recall</a:t>
            </a:r>
          </a:p>
        </p:txBody>
      </p:sp>
      <p:graphicFrame>
        <p:nvGraphicFramePr>
          <p:cNvPr id="19459" name="Object 8"/>
          <p:cNvGraphicFramePr>
            <a:graphicFrameLocks noChangeAspect="1"/>
          </p:cNvGraphicFramePr>
          <p:nvPr/>
        </p:nvGraphicFramePr>
        <p:xfrm>
          <a:off x="2189163" y="4879975"/>
          <a:ext cx="366553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" name="Equation" r:id="rId3" imgW="2070100" imgH="431800" progId="Equation.DSMT4">
                  <p:embed/>
                </p:oleObj>
              </mc:Choice>
              <mc:Fallback>
                <p:oleObj name="Equation" r:id="rId3" imgW="20701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4879975"/>
                        <a:ext cx="3665537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1"/>
          <p:cNvGraphicFramePr>
            <a:graphicFrameLocks noChangeAspect="1"/>
          </p:cNvGraphicFramePr>
          <p:nvPr/>
        </p:nvGraphicFramePr>
        <p:xfrm>
          <a:off x="2401888" y="3013075"/>
          <a:ext cx="226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4" name="Equation" r:id="rId5" imgW="2260600" imgH="419100" progId="Equation.DSMT4">
                  <p:embed/>
                </p:oleObj>
              </mc:Choice>
              <mc:Fallback>
                <p:oleObj name="Equation" r:id="rId5" imgW="22606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3013075"/>
                        <a:ext cx="2260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2"/>
          <p:cNvGraphicFramePr>
            <a:graphicFrameLocks noChangeAspect="1"/>
          </p:cNvGraphicFramePr>
          <p:nvPr/>
        </p:nvGraphicFramePr>
        <p:xfrm>
          <a:off x="1962150" y="4489450"/>
          <a:ext cx="292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5" name="Equation" r:id="rId7" imgW="2921000" imgH="419100" progId="Equation.DSMT4">
                  <p:embed/>
                </p:oleObj>
              </mc:Choice>
              <mc:Fallback>
                <p:oleObj name="Equation" r:id="rId7" imgW="29210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4489450"/>
                        <a:ext cx="2921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3"/>
          <p:cNvGraphicFramePr>
            <a:graphicFrameLocks noChangeAspect="1"/>
          </p:cNvGraphicFramePr>
          <p:nvPr/>
        </p:nvGraphicFramePr>
        <p:xfrm>
          <a:off x="2027238" y="1933575"/>
          <a:ext cx="5016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6" name="Equation" r:id="rId9" imgW="5016500" imgH="838200" progId="Equation.DSMT4">
                  <p:embed/>
                </p:oleObj>
              </mc:Choice>
              <mc:Fallback>
                <p:oleObj name="Equation" r:id="rId9" imgW="5016500" imgH="838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1933575"/>
                        <a:ext cx="5016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5224463" y="3638550"/>
          <a:ext cx="31115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4" name="Equation" r:id="rId3" imgW="1612900" imgH="203200" progId="Equation.DSMT4">
                  <p:embed/>
                </p:oleObj>
              </mc:Choice>
              <mc:Fallback>
                <p:oleObj name="Equation" r:id="rId3" imgW="16129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3" y="3638550"/>
                        <a:ext cx="31115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4748213" y="5040313"/>
          <a:ext cx="394493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5" name="Equation" r:id="rId5" imgW="2044700" imgH="431800" progId="Equation.DSMT4">
                  <p:embed/>
                </p:oleObj>
              </mc:Choice>
              <mc:Fallback>
                <p:oleObj name="Equation" r:id="rId5" imgW="2044700" imgH="43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5040313"/>
                        <a:ext cx="3944937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"/>
          <p:cNvGraphicFramePr>
            <a:graphicFrameLocks noChangeAspect="1"/>
          </p:cNvGraphicFramePr>
          <p:nvPr/>
        </p:nvGraphicFramePr>
        <p:xfrm>
          <a:off x="2138363" y="2052638"/>
          <a:ext cx="5689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" name="Equation" r:id="rId7" imgW="5689600" imgH="647700" progId="Equation.DSMT4">
                  <p:embed/>
                </p:oleObj>
              </mc:Choice>
              <mc:Fallback>
                <p:oleObj name="Equation" r:id="rId7" imgW="5689600" imgH="647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2052638"/>
                        <a:ext cx="5689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2"/>
          <p:cNvGraphicFramePr>
            <a:graphicFrameLocks noChangeAspect="1"/>
          </p:cNvGraphicFramePr>
          <p:nvPr/>
        </p:nvGraphicFramePr>
        <p:xfrm>
          <a:off x="3219450" y="2663825"/>
          <a:ext cx="4470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7" name="Equation" r:id="rId9" imgW="4470400" imgH="927100" progId="Equation.DSMT4">
                  <p:embed/>
                </p:oleObj>
              </mc:Choice>
              <mc:Fallback>
                <p:oleObj name="Equation" r:id="rId9" imgW="4470400" imgH="927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2663825"/>
                        <a:ext cx="44704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3"/>
          <p:cNvGraphicFramePr>
            <a:graphicFrameLocks noChangeAspect="1"/>
          </p:cNvGraphicFramePr>
          <p:nvPr/>
        </p:nvGraphicFramePr>
        <p:xfrm>
          <a:off x="3357563" y="4224338"/>
          <a:ext cx="3517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8" name="Equation" r:id="rId11" imgW="3517900" imgH="901700" progId="Equation.DSMT4">
                  <p:embed/>
                </p:oleObj>
              </mc:Choice>
              <mc:Fallback>
                <p:oleObj name="Equation" r:id="rId11" imgW="3517900" imgH="901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224338"/>
                        <a:ext cx="3517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 txBox="1">
            <a:spLocks noGrp="1"/>
          </p:cNvSpPr>
          <p:nvPr>
            <p:ph type="title"/>
          </p:nvPr>
        </p:nvSpPr>
        <p:spPr>
          <a:xfrm>
            <a:off x="4994927" y="2430200"/>
            <a:ext cx="3803633" cy="523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By applying the sifting property of the impulse to the line below, we get the above equation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92375" y="5929313"/>
            <a:ext cx="6081395" cy="338554"/>
            <a:chOff x="3474720" y="3495040"/>
            <a:chExt cx="5434330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3474720" y="3495040"/>
              <a:ext cx="42620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n-lt"/>
                </a:rPr>
                <a:t>Note that the term inside the curly brackets above is again</a:t>
              </a:r>
              <a:endParaRPr lang="en-US" sz="1600" dirty="0">
                <a:solidFill>
                  <a:srgbClr val="FF0000"/>
                </a:solidFill>
                <a:latin typeface="+mn-lt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8526695"/>
                </p:ext>
              </p:extLst>
            </p:nvPr>
          </p:nvGraphicFramePr>
          <p:xfrm>
            <a:off x="8261350" y="3543300"/>
            <a:ext cx="6477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9" name="Equation" r:id="rId13" imgW="647700" imgH="279400" progId="Equation.DSMT4">
                    <p:embed/>
                  </p:oleObj>
                </mc:Choice>
                <mc:Fallback>
                  <p:oleObj name="Equation" r:id="rId13" imgW="647700" imgH="279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261350" y="3543300"/>
                          <a:ext cx="6477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990600" y="1827213"/>
            <a:ext cx="6732800" cy="1282697"/>
          </a:xfrm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1509" name="Object 6"/>
          <p:cNvGraphicFramePr>
            <a:graphicFrameLocks noChangeAspect="1"/>
          </p:cNvGraphicFramePr>
          <p:nvPr/>
        </p:nvGraphicFramePr>
        <p:xfrm>
          <a:off x="2830513" y="3105150"/>
          <a:ext cx="4267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" name="Equation" r:id="rId3" imgW="4267200" imgH="901700" progId="Equation.DSMT4">
                  <p:embed/>
                </p:oleObj>
              </mc:Choice>
              <mc:Fallback>
                <p:oleObj name="Equation" r:id="rId3" imgW="4267200" imgH="901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3105150"/>
                        <a:ext cx="4267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463243"/>
              </p:ext>
            </p:extLst>
          </p:nvPr>
        </p:nvGraphicFramePr>
        <p:xfrm>
          <a:off x="1834491" y="2122924"/>
          <a:ext cx="6045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" name="Equation" r:id="rId5" imgW="6045200" imgH="901700" progId="Equation.DSMT4">
                  <p:embed/>
                </p:oleObj>
              </mc:Choice>
              <mc:Fallback>
                <p:oleObj name="Equation" r:id="rId5" imgW="60452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4491" y="2122924"/>
                        <a:ext cx="60452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602170"/>
              </p:ext>
            </p:extLst>
          </p:nvPr>
        </p:nvGraphicFramePr>
        <p:xfrm>
          <a:off x="2906888" y="4178339"/>
          <a:ext cx="2552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" name="Equation" r:id="rId7" imgW="2552700" imgH="419100" progId="Equation.DSMT4">
                  <p:embed/>
                </p:oleObj>
              </mc:Choice>
              <mc:Fallback>
                <p:oleObj name="Equation" r:id="rId7" imgW="2552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06888" y="4178339"/>
                        <a:ext cx="2552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653280" y="2885440"/>
            <a:ext cx="4066540" cy="342900"/>
            <a:chOff x="3434080" y="1239520"/>
            <a:chExt cx="4066540" cy="342900"/>
          </a:xfrm>
        </p:grpSpPr>
        <p:sp>
          <p:nvSpPr>
            <p:cNvPr id="8" name="TextBox 7"/>
            <p:cNvSpPr txBox="1"/>
            <p:nvPr/>
          </p:nvSpPr>
          <p:spPr>
            <a:xfrm>
              <a:off x="3434080" y="1239520"/>
              <a:ext cx="34234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n-lt"/>
                </a:rPr>
                <a:t>The product of             and            is </a:t>
              </a:r>
              <a:endParaRPr lang="en-US" sz="1600" dirty="0">
                <a:solidFill>
                  <a:srgbClr val="FF0000"/>
                </a:solidFill>
                <a:latin typeface="+mn-lt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8593246"/>
                </p:ext>
              </p:extLst>
            </p:nvPr>
          </p:nvGraphicFramePr>
          <p:xfrm>
            <a:off x="4885690" y="1297940"/>
            <a:ext cx="6731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3" name="Equation" r:id="rId9" imgW="673100" imgH="279400" progId="Equation.DSMT4">
                    <p:embed/>
                  </p:oleObj>
                </mc:Choice>
                <mc:Fallback>
                  <p:oleObj name="Equation" r:id="rId9" imgW="673100" imgH="279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885690" y="1297940"/>
                          <a:ext cx="6731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0679812"/>
                </p:ext>
              </p:extLst>
            </p:nvPr>
          </p:nvGraphicFramePr>
          <p:xfrm>
            <a:off x="5924550" y="1277620"/>
            <a:ext cx="6477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4" name="Equation" r:id="rId11" imgW="647700" imgH="279400" progId="Equation.DSMT4">
                    <p:embed/>
                  </p:oleObj>
                </mc:Choice>
                <mc:Fallback>
                  <p:oleObj name="Equation" r:id="rId11" imgW="647700" imgH="279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924550" y="1277620"/>
                          <a:ext cx="6477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1445735"/>
                </p:ext>
              </p:extLst>
            </p:nvPr>
          </p:nvGraphicFramePr>
          <p:xfrm>
            <a:off x="6764020" y="1252220"/>
            <a:ext cx="7366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5" name="Equation" r:id="rId13" imgW="736600" imgH="330200" progId="Equation.DSMT4">
                    <p:embed/>
                  </p:oleObj>
                </mc:Choice>
                <mc:Fallback>
                  <p:oleObj name="Equation" r:id="rId13" imgW="736600" imgH="330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764020" y="1252220"/>
                          <a:ext cx="7366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General Model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118930"/>
              </p:ext>
            </p:extLst>
          </p:nvPr>
        </p:nvGraphicFramePr>
        <p:xfrm>
          <a:off x="2075179" y="2079150"/>
          <a:ext cx="3594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9" name="Equation" r:id="rId3" imgW="3594100" imgH="419100" progId="Equation.DSMT4">
                  <p:embed/>
                </p:oleObj>
              </mc:Choice>
              <mc:Fallback>
                <p:oleObj name="Equation" r:id="rId3" imgW="35941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5179" y="2079150"/>
                        <a:ext cx="35941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85729"/>
              </p:ext>
            </p:extLst>
          </p:nvPr>
        </p:nvGraphicFramePr>
        <p:xfrm>
          <a:off x="2135574" y="2617034"/>
          <a:ext cx="3162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0" name="Equation" r:id="rId5" imgW="3162300" imgH="431800" progId="Equation.DSMT4">
                  <p:embed/>
                </p:oleObj>
              </mc:Choice>
              <mc:Fallback>
                <p:oleObj name="Equation" r:id="rId5" imgW="3162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5574" y="2617034"/>
                        <a:ext cx="3162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695895"/>
              </p:ext>
            </p:extLst>
          </p:nvPr>
        </p:nvGraphicFramePr>
        <p:xfrm>
          <a:off x="2217347" y="3413820"/>
          <a:ext cx="292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1" name="Equation" r:id="rId7" imgW="2921000" imgH="419100" progId="Equation.DSMT4">
                  <p:embed/>
                </p:oleObj>
              </mc:Choice>
              <mc:Fallback>
                <p:oleObj name="Equation" r:id="rId7" imgW="2921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17347" y="3413820"/>
                        <a:ext cx="2921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tebook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98:Templates:Presentation Designs:Notebook</Template>
  <TotalTime>7491</TotalTime>
  <Words>324</Words>
  <Application>Microsoft Macintosh PowerPoint</Application>
  <PresentationFormat>On-screen Show (4:3)</PresentationFormat>
  <Paragraphs>73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Notebook</vt:lpstr>
      <vt:lpstr>Equation</vt:lpstr>
      <vt:lpstr>EE 638: Principles of Digital Color Imaging Systems</vt:lpstr>
      <vt:lpstr>Synopsis</vt:lpstr>
      <vt:lpstr>Line-Continuous Scanning Systems</vt:lpstr>
      <vt:lpstr>PowerPoint Presentation</vt:lpstr>
      <vt:lpstr>PowerPoint Presentation</vt:lpstr>
      <vt:lpstr>Matrix-Addressable Systems</vt:lpstr>
      <vt:lpstr>By applying the sifting property of the impulse to the line below, we get the above equation</vt:lpstr>
      <vt:lpstr>PowerPoint Presentation</vt:lpstr>
      <vt:lpstr>General Model</vt:lpstr>
      <vt:lpstr>Ideal Reconstruction</vt:lpstr>
      <vt:lpstr>Spatial domain interpretation</vt:lpstr>
      <vt:lpstr>PowerPoint Presentation</vt:lpstr>
      <vt:lpstr>1-D illustration of reconstruction process</vt:lpstr>
      <vt:lpstr>Zero Order Hold Reconstruction</vt:lpstr>
      <vt:lpstr>Zero Order Hold Reconstruction (1-D Analysis) in Time Domain</vt:lpstr>
      <vt:lpstr>Zero Order Hold Reconstruction (1-D Analysis) in Frequency Domain</vt:lpstr>
      <vt:lpstr>Effect of Undersampling (1-D Analysis) in Frequency Domain (W &gt; 1/(2T)</vt:lpstr>
      <vt:lpstr>Effect of Undersampling (1-D Analysis) in Frequency Domain (Detail view)</vt:lpstr>
      <vt:lpstr>Aliasing Artifacts</vt:lpstr>
      <vt:lpstr>Aliasing Artifacts in Image (2 Examples)</vt:lpstr>
      <vt:lpstr>Example illustrating Moiré formation during sampling of a sine wave grating</vt:lpstr>
      <vt:lpstr>More about Moiré</vt:lpstr>
      <vt:lpstr>PowerPoint Presentation</vt:lpstr>
      <vt:lpstr>Web comic and song lead provided by Mai Seto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Jan P.  Allebach</dc:creator>
  <cp:lastModifiedBy>Jan Allebach</cp:lastModifiedBy>
  <cp:revision>883</cp:revision>
  <cp:lastPrinted>2001-08-19T16:43:19Z</cp:lastPrinted>
  <dcterms:created xsi:type="dcterms:W3CDTF">2011-09-26T17:51:45Z</dcterms:created>
  <dcterms:modified xsi:type="dcterms:W3CDTF">2021-09-29T17:28:10Z</dcterms:modified>
</cp:coreProperties>
</file>