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21" r:id="rId22"/>
    <p:sldId id="304" r:id="rId23"/>
    <p:sldId id="305" r:id="rId24"/>
    <p:sldId id="306" r:id="rId25"/>
    <p:sldId id="307" r:id="rId26"/>
    <p:sldId id="323" r:id="rId27"/>
    <p:sldId id="322" r:id="rId28"/>
    <p:sldId id="308" r:id="rId29"/>
    <p:sldId id="309" r:id="rId30"/>
    <p:sldId id="310" r:id="rId31"/>
    <p:sldId id="311" r:id="rId32"/>
    <p:sldId id="320" r:id="rId33"/>
    <p:sldId id="312" r:id="rId34"/>
    <p:sldId id="313" r:id="rId35"/>
    <p:sldId id="315" r:id="rId36"/>
    <p:sldId id="316" r:id="rId37"/>
    <p:sldId id="317" r:id="rId38"/>
    <p:sldId id="319" r:id="rId39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FFFF00"/>
    <a:srgbClr val="00FFFF"/>
    <a:srgbClr val="D708AA"/>
    <a:srgbClr val="5757C7"/>
    <a:srgbClr val="7988A5"/>
    <a:srgbClr val="90D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-552" y="-96"/>
      </p:cViewPr>
      <p:guideLst>
        <p:guide orient="horz" pos="4195"/>
        <p:guide pos="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18.emf"/><Relationship Id="rId3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45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1" Type="http://schemas.openxmlformats.org/officeDocument/2006/relationships/image" Target="../media/image58.wmf"/><Relationship Id="rId2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18.emf"/><Relationship Id="rId3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wmf"/><Relationship Id="rId3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Relationship Id="rId2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98.wmf"/><Relationship Id="rId5" Type="http://schemas.openxmlformats.org/officeDocument/2006/relationships/image" Target="../media/image99.wmf"/><Relationship Id="rId1" Type="http://schemas.openxmlformats.org/officeDocument/2006/relationships/image" Target="../media/image95.wmf"/><Relationship Id="rId2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4" Type="http://schemas.openxmlformats.org/officeDocument/2006/relationships/image" Target="../media/image102.wmf"/><Relationship Id="rId5" Type="http://schemas.openxmlformats.org/officeDocument/2006/relationships/image" Target="../media/image103.wmf"/><Relationship Id="rId6" Type="http://schemas.openxmlformats.org/officeDocument/2006/relationships/image" Target="../media/image104.wmf"/><Relationship Id="rId1" Type="http://schemas.openxmlformats.org/officeDocument/2006/relationships/image" Target="../media/image99.wmf"/><Relationship Id="rId2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4" Type="http://schemas.openxmlformats.org/officeDocument/2006/relationships/image" Target="../media/image108.wmf"/><Relationship Id="rId5" Type="http://schemas.openxmlformats.org/officeDocument/2006/relationships/image" Target="../media/image109.wmf"/><Relationship Id="rId6" Type="http://schemas.openxmlformats.org/officeDocument/2006/relationships/image" Target="../media/image110.wmf"/><Relationship Id="rId7" Type="http://schemas.openxmlformats.org/officeDocument/2006/relationships/image" Target="../media/image111.wmf"/><Relationship Id="rId1" Type="http://schemas.openxmlformats.org/officeDocument/2006/relationships/image" Target="../media/image105.wmf"/><Relationship Id="rId2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1" Type="http://schemas.openxmlformats.org/officeDocument/2006/relationships/image" Target="../media/image112.wmf"/><Relationship Id="rId2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4" Type="http://schemas.openxmlformats.org/officeDocument/2006/relationships/image" Target="../media/image121.wmf"/><Relationship Id="rId5" Type="http://schemas.openxmlformats.org/officeDocument/2006/relationships/image" Target="../media/image122.wmf"/><Relationship Id="rId6" Type="http://schemas.openxmlformats.org/officeDocument/2006/relationships/image" Target="../media/image123.emf"/><Relationship Id="rId7" Type="http://schemas.openxmlformats.org/officeDocument/2006/relationships/image" Target="../media/image124.emf"/><Relationship Id="rId1" Type="http://schemas.openxmlformats.org/officeDocument/2006/relationships/image" Target="../media/image118.wmf"/><Relationship Id="rId2" Type="http://schemas.openxmlformats.org/officeDocument/2006/relationships/image" Target="../media/image11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4" Type="http://schemas.openxmlformats.org/officeDocument/2006/relationships/image" Target="../media/image128.wmf"/><Relationship Id="rId5" Type="http://schemas.openxmlformats.org/officeDocument/2006/relationships/image" Target="../media/image129.wmf"/><Relationship Id="rId6" Type="http://schemas.openxmlformats.org/officeDocument/2006/relationships/image" Target="../media/image130.wmf"/><Relationship Id="rId7" Type="http://schemas.openxmlformats.org/officeDocument/2006/relationships/image" Target="../media/image131.wmf"/><Relationship Id="rId8" Type="http://schemas.openxmlformats.org/officeDocument/2006/relationships/image" Target="../media/image132.wmf"/><Relationship Id="rId9" Type="http://schemas.openxmlformats.org/officeDocument/2006/relationships/image" Target="../media/image133.wmf"/><Relationship Id="rId10" Type="http://schemas.openxmlformats.org/officeDocument/2006/relationships/image" Target="../media/image134.wmf"/><Relationship Id="rId11" Type="http://schemas.openxmlformats.org/officeDocument/2006/relationships/image" Target="../media/image135.emf"/><Relationship Id="rId1" Type="http://schemas.openxmlformats.org/officeDocument/2006/relationships/image" Target="../media/image125.wmf"/><Relationship Id="rId2" Type="http://schemas.openxmlformats.org/officeDocument/2006/relationships/image" Target="../media/image12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4" Type="http://schemas.openxmlformats.org/officeDocument/2006/relationships/image" Target="../media/image140.wmf"/><Relationship Id="rId5" Type="http://schemas.openxmlformats.org/officeDocument/2006/relationships/image" Target="../media/image141.emf"/><Relationship Id="rId1" Type="http://schemas.openxmlformats.org/officeDocument/2006/relationships/image" Target="../media/image137.wmf"/><Relationship Id="rId2" Type="http://schemas.openxmlformats.org/officeDocument/2006/relationships/image" Target="../media/image13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4" Type="http://schemas.openxmlformats.org/officeDocument/2006/relationships/image" Target="../media/image145.wmf"/><Relationship Id="rId5" Type="http://schemas.openxmlformats.org/officeDocument/2006/relationships/image" Target="../media/image146.wmf"/><Relationship Id="rId6" Type="http://schemas.openxmlformats.org/officeDocument/2006/relationships/image" Target="../media/image147.wmf"/><Relationship Id="rId7" Type="http://schemas.openxmlformats.org/officeDocument/2006/relationships/image" Target="../media/image140.wmf"/><Relationship Id="rId8" Type="http://schemas.openxmlformats.org/officeDocument/2006/relationships/image" Target="../media/image148.emf"/><Relationship Id="rId1" Type="http://schemas.openxmlformats.org/officeDocument/2006/relationships/image" Target="../media/image142.wmf"/><Relationship Id="rId2" Type="http://schemas.openxmlformats.org/officeDocument/2006/relationships/image" Target="../media/image14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4" Type="http://schemas.openxmlformats.org/officeDocument/2006/relationships/image" Target="../media/image127.wmf"/><Relationship Id="rId5" Type="http://schemas.openxmlformats.org/officeDocument/2006/relationships/image" Target="../media/image128.wmf"/><Relationship Id="rId6" Type="http://schemas.openxmlformats.org/officeDocument/2006/relationships/image" Target="../media/image129.wmf"/><Relationship Id="rId7" Type="http://schemas.openxmlformats.org/officeDocument/2006/relationships/image" Target="../media/image130.wmf"/><Relationship Id="rId8" Type="http://schemas.openxmlformats.org/officeDocument/2006/relationships/image" Target="../media/image131.wmf"/><Relationship Id="rId9" Type="http://schemas.openxmlformats.org/officeDocument/2006/relationships/image" Target="../media/image132.wmf"/><Relationship Id="rId10" Type="http://schemas.openxmlformats.org/officeDocument/2006/relationships/image" Target="../media/image133.wmf"/><Relationship Id="rId1" Type="http://schemas.openxmlformats.org/officeDocument/2006/relationships/image" Target="../media/image150.wmf"/><Relationship Id="rId2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12.emf"/><Relationship Id="rId5" Type="http://schemas.openxmlformats.org/officeDocument/2006/relationships/image" Target="../media/image24.e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17.e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17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2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0200" y="0"/>
            <a:ext cx="3162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2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0200" y="9109075"/>
            <a:ext cx="3162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</a:defRPr>
            </a:lvl1pPr>
          </a:lstStyle>
          <a:p>
            <a:pPr>
              <a:defRPr/>
            </a:pPr>
            <a:fld id="{475DC998-E624-8542-BC20-832C1C3D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0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4125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4" descr="A:\minispi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2350"/>
            <a:ext cx="19050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2350"/>
            <a:ext cx="28956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2350"/>
            <a:ext cx="1905000" cy="455613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7A5B56BA-010F-3B48-8B9B-6A785B4C8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5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C46F-0E1D-3543-A051-9C213442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8788"/>
            <a:ext cx="19431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8788"/>
            <a:ext cx="5676900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3EED-E7AA-094A-828C-5B837BE3D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B542-A889-9248-B28B-31B13FDB5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C1E2-7ACB-3049-B14E-46CEF327B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7213"/>
            <a:ext cx="3810000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7213"/>
            <a:ext cx="3810000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2DF0-5447-4044-A36D-60EA6CD3D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A0A7-17E4-E443-8D21-018D8937E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6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EFA4-90C6-1E4C-BE90-08FB6E95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3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AE12-DC35-E94A-BC57-FADBC6888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F3CD-B0E4-4748-9D98-746DA100B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D21E-9EA0-A54D-BB85-6546D5D11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4125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3" name="Picture 4" descr="A:\minispir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878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7213"/>
            <a:ext cx="77724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48491AE-E08F-CA48-AC67-9B1AF897A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Monotype Sorts" charset="0"/>
        <a:buChar char="l"/>
        <a:defRPr kumimoji="1" sz="23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19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1900">
          <a:solidFill>
            <a:schemeClr val="tx1"/>
          </a:solidFill>
          <a:latin typeface="+mn-lt"/>
          <a:ea typeface="ＭＳ Ｐゴシック" charset="-128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1900">
          <a:solidFill>
            <a:schemeClr val="tx1"/>
          </a:solidFill>
          <a:latin typeface="+mn-lt"/>
          <a:ea typeface="ＭＳ Ｐゴシック" charset="-128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  <a:ea typeface="ＭＳ Ｐゴシック" charset="-128"/>
        </a:defRPr>
      </a:lvl5pPr>
      <a:lvl6pPr marL="25130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6pPr>
      <a:lvl7pPr marL="29702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7pPr>
      <a:lvl8pPr marL="3427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8pPr>
      <a:lvl9pPr marL="3884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45.emf"/><Relationship Id="rId22" Type="http://schemas.openxmlformats.org/officeDocument/2006/relationships/oleObject" Target="../embeddings/oleObject49.bin"/><Relationship Id="rId23" Type="http://schemas.openxmlformats.org/officeDocument/2006/relationships/image" Target="../media/image46.emf"/><Relationship Id="rId24" Type="http://schemas.openxmlformats.org/officeDocument/2006/relationships/oleObject" Target="../embeddings/oleObject50.bin"/><Relationship Id="rId25" Type="http://schemas.openxmlformats.org/officeDocument/2006/relationships/image" Target="../media/image47.emf"/><Relationship Id="rId26" Type="http://schemas.openxmlformats.org/officeDocument/2006/relationships/oleObject" Target="../embeddings/oleObject51.bin"/><Relationship Id="rId27" Type="http://schemas.openxmlformats.org/officeDocument/2006/relationships/image" Target="../media/image48.e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41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42.w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43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44.w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38.wmf"/><Relationship Id="rId5" Type="http://schemas.openxmlformats.org/officeDocument/2006/relationships/image" Target="../media/image49.png"/><Relationship Id="rId6" Type="http://schemas.openxmlformats.org/officeDocument/2006/relationships/oleObject" Target="../embeddings/oleObject41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5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67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68.w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6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5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3.w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7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78.wmf"/><Relationship Id="rId5" Type="http://schemas.openxmlformats.org/officeDocument/2006/relationships/image" Target="../media/image81.png"/><Relationship Id="rId6" Type="http://schemas.openxmlformats.org/officeDocument/2006/relationships/oleObject" Target="../embeddings/oleObject77.bin"/><Relationship Id="rId7" Type="http://schemas.openxmlformats.org/officeDocument/2006/relationships/image" Target="../media/image79.w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8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oleObject" Target="../embeddings/oleObject79.bin"/><Relationship Id="rId5" Type="http://schemas.openxmlformats.org/officeDocument/2006/relationships/image" Target="../media/image82.wmf"/><Relationship Id="rId6" Type="http://schemas.openxmlformats.org/officeDocument/2006/relationships/image" Target="../media/image84.emf"/><Relationship Id="rId7" Type="http://schemas.openxmlformats.org/officeDocument/2006/relationships/image" Target="../media/image8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89.wmf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oleObject" Target="../embeddings/oleObject81.bin"/><Relationship Id="rId5" Type="http://schemas.openxmlformats.org/officeDocument/2006/relationships/image" Target="../media/image92.wm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9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7.bin"/><Relationship Id="rId12" Type="http://schemas.openxmlformats.org/officeDocument/2006/relationships/image" Target="../media/image99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Relationship Id="rId4" Type="http://schemas.openxmlformats.org/officeDocument/2006/relationships/image" Target="../media/image95.w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96.wmf"/><Relationship Id="rId7" Type="http://schemas.openxmlformats.org/officeDocument/2006/relationships/oleObject" Target="../embeddings/oleObject85.bin"/><Relationship Id="rId8" Type="http://schemas.openxmlformats.org/officeDocument/2006/relationships/image" Target="../media/image97.wmf"/><Relationship Id="rId9" Type="http://schemas.openxmlformats.org/officeDocument/2006/relationships/oleObject" Target="../embeddings/oleObject86.bin"/><Relationship Id="rId10" Type="http://schemas.openxmlformats.org/officeDocument/2006/relationships/image" Target="../media/image98.w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2.bin"/><Relationship Id="rId12" Type="http://schemas.openxmlformats.org/officeDocument/2006/relationships/image" Target="../media/image103.wmf"/><Relationship Id="rId13" Type="http://schemas.openxmlformats.org/officeDocument/2006/relationships/oleObject" Target="../embeddings/oleObject93.bin"/><Relationship Id="rId14" Type="http://schemas.openxmlformats.org/officeDocument/2006/relationships/image" Target="../media/image104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99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00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101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102.w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8.bin"/><Relationship Id="rId12" Type="http://schemas.openxmlformats.org/officeDocument/2006/relationships/image" Target="../media/image109.wmf"/><Relationship Id="rId13" Type="http://schemas.openxmlformats.org/officeDocument/2006/relationships/oleObject" Target="../embeddings/oleObject99.bin"/><Relationship Id="rId14" Type="http://schemas.openxmlformats.org/officeDocument/2006/relationships/image" Target="../media/image110.wmf"/><Relationship Id="rId15" Type="http://schemas.openxmlformats.org/officeDocument/2006/relationships/oleObject" Target="../embeddings/oleObject100.bin"/><Relationship Id="rId16" Type="http://schemas.openxmlformats.org/officeDocument/2006/relationships/image" Target="../media/image111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105.w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106.w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107.wmf"/><Relationship Id="rId9" Type="http://schemas.openxmlformats.org/officeDocument/2006/relationships/oleObject" Target="../embeddings/oleObject97.bin"/><Relationship Id="rId10" Type="http://schemas.openxmlformats.org/officeDocument/2006/relationships/image" Target="../media/image108.w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116.w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117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112.wmf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113.wmf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114.wmf"/><Relationship Id="rId9" Type="http://schemas.openxmlformats.org/officeDocument/2006/relationships/oleObject" Target="../embeddings/oleObject104.bin"/><Relationship Id="rId10" Type="http://schemas.openxmlformats.org/officeDocument/2006/relationships/image" Target="../media/image115.w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1.bin"/><Relationship Id="rId12" Type="http://schemas.openxmlformats.org/officeDocument/2006/relationships/image" Target="../media/image122.wmf"/><Relationship Id="rId13" Type="http://schemas.openxmlformats.org/officeDocument/2006/relationships/oleObject" Target="../embeddings/oleObject112.bin"/><Relationship Id="rId14" Type="http://schemas.openxmlformats.org/officeDocument/2006/relationships/image" Target="../media/image123.emf"/><Relationship Id="rId15" Type="http://schemas.openxmlformats.org/officeDocument/2006/relationships/oleObject" Target="../embeddings/oleObject113.bin"/><Relationship Id="rId16" Type="http://schemas.openxmlformats.org/officeDocument/2006/relationships/image" Target="../media/image12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7.bin"/><Relationship Id="rId4" Type="http://schemas.openxmlformats.org/officeDocument/2006/relationships/image" Target="../media/image118.w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119.w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120.wmf"/><Relationship Id="rId9" Type="http://schemas.openxmlformats.org/officeDocument/2006/relationships/oleObject" Target="../embeddings/oleObject110.bin"/><Relationship Id="rId10" Type="http://schemas.openxmlformats.org/officeDocument/2006/relationships/image" Target="../media/image121.w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wmf"/><Relationship Id="rId20" Type="http://schemas.openxmlformats.org/officeDocument/2006/relationships/oleObject" Target="../embeddings/oleObject122.bin"/><Relationship Id="rId21" Type="http://schemas.openxmlformats.org/officeDocument/2006/relationships/image" Target="../media/image133.wmf"/><Relationship Id="rId22" Type="http://schemas.openxmlformats.org/officeDocument/2006/relationships/oleObject" Target="../embeddings/oleObject123.bin"/><Relationship Id="rId23" Type="http://schemas.openxmlformats.org/officeDocument/2006/relationships/image" Target="../media/image134.wmf"/><Relationship Id="rId24" Type="http://schemas.openxmlformats.org/officeDocument/2006/relationships/oleObject" Target="../embeddings/oleObject124.bin"/><Relationship Id="rId25" Type="http://schemas.openxmlformats.org/officeDocument/2006/relationships/image" Target="../media/image135.emf"/><Relationship Id="rId10" Type="http://schemas.openxmlformats.org/officeDocument/2006/relationships/oleObject" Target="../embeddings/oleObject117.bin"/><Relationship Id="rId11" Type="http://schemas.openxmlformats.org/officeDocument/2006/relationships/image" Target="../media/image128.wmf"/><Relationship Id="rId12" Type="http://schemas.openxmlformats.org/officeDocument/2006/relationships/oleObject" Target="../embeddings/oleObject118.bin"/><Relationship Id="rId13" Type="http://schemas.openxmlformats.org/officeDocument/2006/relationships/image" Target="../media/image129.wmf"/><Relationship Id="rId14" Type="http://schemas.openxmlformats.org/officeDocument/2006/relationships/oleObject" Target="../embeddings/oleObject119.bin"/><Relationship Id="rId15" Type="http://schemas.openxmlformats.org/officeDocument/2006/relationships/image" Target="../media/image130.wmf"/><Relationship Id="rId16" Type="http://schemas.openxmlformats.org/officeDocument/2006/relationships/oleObject" Target="../embeddings/oleObject120.bin"/><Relationship Id="rId17" Type="http://schemas.openxmlformats.org/officeDocument/2006/relationships/image" Target="../media/image131.wmf"/><Relationship Id="rId18" Type="http://schemas.openxmlformats.org/officeDocument/2006/relationships/oleObject" Target="../embeddings/oleObject121.bin"/><Relationship Id="rId19" Type="http://schemas.openxmlformats.org/officeDocument/2006/relationships/image" Target="../media/image132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6.png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25.w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126.wmf"/><Relationship Id="rId8" Type="http://schemas.openxmlformats.org/officeDocument/2006/relationships/oleObject" Target="../embeddings/oleObject116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9.bin"/><Relationship Id="rId12" Type="http://schemas.openxmlformats.org/officeDocument/2006/relationships/image" Target="../media/image141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5.bin"/><Relationship Id="rId4" Type="http://schemas.openxmlformats.org/officeDocument/2006/relationships/image" Target="../media/image137.wmf"/><Relationship Id="rId5" Type="http://schemas.openxmlformats.org/officeDocument/2006/relationships/oleObject" Target="../embeddings/oleObject126.bin"/><Relationship Id="rId6" Type="http://schemas.openxmlformats.org/officeDocument/2006/relationships/image" Target="../media/image138.wmf"/><Relationship Id="rId7" Type="http://schemas.openxmlformats.org/officeDocument/2006/relationships/oleObject" Target="../embeddings/oleObject127.bin"/><Relationship Id="rId8" Type="http://schemas.openxmlformats.org/officeDocument/2006/relationships/image" Target="../media/image139.wmf"/><Relationship Id="rId9" Type="http://schemas.openxmlformats.org/officeDocument/2006/relationships/oleObject" Target="../embeddings/oleObject128.bin"/><Relationship Id="rId10" Type="http://schemas.openxmlformats.org/officeDocument/2006/relationships/image" Target="../media/image140.w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9.png"/><Relationship Id="rId20" Type="http://schemas.openxmlformats.org/officeDocument/2006/relationships/image" Target="../media/image148.emf"/><Relationship Id="rId10" Type="http://schemas.openxmlformats.org/officeDocument/2006/relationships/oleObject" Target="../embeddings/oleObject133.bin"/><Relationship Id="rId11" Type="http://schemas.openxmlformats.org/officeDocument/2006/relationships/image" Target="../media/image145.wmf"/><Relationship Id="rId12" Type="http://schemas.openxmlformats.org/officeDocument/2006/relationships/oleObject" Target="../embeddings/oleObject134.bin"/><Relationship Id="rId13" Type="http://schemas.openxmlformats.org/officeDocument/2006/relationships/image" Target="../media/image146.wmf"/><Relationship Id="rId14" Type="http://schemas.openxmlformats.org/officeDocument/2006/relationships/oleObject" Target="../embeddings/oleObject135.bin"/><Relationship Id="rId15" Type="http://schemas.openxmlformats.org/officeDocument/2006/relationships/image" Target="../media/image147.wmf"/><Relationship Id="rId16" Type="http://schemas.openxmlformats.org/officeDocument/2006/relationships/image" Target="../media/image90.png"/><Relationship Id="rId17" Type="http://schemas.openxmlformats.org/officeDocument/2006/relationships/oleObject" Target="../embeddings/oleObject136.bin"/><Relationship Id="rId18" Type="http://schemas.openxmlformats.org/officeDocument/2006/relationships/image" Target="../media/image140.wmf"/><Relationship Id="rId19" Type="http://schemas.openxmlformats.org/officeDocument/2006/relationships/oleObject" Target="../embeddings/oleObject137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0.bin"/><Relationship Id="rId4" Type="http://schemas.openxmlformats.org/officeDocument/2006/relationships/image" Target="../media/image142.wmf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43.w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44.wmf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1.bin"/><Relationship Id="rId20" Type="http://schemas.openxmlformats.org/officeDocument/2006/relationships/image" Target="../media/image131.wmf"/><Relationship Id="rId21" Type="http://schemas.openxmlformats.org/officeDocument/2006/relationships/oleObject" Target="../embeddings/oleObject147.bin"/><Relationship Id="rId22" Type="http://schemas.openxmlformats.org/officeDocument/2006/relationships/image" Target="../media/image132.wmf"/><Relationship Id="rId23" Type="http://schemas.openxmlformats.org/officeDocument/2006/relationships/oleObject" Target="../embeddings/oleObject148.bin"/><Relationship Id="rId24" Type="http://schemas.openxmlformats.org/officeDocument/2006/relationships/image" Target="../media/image133.wmf"/><Relationship Id="rId10" Type="http://schemas.openxmlformats.org/officeDocument/2006/relationships/image" Target="../media/image126.wmf"/><Relationship Id="rId11" Type="http://schemas.openxmlformats.org/officeDocument/2006/relationships/oleObject" Target="../embeddings/oleObject142.bin"/><Relationship Id="rId12" Type="http://schemas.openxmlformats.org/officeDocument/2006/relationships/image" Target="../media/image127.wmf"/><Relationship Id="rId13" Type="http://schemas.openxmlformats.org/officeDocument/2006/relationships/oleObject" Target="../embeddings/oleObject143.bin"/><Relationship Id="rId14" Type="http://schemas.openxmlformats.org/officeDocument/2006/relationships/image" Target="../media/image128.wmf"/><Relationship Id="rId15" Type="http://schemas.openxmlformats.org/officeDocument/2006/relationships/oleObject" Target="../embeddings/oleObject144.bin"/><Relationship Id="rId16" Type="http://schemas.openxmlformats.org/officeDocument/2006/relationships/image" Target="../media/image129.wmf"/><Relationship Id="rId17" Type="http://schemas.openxmlformats.org/officeDocument/2006/relationships/oleObject" Target="../embeddings/oleObject145.bin"/><Relationship Id="rId18" Type="http://schemas.openxmlformats.org/officeDocument/2006/relationships/image" Target="../media/image130.wmf"/><Relationship Id="rId19" Type="http://schemas.openxmlformats.org/officeDocument/2006/relationships/oleObject" Target="../embeddings/oleObject146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8.bin"/><Relationship Id="rId4" Type="http://schemas.openxmlformats.org/officeDocument/2006/relationships/image" Target="../media/image150.wmf"/><Relationship Id="rId5" Type="http://schemas.openxmlformats.org/officeDocument/2006/relationships/oleObject" Target="../embeddings/oleObject139.bin"/><Relationship Id="rId6" Type="http://schemas.openxmlformats.org/officeDocument/2006/relationships/image" Target="../media/image136.png"/><Relationship Id="rId7" Type="http://schemas.openxmlformats.org/officeDocument/2006/relationships/oleObject" Target="../embeddings/oleObject140.bin"/><Relationship Id="rId8" Type="http://schemas.openxmlformats.org/officeDocument/2006/relationships/image" Target="../media/image12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EE 638: Principles of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Digital Color Imaging Systems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3675" y="3536950"/>
            <a:ext cx="6965950" cy="1716088"/>
          </a:xfrm>
        </p:spPr>
        <p:txBody>
          <a:bodyPr/>
          <a:lstStyle/>
          <a:p>
            <a:pPr>
              <a:buFont typeface="Monotype Sorts" charset="0"/>
              <a:buNone/>
            </a:pPr>
            <a:endParaRPr lang="en-US" sz="2800">
              <a:solidFill>
                <a:srgbClr val="5757C7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 sz="2800">
                <a:solidFill>
                  <a:srgbClr val="5757C7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21: Sampling and Scanning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700" y="5322888"/>
            <a:ext cx="5638800" cy="4619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Notes partially prepared by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Sirui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Hu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421438" y="54848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2) Sampling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define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then let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Again, this signal embodies all the effects due to the  fact that we observe            only at locations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2474913" y="2424113"/>
          <a:ext cx="35893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2070100" imgH="342900" progId="Equation.DSMT4">
                  <p:embed/>
                </p:oleObj>
              </mc:Choice>
              <mc:Fallback>
                <p:oleObj name="Equation" r:id="rId3" imgW="2070100" imgH="342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2424113"/>
                        <a:ext cx="35893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7"/>
          <p:cNvGraphicFramePr>
            <a:graphicFrameLocks noChangeAspect="1"/>
          </p:cNvGraphicFramePr>
          <p:nvPr/>
        </p:nvGraphicFramePr>
        <p:xfrm>
          <a:off x="7137400" y="4773613"/>
          <a:ext cx="1101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5" imgW="622030" imgH="203112" progId="Equation.DSMT4">
                  <p:embed/>
                </p:oleObj>
              </mc:Choice>
              <mc:Fallback>
                <p:oleObj name="Equation" r:id="rId5" imgW="622030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4773613"/>
                        <a:ext cx="11017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4076700" y="4787900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7" imgW="876300" imgH="342900" progId="Equation.DSMT4">
                  <p:embed/>
                </p:oleObj>
              </mc:Choice>
              <mc:Fallback>
                <p:oleObj name="Equation" r:id="rId7" imgW="876300" imgH="342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787900"/>
                        <a:ext cx="876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"/>
          <p:cNvGraphicFramePr>
            <a:graphicFrameLocks noChangeAspect="1"/>
          </p:cNvGraphicFramePr>
          <p:nvPr/>
        </p:nvGraphicFramePr>
        <p:xfrm>
          <a:off x="2384425" y="3663950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9" imgW="2921000" imgH="419100" progId="Equation.DSMT4">
                  <p:embed/>
                </p:oleObj>
              </mc:Choice>
              <mc:Fallback>
                <p:oleObj name="Equation" r:id="rId9" imgW="2921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3663950"/>
                        <a:ext cx="292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079500" y="458788"/>
            <a:ext cx="78105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4. General Model for Scanning &amp; Sampling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1) Aperture effects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Aperture acts as a filter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           spreads out,            contracts resulting in attenuation of the higher frequency components of the image           .</a:t>
            </a:r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2249488" y="5535613"/>
          <a:ext cx="831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5535613"/>
                        <a:ext cx="831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1828800" y="4806950"/>
          <a:ext cx="831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469696" imgH="203112" progId="Equation.DSMT4">
                  <p:embed/>
                </p:oleObj>
              </mc:Choice>
              <mc:Fallback>
                <p:oleObj name="Equation" r:id="rId5" imgW="469696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6950"/>
                        <a:ext cx="831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4429125" y="4851400"/>
          <a:ext cx="809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851400"/>
                        <a:ext cx="8096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"/>
          <p:cNvGraphicFramePr>
            <a:graphicFrameLocks noChangeAspect="1"/>
          </p:cNvGraphicFramePr>
          <p:nvPr/>
        </p:nvGraphicFramePr>
        <p:xfrm>
          <a:off x="2020888" y="2420938"/>
          <a:ext cx="358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9" imgW="3581400" imgH="342900" progId="Equation.DSMT4">
                  <p:embed/>
                </p:oleObj>
              </mc:Choice>
              <mc:Fallback>
                <p:oleObj name="Equation" r:id="rId9" imgW="35814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2420938"/>
                        <a:ext cx="358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2"/>
          <p:cNvGraphicFramePr>
            <a:graphicFrameLocks noChangeAspect="1"/>
          </p:cNvGraphicFramePr>
          <p:nvPr/>
        </p:nvGraphicFramePr>
        <p:xfrm>
          <a:off x="2068513" y="2943225"/>
          <a:ext cx="322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11" imgW="3225800" imgH="406400" progId="Equation.DSMT4">
                  <p:embed/>
                </p:oleObj>
              </mc:Choice>
              <mc:Fallback>
                <p:oleObj name="Equation" r:id="rId11" imgW="3225800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2943225"/>
                        <a:ext cx="322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2) Sampling effects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Since            generally contains periodic structures, 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will consist of an array of impulses.</a:t>
            </a:r>
          </a:p>
          <a:p>
            <a:pPr>
              <a:buFont typeface="Monotype Sorts" charset="0"/>
              <a:buNone/>
            </a:pPr>
            <a:endParaRPr lang="en-US" sz="13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Convolution of            with            will result in replications of             located at the coordinates of each impulse in           .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2227263" y="3563938"/>
          <a:ext cx="809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563938"/>
                        <a:ext cx="8096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9"/>
          <p:cNvGraphicFramePr>
            <a:graphicFrameLocks noChangeAspect="1"/>
          </p:cNvGraphicFramePr>
          <p:nvPr/>
        </p:nvGraphicFramePr>
        <p:xfrm>
          <a:off x="1443038" y="3981450"/>
          <a:ext cx="831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5" imgW="469696" imgH="203112" progId="Equation.DSMT4">
                  <p:embed/>
                </p:oleObj>
              </mc:Choice>
              <mc:Fallback>
                <p:oleObj name="Equation" r:id="rId5" imgW="469696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3981450"/>
                        <a:ext cx="831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12"/>
          <p:cNvGraphicFramePr>
            <a:graphicFrameLocks noChangeAspect="1"/>
          </p:cNvGraphicFramePr>
          <p:nvPr/>
        </p:nvGraphicFramePr>
        <p:xfrm>
          <a:off x="3379788" y="4618038"/>
          <a:ext cx="831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7" imgW="469696" imgH="203112" progId="Equation.DSMT4">
                  <p:embed/>
                </p:oleObj>
              </mc:Choice>
              <mc:Fallback>
                <p:oleObj name="Equation" r:id="rId7" imgW="469696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4618038"/>
                        <a:ext cx="831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3"/>
          <p:cNvGraphicFramePr>
            <a:graphicFrameLocks noChangeAspect="1"/>
          </p:cNvGraphicFramePr>
          <p:nvPr/>
        </p:nvGraphicFramePr>
        <p:xfrm>
          <a:off x="2806700" y="5345113"/>
          <a:ext cx="831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8" imgW="469696" imgH="203112" progId="Equation.DSMT4">
                  <p:embed/>
                </p:oleObj>
              </mc:Choice>
              <mc:Fallback>
                <p:oleObj name="Equation" r:id="rId8" imgW="469696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345113"/>
                        <a:ext cx="831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1903413" y="2944813"/>
          <a:ext cx="334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9" imgW="3340100" imgH="469900" progId="Equation.DSMT4">
                  <p:embed/>
                </p:oleObj>
              </mc:Choice>
              <mc:Fallback>
                <p:oleObj name="Equation" r:id="rId9" imgW="33401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944813"/>
                        <a:ext cx="3340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1"/>
          <p:cNvGraphicFramePr>
            <a:graphicFrameLocks noChangeAspect="1"/>
          </p:cNvGraphicFramePr>
          <p:nvPr/>
        </p:nvGraphicFramePr>
        <p:xfrm>
          <a:off x="1936750" y="2379663"/>
          <a:ext cx="293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11" imgW="2933700" imgH="444500" progId="Equation.DSMT4">
                  <p:embed/>
                </p:oleObj>
              </mc:Choice>
              <mc:Fallback>
                <p:oleObj name="Equation" r:id="rId11" imgW="2933700" imgH="444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2379663"/>
                        <a:ext cx="2933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"/>
          <p:cNvGraphicFramePr>
            <a:graphicFrameLocks noChangeAspect="1"/>
          </p:cNvGraphicFramePr>
          <p:nvPr/>
        </p:nvGraphicFramePr>
        <p:xfrm>
          <a:off x="4849813" y="4603750"/>
          <a:ext cx="87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13" imgW="876300" imgH="406400" progId="Equation.DSMT4">
                  <p:embed/>
                </p:oleObj>
              </mc:Choice>
              <mc:Fallback>
                <p:oleObj name="Equation" r:id="rId13" imgW="876300" imgH="40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4603750"/>
                        <a:ext cx="876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2"/>
          <p:cNvGraphicFramePr>
            <a:graphicFrameLocks noChangeAspect="1"/>
          </p:cNvGraphicFramePr>
          <p:nvPr/>
        </p:nvGraphicFramePr>
        <p:xfrm>
          <a:off x="3341688" y="4962525"/>
          <a:ext cx="87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15" imgW="876300" imgH="406400" progId="Equation.DSMT4">
                  <p:embed/>
                </p:oleObj>
              </mc:Choice>
              <mc:Fallback>
                <p:oleObj name="Equation" r:id="rId15" imgW="876300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4962525"/>
                        <a:ext cx="876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023938" y="458788"/>
            <a:ext cx="4649787" cy="11557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5. Analysis of Sampling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795338" y="1566863"/>
            <a:ext cx="7772400" cy="41163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1) Line-continuous scanning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1036638" y="1855788"/>
          <a:ext cx="39830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3" imgW="2120900" imgH="457200" progId="Equation.DSMT4">
                  <p:embed/>
                </p:oleObj>
              </mc:Choice>
              <mc:Fallback>
                <p:oleObj name="Equation" r:id="rId3" imgW="21209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855788"/>
                        <a:ext cx="398303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 descr="Untitled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684213"/>
            <a:ext cx="30241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1117600" y="3382963"/>
          <a:ext cx="23590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6" imgW="1435100" imgH="342900" progId="Equation.DSMT4">
                  <p:embed/>
                </p:oleObj>
              </mc:Choice>
              <mc:Fallback>
                <p:oleObj name="Equation" r:id="rId6" imgW="1435100" imgH="342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382963"/>
                        <a:ext cx="23590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4"/>
          <p:cNvGraphicFramePr>
            <a:graphicFrameLocks noChangeAspect="1"/>
          </p:cNvGraphicFramePr>
          <p:nvPr/>
        </p:nvGraphicFramePr>
        <p:xfrm>
          <a:off x="1843088" y="3930650"/>
          <a:ext cx="16271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8" imgW="990600" imgH="228600" progId="Equation.DSMT4">
                  <p:embed/>
                </p:oleObj>
              </mc:Choice>
              <mc:Fallback>
                <p:oleObj name="Equation" r:id="rId8" imgW="990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3930650"/>
                        <a:ext cx="16271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5"/>
          <p:cNvGraphicFramePr>
            <a:graphicFrameLocks noChangeAspect="1"/>
          </p:cNvGraphicFramePr>
          <p:nvPr/>
        </p:nvGraphicFramePr>
        <p:xfrm>
          <a:off x="1093788" y="4333875"/>
          <a:ext cx="2820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10" imgW="1739900" imgH="431800" progId="Equation.DSMT4">
                  <p:embed/>
                </p:oleObj>
              </mc:Choice>
              <mc:Fallback>
                <p:oleObj name="Equation" r:id="rId10" imgW="17399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333875"/>
                        <a:ext cx="2820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6"/>
          <p:cNvGraphicFramePr>
            <a:graphicFrameLocks noChangeAspect="1"/>
          </p:cNvGraphicFramePr>
          <p:nvPr/>
        </p:nvGraphicFramePr>
        <p:xfrm>
          <a:off x="1830388" y="5081588"/>
          <a:ext cx="21590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12" imgW="1422400" imgH="419100" progId="Equation.DSMT4">
                  <p:embed/>
                </p:oleObj>
              </mc:Choice>
              <mc:Fallback>
                <p:oleObj name="Equation" r:id="rId12" imgW="14224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5081588"/>
                        <a:ext cx="21590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7"/>
          <p:cNvGraphicFramePr>
            <a:graphicFrameLocks noChangeAspect="1"/>
          </p:cNvGraphicFramePr>
          <p:nvPr/>
        </p:nvGraphicFramePr>
        <p:xfrm>
          <a:off x="1812925" y="5778500"/>
          <a:ext cx="1985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14" imgW="1308100" imgH="419100" progId="Equation.DSMT4">
                  <p:embed/>
                </p:oleObj>
              </mc:Choice>
              <mc:Fallback>
                <p:oleObj name="Equation" r:id="rId14" imgW="13081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778500"/>
                        <a:ext cx="19859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8"/>
          <p:cNvGraphicFramePr>
            <a:graphicFrameLocks noChangeAspect="1"/>
          </p:cNvGraphicFramePr>
          <p:nvPr/>
        </p:nvGraphicFramePr>
        <p:xfrm>
          <a:off x="2674938" y="2286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16" imgW="435285" imgH="677109" progId="Equation.DSMT4">
                  <p:embed/>
                </p:oleObj>
              </mc:Choice>
              <mc:Fallback>
                <p:oleObj name="Equation" r:id="rId16" imgW="435285" imgH="67710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2286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35" name="Straight Connector 21"/>
          <p:cNvCxnSpPr>
            <a:cxnSpLocks noChangeShapeType="1"/>
          </p:cNvCxnSpPr>
          <p:nvPr/>
        </p:nvCxnSpPr>
        <p:spPr bwMode="auto">
          <a:xfrm rot="5400000">
            <a:off x="2851943" y="5104607"/>
            <a:ext cx="236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636" name="Object 1"/>
          <p:cNvGraphicFramePr>
            <a:graphicFrameLocks noChangeAspect="1"/>
          </p:cNvGraphicFramePr>
          <p:nvPr/>
        </p:nvGraphicFramePr>
        <p:xfrm>
          <a:off x="4121150" y="3870325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18" imgW="2921000" imgH="419100" progId="Equation.DSMT4">
                  <p:embed/>
                </p:oleObj>
              </mc:Choice>
              <mc:Fallback>
                <p:oleObj name="Equation" r:id="rId18" imgW="2921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3870325"/>
                        <a:ext cx="292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2"/>
          <p:cNvGraphicFramePr>
            <a:graphicFrameLocks noChangeAspect="1"/>
          </p:cNvGraphicFramePr>
          <p:nvPr/>
        </p:nvGraphicFramePr>
        <p:xfrm>
          <a:off x="4159250" y="4375150"/>
          <a:ext cx="3302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20" imgW="3302000" imgH="431800" progId="Equation.DSMT4">
                  <p:embed/>
                </p:oleObj>
              </mc:Choice>
              <mc:Fallback>
                <p:oleObj name="Equation" r:id="rId20" imgW="33020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4375150"/>
                        <a:ext cx="3302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3"/>
          <p:cNvGraphicFramePr>
            <a:graphicFrameLocks noChangeAspect="1"/>
          </p:cNvGraphicFramePr>
          <p:nvPr/>
        </p:nvGraphicFramePr>
        <p:xfrm>
          <a:off x="4832350" y="4738688"/>
          <a:ext cx="4038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22" imgW="4038600" imgH="876300" progId="Equation.DSMT4">
                  <p:embed/>
                </p:oleObj>
              </mc:Choice>
              <mc:Fallback>
                <p:oleObj name="Equation" r:id="rId22" imgW="4038600" imgH="876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4738688"/>
                        <a:ext cx="4038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4"/>
          <p:cNvGraphicFramePr>
            <a:graphicFrameLocks noChangeAspect="1"/>
          </p:cNvGraphicFramePr>
          <p:nvPr/>
        </p:nvGraphicFramePr>
        <p:xfrm>
          <a:off x="4870450" y="5645150"/>
          <a:ext cx="2616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24" imgW="2616200" imgH="825500" progId="Equation.DSMT4">
                  <p:embed/>
                </p:oleObj>
              </mc:Choice>
              <mc:Fallback>
                <p:oleObj name="Equation" r:id="rId24" imgW="2616200" imgH="825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5645150"/>
                        <a:ext cx="2616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7681913" y="2652713"/>
            <a:ext cx="236537" cy="1651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6641" name="Object 2"/>
          <p:cNvGraphicFramePr>
            <a:graphicFrameLocks noChangeAspect="1"/>
          </p:cNvGraphicFramePr>
          <p:nvPr/>
        </p:nvGraphicFramePr>
        <p:xfrm>
          <a:off x="7662863" y="2625725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26" imgW="241300" imgH="203200" progId="Equation.DSMT4">
                  <p:embed/>
                </p:oleObj>
              </mc:Choice>
              <mc:Fallback>
                <p:oleObj name="Equation" r:id="rId26" imgW="2413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2625725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TextBox 18"/>
          <p:cNvSpPr txBox="1">
            <a:spLocks noChangeArrowheads="1"/>
          </p:cNvSpPr>
          <p:nvPr/>
        </p:nvSpPr>
        <p:spPr bwMode="auto">
          <a:xfrm>
            <a:off x="4737100" y="325438"/>
            <a:ext cx="4152900" cy="339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Note the “</a:t>
            </a:r>
            <a:r>
              <a:rPr lang="en-US" altLang="ja-JP" sz="1600">
                <a:solidFill>
                  <a:srgbClr val="FF0000"/>
                </a:solidFill>
                <a:latin typeface="Arial" charset="0"/>
              </a:rPr>
              <a:t>Matlabian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altLang="ja-JP" sz="1600">
                <a:solidFill>
                  <a:srgbClr val="FF0000"/>
                </a:solidFill>
                <a:latin typeface="Arial" charset="0"/>
              </a:rPr>
              <a:t> orientation of the axes.</a:t>
            </a:r>
            <a:endParaRPr lang="en-US" sz="16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219200" y="458788"/>
            <a:ext cx="3041650" cy="11557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8" y="2303463"/>
            <a:ext cx="5749925" cy="4116387"/>
          </a:xfrm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766888" y="1625600"/>
            <a:ext cx="6562725" cy="5857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Note: the tildes “~” below denote the fact that the image has already been blurred by convolution with the doubly reflected aperture function.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Nyquist condition for line-continuous scanning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aperture smoothed image            may be uniquely reconstructed from its line-continuous scanned version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provided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 that this condition is sufficient but not necessary for perfect reconstruction.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3248025" y="3878263"/>
          <a:ext cx="25352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3" imgW="1459866" imgH="304668" progId="Equation.DSMT4">
                  <p:embed/>
                </p:oleObj>
              </mc:Choice>
              <mc:Fallback>
                <p:oleObj name="Equation" r:id="rId3" imgW="1459866" imgH="30466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3878263"/>
                        <a:ext cx="25352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"/>
          <p:cNvGraphicFramePr>
            <a:graphicFrameLocks noChangeAspect="1"/>
          </p:cNvGraphicFramePr>
          <p:nvPr/>
        </p:nvGraphicFramePr>
        <p:xfrm>
          <a:off x="5392738" y="2736850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5" imgW="876300" imgH="342900" progId="Equation.DSMT4">
                  <p:embed/>
                </p:oleObj>
              </mc:Choice>
              <mc:Fallback>
                <p:oleObj name="Equation" r:id="rId5" imgW="8763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2736850"/>
                        <a:ext cx="876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1462088" y="3457575"/>
          <a:ext cx="96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7" imgW="965200" imgH="419100" progId="Equation.DSMT4">
                  <p:embed/>
                </p:oleObj>
              </mc:Choice>
              <mc:Fallback>
                <p:oleObj name="Equation" r:id="rId7" imgW="9652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3457575"/>
                        <a:ext cx="965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Perfect reconstruction is possible in both cases shown below.</a:t>
            </a:r>
          </a:p>
        </p:txBody>
      </p:sp>
      <p:pic>
        <p:nvPicPr>
          <p:cNvPr id="29699" name="Picture 3" descr="Untitle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52725"/>
            <a:ext cx="56229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990600" y="1817688"/>
            <a:ext cx="7772400" cy="412591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Pre-scan Band-limiting Effect of Aperture</a:t>
            </a:r>
          </a:p>
        </p:txBody>
      </p:sp>
      <p:pic>
        <p:nvPicPr>
          <p:cNvPr id="30723" name="Picture 3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820988"/>
            <a:ext cx="2857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Untitled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592388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Object 1"/>
          <p:cNvGraphicFramePr>
            <a:graphicFrameLocks noChangeAspect="1"/>
          </p:cNvGraphicFramePr>
          <p:nvPr/>
        </p:nvGraphicFramePr>
        <p:xfrm>
          <a:off x="1384300" y="4883150"/>
          <a:ext cx="3581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5" imgW="3581400" imgH="825500" progId="Equation.DSMT4">
                  <p:embed/>
                </p:oleObj>
              </mc:Choice>
              <mc:Fallback>
                <p:oleObj name="Equation" r:id="rId5" imgW="3581400" imgH="825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883150"/>
                        <a:ext cx="3581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Raised cosine aperture</a:t>
            </a:r>
          </a:p>
        </p:txBody>
      </p:sp>
      <p:pic>
        <p:nvPicPr>
          <p:cNvPr id="31747" name="Picture 3" descr="Untitle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543175"/>
            <a:ext cx="5715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8"/>
          <p:cNvSpPr txBox="1">
            <a:spLocks noChangeArrowheads="1"/>
          </p:cNvSpPr>
          <p:nvPr/>
        </p:nvSpPr>
        <p:spPr bwMode="auto">
          <a:xfrm>
            <a:off x="2570163" y="4148138"/>
            <a:ext cx="4154487" cy="830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Analyzing the frequency domain effect of the raised cosine aperture would be a good homework problem. Look for it on HW No.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2) Sampling Effects with Focal Plane Array</a:t>
            </a: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2165350" y="2435225"/>
          <a:ext cx="36099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3" imgW="2070100" imgH="342900" progId="Equation.DSMT4">
                  <p:embed/>
                </p:oleObj>
              </mc:Choice>
              <mc:Fallback>
                <p:oleObj name="Equation" r:id="rId3" imgW="2070100" imgH="342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435225"/>
                        <a:ext cx="36099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1"/>
          <p:cNvGraphicFramePr>
            <a:graphicFrameLocks noChangeAspect="1"/>
          </p:cNvGraphicFramePr>
          <p:nvPr/>
        </p:nvGraphicFramePr>
        <p:xfrm>
          <a:off x="1993900" y="3338513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5" imgW="2921000" imgH="419100" progId="Equation.DSMT4">
                  <p:embed/>
                </p:oleObj>
              </mc:Choice>
              <mc:Fallback>
                <p:oleObj name="Equation" r:id="rId5" imgW="2921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338513"/>
                        <a:ext cx="292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"/>
          <p:cNvGraphicFramePr>
            <a:graphicFrameLocks noChangeAspect="1"/>
          </p:cNvGraphicFramePr>
          <p:nvPr/>
        </p:nvGraphicFramePr>
        <p:xfrm>
          <a:off x="3006725" y="3859213"/>
          <a:ext cx="2197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7" imgW="2197100" imgH="419100" progId="Equation.DSMT4">
                  <p:embed/>
                </p:oleObj>
              </mc:Choice>
              <mc:Fallback>
                <p:oleObj name="Equation" r:id="rId7" imgW="21971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3859213"/>
                        <a:ext cx="2197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3"/>
          <p:cNvGraphicFramePr>
            <a:graphicFrameLocks noChangeAspect="1"/>
          </p:cNvGraphicFramePr>
          <p:nvPr/>
        </p:nvGraphicFramePr>
        <p:xfrm>
          <a:off x="2019300" y="4451350"/>
          <a:ext cx="3302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9" imgW="3302000" imgH="431800" progId="Equation.DSMT4">
                  <p:embed/>
                </p:oleObj>
              </mc:Choice>
              <mc:Fallback>
                <p:oleObj name="Equation" r:id="rId9" imgW="3302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4451350"/>
                        <a:ext cx="3302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4"/>
          <p:cNvGraphicFramePr>
            <a:graphicFrameLocks noChangeAspect="1"/>
          </p:cNvGraphicFramePr>
          <p:nvPr/>
        </p:nvGraphicFramePr>
        <p:xfrm>
          <a:off x="3038475" y="4814888"/>
          <a:ext cx="2654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11" imgW="2654300" imgH="876300" progId="Equation.DSMT4">
                  <p:embed/>
                </p:oleObj>
              </mc:Choice>
              <mc:Fallback>
                <p:oleObj name="Equation" r:id="rId11" imgW="2654300" imgH="876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4814888"/>
                        <a:ext cx="2654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>
          <a:off x="3059113" y="5645150"/>
          <a:ext cx="3937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13" imgW="3937000" imgH="825500" progId="Equation.DSMT4">
                  <p:embed/>
                </p:oleObj>
              </mc:Choice>
              <mc:Fallback>
                <p:oleObj name="Equation" r:id="rId13" imgW="3937000" imgH="825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645150"/>
                        <a:ext cx="3937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Synopsis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90600" y="1614488"/>
            <a:ext cx="7772400" cy="4116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Scanning Technologies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Development of a general model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Analysis sampling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Sampling on arbitrary lattices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Analysis of scanning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Terminology: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Sampling -- mapping from continuous-parameter 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   	  to discrete-parameter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Scanning – mapping from 2-D or 3-D to 1-D</a:t>
            </a:r>
          </a:p>
          <a:p>
            <a:pPr>
              <a:lnSpc>
                <a:spcPct val="15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aperture smoothed image            may be uniquely reconstructed from its sampled version             provided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Again, condition is sufficient but not necessary.</a:t>
            </a:r>
          </a:p>
        </p:txBody>
      </p:sp>
      <p:pic>
        <p:nvPicPr>
          <p:cNvPr id="33795" name="Picture 3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5086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6" name="Object 6"/>
          <p:cNvGraphicFramePr>
            <a:graphicFrameLocks noChangeAspect="1"/>
          </p:cNvGraphicFramePr>
          <p:nvPr/>
        </p:nvGraphicFramePr>
        <p:xfrm>
          <a:off x="2376488" y="5408613"/>
          <a:ext cx="4775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4" imgW="4775200" imgH="774700" progId="Equation.DSMT4">
                  <p:embed/>
                </p:oleObj>
              </mc:Choice>
              <mc:Fallback>
                <p:oleObj name="Equation" r:id="rId4" imgW="4775200" imgH="774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5408613"/>
                        <a:ext cx="4775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"/>
          <p:cNvGraphicFramePr>
            <a:graphicFrameLocks noChangeAspect="1"/>
          </p:cNvGraphicFramePr>
          <p:nvPr/>
        </p:nvGraphicFramePr>
        <p:xfrm>
          <a:off x="5403850" y="4832350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6" imgW="876300" imgH="342900" progId="Equation.DSMT4">
                  <p:embed/>
                </p:oleObj>
              </mc:Choice>
              <mc:Fallback>
                <p:oleObj name="Equation" r:id="rId6" imgW="8763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4832350"/>
                        <a:ext cx="876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2"/>
          <p:cNvGraphicFramePr>
            <a:graphicFrameLocks noChangeAspect="1"/>
          </p:cNvGraphicFramePr>
          <p:nvPr/>
        </p:nvGraphicFramePr>
        <p:xfrm>
          <a:off x="6510338" y="5151438"/>
          <a:ext cx="96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8" imgW="965200" imgH="419100" progId="Equation.DSMT4">
                  <p:embed/>
                </p:oleObj>
              </mc:Choice>
              <mc:Fallback>
                <p:oleObj name="Equation" r:id="rId8" imgW="9652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151438"/>
                        <a:ext cx="965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003675" y="333375"/>
            <a:ext cx="531495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1-D illustration of reconstruction with sinc function interpolation</a:t>
            </a:r>
          </a:p>
        </p:txBody>
      </p:sp>
      <p:pic>
        <p:nvPicPr>
          <p:cNvPr id="34818" name="Picture 2" descr="190913 1-D illustration of sampling reconstruc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260600"/>
            <a:ext cx="434181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3316288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614613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1" name="Object 1"/>
          <p:cNvGraphicFramePr>
            <a:graphicFrameLocks noChangeAspect="1"/>
          </p:cNvGraphicFramePr>
          <p:nvPr/>
        </p:nvGraphicFramePr>
        <p:xfrm>
          <a:off x="1022350" y="601663"/>
          <a:ext cx="44323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5" imgW="4432300" imgH="5905500" progId="Equation.DSMT4">
                  <p:embed/>
                </p:oleObj>
              </mc:Choice>
              <mc:Fallback>
                <p:oleObj name="Equation" r:id="rId5" imgW="4432300" imgH="5905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601663"/>
                        <a:ext cx="4432300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6. Sampling on non-rectangular lattices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990600" y="1636713"/>
            <a:ext cx="7772400" cy="43068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Consider lattice structure of following form: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Represent as two interlaced rectangular lattices</a:t>
            </a:r>
          </a:p>
        </p:txBody>
      </p:sp>
      <p:pic>
        <p:nvPicPr>
          <p:cNvPr id="35843" name="Picture 3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2073275"/>
            <a:ext cx="36957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052638" y="4171950"/>
          <a:ext cx="42291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4" imgW="2730500" imgH="304800" progId="Equation.DSMT4">
                  <p:embed/>
                </p:oleObj>
              </mc:Choice>
              <mc:Fallback>
                <p:oleObj name="Equation" r:id="rId4" imgW="27305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4171950"/>
                        <a:ext cx="42291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/>
        </p:nvGraphicFramePr>
        <p:xfrm>
          <a:off x="2035175" y="4646613"/>
          <a:ext cx="36782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6" imgW="2374900" imgH="431800" progId="Equation.DSMT4">
                  <p:embed/>
                </p:oleObj>
              </mc:Choice>
              <mc:Fallback>
                <p:oleObj name="Equation" r:id="rId6" imgW="23749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4646613"/>
                        <a:ext cx="36782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7"/>
          <p:cNvGraphicFramePr>
            <a:graphicFrameLocks noChangeAspect="1"/>
          </p:cNvGraphicFramePr>
          <p:nvPr/>
        </p:nvGraphicFramePr>
        <p:xfrm>
          <a:off x="2749550" y="5214938"/>
          <a:ext cx="505618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8" imgW="3263900" imgH="889000" progId="Equation.DSMT4">
                  <p:embed/>
                </p:oleObj>
              </mc:Choice>
              <mc:Fallback>
                <p:oleObj name="Equation" r:id="rId8" imgW="3263900" imgH="889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5214938"/>
                        <a:ext cx="5056188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 that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Reciprocal lattice has same structure as spatial lattice.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2170113" y="1765300"/>
          <a:ext cx="2609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3" imgW="1511300" imgH="228600" progId="Equation.DSMT4">
                  <p:embed/>
                </p:oleObj>
              </mc:Choice>
              <mc:Fallback>
                <p:oleObj name="Equation" r:id="rId3" imgW="15113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1765300"/>
                        <a:ext cx="2609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3"/>
          <p:cNvGraphicFramePr>
            <a:graphicFrameLocks noChangeAspect="1"/>
          </p:cNvGraphicFramePr>
          <p:nvPr/>
        </p:nvGraphicFramePr>
        <p:xfrm>
          <a:off x="2151063" y="2317750"/>
          <a:ext cx="28971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5" imgW="1676400" imgH="228600" progId="Equation.DSMT4">
                  <p:embed/>
                </p:oleObj>
              </mc:Choice>
              <mc:Fallback>
                <p:oleObj name="Equation" r:id="rId5" imgW="1676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2317750"/>
                        <a:ext cx="28971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2981325" y="2684463"/>
          <a:ext cx="45862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7" imgW="2654300" imgH="419100" progId="Equation.DSMT4">
                  <p:embed/>
                </p:oleObj>
              </mc:Choice>
              <mc:Fallback>
                <p:oleObj name="Equation" r:id="rId7" imgW="26543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2684463"/>
                        <a:ext cx="45862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5"/>
          <p:cNvGraphicFramePr>
            <a:graphicFrameLocks noChangeAspect="1"/>
          </p:cNvGraphicFramePr>
          <p:nvPr/>
        </p:nvGraphicFramePr>
        <p:xfrm>
          <a:off x="2530475" y="3830638"/>
          <a:ext cx="35004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9" imgW="1968500" imgH="457200" progId="Equation.DSMT4">
                  <p:embed/>
                </p:oleObj>
              </mc:Choice>
              <mc:Fallback>
                <p:oleObj name="Equation" r:id="rId9" imgW="19685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830638"/>
                        <a:ext cx="35004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6"/>
          <p:cNvGraphicFramePr>
            <a:graphicFrameLocks noChangeAspect="1"/>
          </p:cNvGraphicFramePr>
          <p:nvPr/>
        </p:nvGraphicFramePr>
        <p:xfrm>
          <a:off x="1484313" y="4873625"/>
          <a:ext cx="2905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11" imgW="139518" imgH="126835" progId="Equation.DSMT4">
                  <p:embed/>
                </p:oleObj>
              </mc:Choice>
              <mc:Fallback>
                <p:oleObj name="Equation" r:id="rId11" imgW="139518" imgH="12683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873625"/>
                        <a:ext cx="290512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1384300" y="5734050"/>
            <a:ext cx="6457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Note: During the remainder of this lecture, we neglect aperture smoothing effect; so we replace            by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4965700" y="1787525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(see note below.)</a:t>
            </a:r>
          </a:p>
        </p:txBody>
      </p:sp>
      <p:graphicFrame>
        <p:nvGraphicFramePr>
          <p:cNvPr id="36874" name="Object 7"/>
          <p:cNvGraphicFramePr>
            <a:graphicFrameLocks noChangeAspect="1"/>
          </p:cNvGraphicFramePr>
          <p:nvPr/>
        </p:nvGraphicFramePr>
        <p:xfrm>
          <a:off x="5656263" y="6069013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13" imgW="673100" imgH="279400" progId="Equation.DSMT4">
                  <p:embed/>
                </p:oleObj>
              </mc:Choice>
              <mc:Fallback>
                <p:oleObj name="Equation" r:id="rId13" imgW="6731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6069013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8"/>
          <p:cNvGraphicFramePr>
            <a:graphicFrameLocks noChangeAspect="1"/>
          </p:cNvGraphicFramePr>
          <p:nvPr/>
        </p:nvGraphicFramePr>
        <p:xfrm>
          <a:off x="6646863" y="6069013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15" imgW="673100" imgH="279400" progId="Equation.DSMT4">
                  <p:embed/>
                </p:oleObj>
              </mc:Choice>
              <mc:Fallback>
                <p:oleObj name="Equation" r:id="rId15" imgW="6731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6069013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Sampling of Circularly Band-limited Signals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Rectangular Lattice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Sampling density:  </a:t>
            </a:r>
          </a:p>
        </p:txBody>
      </p:sp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2324100" y="2322513"/>
          <a:ext cx="3182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3" imgW="1828800" imgH="393700" progId="Equation.DSMT4">
                  <p:embed/>
                </p:oleObj>
              </mc:Choice>
              <mc:Fallback>
                <p:oleObj name="Equation" r:id="rId3" imgW="18288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322513"/>
                        <a:ext cx="31829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5" descr="Untitled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498850"/>
            <a:ext cx="25241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3" name="Object 3"/>
          <p:cNvGraphicFramePr>
            <a:graphicFrameLocks noChangeAspect="1"/>
          </p:cNvGraphicFramePr>
          <p:nvPr/>
        </p:nvGraphicFramePr>
        <p:xfrm>
          <a:off x="5797550" y="4164013"/>
          <a:ext cx="13858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6" imgW="825500" imgH="393700" progId="Equation.DSMT4">
                  <p:embed/>
                </p:oleObj>
              </mc:Choice>
              <mc:Fallback>
                <p:oleObj name="Equation" r:id="rId6" imgW="825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4164013"/>
                        <a:ext cx="13858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4"/>
          <p:cNvGraphicFramePr>
            <a:graphicFrameLocks noChangeAspect="1"/>
          </p:cNvGraphicFramePr>
          <p:nvPr/>
        </p:nvGraphicFramePr>
        <p:xfrm>
          <a:off x="3916363" y="5640388"/>
          <a:ext cx="18462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8" imgW="1054100" imgH="393700" progId="Equation.DSMT4">
                  <p:embed/>
                </p:oleObj>
              </mc:Choice>
              <mc:Fallback>
                <p:oleObj name="Equation" r:id="rId8" imgW="1054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5640388"/>
                        <a:ext cx="18462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727700" y="5786438"/>
            <a:ext cx="179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samples/unit area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7820025" cy="46370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Non-rectangular (hexagonal) lattice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5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Sampling density: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Savings: </a:t>
            </a:r>
          </a:p>
        </p:txBody>
      </p:sp>
      <p:pic>
        <p:nvPicPr>
          <p:cNvPr id="38915" name="Picture 3" descr="Untitled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382838"/>
            <a:ext cx="32258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835650" y="5054600"/>
            <a:ext cx="179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samples/unit area</a:t>
            </a:r>
          </a:p>
        </p:txBody>
      </p:sp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5503863" y="2886075"/>
          <a:ext cx="2430462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4" imgW="1447172" imgH="812447" progId="Equation.DSMT4">
                  <p:embed/>
                </p:oleObj>
              </mc:Choice>
              <mc:Fallback>
                <p:oleObj name="Equation" r:id="rId4" imgW="1447172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2886075"/>
                        <a:ext cx="2430462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97205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5870575"/>
            <a:ext cx="175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12738"/>
            <a:ext cx="60340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470275"/>
            <a:ext cx="608488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01638"/>
            <a:ext cx="7589838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7. Analysis of Line-continuous Scanning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Line-Continuous Scanning: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Consider lexicographic scanning of a still image </a:t>
            </a: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7623175" y="2316163"/>
          <a:ext cx="8016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75" y="2316163"/>
                        <a:ext cx="80168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0" name="Picture 4" descr="Untitled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982913"/>
            <a:ext cx="2921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5325" y="5632450"/>
            <a:ext cx="3692525" cy="8318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This material is from D. E. Pearson’s textbook</a:t>
            </a:r>
          </a:p>
        </p:txBody>
      </p:sp>
      <p:pic>
        <p:nvPicPr>
          <p:cNvPr id="3994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2888"/>
            <a:ext cx="278288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373563"/>
            <a:ext cx="37861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90600" y="1609725"/>
            <a:ext cx="7772400" cy="43338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Assume: scan lines have slope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  line retrace is horizontal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              an integer (number of scan lines)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During scanning of a single frame, scan line passes back and forth across field of view (FOV).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Achieve same effect by replicating he FOV and scanning along a straight line.</a:t>
            </a: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5500688" y="1570038"/>
          <a:ext cx="4492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4" imgW="304536" imgH="304536" progId="Equation.DSMT4">
                  <p:embed/>
                </p:oleObj>
              </mc:Choice>
              <mc:Fallback>
                <p:oleObj name="Equation" r:id="rId4" imgW="304536" imgH="30453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570038"/>
                        <a:ext cx="44926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2587625" y="2451100"/>
          <a:ext cx="9302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6" imgW="609336" imgH="304668" progId="Equation.DSMT4">
                  <p:embed/>
                </p:oleObj>
              </mc:Choice>
              <mc:Fallback>
                <p:oleObj name="Equation" r:id="rId6" imgW="609336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2451100"/>
                        <a:ext cx="9302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Scanning Technologies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1) Flying Spot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Mechanisms: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Electron beam             Analog TV camera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Electromechanical       Drum scanner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Diffractive                     Supermarket scanner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Phased array                Radar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Aperture effects:     illuminating spot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read spot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dwell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90600" y="1717675"/>
            <a:ext cx="7772400" cy="464661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Replicated image</a:t>
            </a:r>
          </a:p>
          <a:p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Equation of scan line</a:t>
            </a:r>
          </a:p>
          <a:p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Sampled image</a:t>
            </a:r>
          </a:p>
          <a:p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Projection of sampled image onto x-axis</a:t>
            </a:r>
          </a:p>
          <a:p>
            <a:endParaRPr lang="en-US" sz="35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Conversion to function of time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2432050" y="2193925"/>
          <a:ext cx="2676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3" imgW="1536700" imgH="241300" progId="Equation.DSMT4">
                  <p:embed/>
                </p:oleObj>
              </mc:Choice>
              <mc:Fallback>
                <p:oleObj name="Equation" r:id="rId3" imgW="15367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193925"/>
                        <a:ext cx="2676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3"/>
          <p:cNvGraphicFramePr>
            <a:graphicFrameLocks noChangeAspect="1"/>
          </p:cNvGraphicFramePr>
          <p:nvPr/>
        </p:nvGraphicFramePr>
        <p:xfrm>
          <a:off x="2633663" y="2992438"/>
          <a:ext cx="22336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5" imgW="1282700" imgH="393700" progId="Equation.DSMT4">
                  <p:embed/>
                </p:oleObj>
              </mc:Choice>
              <mc:Fallback>
                <p:oleObj name="Equation" r:id="rId5" imgW="12827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2992438"/>
                        <a:ext cx="22336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2427288" y="4059238"/>
          <a:ext cx="29987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7" imgW="1739900" imgH="241300" progId="Equation.DSMT4">
                  <p:embed/>
                </p:oleObj>
              </mc:Choice>
              <mc:Fallback>
                <p:oleObj name="Equation" r:id="rId7" imgW="17399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4059238"/>
                        <a:ext cx="29987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5"/>
          <p:cNvGraphicFramePr>
            <a:graphicFrameLocks noChangeAspect="1"/>
          </p:cNvGraphicFramePr>
          <p:nvPr/>
        </p:nvGraphicFramePr>
        <p:xfrm>
          <a:off x="2444750" y="4867275"/>
          <a:ext cx="22002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9" imgW="1219200" imgH="457200" progId="Equation.DSMT4">
                  <p:embed/>
                </p:oleObj>
              </mc:Choice>
              <mc:Fallback>
                <p:oleObj name="Equation" r:id="rId9" imgW="12192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4867275"/>
                        <a:ext cx="22002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6"/>
          <p:cNvGraphicFramePr>
            <a:graphicFrameLocks noChangeAspect="1"/>
          </p:cNvGraphicFramePr>
          <p:nvPr/>
        </p:nvGraphicFramePr>
        <p:xfrm>
          <a:off x="2095500" y="6089650"/>
          <a:ext cx="12080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11" imgW="723586" imgH="203112" progId="Equation.DSMT4">
                  <p:embed/>
                </p:oleObj>
              </mc:Choice>
              <mc:Fallback>
                <p:oleObj name="Equation" r:id="rId11" imgW="723586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6089650"/>
                        <a:ext cx="12080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3608388" y="6010275"/>
            <a:ext cx="490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V= velocity of scan beam along x axis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Fourier Analysis of Line-Continuous Scanning</a:t>
            </a: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2070100" y="2344738"/>
          <a:ext cx="12080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3" imgW="723586" imgH="203112" progId="Equation.DSMT4">
                  <p:embed/>
                </p:oleObj>
              </mc:Choice>
              <mc:Fallback>
                <p:oleObj name="Equation" r:id="rId3" imgW="723586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344738"/>
                        <a:ext cx="12080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2036763" y="2738438"/>
          <a:ext cx="16525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5" imgW="990170" imgH="393529" progId="Equation.DSMT4">
                  <p:embed/>
                </p:oleObj>
              </mc:Choice>
              <mc:Fallback>
                <p:oleObj name="Equation" r:id="rId5" imgW="99017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738438"/>
                        <a:ext cx="16525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2049463" y="3441700"/>
          <a:ext cx="2035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7" imgW="1219200" imgH="457200" progId="Equation.DSMT4">
                  <p:embed/>
                </p:oleObj>
              </mc:Choice>
              <mc:Fallback>
                <p:oleObj name="Equation" r:id="rId7" imgW="1219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3441700"/>
                        <a:ext cx="20351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5"/>
          <p:cNvGraphicFramePr>
            <a:graphicFrameLocks noChangeAspect="1"/>
          </p:cNvGraphicFramePr>
          <p:nvPr/>
        </p:nvGraphicFramePr>
        <p:xfrm>
          <a:off x="1997075" y="4354513"/>
          <a:ext cx="3371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9" imgW="2019300" imgH="457200" progId="Equation.DSMT4">
                  <p:embed/>
                </p:oleObj>
              </mc:Choice>
              <mc:Fallback>
                <p:oleObj name="Equation" r:id="rId9" imgW="20193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354513"/>
                        <a:ext cx="33718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6"/>
          <p:cNvGraphicFramePr>
            <a:graphicFrameLocks noChangeAspect="1"/>
          </p:cNvGraphicFramePr>
          <p:nvPr/>
        </p:nvGraphicFramePr>
        <p:xfrm>
          <a:off x="2540000" y="6027738"/>
          <a:ext cx="1060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27738"/>
                        <a:ext cx="1060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7"/>
          <p:cNvGraphicFramePr>
            <a:graphicFrameLocks noChangeAspect="1"/>
          </p:cNvGraphicFramePr>
          <p:nvPr/>
        </p:nvGraphicFramePr>
        <p:xfrm>
          <a:off x="2541588" y="5157788"/>
          <a:ext cx="30130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13" imgW="1803400" imgH="457200" progId="Equation.DSMT4">
                  <p:embed/>
                </p:oleObj>
              </mc:Choice>
              <mc:Fallback>
                <p:oleObj name="Equation" r:id="rId13" imgW="1803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157788"/>
                        <a:ext cx="30130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2335213" y="1836738"/>
          <a:ext cx="29987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1836738"/>
                        <a:ext cx="29987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3217863" y="2336800"/>
          <a:ext cx="18621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5" imgW="1079032" imgH="241195" progId="Equation.DSMT4">
                  <p:embed/>
                </p:oleObj>
              </mc:Choice>
              <mc:Fallback>
                <p:oleObj name="Equation" r:id="rId5" imgW="1079032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336800"/>
                        <a:ext cx="18621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2339975" y="2822575"/>
          <a:ext cx="3019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7" imgW="1752600" imgH="241300" progId="Equation.DSMT4">
                  <p:embed/>
                </p:oleObj>
              </mc:Choice>
              <mc:Fallback>
                <p:oleObj name="Equation" r:id="rId7" imgW="17526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822575"/>
                        <a:ext cx="30194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5"/>
          <p:cNvGraphicFramePr>
            <a:graphicFrameLocks noChangeAspect="1"/>
          </p:cNvGraphicFramePr>
          <p:nvPr/>
        </p:nvGraphicFramePr>
        <p:xfrm>
          <a:off x="2406650" y="3321050"/>
          <a:ext cx="4048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9" imgW="2349500" imgH="457200" progId="Equation.DSMT4">
                  <p:embed/>
                </p:oleObj>
              </mc:Choice>
              <mc:Fallback>
                <p:oleObj name="Equation" r:id="rId9" imgW="23495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321050"/>
                        <a:ext cx="40481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6"/>
          <p:cNvGraphicFramePr>
            <a:graphicFrameLocks noChangeAspect="1"/>
          </p:cNvGraphicFramePr>
          <p:nvPr/>
        </p:nvGraphicFramePr>
        <p:xfrm>
          <a:off x="3208338" y="4167188"/>
          <a:ext cx="2079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11" imgW="1206500" imgH="457200" progId="Equation.DSMT4">
                  <p:embed/>
                </p:oleObj>
              </mc:Choice>
              <mc:Fallback>
                <p:oleObj name="Equation" r:id="rId11" imgW="12065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167188"/>
                        <a:ext cx="20796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7"/>
          <p:cNvGraphicFramePr>
            <a:graphicFrameLocks noChangeAspect="1"/>
          </p:cNvGraphicFramePr>
          <p:nvPr/>
        </p:nvGraphicFramePr>
        <p:xfrm>
          <a:off x="3341688" y="5013325"/>
          <a:ext cx="1816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13" imgW="1054100" imgH="457200" progId="Equation.DSMT4">
                  <p:embed/>
                </p:oleObj>
              </mc:Choice>
              <mc:Fallback>
                <p:oleObj name="Equation" r:id="rId13" imgW="1054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013325"/>
                        <a:ext cx="1816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8"/>
          <p:cNvGraphicFramePr>
            <a:graphicFrameLocks noChangeAspect="1"/>
          </p:cNvGraphicFramePr>
          <p:nvPr/>
        </p:nvGraphicFramePr>
        <p:xfrm>
          <a:off x="3351213" y="5859463"/>
          <a:ext cx="12461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15" imgW="723586" imgH="203112" progId="Equation.DSMT4">
                  <p:embed/>
                </p:oleObj>
              </mc:Choice>
              <mc:Fallback>
                <p:oleObj name="Equation" r:id="rId15" imgW="723586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859463"/>
                        <a:ext cx="12461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1763713" y="1727200"/>
          <a:ext cx="4518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3" imgW="2705100" imgH="457200" progId="Equation.DSMT4">
                  <p:embed/>
                </p:oleObj>
              </mc:Choice>
              <mc:Fallback>
                <p:oleObj name="Equation" r:id="rId3" imgW="27051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27200"/>
                        <a:ext cx="45180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2622550" y="2517775"/>
          <a:ext cx="38814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5" imgW="2324100" imgH="457200" progId="Equation.DSMT4">
                  <p:embed/>
                </p:oleObj>
              </mc:Choice>
              <mc:Fallback>
                <p:oleObj name="Equation" r:id="rId5" imgW="23241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517775"/>
                        <a:ext cx="38814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2617788" y="3309938"/>
          <a:ext cx="24399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7" imgW="1460500" imgH="457200" progId="Equation.DSMT4">
                  <p:embed/>
                </p:oleObj>
              </mc:Choice>
              <mc:Fallback>
                <p:oleObj name="Equation" r:id="rId7" imgW="1460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3309938"/>
                        <a:ext cx="24399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5"/>
          <p:cNvGraphicFramePr>
            <a:graphicFrameLocks noChangeAspect="1"/>
          </p:cNvGraphicFramePr>
          <p:nvPr/>
        </p:nvGraphicFramePr>
        <p:xfrm>
          <a:off x="1655763" y="4157663"/>
          <a:ext cx="2752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9" imgW="1536700" imgH="241300" progId="Equation.DSMT4">
                  <p:embed/>
                </p:oleObj>
              </mc:Choice>
              <mc:Fallback>
                <p:oleObj name="Equation" r:id="rId9" imgW="15367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157663"/>
                        <a:ext cx="27527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8"/>
          <p:cNvGraphicFramePr>
            <a:graphicFrameLocks noChangeAspect="1"/>
          </p:cNvGraphicFramePr>
          <p:nvPr/>
        </p:nvGraphicFramePr>
        <p:xfrm>
          <a:off x="1658938" y="4703763"/>
          <a:ext cx="34639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11" imgW="1968500" imgH="431800" progId="Equation.DSMT4">
                  <p:embed/>
                </p:oleObj>
              </mc:Choice>
              <mc:Fallback>
                <p:oleObj name="Equation" r:id="rId11" imgW="19685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703763"/>
                        <a:ext cx="3463925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9"/>
          <p:cNvGraphicFramePr>
            <a:graphicFrameLocks noChangeAspect="1"/>
          </p:cNvGraphicFramePr>
          <p:nvPr/>
        </p:nvGraphicFramePr>
        <p:xfrm>
          <a:off x="2579688" y="5486400"/>
          <a:ext cx="4133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13" imgW="2286000" imgH="419100" progId="Equation.DSMT4">
                  <p:embed/>
                </p:oleObj>
              </mc:Choice>
              <mc:Fallback>
                <p:oleObj name="Equation" r:id="rId13" imgW="22860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5486400"/>
                        <a:ext cx="4133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Right Brace 9"/>
          <p:cNvSpPr>
            <a:spLocks/>
          </p:cNvSpPr>
          <p:nvPr/>
        </p:nvSpPr>
        <p:spPr bwMode="auto">
          <a:xfrm rot="5400000">
            <a:off x="4452937" y="5781676"/>
            <a:ext cx="125413" cy="938212"/>
          </a:xfrm>
          <a:prstGeom prst="rightBrace">
            <a:avLst>
              <a:gd name="adj1" fmla="val 8312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TextBox 10"/>
          <p:cNvSpPr txBox="1">
            <a:spLocks noChangeArrowheads="1"/>
          </p:cNvSpPr>
          <p:nvPr/>
        </p:nvSpPr>
        <p:spPr bwMode="auto">
          <a:xfrm>
            <a:off x="4033838" y="6249988"/>
            <a:ext cx="95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constant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219200" y="220663"/>
            <a:ext cx="7543800" cy="1143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990600" y="1589088"/>
            <a:ext cx="6119813" cy="8636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1416050" y="1368425"/>
          <a:ext cx="63293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3568700" imgH="457200" progId="Equation.DSMT4">
                  <p:embed/>
                </p:oleObj>
              </mc:Choice>
              <mc:Fallback>
                <p:oleObj name="Equation" r:id="rId3" imgW="3568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368425"/>
                        <a:ext cx="632936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2306638" y="2197100"/>
          <a:ext cx="56769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5" imgW="3200400" imgH="457200" progId="Equation.DSMT4">
                  <p:embed/>
                </p:oleObj>
              </mc:Choice>
              <mc:Fallback>
                <p:oleObj name="Equation" r:id="rId5" imgW="32004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2197100"/>
                        <a:ext cx="56769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7"/>
          <p:cNvGraphicFramePr>
            <a:graphicFrameLocks noChangeAspect="1"/>
          </p:cNvGraphicFramePr>
          <p:nvPr/>
        </p:nvGraphicFramePr>
        <p:xfrm>
          <a:off x="2298700" y="4325938"/>
          <a:ext cx="391953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7" imgW="2209800" imgH="419100" progId="Equation.DSMT4">
                  <p:embed/>
                </p:oleObj>
              </mc:Choice>
              <mc:Fallback>
                <p:oleObj name="Equation" r:id="rId7" imgW="22098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325938"/>
                        <a:ext cx="391953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8"/>
          <p:cNvGraphicFramePr>
            <a:graphicFrameLocks noChangeAspect="1"/>
          </p:cNvGraphicFramePr>
          <p:nvPr/>
        </p:nvGraphicFramePr>
        <p:xfrm>
          <a:off x="2317750" y="5026025"/>
          <a:ext cx="38084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9" imgW="2146300" imgH="419100" progId="Equation.DSMT4">
                  <p:embed/>
                </p:oleObj>
              </mc:Choice>
              <mc:Fallback>
                <p:oleObj name="Equation" r:id="rId9" imgW="21463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5026025"/>
                        <a:ext cx="380841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1727200" y="3957638"/>
          <a:ext cx="1712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11" imgW="965200" imgH="228600" progId="Equation.DSMT4">
                  <p:embed/>
                </p:oleObj>
              </mc:Choice>
              <mc:Fallback>
                <p:oleObj name="Equation" r:id="rId11" imgW="9652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957638"/>
                        <a:ext cx="1712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2378075" y="3098800"/>
          <a:ext cx="4546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13" imgW="4546600" imgH="774700" progId="Equation.DSMT4">
                  <p:embed/>
                </p:oleObj>
              </mc:Choice>
              <mc:Fallback>
                <p:oleObj name="Equation" r:id="rId13" imgW="4546600" imgH="774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098800"/>
                        <a:ext cx="4546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2"/>
          <p:cNvGraphicFramePr>
            <a:graphicFrameLocks noChangeAspect="1"/>
          </p:cNvGraphicFramePr>
          <p:nvPr/>
        </p:nvGraphicFramePr>
        <p:xfrm>
          <a:off x="2101850" y="5686425"/>
          <a:ext cx="441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quation" r:id="rId15" imgW="4419600" imgH="914400" progId="Equation.DSMT4">
                  <p:embed/>
                </p:oleObj>
              </mc:Choice>
              <mc:Fallback>
                <p:oleObj name="Equation" r:id="rId15" imgW="441960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5686425"/>
                        <a:ext cx="441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Interpretation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Spectral groups will not overlap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provided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is the Nyquist condition that was 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derived earlier.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6326188" y="1504950"/>
            <a:ext cx="2208212" cy="5102225"/>
            <a:chOff x="6325905" y="1504366"/>
            <a:chExt cx="2209056" cy="5103113"/>
          </a:xfrm>
        </p:grpSpPr>
        <p:pic>
          <p:nvPicPr>
            <p:cNvPr id="47110" name="Picture 4" descr="Untitled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364" y="1504366"/>
              <a:ext cx="1756391" cy="510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7111" name="Object 2"/>
            <p:cNvGraphicFramePr>
              <a:graphicFrameLocks noChangeAspect="1"/>
            </p:cNvGraphicFramePr>
            <p:nvPr/>
          </p:nvGraphicFramePr>
          <p:xfrm>
            <a:off x="7938283" y="3324420"/>
            <a:ext cx="596678" cy="25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0" name="Equation" r:id="rId4" imgW="469696" imgH="203112" progId="Equation.DSMT4">
                    <p:embed/>
                  </p:oleObj>
                </mc:Choice>
                <mc:Fallback>
                  <p:oleObj name="Equation" r:id="rId4" imgW="469696" imgH="20311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8283" y="3324420"/>
                          <a:ext cx="596678" cy="2580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2" name="Object 3"/>
            <p:cNvGraphicFramePr>
              <a:graphicFrameLocks noChangeAspect="1"/>
            </p:cNvGraphicFramePr>
            <p:nvPr/>
          </p:nvGraphicFramePr>
          <p:xfrm>
            <a:off x="7639050" y="2297308"/>
            <a:ext cx="256544" cy="308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1" name="Equation" r:id="rId6" imgW="253780" imgH="304536" progId="Equation.DSMT4">
                    <p:embed/>
                  </p:oleObj>
                </mc:Choice>
                <mc:Fallback>
                  <p:oleObj name="Equation" r:id="rId6" imgW="253780" imgH="304536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9050" y="2297308"/>
                          <a:ext cx="256544" cy="308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4"/>
            <p:cNvGraphicFramePr>
              <a:graphicFrameLocks noChangeAspect="1"/>
            </p:cNvGraphicFramePr>
            <p:nvPr/>
          </p:nvGraphicFramePr>
          <p:xfrm>
            <a:off x="7431936" y="1901412"/>
            <a:ext cx="330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2" name="Equation" r:id="rId8" imgW="330057" imgH="393529" progId="Equation.DSMT4">
                    <p:embed/>
                  </p:oleObj>
                </mc:Choice>
                <mc:Fallback>
                  <p:oleObj name="Equation" r:id="rId8" imgW="330057" imgH="393529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1936" y="1901412"/>
                          <a:ext cx="3302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4" name="Object 5"/>
            <p:cNvGraphicFramePr>
              <a:graphicFrameLocks noChangeAspect="1"/>
            </p:cNvGraphicFramePr>
            <p:nvPr/>
          </p:nvGraphicFramePr>
          <p:xfrm>
            <a:off x="6325905" y="2963080"/>
            <a:ext cx="287837" cy="344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3" name="Equation" r:id="rId10" imgW="253780" imgH="304536" progId="Equation.DSMT4">
                    <p:embed/>
                  </p:oleObj>
                </mc:Choice>
                <mc:Fallback>
                  <p:oleObj name="Equation" r:id="rId10" imgW="253780" imgH="304536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5905" y="2963080"/>
                          <a:ext cx="287837" cy="344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5" name="Object 6"/>
            <p:cNvGraphicFramePr>
              <a:graphicFrameLocks noChangeAspect="1"/>
            </p:cNvGraphicFramePr>
            <p:nvPr/>
          </p:nvGraphicFramePr>
          <p:xfrm>
            <a:off x="6984304" y="3857625"/>
            <a:ext cx="228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4" name="Equation" r:id="rId12" imgW="228501" imgH="393529" progId="Equation.DSMT4">
                    <p:embed/>
                  </p:oleObj>
                </mc:Choice>
                <mc:Fallback>
                  <p:oleObj name="Equation" r:id="rId12" imgW="228501" imgH="393529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4304" y="3857625"/>
                          <a:ext cx="2286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6" name="Object 7"/>
            <p:cNvGraphicFramePr>
              <a:graphicFrameLocks noChangeAspect="1"/>
            </p:cNvGraphicFramePr>
            <p:nvPr/>
          </p:nvGraphicFramePr>
          <p:xfrm>
            <a:off x="6980238" y="4786313"/>
            <a:ext cx="317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5" name="Equation" r:id="rId14" imgW="317225" imgH="393359" progId="Equation.DSMT4">
                    <p:embed/>
                  </p:oleObj>
                </mc:Choice>
                <mc:Fallback>
                  <p:oleObj name="Equation" r:id="rId14" imgW="317225" imgH="39335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0238" y="4786313"/>
                          <a:ext cx="3175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7" name="Object 8"/>
            <p:cNvGraphicFramePr>
              <a:graphicFrameLocks noChangeAspect="1"/>
            </p:cNvGraphicFramePr>
            <p:nvPr/>
          </p:nvGraphicFramePr>
          <p:xfrm>
            <a:off x="6932222" y="5803009"/>
            <a:ext cx="317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6" name="Equation" r:id="rId16" imgW="317225" imgH="393359" progId="Equation.DSMT4">
                    <p:embed/>
                  </p:oleObj>
                </mc:Choice>
                <mc:Fallback>
                  <p:oleObj name="Equation" r:id="rId16" imgW="317225" imgH="393359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2222" y="5803009"/>
                          <a:ext cx="3175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8" name="Object 9"/>
            <p:cNvGraphicFramePr>
              <a:graphicFrameLocks noChangeAspect="1"/>
            </p:cNvGraphicFramePr>
            <p:nvPr/>
          </p:nvGraphicFramePr>
          <p:xfrm>
            <a:off x="7408276" y="6373356"/>
            <a:ext cx="223756" cy="17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8276" y="6373356"/>
                          <a:ext cx="223756" cy="171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9" name="Object 10"/>
            <p:cNvGraphicFramePr>
              <a:graphicFrameLocks noChangeAspect="1"/>
            </p:cNvGraphicFramePr>
            <p:nvPr/>
          </p:nvGraphicFramePr>
          <p:xfrm>
            <a:off x="8237842" y="2918718"/>
            <a:ext cx="22225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8" name="Equation" r:id="rId20" imgW="114201" imgH="139579" progId="Equation.DSMT4">
                    <p:embed/>
                  </p:oleObj>
                </mc:Choice>
                <mc:Fallback>
                  <p:oleObj name="Equation" r:id="rId20" imgW="114201" imgH="13957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7842" y="2918718"/>
                          <a:ext cx="222250" cy="19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08" name="Object 12"/>
          <p:cNvGraphicFramePr>
            <a:graphicFrameLocks noChangeAspect="1"/>
          </p:cNvGraphicFramePr>
          <p:nvPr/>
        </p:nvGraphicFramePr>
        <p:xfrm>
          <a:off x="2597150" y="3995738"/>
          <a:ext cx="3517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Equation" r:id="rId22" imgW="1981200" imgH="304800" progId="Equation.DSMT4">
                  <p:embed/>
                </p:oleObj>
              </mc:Choice>
              <mc:Fallback>
                <p:oleObj name="Equation" r:id="rId22" imgW="1981200" imgH="304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3995738"/>
                        <a:ext cx="3517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3"/>
          <p:cNvGraphicFramePr>
            <a:graphicFrameLocks noChangeAspect="1"/>
          </p:cNvGraphicFramePr>
          <p:nvPr/>
        </p:nvGraphicFramePr>
        <p:xfrm>
          <a:off x="1384300" y="2519363"/>
          <a:ext cx="4432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24" imgW="4432300" imgH="774700" progId="Equation.DSMT4">
                  <p:embed/>
                </p:oleObj>
              </mc:Choice>
              <mc:Fallback>
                <p:oleObj name="Equation" r:id="rId24" imgW="4432300" imgH="774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519363"/>
                        <a:ext cx="4432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Spectrum of Scanned Signal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Recall identity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2228850" y="2289175"/>
          <a:ext cx="16764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3" imgW="990170" imgH="393529" progId="Equation.DSMT4">
                  <p:embed/>
                </p:oleObj>
              </mc:Choice>
              <mc:Fallback>
                <p:oleObj name="Equation" r:id="rId3" imgW="990170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2289175"/>
                        <a:ext cx="16764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801938" y="3049588"/>
          <a:ext cx="42132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5" imgW="2311400" imgH="419100" progId="Equation.DSMT4">
                  <p:embed/>
                </p:oleObj>
              </mc:Choice>
              <mc:Fallback>
                <p:oleObj name="Equation" r:id="rId5" imgW="23114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3049588"/>
                        <a:ext cx="42132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276475" y="4556125"/>
          <a:ext cx="24574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7" imgW="1447172" imgH="444307" progId="Equation.DSMT4">
                  <p:embed/>
                </p:oleObj>
              </mc:Choice>
              <mc:Fallback>
                <p:oleObj name="Equation" r:id="rId7" imgW="1447172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556125"/>
                        <a:ext cx="24574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2286000" y="5456238"/>
          <a:ext cx="50006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9" imgW="2743200" imgH="419100" progId="Equation.DSMT4">
                  <p:embed/>
                </p:oleObj>
              </mc:Choice>
              <mc:Fallback>
                <p:oleObj name="Equation" r:id="rId9" imgW="27432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56238"/>
                        <a:ext cx="50006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6"/>
          <p:cNvGraphicFramePr>
            <a:graphicFrameLocks noChangeAspect="1"/>
          </p:cNvGraphicFramePr>
          <p:nvPr/>
        </p:nvGraphicFramePr>
        <p:xfrm>
          <a:off x="6481763" y="2413000"/>
          <a:ext cx="128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11" imgW="1282700" imgH="330200" progId="Equation.DSMT4">
                  <p:embed/>
                </p:oleObj>
              </mc:Choice>
              <mc:Fallback>
                <p:oleObj name="Equation" r:id="rId11" imgW="1282700" imgH="330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2413000"/>
                        <a:ext cx="1282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5499100" y="234315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Recall: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7772400" cy="45481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Frame period </a:t>
            </a:r>
          </a:p>
          <a:p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 period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3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Example (NTSC Video)</a:t>
            </a: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Maximum spatial frequency along y axis       </a:t>
            </a:r>
          </a:p>
        </p:txBody>
      </p:sp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3395663" y="2239963"/>
          <a:ext cx="13636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3" imgW="837836" imgH="431613" progId="Equation.DSMT4">
                  <p:embed/>
                </p:oleObj>
              </mc:Choice>
              <mc:Fallback>
                <p:oleObj name="Equation" r:id="rId3" imgW="837836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2239963"/>
                        <a:ext cx="136366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382963" y="1577975"/>
          <a:ext cx="14176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5" imgW="812447" imgH="431613" progId="Equation.DSMT4">
                  <p:embed/>
                </p:oleObj>
              </mc:Choice>
              <mc:Fallback>
                <p:oleObj name="Equation" r:id="rId5" imgW="812447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1577975"/>
                        <a:ext cx="1417637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166938" y="2971800"/>
          <a:ext cx="42719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7" imgW="2679700" imgH="419100" progId="Equation.DSMT4">
                  <p:embed/>
                </p:oleObj>
              </mc:Choice>
              <mc:Fallback>
                <p:oleObj name="Equation" r:id="rId7" imgW="26797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971800"/>
                        <a:ext cx="4271962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8" name="Picture 7" descr="Untitled.bm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3673475"/>
            <a:ext cx="478631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2182813" y="5529263"/>
          <a:ext cx="32527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Equation" r:id="rId10" imgW="2184400" imgH="228600" progId="Equation.DSMT4">
                  <p:embed/>
                </p:oleObj>
              </mc:Choice>
              <mc:Fallback>
                <p:oleObj name="Equation" r:id="rId10" imgW="2184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5529263"/>
                        <a:ext cx="325278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7"/>
          <p:cNvGraphicFramePr>
            <a:graphicFrameLocks noChangeAspect="1"/>
          </p:cNvGraphicFramePr>
          <p:nvPr/>
        </p:nvGraphicFramePr>
        <p:xfrm>
          <a:off x="5965825" y="5762625"/>
          <a:ext cx="5683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12" imgW="368140" imgH="393529" progId="Equation.DSMT4">
                  <p:embed/>
                </p:oleObj>
              </mc:Choice>
              <mc:Fallback>
                <p:oleObj name="Equation" r:id="rId12" imgW="368140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5762625"/>
                        <a:ext cx="5683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8"/>
          <p:cNvGraphicFramePr>
            <a:graphicFrameLocks noChangeAspect="1"/>
          </p:cNvGraphicFramePr>
          <p:nvPr/>
        </p:nvGraphicFramePr>
        <p:xfrm>
          <a:off x="2209800" y="6257925"/>
          <a:ext cx="17351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14" imgW="1079032" imgH="177723" progId="Equation.DSMT4">
                  <p:embed/>
                </p:oleObj>
              </mc:Choice>
              <mc:Fallback>
                <p:oleObj name="Equation" r:id="rId14" imgW="1079032" imgH="17772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257925"/>
                        <a:ext cx="17351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2" name="Picture 4" descr="Untitled.bmp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160463"/>
            <a:ext cx="20653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63" name="Object 8"/>
          <p:cNvGraphicFramePr>
            <a:graphicFrameLocks noChangeAspect="1"/>
          </p:cNvGraphicFramePr>
          <p:nvPr/>
        </p:nvGraphicFramePr>
        <p:xfrm>
          <a:off x="1538288" y="682625"/>
          <a:ext cx="50006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17" imgW="2743200" imgH="419100" progId="Equation.DSMT4">
                  <p:embed/>
                </p:oleObj>
              </mc:Choice>
              <mc:Fallback>
                <p:oleObj name="Equation" r:id="rId17" imgW="27432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682625"/>
                        <a:ext cx="50006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TextBox 14"/>
          <p:cNvSpPr txBox="1">
            <a:spLocks noChangeArrowheads="1"/>
          </p:cNvSpPr>
          <p:nvPr/>
        </p:nvSpPr>
        <p:spPr bwMode="auto">
          <a:xfrm>
            <a:off x="6665913" y="3092450"/>
            <a:ext cx="21907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Assume equal resolution along y axis, which implies M samples per B units of width. Thus the maximum spatial frequency in the horizontal direction would be M/(2B) cycles per unit distance. Thus, G(u,v) = 0 for |v| &gt; M/(2B). This means that we have M/2 groups along the f axis in the spectrum for S(f). Since the groups are spaced f</a:t>
            </a:r>
            <a:r>
              <a:rPr lang="en-US" sz="1400" baseline="-25000">
                <a:latin typeface="Arial" charset="0"/>
              </a:rPr>
              <a:t>L</a:t>
            </a:r>
            <a:r>
              <a:rPr lang="en-US" sz="1400">
                <a:latin typeface="Arial" charset="0"/>
              </a:rPr>
              <a:t> apart, we get W = Mf</a:t>
            </a:r>
            <a:r>
              <a:rPr lang="en-US" sz="1400" baseline="-25000">
                <a:latin typeface="Arial" charset="0"/>
              </a:rPr>
              <a:t>L</a:t>
            </a:r>
            <a:r>
              <a:rPr lang="en-US" sz="1400">
                <a:latin typeface="Arial" charset="0"/>
              </a:rPr>
              <a:t>/2.</a:t>
            </a:r>
          </a:p>
        </p:txBody>
      </p:sp>
      <p:graphicFrame>
        <p:nvGraphicFramePr>
          <p:cNvPr id="49165" name="Object 9"/>
          <p:cNvGraphicFramePr>
            <a:graphicFrameLocks noChangeAspect="1"/>
          </p:cNvGraphicFramePr>
          <p:nvPr/>
        </p:nvGraphicFramePr>
        <p:xfrm>
          <a:off x="4962525" y="2247900"/>
          <a:ext cx="139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19" imgW="1397000" imgH="660400" progId="Equation.DSMT4">
                  <p:embed/>
                </p:oleObj>
              </mc:Choice>
              <mc:Fallback>
                <p:oleObj name="Equation" r:id="rId19" imgW="1397000" imgH="660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2247900"/>
                        <a:ext cx="1397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4191000" cy="46132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Spectral Mappings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High horizontal spatial frequencies (large values of u) in              are mapped to edge of each spectral group.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High vertical spatial frequencies (large values of v) in              are mapped to the higher index spectral groups. </a:t>
            </a:r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2097088" y="2860675"/>
          <a:ext cx="8270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860675"/>
                        <a:ext cx="8270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2070100" y="4078288"/>
          <a:ext cx="827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5" imgW="469696" imgH="203112" progId="Equation.DSMT4">
                  <p:embed/>
                </p:oleObj>
              </mc:Choice>
              <mc:Fallback>
                <p:oleObj name="Equation" r:id="rId5" imgW="469696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4078288"/>
                        <a:ext cx="827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1" name="Group 3"/>
          <p:cNvGrpSpPr>
            <a:grpSpLocks/>
          </p:cNvGrpSpPr>
          <p:nvPr/>
        </p:nvGrpSpPr>
        <p:grpSpPr bwMode="auto">
          <a:xfrm>
            <a:off x="5622925" y="1244600"/>
            <a:ext cx="2208213" cy="5102225"/>
            <a:chOff x="6325905" y="1504366"/>
            <a:chExt cx="2209056" cy="5103113"/>
          </a:xfrm>
        </p:grpSpPr>
        <p:pic>
          <p:nvPicPr>
            <p:cNvPr id="50182" name="Picture 4" descr="Untitled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364" y="1504366"/>
              <a:ext cx="1756391" cy="510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0183" name="Object 2"/>
            <p:cNvGraphicFramePr>
              <a:graphicFrameLocks noChangeAspect="1"/>
            </p:cNvGraphicFramePr>
            <p:nvPr/>
          </p:nvGraphicFramePr>
          <p:xfrm>
            <a:off x="7938283" y="3324420"/>
            <a:ext cx="596678" cy="25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4" name="Equation" r:id="rId7" imgW="469696" imgH="203112" progId="Equation.DSMT4">
                    <p:embed/>
                  </p:oleObj>
                </mc:Choice>
                <mc:Fallback>
                  <p:oleObj name="Equation" r:id="rId7" imgW="469696" imgH="20311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8283" y="3324420"/>
                          <a:ext cx="596678" cy="2580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4" name="Object 3"/>
            <p:cNvGraphicFramePr>
              <a:graphicFrameLocks noChangeAspect="1"/>
            </p:cNvGraphicFramePr>
            <p:nvPr/>
          </p:nvGraphicFramePr>
          <p:xfrm>
            <a:off x="7639050" y="2297308"/>
            <a:ext cx="256544" cy="308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5" name="Equation" r:id="rId9" imgW="253780" imgH="304536" progId="Equation.DSMT4">
                    <p:embed/>
                  </p:oleObj>
                </mc:Choice>
                <mc:Fallback>
                  <p:oleObj name="Equation" r:id="rId9" imgW="253780" imgH="304536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9050" y="2297308"/>
                          <a:ext cx="256544" cy="308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4"/>
            <p:cNvGraphicFramePr>
              <a:graphicFrameLocks noChangeAspect="1"/>
            </p:cNvGraphicFramePr>
            <p:nvPr/>
          </p:nvGraphicFramePr>
          <p:xfrm>
            <a:off x="7431936" y="1901412"/>
            <a:ext cx="330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6" name="Equation" r:id="rId11" imgW="330057" imgH="393529" progId="Equation.DSMT4">
                    <p:embed/>
                  </p:oleObj>
                </mc:Choice>
                <mc:Fallback>
                  <p:oleObj name="Equation" r:id="rId11" imgW="330057" imgH="393529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1936" y="1901412"/>
                          <a:ext cx="3302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5"/>
            <p:cNvGraphicFramePr>
              <a:graphicFrameLocks noChangeAspect="1"/>
            </p:cNvGraphicFramePr>
            <p:nvPr/>
          </p:nvGraphicFramePr>
          <p:xfrm>
            <a:off x="6325905" y="2963080"/>
            <a:ext cx="287837" cy="344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7" name="Equation" r:id="rId13" imgW="253780" imgH="304536" progId="Equation.DSMT4">
                    <p:embed/>
                  </p:oleObj>
                </mc:Choice>
                <mc:Fallback>
                  <p:oleObj name="Equation" r:id="rId13" imgW="253780" imgH="304536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5905" y="2963080"/>
                          <a:ext cx="287837" cy="344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6"/>
            <p:cNvGraphicFramePr>
              <a:graphicFrameLocks noChangeAspect="1"/>
            </p:cNvGraphicFramePr>
            <p:nvPr/>
          </p:nvGraphicFramePr>
          <p:xfrm>
            <a:off x="6984304" y="3857625"/>
            <a:ext cx="228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8" name="Equation" r:id="rId15" imgW="228501" imgH="393529" progId="Equation.DSMT4">
                    <p:embed/>
                  </p:oleObj>
                </mc:Choice>
                <mc:Fallback>
                  <p:oleObj name="Equation" r:id="rId15" imgW="228501" imgH="393529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4304" y="3857625"/>
                          <a:ext cx="2286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8" name="Object 7"/>
            <p:cNvGraphicFramePr>
              <a:graphicFrameLocks noChangeAspect="1"/>
            </p:cNvGraphicFramePr>
            <p:nvPr/>
          </p:nvGraphicFramePr>
          <p:xfrm>
            <a:off x="6980238" y="4786313"/>
            <a:ext cx="317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9" name="Equation" r:id="rId17" imgW="317225" imgH="393359" progId="Equation.DSMT4">
                    <p:embed/>
                  </p:oleObj>
                </mc:Choice>
                <mc:Fallback>
                  <p:oleObj name="Equation" r:id="rId17" imgW="317225" imgH="39335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0238" y="4786313"/>
                          <a:ext cx="3175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9" name="Object 8"/>
            <p:cNvGraphicFramePr>
              <a:graphicFrameLocks noChangeAspect="1"/>
            </p:cNvGraphicFramePr>
            <p:nvPr/>
          </p:nvGraphicFramePr>
          <p:xfrm>
            <a:off x="6932222" y="5803009"/>
            <a:ext cx="317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0" name="Equation" r:id="rId19" imgW="317225" imgH="393359" progId="Equation.DSMT4">
                    <p:embed/>
                  </p:oleObj>
                </mc:Choice>
                <mc:Fallback>
                  <p:oleObj name="Equation" r:id="rId19" imgW="317225" imgH="393359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2222" y="5803009"/>
                          <a:ext cx="3175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0" name="Object 9"/>
            <p:cNvGraphicFramePr>
              <a:graphicFrameLocks noChangeAspect="1"/>
            </p:cNvGraphicFramePr>
            <p:nvPr/>
          </p:nvGraphicFramePr>
          <p:xfrm>
            <a:off x="7408276" y="6373356"/>
            <a:ext cx="223756" cy="17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1" name="Equation" r:id="rId21" imgW="126835" imgH="139518" progId="Equation.DSMT4">
                    <p:embed/>
                  </p:oleObj>
                </mc:Choice>
                <mc:Fallback>
                  <p:oleObj name="Equation" r:id="rId21" imgW="126835" imgH="139518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8276" y="6373356"/>
                          <a:ext cx="223756" cy="171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1" name="Object 10"/>
            <p:cNvGraphicFramePr>
              <a:graphicFrameLocks noChangeAspect="1"/>
            </p:cNvGraphicFramePr>
            <p:nvPr/>
          </p:nvGraphicFramePr>
          <p:xfrm>
            <a:off x="8237842" y="2918718"/>
            <a:ext cx="22225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2" name="Equation" r:id="rId23" imgW="114201" imgH="139579" progId="Equation.DSMT4">
                    <p:embed/>
                  </p:oleObj>
                </mc:Choice>
                <mc:Fallback>
                  <p:oleObj name="Equation" r:id="rId23" imgW="114201" imgH="13957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7842" y="2918718"/>
                          <a:ext cx="222250" cy="19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2) Focal Plane Arrays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Mechanisms: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1D array with electromechanical scan (desktop scanners are an example)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2D staring mosaic (digital cameras are an example)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CCD, CID and CMOS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Aperture effects: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size of photosensitive cells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     dwell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 Line-Continuous Flying Spot Process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7745413" cy="37639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Line-continuous Flying Spot Process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Combine illuminating and read spot profiles as one function (the aperture):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1362075" y="2246313"/>
          <a:ext cx="72866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4051300" imgH="457200" progId="Equation.DSMT4">
                  <p:embed/>
                </p:oleObj>
              </mc:Choice>
              <mc:Fallback>
                <p:oleObj name="Equation" r:id="rId3" imgW="40513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2246313"/>
                        <a:ext cx="72866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2154238" y="3119438"/>
          <a:ext cx="8207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5" imgW="508000" imgH="228600" progId="Equation.DSMT4">
                  <p:embed/>
                </p:oleObj>
              </mc:Choice>
              <mc:Fallback>
                <p:oleObj name="Equation" r:id="rId5" imgW="50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3119438"/>
                        <a:ext cx="8207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2143125" y="3535363"/>
          <a:ext cx="8620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7" imgW="533169" imgH="228501" progId="Equation.DSMT4">
                  <p:embed/>
                </p:oleObj>
              </mc:Choice>
              <mc:Fallback>
                <p:oleObj name="Equation" r:id="rId7" imgW="533169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535363"/>
                        <a:ext cx="86201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/>
        </p:nvGraphicFramePr>
        <p:xfrm>
          <a:off x="2122488" y="3963988"/>
          <a:ext cx="12303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9" imgW="761669" imgH="228501" progId="Equation.DSMT4">
                  <p:embed/>
                </p:oleObj>
              </mc:Choice>
              <mc:Fallback>
                <p:oleObj name="Equation" r:id="rId9" imgW="761669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963988"/>
                        <a:ext cx="123031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8"/>
          <p:cNvGraphicFramePr>
            <a:graphicFrameLocks noChangeAspect="1"/>
          </p:cNvGraphicFramePr>
          <p:nvPr/>
        </p:nvGraphicFramePr>
        <p:xfrm>
          <a:off x="2157413" y="4411663"/>
          <a:ext cx="758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11" imgW="469696" imgH="203112" progId="Equation.DSMT4">
                  <p:embed/>
                </p:oleObj>
              </mc:Choice>
              <mc:Fallback>
                <p:oleObj name="Equation" r:id="rId11" imgW="469696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411663"/>
                        <a:ext cx="7588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9"/>
          <p:cNvGraphicFramePr>
            <a:graphicFrameLocks noChangeAspect="1"/>
          </p:cNvGraphicFramePr>
          <p:nvPr/>
        </p:nvGraphicFramePr>
        <p:xfrm>
          <a:off x="2197100" y="4830763"/>
          <a:ext cx="4318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3" imgW="266469" imgH="203024" progId="Equation.DSMT4">
                  <p:embed/>
                </p:oleObj>
              </mc:Choice>
              <mc:Fallback>
                <p:oleObj name="Equation" r:id="rId13" imgW="266469" imgH="20302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4830763"/>
                        <a:ext cx="4318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3536950" y="3084513"/>
            <a:ext cx="3109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 Illuminating spot profile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535363" y="3468688"/>
            <a:ext cx="2292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 Read spot profile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3544888" y="3919538"/>
            <a:ext cx="2051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 Scan trajectory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3544888" y="4349750"/>
            <a:ext cx="3624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 Continuous-space still image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3544888" y="4779963"/>
            <a:ext cx="1643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/>
              <a:t>- Scan signal</a:t>
            </a:r>
          </a:p>
        </p:txBody>
      </p:sp>
      <p:graphicFrame>
        <p:nvGraphicFramePr>
          <p:cNvPr id="18446" name="Object 10"/>
          <p:cNvGraphicFramePr>
            <a:graphicFrameLocks noChangeAspect="1"/>
          </p:cNvGraphicFramePr>
          <p:nvPr/>
        </p:nvGraphicFramePr>
        <p:xfrm>
          <a:off x="2914650" y="5978525"/>
          <a:ext cx="2544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15" imgW="1574800" imgH="228600" progId="Equation.DSMT4">
                  <p:embed/>
                </p:oleObj>
              </mc:Choice>
              <mc:Fallback>
                <p:oleObj name="Equation" r:id="rId15" imgW="1574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5978525"/>
                        <a:ext cx="25447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7402513" y="3084513"/>
            <a:ext cx="1390650" cy="8461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Show diagram to illustrate this.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1) Integration over Aperture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define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sz="13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then   </a:t>
            </a: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2201863" y="2355850"/>
          <a:ext cx="51466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2616200" imgH="279400" progId="Equation.DSMT4">
                  <p:embed/>
                </p:oleObj>
              </mc:Choice>
              <mc:Fallback>
                <p:oleObj name="Equation" r:id="rId3" imgW="26162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355850"/>
                        <a:ext cx="51466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3197225" y="4179888"/>
          <a:ext cx="45974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2336800" imgH="279400" progId="Equation.DSMT4">
                  <p:embed/>
                </p:oleObj>
              </mc:Choice>
              <mc:Fallback>
                <p:oleObj name="Equation" r:id="rId5" imgW="23368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179888"/>
                        <a:ext cx="45974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"/>
          <p:cNvGraphicFramePr>
            <a:graphicFrameLocks noChangeAspect="1"/>
          </p:cNvGraphicFramePr>
          <p:nvPr/>
        </p:nvGraphicFramePr>
        <p:xfrm>
          <a:off x="2284413" y="3559175"/>
          <a:ext cx="4749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4749800" imgH="520700" progId="Equation.DSMT4">
                  <p:embed/>
                </p:oleObj>
              </mc:Choice>
              <mc:Fallback>
                <p:oleObj name="Equation" r:id="rId7" imgW="47498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3559175"/>
                        <a:ext cx="4749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"/>
          <p:cNvGraphicFramePr>
            <a:graphicFrameLocks noChangeAspect="1"/>
          </p:cNvGraphicFramePr>
          <p:nvPr/>
        </p:nvGraphicFramePr>
        <p:xfrm>
          <a:off x="2754313" y="5748338"/>
          <a:ext cx="237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9" imgW="2374900" imgH="419100" progId="Equation.DSMT4">
                  <p:embed/>
                </p:oleObj>
              </mc:Choice>
              <mc:Fallback>
                <p:oleObj name="Equation" r:id="rId9" imgW="23749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5748338"/>
                        <a:ext cx="2374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3"/>
          <p:cNvGraphicFramePr>
            <a:graphicFrameLocks noChangeAspect="1"/>
          </p:cNvGraphicFramePr>
          <p:nvPr/>
        </p:nvGraphicFramePr>
        <p:xfrm>
          <a:off x="3248025" y="4983163"/>
          <a:ext cx="269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11" imgW="2692400" imgH="342900" progId="Equation.DSMT4">
                  <p:embed/>
                </p:oleObj>
              </mc:Choice>
              <mc:Fallback>
                <p:oleObj name="Equation" r:id="rId11" imgW="2692400" imgH="342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4983163"/>
                        <a:ext cx="2692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2) Sampling</a:t>
            </a: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define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then let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This signal embodies all the effects due to the fact that we only see            along the locus of points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With regard to these sampling effects, it is unimportant how we map the signal information into a 1-D function of time.</a:t>
            </a: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2792413" y="2227263"/>
          <a:ext cx="43735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2222500" imgH="457200" progId="Equation.DSMT4">
                  <p:embed/>
                </p:oleObj>
              </mc:Choice>
              <mc:Fallback>
                <p:oleObj name="Equation" r:id="rId3" imgW="22225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2227263"/>
                        <a:ext cx="43735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9"/>
          <p:cNvGraphicFramePr>
            <a:graphicFrameLocks noChangeAspect="1"/>
          </p:cNvGraphicFramePr>
          <p:nvPr/>
        </p:nvGraphicFramePr>
        <p:xfrm>
          <a:off x="1431925" y="4716463"/>
          <a:ext cx="26574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5" imgW="1473200" imgH="228600" progId="Equation.DSMT4">
                  <p:embed/>
                </p:oleObj>
              </mc:Choice>
              <mc:Fallback>
                <p:oleObj name="Equation" r:id="rId5" imgW="14732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4716463"/>
                        <a:ext cx="26574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"/>
          <p:cNvGraphicFramePr>
            <a:graphicFrameLocks noChangeAspect="1"/>
          </p:cNvGraphicFramePr>
          <p:nvPr/>
        </p:nvGraphicFramePr>
        <p:xfrm>
          <a:off x="2528888" y="3089275"/>
          <a:ext cx="292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3089275"/>
                        <a:ext cx="292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"/>
          <p:cNvGraphicFramePr>
            <a:graphicFrameLocks noChangeAspect="1"/>
          </p:cNvGraphicFramePr>
          <p:nvPr/>
        </p:nvGraphicFramePr>
        <p:xfrm>
          <a:off x="3044825" y="4359275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9" imgW="876300" imgH="342900" progId="Equation.DSMT4">
                  <p:embed/>
                </p:oleObj>
              </mc:Choice>
              <mc:Fallback>
                <p:oleObj name="Equation" r:id="rId9" imgW="876300" imgH="342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359275"/>
                        <a:ext cx="876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3. Focal Plane Array Scan Process</a:t>
            </a:r>
          </a:p>
        </p:txBody>
      </p:sp>
      <p:pic>
        <p:nvPicPr>
          <p:cNvPr id="21506" name="Content Placeholder 4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695450"/>
            <a:ext cx="4181475" cy="2809875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221163" y="6045200"/>
            <a:ext cx="296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Integral within the window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1674813" y="4922838"/>
          <a:ext cx="3835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4" imgW="3835400" imgH="1206500" progId="Equation.DSMT4">
                  <p:embed/>
                </p:oleObj>
              </mc:Choice>
              <mc:Fallback>
                <p:oleObj name="Equation" r:id="rId4" imgW="38354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922838"/>
                        <a:ext cx="38354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148513" y="1862138"/>
            <a:ext cx="1390650" cy="2308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How can we represent this process using our tools for 2D linear systems and signal analysis?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816600" y="4637088"/>
            <a:ext cx="2930525" cy="1323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Note difference between this scenario and that analyzed previously where we looked at the image through an aperture grille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001713" y="1827213"/>
            <a:ext cx="7772400" cy="41163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1) Integration over Aperture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let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define</a:t>
            </a: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then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2081213" y="2300288"/>
          <a:ext cx="45561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2857500" imgH="457200" progId="Equation.DSMT4">
                  <p:embed/>
                </p:oleObj>
              </mc:Choice>
              <mc:Fallback>
                <p:oleObj name="Equation" r:id="rId3" imgW="2857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2300288"/>
                        <a:ext cx="45561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092325" y="3092450"/>
          <a:ext cx="20828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5" imgW="1269449" imgH="393529" progId="Equation.DSMT4">
                  <p:embed/>
                </p:oleObj>
              </mc:Choice>
              <mc:Fallback>
                <p:oleObj name="Equation" r:id="rId5" imgW="126944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3092450"/>
                        <a:ext cx="20828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2644775" y="5378450"/>
          <a:ext cx="172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7" imgW="1727200" imgH="355600" progId="Equation.DSMT4">
                  <p:embed/>
                </p:oleObj>
              </mc:Choice>
              <mc:Fallback>
                <p:oleObj name="Equation" r:id="rId7" imgW="1727200" imgH="3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5378450"/>
                        <a:ext cx="1727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"/>
          <p:cNvGraphicFramePr>
            <a:graphicFrameLocks noChangeAspect="1"/>
          </p:cNvGraphicFramePr>
          <p:nvPr/>
        </p:nvGraphicFramePr>
        <p:xfrm>
          <a:off x="2425700" y="4167188"/>
          <a:ext cx="4749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9" imgW="4749800" imgH="520700" progId="Equation.DSMT4">
                  <p:embed/>
                </p:oleObj>
              </mc:Choice>
              <mc:Fallback>
                <p:oleObj name="Equation" r:id="rId9" imgW="47498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4167188"/>
                        <a:ext cx="4749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2"/>
          <p:cNvGraphicFramePr>
            <a:graphicFrameLocks noChangeAspect="1"/>
          </p:cNvGraphicFramePr>
          <p:nvPr/>
        </p:nvGraphicFramePr>
        <p:xfrm>
          <a:off x="3367088" y="4886325"/>
          <a:ext cx="269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1" imgW="2692400" imgH="342900" progId="Equation.DSMT4">
                  <p:embed/>
                </p:oleObj>
              </mc:Choice>
              <mc:Fallback>
                <p:oleObj name="Equation" r:id="rId11" imgW="2692400" imgH="342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4886325"/>
                        <a:ext cx="2692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100763" y="4864100"/>
            <a:ext cx="1863725" cy="338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Blurred image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4389438" y="5372100"/>
            <a:ext cx="2684462" cy="338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Samples of blurred image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98:Templates:Presentation Designs:Notebook</Template>
  <TotalTime>6206</TotalTime>
  <Words>972</Words>
  <Application>Microsoft Macintosh PowerPoint</Application>
  <PresentationFormat>On-screen Show (4:3)</PresentationFormat>
  <Paragraphs>229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Times New Roman</vt:lpstr>
      <vt:lpstr>ＭＳ Ｐゴシック</vt:lpstr>
      <vt:lpstr>Arial</vt:lpstr>
      <vt:lpstr>Monotype Sorts</vt:lpstr>
      <vt:lpstr>Times</vt:lpstr>
      <vt:lpstr>Notebook</vt:lpstr>
      <vt:lpstr>MathType 6.0 Equation</vt:lpstr>
      <vt:lpstr>EE 638: Principles of Digital Color Imaging Systems</vt:lpstr>
      <vt:lpstr>Synopsis</vt:lpstr>
      <vt:lpstr>1. Scanning Technologies</vt:lpstr>
      <vt:lpstr>PowerPoint Presentation</vt:lpstr>
      <vt:lpstr>2. Line-Continuous Flying Spot Process</vt:lpstr>
      <vt:lpstr>PowerPoint Presentation</vt:lpstr>
      <vt:lpstr>PowerPoint Presentation</vt:lpstr>
      <vt:lpstr>3. Focal Plane Array Scan Process</vt:lpstr>
      <vt:lpstr>PowerPoint Presentation</vt:lpstr>
      <vt:lpstr>PowerPoint Presentation</vt:lpstr>
      <vt:lpstr>4. General Model for Scanning &amp; Sampling</vt:lpstr>
      <vt:lpstr>PowerPoint Presentation</vt:lpstr>
      <vt:lpstr>5. Analysis of 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1-D illustration of reconstruction with sinc function interpolation</vt:lpstr>
      <vt:lpstr>6. Sampling on non-rectangular lattices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Analysis of Line-continuous Scanning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Jan P.  Allebach</dc:creator>
  <cp:lastModifiedBy>Jan Allebach</cp:lastModifiedBy>
  <cp:revision>779</cp:revision>
  <cp:lastPrinted>2001-08-19T16:43:19Z</cp:lastPrinted>
  <dcterms:created xsi:type="dcterms:W3CDTF">2011-09-23T14:26:39Z</dcterms:created>
  <dcterms:modified xsi:type="dcterms:W3CDTF">2021-10-24T16:24:54Z</dcterms:modified>
</cp:coreProperties>
</file>