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1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2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3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4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5" r:id="rId18"/>
    <p:sldId id="306" r:id="rId19"/>
    <p:sldId id="309" r:id="rId20"/>
    <p:sldId id="308" r:id="rId21"/>
    <p:sldId id="307" r:id="rId22"/>
    <p:sldId id="311" r:id="rId23"/>
    <p:sldId id="315" r:id="rId24"/>
    <p:sldId id="302" r:id="rId25"/>
    <p:sldId id="299" r:id="rId26"/>
    <p:sldId id="300" r:id="rId27"/>
    <p:sldId id="301" r:id="rId28"/>
    <p:sldId id="303" r:id="rId29"/>
    <p:sldId id="304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FFFF00"/>
    <a:srgbClr val="00FFFF"/>
    <a:srgbClr val="D708AA"/>
    <a:srgbClr val="5757C7"/>
    <a:srgbClr val="7988A5"/>
    <a:srgbClr val="90D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664" y="-96"/>
      </p:cViewPr>
      <p:guideLst>
        <p:guide orient="horz" pos="3688"/>
        <p:guide pos="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1" Type="http://schemas.openxmlformats.org/officeDocument/2006/relationships/image" Target="../media/image69.wmf"/><Relationship Id="rId2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Relationship Id="rId2" Type="http://schemas.openxmlformats.org/officeDocument/2006/relationships/image" Target="../media/image89.wmf"/><Relationship Id="rId3" Type="http://schemas.openxmlformats.org/officeDocument/2006/relationships/image" Target="../media/image9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Relationship Id="rId2" Type="http://schemas.openxmlformats.org/officeDocument/2006/relationships/image" Target="../media/image10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Relationship Id="rId2" Type="http://schemas.openxmlformats.org/officeDocument/2006/relationships/image" Target="../media/image116.wmf"/><Relationship Id="rId3" Type="http://schemas.openxmlformats.org/officeDocument/2006/relationships/image" Target="../media/image1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21.emf"/><Relationship Id="rId1" Type="http://schemas.openxmlformats.org/officeDocument/2006/relationships/image" Target="../media/image118.wmf"/><Relationship Id="rId2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e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99062975-6A90-5449-B826-F47DD108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0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ECC7E1-A5FA-5F43-9FEA-5CF62A3DAF4B}" type="slidenum">
              <a:rPr lang="en-US" sz="1200">
                <a:latin typeface="Times" charset="0"/>
              </a:rPr>
              <a:pPr/>
              <a:t>22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Zero crossing point at 1/A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Impulse sheet like function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A0FD2C-AF7C-8F40-9967-1CCCF73A15EC}" type="slidenum">
              <a:rPr lang="en-US" sz="1200">
                <a:latin typeface="Times" charset="0"/>
              </a:rPr>
              <a:pPr/>
              <a:t>25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Interchange summation and convolution </a:t>
            </a:r>
            <a:r>
              <a:rPr lang="en-US">
                <a:ea typeface="ＭＳ Ｐゴシック" charset="0"/>
                <a:cs typeface="ＭＳ Ｐゴシック" charset="0"/>
                <a:sym typeface="Wingdings" charset="0"/>
              </a:rPr>
              <a:t> convolution with impulse  shifting I to (k/X, l/X)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36FB5-856F-0946-87AD-3191AF0CF567}" type="slidenum">
              <a:rPr lang="en-US" sz="1200">
                <a:latin typeface="Times" charset="0"/>
              </a:rPr>
              <a:pPr/>
              <a:t>31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67FE6B-65C7-8747-9769-0983F2F08301}" type="slidenum">
              <a:rPr lang="en-US" sz="1200">
                <a:latin typeface="Times" charset="0"/>
              </a:rPr>
              <a:pPr/>
              <a:t>32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2350"/>
            <a:ext cx="19050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2350"/>
            <a:ext cx="28956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2350"/>
            <a:ext cx="19050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AC02A774-00D7-B548-8FDC-C338EAB8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1D8D-C8CB-7C4B-B308-EC8BAC0D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8788"/>
            <a:ext cx="19431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8788"/>
            <a:ext cx="56769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1900-33EB-B346-BF1E-F2351C27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3543-8F8A-B543-8C38-F202E5C6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694C-23F9-0A4E-B3A0-3CCA0444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3E82-20DB-4A46-BB5E-81B1B383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76B0-D9CE-9E4E-84DE-9906F6411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F9A1-EE83-7D4C-99F2-156271C1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F251-75CF-2547-817D-903A5F85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3629-488E-7645-91CF-0E69DFA3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4497-5614-4E4B-92C6-B3501531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3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878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7213"/>
            <a:ext cx="77724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14C9AC-26A3-714D-AEAE-74622FD0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charset="0"/>
        <a:buChar char="l"/>
        <a:defRPr kumimoji="1" sz="23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1900">
          <a:solidFill>
            <a:schemeClr val="tx1"/>
          </a:solidFill>
          <a:latin typeface="+mn-lt"/>
          <a:ea typeface="ＭＳ Ｐゴシック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  <a:ea typeface="ＭＳ Ｐゴシック" charset="-128"/>
        </a:defRPr>
      </a:lvl5pPr>
      <a:lvl6pPr marL="25130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6pPr>
      <a:lvl7pPr marL="29702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7pPr>
      <a:lvl8pPr marL="3427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8pPr>
      <a:lvl9pPr marL="3884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13" Type="http://schemas.openxmlformats.org/officeDocument/2006/relationships/image" Target="../media/image46.png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4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8.wmf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1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4.w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65.wmf"/><Relationship Id="rId15" Type="http://schemas.openxmlformats.org/officeDocument/2006/relationships/oleObject" Target="../embeddings/oleObject54.bin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6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2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gineering.purdue.edu/~ece43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7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2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72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7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Relationship Id="rId9" Type="http://schemas.openxmlformats.org/officeDocument/2006/relationships/image" Target="../media/image75.emf"/><Relationship Id="rId10" Type="http://schemas.openxmlformats.org/officeDocument/2006/relationships/oleObject" Target="../embeddings/oleObject70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81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3.w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1.png"/><Relationship Id="rId5" Type="http://schemas.openxmlformats.org/officeDocument/2006/relationships/oleObject" Target="../embeddings/oleObject80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90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92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93.w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94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97.w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8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100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10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oleObject" Target="../embeddings/oleObject91.bin"/><Relationship Id="rId5" Type="http://schemas.openxmlformats.org/officeDocument/2006/relationships/image" Target="../media/image103.wmf"/><Relationship Id="rId6" Type="http://schemas.openxmlformats.org/officeDocument/2006/relationships/oleObject" Target="../embeddings/oleObject92.bin"/><Relationship Id="rId7" Type="http://schemas.openxmlformats.org/officeDocument/2006/relationships/image" Target="../media/image104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oleObject" Target="../embeddings/oleObject96.bin"/><Relationship Id="rId13" Type="http://schemas.openxmlformats.org/officeDocument/2006/relationships/image" Target="../media/image109.emf"/><Relationship Id="rId14" Type="http://schemas.openxmlformats.org/officeDocument/2006/relationships/oleObject" Target="../embeddings/oleObject97.bin"/><Relationship Id="rId15" Type="http://schemas.openxmlformats.org/officeDocument/2006/relationships/image" Target="../media/image110.emf"/><Relationship Id="rId16" Type="http://schemas.openxmlformats.org/officeDocument/2006/relationships/oleObject" Target="../embeddings/oleObject98.bin"/><Relationship Id="rId17" Type="http://schemas.openxmlformats.org/officeDocument/2006/relationships/image" Target="../media/image11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2.jpeg"/><Relationship Id="rId4" Type="http://schemas.openxmlformats.org/officeDocument/2006/relationships/image" Target="../media/image113.jpeg"/><Relationship Id="rId5" Type="http://schemas.openxmlformats.org/officeDocument/2006/relationships/image" Target="../media/image114.png"/><Relationship Id="rId6" Type="http://schemas.openxmlformats.org/officeDocument/2006/relationships/oleObject" Target="../embeddings/oleObject93.bin"/><Relationship Id="rId7" Type="http://schemas.openxmlformats.org/officeDocument/2006/relationships/image" Target="../media/image106.wmf"/><Relationship Id="rId8" Type="http://schemas.openxmlformats.org/officeDocument/2006/relationships/oleObject" Target="../embeddings/oleObject94.bin"/><Relationship Id="rId9" Type="http://schemas.openxmlformats.org/officeDocument/2006/relationships/image" Target="../media/image107.wmf"/><Relationship Id="rId10" Type="http://schemas.openxmlformats.org/officeDocument/2006/relationships/oleObject" Target="../embeddings/oleObject9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115.wmf"/><Relationship Id="rId6" Type="http://schemas.openxmlformats.org/officeDocument/2006/relationships/oleObject" Target="../embeddings/oleObject100.bin"/><Relationship Id="rId7" Type="http://schemas.openxmlformats.org/officeDocument/2006/relationships/image" Target="../media/image116.wmf"/><Relationship Id="rId8" Type="http://schemas.openxmlformats.org/officeDocument/2006/relationships/oleObject" Target="../embeddings/oleObject101.bin"/><Relationship Id="rId9" Type="http://schemas.openxmlformats.org/officeDocument/2006/relationships/image" Target="../media/image11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120.e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12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18.wmf"/><Relationship Id="rId6" Type="http://schemas.openxmlformats.org/officeDocument/2006/relationships/image" Target="../media/image122.png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116.wmf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EE 638: Principles of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Digital Color Imaging Systems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3675" y="3536950"/>
            <a:ext cx="6965950" cy="1716088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800">
                <a:solidFill>
                  <a:srgbClr val="5757C7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20: 2-D Linear Systems</a:t>
            </a:r>
          </a:p>
          <a:p>
            <a:pPr>
              <a:buFont typeface="Monotype Sorts" charset="0"/>
              <a:buNone/>
            </a:pPr>
            <a:r>
              <a:rPr lang="en-US" sz="2800">
                <a:solidFill>
                  <a:srgbClr val="5757C7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and Spectral Analysis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225" y="5684838"/>
            <a:ext cx="6427788" cy="460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Presentation partially prepared by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Sirui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Hu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Hermitian Symmetry for Real Signals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f(x,y) is real,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this case, the inverse transform may be written as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2659063" y="2197100"/>
          <a:ext cx="2686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1397000" imgH="228600" progId="Equation.DSMT4">
                  <p:embed/>
                </p:oleObj>
              </mc:Choice>
              <mc:Fallback>
                <p:oleObj name="Equation" r:id="rId3" imgW="13970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197100"/>
                        <a:ext cx="2686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2603500" y="3157538"/>
          <a:ext cx="24669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5" imgW="1282700" imgH="228600" progId="Equation.DSMT4">
                  <p:embed/>
                </p:oleObj>
              </mc:Choice>
              <mc:Fallback>
                <p:oleObj name="Equation" r:id="rId5" imgW="1282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157538"/>
                        <a:ext cx="24669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2640013" y="4076700"/>
          <a:ext cx="4568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7" imgW="2373870" imgH="215806" progId="Equation.DSMT4">
                  <p:embed/>
                </p:oleObj>
              </mc:Choice>
              <mc:Fallback>
                <p:oleObj name="Equation" r:id="rId7" imgW="2373870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76700"/>
                        <a:ext cx="4568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2273300" y="3579813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9" imgW="2527300" imgH="215900" progId="Equation.DSMT4">
                  <p:embed/>
                </p:oleObj>
              </mc:Choice>
              <mc:Fallback>
                <p:oleObj name="Equation" r:id="rId9" imgW="25273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579813"/>
                        <a:ext cx="48625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"/>
          <p:cNvGraphicFramePr>
            <a:graphicFrameLocks noChangeAspect="1"/>
          </p:cNvGraphicFramePr>
          <p:nvPr/>
        </p:nvGraphicFramePr>
        <p:xfrm>
          <a:off x="1579563" y="5387975"/>
          <a:ext cx="641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11" imgW="6413500" imgH="901700" progId="Equation.DSMT4">
                  <p:embed/>
                </p:oleObj>
              </mc:Choice>
              <mc:Fallback>
                <p:oleObj name="Equation" r:id="rId11" imgW="6413500" imgH="90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5387975"/>
                        <a:ext cx="641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2-D Transform Relations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90600" y="1617663"/>
            <a:ext cx="7772400" cy="432593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linearity 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Scaling and shifting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3. Modulation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4. Reciprocity 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5. Parseval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Relation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2063750" y="2089150"/>
          <a:ext cx="5846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3" imgW="3175000" imgH="241300" progId="Equation.DSMT4">
                  <p:embed/>
                </p:oleObj>
              </mc:Choice>
              <mc:Fallback>
                <p:oleObj name="Equation" r:id="rId3" imgW="31750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089150"/>
                        <a:ext cx="5846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2538413" y="2903538"/>
          <a:ext cx="57419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5" imgW="3124200" imgH="393700" progId="Equation.DSMT4">
                  <p:embed/>
                </p:oleObj>
              </mc:Choice>
              <mc:Fallback>
                <p:oleObj name="Equation" r:id="rId5" imgW="3124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2903538"/>
                        <a:ext cx="57419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2486025" y="3867150"/>
          <a:ext cx="4832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7" imgW="2628900" imgH="241300" progId="Equation.DSMT4">
                  <p:embed/>
                </p:oleObj>
              </mc:Choice>
              <mc:Fallback>
                <p:oleObj name="Equation" r:id="rId7" imgW="2628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867150"/>
                        <a:ext cx="48323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3709988" y="4716463"/>
          <a:ext cx="2867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9" imgW="1651000" imgH="228600" progId="Equation.DSMT4">
                  <p:embed/>
                </p:oleObj>
              </mc:Choice>
              <mc:Fallback>
                <p:oleObj name="Equation" r:id="rId9" imgW="1651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4716463"/>
                        <a:ext cx="28670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546350" y="5719763"/>
          <a:ext cx="496093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11" imgW="2870200" imgH="457200" progId="Equation.DSMT4">
                  <p:embed/>
                </p:oleObj>
              </mc:Choice>
              <mc:Fallback>
                <p:oleObj name="Equation" r:id="rId11" imgW="2870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5719763"/>
                        <a:ext cx="496093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6. Initial value</a:t>
            </a:r>
          </a:p>
          <a:p>
            <a:endParaRPr lang="en-US" sz="3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7. Let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then</a:t>
            </a: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2679700" y="2322513"/>
          <a:ext cx="30876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1625600" imgH="457200" progId="Equation.DSMT4">
                  <p:embed/>
                </p:oleObj>
              </mc:Choice>
              <mc:Fallback>
                <p:oleObj name="Equation" r:id="rId3" imgW="1625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322513"/>
                        <a:ext cx="308768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2879725" y="3568700"/>
          <a:ext cx="2822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1435100" imgH="482600" progId="Equation.DSMT4">
                  <p:embed/>
                </p:oleObj>
              </mc:Choice>
              <mc:Fallback>
                <p:oleObj name="Equation" r:id="rId5" imgW="1435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3568700"/>
                        <a:ext cx="28225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2295525" y="5078413"/>
          <a:ext cx="39973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7" imgW="2032000" imgH="228600" progId="Equation.DSMT4">
                  <p:embed/>
                </p:oleObj>
              </mc:Choice>
              <mc:Fallback>
                <p:oleObj name="Equation" r:id="rId7" imgW="2032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078413"/>
                        <a:ext cx="39973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9063" y="5062538"/>
            <a:ext cx="1997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Separability</a:t>
            </a:r>
            <a:r>
              <a:rPr lang="en-US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Separability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function            is separable if it factors as: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important separable functions: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2760663" y="1858963"/>
          <a:ext cx="8651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3" imgW="482391" imgH="203112" progId="Equation.DSMT4">
                  <p:embed/>
                </p:oleObj>
              </mc:Choice>
              <mc:Fallback>
                <p:oleObj name="Equation" r:id="rId3" imgW="482391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1858963"/>
                        <a:ext cx="8651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2765425" y="2532063"/>
          <a:ext cx="2139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5" imgW="1193800" imgH="203200" progId="Equation.DSMT4">
                  <p:embed/>
                </p:oleObj>
              </mc:Choice>
              <mc:Fallback>
                <p:oleObj name="Equation" r:id="rId5" imgW="11938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532063"/>
                        <a:ext cx="2139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438400" y="3705225"/>
          <a:ext cx="30559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7" imgW="1651000" imgH="203200" progId="Equation.DSMT4">
                  <p:embed/>
                </p:oleObj>
              </mc:Choice>
              <mc:Fallback>
                <p:oleObj name="Equation" r:id="rId7" imgW="16510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05225"/>
                        <a:ext cx="305593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443163" y="4167188"/>
          <a:ext cx="31210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9" imgW="1739900" imgH="203200" progId="Equation.DSMT4">
                  <p:embed/>
                </p:oleObj>
              </mc:Choice>
              <mc:Fallback>
                <p:oleObj name="Equation" r:id="rId9" imgW="17399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167188"/>
                        <a:ext cx="31210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709863" y="4638675"/>
          <a:ext cx="22018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11" imgW="1180588" imgH="203112" progId="Equation.DSMT4">
                  <p:embed/>
                </p:oleObj>
              </mc:Choice>
              <mc:Fallback>
                <p:oleObj name="Equation" r:id="rId11" imgW="118058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4638675"/>
                        <a:ext cx="22018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Important Transform Pairs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990600" y="1571625"/>
            <a:ext cx="7772400" cy="4116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  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5.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6.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2162175" y="1676400"/>
          <a:ext cx="32305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3" imgW="1765300" imgH="228600" progId="Equation.DSMT4">
                  <p:embed/>
                </p:oleObj>
              </mc:Choice>
              <mc:Fallback>
                <p:oleObj name="Equation" r:id="rId3" imgW="17653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676400"/>
                        <a:ext cx="32305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2166938" y="2265363"/>
          <a:ext cx="32083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5" imgW="1752600" imgH="228600" progId="Equation.DSMT4">
                  <p:embed/>
                </p:oleObj>
              </mc:Choice>
              <mc:Fallback>
                <p:oleObj name="Equation" r:id="rId5" imgW="1752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265363"/>
                        <a:ext cx="32083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2478088" y="2863850"/>
          <a:ext cx="1924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7" imgW="1079500" imgH="228600" progId="Equation.DSMT4">
                  <p:embed/>
                </p:oleObj>
              </mc:Choice>
              <mc:Fallback>
                <p:oleObj name="Equation" r:id="rId7" imgW="1079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2863850"/>
                        <a:ext cx="1924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/>
          <p:cNvGraphicFramePr>
            <a:graphicFrameLocks noChangeAspect="1"/>
          </p:cNvGraphicFramePr>
          <p:nvPr/>
        </p:nvGraphicFramePr>
        <p:xfrm>
          <a:off x="3133725" y="3473450"/>
          <a:ext cx="18780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9" imgW="1054100" imgH="228600" progId="Equation.DSMT4">
                  <p:embed/>
                </p:oleObj>
              </mc:Choice>
              <mc:Fallback>
                <p:oleObj name="Equation" r:id="rId9" imgW="1054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473450"/>
                        <a:ext cx="187801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2132013" y="4083050"/>
          <a:ext cx="3824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11" imgW="2146300" imgH="241300" progId="Equation.DSMT4">
                  <p:embed/>
                </p:oleObj>
              </mc:Choice>
              <mc:Fallback>
                <p:oleObj name="Equation" r:id="rId11" imgW="21463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4083050"/>
                        <a:ext cx="3824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5443538" y="2881313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(by sifting property)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457825" y="3470275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(by reciprocity)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6053138" y="4086225"/>
            <a:ext cx="277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(by modulation property)</a:t>
            </a:r>
          </a:p>
        </p:txBody>
      </p:sp>
      <p:pic>
        <p:nvPicPr>
          <p:cNvPr id="27659" name="Picture 12" descr="6p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38725"/>
            <a:ext cx="38131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0" name="Object 7"/>
          <p:cNvGraphicFramePr>
            <a:graphicFrameLocks noChangeAspect="1"/>
          </p:cNvGraphicFramePr>
          <p:nvPr/>
        </p:nvGraphicFramePr>
        <p:xfrm>
          <a:off x="2087563" y="4560888"/>
          <a:ext cx="6248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14" imgW="3924300" imgH="393700" progId="Equation.DSMT4">
                  <p:embed/>
                </p:oleObj>
              </mc:Choice>
              <mc:Fallback>
                <p:oleObj name="Equation" r:id="rId14" imgW="39243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560888"/>
                        <a:ext cx="62484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7.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3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8. 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978025" y="1782763"/>
          <a:ext cx="50434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3" imgW="2755900" imgH="228600" progId="Equation.DSMT4">
                  <p:embed/>
                </p:oleObj>
              </mc:Choice>
              <mc:Fallback>
                <p:oleObj name="Equation" r:id="rId3" imgW="27559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782763"/>
                        <a:ext cx="50434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2801938" y="4083050"/>
          <a:ext cx="4254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5" imgW="2324100" imgH="228600" progId="Equation.DSMT4">
                  <p:embed/>
                </p:oleObj>
              </mc:Choice>
              <mc:Fallback>
                <p:oleObj name="Equation" r:id="rId5" imgW="2324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083050"/>
                        <a:ext cx="42545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5" descr="Untitled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324100"/>
            <a:ext cx="40306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Untitled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4619625"/>
            <a:ext cx="40544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075" y="6057900"/>
            <a:ext cx="2254250" cy="4619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Impulse sheets</a:t>
            </a:r>
          </a:p>
        </p:txBody>
      </p:sp>
      <p:cxnSp>
        <p:nvCxnSpPr>
          <p:cNvPr id="28680" name="Straight Arrow Connector 2"/>
          <p:cNvCxnSpPr>
            <a:cxnSpLocks noChangeShapeType="1"/>
          </p:cNvCxnSpPr>
          <p:nvPr/>
        </p:nvCxnSpPr>
        <p:spPr bwMode="auto">
          <a:xfrm flipH="1" flipV="1">
            <a:off x="3679825" y="5710238"/>
            <a:ext cx="344488" cy="3476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Arrow Connector 11"/>
          <p:cNvCxnSpPr>
            <a:cxnSpLocks noChangeShapeType="1"/>
          </p:cNvCxnSpPr>
          <p:nvPr/>
        </p:nvCxnSpPr>
        <p:spPr bwMode="auto">
          <a:xfrm flipV="1">
            <a:off x="5411788" y="5410200"/>
            <a:ext cx="106362" cy="631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063625" y="458788"/>
            <a:ext cx="7772400" cy="1143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Linear, Shift-invariant(LSIV) Imaging System</a:t>
            </a:r>
          </a:p>
        </p:txBody>
      </p:sp>
      <p:pic>
        <p:nvPicPr>
          <p:cNvPr id="29698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614488"/>
            <a:ext cx="6181725" cy="4116387"/>
          </a:xfrm>
        </p:spPr>
      </p:pic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2571750" y="5795963"/>
          <a:ext cx="1287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787400" imgH="431800" progId="Equation.DSMT4">
                  <p:embed/>
                </p:oleObj>
              </mc:Choice>
              <mc:Fallback>
                <p:oleObj name="Equation" r:id="rId4" imgW="787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795963"/>
                        <a:ext cx="1287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800600" y="5810250"/>
          <a:ext cx="24701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6" imgW="1511300" imgH="431800" progId="Equation.DSMT4">
                  <p:embed/>
                </p:oleObj>
              </mc:Choice>
              <mc:Fallback>
                <p:oleObj name="Equation" r:id="rId6" imgW="15113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810250"/>
                        <a:ext cx="24701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Imaging an Extended Object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2244725" y="2028825"/>
            <a:ext cx="4697413" cy="827088"/>
            <a:chOff x="2006426" y="2004164"/>
            <a:chExt cx="4697587" cy="826718"/>
          </a:xfrm>
        </p:grpSpPr>
        <p:sp>
          <p:nvSpPr>
            <p:cNvPr id="30732" name="Rectangle 3"/>
            <p:cNvSpPr>
              <a:spLocks noChangeArrowheads="1"/>
            </p:cNvSpPr>
            <p:nvPr/>
          </p:nvSpPr>
          <p:spPr bwMode="auto">
            <a:xfrm>
              <a:off x="3720230" y="2004164"/>
              <a:ext cx="1277655" cy="8267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Imaging</a:t>
              </a:r>
            </a:p>
            <a:p>
              <a:pPr algn="ctr"/>
              <a:r>
                <a:rPr lang="en-US"/>
                <a:t>System</a:t>
              </a:r>
            </a:p>
          </p:txBody>
        </p:sp>
        <p:cxnSp>
          <p:nvCxnSpPr>
            <p:cNvPr id="30733" name="Straight Arrow Connector 5"/>
            <p:cNvCxnSpPr>
              <a:cxnSpLocks noChangeShapeType="1"/>
              <a:endCxn id="30732" idx="1"/>
            </p:cNvCxnSpPr>
            <p:nvPr/>
          </p:nvCxnSpPr>
          <p:spPr bwMode="auto">
            <a:xfrm>
              <a:off x="3056351" y="2417523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Straight Arrow Connector 8"/>
            <p:cNvCxnSpPr>
              <a:cxnSpLocks noChangeShapeType="1"/>
            </p:cNvCxnSpPr>
            <p:nvPr/>
          </p:nvCxnSpPr>
          <p:spPr bwMode="auto">
            <a:xfrm>
              <a:off x="5025025" y="2419610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0735" name="Object 2"/>
            <p:cNvGraphicFramePr>
              <a:graphicFrameLocks noChangeAspect="1"/>
            </p:cNvGraphicFramePr>
            <p:nvPr/>
          </p:nvGraphicFramePr>
          <p:xfrm>
            <a:off x="2006426" y="2209258"/>
            <a:ext cx="962242" cy="40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" name="Equation" r:id="rId3" imgW="482391" imgH="203112" progId="Equation.DSMT4">
                    <p:embed/>
                  </p:oleObj>
                </mc:Choice>
                <mc:Fallback>
                  <p:oleObj name="Equation" r:id="rId3" imgW="482391" imgH="20311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426" y="2209258"/>
                          <a:ext cx="962242" cy="405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6" name="Object 3"/>
            <p:cNvGraphicFramePr>
              <a:graphicFrameLocks noChangeAspect="1"/>
            </p:cNvGraphicFramePr>
            <p:nvPr/>
          </p:nvGraphicFramePr>
          <p:xfrm>
            <a:off x="5767388" y="2224088"/>
            <a:ext cx="9366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3" name="Equation" r:id="rId5" imgW="469696" imgH="203112" progId="Equation.DSMT4">
                    <p:embed/>
                  </p:oleObj>
                </mc:Choice>
                <mc:Fallback>
                  <p:oleObj name="Equation" r:id="rId5" imgW="469696" imgH="20311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7388" y="2224088"/>
                          <a:ext cx="936625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24" name="Group 19"/>
          <p:cNvGrpSpPr>
            <a:grpSpLocks/>
          </p:cNvGrpSpPr>
          <p:nvPr/>
        </p:nvGrpSpPr>
        <p:grpSpPr bwMode="auto">
          <a:xfrm>
            <a:off x="977900" y="4424363"/>
            <a:ext cx="7815263" cy="827087"/>
            <a:chOff x="764958" y="4437427"/>
            <a:chExt cx="7815371" cy="826718"/>
          </a:xfrm>
        </p:grpSpPr>
        <p:sp>
          <p:nvSpPr>
            <p:cNvPr id="30727" name="Rectangle 13"/>
            <p:cNvSpPr>
              <a:spLocks noChangeArrowheads="1"/>
            </p:cNvSpPr>
            <p:nvPr/>
          </p:nvSpPr>
          <p:spPr bwMode="auto">
            <a:xfrm>
              <a:off x="3780162" y="4437427"/>
              <a:ext cx="1277655" cy="8267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Imaging</a:t>
              </a:r>
            </a:p>
            <a:p>
              <a:pPr algn="ctr"/>
              <a:r>
                <a:rPr lang="en-US"/>
                <a:t>System</a:t>
              </a:r>
            </a:p>
          </p:txBody>
        </p:sp>
        <p:cxnSp>
          <p:nvCxnSpPr>
            <p:cNvPr id="30728" name="Straight Arrow Connector 14"/>
            <p:cNvCxnSpPr>
              <a:cxnSpLocks noChangeShapeType="1"/>
              <a:endCxn id="30727" idx="1"/>
            </p:cNvCxnSpPr>
            <p:nvPr/>
          </p:nvCxnSpPr>
          <p:spPr bwMode="auto">
            <a:xfrm>
              <a:off x="3116283" y="4850786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9" name="Straight Arrow Connector 15"/>
            <p:cNvCxnSpPr>
              <a:cxnSpLocks noChangeShapeType="1"/>
            </p:cNvCxnSpPr>
            <p:nvPr/>
          </p:nvCxnSpPr>
          <p:spPr bwMode="auto">
            <a:xfrm>
              <a:off x="5084957" y="4852873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0730" name="Object 5"/>
            <p:cNvGraphicFramePr>
              <a:graphicFrameLocks noChangeAspect="1"/>
            </p:cNvGraphicFramePr>
            <p:nvPr/>
          </p:nvGraphicFramePr>
          <p:xfrm>
            <a:off x="5716022" y="4682777"/>
            <a:ext cx="2864307" cy="35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4" name="Equation" r:id="rId7" imgW="1625600" imgH="203200" progId="Equation.DSMT4">
                    <p:embed/>
                  </p:oleObj>
                </mc:Choice>
                <mc:Fallback>
                  <p:oleObj name="Equation" r:id="rId7" imgW="1625600" imgH="203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022" y="4682777"/>
                          <a:ext cx="2864307" cy="35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1" name="Object 6"/>
            <p:cNvGraphicFramePr>
              <a:graphicFrameLocks noChangeAspect="1"/>
            </p:cNvGraphicFramePr>
            <p:nvPr/>
          </p:nvGraphicFramePr>
          <p:xfrm>
            <a:off x="764958" y="4671839"/>
            <a:ext cx="2349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5" name="Equation" r:id="rId9" imgW="1333500" imgH="203200" progId="Equation.DSMT4">
                    <p:embed/>
                  </p:oleObj>
                </mc:Choice>
                <mc:Fallback>
                  <p:oleObj name="Equation" r:id="rId9" imgW="1333500" imgH="203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958" y="4671839"/>
                          <a:ext cx="23495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5" name="Object 7"/>
          <p:cNvGraphicFramePr>
            <a:graphicFrameLocks noChangeAspect="1"/>
          </p:cNvGraphicFramePr>
          <p:nvPr/>
        </p:nvGraphicFramePr>
        <p:xfrm>
          <a:off x="2325688" y="3167063"/>
          <a:ext cx="43195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11" imgW="2451100" imgH="279400" progId="Equation.DSMT4">
                  <p:embed/>
                </p:oleObj>
              </mc:Choice>
              <mc:Fallback>
                <p:oleObj name="Equation" r:id="rId11" imgW="24511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167063"/>
                        <a:ext cx="43195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Box 21"/>
          <p:cNvSpPr txBox="1">
            <a:spLocks noChangeArrowheads="1"/>
          </p:cNvSpPr>
          <p:nvPr/>
        </p:nvSpPr>
        <p:spPr bwMode="auto">
          <a:xfrm>
            <a:off x="6011863" y="5210175"/>
            <a:ext cx="245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(by homogeneity)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By superposition,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type of analysis extends to a very large class of imaging systems.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2290763" y="2381250"/>
          <a:ext cx="565626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2895600" imgH="711200" progId="Equation.DSMT4">
                  <p:embed/>
                </p:oleObj>
              </mc:Choice>
              <mc:Fallback>
                <p:oleObj name="Equation" r:id="rId3" imgW="28956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2381250"/>
                        <a:ext cx="5656262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252538" y="3832225"/>
            <a:ext cx="1881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diffraction</a:t>
            </a:r>
          </a:p>
          <a:p>
            <a:r>
              <a:rPr lang="en-US"/>
              <a:t>limited image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432175" y="3844925"/>
            <a:ext cx="2557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Image predicted by</a:t>
            </a:r>
          </a:p>
          <a:p>
            <a:r>
              <a:rPr lang="en-US"/>
              <a:t>geometrical optics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438900" y="3844925"/>
            <a:ext cx="2208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2-D convolution</a:t>
            </a:r>
          </a:p>
          <a:p>
            <a:r>
              <a:rPr lang="en-US"/>
              <a:t>integral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CSFT and LSIV Imaging Systems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Convolution Theorem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in the 1-D  case, we have the following identity for any functions            and           ,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the image of a complex exponential object: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1416050" y="2716213"/>
          <a:ext cx="67151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3810000" imgH="279400" progId="Equation.DSMT4">
                  <p:embed/>
                </p:oleObj>
              </mc:Choice>
              <mc:Fallback>
                <p:oleObj name="Equation" r:id="rId3" imgW="38100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716213"/>
                        <a:ext cx="67151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3171825" y="2212975"/>
          <a:ext cx="8620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5" imgW="482391" imgH="203112" progId="Equation.DSMT4">
                  <p:embed/>
                </p:oleObj>
              </mc:Choice>
              <mc:Fallback>
                <p:oleObj name="Equation" r:id="rId5" imgW="482391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212975"/>
                        <a:ext cx="8620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4649788" y="2225675"/>
          <a:ext cx="815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2225675"/>
                        <a:ext cx="8159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2692400" y="2286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286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028700" y="4071938"/>
            <a:ext cx="7685088" cy="1671637"/>
            <a:chOff x="2293394" y="1866574"/>
            <a:chExt cx="7684830" cy="1671637"/>
          </a:xfrm>
        </p:grpSpPr>
        <p:sp>
          <p:nvSpPr>
            <p:cNvPr id="32779" name="Rectangle 8"/>
            <p:cNvSpPr>
              <a:spLocks noChangeArrowheads="1"/>
            </p:cNvSpPr>
            <p:nvPr/>
          </p:nvSpPr>
          <p:spPr bwMode="auto">
            <a:xfrm>
              <a:off x="3720230" y="2004164"/>
              <a:ext cx="1277655" cy="8267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Imaging</a:t>
              </a:r>
            </a:p>
            <a:p>
              <a:pPr algn="ctr"/>
              <a:r>
                <a:rPr lang="en-US"/>
                <a:t>System</a:t>
              </a:r>
            </a:p>
          </p:txBody>
        </p:sp>
        <p:cxnSp>
          <p:nvCxnSpPr>
            <p:cNvPr id="32780" name="Straight Arrow Connector 9"/>
            <p:cNvCxnSpPr>
              <a:cxnSpLocks noChangeShapeType="1"/>
              <a:endCxn id="32779" idx="1"/>
            </p:cNvCxnSpPr>
            <p:nvPr/>
          </p:nvCxnSpPr>
          <p:spPr bwMode="auto">
            <a:xfrm flipV="1">
              <a:off x="3432133" y="2417523"/>
              <a:ext cx="28809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1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5025025" y="2417524"/>
              <a:ext cx="436325" cy="2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2782" name="Object 6"/>
            <p:cNvGraphicFramePr>
              <a:graphicFrameLocks noChangeAspect="1"/>
            </p:cNvGraphicFramePr>
            <p:nvPr/>
          </p:nvGraphicFramePr>
          <p:xfrm>
            <a:off x="2293394" y="2233613"/>
            <a:ext cx="11398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2" name="Equation" r:id="rId11" imgW="571252" imgH="203112" progId="Equation.DSMT4">
                    <p:embed/>
                  </p:oleObj>
                </mc:Choice>
                <mc:Fallback>
                  <p:oleObj name="Equation" r:id="rId11" imgW="571252" imgH="203112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394" y="2233613"/>
                          <a:ext cx="113982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3" name="Object 7"/>
            <p:cNvGraphicFramePr>
              <a:graphicFrameLocks noChangeAspect="1"/>
            </p:cNvGraphicFramePr>
            <p:nvPr/>
          </p:nvGraphicFramePr>
          <p:xfrm>
            <a:off x="5523699" y="1866574"/>
            <a:ext cx="4454525" cy="167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3" name="Equation" r:id="rId13" imgW="2235200" imgH="838200" progId="Equation.DSMT4">
                    <p:embed/>
                  </p:oleObj>
                </mc:Choice>
                <mc:Fallback>
                  <p:oleObj name="Equation" r:id="rId13" imgW="2235200" imgH="838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3699" y="1866574"/>
                          <a:ext cx="4454525" cy="167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692400" y="2286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15" imgW="435285" imgH="677109" progId="Equation.DSMT4">
                  <p:embed/>
                </p:oleObj>
              </mc:Choice>
              <mc:Fallback>
                <p:oleObj name="Equation" r:id="rId15" imgW="435285" imgH="67710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286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455863" y="5943600"/>
          <a:ext cx="1520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16" imgW="761669" imgH="203112" progId="Equation.DSMT4">
                  <p:embed/>
                </p:oleObj>
              </mc:Choice>
              <mc:Fallback>
                <p:oleObj name="Equation" r:id="rId16" imgW="76166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5943600"/>
                        <a:ext cx="1520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Box 20"/>
          <p:cNvSpPr txBox="1">
            <a:spLocks noChangeArrowheads="1"/>
          </p:cNvSpPr>
          <p:nvPr/>
        </p:nvSpPr>
        <p:spPr bwMode="auto">
          <a:xfrm>
            <a:off x="4083050" y="5924550"/>
            <a:ext cx="4360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an eigenfunction of the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Synopsis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44563" y="1498600"/>
            <a:ext cx="7772400" cy="4116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Special 2-D Signals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2-D Continuous-space Fourier Transform (CSFT)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Linear, Shift-invariant Imaging Systems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Resources: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</a:rPr>
              <a:t>My ECE 438 course materials (</a:t>
            </a:r>
            <a:r>
              <a:rPr lang="en-US">
                <a:latin typeface="Arial" charset="0"/>
                <a:ea typeface="ＭＳ Ｐゴシック" charset="0"/>
                <a:hlinkClick r:id="rId2"/>
              </a:rPr>
              <a:t>https://engineering.purdue.edu/~ece438/</a:t>
            </a:r>
            <a:r>
              <a:rPr lang="en-US">
                <a:latin typeface="Arial" charset="0"/>
                <a:ea typeface="ＭＳ Ｐゴシック" charset="0"/>
              </a:rPr>
              <a:t> – see lecture notes, both legacy and published versions)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</a:rPr>
              <a:t>Prof. Bouman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ECE 637 course materials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Now consider again the extended object: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By linearity: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32038" y="2517775"/>
            <a:ext cx="4697412" cy="827088"/>
            <a:chOff x="2006426" y="2004164"/>
            <a:chExt cx="4697587" cy="826718"/>
          </a:xfrm>
        </p:grpSpPr>
        <p:sp>
          <p:nvSpPr>
            <p:cNvPr id="33798" name="Rectangle 4"/>
            <p:cNvSpPr>
              <a:spLocks noChangeArrowheads="1"/>
            </p:cNvSpPr>
            <p:nvPr/>
          </p:nvSpPr>
          <p:spPr bwMode="auto">
            <a:xfrm>
              <a:off x="3720230" y="2004164"/>
              <a:ext cx="1277655" cy="8267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Imaging</a:t>
              </a:r>
            </a:p>
            <a:p>
              <a:pPr algn="ctr"/>
              <a:r>
                <a:rPr lang="en-US"/>
                <a:t>System</a:t>
              </a:r>
            </a:p>
          </p:txBody>
        </p:sp>
        <p:cxnSp>
          <p:nvCxnSpPr>
            <p:cNvPr id="33799" name="Straight Arrow Connector 5"/>
            <p:cNvCxnSpPr>
              <a:cxnSpLocks noChangeShapeType="1"/>
              <a:endCxn id="33798" idx="1"/>
            </p:cNvCxnSpPr>
            <p:nvPr/>
          </p:nvCxnSpPr>
          <p:spPr bwMode="auto">
            <a:xfrm>
              <a:off x="3056351" y="2417523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0" name="Straight Arrow Connector 6"/>
            <p:cNvCxnSpPr>
              <a:cxnSpLocks noChangeShapeType="1"/>
            </p:cNvCxnSpPr>
            <p:nvPr/>
          </p:nvCxnSpPr>
          <p:spPr bwMode="auto">
            <a:xfrm>
              <a:off x="5025025" y="2419610"/>
              <a:ext cx="66387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3801" name="Object 2"/>
            <p:cNvGraphicFramePr>
              <a:graphicFrameLocks noChangeAspect="1"/>
            </p:cNvGraphicFramePr>
            <p:nvPr/>
          </p:nvGraphicFramePr>
          <p:xfrm>
            <a:off x="2006426" y="2209258"/>
            <a:ext cx="962242" cy="40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5" name="Equation" r:id="rId3" imgW="482391" imgH="203112" progId="Equation.DSMT4">
                    <p:embed/>
                  </p:oleObj>
                </mc:Choice>
                <mc:Fallback>
                  <p:oleObj name="Equation" r:id="rId3" imgW="482391" imgH="20311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426" y="2209258"/>
                          <a:ext cx="962242" cy="405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Object 3"/>
            <p:cNvGraphicFramePr>
              <a:graphicFrameLocks noChangeAspect="1"/>
            </p:cNvGraphicFramePr>
            <p:nvPr/>
          </p:nvGraphicFramePr>
          <p:xfrm>
            <a:off x="5767388" y="2224088"/>
            <a:ext cx="9366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6" name="Equation" r:id="rId5" imgW="469696" imgH="203112" progId="Equation.DSMT4">
                    <p:embed/>
                  </p:oleObj>
                </mc:Choice>
                <mc:Fallback>
                  <p:oleObj name="Equation" r:id="rId5" imgW="469696" imgH="20311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7388" y="2224088"/>
                          <a:ext cx="936625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048000" y="3592513"/>
          <a:ext cx="42767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7" imgW="2057400" imgH="279400" progId="Equation.DSMT4">
                  <p:embed/>
                </p:oleObj>
              </mc:Choice>
              <mc:Fallback>
                <p:oleObj name="Equation" r:id="rId7" imgW="20574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92513"/>
                        <a:ext cx="42767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154238" y="4960938"/>
          <a:ext cx="4873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9" imgW="2489200" imgH="508000" progId="Equation.DSMT4">
                  <p:embed/>
                </p:oleObj>
              </mc:Choice>
              <mc:Fallback>
                <p:oleObj name="Equation" r:id="rId9" imgW="2489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960938"/>
                        <a:ext cx="48736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Convolution &amp; Product Theorem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Since            and            are arbitrary signals, we have the following Fourier transform relation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or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By reciprocity, we also have the following result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1706563" y="2573338"/>
          <a:ext cx="66865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3" imgW="3479800" imgH="457200" progId="Equation.DSMT4">
                  <p:embed/>
                </p:oleObj>
              </mc:Choice>
              <mc:Fallback>
                <p:oleObj name="Equation" r:id="rId3" imgW="34798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2573338"/>
                        <a:ext cx="66865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2195513" y="1871663"/>
          <a:ext cx="8620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5" imgW="482391" imgH="203112" progId="Equation.DSMT4">
                  <p:embed/>
                </p:oleObj>
              </mc:Choice>
              <mc:Fallback>
                <p:oleObj name="Equation" r:id="rId5" imgW="482391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71663"/>
                        <a:ext cx="86201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3673475" y="1906588"/>
          <a:ext cx="8159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1906588"/>
                        <a:ext cx="8159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1766888" y="3956050"/>
          <a:ext cx="50847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9" imgW="2590800" imgH="241300" progId="Equation.DSMT4">
                  <p:embed/>
                </p:oleObj>
              </mc:Choice>
              <mc:Fallback>
                <p:oleObj name="Equation" r:id="rId9" imgW="2590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3956050"/>
                        <a:ext cx="50847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1781175" y="5335588"/>
          <a:ext cx="50847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11" imgW="2590800" imgH="241300" progId="Equation.DSMT4">
                  <p:embed/>
                </p:oleObj>
              </mc:Choice>
              <mc:Fallback>
                <p:oleObj name="Equation" r:id="rId11" imgW="25908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335588"/>
                        <a:ext cx="50847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7038" y="4297363"/>
            <a:ext cx="3122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Convolution Theorem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8325" y="5754688"/>
            <a:ext cx="2476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ProductTheorem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Impulse Function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Impulse function is separable: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Shifting property for impulses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2073275" y="2317750"/>
          <a:ext cx="3530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1739900" imgH="393700" progId="Equation.DSMT4">
                  <p:embed/>
                </p:oleObj>
              </mc:Choice>
              <mc:Fallback>
                <p:oleObj name="Equation" r:id="rId4" imgW="1739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317750"/>
                        <a:ext cx="35306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2100263" y="4165600"/>
          <a:ext cx="5657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165600"/>
                        <a:ext cx="56578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219200" y="469900"/>
            <a:ext cx="7543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 and Rep Functions</a:t>
            </a: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68463"/>
            <a:ext cx="5021263" cy="2062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992563"/>
            <a:ext cx="6469063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638800" y="1631950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5" imgW="215900" imgH="317500" progId="Equation.DSMT4">
                  <p:embed/>
                </p:oleObj>
              </mc:Choice>
              <mc:Fallback>
                <p:oleObj name="Equation" r:id="rId5" imgW="215900" imgH="317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31950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508625" y="4124325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7" imgW="215900" imgH="317500" progId="Equation.DSMT4">
                  <p:embed/>
                </p:oleObj>
              </mc:Choice>
              <mc:Fallback>
                <p:oleObj name="Equation" r:id="rId7" imgW="2159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124325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955925" y="1792288"/>
            <a:ext cx="331788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143250" y="4259263"/>
            <a:ext cx="3333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3040063" y="1797050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8" imgW="215900" imgH="177800" progId="Equation.DSMT4">
                  <p:embed/>
                </p:oleObj>
              </mc:Choice>
              <mc:Fallback>
                <p:oleObj name="Equation" r:id="rId8" imgW="215900" imgH="177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1797050"/>
                        <a:ext cx="2159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205163" y="4265613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10" imgW="215900" imgH="177800" progId="Equation.DSMT4">
                  <p:embed/>
                </p:oleObj>
              </mc:Choice>
              <mc:Fallback>
                <p:oleObj name="Equation" r:id="rId10" imgW="215900" imgH="177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265613"/>
                        <a:ext cx="2159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5513" y="2243138"/>
            <a:ext cx="1449387" cy="8318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This is a definition</a:t>
            </a:r>
          </a:p>
        </p:txBody>
      </p:sp>
      <p:cxnSp>
        <p:nvCxnSpPr>
          <p:cNvPr id="37899" name="Straight Arrow Connector 12"/>
          <p:cNvCxnSpPr>
            <a:cxnSpLocks noChangeShapeType="1"/>
            <a:stCxn id="37890" idx="3"/>
          </p:cNvCxnSpPr>
          <p:nvPr/>
        </p:nvCxnSpPr>
        <p:spPr bwMode="auto">
          <a:xfrm flipH="1" flipV="1">
            <a:off x="5899150" y="1946275"/>
            <a:ext cx="1389063" cy="7524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37900" name="Object 14"/>
          <p:cNvGraphicFramePr>
            <a:graphicFrameLocks noChangeAspect="1"/>
          </p:cNvGraphicFramePr>
          <p:nvPr/>
        </p:nvGraphicFramePr>
        <p:xfrm>
          <a:off x="6027738" y="2592388"/>
          <a:ext cx="508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12" imgW="508000" imgH="342900" progId="Equation.DSMT4">
                  <p:embed/>
                </p:oleObj>
              </mc:Choice>
              <mc:Fallback>
                <p:oleObj name="Equation" r:id="rId12" imgW="508000" imgH="342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2592388"/>
                        <a:ext cx="508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5"/>
          <p:cNvGraphicFramePr>
            <a:graphicFrameLocks noChangeAspect="1"/>
          </p:cNvGraphicFramePr>
          <p:nvPr/>
        </p:nvGraphicFramePr>
        <p:xfrm>
          <a:off x="5343525" y="4906963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14" imgW="736600" imgH="342900" progId="Equation.DSMT4">
                  <p:embed/>
                </p:oleObj>
              </mc:Choice>
              <mc:Fallback>
                <p:oleObj name="Equation" r:id="rId14" imgW="736600" imgH="342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906963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902" name="Straight Arrow Connector 16"/>
          <p:cNvCxnSpPr>
            <a:cxnSpLocks noChangeShapeType="1"/>
          </p:cNvCxnSpPr>
          <p:nvPr/>
        </p:nvCxnSpPr>
        <p:spPr bwMode="auto">
          <a:xfrm flipH="1">
            <a:off x="5507038" y="2778125"/>
            <a:ext cx="487362" cy="3444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3" name="Straight Arrow Connector 20"/>
          <p:cNvCxnSpPr>
            <a:cxnSpLocks noChangeShapeType="1"/>
          </p:cNvCxnSpPr>
          <p:nvPr/>
        </p:nvCxnSpPr>
        <p:spPr bwMode="auto">
          <a:xfrm flipH="1">
            <a:off x="4876800" y="5054600"/>
            <a:ext cx="485775" cy="3444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 and Replication Operators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1-D:                                               ,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sz="29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2-D:</a:t>
            </a:r>
          </a:p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 relation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2233613" y="4006850"/>
          <a:ext cx="60356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3" imgW="3314700" imgH="342900" progId="Equation.DSMT4">
                  <p:embed/>
                </p:oleObj>
              </mc:Choice>
              <mc:Fallback>
                <p:oleObj name="Equation" r:id="rId3" imgW="33147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4006850"/>
                        <a:ext cx="60356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2454275" y="4700588"/>
          <a:ext cx="4624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5" imgW="2540000" imgH="342900" progId="Equation.DSMT4">
                  <p:embed/>
                </p:oleObj>
              </mc:Choice>
              <mc:Fallback>
                <p:oleObj name="Equation" r:id="rId5" imgW="25400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4700588"/>
                        <a:ext cx="4624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1971675" y="5675313"/>
          <a:ext cx="5086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7" imgW="2794000" imgH="431800" progId="Equation.DSMT4">
                  <p:embed/>
                </p:oleObj>
              </mc:Choice>
              <mc:Fallback>
                <p:oleObj name="Equation" r:id="rId7" imgW="2794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5675313"/>
                        <a:ext cx="50863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8"/>
          <p:cNvGraphicFramePr>
            <a:graphicFrameLocks noChangeAspect="1"/>
          </p:cNvGraphicFramePr>
          <p:nvPr/>
        </p:nvGraphicFramePr>
        <p:xfrm>
          <a:off x="2098675" y="1733550"/>
          <a:ext cx="3683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9" imgW="2171700" imgH="342900" progId="Equation.DSMT4">
                  <p:embed/>
                </p:oleObj>
              </mc:Choice>
              <mc:Fallback>
                <p:oleObj name="Equation" r:id="rId9" imgW="2171700" imgH="342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1733550"/>
                        <a:ext cx="36830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9"/>
          <p:cNvGraphicFramePr>
            <a:graphicFrameLocks noChangeAspect="1"/>
          </p:cNvGraphicFramePr>
          <p:nvPr/>
        </p:nvGraphicFramePr>
        <p:xfrm>
          <a:off x="5915025" y="1709738"/>
          <a:ext cx="28686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11" imgW="1663700" imgH="342900" progId="Equation.DSMT4">
                  <p:embed/>
                </p:oleObj>
              </mc:Choice>
              <mc:Fallback>
                <p:oleObj name="Equation" r:id="rId11" imgW="16637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1709738"/>
                        <a:ext cx="28686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10"/>
          <p:cNvGraphicFramePr>
            <a:graphicFrameLocks noChangeAspect="1"/>
          </p:cNvGraphicFramePr>
          <p:nvPr/>
        </p:nvGraphicFramePr>
        <p:xfrm>
          <a:off x="1955800" y="2312988"/>
          <a:ext cx="4416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13" imgW="2425700" imgH="431800" progId="Equation.DSMT4">
                  <p:embed/>
                </p:oleObj>
              </mc:Choice>
              <mc:Fallback>
                <p:oleObj name="Equation" r:id="rId13" imgW="24257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312988"/>
                        <a:ext cx="44164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1"/>
          <p:cNvGraphicFramePr>
            <a:graphicFrameLocks noChangeAspect="1"/>
          </p:cNvGraphicFramePr>
          <p:nvPr/>
        </p:nvGraphicFramePr>
        <p:xfrm>
          <a:off x="1954213" y="3044825"/>
          <a:ext cx="4416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15" imgW="2425700" imgH="431800" progId="Equation.DSMT4">
                  <p:embed/>
                </p:oleObj>
              </mc:Choice>
              <mc:Fallback>
                <p:oleObj name="Equation" r:id="rId15" imgW="24257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3044825"/>
                        <a:ext cx="44164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 – Example 1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Content Placeholder 3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055813"/>
            <a:ext cx="53324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074988" y="4029075"/>
          <a:ext cx="27511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5" imgW="1651000" imgH="393700" progId="Equation.DSMT4">
                  <p:embed/>
                </p:oleObj>
              </mc:Choice>
              <mc:Fallback>
                <p:oleObj name="Equation" r:id="rId5" imgW="16510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4029075"/>
                        <a:ext cx="27511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3071813" y="4724400"/>
          <a:ext cx="3733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7" imgW="2260600" imgH="431800" progId="Equation.DSMT4">
                  <p:embed/>
                </p:oleObj>
              </mc:Choice>
              <mc:Fallback>
                <p:oleObj name="Equation" r:id="rId7" imgW="2260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724400"/>
                        <a:ext cx="37338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"/>
          <p:cNvGraphicFramePr>
            <a:graphicFrameLocks noChangeAspect="1"/>
          </p:cNvGraphicFramePr>
          <p:nvPr/>
        </p:nvGraphicFramePr>
        <p:xfrm>
          <a:off x="2136775" y="5454650"/>
          <a:ext cx="534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9" imgW="5346700" imgH="825500" progId="Equation.DSMT4">
                  <p:embed/>
                </p:oleObj>
              </mc:Choice>
              <mc:Fallback>
                <p:oleObj name="Equation" r:id="rId9" imgW="5346700" imgH="825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5454650"/>
                        <a:ext cx="534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543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 – Example 2</a:t>
            </a:r>
          </a:p>
        </p:txBody>
      </p:sp>
      <p:sp>
        <p:nvSpPr>
          <p:cNvPr id="41986" name="Content Placeholder 4"/>
          <p:cNvSpPr>
            <a:spLocks noGrp="1"/>
          </p:cNvSpPr>
          <p:nvPr>
            <p:ph idx="1"/>
          </p:nvPr>
        </p:nvSpPr>
        <p:spPr>
          <a:xfrm>
            <a:off x="990600" y="1827213"/>
            <a:ext cx="7294563" cy="2921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Content Placeholder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020763"/>
            <a:ext cx="53276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3251200" y="2533650"/>
          <a:ext cx="30003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4" imgW="1790700" imgH="393700" progId="Equation.DSMT4">
                  <p:embed/>
                </p:oleObj>
              </mc:Choice>
              <mc:Fallback>
                <p:oleObj name="Equation" r:id="rId4" imgW="17907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2533650"/>
                        <a:ext cx="30003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/>
        </p:nvGraphicFramePr>
        <p:xfrm>
          <a:off x="3025775" y="3214688"/>
          <a:ext cx="37639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6" imgW="2159000" imgH="203200" progId="Equation.DSMT4">
                  <p:embed/>
                </p:oleObj>
              </mc:Choice>
              <mc:Fallback>
                <p:oleObj name="Equation" r:id="rId6" imgW="21590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214688"/>
                        <a:ext cx="37639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3"/>
          <p:cNvGraphicFramePr>
            <a:graphicFrameLocks noChangeAspect="1"/>
          </p:cNvGraphicFramePr>
          <p:nvPr/>
        </p:nvGraphicFramePr>
        <p:xfrm>
          <a:off x="985838" y="3535363"/>
          <a:ext cx="7480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8" imgW="7480300" imgH="1714500" progId="Equation.DSMT4">
                  <p:embed/>
                </p:oleObj>
              </mc:Choice>
              <mc:Fallback>
                <p:oleObj name="Equation" r:id="rId8" imgW="7480300" imgH="171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535363"/>
                        <a:ext cx="74803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4"/>
          <p:cNvGraphicFramePr>
            <a:graphicFrameLocks noChangeAspect="1"/>
          </p:cNvGraphicFramePr>
          <p:nvPr/>
        </p:nvGraphicFramePr>
        <p:xfrm>
          <a:off x="1012825" y="5799138"/>
          <a:ext cx="76771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10" imgW="10210800" imgH="1003300" progId="Equation.DSMT4">
                  <p:embed/>
                </p:oleObj>
              </mc:Choice>
              <mc:Fallback>
                <p:oleObj name="Equation" r:id="rId10" imgW="10210800" imgH="1003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799138"/>
                        <a:ext cx="76771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03288" y="5310188"/>
            <a:ext cx="962025" cy="4619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Note: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 – Example 3</a:t>
            </a:r>
          </a:p>
        </p:txBody>
      </p:sp>
      <p:sp>
        <p:nvSpPr>
          <p:cNvPr id="430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Content Placeholder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024063"/>
            <a:ext cx="533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3378200" y="4071938"/>
          <a:ext cx="30035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4" imgW="1790700" imgH="393700" progId="Equation.DSMT4">
                  <p:embed/>
                </p:oleObj>
              </mc:Choice>
              <mc:Fallback>
                <p:oleObj name="Equation" r:id="rId4" imgW="17907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071938"/>
                        <a:ext cx="30035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3371850" y="4862513"/>
          <a:ext cx="3622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6" imgW="2159000" imgH="203200" progId="Equation.DSMT4">
                  <p:embed/>
                </p:oleObj>
              </mc:Choice>
              <mc:Fallback>
                <p:oleObj name="Equation" r:id="rId6" imgW="21590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4862513"/>
                        <a:ext cx="36226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 – Example 4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Content Placeholder 3" descr="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360488"/>
            <a:ext cx="53260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1041400" y="3870325"/>
          <a:ext cx="31210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4" imgW="1752600" imgH="393700" progId="Equation.DSMT4">
                  <p:embed/>
                </p:oleObj>
              </mc:Choice>
              <mc:Fallback>
                <p:oleObj name="Equation" r:id="rId4" imgW="17526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70325"/>
                        <a:ext cx="31210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1"/>
          <p:cNvGraphicFramePr>
            <a:graphicFrameLocks noChangeAspect="1"/>
          </p:cNvGraphicFramePr>
          <p:nvPr/>
        </p:nvGraphicFramePr>
        <p:xfrm>
          <a:off x="1020763" y="4587875"/>
          <a:ext cx="76962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6" imgW="7696200" imgH="1765300" progId="Equation.DSMT4">
                  <p:embed/>
                </p:oleObj>
              </mc:Choice>
              <mc:Fallback>
                <p:oleObj name="Equation" r:id="rId6" imgW="7696200" imgH="176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87875"/>
                        <a:ext cx="76962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Structures – Example 5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>
          <a:xfrm>
            <a:off x="919163" y="1751013"/>
            <a:ext cx="7772400" cy="4116387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Content Placeholder 3" descr="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962150"/>
            <a:ext cx="532606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3282950" y="4432300"/>
          <a:ext cx="29178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4" imgW="1739900" imgH="393700" progId="Equation.DSMT4">
                  <p:embed/>
                </p:oleObj>
              </mc:Choice>
              <mc:Fallback>
                <p:oleObj name="Equation" r:id="rId4" imgW="1739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432300"/>
                        <a:ext cx="29178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3"/>
          <p:cNvGraphicFramePr>
            <a:graphicFrameLocks noChangeAspect="1"/>
          </p:cNvGraphicFramePr>
          <p:nvPr/>
        </p:nvGraphicFramePr>
        <p:xfrm>
          <a:off x="3265488" y="5233988"/>
          <a:ext cx="36655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6" imgW="2184400" imgH="228600" progId="Equation.DSMT4">
                  <p:embed/>
                </p:oleObj>
              </mc:Choice>
              <mc:Fallback>
                <p:oleObj name="Equation" r:id="rId6" imgW="2184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233988"/>
                        <a:ext cx="36655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4288" y="5762625"/>
            <a:ext cx="3702050" cy="460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By the product theorem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Special 2-D Signals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Content Placeholder 5" descr="2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44675"/>
            <a:ext cx="70770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1384300" y="4779963"/>
          <a:ext cx="29908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1777229" imgH="634725" progId="Equation.DSMT4">
                  <p:embed/>
                </p:oleObj>
              </mc:Choice>
              <mc:Fallback>
                <p:oleObj name="Equation" r:id="rId4" imgW="1777229" imgH="634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779963"/>
                        <a:ext cx="299085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5065713" y="4951413"/>
          <a:ext cx="29749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1739900" imgH="393700" progId="Equation.DSMT4">
                  <p:embed/>
                </p:oleObj>
              </mc:Choice>
              <mc:Fallback>
                <p:oleObj name="Equation" r:id="rId6" imgW="1739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4951413"/>
                        <a:ext cx="29749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Digital Camera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2641600" cy="40401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Input image: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Output image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(looking at        through</a:t>
            </a:r>
          </a:p>
          <a:p>
            <a:pPr>
              <a:buFont typeface="Monotype Sorts" charset="0"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a mesh              ):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083" name="Group 37"/>
          <p:cNvGrpSpPr>
            <a:grpSpLocks/>
          </p:cNvGrpSpPr>
          <p:nvPr/>
        </p:nvGrpSpPr>
        <p:grpSpPr bwMode="auto">
          <a:xfrm>
            <a:off x="3584575" y="1633538"/>
            <a:ext cx="2725738" cy="3989387"/>
            <a:chOff x="3481754" y="1849667"/>
            <a:chExt cx="2725616" cy="3988426"/>
          </a:xfrm>
        </p:grpSpPr>
        <p:pic>
          <p:nvPicPr>
            <p:cNvPr id="46095" name="Picture 4" descr="C:\Users\Sirui Hu\AppData\Local\Microsoft\Windows\Temporary Internet Files\Content.IE5\ERXBSTH6\MPj0438601000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754" y="4030159"/>
              <a:ext cx="2723574" cy="1807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5" descr="C:\Users\Sirui Hu\AppData\Local\Microsoft\Windows\Temporary Internet Files\Content.IE5\ERXBSTH6\MPj0438601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754" y="1849667"/>
              <a:ext cx="2725616" cy="180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3835751" y="4263672"/>
              <a:ext cx="192078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35751" y="4582683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69111" y="4268434"/>
              <a:ext cx="192078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161174" y="4568399"/>
              <a:ext cx="193666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96122" y="4266847"/>
              <a:ext cx="193666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04058" y="4562050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840593" y="4260498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173953" y="4266847"/>
              <a:ext cx="192079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500964" y="4265260"/>
              <a:ext cx="193666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850118" y="4569987"/>
              <a:ext cx="193666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183478" y="4574747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512076" y="4573161"/>
              <a:ext cx="192078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34163" y="4919152"/>
              <a:ext cx="192079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67523" y="4925501"/>
              <a:ext cx="192079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494534" y="4922327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839006" y="4917565"/>
              <a:ext cx="193666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172366" y="4922327"/>
              <a:ext cx="192078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499377" y="4920739"/>
              <a:ext cx="193666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34163" y="5247685"/>
              <a:ext cx="192079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67523" y="5254034"/>
              <a:ext cx="192079" cy="179345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94534" y="5250859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839006" y="5246099"/>
              <a:ext cx="193666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172366" y="5252447"/>
              <a:ext cx="192078" cy="179344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499377" y="5249273"/>
              <a:ext cx="193666" cy="180931"/>
            </a:xfrm>
            <a:prstGeom prst="rect">
              <a:avLst/>
            </a:prstGeom>
            <a:solidFill>
              <a:schemeClr val="lt1">
                <a:alpha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214813"/>
            <a:ext cx="14573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5" name="Object 7"/>
          <p:cNvGraphicFramePr>
            <a:graphicFrameLocks noChangeAspect="1"/>
          </p:cNvGraphicFramePr>
          <p:nvPr/>
        </p:nvGraphicFramePr>
        <p:xfrm>
          <a:off x="1438275" y="2309813"/>
          <a:ext cx="7397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6" imgW="418918" imgH="203112" progId="Equation.DSMT4">
                  <p:embed/>
                </p:oleObj>
              </mc:Choice>
              <mc:Fallback>
                <p:oleObj name="Equation" r:id="rId6" imgW="41891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309813"/>
                        <a:ext cx="7397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0"/>
          <p:cNvGraphicFramePr>
            <a:graphicFrameLocks noChangeAspect="1"/>
          </p:cNvGraphicFramePr>
          <p:nvPr/>
        </p:nvGraphicFramePr>
        <p:xfrm>
          <a:off x="6383338" y="4743450"/>
          <a:ext cx="5842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743450"/>
                        <a:ext cx="5842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Box 43"/>
          <p:cNvSpPr txBox="1">
            <a:spLocks noChangeArrowheads="1"/>
          </p:cNvSpPr>
          <p:nvPr/>
        </p:nvSpPr>
        <p:spPr bwMode="auto">
          <a:xfrm>
            <a:off x="3451225" y="6226175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arbitrary </a:t>
            </a:r>
          </a:p>
        </p:txBody>
      </p:sp>
      <p:cxnSp>
        <p:nvCxnSpPr>
          <p:cNvPr id="46088" name="Shape 45"/>
          <p:cNvCxnSpPr>
            <a:cxnSpLocks noChangeShapeType="1"/>
            <a:stCxn id="46087" idx="1"/>
          </p:cNvCxnSpPr>
          <p:nvPr/>
        </p:nvCxnSpPr>
        <p:spPr bwMode="auto">
          <a:xfrm rot="10800000">
            <a:off x="3205163" y="6154738"/>
            <a:ext cx="246062" cy="255587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089" name="Object 11"/>
          <p:cNvGraphicFramePr>
            <a:graphicFrameLocks noChangeAspect="1"/>
          </p:cNvGraphicFramePr>
          <p:nvPr/>
        </p:nvGraphicFramePr>
        <p:xfrm>
          <a:off x="8432800" y="4557713"/>
          <a:ext cx="295275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Equation" r:id="rId10" imgW="177569" imgH="101468" progId="Equation.DSMT4">
                  <p:embed/>
                </p:oleObj>
              </mc:Choice>
              <mc:Fallback>
                <p:oleObj name="Equation" r:id="rId10" imgW="177569" imgH="10146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800" y="4557713"/>
                        <a:ext cx="295275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Box 47"/>
          <p:cNvSpPr txBox="1">
            <a:spLocks noChangeArrowheads="1"/>
          </p:cNvSpPr>
          <p:nvPr/>
        </p:nvSpPr>
        <p:spPr bwMode="auto">
          <a:xfrm>
            <a:off x="6891338" y="3790950"/>
            <a:ext cx="174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Sensing area</a:t>
            </a:r>
          </a:p>
        </p:txBody>
      </p:sp>
      <p:graphicFrame>
        <p:nvGraphicFramePr>
          <p:cNvPr id="46091" name="Object 1"/>
          <p:cNvGraphicFramePr>
            <a:graphicFrameLocks noChangeAspect="1"/>
          </p:cNvGraphicFramePr>
          <p:nvPr/>
        </p:nvGraphicFramePr>
        <p:xfrm>
          <a:off x="2676525" y="4445000"/>
          <a:ext cx="77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Equation" r:id="rId12" imgW="774700" imgH="342900" progId="Equation.DSMT4">
                  <p:embed/>
                </p:oleObj>
              </mc:Choice>
              <mc:Fallback>
                <p:oleObj name="Equation" r:id="rId12" imgW="7747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445000"/>
                        <a:ext cx="774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2"/>
          <p:cNvGraphicFramePr>
            <a:graphicFrameLocks noChangeAspect="1"/>
          </p:cNvGraphicFramePr>
          <p:nvPr/>
        </p:nvGraphicFramePr>
        <p:xfrm>
          <a:off x="2428875" y="5121275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14" imgW="914400" imgH="342900" progId="Equation.DSMT4">
                  <p:embed/>
                </p:oleObj>
              </mc:Choice>
              <mc:Fallback>
                <p:oleObj name="Equation" r:id="rId14" imgW="9144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121275"/>
                        <a:ext cx="91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4"/>
          <p:cNvGraphicFramePr>
            <a:graphicFrameLocks noChangeAspect="1"/>
          </p:cNvGraphicFramePr>
          <p:nvPr/>
        </p:nvGraphicFramePr>
        <p:xfrm>
          <a:off x="1704975" y="5729288"/>
          <a:ext cx="673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Equation" r:id="rId16" imgW="6731000" imgH="431800" progId="Equation.DSMT4">
                  <p:embed/>
                </p:oleObj>
              </mc:Choice>
              <mc:Fallback>
                <p:oleObj name="Equation" r:id="rId16" imgW="673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5729288"/>
                        <a:ext cx="673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424613" y="2581275"/>
            <a:ext cx="2549525" cy="132238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Each aperture is A x A in size and they are located on a grid with spacing X x 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to reconstruct the image?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435100" y="2947988"/>
          <a:ext cx="61579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4" imgW="3251200" imgH="419100" progId="Equation.DSMT4">
                  <p:embed/>
                </p:oleObj>
              </mc:Choice>
              <mc:Fallback>
                <p:oleObj name="Equation" r:id="rId4" imgW="3251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7988"/>
                        <a:ext cx="61579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 bwMode="auto">
          <a:xfrm rot="5400000">
            <a:off x="4648994" y="2812256"/>
            <a:ext cx="141288" cy="183197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4108450" y="3714750"/>
            <a:ext cx="1123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constant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501775" y="4246563"/>
          <a:ext cx="61087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6" imgW="3225800" imgH="419100" progId="Equation.DSMT4">
                  <p:embed/>
                </p:oleObj>
              </mc:Choice>
              <mc:Fallback>
                <p:oleObj name="Equation" r:id="rId6" imgW="32258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246563"/>
                        <a:ext cx="61087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1"/>
          <p:cNvGraphicFramePr>
            <a:graphicFrameLocks noChangeAspect="1"/>
          </p:cNvGraphicFramePr>
          <p:nvPr/>
        </p:nvGraphicFramePr>
        <p:xfrm>
          <a:off x="1206500" y="1919288"/>
          <a:ext cx="673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8" imgW="6731000" imgH="431800" progId="Equation.DSMT4">
                  <p:embed/>
                </p:oleObj>
              </mc:Choice>
              <mc:Fallback>
                <p:oleObj name="Equation" r:id="rId8" imgW="6731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919288"/>
                        <a:ext cx="673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6"/>
          <p:cNvSpPr>
            <a:spLocks noChangeArrowheads="1"/>
          </p:cNvSpPr>
          <p:nvPr/>
        </p:nvSpPr>
        <p:spPr bwMode="auto">
          <a:xfrm>
            <a:off x="3783013" y="5040313"/>
            <a:ext cx="538162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low-pass filter with cut-off frequency of </a:t>
            </a:r>
          </a:p>
        </p:txBody>
      </p:sp>
      <p:graphicFrame>
        <p:nvGraphicFramePr>
          <p:cNvPr id="49156" name="Object 17"/>
          <p:cNvGraphicFramePr>
            <a:graphicFrameLocks noChangeAspect="1"/>
          </p:cNvGraphicFramePr>
          <p:nvPr/>
        </p:nvGraphicFramePr>
        <p:xfrm>
          <a:off x="7146925" y="1717675"/>
          <a:ext cx="415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Equation" r:id="rId4" imgW="279279" imgH="393529" progId="Equation.DSMT4">
                  <p:embed/>
                </p:oleObj>
              </mc:Choice>
              <mc:Fallback>
                <p:oleObj name="Equation" r:id="rId4" imgW="27927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1717675"/>
                        <a:ext cx="4159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181600"/>
            <a:ext cx="276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58" name="Straight Arrow Connector 38"/>
          <p:cNvCxnSpPr>
            <a:cxnSpLocks noChangeShapeType="1"/>
          </p:cNvCxnSpPr>
          <p:nvPr/>
        </p:nvCxnSpPr>
        <p:spPr bwMode="auto">
          <a:xfrm>
            <a:off x="2193925" y="5314950"/>
            <a:ext cx="720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9" name="Straight Arrow Connector 40"/>
          <p:cNvCxnSpPr>
            <a:cxnSpLocks noChangeShapeType="1"/>
          </p:cNvCxnSpPr>
          <p:nvPr/>
        </p:nvCxnSpPr>
        <p:spPr bwMode="auto">
          <a:xfrm>
            <a:off x="3086100" y="5326063"/>
            <a:ext cx="2022475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0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3126581" y="5298282"/>
            <a:ext cx="1851025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Cloud 46"/>
          <p:cNvSpPr/>
          <p:nvPr/>
        </p:nvSpPr>
        <p:spPr bwMode="auto">
          <a:xfrm>
            <a:off x="3851275" y="5121275"/>
            <a:ext cx="412750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4438650" y="5146675"/>
            <a:ext cx="411163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1" name="Cloud 50"/>
          <p:cNvSpPr/>
          <p:nvPr/>
        </p:nvSpPr>
        <p:spPr bwMode="auto">
          <a:xfrm>
            <a:off x="3254375" y="5140325"/>
            <a:ext cx="411163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2" name="Cloud 51"/>
          <p:cNvSpPr/>
          <p:nvPr/>
        </p:nvSpPr>
        <p:spPr bwMode="auto">
          <a:xfrm>
            <a:off x="3844925" y="5649913"/>
            <a:ext cx="411163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3" name="Cloud 52"/>
          <p:cNvSpPr/>
          <p:nvPr/>
        </p:nvSpPr>
        <p:spPr bwMode="auto">
          <a:xfrm>
            <a:off x="3856038" y="4564063"/>
            <a:ext cx="411162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9166" name="TextBox 53"/>
          <p:cNvSpPr txBox="1">
            <a:spLocks noChangeArrowheads="1"/>
          </p:cNvSpPr>
          <p:nvPr/>
        </p:nvSpPr>
        <p:spPr bwMode="auto">
          <a:xfrm>
            <a:off x="3154363" y="3965575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in frequency domain</a:t>
            </a:r>
          </a:p>
        </p:txBody>
      </p:sp>
      <p:sp>
        <p:nvSpPr>
          <p:cNvPr id="49167" name="TextBox 54"/>
          <p:cNvSpPr txBox="1">
            <a:spLocks noChangeArrowheads="1"/>
          </p:cNvSpPr>
          <p:nvPr/>
        </p:nvSpPr>
        <p:spPr bwMode="auto">
          <a:xfrm>
            <a:off x="2182813" y="4949825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CSFT</a:t>
            </a:r>
          </a:p>
        </p:txBody>
      </p:sp>
      <p:cxnSp>
        <p:nvCxnSpPr>
          <p:cNvPr id="49168" name="Straight Arrow Connector 58"/>
          <p:cNvCxnSpPr>
            <a:cxnSpLocks noChangeShapeType="1"/>
          </p:cNvCxnSpPr>
          <p:nvPr/>
        </p:nvCxnSpPr>
        <p:spPr bwMode="auto">
          <a:xfrm rot="10800000" flipV="1">
            <a:off x="4435475" y="4732338"/>
            <a:ext cx="365125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9" name="TextBox 59"/>
          <p:cNvSpPr txBox="1">
            <a:spLocks noChangeArrowheads="1"/>
          </p:cNvSpPr>
          <p:nvPr/>
        </p:nvSpPr>
        <p:spPr bwMode="auto">
          <a:xfrm>
            <a:off x="4778375" y="4479925"/>
            <a:ext cx="163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Low-pass Filter</a:t>
            </a:r>
          </a:p>
        </p:txBody>
      </p:sp>
      <p:cxnSp>
        <p:nvCxnSpPr>
          <p:cNvPr id="49170" name="Straight Arrow Connector 60"/>
          <p:cNvCxnSpPr>
            <a:cxnSpLocks noChangeShapeType="1"/>
          </p:cNvCxnSpPr>
          <p:nvPr/>
        </p:nvCxnSpPr>
        <p:spPr bwMode="auto">
          <a:xfrm>
            <a:off x="5410200" y="5353050"/>
            <a:ext cx="720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1" name="TextBox 61"/>
          <p:cNvSpPr txBox="1">
            <a:spLocks noChangeArrowheads="1"/>
          </p:cNvSpPr>
          <p:nvPr/>
        </p:nvSpPr>
        <p:spPr bwMode="auto">
          <a:xfrm>
            <a:off x="5273675" y="49752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Inv-CSFT</a:t>
            </a:r>
          </a:p>
        </p:txBody>
      </p:sp>
      <p:sp>
        <p:nvSpPr>
          <p:cNvPr id="49172" name="TextBox 62"/>
          <p:cNvSpPr txBox="1">
            <a:spLocks noChangeArrowheads="1"/>
          </p:cNvSpPr>
          <p:nvPr/>
        </p:nvSpPr>
        <p:spPr bwMode="auto">
          <a:xfrm>
            <a:off x="6411913" y="5029200"/>
            <a:ext cx="1563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Reconstructed </a:t>
            </a:r>
          </a:p>
          <a:p>
            <a:r>
              <a:rPr lang="en-US" sz="1800"/>
              <a:t>Image</a:t>
            </a:r>
          </a:p>
        </p:txBody>
      </p:sp>
      <p:graphicFrame>
        <p:nvGraphicFramePr>
          <p:cNvPr id="49173" name="Object 6"/>
          <p:cNvGraphicFramePr>
            <a:graphicFrameLocks noChangeAspect="1"/>
          </p:cNvGraphicFramePr>
          <p:nvPr/>
        </p:nvGraphicFramePr>
        <p:xfrm>
          <a:off x="1751013" y="731838"/>
          <a:ext cx="61087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Equation" r:id="rId7" imgW="3225800" imgH="419100" progId="Equation.DSMT4">
                  <p:embed/>
                </p:oleObj>
              </mc:Choice>
              <mc:Fallback>
                <p:oleObj name="Equation" r:id="rId7" imgW="32258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731838"/>
                        <a:ext cx="61087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5" name="TextBox 2"/>
          <p:cNvSpPr txBox="1">
            <a:spLocks noChangeArrowheads="1"/>
          </p:cNvSpPr>
          <p:nvPr/>
        </p:nvSpPr>
        <p:spPr bwMode="auto">
          <a:xfrm>
            <a:off x="4937125" y="2641600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Note that for </a:t>
            </a:r>
          </a:p>
        </p:txBody>
      </p:sp>
      <p:graphicFrame>
        <p:nvGraphicFramePr>
          <p:cNvPr id="49176" name="Object 4"/>
          <p:cNvGraphicFramePr>
            <a:graphicFrameLocks noChangeAspect="1"/>
          </p:cNvGraphicFramePr>
          <p:nvPr/>
        </p:nvGraphicFramePr>
        <p:xfrm>
          <a:off x="6435725" y="2692400"/>
          <a:ext cx="1333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Equation" r:id="rId9" imgW="1333500" imgH="304800" progId="Equation.DSMT4">
                  <p:embed/>
                </p:oleObj>
              </mc:Choice>
              <mc:Fallback>
                <p:oleObj name="Equation" r:id="rId9" imgW="13335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692400"/>
                        <a:ext cx="13335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7" name="Object 5"/>
          <p:cNvGraphicFramePr>
            <a:graphicFrameLocks noChangeAspect="1"/>
          </p:cNvGraphicFramePr>
          <p:nvPr/>
        </p:nvGraphicFramePr>
        <p:xfrm>
          <a:off x="5387975" y="3182938"/>
          <a:ext cx="182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Equation" r:id="rId11" imgW="1828800" imgH="736600" progId="Equation.DSMT4">
                  <p:embed/>
                </p:oleObj>
              </mc:Choice>
              <mc:Fallback>
                <p:oleObj name="Equation" r:id="rId11" imgW="18288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182938"/>
                        <a:ext cx="1828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98011"/>
              </p:ext>
            </p:extLst>
          </p:nvPr>
        </p:nvGraphicFramePr>
        <p:xfrm>
          <a:off x="1437854" y="2179207"/>
          <a:ext cx="3467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Equation" r:id="rId13" imgW="3467100" imgH="1739900" progId="Equation.DSMT4">
                  <p:embed/>
                </p:oleObj>
              </mc:Choice>
              <mc:Fallback>
                <p:oleObj name="Equation" r:id="rId13" imgW="3467100" imgH="173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37854" y="2179207"/>
                        <a:ext cx="34671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Content Placeholder 3" descr="2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798638"/>
            <a:ext cx="67754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1535113" y="4803775"/>
          <a:ext cx="31638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4" imgW="1981200" imgH="660400" progId="Equation.DSMT4">
                  <p:embed/>
                </p:oleObj>
              </mc:Choice>
              <mc:Fallback>
                <p:oleObj name="Equation" r:id="rId4" imgW="1981200" imgH="66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803775"/>
                        <a:ext cx="3163887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5324475" y="4997450"/>
          <a:ext cx="25765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6" imgW="1663700" imgH="482600" progId="Equation.DSMT4">
                  <p:embed/>
                </p:oleObj>
              </mc:Choice>
              <mc:Fallback>
                <p:oleObj name="Equation" r:id="rId6" imgW="16637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997450"/>
                        <a:ext cx="257651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049838" y="6007100"/>
            <a:ext cx="384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(Bessel function of 1</a:t>
            </a:r>
            <a:r>
              <a:rPr lang="en-US" sz="2000" baseline="30000"/>
              <a:t>st</a:t>
            </a:r>
            <a:r>
              <a:rPr lang="en-US" sz="2000"/>
              <a:t> kind order 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2-D Impulse Function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Content Placeholder 3" descr="2d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98650"/>
            <a:ext cx="27114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1"/>
          <p:cNvGraphicFramePr>
            <a:graphicFrameLocks noChangeAspect="1"/>
          </p:cNvGraphicFramePr>
          <p:nvPr/>
        </p:nvGraphicFramePr>
        <p:xfrm>
          <a:off x="2978150" y="4625975"/>
          <a:ext cx="3352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4" imgW="3352800" imgH="762000" progId="Equation.DSMT4">
                  <p:embed/>
                </p:oleObj>
              </mc:Choice>
              <mc:Fallback>
                <p:oleObj name="Equation" r:id="rId4" imgW="33528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4625975"/>
                        <a:ext cx="3352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Sifting Property </a:t>
            </a:r>
          </a:p>
        </p:txBody>
      </p:sp>
      <p:pic>
        <p:nvPicPr>
          <p:cNvPr id="19458" name="Content Placeholder 6" descr="shif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2547938"/>
            <a:ext cx="3619500" cy="2379662"/>
          </a:xfrm>
        </p:spPr>
      </p:pic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1552575" y="1827213"/>
          <a:ext cx="4619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4" imgW="2717800" imgH="457200" progId="Equation.DSMT4">
                  <p:embed/>
                </p:oleObj>
              </mc:Choice>
              <mc:Fallback>
                <p:oleObj name="Equation" r:id="rId4" imgW="27178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827213"/>
                        <a:ext cx="46196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719263" y="5151438"/>
          <a:ext cx="55911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6" imgW="3289300" imgH="228600" progId="Equation.DSMT4">
                  <p:embed/>
                </p:oleObj>
              </mc:Choice>
              <mc:Fallback>
                <p:oleObj name="Equation" r:id="rId6" imgW="3289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151438"/>
                        <a:ext cx="55911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2741613" y="5535613"/>
          <a:ext cx="4252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8" imgW="2501900" imgH="444500" progId="Equation.DSMT4">
                  <p:embed/>
                </p:oleObj>
              </mc:Choice>
              <mc:Fallback>
                <p:oleObj name="Equation" r:id="rId8" imgW="25019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5535613"/>
                        <a:ext cx="4252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Spatial Frequency Components </a:t>
            </a:r>
          </a:p>
        </p:txBody>
      </p:sp>
      <p:pic>
        <p:nvPicPr>
          <p:cNvPr id="20482" name="Content Placeholder 3" descr="wav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2097088"/>
            <a:ext cx="5237163" cy="2736850"/>
          </a:xfrm>
        </p:spPr>
      </p:pic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3571875" y="5281613"/>
          <a:ext cx="25685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81613"/>
                        <a:ext cx="25685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Content Placeholder 3" descr="freq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82775"/>
            <a:ext cx="63658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349500" y="4316413"/>
            <a:ext cx="178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Spatial Domain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489575" y="4310063"/>
            <a:ext cx="2220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Frequency Domain</a:t>
            </a:r>
          </a:p>
        </p:txBody>
      </p:sp>
      <p:graphicFrame>
        <p:nvGraphicFramePr>
          <p:cNvPr id="21510" name="Object 2"/>
          <p:cNvGraphicFramePr>
            <a:graphicFrameLocks noChangeAspect="1"/>
          </p:cNvGraphicFramePr>
          <p:nvPr/>
        </p:nvGraphicFramePr>
        <p:xfrm>
          <a:off x="2190750" y="4892675"/>
          <a:ext cx="20939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4" imgW="1269449" imgH="431613" progId="Equation.DSMT4">
                  <p:embed/>
                </p:oleObj>
              </mc:Choice>
              <mc:Fallback>
                <p:oleObj name="Equation" r:id="rId4" imgW="126944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4892675"/>
                        <a:ext cx="20939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3"/>
          <p:cNvGraphicFramePr>
            <a:graphicFrameLocks noChangeAspect="1"/>
          </p:cNvGraphicFramePr>
          <p:nvPr/>
        </p:nvGraphicFramePr>
        <p:xfrm>
          <a:off x="5708650" y="4895850"/>
          <a:ext cx="15716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6" imgW="952087" imgH="431613" progId="Equation.DSMT4">
                  <p:embed/>
                </p:oleObj>
              </mc:Choice>
              <mc:Fallback>
                <p:oleObj name="Equation" r:id="rId6" imgW="952087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895850"/>
                        <a:ext cx="15716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2-D CSFT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Forward Transform: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Inverse Transform: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341563" y="2263775"/>
          <a:ext cx="40354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3" imgW="2222500" imgH="457200" progId="Equation.DSMT4">
                  <p:embed/>
                </p:oleObj>
              </mc:Choice>
              <mc:Fallback>
                <p:oleObj name="Equation" r:id="rId3" imgW="2222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263775"/>
                        <a:ext cx="40354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344738" y="3617913"/>
          <a:ext cx="4013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2171700" imgH="457200" progId="Equation.DSMT4">
                  <p:embed/>
                </p:oleObj>
              </mc:Choice>
              <mc:Fallback>
                <p:oleObj name="Equation" r:id="rId5" imgW="2171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617913"/>
                        <a:ext cx="40132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98:Templates:Presentation Designs:Notebook</Template>
  <TotalTime>9218</TotalTime>
  <Words>549</Words>
  <Application>Microsoft Macintosh PowerPoint</Application>
  <PresentationFormat>On-screen Show (4:3)</PresentationFormat>
  <Paragraphs>190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ＭＳ Ｐゴシック</vt:lpstr>
      <vt:lpstr>Arial</vt:lpstr>
      <vt:lpstr>Monotype Sorts</vt:lpstr>
      <vt:lpstr>Times</vt:lpstr>
      <vt:lpstr>Wingdings</vt:lpstr>
      <vt:lpstr>Notebook</vt:lpstr>
      <vt:lpstr>MathType 6.0 Equation</vt:lpstr>
      <vt:lpstr>EE 638: Principles of Digital Color Imaging Systems</vt:lpstr>
      <vt:lpstr>Synopsis</vt:lpstr>
      <vt:lpstr>Special 2-D Signals</vt:lpstr>
      <vt:lpstr>PowerPoint Presentation</vt:lpstr>
      <vt:lpstr>2-D Impulse Function</vt:lpstr>
      <vt:lpstr>Sifting Property </vt:lpstr>
      <vt:lpstr>Spatial Frequency Components </vt:lpstr>
      <vt:lpstr>PowerPoint Presentation</vt:lpstr>
      <vt:lpstr>2-D CSFT</vt:lpstr>
      <vt:lpstr>Hermitian Symmetry for Real Signals</vt:lpstr>
      <vt:lpstr>2-D Transform Relations</vt:lpstr>
      <vt:lpstr>PowerPoint Presentation</vt:lpstr>
      <vt:lpstr>Separability</vt:lpstr>
      <vt:lpstr>Important Transform Pairs</vt:lpstr>
      <vt:lpstr>PowerPoint Presentation</vt:lpstr>
      <vt:lpstr>Linear, Shift-invariant(LSIV) Imaging System</vt:lpstr>
      <vt:lpstr>Imaging an Extended Object</vt:lpstr>
      <vt:lpstr>PowerPoint Presentation</vt:lpstr>
      <vt:lpstr>CSFT and LSIV Imaging Systems Convolution Theorem</vt:lpstr>
      <vt:lpstr>PowerPoint Presentation</vt:lpstr>
      <vt:lpstr>Convolution &amp; Product Theorem</vt:lpstr>
      <vt:lpstr>Impulse Function</vt:lpstr>
      <vt:lpstr>Comb and Rep Functions</vt:lpstr>
      <vt:lpstr>Comb and Replication Operators</vt:lpstr>
      <vt:lpstr>Periodic Structures – Example 1</vt:lpstr>
      <vt:lpstr>Periodic Structures – Example 2</vt:lpstr>
      <vt:lpstr>Periodic Structures – Example 3</vt:lpstr>
      <vt:lpstr>Periodic Structures – Example 4</vt:lpstr>
      <vt:lpstr>Periodic Structures – Example 5</vt:lpstr>
      <vt:lpstr>Example: Digital Camera </vt:lpstr>
      <vt:lpstr>How to reconstruct the image?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 P.  Allebach</dc:creator>
  <cp:lastModifiedBy>Jan Allebach</cp:lastModifiedBy>
  <cp:revision>779</cp:revision>
  <cp:lastPrinted>2001-08-19T16:43:19Z</cp:lastPrinted>
  <dcterms:created xsi:type="dcterms:W3CDTF">1999-10-22T03:53:31Z</dcterms:created>
  <dcterms:modified xsi:type="dcterms:W3CDTF">2021-09-22T19:37:06Z</dcterms:modified>
</cp:coreProperties>
</file>