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341" r:id="rId3"/>
    <p:sldId id="342" r:id="rId4"/>
    <p:sldId id="264" r:id="rId5"/>
    <p:sldId id="265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01" autoAdjust="0"/>
  </p:normalViewPr>
  <p:slideViewPr>
    <p:cSldViewPr snapToGrid="0" snapToObjects="1">
      <p:cViewPr>
        <p:scale>
          <a:sx n="121" d="100"/>
          <a:sy n="121" d="100"/>
        </p:scale>
        <p:origin x="-1256" y="-112"/>
      </p:cViewPr>
      <p:guideLst>
        <p:guide orient="horz" pos="169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ko-KR" smtClean="0"/>
              <a:t>Click to edit Master subtitle style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408488" y="6530975"/>
            <a:ext cx="533400" cy="327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1CB1F3C-C9F7-7045-907D-572DEBE0F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83305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408488" y="6530975"/>
            <a:ext cx="533400" cy="327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1CB1F3C-C9F7-7045-907D-572DEBE0F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69297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15113" y="349250"/>
            <a:ext cx="1938337" cy="5594350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00100" y="349250"/>
            <a:ext cx="5662613" cy="5594350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408488" y="6530975"/>
            <a:ext cx="533400" cy="327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1CB1F3C-C9F7-7045-907D-572DEBE0F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8905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408488" y="6530975"/>
            <a:ext cx="533400" cy="327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1CB1F3C-C9F7-7045-907D-572DEBE0F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356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408488" y="6530975"/>
            <a:ext cx="533400" cy="327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1CB1F3C-C9F7-7045-907D-572DEBE0F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46066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408488" y="6530975"/>
            <a:ext cx="533400" cy="327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1CB1F3C-C9F7-7045-907D-572DEBE0F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48096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408488" y="6530975"/>
            <a:ext cx="533400" cy="327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1CB1F3C-C9F7-7045-907D-572DEBE0F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5689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408488" y="6530975"/>
            <a:ext cx="533400" cy="327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1CB1F3C-C9F7-7045-907D-572DEBE0F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8894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408488" y="6530975"/>
            <a:ext cx="533400" cy="327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1CB1F3C-C9F7-7045-907D-572DEBE0F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47089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408488" y="6530975"/>
            <a:ext cx="533400" cy="327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1CB1F3C-C9F7-7045-907D-572DEBE0F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80295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408488" y="6530975"/>
            <a:ext cx="533400" cy="327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1CB1F3C-C9F7-7045-907D-572DEBE0F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3671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6AD8E"/>
            </a:gs>
            <a:gs pos="100000">
              <a:srgbClr val="EEE7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349250"/>
            <a:ext cx="77533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16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pic>
        <p:nvPicPr>
          <p:cNvPr id="1028" name="Picture 20" descr="sig_200pixel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259513"/>
            <a:ext cx="12954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Line 16"/>
          <p:cNvSpPr>
            <a:spLocks noChangeShapeType="1"/>
          </p:cNvSpPr>
          <p:nvPr/>
        </p:nvSpPr>
        <p:spPr bwMode="auto">
          <a:xfrm>
            <a:off x="228600" y="6556375"/>
            <a:ext cx="8686800" cy="7938"/>
          </a:xfrm>
          <a:prstGeom prst="line">
            <a:avLst/>
          </a:prstGeom>
          <a:noFill/>
          <a:ln w="9525">
            <a:solidFill>
              <a:srgbClr val="B08D6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xStyles>
    <p:titleStyle>
      <a:lvl1pPr algn="ctr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3200" b="1">
          <a:solidFill>
            <a:srgbClr val="4435A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3200" b="1">
          <a:solidFill>
            <a:srgbClr val="4435A1"/>
          </a:solidFill>
          <a:latin typeface="Arial" charset="0"/>
        </a:defRPr>
      </a:lvl2pPr>
      <a:lvl3pPr algn="ctr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3200" b="1">
          <a:solidFill>
            <a:srgbClr val="4435A1"/>
          </a:solidFill>
          <a:latin typeface="Arial" charset="0"/>
        </a:defRPr>
      </a:lvl3pPr>
      <a:lvl4pPr algn="ctr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3200" b="1">
          <a:solidFill>
            <a:srgbClr val="4435A1"/>
          </a:solidFill>
          <a:latin typeface="Arial" charset="0"/>
        </a:defRPr>
      </a:lvl4pPr>
      <a:lvl5pPr algn="ctr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3200" b="1">
          <a:solidFill>
            <a:srgbClr val="4435A1"/>
          </a:solidFill>
          <a:latin typeface="Arial" charset="0"/>
        </a:defRPr>
      </a:lvl5pPr>
      <a:lvl6pPr marL="457200" algn="ctr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3200" b="1">
          <a:solidFill>
            <a:srgbClr val="4435A1"/>
          </a:solidFill>
          <a:latin typeface="Arial" charset="0"/>
        </a:defRPr>
      </a:lvl6pPr>
      <a:lvl7pPr marL="914400" algn="ctr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3200" b="1">
          <a:solidFill>
            <a:srgbClr val="4435A1"/>
          </a:solidFill>
          <a:latin typeface="Arial" charset="0"/>
        </a:defRPr>
      </a:lvl7pPr>
      <a:lvl8pPr marL="1371600" algn="ctr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3200" b="1">
          <a:solidFill>
            <a:srgbClr val="4435A1"/>
          </a:solidFill>
          <a:latin typeface="Arial" charset="0"/>
        </a:defRPr>
      </a:lvl8pPr>
      <a:lvl9pPr marL="1828800" algn="ctr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3200" b="1">
          <a:solidFill>
            <a:srgbClr val="4435A1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3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03275" indent="-228600" algn="l" rtl="0" eaLnBrk="1" fontAlgn="base" hangingPunct="1">
        <a:lnSpc>
          <a:spcPct val="110000"/>
        </a:lnSpc>
        <a:spcBef>
          <a:spcPct val="3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w"/>
        <a:defRPr>
          <a:solidFill>
            <a:schemeClr val="tx1"/>
          </a:solidFill>
          <a:latin typeface="+mn-lt"/>
        </a:defRPr>
      </a:lvl2pPr>
      <a:lvl3pPr marL="1254125" indent="-228600" algn="l" rtl="0" eaLnBrk="1" fontAlgn="base" hangingPunct="1">
        <a:lnSpc>
          <a:spcPct val="89000"/>
        </a:lnSpc>
        <a:spcBef>
          <a:spcPct val="30000"/>
        </a:spcBef>
        <a:spcAft>
          <a:spcPct val="0"/>
        </a:spcAft>
        <a:buClr>
          <a:schemeClr val="tx2"/>
        </a:buClr>
        <a:buSzPct val="100000"/>
        <a:buChar char="»"/>
        <a:defRPr sz="1600">
          <a:solidFill>
            <a:schemeClr val="tx1"/>
          </a:solidFill>
          <a:latin typeface="+mn-lt"/>
        </a:defRPr>
      </a:lvl3pPr>
      <a:lvl4pPr marL="1711325" indent="-227013" algn="l" rtl="0" eaLnBrk="1" fontAlgn="base" hangingPunct="1">
        <a:lnSpc>
          <a:spcPct val="89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2178050" indent="-233363" algn="l" rtl="0" eaLnBrk="1" fontAlgn="base" hangingPunct="1">
        <a:lnSpc>
          <a:spcPct val="89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–"/>
        <a:defRPr sz="1400">
          <a:solidFill>
            <a:schemeClr val="tx1"/>
          </a:solidFill>
          <a:latin typeface="+mn-lt"/>
        </a:defRPr>
      </a:lvl5pPr>
      <a:lvl6pPr marL="2635250" indent="-233363" algn="l" rtl="0" eaLnBrk="1" fontAlgn="base" hangingPunct="1">
        <a:lnSpc>
          <a:spcPct val="89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–"/>
        <a:defRPr sz="1400">
          <a:solidFill>
            <a:schemeClr val="tx1"/>
          </a:solidFill>
          <a:latin typeface="+mn-lt"/>
        </a:defRPr>
      </a:lvl6pPr>
      <a:lvl7pPr marL="3092450" indent="-233363" algn="l" rtl="0" eaLnBrk="1" fontAlgn="base" hangingPunct="1">
        <a:lnSpc>
          <a:spcPct val="89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–"/>
        <a:defRPr sz="1400">
          <a:solidFill>
            <a:schemeClr val="tx1"/>
          </a:solidFill>
          <a:latin typeface="+mn-lt"/>
        </a:defRPr>
      </a:lvl7pPr>
      <a:lvl8pPr marL="3549650" indent="-233363" algn="l" rtl="0" eaLnBrk="1" fontAlgn="base" hangingPunct="1">
        <a:lnSpc>
          <a:spcPct val="89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–"/>
        <a:defRPr sz="1400">
          <a:solidFill>
            <a:schemeClr val="tx1"/>
          </a:solidFill>
          <a:latin typeface="+mn-lt"/>
        </a:defRPr>
      </a:lvl8pPr>
      <a:lvl9pPr marL="4006850" indent="-233363" algn="l" rtl="0" eaLnBrk="1" fontAlgn="base" hangingPunct="1">
        <a:lnSpc>
          <a:spcPct val="89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"/><Relationship Id="rId3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"/><Relationship Id="rId3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"/><Relationship Id="rId3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"/><Relationship Id="rId3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"/><Relationship Id="rId3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"/><Relationship Id="rId3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"/><Relationship Id="rId3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"/><Relationship Id="rId3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oleObject" Target="../embeddings/oleObject1.bin"/><Relationship Id="rId6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"/><Relationship Id="rId3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1625" y="1068969"/>
            <a:ext cx="7772400" cy="1470025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ECE 638: Principles of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Digital Color Imaging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Systems</a:t>
            </a:r>
            <a:b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Lecture 14: L*a*b* Plots for Scitex Solid Colors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Prepared by </a:t>
            </a:r>
            <a:r>
              <a:rPr lang="en-US" dirty="0" err="1" smtClean="0"/>
              <a:t>Wanling</a:t>
            </a:r>
            <a:r>
              <a:rPr lang="en-US" dirty="0" smtClean="0"/>
              <a:t> Jiang</a:t>
            </a:r>
          </a:p>
          <a:p>
            <a:r>
              <a:rPr lang="en-US" dirty="0" smtClean="0"/>
              <a:t>05/25/2017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902954" y="3975238"/>
            <a:ext cx="3311205" cy="857725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rgbClr val="4435A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718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43" y="4290"/>
            <a:ext cx="8748139" cy="1238250"/>
          </a:xfrm>
        </p:spPr>
        <p:txBody>
          <a:bodyPr/>
          <a:lstStyle/>
          <a:p>
            <a:r>
              <a:rPr lang="en-US" sz="2400" dirty="0"/>
              <a:t>Set 2. cases: 1,5,6,7,8, Y=0, M=33, C,K </a:t>
            </a:r>
            <a:r>
              <a:rPr lang="en-US" sz="2400" dirty="0" smtClean="0"/>
              <a:t>varies (L* vs. a*)</a:t>
            </a:r>
            <a:endParaRPr lang="en-US" sz="2400" dirty="0"/>
          </a:p>
        </p:txBody>
      </p:sp>
      <p:pic>
        <p:nvPicPr>
          <p:cNvPr id="5" name="Picture 4" descr="L_vs_a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536"/>
            <a:ext cx="9144000" cy="6009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1744" y="1861282"/>
            <a:ext cx="65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 C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050268" y="2813820"/>
            <a:ext cx="65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 C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804332" y="3937268"/>
            <a:ext cx="11997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 drop of C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561744" y="4515349"/>
            <a:ext cx="1302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  <a:r>
              <a:rPr lang="en-US" sz="1600" dirty="0" smtClean="0"/>
              <a:t> drops of C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499591" y="4819139"/>
            <a:ext cx="1302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</a:t>
            </a:r>
            <a:r>
              <a:rPr lang="en-US" sz="1600" dirty="0" smtClean="0"/>
              <a:t> drops of C</a:t>
            </a:r>
            <a:endParaRPr lang="en-US" sz="1600" dirty="0"/>
          </a:p>
        </p:txBody>
      </p:sp>
      <p:pic>
        <p:nvPicPr>
          <p:cNvPr id="9" name="Picture 8" descr="cie-la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172" y="1149683"/>
            <a:ext cx="1727565" cy="17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842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_vs_b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096"/>
            <a:ext cx="9144000" cy="6009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43" y="4290"/>
            <a:ext cx="8748139" cy="1238250"/>
          </a:xfrm>
        </p:spPr>
        <p:txBody>
          <a:bodyPr/>
          <a:lstStyle/>
          <a:p>
            <a:r>
              <a:rPr lang="en-US" sz="2400" dirty="0"/>
              <a:t>Set 2. cases: 1,5,6,7,8, Y=0, M=33, C,K varies</a:t>
            </a:r>
            <a:r>
              <a:rPr lang="en-US" sz="2400" dirty="0" smtClean="0"/>
              <a:t>(a* vs. b*)</a:t>
            </a:r>
            <a:endParaRPr lang="en-US" sz="2400" dirty="0"/>
          </a:p>
        </p:txBody>
      </p:sp>
      <p:pic>
        <p:nvPicPr>
          <p:cNvPr id="6" name="Picture 5" descr="2_diagramme_iso_web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849" y="981096"/>
            <a:ext cx="1973101" cy="1926675"/>
          </a:xfrm>
          <a:prstGeom prst="rect">
            <a:avLst/>
          </a:prstGeom>
          <a:ln w="38100" cmpd="sng">
            <a:solidFill>
              <a:srgbClr val="0000FF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713124" y="1641342"/>
            <a:ext cx="65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 C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992967" y="3901994"/>
            <a:ext cx="11997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 drop of C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617598" y="5003744"/>
            <a:ext cx="65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 C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981238" y="4634412"/>
            <a:ext cx="1302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  <a:r>
              <a:rPr lang="en-US" sz="1600" dirty="0" smtClean="0"/>
              <a:t> drops of C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204688" y="5164894"/>
            <a:ext cx="1302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 drops of 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051442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43" y="4290"/>
            <a:ext cx="8748139" cy="1238250"/>
          </a:xfrm>
        </p:spPr>
        <p:txBody>
          <a:bodyPr/>
          <a:lstStyle/>
          <a:p>
            <a:r>
              <a:rPr lang="en-US" sz="2400" dirty="0"/>
              <a:t>Set 2. cases: 1,5,6,7,8, Y=0, M=33, C,K varies</a:t>
            </a:r>
            <a:r>
              <a:rPr lang="en-US" sz="2400" dirty="0" smtClean="0"/>
              <a:t>(L* vs. b*)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_vs_b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536"/>
            <a:ext cx="9144000" cy="6009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38" y="4496778"/>
            <a:ext cx="144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 drops of 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60202" y="5222324"/>
            <a:ext cx="144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drops of 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84586" y="4022983"/>
            <a:ext cx="1326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drop of 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91215" y="2825303"/>
            <a:ext cx="710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16561" y="1350571"/>
            <a:ext cx="710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</a:t>
            </a:r>
            <a:endParaRPr lang="en-US" dirty="0"/>
          </a:p>
        </p:txBody>
      </p:sp>
      <p:pic>
        <p:nvPicPr>
          <p:cNvPr id="10" name="Picture 9" descr="cie-la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47" y="1467070"/>
            <a:ext cx="1727565" cy="17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262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43" y="4290"/>
            <a:ext cx="8748139" cy="1238250"/>
          </a:xfrm>
        </p:spPr>
        <p:txBody>
          <a:bodyPr/>
          <a:lstStyle/>
          <a:p>
            <a:r>
              <a:rPr lang="en-US" sz="2400" dirty="0"/>
              <a:t>Set 3. cases: 1,9,10,11,12, Y=0, M=66, C,K </a:t>
            </a:r>
            <a:r>
              <a:rPr lang="en-US" sz="2400" dirty="0" smtClean="0"/>
              <a:t>varies (L* vs. a*)</a:t>
            </a:r>
            <a:endParaRPr lang="en-US" sz="2400" dirty="0"/>
          </a:p>
        </p:txBody>
      </p:sp>
      <p:pic>
        <p:nvPicPr>
          <p:cNvPr id="3" name="Picture 2" descr="L_vs_a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9969"/>
            <a:ext cx="9144000" cy="54603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02062" y="3394101"/>
            <a:ext cx="65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 C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233519" y="1912104"/>
            <a:ext cx="65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 C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406816" y="4610896"/>
            <a:ext cx="1326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drop of 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9071" y="5021990"/>
            <a:ext cx="144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 drops of 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47913" y="5309016"/>
            <a:ext cx="144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drops of C</a:t>
            </a:r>
            <a:endParaRPr lang="en-US" dirty="0"/>
          </a:p>
        </p:txBody>
      </p:sp>
      <p:pic>
        <p:nvPicPr>
          <p:cNvPr id="9" name="Picture 8" descr="cie-la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909" y="1149683"/>
            <a:ext cx="1727565" cy="17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632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_vs_b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0" y="949736"/>
            <a:ext cx="9144000" cy="5460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43" y="4290"/>
            <a:ext cx="8748139" cy="1238250"/>
          </a:xfrm>
        </p:spPr>
        <p:txBody>
          <a:bodyPr/>
          <a:lstStyle/>
          <a:p>
            <a:r>
              <a:rPr lang="en-US" sz="2400" dirty="0"/>
              <a:t>Set 3. cases: 1,9,10,11,12, Y=0, M=66, C,K varies </a:t>
            </a:r>
            <a:r>
              <a:rPr lang="en-US" sz="2400" dirty="0" smtClean="0"/>
              <a:t> (a* vs. b*)</a:t>
            </a:r>
            <a:endParaRPr lang="en-US" sz="2400" dirty="0"/>
          </a:p>
        </p:txBody>
      </p:sp>
      <p:pic>
        <p:nvPicPr>
          <p:cNvPr id="6" name="Picture 5" descr="2_diagramme_iso_web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849" y="981096"/>
            <a:ext cx="1973101" cy="1926675"/>
          </a:xfrm>
          <a:prstGeom prst="rect">
            <a:avLst/>
          </a:prstGeom>
          <a:ln w="38100" cmpd="sng">
            <a:solidFill>
              <a:srgbClr val="0000FF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608783" y="1383439"/>
            <a:ext cx="65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 C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954204" y="4816850"/>
            <a:ext cx="65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 C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857205" y="3025562"/>
            <a:ext cx="11997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 drop of C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610299" y="3695324"/>
            <a:ext cx="1302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 drops of C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234014" y="4294996"/>
            <a:ext cx="1302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 drops of 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200875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43" y="4290"/>
            <a:ext cx="8748139" cy="1238250"/>
          </a:xfrm>
        </p:spPr>
        <p:txBody>
          <a:bodyPr/>
          <a:lstStyle/>
          <a:p>
            <a:r>
              <a:rPr lang="en-US" sz="2400" dirty="0"/>
              <a:t>Set 3. cases: 1,9,10,11,12, Y=0, M=66, C,K varies</a:t>
            </a:r>
            <a:r>
              <a:rPr lang="en-US" sz="2400" dirty="0" smtClean="0"/>
              <a:t> (L* vs. b*)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L_vs_b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1569"/>
            <a:ext cx="9144000" cy="54603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01258" y="1348166"/>
            <a:ext cx="65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 C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795755" y="3405402"/>
            <a:ext cx="65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 C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657304" y="4330727"/>
            <a:ext cx="11997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 drop of C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540211" y="4705812"/>
            <a:ext cx="1302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  <a:r>
              <a:rPr lang="en-US" sz="1600" dirty="0" smtClean="0"/>
              <a:t> drops of C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163462" y="5196766"/>
            <a:ext cx="1302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 drops of C</a:t>
            </a:r>
            <a:endParaRPr lang="en-US" sz="1600" dirty="0"/>
          </a:p>
        </p:txBody>
      </p:sp>
      <p:pic>
        <p:nvPicPr>
          <p:cNvPr id="11" name="Picture 10" descr="cie-la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44" y="1490866"/>
            <a:ext cx="1727565" cy="17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35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43" y="-168190"/>
            <a:ext cx="8748139" cy="1238250"/>
          </a:xfrm>
        </p:spPr>
        <p:txBody>
          <a:bodyPr/>
          <a:lstStyle/>
          <a:p>
            <a:r>
              <a:rPr lang="en-US" sz="2400" dirty="0"/>
              <a:t>Set 4. cases: </a:t>
            </a:r>
            <a:r>
              <a:rPr lang="en-US" sz="2400" dirty="0" smtClean="0"/>
              <a:t>1,13,14,15, </a:t>
            </a:r>
            <a:r>
              <a:rPr lang="en-US" sz="2400" dirty="0"/>
              <a:t>Y=0, M=100, C,K varies</a:t>
            </a:r>
            <a:br>
              <a:rPr lang="en-US" sz="2400" dirty="0"/>
            </a:br>
            <a:r>
              <a:rPr lang="en-US" sz="2400" dirty="0" smtClean="0"/>
              <a:t> (L* vs. a*)</a:t>
            </a:r>
            <a:endParaRPr lang="en-US" sz="2400" dirty="0"/>
          </a:p>
        </p:txBody>
      </p:sp>
      <p:pic>
        <p:nvPicPr>
          <p:cNvPr id="4" name="Picture 3" descr="L_vs_a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614"/>
            <a:ext cx="9144000" cy="5338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4473" y="1606389"/>
            <a:ext cx="65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 C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630141" y="3609953"/>
            <a:ext cx="65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 C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702854" y="4669281"/>
            <a:ext cx="11997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 drop of C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632797" y="5020850"/>
            <a:ext cx="1302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  <a:r>
              <a:rPr lang="en-US" sz="1600" dirty="0" smtClean="0"/>
              <a:t> drops of C</a:t>
            </a:r>
            <a:endParaRPr lang="en-US" sz="1600" dirty="0"/>
          </a:p>
        </p:txBody>
      </p:sp>
      <p:pic>
        <p:nvPicPr>
          <p:cNvPr id="9" name="Picture 8" descr="cie-la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040" y="1178116"/>
            <a:ext cx="1727565" cy="17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432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_vs_b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4488"/>
            <a:ext cx="9144000" cy="5343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43" y="-215230"/>
            <a:ext cx="8748139" cy="1238250"/>
          </a:xfrm>
        </p:spPr>
        <p:txBody>
          <a:bodyPr/>
          <a:lstStyle/>
          <a:p>
            <a:r>
              <a:rPr lang="en-US" sz="2400" dirty="0"/>
              <a:t>Set 4. cases: </a:t>
            </a:r>
            <a:r>
              <a:rPr lang="en-US" sz="2400" dirty="0" smtClean="0"/>
              <a:t>1,13,14,15, </a:t>
            </a:r>
            <a:r>
              <a:rPr lang="en-US" sz="2400" dirty="0"/>
              <a:t>Y=0, M=100, C,K varies</a:t>
            </a:r>
            <a:br>
              <a:rPr lang="en-US" sz="2400" dirty="0"/>
            </a:br>
            <a:r>
              <a:rPr lang="en-US" sz="2400" dirty="0" smtClean="0"/>
              <a:t>(a* vs. b*)</a:t>
            </a:r>
            <a:endParaRPr lang="en-US" sz="2400" dirty="0"/>
          </a:p>
        </p:txBody>
      </p:sp>
      <p:pic>
        <p:nvPicPr>
          <p:cNvPr id="6" name="Picture 5" descr="2_diagramme_iso_web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849" y="981096"/>
            <a:ext cx="1973101" cy="1926675"/>
          </a:xfrm>
          <a:prstGeom prst="rect">
            <a:avLst/>
          </a:prstGeom>
          <a:ln w="38100" cmpd="sng">
            <a:solidFill>
              <a:srgbClr val="0000FF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019175" y="1291351"/>
            <a:ext cx="65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 C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958925" y="4641995"/>
            <a:ext cx="65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 C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527956" y="2738494"/>
            <a:ext cx="11997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 drop of C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387346" y="3821508"/>
            <a:ext cx="1302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  <a:r>
              <a:rPr lang="en-US" sz="1600" dirty="0" smtClean="0"/>
              <a:t> drops of 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299071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43" y="-168190"/>
            <a:ext cx="8748139" cy="1238250"/>
          </a:xfrm>
        </p:spPr>
        <p:txBody>
          <a:bodyPr/>
          <a:lstStyle/>
          <a:p>
            <a:r>
              <a:rPr lang="en-US" sz="2400" dirty="0"/>
              <a:t>Set 4. cases: </a:t>
            </a:r>
            <a:r>
              <a:rPr lang="en-US" sz="2400" dirty="0" smtClean="0"/>
              <a:t>1,13,14,15, </a:t>
            </a:r>
            <a:r>
              <a:rPr lang="en-US" sz="2400" dirty="0"/>
              <a:t>Y=0, M=100, C,K varies</a:t>
            </a:r>
            <a:br>
              <a:rPr lang="en-US" sz="2400" dirty="0"/>
            </a:br>
            <a:r>
              <a:rPr lang="en-US" sz="2400" dirty="0" smtClean="0"/>
              <a:t> (L* vs. b*)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_vs_b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274"/>
            <a:ext cx="9144000" cy="53388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0921" y="4500004"/>
            <a:ext cx="11997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 drop of C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328552" y="5190127"/>
            <a:ext cx="1302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  <a:r>
              <a:rPr lang="en-US" sz="1600" dirty="0" smtClean="0"/>
              <a:t> drops of C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007415" y="3633639"/>
            <a:ext cx="65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 C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386383" y="1375884"/>
            <a:ext cx="65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 C</a:t>
            </a:r>
            <a:endParaRPr lang="en-US" sz="1600" dirty="0"/>
          </a:p>
        </p:txBody>
      </p:sp>
      <p:pic>
        <p:nvPicPr>
          <p:cNvPr id="9" name="Picture 8" descr="cie-la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44" y="1490866"/>
            <a:ext cx="1727565" cy="17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37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HP Scitex Product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845" y="1473772"/>
            <a:ext cx="6114195" cy="454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4271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5511579"/>
            <a:ext cx="7162800" cy="4114800"/>
          </a:xfrm>
        </p:spPr>
        <p:txBody>
          <a:bodyPr/>
          <a:lstStyle/>
          <a:p>
            <a:r>
              <a:rPr lang="en-US" dirty="0" smtClean="0"/>
              <a:t>Offset quality on corrugated cardboard</a:t>
            </a:r>
          </a:p>
          <a:p>
            <a:r>
              <a:rPr lang="en-US" dirty="0" smtClean="0"/>
              <a:t>Speed: 75 linear meters/minute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01" y="761025"/>
            <a:ext cx="8380797" cy="2990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366" y="3394366"/>
            <a:ext cx="5480032" cy="1999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39322"/>
            <a:ext cx="7753350" cy="863118"/>
          </a:xfrm>
        </p:spPr>
        <p:txBody>
          <a:bodyPr/>
          <a:lstStyle/>
          <a:p>
            <a:r>
              <a:rPr lang="en-US" dirty="0" smtClean="0"/>
              <a:t>HP C500 Digital Press – A Current Scitex Product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807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128" y="4074875"/>
            <a:ext cx="7753350" cy="603168"/>
          </a:xfrm>
        </p:spPr>
        <p:txBody>
          <a:bodyPr/>
          <a:lstStyle/>
          <a:p>
            <a:r>
              <a:rPr lang="en-US" sz="2800" dirty="0" smtClean="0"/>
              <a:t>Visualization </a:t>
            </a:r>
            <a:r>
              <a:rPr lang="en-US" sz="2400" dirty="0" smtClean="0"/>
              <a:t>(Sample color in </a:t>
            </a:r>
            <a:r>
              <a:rPr lang="en-US" sz="2400" dirty="0" err="1" smtClean="0"/>
              <a:t>sRGB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99" y="4508848"/>
            <a:ext cx="7760367" cy="37082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+mj-lt"/>
                <a:cs typeface="Times New Roman"/>
              </a:rPr>
              <a:t>Transform from XYZ to </a:t>
            </a:r>
            <a:r>
              <a:rPr lang="en-US" dirty="0" err="1" smtClean="0">
                <a:solidFill>
                  <a:srgbClr val="000000"/>
                </a:solidFill>
                <a:latin typeface="+mj-lt"/>
                <a:cs typeface="Times New Roman"/>
              </a:rPr>
              <a:t>sRGB</a:t>
            </a:r>
            <a:r>
              <a:rPr lang="en-US" dirty="0" smtClean="0">
                <a:solidFill>
                  <a:srgbClr val="000000"/>
                </a:solidFill>
                <a:latin typeface="+mj-lt"/>
                <a:cs typeface="Times New Roman"/>
              </a:rPr>
              <a:t> to show the color of sampled points:</a:t>
            </a:r>
          </a:p>
          <a:p>
            <a:pPr>
              <a:buFont typeface="Wingdings" charset="2"/>
              <a:buChar char="ü"/>
            </a:pP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buFont typeface="Wingdings" charset="2"/>
              <a:buChar char="ü"/>
            </a:pPr>
            <a:endParaRPr lang="en-US" b="1" dirty="0" smtClean="0">
              <a:solidFill>
                <a:srgbClr val="660066"/>
              </a:solidFill>
            </a:endParaRPr>
          </a:p>
          <a:p>
            <a:pPr marL="0" indent="0">
              <a:buNone/>
            </a:pPr>
            <a:endParaRPr lang="en-US" baseline="-250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06128" y="152778"/>
            <a:ext cx="7753350" cy="60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435A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435A1"/>
                </a:solidFill>
                <a:latin typeface="Arial" charset="0"/>
              </a:defRPr>
            </a:lvl2pPr>
            <a:lvl3pPr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435A1"/>
                </a:solidFill>
                <a:latin typeface="Arial" charset="0"/>
              </a:defRPr>
            </a:lvl3pPr>
            <a:lvl4pPr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435A1"/>
                </a:solidFill>
                <a:latin typeface="Arial" charset="0"/>
              </a:defRPr>
            </a:lvl4pPr>
            <a:lvl5pPr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435A1"/>
                </a:solidFill>
                <a:latin typeface="Arial" charset="0"/>
              </a:defRPr>
            </a:lvl5pPr>
            <a:lvl6pPr marL="457200"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435A1"/>
                </a:solidFill>
                <a:latin typeface="Arial" charset="0"/>
              </a:defRPr>
            </a:lvl6pPr>
            <a:lvl7pPr marL="914400"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435A1"/>
                </a:solidFill>
                <a:latin typeface="Arial" charset="0"/>
              </a:defRPr>
            </a:lvl7pPr>
            <a:lvl8pPr marL="1371600"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435A1"/>
                </a:solidFill>
                <a:latin typeface="Arial" charset="0"/>
              </a:defRPr>
            </a:lvl8pPr>
            <a:lvl9pPr marL="1828800" algn="ctr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435A1"/>
                </a:solidFill>
                <a:latin typeface="Arial" charset="0"/>
              </a:defRPr>
            </a:lvl9pPr>
          </a:lstStyle>
          <a:p>
            <a:r>
              <a:rPr lang="en-US" sz="2800" dirty="0" smtClean="0"/>
              <a:t>L*a*b* color space</a:t>
            </a:r>
          </a:p>
          <a:p>
            <a:r>
              <a:rPr lang="en-US" sz="2000" dirty="0" smtClean="0"/>
              <a:t>(We observe the color space in L*a*b*)</a:t>
            </a:r>
            <a:endParaRPr lang="en-US" sz="2000" dirty="0"/>
          </a:p>
        </p:txBody>
      </p:sp>
      <p:pic>
        <p:nvPicPr>
          <p:cNvPr id="7" name="Picture 6" descr="Screen Shot 2017-05-25 at 9.18.4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" y="1391065"/>
            <a:ext cx="6392416" cy="2589748"/>
          </a:xfrm>
          <a:prstGeom prst="rect">
            <a:avLst/>
          </a:prstGeom>
        </p:spPr>
      </p:pic>
      <p:pic>
        <p:nvPicPr>
          <p:cNvPr id="5" name="Picture 4" descr="cie-la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866" y="1389115"/>
            <a:ext cx="2591697" cy="25916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4832900" y="1389115"/>
            <a:ext cx="1610966" cy="127704"/>
          </a:xfrm>
          <a:prstGeom prst="rect">
            <a:avLst/>
          </a:prstGeom>
          <a:noFill/>
          <a:ln w="127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rgbClr val="4435A1"/>
              </a:solidFill>
              <a:effectLst/>
              <a:latin typeface="Arial" charset="0"/>
            </a:endParaRPr>
          </a:p>
        </p:txBody>
      </p:sp>
      <p:sp>
        <p:nvSpPr>
          <p:cNvPr id="9" name="Line Callout 1 8"/>
          <p:cNvSpPr/>
          <p:nvPr/>
        </p:nvSpPr>
        <p:spPr bwMode="auto">
          <a:xfrm>
            <a:off x="6044065" y="782323"/>
            <a:ext cx="1070058" cy="499330"/>
          </a:xfrm>
          <a:prstGeom prst="borderCallout1">
            <a:avLst>
              <a:gd name="adj1" fmla="val 18750"/>
              <a:gd name="adj2" fmla="val -8333"/>
              <a:gd name="adj3" fmla="val 117209"/>
              <a:gd name="adj4" fmla="val -37234"/>
            </a:avLst>
          </a:prstGeom>
          <a:noFill/>
          <a:ln w="127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rgbClr val="4435A1"/>
                </a:solidFill>
                <a:effectLst/>
                <a:latin typeface="Arial" charset="0"/>
              </a:rPr>
              <a:t>Directly use this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3477" y="947596"/>
            <a:ext cx="2212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L*a*b* Coordinates: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3186193" y="1389115"/>
            <a:ext cx="1610966" cy="127704"/>
          </a:xfrm>
          <a:prstGeom prst="rect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rgbClr val="4435A1"/>
              </a:solidFill>
              <a:effectLst/>
              <a:latin typeface="Arial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974503" y="1516819"/>
            <a:ext cx="2786476" cy="3575771"/>
          </a:xfrm>
          <a:prstGeom prst="straightConnector1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189532" y="147461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90481" y="148154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7729" y="1462854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2637" y="6186024"/>
            <a:ext cx="3258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RGB values outside range are clipped.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2969379" y="2555494"/>
            <a:ext cx="347958" cy="951101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rgbClr val="4435A1"/>
              </a:solidFill>
              <a:effectLst/>
              <a:latin typeface="Arial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949562"/>
              </p:ext>
            </p:extLst>
          </p:nvPr>
        </p:nvGraphicFramePr>
        <p:xfrm>
          <a:off x="2397959" y="4959699"/>
          <a:ext cx="51181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1" name="Equation" r:id="rId5" imgW="5118100" imgH="1244600" progId="Equation.DSMT4">
                  <p:embed/>
                </p:oleObj>
              </mc:Choice>
              <mc:Fallback>
                <p:oleObj name="Equation" r:id="rId5" imgW="5118100" imgH="1244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7959" y="4959699"/>
                        <a:ext cx="5118100" cy="124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08034" y="4982972"/>
            <a:ext cx="1897490" cy="1169551"/>
          </a:xfrm>
          <a:prstGeom prst="rect">
            <a:avLst/>
          </a:prstGeom>
          <a:noFill/>
          <a:ln w="38100" cmpd="sng">
            <a:solidFill>
              <a:srgbClr val="FC0128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Note that these are linear RGB values. They must be gamma corrected before they can be displayed.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841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Observing the data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487" y="1857505"/>
            <a:ext cx="8722237" cy="4114800"/>
          </a:xfrm>
        </p:spPr>
        <p:txBody>
          <a:bodyPr/>
          <a:lstStyle/>
          <a:p>
            <a:r>
              <a:rPr lang="en-US" sz="1600" dirty="0" smtClean="0"/>
              <a:t>Case No. 1 -- C= 0%, M = 0%, Y = 0%,</a:t>
            </a:r>
          </a:p>
          <a:p>
            <a:r>
              <a:rPr lang="en-US" sz="1600" dirty="0" smtClean="0"/>
              <a:t>Case No. 2 -- C= 33%, M = 0%, Y = 0%,</a:t>
            </a:r>
          </a:p>
          <a:p>
            <a:r>
              <a:rPr lang="en-US" sz="1600" dirty="0" smtClean="0"/>
              <a:t>Case No. 3 -- C= 66%, M = 0%, Y = 0%,</a:t>
            </a:r>
          </a:p>
          <a:p>
            <a:r>
              <a:rPr lang="en-US" sz="1600" dirty="0" smtClean="0"/>
              <a:t>Case No. 4 -- C= 100%, M = 0%, Y = 0%,</a:t>
            </a:r>
          </a:p>
          <a:p>
            <a:r>
              <a:rPr lang="en-US" sz="1600" dirty="0" smtClean="0"/>
              <a:t>Case No. 5 -- C= 0%, M = 33%, Y = 0%,</a:t>
            </a:r>
          </a:p>
          <a:p>
            <a:r>
              <a:rPr lang="en-US" sz="1600" dirty="0" smtClean="0"/>
              <a:t>Case No. 6 -- C= 33%, M = 33%, Y = 0%,</a:t>
            </a:r>
          </a:p>
          <a:p>
            <a:r>
              <a:rPr lang="en-US" sz="1600" dirty="0" smtClean="0"/>
              <a:t>Case No. 7 -- C= 66%, M = 33%, Y = 0%,</a:t>
            </a:r>
          </a:p>
          <a:p>
            <a:r>
              <a:rPr lang="en-US" sz="1600" dirty="0" smtClean="0"/>
              <a:t>Case No. 8 -- C= 100%, M = 33%, Y = 0%,</a:t>
            </a:r>
          </a:p>
          <a:p>
            <a:endParaRPr lang="en-US" sz="1600" dirty="0" smtClean="0"/>
          </a:p>
          <a:p>
            <a:r>
              <a:rPr lang="en-US" sz="1600" dirty="0" smtClean="0"/>
              <a:t>Now, EACH of these 16 cases, can be expanding to a line consisting of 4 points, by plotting the results for the fixed CMY values, when we use 0%, 33%, 66%, and 100% K.</a:t>
            </a:r>
          </a:p>
          <a:p>
            <a:endParaRPr lang="en-US" sz="16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45095" y="1686914"/>
            <a:ext cx="7428759" cy="317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22860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>
                <a:solidFill>
                  <a:schemeClr val="tx1"/>
                </a:solidFill>
                <a:latin typeface="+mn-lt"/>
              </a:defRPr>
            </a:lvl2pPr>
            <a:lvl3pPr marL="1254125" indent="-228600" algn="l" rtl="0" eaLnBrk="1" fontAlgn="base" hangingPunct="1">
              <a:lnSpc>
                <a:spcPct val="89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»"/>
              <a:defRPr sz="1600">
                <a:solidFill>
                  <a:schemeClr val="tx1"/>
                </a:solidFill>
                <a:latin typeface="+mn-lt"/>
              </a:defRPr>
            </a:lvl3pPr>
            <a:lvl4pPr marL="1711325" indent="-227013" algn="l" rtl="0" eaLnBrk="1" fontAlgn="base" hangingPunct="1">
              <a:lnSpc>
                <a:spcPct val="89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4pPr>
            <a:lvl5pPr marL="2178050" indent="-233363" algn="l" rtl="0" eaLnBrk="1" fontAlgn="base" hangingPunct="1">
              <a:lnSpc>
                <a:spcPct val="89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5pPr>
            <a:lvl6pPr marL="2635250" indent="-233363" algn="l" rtl="0" eaLnBrk="1" fontAlgn="base" hangingPunct="1">
              <a:lnSpc>
                <a:spcPct val="89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3092450" indent="-233363" algn="l" rtl="0" eaLnBrk="1" fontAlgn="base" hangingPunct="1">
              <a:lnSpc>
                <a:spcPct val="89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7pPr>
            <a:lvl8pPr marL="3549650" indent="-233363" algn="l" rtl="0" eaLnBrk="1" fontAlgn="base" hangingPunct="1">
              <a:lnSpc>
                <a:spcPct val="89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8pPr>
            <a:lvl9pPr marL="4006850" indent="-233363" algn="l" rtl="0" eaLnBrk="1" fontAlgn="base" hangingPunct="1">
              <a:lnSpc>
                <a:spcPct val="89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dirty="0"/>
              <a:t>Case No. 9 -- C= 0%, M = 66%, Y = 0%,</a:t>
            </a:r>
          </a:p>
          <a:p>
            <a:r>
              <a:rPr lang="en-US" sz="1600" dirty="0"/>
              <a:t>Case No. 10 -- C= 33%, M = 66%, Y = 0%,</a:t>
            </a:r>
          </a:p>
          <a:p>
            <a:r>
              <a:rPr lang="en-US" sz="1600" dirty="0"/>
              <a:t>Case No. 11 -- C= 66%, M = 66%, Y = 0%,</a:t>
            </a:r>
          </a:p>
          <a:p>
            <a:r>
              <a:rPr lang="en-US" sz="1600" dirty="0"/>
              <a:t>Case No. 12 -- C= 100%, M = 66%, Y = 0%,</a:t>
            </a:r>
          </a:p>
          <a:p>
            <a:r>
              <a:rPr lang="en-US" sz="1600" dirty="0"/>
              <a:t>Case No. 13 -- C= 0%, M = 100%, Y = 0%,</a:t>
            </a:r>
          </a:p>
          <a:p>
            <a:r>
              <a:rPr lang="en-US" sz="1600" dirty="0"/>
              <a:t>Case No. 14 -- C= 33%, M = 100%, Y = 0%,</a:t>
            </a:r>
          </a:p>
          <a:p>
            <a:r>
              <a:rPr lang="en-US" sz="1600" dirty="0"/>
              <a:t>Case No. 15 -- C= 66%, M = 100%, Y = 0%,</a:t>
            </a:r>
          </a:p>
          <a:p>
            <a:r>
              <a:rPr lang="en-US" sz="1600" dirty="0"/>
              <a:t>Case No. 16 -- C= 100%, M = 100%, Y = 0%,</a:t>
            </a:r>
          </a:p>
          <a:p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07901" y="1253442"/>
            <a:ext cx="4765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Mondi_1_M0 sample points are plotted.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2754" y="1866982"/>
            <a:ext cx="4005524" cy="429296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rgbClr val="4435A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0486" y="5222703"/>
            <a:ext cx="8402963" cy="624781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rgbClr val="4435A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427" y="5991259"/>
            <a:ext cx="7710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Note that units for amount of colorant are percent of full colorant, which may be translated to number of drops as follows: 0 drops = 0%, 1 drop = 33% 2 drops = 66%, and 3 drops = 100%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0426" y="5972304"/>
            <a:ext cx="7502327" cy="636033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rgbClr val="4435A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7947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Observing the data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599" y="1828800"/>
            <a:ext cx="7745601" cy="4114800"/>
          </a:xfrm>
        </p:spPr>
        <p:txBody>
          <a:bodyPr/>
          <a:lstStyle/>
          <a:p>
            <a:r>
              <a:rPr lang="en-US" dirty="0" smtClean="0"/>
              <a:t>We group the cases together and plot them in the same graph.</a:t>
            </a:r>
          </a:p>
          <a:p>
            <a:r>
              <a:rPr lang="en-US" dirty="0" smtClean="0"/>
              <a:t>Set 1. cases: 1,5,9,13, C=Y=0, M,K varies</a:t>
            </a:r>
          </a:p>
          <a:p>
            <a:r>
              <a:rPr lang="en-US" dirty="0" smtClean="0"/>
              <a:t>Set 2. cases: 1,5,6,7,8, Y=0, M=33, C,K varies</a:t>
            </a:r>
          </a:p>
          <a:p>
            <a:r>
              <a:rPr lang="en-US" dirty="0" smtClean="0"/>
              <a:t>Set 3. cases: 1,9,10,11,12, Y=0, M=66, C,K varies</a:t>
            </a:r>
          </a:p>
          <a:p>
            <a:r>
              <a:rPr lang="en-US" dirty="0" smtClean="0"/>
              <a:t>Set 4. cases: 1,13,14,15, </a:t>
            </a:r>
            <a:r>
              <a:rPr lang="en-US" dirty="0"/>
              <a:t>Y=0, M</a:t>
            </a:r>
            <a:r>
              <a:rPr lang="en-US" dirty="0" smtClean="0"/>
              <a:t>=100, </a:t>
            </a:r>
            <a:r>
              <a:rPr lang="en-US" dirty="0"/>
              <a:t>C,K varies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14349" y="4436984"/>
            <a:ext cx="3798516" cy="307777"/>
          </a:xfrm>
          <a:prstGeom prst="rect">
            <a:avLst/>
          </a:prstGeom>
          <a:noFill/>
          <a:ln w="38100" cmpd="sng">
            <a:solidFill>
              <a:srgbClr val="FC0128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Note that Case No. 1 is included in every plot.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 flipV="1">
            <a:off x="3070906" y="4046803"/>
            <a:ext cx="343443" cy="390181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809110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43" y="4290"/>
            <a:ext cx="8748139" cy="1238250"/>
          </a:xfrm>
        </p:spPr>
        <p:txBody>
          <a:bodyPr/>
          <a:lstStyle/>
          <a:p>
            <a:r>
              <a:rPr lang="en-US" sz="2400" dirty="0"/>
              <a:t>Set 1. cases: 1,5,9,13, C=Y=0, M,K </a:t>
            </a:r>
            <a:r>
              <a:rPr lang="en-US" sz="2400" dirty="0" smtClean="0"/>
              <a:t>varies (L* vs. a*)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L_vs_a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6983"/>
            <a:ext cx="9144000" cy="57942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72986" y="0"/>
            <a:ext cx="2378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curve is fixed 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52267" y="1644134"/>
            <a:ext cx="736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15565" y="2782239"/>
            <a:ext cx="1352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drop of 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72986" y="3515897"/>
            <a:ext cx="1352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 drop of 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01159" y="4394299"/>
            <a:ext cx="1352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drop of 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27113" y="1292576"/>
            <a:ext cx="3262450" cy="1169551"/>
          </a:xfrm>
          <a:prstGeom prst="rect">
            <a:avLst/>
          </a:prstGeom>
          <a:noFill/>
          <a:ln w="38100" cmpd="sng">
            <a:solidFill>
              <a:srgbClr val="FC0128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Note that color of each dot is a rendering of what that colorant combination would look like according to the equations for conversion to RGB at the bottom of Slide 3.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5293360" y="2462127"/>
            <a:ext cx="40640" cy="689444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93360" y="2462127"/>
            <a:ext cx="1507799" cy="1423102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2529883" y="2155216"/>
            <a:ext cx="1208998" cy="738664"/>
          </a:xfrm>
          <a:prstGeom prst="rect">
            <a:avLst/>
          </a:prstGeom>
          <a:noFill/>
          <a:ln w="38100" cmpd="sng">
            <a:solidFill>
              <a:srgbClr val="FC0128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No colorant; so color is that of media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 flipV="1">
            <a:off x="2174240" y="1910080"/>
            <a:ext cx="355644" cy="245137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2682283" y="3074108"/>
            <a:ext cx="1448160" cy="307777"/>
          </a:xfrm>
          <a:prstGeom prst="rect">
            <a:avLst/>
          </a:prstGeom>
          <a:noFill/>
          <a:ln w="38100" cmpd="sng">
            <a:solidFill>
              <a:srgbClr val="FC0128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One drop of K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>
            <a:stCxn id="48" idx="2"/>
          </p:cNvCxnSpPr>
          <p:nvPr/>
        </p:nvCxnSpPr>
        <p:spPr bwMode="auto">
          <a:xfrm flipH="1">
            <a:off x="2164209" y="4731823"/>
            <a:ext cx="288058" cy="363377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3205416" y="3381885"/>
            <a:ext cx="86609" cy="1207836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1946080" y="4208603"/>
            <a:ext cx="1012373" cy="523220"/>
          </a:xfrm>
          <a:prstGeom prst="rect">
            <a:avLst/>
          </a:prstGeom>
          <a:noFill/>
          <a:ln w="38100" cmpd="sng">
            <a:solidFill>
              <a:srgbClr val="FC01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Two drops of K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 flipH="1">
            <a:off x="2198245" y="3381885"/>
            <a:ext cx="508044" cy="503344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2452267" y="4763631"/>
            <a:ext cx="230016" cy="599479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5872855" y="4886056"/>
            <a:ext cx="2067460" cy="954107"/>
          </a:xfrm>
          <a:prstGeom prst="rect">
            <a:avLst/>
          </a:prstGeom>
          <a:noFill/>
          <a:ln w="38100" cmpd="sng">
            <a:solidFill>
              <a:srgbClr val="FC0128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Go out of presentation mode, and zoom in to more clearly see the color of each dot.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0" name="Picture 9" descr="cie-la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172" y="1149683"/>
            <a:ext cx="1727565" cy="17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503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_vs_b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76" y="880773"/>
            <a:ext cx="9144000" cy="57942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75" y="4290"/>
            <a:ext cx="8748139" cy="1238250"/>
          </a:xfrm>
        </p:spPr>
        <p:txBody>
          <a:bodyPr/>
          <a:lstStyle/>
          <a:p>
            <a:r>
              <a:rPr lang="en-US" sz="2400" dirty="0"/>
              <a:t>Set 1. cases: 1,5,9,13, C=Y=0, M,K </a:t>
            </a:r>
            <a:r>
              <a:rPr lang="en-US" sz="2400" dirty="0" smtClean="0"/>
              <a:t>varies (a* vs. b*)</a:t>
            </a:r>
            <a:endParaRPr lang="en-US" sz="2400" dirty="0"/>
          </a:p>
        </p:txBody>
      </p:sp>
      <p:pic>
        <p:nvPicPr>
          <p:cNvPr id="6" name="Picture 5" descr="2_diagramme_iso_web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123" y="1001062"/>
            <a:ext cx="1973101" cy="1926675"/>
          </a:xfrm>
          <a:prstGeom prst="rect">
            <a:avLst/>
          </a:prstGeom>
          <a:ln w="38100" cmpd="sng">
            <a:solidFill>
              <a:srgbClr val="0000FF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612661" y="5080202"/>
            <a:ext cx="736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14117" y="4830100"/>
            <a:ext cx="1505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case 5</a:t>
            </a:r>
          </a:p>
          <a:p>
            <a:r>
              <a:rPr lang="en-US" dirty="0" smtClean="0"/>
              <a:t>(1 drop of M)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5363" y="3515897"/>
            <a:ext cx="1352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drop of 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5363" y="2551196"/>
            <a:ext cx="1352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 drop of 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73131" y="2012078"/>
            <a:ext cx="1352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drop of M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8247045" y="2147859"/>
            <a:ext cx="101777" cy="101777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rgbClr val="4435A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425292" y="1981016"/>
            <a:ext cx="66842" cy="66842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rgbClr val="4435A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1562" y="3146565"/>
            <a:ext cx="1033730" cy="523220"/>
          </a:xfrm>
          <a:prstGeom prst="rect">
            <a:avLst/>
          </a:prstGeom>
          <a:noFill/>
          <a:ln w="38100" cmpd="sng">
            <a:solidFill>
              <a:srgbClr val="FC01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Two drops of M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stCxn id="13" idx="0"/>
          </p:cNvCxnSpPr>
          <p:nvPr/>
        </p:nvCxnSpPr>
        <p:spPr bwMode="auto">
          <a:xfrm flipV="1">
            <a:off x="7908427" y="2047859"/>
            <a:ext cx="516865" cy="1098706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3" idx="1"/>
          </p:cNvCxnSpPr>
          <p:nvPr/>
        </p:nvCxnSpPr>
        <p:spPr bwMode="auto">
          <a:xfrm flipH="1" flipV="1">
            <a:off x="1778003" y="2381410"/>
            <a:ext cx="5613559" cy="1026765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6836961" y="1968529"/>
            <a:ext cx="1244108" cy="1701256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8081069" y="1931628"/>
            <a:ext cx="66842" cy="66842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rgbClr val="4435A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196528" y="5325966"/>
            <a:ext cx="247135" cy="247135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rgbClr val="4435A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03231" y="3682312"/>
            <a:ext cx="1033730" cy="523220"/>
          </a:xfrm>
          <a:prstGeom prst="rect">
            <a:avLst/>
          </a:prstGeom>
          <a:noFill/>
          <a:ln w="38100" cmpd="sng">
            <a:solidFill>
              <a:srgbClr val="FC01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Color of media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6320096" y="4205532"/>
            <a:ext cx="1" cy="1120434"/>
          </a:xfrm>
          <a:prstGeom prst="straightConnector1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761503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43" y="4290"/>
            <a:ext cx="8748139" cy="1238250"/>
          </a:xfrm>
        </p:spPr>
        <p:txBody>
          <a:bodyPr/>
          <a:lstStyle/>
          <a:p>
            <a:r>
              <a:rPr lang="en-US" sz="2400" dirty="0"/>
              <a:t>Set 1. cases: 1,5,9,13, C=Y=0, M,K </a:t>
            </a:r>
            <a:r>
              <a:rPr lang="en-US" sz="2400" dirty="0" smtClean="0"/>
              <a:t>varies (L* vs. b*)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L_vs_b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584"/>
            <a:ext cx="9144000" cy="57942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7931" y="2669303"/>
            <a:ext cx="1352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drop of 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87931" y="3515897"/>
            <a:ext cx="1352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 drop of 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64051" y="4291484"/>
            <a:ext cx="1352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 drop of 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50108" y="1474031"/>
            <a:ext cx="736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M</a:t>
            </a:r>
            <a:endParaRPr lang="en-US" dirty="0"/>
          </a:p>
        </p:txBody>
      </p:sp>
      <p:pic>
        <p:nvPicPr>
          <p:cNvPr id="10" name="Picture 9" descr="cie-la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940" y="1062910"/>
            <a:ext cx="1727565" cy="172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638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URDUE">
  <a:themeElements>
    <a:clrScheme name="">
      <a:dk1>
        <a:srgbClr val="000000"/>
      </a:dk1>
      <a:lt1>
        <a:srgbClr val="FFFFFF"/>
      </a:lt1>
      <a:dk2>
        <a:srgbClr val="4E3DB9"/>
      </a:dk2>
      <a:lt2>
        <a:srgbClr val="919191"/>
      </a:lt2>
      <a:accent1>
        <a:srgbClr val="FC0128"/>
      </a:accent1>
      <a:accent2>
        <a:srgbClr val="F95AB7"/>
      </a:accent2>
      <a:accent3>
        <a:srgbClr val="FFFFFF"/>
      </a:accent3>
      <a:accent4>
        <a:srgbClr val="000000"/>
      </a:accent4>
      <a:accent5>
        <a:srgbClr val="FDAAAC"/>
      </a:accent5>
      <a:accent6>
        <a:srgbClr val="E251A6"/>
      </a:accent6>
      <a:hlink>
        <a:srgbClr val="00DFCA"/>
      </a:hlink>
      <a:folHlink>
        <a:srgbClr val="ECD95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9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4435A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9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rgbClr val="4435A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PURDUE.thmx</Template>
  <TotalTime>1200</TotalTime>
  <Words>1221</Words>
  <Application>Microsoft Macintosh PowerPoint</Application>
  <PresentationFormat>On-screen Show (4:3)</PresentationFormat>
  <Paragraphs>126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PURDUE</vt:lpstr>
      <vt:lpstr>Equation</vt:lpstr>
      <vt:lpstr>ECE 638: Principles of Digital Color Imaging Systems  Lecture 14: L*a*b* Plots for Scitex Solid Colors</vt:lpstr>
      <vt:lpstr>Typical HP Scitex Product</vt:lpstr>
      <vt:lpstr>HP C500 Digital Press – A Current Scitex Product</vt:lpstr>
      <vt:lpstr>Visualization (Sample color in sRGB)</vt:lpstr>
      <vt:lpstr>Observing the data samples</vt:lpstr>
      <vt:lpstr>Observing the data samples</vt:lpstr>
      <vt:lpstr>Set 1. cases: 1,5,9,13, C=Y=0, M,K varies (L* vs. a*)</vt:lpstr>
      <vt:lpstr>Set 1. cases: 1,5,9,13, C=Y=0, M,K varies (a* vs. b*)</vt:lpstr>
      <vt:lpstr>Set 1. cases: 1,5,9,13, C=Y=0, M,K varies (L* vs. b*)</vt:lpstr>
      <vt:lpstr>Set 2. cases: 1,5,6,7,8, Y=0, M=33, C,K varies (L* vs. a*)</vt:lpstr>
      <vt:lpstr>Set 2. cases: 1,5,6,7,8, Y=0, M=33, C,K varies(a* vs. b*)</vt:lpstr>
      <vt:lpstr>Set 2. cases: 1,5,6,7,8, Y=0, M=33, C,K varies(L* vs. b*)</vt:lpstr>
      <vt:lpstr>Set 3. cases: 1,9,10,11,12, Y=0, M=66, C,K varies (L* vs. a*)</vt:lpstr>
      <vt:lpstr>Set 3. cases: 1,9,10,11,12, Y=0, M=66, C,K varies  (a* vs. b*)</vt:lpstr>
      <vt:lpstr>Set 3. cases: 1,9,10,11,12, Y=0, M=66, C,K varies (L* vs. b*)</vt:lpstr>
      <vt:lpstr>Set 4. cases: 1,13,14,15, Y=0, M=100, C,K varies  (L* vs. a*)</vt:lpstr>
      <vt:lpstr>Set 4. cases: 1,13,14,15, Y=0, M=100, C,K varies (a* vs. b*)</vt:lpstr>
      <vt:lpstr>Set 4. cases: 1,13,14,15, Y=0, M=100, C,K varies  (L* vs. b*)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Observing color samples in L*a*b* colorspace</dc:title>
  <dc:creator>Wanling Jiang</dc:creator>
  <cp:lastModifiedBy>Jan Allebach</cp:lastModifiedBy>
  <cp:revision>141</cp:revision>
  <dcterms:created xsi:type="dcterms:W3CDTF">2017-05-04T11:09:18Z</dcterms:created>
  <dcterms:modified xsi:type="dcterms:W3CDTF">2021-09-13T12:55:28Z</dcterms:modified>
</cp:coreProperties>
</file>