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44"/>
  </p:notesMasterIdLst>
  <p:handoutMasterIdLst>
    <p:handoutMasterId r:id="rId45"/>
  </p:handoutMasterIdLst>
  <p:sldIdLst>
    <p:sldId id="256" r:id="rId3"/>
    <p:sldId id="257" r:id="rId4"/>
    <p:sldId id="326" r:id="rId5"/>
    <p:sldId id="327" r:id="rId6"/>
    <p:sldId id="328" r:id="rId7"/>
    <p:sldId id="359" r:id="rId8"/>
    <p:sldId id="259" r:id="rId9"/>
    <p:sldId id="276" r:id="rId10"/>
    <p:sldId id="258" r:id="rId11"/>
    <p:sldId id="273" r:id="rId12"/>
    <p:sldId id="392" r:id="rId13"/>
    <p:sldId id="267" r:id="rId14"/>
    <p:sldId id="290" r:id="rId15"/>
    <p:sldId id="368" r:id="rId16"/>
    <p:sldId id="268" r:id="rId17"/>
    <p:sldId id="291" r:id="rId18"/>
    <p:sldId id="331" r:id="rId19"/>
    <p:sldId id="330" r:id="rId20"/>
    <p:sldId id="260" r:id="rId21"/>
    <p:sldId id="266" r:id="rId22"/>
    <p:sldId id="292" r:id="rId23"/>
    <p:sldId id="262" r:id="rId24"/>
    <p:sldId id="294" r:id="rId25"/>
    <p:sldId id="365" r:id="rId26"/>
    <p:sldId id="334" r:id="rId27"/>
    <p:sldId id="335" r:id="rId28"/>
    <p:sldId id="293" r:id="rId29"/>
    <p:sldId id="271" r:id="rId30"/>
    <p:sldId id="281" r:id="rId31"/>
    <p:sldId id="286" r:id="rId32"/>
    <p:sldId id="287" r:id="rId33"/>
    <p:sldId id="288" r:id="rId34"/>
    <p:sldId id="297" r:id="rId35"/>
    <p:sldId id="298" r:id="rId36"/>
    <p:sldId id="388" r:id="rId37"/>
    <p:sldId id="389" r:id="rId38"/>
    <p:sldId id="347" r:id="rId39"/>
    <p:sldId id="305" r:id="rId40"/>
    <p:sldId id="323" r:id="rId41"/>
    <p:sldId id="355" r:id="rId42"/>
    <p:sldId id="350"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 kepler" initials="m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447" autoAdjust="0"/>
  </p:normalViewPr>
  <p:slideViewPr>
    <p:cSldViewPr>
      <p:cViewPr varScale="1">
        <p:scale>
          <a:sx n="38" d="100"/>
          <a:sy n="38" d="100"/>
        </p:scale>
        <p:origin x="-293"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83D6CF-CE57-4441-988A-7741D4D6E413}" type="datetimeFigureOut">
              <a:rPr lang="en-US" smtClean="0"/>
              <a:pPr/>
              <a:t>11/7/2012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783B3A-C11D-445B-B051-2A1AB5B427EC}" type="slidenum">
              <a:rPr lang="en-US" smtClean="0"/>
              <a:pPr/>
              <a:t>‹#›</a:t>
            </a:fld>
            <a:endParaRPr lang="en-US"/>
          </a:p>
        </p:txBody>
      </p:sp>
    </p:spTree>
    <p:extLst>
      <p:ext uri="{BB962C8B-B14F-4D97-AF65-F5344CB8AC3E}">
        <p14:creationId xmlns:p14="http://schemas.microsoft.com/office/powerpoint/2010/main" xmlns="" val="902654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BBCD919-40BD-4A58-9695-981CEDDD99C9}" type="datetimeFigureOut">
              <a:rPr lang="en-US"/>
              <a:pPr>
                <a:defRPr/>
              </a:pPr>
              <a:t>11/7/2012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6E65056-FCD9-4A0E-8DFE-DDC3323AAE56}" type="slidenum">
              <a:rPr lang="en-US"/>
              <a:pPr>
                <a:defRPr/>
              </a:pPr>
              <a:t>‹#›</a:t>
            </a:fld>
            <a:endParaRPr lang="en-US" dirty="0"/>
          </a:p>
        </p:txBody>
      </p:sp>
    </p:spTree>
    <p:extLst>
      <p:ext uri="{BB962C8B-B14F-4D97-AF65-F5344CB8AC3E}">
        <p14:creationId xmlns:p14="http://schemas.microsoft.com/office/powerpoint/2010/main" xmlns="" val="37019930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cs typeface="Times New Roman" pitchFamily="18" charset="0"/>
              </a:rPr>
              <a:t>You are here today because you have or are contemplating having domestic livestock on your property. We will cover topics that will help us understand the reasons people own animals, including the land, work and money that is required to maintain them. Questions we will address include:</a:t>
            </a:r>
          </a:p>
          <a:p>
            <a:pPr marL="571500" lvl="1" indent="-114300"/>
            <a:r>
              <a:rPr lang="en-US" dirty="0" smtClean="0"/>
              <a:t>What legal considerations should we know about before keeping animals?</a:t>
            </a:r>
          </a:p>
          <a:p>
            <a:pPr marL="571500" lvl="1" indent="-114300"/>
            <a:r>
              <a:rPr lang="en-US" dirty="0" smtClean="0"/>
              <a:t>Why have animals in the first place? </a:t>
            </a:r>
          </a:p>
          <a:p>
            <a:pPr marL="571500" lvl="1" indent="-114300"/>
            <a:r>
              <a:rPr lang="en-US" dirty="0" smtClean="0"/>
              <a:t>What inputs of resources (both time and money) will be needed?</a:t>
            </a:r>
          </a:p>
          <a:p>
            <a:pPr marL="571500" lvl="1" indent="-114300"/>
            <a:r>
              <a:rPr lang="en-US" dirty="0" smtClean="0"/>
              <a:t>What are the needs of different types of animals? </a:t>
            </a:r>
          </a:p>
          <a:p>
            <a:pPr marL="571500" lvl="1" indent="-114300"/>
            <a:r>
              <a:rPr lang="en-US" dirty="0" smtClean="0"/>
              <a:t>What is your land’s capability to support and/or maintain them?  </a:t>
            </a:r>
            <a:endParaRPr lang="en-US" i="1" dirty="0" smtClean="0">
              <a:cs typeface="Times New Roman" pitchFamily="18" charset="0"/>
            </a:endParaRPr>
          </a:p>
          <a:p>
            <a:pPr eaLnBrk="1" hangingPunct="1">
              <a:spcBef>
                <a:spcPct val="0"/>
              </a:spcBef>
            </a:pPr>
            <a:endParaRPr lang="en-US" dirty="0" smtClean="0"/>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8A28FA-C22D-47F1-9FD4-67125B47C3EA}"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the digestive tract of cattle, goats and sheep.  They are animals made to eat high fiber diets and have the large rumen to help them do just that.</a:t>
            </a:r>
          </a:p>
        </p:txBody>
      </p:sp>
      <p:sp>
        <p:nvSpPr>
          <p:cNvPr id="1054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CE90B3-734F-40AA-9D11-9C70BD12FE46}"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B23CA2-074C-42E6-ADD1-5E792FD651D0}"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Total consumption is around 2%of body weight</a:t>
            </a:r>
          </a:p>
        </p:txBody>
      </p:sp>
      <p:sp>
        <p:nvSpPr>
          <p:cNvPr id="1065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5DF74B-523A-416B-A964-62A87B939F89}"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Slide </a:t>
            </a:r>
            <a:fld id="{D770E964-E9E5-4507-BD3D-FFD45D6154B1}" type="slidenum">
              <a:rPr lang="en-US" smtClean="0"/>
              <a:pPr fontAlgn="base">
                <a:spcBef>
                  <a:spcPct val="0"/>
                </a:spcBef>
                <a:spcAft>
                  <a:spcPct val="0"/>
                </a:spcAft>
                <a:defRPr/>
              </a:pPr>
              <a:t>13</a:t>
            </a:fld>
            <a:r>
              <a:rPr lang="en-US" smtClean="0"/>
              <a:t> of 106 </a:t>
            </a: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Younger animals would need higher protein diets.  Adults would need the lower energy, lower protein diet.</a:t>
            </a:r>
          </a:p>
          <a:p>
            <a:pPr eaLnBrk="1" hangingPunct="1">
              <a:spcBef>
                <a:spcPct val="0"/>
              </a:spcBef>
            </a:pPr>
            <a:endParaRPr lang="en-US" i="1"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claims are that because</a:t>
            </a:r>
            <a:r>
              <a:rPr lang="en-US" baseline="0" dirty="0" smtClean="0"/>
              <a:t> </a:t>
            </a:r>
            <a:r>
              <a:rPr lang="en-US" dirty="0" smtClean="0"/>
              <a:t>they are raised on pastures this means the land is taken out of row crops so there is less erosion.</a:t>
            </a:r>
          </a:p>
          <a:p>
            <a:endParaRPr lang="en-US" dirty="0" smtClean="0"/>
          </a:p>
          <a:p>
            <a:r>
              <a:rPr lang="en-US" dirty="0" smtClean="0"/>
              <a:t>Because they are not on a grain based died and therefore the rumen ph is not as low they theoretically</a:t>
            </a:r>
            <a:r>
              <a:rPr lang="en-US" baseline="0" dirty="0" smtClean="0"/>
              <a:t> would have less chance of spreading e-coli.</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Grass-fed beef is normally leaner, both externally and within the muscle (marbling) and has less saturated fat and cholesterol, resulting in a more heart-healthy product than commodity grain-fed beef </a:t>
            </a:r>
          </a:p>
          <a:p>
            <a:endParaRPr lang="en-US" dirty="0"/>
          </a:p>
        </p:txBody>
      </p:sp>
      <p:sp>
        <p:nvSpPr>
          <p:cNvPr id="4" name="Slide Number Placeholder 3"/>
          <p:cNvSpPr>
            <a:spLocks noGrp="1"/>
          </p:cNvSpPr>
          <p:nvPr>
            <p:ph type="sldNum" sz="quarter" idx="10"/>
          </p:nvPr>
        </p:nvSpPr>
        <p:spPr/>
        <p:txBody>
          <a:bodyPr/>
          <a:lstStyle/>
          <a:p>
            <a:pPr>
              <a:defRPr/>
            </a:pPr>
            <a:fld id="{36E65056-FCD9-4A0E-8DFE-DDC3323AAE56}"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Dairy goats are good eaters and can consume from 4 to 7% dry matter (DM) per 100 lbs body weight as compared to 3-4% DM consumption for dairy cows. This high level of intake allows the dairy goat to have an abundance of nutrients readily available for the synthesis of milk. Overall, the efficiency of milk production by the dairy goat is quite similar to that of the dairy cow. </a:t>
            </a:r>
          </a:p>
          <a:p>
            <a:pPr eaLnBrk="1" hangingPunct="1">
              <a:spcBef>
                <a:spcPct val="0"/>
              </a:spcBef>
            </a:pPr>
            <a:endParaRPr lang="en-US" smtClean="0"/>
          </a:p>
        </p:txBody>
      </p:sp>
      <p:sp>
        <p:nvSpPr>
          <p:cNvPr id="1105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248141-1904-4776-9D81-49526C3493D5}"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Slide </a:t>
            </a:r>
            <a:fld id="{E10E39A8-002B-4658-A42D-5D11C5990B00}" type="slidenum">
              <a:rPr lang="en-US" smtClean="0"/>
              <a:pPr fontAlgn="base">
                <a:spcBef>
                  <a:spcPct val="0"/>
                </a:spcBef>
                <a:spcAft>
                  <a:spcPct val="0"/>
                </a:spcAft>
                <a:defRPr/>
              </a:pPr>
              <a:t>16</a:t>
            </a:fld>
            <a:r>
              <a:rPr lang="en-US" smtClean="0"/>
              <a:t> of 106 </a:t>
            </a:r>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z="1000" smtClean="0"/>
              <a:t>Water:  Water needs are dependent on the weather. Ideally, water temperatures should be between 45 to 55 degrees F. Water needs will more than double in weather hotter than 70 degrees F. Cold water requires additional energy to maintain body temperature. Locating water in the shade in summer and using water heaters in the winter will help keep water consumption at optimum levels.</a:t>
            </a:r>
          </a:p>
          <a:p>
            <a:pPr eaLnBrk="1" hangingPunct="1">
              <a:lnSpc>
                <a:spcPct val="90000"/>
              </a:lnSpc>
              <a:spcBef>
                <a:spcPct val="0"/>
              </a:spcBef>
            </a:pPr>
            <a:r>
              <a:rPr lang="en-US" sz="1000" smtClean="0"/>
              <a:t>Protein:  Like all ruminants, the quantity of protein is more important than the quality. The rumen will break down protein and synthesize the amino acids needed for growth, milk, maintenance, etc. In young animals, when the rumen in not yet functioning to full potential, quality protein must be provided.</a:t>
            </a:r>
          </a:p>
          <a:p>
            <a:pPr eaLnBrk="1" hangingPunct="1">
              <a:lnSpc>
                <a:spcPct val="90000"/>
              </a:lnSpc>
              <a:spcBef>
                <a:spcPct val="0"/>
              </a:spcBef>
            </a:pPr>
            <a:r>
              <a:rPr lang="en-US" sz="1000" smtClean="0"/>
              <a:t>Energy: To keep the rumen functioning, all ruminants should receive a minimum amount of roughage in their diet. For goats, this minimum is 0.5 to 1.0 pounds of roughage per day. They should receive 2 to 4 percent of their body weight in energy or carbohydrates. </a:t>
            </a:r>
          </a:p>
          <a:p>
            <a:pPr eaLnBrk="1" hangingPunct="1">
              <a:lnSpc>
                <a:spcPct val="90000"/>
              </a:lnSpc>
              <a:spcBef>
                <a:spcPct val="0"/>
              </a:spcBef>
            </a:pPr>
            <a:r>
              <a:rPr lang="en-US" sz="1000" smtClean="0"/>
              <a:t>Vitamins: Goats are ruminants and can synthesize vitamin C and all the B vitamins they need. Vitamin D is generally produced if the animals have access to sunlight. Vitamins A and E are present in fresh, leafy green forages. If the animals are fed a diet of stored forages, they should receive supplements containing vitamins A and E.</a:t>
            </a:r>
          </a:p>
          <a:p>
            <a:pPr eaLnBrk="1" hangingPunct="1">
              <a:lnSpc>
                <a:spcPct val="90000"/>
              </a:lnSpc>
              <a:spcBef>
                <a:spcPct val="0"/>
              </a:spcBef>
            </a:pPr>
            <a:r>
              <a:rPr lang="en-US" sz="1000" smtClean="0"/>
              <a:t>Minerals: Too much phosphorus can cause urinary stones in males. Too little or too much calcium can cause milk fever. General requirements for calcium are 0.4 to 0.6 percent of body weight, and phosphorus requirements are half that amount. Ideal Ca:P ratio is 2:1. Goats can maintain health at ratios up to 7:1 as long a P levels are adequate. Goats are susceptible to copper deficiency and, unlike sheep, are resistant to copper toxicity. Use a trace mineral supplement block formulated for cattle or goats rather than sheep to ensure adequate copper levels.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Urinary calculi, or water belly, a common disease of</a:t>
            </a:r>
          </a:p>
          <a:p>
            <a:pPr eaLnBrk="1" hangingPunct="1">
              <a:spcBef>
                <a:spcPct val="0"/>
              </a:spcBef>
            </a:pPr>
            <a:r>
              <a:rPr lang="en-US" dirty="0" smtClean="0"/>
              <a:t>male sheep, is caused by the formation of small</a:t>
            </a:r>
          </a:p>
          <a:p>
            <a:pPr eaLnBrk="1" hangingPunct="1">
              <a:spcBef>
                <a:spcPct val="0"/>
              </a:spcBef>
            </a:pPr>
            <a:r>
              <a:rPr lang="en-US" dirty="0" smtClean="0"/>
              <a:t>stones, called calculi, in the urinary tract that cause</a:t>
            </a:r>
          </a:p>
          <a:p>
            <a:pPr eaLnBrk="1" hangingPunct="1">
              <a:spcBef>
                <a:spcPct val="0"/>
              </a:spcBef>
            </a:pPr>
            <a:r>
              <a:rPr lang="en-US" dirty="0" smtClean="0"/>
              <a:t>retention of urine and rupture of the urinary bladder or</a:t>
            </a:r>
          </a:p>
          <a:p>
            <a:pPr eaLnBrk="1" hangingPunct="1">
              <a:spcBef>
                <a:spcPct val="0"/>
              </a:spcBef>
            </a:pPr>
            <a:r>
              <a:rPr lang="en-US" dirty="0" smtClean="0"/>
              <a:t>urethra.</a:t>
            </a:r>
          </a:p>
        </p:txBody>
      </p:sp>
      <p:sp>
        <p:nvSpPr>
          <p:cNvPr id="1126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72AF3A-EEA0-4E91-83E7-1CB74E1823A4}"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Slide </a:t>
            </a:r>
            <a:fld id="{074D1B3E-7290-4AF0-85ED-91C6B53615F2}" type="slidenum">
              <a:rPr lang="en-US" smtClean="0"/>
              <a:pPr fontAlgn="base">
                <a:spcBef>
                  <a:spcPct val="0"/>
                </a:spcBef>
                <a:spcAft>
                  <a:spcPct val="0"/>
                </a:spcAft>
                <a:defRPr/>
              </a:pPr>
              <a:t>18</a:t>
            </a:fld>
            <a:r>
              <a:rPr lang="en-US" smtClean="0"/>
              <a:t> of 106 </a:t>
            </a:r>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z="1000" smtClean="0"/>
              <a:t>Water:  Water needs are dependent on the weather. Ideally, water temperatures should be between 45 and 55 degrees F. Water needs will more than double in weather hotter than 70 degrees F. Cold water requires additional energy to maintain body temperature. Locating water in the shade in summer and using water heaters in the winter will help keep water consumption at optimum levels.</a:t>
            </a:r>
          </a:p>
          <a:p>
            <a:pPr eaLnBrk="1" hangingPunct="1">
              <a:lnSpc>
                <a:spcPct val="90000"/>
              </a:lnSpc>
              <a:spcBef>
                <a:spcPct val="0"/>
              </a:spcBef>
            </a:pPr>
            <a:r>
              <a:rPr lang="en-US" sz="1000" smtClean="0"/>
              <a:t>Protein:  Like all ruminants, the quantity of protein is more important than the quality. The rumen will break down protein and synthesize the amino acids needed for growth, milk, maintenance, etc. In young animals, when the rumen in not yet functioning to full potential, quality protein must be provided.</a:t>
            </a:r>
          </a:p>
          <a:p>
            <a:pPr eaLnBrk="1" hangingPunct="1">
              <a:lnSpc>
                <a:spcPct val="90000"/>
              </a:lnSpc>
              <a:spcBef>
                <a:spcPct val="0"/>
              </a:spcBef>
            </a:pPr>
            <a:r>
              <a:rPr lang="en-US" sz="1000" smtClean="0"/>
              <a:t>Energy: To keep the rumen functioning, all ruminants should receive a minimum amount of roughage in their diet. For sheep, as with goats, goats, this minimum is 0.5 to 1.0 pounds of roughage per day. They should receive 2 to 4 percent of their body weight in energy or carbohydrates. Supplement with grain as needed.</a:t>
            </a:r>
          </a:p>
          <a:p>
            <a:pPr eaLnBrk="1" hangingPunct="1">
              <a:lnSpc>
                <a:spcPct val="90000"/>
              </a:lnSpc>
              <a:spcBef>
                <a:spcPct val="0"/>
              </a:spcBef>
            </a:pPr>
            <a:r>
              <a:rPr lang="en-US" sz="1000" smtClean="0"/>
              <a:t>Vitamins: Sheep are ruminants and can synthesize vitamin C and all the B vitamins they need. Vitamin D is generally produced if the animals have access to sunlight. Vitamins A and E are present in fresh, leafy green forages. If the animals are fed stored forages they should receive supplements containing vitamins A and E.</a:t>
            </a:r>
          </a:p>
          <a:p>
            <a:pPr eaLnBrk="1" hangingPunct="1">
              <a:lnSpc>
                <a:spcPct val="90000"/>
              </a:lnSpc>
              <a:spcBef>
                <a:spcPct val="0"/>
              </a:spcBef>
            </a:pPr>
            <a:r>
              <a:rPr lang="en-US" sz="1000" smtClean="0"/>
              <a:t>Minerals:  Too much phosphorus can cause urinary stones in males. Too little or too much calcium can cause milk fever. General requirements for calcium are 0.4 to 0.6 percent of body weight, and phosphorus requirements are half that amount. Ideal Ca:P ratio is 2:1. Sheep can maintain health at ratios up to 7:1 as long a P levels are adequate. Sheep are susceptible to copper toxicity. Use a trace mineral supplement block formulated for sheep, not for cattle or goats, to ensure low levels of copper. </a:t>
            </a:r>
          </a:p>
          <a:p>
            <a:pPr eaLnBrk="1" hangingPunct="1">
              <a:lnSpc>
                <a:spcPct val="90000"/>
              </a:lnSpc>
              <a:spcBef>
                <a:spcPct val="0"/>
              </a:spcBef>
            </a:pPr>
            <a:endParaRPr lang="en-US" sz="10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Swine and Poultry have diets that are high in energy(mostly coming from grains), low in fiber and high or very high in protein.  The main component of protein is nitrogen.  Therefore the manure from these animals will be higher in nitrogen.  Swine protein requirements range from 14 to 21%.  Chicken protein requirements are from 16 to 22%. Turkey rations   may begin with starters that are 28% protein. </a:t>
            </a:r>
          </a:p>
          <a:p>
            <a:pPr eaLnBrk="1" hangingPunct="1">
              <a:spcBef>
                <a:spcPct val="0"/>
              </a:spcBef>
            </a:pPr>
            <a:endParaRPr lang="en-US" smtClean="0"/>
          </a:p>
        </p:txBody>
      </p:sp>
      <p:sp>
        <p:nvSpPr>
          <p:cNvPr id="1146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5FF74D-2C5F-4C8C-9EE2-01BB447AF2FE}"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When going into livestock production the important question is how we are best going to utilize our resources for this enterprise.  Does our farm land lend itself to forage production and those animal that utilize these forages.  Do we have small acreage in which we will need to purchase feeds.  In general grains can be stored more easily than forages.  Do we have or our we willing to build forage storage facilities. Grains can be purchase more easily and uniformly at local elevators.  Forages must be bought from individuals and they are more variable in their nutrient content. </a:t>
            </a:r>
          </a:p>
          <a:p>
            <a:pPr eaLnBrk="1" hangingPunct="1">
              <a:spcBef>
                <a:spcPct val="0"/>
              </a:spcBef>
            </a:pPr>
            <a:r>
              <a:rPr lang="en-US" smtClean="0"/>
              <a:t>Do I have the facilities to handle this enterprise?</a:t>
            </a:r>
          </a:p>
        </p:txBody>
      </p:sp>
      <p:sp>
        <p:nvSpPr>
          <p:cNvPr id="962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EC2873-270C-4316-8BCB-C213A523BE6B}"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Due to high fiber content and low energy density, forages have only limited use for young pigs (especially those weighing less than 40 pounds) and lactating sows. </a:t>
            </a:r>
            <a:br>
              <a:rPr lang="en-US" smtClean="0"/>
            </a:br>
            <a:r>
              <a:rPr lang="en-US" smtClean="0"/>
              <a:t/>
            </a:r>
            <a:br>
              <a:rPr lang="en-US" smtClean="0"/>
            </a:br>
            <a:endParaRPr lang="en-US" smtClean="0"/>
          </a:p>
          <a:p>
            <a:pPr eaLnBrk="1" hangingPunct="1">
              <a:spcBef>
                <a:spcPct val="0"/>
              </a:spcBef>
            </a:pPr>
            <a:r>
              <a:rPr lang="en-US" smtClean="0"/>
              <a:t>Available recommendations on stocking rates for grow-finish hogs on pasture vary considerably with soil fertility, pasture species, rainfall, and season impacting forage availability and quality. Available recommendations for pigs weighing less than 100 pounds are 15–30 pigs per acre and 10–20 pigs per acre for pigs weighing over 100 pounds. These numbers can be increased significantly with more intensive management such as rotational grazing. Grow-finish pigs on pasture are full-fed in most instances. However, some observations suggest limit feeding can be practiced with sufficient nutrient contributions coming from the pasture.</a:t>
            </a:r>
          </a:p>
        </p:txBody>
      </p:sp>
      <p:sp>
        <p:nvSpPr>
          <p:cNvPr id="1157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D093B3-2D08-462B-946D-16712EDF93EE}"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Slide </a:t>
            </a:r>
            <a:fld id="{4C1933C1-CA44-44A6-972A-E416D3F24166}" type="slidenum">
              <a:rPr lang="en-US" smtClean="0"/>
              <a:pPr fontAlgn="base">
                <a:spcBef>
                  <a:spcPct val="0"/>
                </a:spcBef>
                <a:spcAft>
                  <a:spcPct val="0"/>
                </a:spcAft>
                <a:defRPr/>
              </a:pPr>
              <a:t>21</a:t>
            </a:fld>
            <a:r>
              <a:rPr lang="en-US" smtClean="0"/>
              <a:t> of 106 </a:t>
            </a:r>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000" smtClean="0"/>
              <a:t>Water: 1 to 5 gallons per day. As always, these needs will more than double in warmer weather.</a:t>
            </a:r>
          </a:p>
          <a:p>
            <a:pPr eaLnBrk="1" hangingPunct="1">
              <a:spcBef>
                <a:spcPct val="0"/>
              </a:spcBef>
            </a:pPr>
            <a:r>
              <a:rPr lang="en-US" sz="1000" smtClean="0"/>
              <a:t>Protein: Swine are monogastric and cannot synthesize amino acids. There are 10 essential amino acids swine require. Lysine is the limiting amino acid for swine. Many swine feeds and feeding programs report total available lysine, rather than crude protein. Many swine diets contain a mix of grains for energy and soybeans for protein. Neither grain nor soybeans contain the vitamins and minerals needed for swine. Vitamin and mineral supplements are required.</a:t>
            </a:r>
          </a:p>
          <a:p>
            <a:pPr eaLnBrk="1" hangingPunct="1">
              <a:spcBef>
                <a:spcPct val="0"/>
              </a:spcBef>
            </a:pPr>
            <a:r>
              <a:rPr lang="en-US" sz="1000" smtClean="0"/>
              <a:t>Energy: Swine cannot handle the roughage-based diets of ruminants. Most swine feed is based on grains such as corn, wheat, barley, oats, etc. Fat should comprise 10 percent or less of the ration.</a:t>
            </a:r>
          </a:p>
          <a:p>
            <a:pPr eaLnBrk="1" hangingPunct="1">
              <a:spcBef>
                <a:spcPct val="0"/>
              </a:spcBef>
            </a:pPr>
            <a:r>
              <a:rPr lang="en-US" sz="1000" smtClean="0"/>
              <a:t>Vitamins: Swine make their own vitamin C and some B vitamins. However, early-weaned pigs may need C and B-series supplement. Supplementation of the fat-soluble vitamins A, D, E and K and the water-soluble B vitamins, choline, folic acid and panthothenic acid will probably be necessary.</a:t>
            </a:r>
          </a:p>
          <a:p>
            <a:pPr eaLnBrk="1" hangingPunct="1">
              <a:spcBef>
                <a:spcPct val="0"/>
              </a:spcBef>
            </a:pPr>
            <a:r>
              <a:rPr lang="en-US" sz="1000" smtClean="0"/>
              <a:t>Minerals: Salt is a required portion of the feed and is generally 0.25 percent of the ration. Calcium and phosphorus should be present at a ratio of 1.1:1 to 1.5:1. Copper, iron, zinc, iodine, and selenium should also be supplemented.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crop is a storage structure and the Proventriculus is more like we think of a stomach where the acids are mixed with the food.</a:t>
            </a:r>
          </a:p>
        </p:txBody>
      </p:sp>
      <p:sp>
        <p:nvSpPr>
          <p:cNvPr id="1177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459E6D-5EB4-4A3A-A86F-FFB8054F9217}"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Slide </a:t>
            </a:r>
            <a:fld id="{CE503C2F-747C-4F94-A064-8EBC364A0D97}" type="slidenum">
              <a:rPr lang="en-US" smtClean="0"/>
              <a:pPr fontAlgn="base">
                <a:spcBef>
                  <a:spcPct val="0"/>
                </a:spcBef>
                <a:spcAft>
                  <a:spcPct val="0"/>
                </a:spcAft>
                <a:defRPr/>
              </a:pPr>
              <a:t>23</a:t>
            </a:fld>
            <a:r>
              <a:rPr lang="en-US" smtClean="0"/>
              <a:t> of 106 </a:t>
            </a:r>
          </a:p>
        </p:txBody>
      </p:sp>
      <p:sp>
        <p:nvSpPr>
          <p:cNvPr id="1228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8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Be sure to read feed tags and match nutritional needs of the animals with the content of the feed. When pullet chicks first begin to lay, they should be switched from a growing ration to a laying ration to compensate for the nutrients used in egg production.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Pastured poultry is a niche market in which some consumers are willing to pay more for what many of them consider to be tastier, healthier and more humanely grown chicken. The poultry industry in the U.S. was pasture based until the 1950s when confinement housing became the norm. Small, independent producers have been replaced by highly integrated companies. </a:t>
            </a:r>
            <a:br>
              <a:rPr lang="en-US" dirty="0" smtClean="0"/>
            </a:br>
            <a:r>
              <a:rPr lang="en-US" dirty="0" smtClean="0"/>
              <a:t/>
            </a:r>
            <a:br>
              <a:rPr lang="en-US" dirty="0" smtClean="0"/>
            </a:br>
            <a:r>
              <a:rPr lang="en-US" dirty="0" smtClean="0"/>
              <a:t>Today there are many consumers interested in "natural" poultry products. Consumers have different interpretations of the term "natural" but it usually includes flocks of chickens that roam on grassy pasture and eat only non-medicated feeds that do not contain unappealing by-products. Some consumers want certified organic products or gourmet products, believing that pastured poultry delivers better nutrition and taste. </a:t>
            </a:r>
            <a:endParaRPr lang="en-US" dirty="0"/>
          </a:p>
        </p:txBody>
      </p:sp>
      <p:sp>
        <p:nvSpPr>
          <p:cNvPr id="4" name="Slide Number Placeholder 3"/>
          <p:cNvSpPr>
            <a:spLocks noGrp="1"/>
          </p:cNvSpPr>
          <p:nvPr>
            <p:ph type="sldNum" sz="quarter" idx="10"/>
          </p:nvPr>
        </p:nvSpPr>
        <p:spPr/>
        <p:txBody>
          <a:bodyPr/>
          <a:lstStyle/>
          <a:p>
            <a:pPr>
              <a:defRPr/>
            </a:pPr>
            <a:fld id="{36E65056-FCD9-4A0E-8DFE-DDC3323AAE56}"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chickens receive exercise and fresh air while foraging for plants and insects, and their manure adds fertility to the pasture. They are fed a supplemental feed concentrate, usually without routine medications such as antibiotics. Feed costs are reduced by keeping birds on pasture.</a:t>
            </a:r>
          </a:p>
          <a:p>
            <a:pPr eaLnBrk="1" hangingPunct="1">
              <a:spcBef>
                <a:spcPct val="0"/>
              </a:spcBef>
            </a:pPr>
            <a:r>
              <a:rPr lang="en-US" smtClean="0"/>
              <a:t/>
            </a:r>
            <a:br>
              <a:rPr lang="en-US" smtClean="0"/>
            </a:br>
            <a:r>
              <a:rPr lang="en-US" smtClean="0"/>
              <a:t>Production is usually seasonal-participants order day-old chicks from early April to October from hatcheries. Chicks are brooded and moved onto pasture at about 2- 3 weeks - when they are feathered out and when weather permits. </a:t>
            </a:r>
            <a:br>
              <a:rPr lang="en-US" smtClean="0"/>
            </a:br>
            <a:endParaRPr lang="en-US" smtClean="0"/>
          </a:p>
          <a:p>
            <a:pPr eaLnBrk="1" hangingPunct="1">
              <a:spcBef>
                <a:spcPct val="0"/>
              </a:spcBef>
            </a:pPr>
            <a:r>
              <a:rPr lang="en-US" smtClean="0"/>
              <a:t>Birds are usually slaughtered on-farm at about 8 weeks of age and customers come directly to the farm to pick up their chicken. Although marketing is usually word-of-mouth, producers put significant effort into planning sales, reminding customers of pick-up dates, and having the birds ready on time.</a:t>
            </a:r>
            <a:br>
              <a:rPr lang="en-US" smtClean="0"/>
            </a:br>
            <a:r>
              <a:rPr lang="en-US" smtClean="0"/>
              <a:t/>
            </a:r>
            <a:br>
              <a:rPr lang="en-US" smtClean="0"/>
            </a:br>
            <a:r>
              <a:rPr lang="en-US" b="1" smtClean="0"/>
              <a:t/>
            </a:r>
            <a:br>
              <a:rPr lang="en-US" b="1" smtClean="0"/>
            </a:br>
            <a:endParaRPr lang="en-US" smtClean="0"/>
          </a:p>
          <a:p>
            <a:pPr eaLnBrk="1" hangingPunct="1">
              <a:spcBef>
                <a:spcPct val="0"/>
              </a:spcBef>
            </a:pPr>
            <a:endParaRPr lang="en-US" smtClean="0"/>
          </a:p>
        </p:txBody>
      </p:sp>
      <p:sp>
        <p:nvSpPr>
          <p:cNvPr id="1187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43AD2C-C7F6-42E5-AEB2-9EFC4B13A030}"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U.S. Department of Agriculture (USDA) does not currently have specific regulatory definitions for “free-range,” although the term is allowed on label under certain circumstances. </a:t>
            </a:r>
          </a:p>
          <a:p>
            <a:pPr eaLnBrk="1" hangingPunct="1">
              <a:spcBef>
                <a:spcPct val="0"/>
              </a:spcBef>
            </a:pPr>
            <a:endParaRPr lang="en-US" smtClean="0"/>
          </a:p>
          <a:p>
            <a:pPr eaLnBrk="1" hangingPunct="1">
              <a:spcBef>
                <a:spcPct val="0"/>
              </a:spcBef>
            </a:pPr>
            <a:r>
              <a:rPr lang="en-US" smtClean="0"/>
              <a:t>The main difference between free range and factory farmed eggs is that the birds are permitted to roam freely within the farmyard and only kept in sheds or henhouses at night.</a:t>
            </a:r>
          </a:p>
        </p:txBody>
      </p:sp>
      <p:sp>
        <p:nvSpPr>
          <p:cNvPr id="1198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40DEC6-EB53-4020-B11D-85C599E70D0E}"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Slide </a:t>
            </a:r>
            <a:fld id="{C3E29E09-A0CD-466E-9CF4-90244E95F8E7}" type="slidenum">
              <a:rPr lang="en-US" smtClean="0"/>
              <a:pPr fontAlgn="base">
                <a:spcBef>
                  <a:spcPct val="0"/>
                </a:spcBef>
                <a:spcAft>
                  <a:spcPct val="0"/>
                </a:spcAft>
                <a:defRPr/>
              </a:pPr>
              <a:t>27</a:t>
            </a:fld>
            <a:r>
              <a:rPr lang="en-US" smtClean="0"/>
              <a:t> of 106 </a:t>
            </a:r>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18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000" dirty="0" smtClean="0"/>
              <a:t>Water: 1 gallon per 10 chickens per day. Water is the most important nutrient for chickens, since water makes up 55 to 75 percent of the bird’s body and 65 percent of each egg. Like most animals, water is required to digest feed. Chickens will generally drink 2 to 3 times as much water by weight as they eat in feed. If water supplies are inadequate, they will not eat. Laying hens drink 25 percent of their daily water intake during the two hours prior to darkness in the evening. It is important to check the water supply for chickens both morning and evening.</a:t>
            </a:r>
          </a:p>
          <a:p>
            <a:pPr eaLnBrk="1" hangingPunct="1">
              <a:spcBef>
                <a:spcPct val="0"/>
              </a:spcBef>
            </a:pPr>
            <a:r>
              <a:rPr lang="en-US" sz="1000" dirty="0" smtClean="0"/>
              <a:t>Protein: Chickens can make some of required amino acids if the other amino acids are in adequate supply. Chickens are omnivores, and it is not unusual for some feed ration ingredients to be animal-based proteins such as fish meal, bone meal or other meat by-products. If you are raising other livestock, it is important to segregate chicken feeds, both in storage and in feeders.</a:t>
            </a:r>
          </a:p>
          <a:p>
            <a:pPr eaLnBrk="1" hangingPunct="1">
              <a:spcBef>
                <a:spcPct val="0"/>
              </a:spcBef>
            </a:pPr>
            <a:r>
              <a:rPr lang="en-US" sz="1000" dirty="0" smtClean="0"/>
              <a:t>Energy : Needs vary with age. Layer hens require one-quarter pound of complete ration per day. Chicken can not digest cellulose, so the bulk of their ration is seed or grain-based plant products, such as corn, wheat and </a:t>
            </a:r>
            <a:r>
              <a:rPr lang="en-US" sz="1000" dirty="0" err="1" smtClean="0"/>
              <a:t>milo</a:t>
            </a:r>
            <a:r>
              <a:rPr lang="en-US" sz="1000" dirty="0" smtClean="0"/>
              <a:t>.</a:t>
            </a:r>
          </a:p>
          <a:p>
            <a:pPr eaLnBrk="1" hangingPunct="1">
              <a:spcBef>
                <a:spcPct val="0"/>
              </a:spcBef>
            </a:pPr>
            <a:r>
              <a:rPr lang="en-US" sz="1000" dirty="0" smtClean="0"/>
              <a:t>Vitamins: Chickens need vitamins A, E, K, B series, C, </a:t>
            </a:r>
            <a:r>
              <a:rPr lang="en-US" sz="1000" dirty="0" err="1" smtClean="0"/>
              <a:t>choline</a:t>
            </a:r>
            <a:r>
              <a:rPr lang="en-US" sz="1000" dirty="0" smtClean="0"/>
              <a:t>, folic acid, biotin, and </a:t>
            </a:r>
            <a:r>
              <a:rPr lang="en-US" sz="1000" dirty="0" err="1" smtClean="0"/>
              <a:t>pantothenic</a:t>
            </a:r>
            <a:r>
              <a:rPr lang="en-US" sz="1000" dirty="0" smtClean="0"/>
              <a:t> acid. Most of these nutrients are included in a balanced ration. Vitamin D is produced in the skin if the birds have access to sunlight.</a:t>
            </a:r>
          </a:p>
          <a:p>
            <a:pPr eaLnBrk="1" hangingPunct="1">
              <a:spcBef>
                <a:spcPct val="0"/>
              </a:spcBef>
            </a:pPr>
            <a:r>
              <a:rPr lang="en-US" sz="1000" dirty="0" smtClean="0"/>
              <a:t>Minerals: </a:t>
            </a:r>
            <a:r>
              <a:rPr lang="en-US" sz="1000" dirty="0" err="1" smtClean="0"/>
              <a:t>Ca:P</a:t>
            </a:r>
            <a:r>
              <a:rPr lang="en-US" sz="1000" dirty="0" smtClean="0"/>
              <a:t> ratios of 2:1 for meat birds; 8:1 for laying hens. Chickens also require salt and trace amounts of iodine, iron, manganese and zinc.</a:t>
            </a:r>
          </a:p>
          <a:p>
            <a:pPr eaLnBrk="1" hangingPunct="1">
              <a:spcBef>
                <a:spcPct val="0"/>
              </a:spcBef>
            </a:pPr>
            <a:endParaRPr lang="en-US" sz="1000"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the amount of animals and the time need to turnover a generation.  To go from birth to giving birth.</a:t>
            </a:r>
          </a:p>
        </p:txBody>
      </p:sp>
      <p:sp>
        <p:nvSpPr>
          <p:cNvPr id="1269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B96A02-9B77-4CC5-A281-3B998AD8AB3E}"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Slide </a:t>
            </a:r>
            <a:fld id="{0444EEC4-FB8B-4BBE-B73B-C796C8306603}" type="slidenum">
              <a:rPr lang="en-US" smtClean="0"/>
              <a:pPr fontAlgn="base">
                <a:spcBef>
                  <a:spcPct val="0"/>
                </a:spcBef>
                <a:spcAft>
                  <a:spcPct val="0"/>
                </a:spcAft>
                <a:defRPr/>
              </a:pPr>
              <a:t>29</a:t>
            </a:fld>
            <a:r>
              <a:rPr lang="en-US" smtClean="0"/>
              <a:t> of 78</a:t>
            </a:r>
          </a:p>
        </p:txBody>
      </p:sp>
      <p:sp>
        <p:nvSpPr>
          <p:cNvPr id="1310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10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Before investing in fencing, ask yourself the following questions:</a:t>
            </a:r>
          </a:p>
          <a:p>
            <a:pPr lvl="1" eaLnBrk="1" hangingPunct="1">
              <a:spcBef>
                <a:spcPct val="0"/>
              </a:spcBef>
            </a:pPr>
            <a:r>
              <a:rPr lang="en-US" smtClean="0"/>
              <a:t>Will the fence meet my needs? </a:t>
            </a:r>
          </a:p>
          <a:p>
            <a:pPr lvl="1" eaLnBrk="1" hangingPunct="1">
              <a:spcBef>
                <a:spcPct val="0"/>
              </a:spcBef>
            </a:pPr>
            <a:r>
              <a:rPr lang="en-US" smtClean="0"/>
              <a:t>Can I afford the style of fence?</a:t>
            </a:r>
          </a:p>
          <a:p>
            <a:pPr lvl="1" eaLnBrk="1" hangingPunct="1">
              <a:spcBef>
                <a:spcPct val="0"/>
              </a:spcBef>
            </a:pPr>
            <a:r>
              <a:rPr lang="en-US" smtClean="0"/>
              <a:t>Is it safe for people and animals?</a:t>
            </a:r>
          </a:p>
          <a:p>
            <a:pPr lvl="1" eaLnBrk="1" hangingPunct="1">
              <a:spcBef>
                <a:spcPct val="0"/>
              </a:spcBef>
            </a:pPr>
            <a:r>
              <a:rPr lang="en-US" smtClean="0"/>
              <a:t>Can I install it myself?</a:t>
            </a:r>
          </a:p>
          <a:p>
            <a:pPr lvl="1" eaLnBrk="1" hangingPunct="1">
              <a:spcBef>
                <a:spcPct val="0"/>
              </a:spcBef>
            </a:pPr>
            <a:r>
              <a:rPr lang="en-US" smtClean="0"/>
              <a:t>How long will it last?</a:t>
            </a:r>
          </a:p>
          <a:p>
            <a:pPr lvl="1" eaLnBrk="1" hangingPunct="1">
              <a:spcBef>
                <a:spcPct val="0"/>
              </a:spcBef>
            </a:pPr>
            <a:r>
              <a:rPr lang="en-US" smtClean="0"/>
              <a:t>How much maintenance will it require?</a:t>
            </a:r>
          </a:p>
          <a:p>
            <a:pPr eaLnBrk="1" hangingPunct="1">
              <a:spcBef>
                <a:spcPct val="0"/>
              </a:spcBef>
              <a:buFontTx/>
              <a:buChar char="•"/>
            </a:pPr>
            <a:endParaRPr lang="en-US" smtClean="0"/>
          </a:p>
          <a:p>
            <a:pPr eaLnBrk="1" hangingPunct="1">
              <a:spcBef>
                <a:spcPct val="0"/>
              </a:spcBef>
              <a:buFontTx/>
              <a:buChar char="•"/>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Slide </a:t>
            </a:r>
            <a:fld id="{2CA99CEF-1C70-4381-8844-7A6300584F16}" type="slidenum">
              <a:rPr lang="en-US" smtClean="0"/>
              <a:pPr fontAlgn="base">
                <a:spcBef>
                  <a:spcPct val="0"/>
                </a:spcBef>
                <a:spcAft>
                  <a:spcPct val="0"/>
                </a:spcAft>
                <a:defRPr/>
              </a:pPr>
              <a:t>3</a:t>
            </a:fld>
            <a:r>
              <a:rPr lang="en-US" smtClean="0"/>
              <a:t> of 78</a:t>
            </a:r>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cs typeface="Times New Roman" pitchFamily="18" charset="0"/>
              </a:rPr>
              <a:t>One of the most important regulatory mechanisms is zoning. Zoning is a classification system imposed on all lands by government. Lands may be zoned agricultural, urban, rural, commercial or many others. Each zone has regulations concerning keeping animals and specifies whether a special permit is required to do so. Many zones may not allow domestic livestock.</a:t>
            </a:r>
          </a:p>
          <a:p>
            <a:pPr eaLnBrk="1" hangingPunct="1">
              <a:spcBef>
                <a:spcPct val="0"/>
              </a:spcBef>
            </a:pPr>
            <a:r>
              <a:rPr lang="en-US" i="1" dirty="0" smtClean="0">
                <a:cs typeface="Times New Roman" pitchFamily="18" charset="0"/>
              </a:rPr>
              <a:t> </a:t>
            </a:r>
            <a:endParaRPr lang="en-US" dirty="0" smtClean="0">
              <a:cs typeface="Times New Roman" pitchFamily="18" charset="0"/>
            </a:endParaRPr>
          </a:p>
          <a:p>
            <a:pPr eaLnBrk="1" hangingPunct="1">
              <a:spcBef>
                <a:spcPct val="0"/>
              </a:spcBef>
            </a:pPr>
            <a:endParaRPr lang="en-US" dirty="0" smtClean="0"/>
          </a:p>
          <a:p>
            <a:pPr eaLnBrk="1" hangingPunct="1">
              <a:spcBef>
                <a:spcPct val="0"/>
              </a:spcBef>
            </a:pP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Slide </a:t>
            </a:r>
            <a:fld id="{1119CE71-3D82-47C0-9B5D-492117F8414D}" type="slidenum">
              <a:rPr lang="en-US" smtClean="0"/>
              <a:pPr fontAlgn="base">
                <a:spcBef>
                  <a:spcPct val="0"/>
                </a:spcBef>
                <a:spcAft>
                  <a:spcPct val="0"/>
                </a:spcAft>
                <a:defRPr/>
              </a:pPr>
              <a:t>30</a:t>
            </a:fld>
            <a:r>
              <a:rPr lang="en-US" smtClean="0"/>
              <a:t> of 78</a:t>
            </a:r>
          </a:p>
        </p:txBody>
      </p:sp>
      <p:sp>
        <p:nvSpPr>
          <p:cNvPr id="1361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Slide </a:t>
            </a:r>
            <a:fld id="{DD5B285E-ABCA-4CBD-BECB-23C925041D2B}" type="slidenum">
              <a:rPr lang="en-US" smtClean="0"/>
              <a:pPr fontAlgn="base">
                <a:spcBef>
                  <a:spcPct val="0"/>
                </a:spcBef>
                <a:spcAft>
                  <a:spcPct val="0"/>
                </a:spcAft>
                <a:defRPr/>
              </a:pPr>
              <a:t>31</a:t>
            </a:fld>
            <a:r>
              <a:rPr lang="en-US" smtClean="0"/>
              <a:t> of 78</a:t>
            </a:r>
          </a:p>
        </p:txBody>
      </p:sp>
      <p:sp>
        <p:nvSpPr>
          <p:cNvPr id="137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7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173038" indent="-111125" eaLnBrk="1" hangingPunct="1">
              <a:spcBef>
                <a:spcPct val="0"/>
              </a:spcBef>
            </a:pPr>
            <a:r>
              <a:rPr lang="en-US" smtClean="0"/>
              <a:t>Questions to ask yourself:</a:t>
            </a:r>
          </a:p>
          <a:p>
            <a:pPr marL="503238" lvl="1" eaLnBrk="1" hangingPunct="1">
              <a:spcBef>
                <a:spcPct val="0"/>
              </a:spcBef>
            </a:pPr>
            <a:r>
              <a:rPr lang="en-US" smtClean="0"/>
              <a:t>Will the structure you’ve selected provide adequate shelter year-round?</a:t>
            </a:r>
          </a:p>
          <a:p>
            <a:pPr marL="503238" lvl="1" eaLnBrk="1" hangingPunct="1">
              <a:spcBef>
                <a:spcPct val="0"/>
              </a:spcBef>
            </a:pPr>
            <a:r>
              <a:rPr lang="en-US" smtClean="0"/>
              <a:t>Will it provide enough shade in the summer and enough protection during winter storms?  </a:t>
            </a:r>
          </a:p>
          <a:p>
            <a:pPr marL="503238" lvl="1" eaLnBrk="1" hangingPunct="1">
              <a:spcBef>
                <a:spcPct val="0"/>
              </a:spcBef>
            </a:pPr>
            <a:r>
              <a:rPr lang="en-US" smtClean="0"/>
              <a:t>How long will it last?</a:t>
            </a:r>
          </a:p>
          <a:p>
            <a:pPr marL="503238" lvl="1" eaLnBrk="1" hangingPunct="1">
              <a:spcBef>
                <a:spcPct val="0"/>
              </a:spcBef>
            </a:pPr>
            <a:r>
              <a:rPr lang="en-US" smtClean="0"/>
              <a:t>How much will it cost to maintain, both in terms of time and money?</a:t>
            </a:r>
          </a:p>
          <a:p>
            <a:pPr marL="503238" lvl="1" eaLnBrk="1" hangingPunct="1">
              <a:spcBef>
                <a:spcPct val="0"/>
              </a:spcBef>
            </a:pPr>
            <a:r>
              <a:rPr lang="en-US" smtClean="0"/>
              <a:t>Do you like the way it looks?</a:t>
            </a:r>
          </a:p>
          <a:p>
            <a:pPr marL="503238" lvl="1" eaLnBrk="1" hangingPunct="1">
              <a:spcBef>
                <a:spcPct val="0"/>
              </a:spcBef>
            </a:pPr>
            <a:r>
              <a:rPr lang="en-US" smtClean="0"/>
              <a:t>Will it mesh with your property?</a:t>
            </a:r>
          </a:p>
          <a:p>
            <a:pPr marL="503238" lvl="1" eaLnBrk="1" hangingPunct="1">
              <a:spcBef>
                <a:spcPct val="0"/>
              </a:spcBef>
            </a:pPr>
            <a:r>
              <a:rPr lang="en-US" smtClean="0"/>
              <a:t>Is it visible from the street, and is this acceptable considering your CC&amp;Rs, neighbors, etc.?</a:t>
            </a:r>
          </a:p>
          <a:p>
            <a:pPr marL="503238" lvl="1" eaLnBrk="1" hangingPunct="1">
              <a:spcBef>
                <a:spcPct val="0"/>
              </a:spcBef>
            </a:pPr>
            <a:r>
              <a:rPr lang="en-US" smtClean="0"/>
              <a:t>And, of course, HOW MUCH WILL THIS COST?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Slide </a:t>
            </a:r>
            <a:fld id="{3115C395-0E4F-4C12-BD94-986ABB3D2E42}" type="slidenum">
              <a:rPr lang="en-US" smtClean="0"/>
              <a:pPr fontAlgn="base">
                <a:spcBef>
                  <a:spcPct val="0"/>
                </a:spcBef>
                <a:spcAft>
                  <a:spcPct val="0"/>
                </a:spcAft>
                <a:defRPr/>
              </a:pPr>
              <a:t>32</a:t>
            </a:fld>
            <a:r>
              <a:rPr lang="en-US" smtClean="0"/>
              <a:t> of 78</a:t>
            </a:r>
          </a:p>
        </p:txBody>
      </p:sp>
      <p:sp>
        <p:nvSpPr>
          <p:cNvPr id="138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82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Costs for shelters vary widely, from $8 per square foot to more than $275 per square foot, depending on type of shelter, the weather conditions, the location, etc.</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Slide </a:t>
            </a:r>
            <a:fld id="{D760EAFA-1A79-4810-A897-C3738A70C4BE}" type="slidenum">
              <a:rPr lang="en-US" smtClean="0"/>
              <a:pPr fontAlgn="base">
                <a:spcBef>
                  <a:spcPct val="0"/>
                </a:spcBef>
                <a:spcAft>
                  <a:spcPct val="0"/>
                </a:spcAft>
                <a:defRPr/>
              </a:pPr>
              <a:t>33</a:t>
            </a:fld>
            <a:r>
              <a:rPr lang="en-US" smtClean="0"/>
              <a:t> of 106 </a:t>
            </a:r>
          </a:p>
        </p:txBody>
      </p:sp>
      <p:sp>
        <p:nvSpPr>
          <p:cNvPr id="1423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23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 animal health and disease prevention program is integrally linked to proper nutrition. Proper nutrition is an essential step in maintaining an animal’s defense system against disease and parasites. Mucous membranes and the skin provide the first line of defense against diseases. Vitamins A, B</a:t>
            </a:r>
            <a:r>
              <a:rPr lang="en-US" baseline="-25000" smtClean="0"/>
              <a:t>2</a:t>
            </a:r>
            <a:r>
              <a:rPr lang="en-US" smtClean="0"/>
              <a:t>, and niacin are necessary to keep the skin’s surfaces in a healthy state. Protein and several of the B vitamins are needed for antibody production. Proper nutrition plays a vital role in keeping an animal’s resistance at the maximum level. It also enables an animal to respond properly to vaccinations. The effects of disease, in most cases, increase the nutritive requirements of the affected animals. </a:t>
            </a:r>
          </a:p>
          <a:p>
            <a:pPr eaLnBrk="1" hangingPunct="1">
              <a:spcBef>
                <a:spcPct val="0"/>
              </a:spcBef>
            </a:pPr>
            <a:r>
              <a:rPr lang="en-US" smtClean="0"/>
              <a:t>There are two main categories of disease: </a:t>
            </a:r>
          </a:p>
          <a:p>
            <a:pPr marL="334963" lvl="1" eaLnBrk="1" hangingPunct="1">
              <a:spcBef>
                <a:spcPct val="0"/>
              </a:spcBef>
            </a:pPr>
            <a:r>
              <a:rPr lang="en-US" smtClean="0"/>
              <a:t>Infectious diseases result from the entrance, growth and activity of disease-causing organisms in or on the animal’s body. Infectious diseases may or may not be contagious. Most infectious diseases are rather easily transmitted by direct contact. However, some are not passed from animal to animal. For example, tetanus is an infectious, noncontagious disease. </a:t>
            </a:r>
          </a:p>
          <a:p>
            <a:pPr marL="334963" lvl="1" eaLnBrk="1" hangingPunct="1">
              <a:spcBef>
                <a:spcPct val="0"/>
              </a:spcBef>
            </a:pPr>
            <a:r>
              <a:rPr lang="en-US" smtClean="0"/>
              <a:t>Noninfectious diseases are caused by nonliving agents, and result from such things as a nutritional deficiency, metabolic disorders, trauma, toxic materials, and congenital defects. These are also classified as noncontagious, since they don’t spread from animal to animal by direct or indirect contact.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Slide </a:t>
            </a:r>
            <a:fld id="{2E499556-B349-415F-BCD8-DC60219A2624}" type="slidenum">
              <a:rPr lang="en-US" smtClean="0"/>
              <a:pPr fontAlgn="base">
                <a:spcBef>
                  <a:spcPct val="0"/>
                </a:spcBef>
                <a:spcAft>
                  <a:spcPct val="0"/>
                </a:spcAft>
                <a:defRPr/>
              </a:pPr>
              <a:t>34</a:t>
            </a:fld>
            <a:r>
              <a:rPr lang="en-US" smtClean="0"/>
              <a:t> of 106 </a:t>
            </a:r>
          </a:p>
        </p:txBody>
      </p:sp>
      <p:sp>
        <p:nvSpPr>
          <p:cNvPr id="1433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95000"/>
              </a:lnSpc>
              <a:spcBef>
                <a:spcPct val="15000"/>
              </a:spcBef>
              <a:spcAft>
                <a:spcPct val="15000"/>
              </a:spcAft>
            </a:pPr>
            <a:r>
              <a:rPr lang="en-US" sz="1000" smtClean="0">
                <a:solidFill>
                  <a:srgbClr val="000000"/>
                </a:solidFill>
                <a:cs typeface="Times New Roman" pitchFamily="18" charset="0"/>
              </a:rPr>
              <a:t>Along with good nutrition, preventive healthcare for animals is an important consideration. A preventive healthcare program for your animals should take into account the following factors:</a:t>
            </a:r>
          </a:p>
          <a:p>
            <a:pPr marL="334963" lvl="1" eaLnBrk="1" hangingPunct="1">
              <a:lnSpc>
                <a:spcPct val="95000"/>
              </a:lnSpc>
              <a:spcBef>
                <a:spcPct val="15000"/>
              </a:spcBef>
              <a:spcAft>
                <a:spcPct val="15000"/>
              </a:spcAft>
            </a:pPr>
            <a:r>
              <a:rPr lang="en-US" sz="1000" b="1" smtClean="0">
                <a:solidFill>
                  <a:srgbClr val="000000"/>
                </a:solidFill>
                <a:cs typeface="Times New Roman" pitchFamily="18" charset="0"/>
              </a:rPr>
              <a:t>Consult a local veterinarian: </a:t>
            </a:r>
            <a:r>
              <a:rPr lang="en-US" sz="1000" smtClean="0">
                <a:solidFill>
                  <a:srgbClr val="000000"/>
                </a:solidFill>
                <a:cs typeface="Times New Roman" pitchFamily="18" charset="0"/>
              </a:rPr>
              <a:t>Find out about the prevalence of diseases in your area. Ask about required and recommended vaccinations. If animals will be traveling interstate, you may be required to have veterinarian checks. This is especially true of horses.</a:t>
            </a:r>
          </a:p>
          <a:p>
            <a:pPr marL="334963" lvl="1" eaLnBrk="1" hangingPunct="1">
              <a:lnSpc>
                <a:spcPct val="95000"/>
              </a:lnSpc>
              <a:spcBef>
                <a:spcPct val="15000"/>
              </a:spcBef>
              <a:spcAft>
                <a:spcPct val="15000"/>
              </a:spcAft>
            </a:pPr>
            <a:r>
              <a:rPr lang="en-US" sz="1000" b="1" smtClean="0">
                <a:solidFill>
                  <a:srgbClr val="000000"/>
                </a:solidFill>
                <a:cs typeface="Times New Roman" pitchFamily="18" charset="0"/>
              </a:rPr>
              <a:t>Maintain vaccinations schedules: </a:t>
            </a:r>
            <a:r>
              <a:rPr lang="en-US" sz="1000" smtClean="0">
                <a:solidFill>
                  <a:srgbClr val="000000"/>
                </a:solidFill>
                <a:cs typeface="Times New Roman" pitchFamily="18" charset="0"/>
              </a:rPr>
              <a:t>Most vaccines are given on an annual or biannual basis for adult animals. Vaccines are most effective when given at the appropriate time. Give vaccinations during other stock-handling times to reduce animal stress and your labor. If your animals are being raised for meat, check on the required withdrawal time from some drugs or vaccines. If you are attempting to raise animals naturally or organically, check on requirements relative to vaccinations. If you are selling the animals for meat, vaccinations may be required.</a:t>
            </a:r>
          </a:p>
          <a:p>
            <a:pPr marL="334963" lvl="1" eaLnBrk="1" hangingPunct="1">
              <a:lnSpc>
                <a:spcPct val="95000"/>
              </a:lnSpc>
              <a:spcBef>
                <a:spcPct val="15000"/>
              </a:spcBef>
              <a:spcAft>
                <a:spcPct val="15000"/>
              </a:spcAft>
            </a:pPr>
            <a:r>
              <a:rPr lang="en-US" sz="1000" b="1" smtClean="0">
                <a:solidFill>
                  <a:srgbClr val="000000"/>
                </a:solidFill>
                <a:cs typeface="Times New Roman" pitchFamily="18" charset="0"/>
              </a:rPr>
              <a:t>Record-keeping is a must: </a:t>
            </a:r>
            <a:r>
              <a:rPr lang="en-US" sz="1000" smtClean="0">
                <a:solidFill>
                  <a:srgbClr val="000000"/>
                </a:solidFill>
                <a:cs typeface="Times New Roman" pitchFamily="18" charset="0"/>
              </a:rPr>
              <a:t>It is imperative that records be kept of vaccinations and checkups. Additional records of births, illnesses and injuries may prove helpful. Document the mode of administration of the vaccines or drugs (intravenous, subcutaneous, intramuscular) to determine if a withdrawal period is required before slaughter.</a:t>
            </a:r>
          </a:p>
          <a:p>
            <a:pPr marL="334963" lvl="1" eaLnBrk="1" hangingPunct="1">
              <a:lnSpc>
                <a:spcPct val="95000"/>
              </a:lnSpc>
              <a:spcBef>
                <a:spcPct val="15000"/>
              </a:spcBef>
              <a:spcAft>
                <a:spcPct val="15000"/>
              </a:spcAft>
            </a:pPr>
            <a:r>
              <a:rPr lang="en-US" sz="1000" b="1" smtClean="0">
                <a:solidFill>
                  <a:srgbClr val="000000"/>
                </a:solidFill>
                <a:cs typeface="Times New Roman" pitchFamily="18" charset="0"/>
              </a:rPr>
              <a:t>Quarantine new animals: </a:t>
            </a:r>
            <a:r>
              <a:rPr lang="en-US" sz="1000" smtClean="0">
                <a:solidFill>
                  <a:srgbClr val="000000"/>
                </a:solidFill>
                <a:cs typeface="Times New Roman" pitchFamily="18" charset="0"/>
              </a:rPr>
              <a:t>Quarantine of new animals from other animals for a transition time period can help reduce infection and disease in your animals.</a:t>
            </a:r>
          </a:p>
          <a:p>
            <a:pPr eaLnBrk="1" hangingPunct="1">
              <a:lnSpc>
                <a:spcPct val="95000"/>
              </a:lnSpc>
              <a:spcBef>
                <a:spcPct val="15000"/>
              </a:spcBef>
              <a:spcAft>
                <a:spcPct val="15000"/>
              </a:spcAft>
            </a:pPr>
            <a:r>
              <a:rPr lang="en-US" sz="1000" i="1" smtClean="0">
                <a:solidFill>
                  <a:srgbClr val="000000"/>
                </a:solidFill>
                <a:cs typeface="Times New Roman" pitchFamily="18" charset="0"/>
              </a:rPr>
              <a:t>Instructor:  Hand out local basic schedules for vaccinations for species of interest, if available. Vaccination schedules are different for each species and for each area. For this reason, vaccine schedules are not included in this lesson.</a:t>
            </a:r>
            <a:endParaRPr lang="en-US" sz="10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Injections need to be</a:t>
            </a:r>
            <a:r>
              <a:rPr lang="en-US" baseline="0" dirty="0" smtClean="0"/>
              <a:t> made in the places on the animal where there are the least valuable cuts of meat. </a:t>
            </a:r>
            <a:endParaRPr lang="en-US" dirty="0"/>
          </a:p>
        </p:txBody>
      </p:sp>
      <p:sp>
        <p:nvSpPr>
          <p:cNvPr id="4" name="Slide Number Placeholder 3"/>
          <p:cNvSpPr>
            <a:spLocks noGrp="1"/>
          </p:cNvSpPr>
          <p:nvPr>
            <p:ph type="sldNum" sz="quarter" idx="10"/>
          </p:nvPr>
        </p:nvSpPr>
        <p:spPr/>
        <p:txBody>
          <a:bodyPr/>
          <a:lstStyle/>
          <a:p>
            <a:pPr>
              <a:defRPr/>
            </a:pPr>
            <a:fld id="{36E65056-FCD9-4A0E-8DFE-DDC3323AAE56}"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Would you like this steak?</a:t>
            </a:r>
            <a:endParaRPr lang="en-US" dirty="0"/>
          </a:p>
        </p:txBody>
      </p:sp>
      <p:sp>
        <p:nvSpPr>
          <p:cNvPr id="4" name="Slide Number Placeholder 3"/>
          <p:cNvSpPr>
            <a:spLocks noGrp="1"/>
          </p:cNvSpPr>
          <p:nvPr>
            <p:ph type="sldNum" sz="quarter" idx="10"/>
          </p:nvPr>
        </p:nvSpPr>
        <p:spPr/>
        <p:txBody>
          <a:bodyPr/>
          <a:lstStyle/>
          <a:p>
            <a:pPr>
              <a:defRPr/>
            </a:pPr>
            <a:fld id="{36E65056-FCD9-4A0E-8DFE-DDC3323AAE56}"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Slide </a:t>
            </a:r>
            <a:fld id="{157542E6-E339-42DB-84A4-7E352F17DA84}" type="slidenum">
              <a:rPr lang="en-US" smtClean="0"/>
              <a:pPr fontAlgn="base">
                <a:spcBef>
                  <a:spcPct val="0"/>
                </a:spcBef>
                <a:spcAft>
                  <a:spcPct val="0"/>
                </a:spcAft>
                <a:defRPr/>
              </a:pPr>
              <a:t>38</a:t>
            </a:fld>
            <a:r>
              <a:rPr lang="en-US" smtClean="0"/>
              <a:t> of 106 </a:t>
            </a:r>
          </a:p>
        </p:txBody>
      </p:sp>
      <p:sp>
        <p:nvSpPr>
          <p:cNvPr id="153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Working with animals can be very frustrating and expensive. These can lead to Neglect or Abuse.</a:t>
            </a:r>
          </a:p>
        </p:txBody>
      </p:sp>
      <p:sp>
        <p:nvSpPr>
          <p:cNvPr id="165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6B98E8-A8AC-4B25-AD4E-A7390A52D6E2}" type="slidenum">
              <a:rPr lang="en-US" smtClean="0"/>
              <a:pPr fontAlgn="base">
                <a:spcBef>
                  <a:spcPct val="0"/>
                </a:spcBef>
                <a:spcAft>
                  <a:spcPct val="0"/>
                </a:spcAft>
                <a:defRPr/>
              </a:pPr>
              <a:t>39</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People who work with animals recognize the ability of animals to communicate despite an inability to speak. Most species have and display characteristic signs of fear, aggression, and contentment. Astute handlers are sensitive to warnings evidenced by: </a:t>
            </a:r>
          </a:p>
          <a:p>
            <a:r>
              <a:rPr lang="en-US" dirty="0" smtClean="0"/>
              <a:t>raised or pinned ears, </a:t>
            </a:r>
          </a:p>
          <a:p>
            <a:r>
              <a:rPr lang="en-US" dirty="0" smtClean="0"/>
              <a:t>raised tail, </a:t>
            </a:r>
          </a:p>
          <a:p>
            <a:r>
              <a:rPr lang="en-US" dirty="0" smtClean="0"/>
              <a:t>raised back hair, </a:t>
            </a:r>
          </a:p>
          <a:p>
            <a:r>
              <a:rPr lang="en-US" dirty="0" smtClean="0"/>
              <a:t>barred teeth, </a:t>
            </a:r>
          </a:p>
          <a:p>
            <a:r>
              <a:rPr lang="en-US" dirty="0" smtClean="0"/>
              <a:t>pawing the ground, and/or </a:t>
            </a:r>
          </a:p>
          <a:p>
            <a:r>
              <a:rPr lang="en-US" dirty="0" smtClean="0"/>
              <a:t>snorting. </a:t>
            </a:r>
          </a:p>
          <a:p>
            <a:endParaRPr lang="en-US" dirty="0"/>
          </a:p>
        </p:txBody>
      </p:sp>
      <p:sp>
        <p:nvSpPr>
          <p:cNvPr id="4" name="Slide Number Placeholder 3"/>
          <p:cNvSpPr>
            <a:spLocks noGrp="1"/>
          </p:cNvSpPr>
          <p:nvPr>
            <p:ph type="sldNum" sz="quarter" idx="10"/>
          </p:nvPr>
        </p:nvSpPr>
        <p:spPr/>
        <p:txBody>
          <a:bodyPr/>
          <a:lstStyle/>
          <a:p>
            <a:pPr>
              <a:defRPr/>
            </a:pPr>
            <a:fld id="{36E65056-FCD9-4A0E-8DFE-DDC3323AAE56}" type="slidenum">
              <a:rPr lang="en-US" smtClean="0"/>
              <a:pPr>
                <a:defRPr/>
              </a:pPr>
              <a:t>40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Slide </a:t>
            </a:r>
            <a:fld id="{D77F05BE-C4E7-4BF9-A32E-134648C9F8F8}" type="slidenum">
              <a:rPr lang="en-US" smtClean="0"/>
              <a:pPr fontAlgn="base">
                <a:spcBef>
                  <a:spcPct val="0"/>
                </a:spcBef>
                <a:spcAft>
                  <a:spcPct val="0"/>
                </a:spcAft>
                <a:defRPr/>
              </a:pPr>
              <a:t>4</a:t>
            </a:fld>
            <a:r>
              <a:rPr lang="en-US" smtClean="0"/>
              <a:t> of 78</a:t>
            </a:r>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cs typeface="Times New Roman" pitchFamily="18" charset="0"/>
              </a:rPr>
              <a:t>Animals offer many rewards, but can be time-consuming and expensive. Why do you think you want to own livestock?</a:t>
            </a:r>
          </a:p>
          <a:p>
            <a:pPr eaLnBrk="1" hangingPunct="1">
              <a:spcBef>
                <a:spcPct val="0"/>
              </a:spcBef>
            </a:pPr>
            <a:r>
              <a:rPr lang="en-US" dirty="0" smtClean="0">
                <a:cs typeface="Times New Roman" pitchFamily="18" charset="0"/>
              </a:rPr>
              <a:t>Take a few minutes to discuss the Pros And Cons Of Animal Ownership. If you currently own livestock, write down the pros and cons as you experience them. If you are just thinking about owning livestock, write down the pros and cons that you imagine would apply to you once you acquire those animals. When we’re done, we’ll go around the room and ask you to share your pros and cons with the group.</a:t>
            </a:r>
          </a:p>
          <a:p>
            <a:pPr eaLnBrk="1" hangingPunct="1">
              <a:spcBef>
                <a:spcPct val="0"/>
              </a:spcBef>
            </a:pPr>
            <a:r>
              <a:rPr lang="en-US" i="1" dirty="0" smtClean="0">
                <a:cs typeface="Times New Roman" pitchFamily="18" charset="0"/>
              </a:rPr>
              <a:t>Instructor:  Give attendees a few minutes to capture their ideas.</a:t>
            </a:r>
            <a:endParaRPr lang="en-US" dirty="0" smtClean="0">
              <a:cs typeface="Times New Roman" pitchFamily="18" charset="0"/>
            </a:endParaRPr>
          </a:p>
          <a:p>
            <a:pPr eaLnBrk="1" hangingPunct="1">
              <a:spcBef>
                <a:spcPct val="0"/>
              </a:spcBef>
            </a:pPr>
            <a:r>
              <a:rPr lang="en-US" dirty="0" smtClean="0">
                <a:cs typeface="Times New Roman" pitchFamily="18" charset="0"/>
              </a:rPr>
              <a:t>Now that you’ve finished your lists, let’s go around the room and have each person tell the group one of your reasons. Let’s start with the pros and then list our cons. </a:t>
            </a:r>
          </a:p>
          <a:p>
            <a:pPr eaLnBrk="1" hangingPunct="1">
              <a:spcBef>
                <a:spcPct val="0"/>
              </a:spcBef>
            </a:pPr>
            <a:endParaRPr lang="en-US" i="1" dirty="0" smtClean="0">
              <a:cs typeface="Times New Roman" pitchFamily="18" charset="0"/>
            </a:endParaRPr>
          </a:p>
          <a:p>
            <a:pPr eaLnBrk="1" hangingPunct="1">
              <a:spcBef>
                <a:spcPct val="0"/>
              </a:spcBef>
            </a:pPr>
            <a:endParaRPr lang="en-US" i="1" dirty="0" smtClean="0">
              <a:cs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A key aspect when working with cattle is to know and respect their</a:t>
            </a:r>
          </a:p>
          <a:p>
            <a:r>
              <a:rPr lang="en-US" sz="1200" b="1" kern="1200" baseline="0" dirty="0" smtClean="0">
                <a:solidFill>
                  <a:schemeClr val="tx1"/>
                </a:solidFill>
                <a:latin typeface="+mn-lt"/>
                <a:ea typeface="+mn-ea"/>
                <a:cs typeface="+mn-cs"/>
              </a:rPr>
              <a:t>danger zone. With eyes on the side of the head, cattle have a wide range</a:t>
            </a:r>
          </a:p>
          <a:p>
            <a:r>
              <a:rPr lang="en-US" sz="1200" b="1" kern="1200" baseline="0" dirty="0" smtClean="0">
                <a:solidFill>
                  <a:schemeClr val="tx1"/>
                </a:solidFill>
                <a:latin typeface="+mn-lt"/>
                <a:ea typeface="+mn-ea"/>
                <a:cs typeface="+mn-cs"/>
              </a:rPr>
              <a:t>of vision. However, there is a blind zone in their immediate hindquarter</a:t>
            </a:r>
          </a:p>
          <a:p>
            <a:r>
              <a:rPr lang="en-US" sz="1200" b="1" kern="1200" baseline="0" dirty="0" smtClean="0">
                <a:solidFill>
                  <a:schemeClr val="tx1"/>
                </a:solidFill>
                <a:latin typeface="+mn-lt"/>
                <a:ea typeface="+mn-ea"/>
                <a:cs typeface="+mn-cs"/>
              </a:rPr>
              <a:t>area. Approaching from this direction can startle the animal. If you are</a:t>
            </a:r>
          </a:p>
          <a:p>
            <a:r>
              <a:rPr lang="en-US" sz="1200" b="1" kern="1200" baseline="0" dirty="0" smtClean="0">
                <a:solidFill>
                  <a:schemeClr val="tx1"/>
                </a:solidFill>
                <a:latin typeface="+mn-lt"/>
                <a:ea typeface="+mn-ea"/>
                <a:cs typeface="+mn-cs"/>
              </a:rPr>
              <a:t>behind an animal and must move forward, move off somewhat to the side</a:t>
            </a:r>
          </a:p>
          <a:p>
            <a:r>
              <a:rPr lang="en-US" sz="1200" b="1" kern="1200" baseline="0" dirty="0" smtClean="0">
                <a:solidFill>
                  <a:schemeClr val="tx1"/>
                </a:solidFill>
                <a:latin typeface="+mn-lt"/>
                <a:ea typeface="+mn-ea"/>
                <a:cs typeface="+mn-cs"/>
              </a:rPr>
              <a:t>and advance from a safer angle.</a:t>
            </a:r>
          </a:p>
          <a:p>
            <a:r>
              <a:rPr lang="en-US" sz="1200" b="1" i="1" kern="1200" baseline="0" dirty="0" smtClean="0">
                <a:solidFill>
                  <a:schemeClr val="tx1"/>
                </a:solidFill>
                <a:latin typeface="+mn-lt"/>
                <a:ea typeface="+mn-ea"/>
                <a:cs typeface="+mn-cs"/>
              </a:rPr>
              <a:t>Kick Zone</a:t>
            </a:r>
          </a:p>
          <a:p>
            <a:r>
              <a:rPr lang="en-US" sz="1200" b="1" kern="1200" baseline="0" dirty="0" smtClean="0">
                <a:solidFill>
                  <a:schemeClr val="tx1"/>
                </a:solidFill>
                <a:latin typeface="+mn-lt"/>
                <a:ea typeface="+mn-ea"/>
                <a:cs typeface="+mn-cs"/>
              </a:rPr>
              <a:t>When startled, cattle may respond defensively by kicking. The rear leg</a:t>
            </a:r>
          </a:p>
          <a:p>
            <a:r>
              <a:rPr lang="en-US" sz="1200" b="1" kern="1200" baseline="0" dirty="0" smtClean="0">
                <a:solidFill>
                  <a:schemeClr val="tx1"/>
                </a:solidFill>
                <a:latin typeface="+mn-lt"/>
                <a:ea typeface="+mn-ea"/>
                <a:cs typeface="+mn-cs"/>
              </a:rPr>
              <a:t>will kick forward and out to the side. This may also be the case if an</a:t>
            </a:r>
          </a:p>
          <a:p>
            <a:r>
              <a:rPr lang="en-US" sz="1200" b="1" kern="1200" baseline="0" dirty="0" smtClean="0">
                <a:solidFill>
                  <a:schemeClr val="tx1"/>
                </a:solidFill>
                <a:latin typeface="+mn-lt"/>
                <a:ea typeface="+mn-ea"/>
                <a:cs typeface="+mn-cs"/>
              </a:rPr>
              <a:t>animal experiences pain from injury or inflammation. For example, a cow</a:t>
            </a:r>
          </a:p>
          <a:p>
            <a:r>
              <a:rPr lang="en-US" sz="1200" b="1" kern="1200" baseline="0" dirty="0" smtClean="0">
                <a:solidFill>
                  <a:schemeClr val="tx1"/>
                </a:solidFill>
                <a:latin typeface="+mn-lt"/>
                <a:ea typeface="+mn-ea"/>
                <a:cs typeface="+mn-cs"/>
              </a:rPr>
              <a:t>with mastitis in a left quarter may kick from the left side. In this instance,</a:t>
            </a:r>
          </a:p>
          <a:p>
            <a:r>
              <a:rPr lang="en-US" sz="1200" b="1" kern="1200" baseline="0" dirty="0" smtClean="0">
                <a:solidFill>
                  <a:schemeClr val="tx1"/>
                </a:solidFill>
                <a:latin typeface="+mn-lt"/>
                <a:ea typeface="+mn-ea"/>
                <a:cs typeface="+mn-cs"/>
              </a:rPr>
              <a:t>approach or examine the cow from the</a:t>
            </a:r>
          </a:p>
          <a:p>
            <a:r>
              <a:rPr lang="en-US" sz="1200" b="1" kern="1200" baseline="0" dirty="0" smtClean="0">
                <a:solidFill>
                  <a:schemeClr val="tx1"/>
                </a:solidFill>
                <a:latin typeface="+mn-lt"/>
                <a:ea typeface="+mn-ea"/>
                <a:cs typeface="+mn-cs"/>
              </a:rPr>
              <a:t>opposite side whenever possible.</a:t>
            </a:r>
          </a:p>
        </p:txBody>
      </p:sp>
      <p:sp>
        <p:nvSpPr>
          <p:cNvPr id="4" name="Slide Number Placeholder 3"/>
          <p:cNvSpPr>
            <a:spLocks noGrp="1"/>
          </p:cNvSpPr>
          <p:nvPr>
            <p:ph type="sldNum" sz="quarter" idx="10"/>
          </p:nvPr>
        </p:nvSpPr>
        <p:spPr/>
        <p:txBody>
          <a:bodyPr/>
          <a:lstStyle/>
          <a:p>
            <a:pPr>
              <a:defRPr/>
            </a:pPr>
            <a:fld id="{36E65056-FCD9-4A0E-8DFE-DDC3323AAE56}" type="slidenum">
              <a:rPr lang="en-US" smtClean="0"/>
              <a:pPr>
                <a:defRPr/>
              </a:pPr>
              <a:t>41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Slide </a:t>
            </a:r>
            <a:fld id="{DFC9D535-67D2-4E91-B666-A139FBA0EBEA}" type="slidenum">
              <a:rPr lang="en-US" smtClean="0"/>
              <a:pPr fontAlgn="base">
                <a:spcBef>
                  <a:spcPct val="0"/>
                </a:spcBef>
                <a:spcAft>
                  <a:spcPct val="0"/>
                </a:spcAft>
                <a:defRPr/>
              </a:pPr>
              <a:t>5</a:t>
            </a:fld>
            <a:r>
              <a:rPr lang="en-US" smtClean="0"/>
              <a:t> of 78</a:t>
            </a: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xfrm>
            <a:off x="787400" y="4421188"/>
            <a:ext cx="5276850" cy="4362450"/>
          </a:xfrm>
          <a:noFill/>
        </p:spPr>
        <p:txBody>
          <a:bodyPr wrap="square" numCol="1" anchor="t" anchorCtr="0" compatLnSpc="1">
            <a:prstTxWarp prst="textNoShape">
              <a:avLst/>
            </a:prstTxWarp>
          </a:bodyPr>
          <a:lstStyle/>
          <a:p>
            <a:pPr eaLnBrk="1" hangingPunct="1">
              <a:lnSpc>
                <a:spcPct val="80000"/>
              </a:lnSpc>
              <a:spcBef>
                <a:spcPct val="0"/>
              </a:spcBef>
            </a:pPr>
            <a:r>
              <a:rPr lang="en-US" sz="1000" smtClean="0"/>
              <a:t>Below are some examples of pros and cons of animal ownership. </a:t>
            </a:r>
          </a:p>
          <a:p>
            <a:pPr eaLnBrk="1" hangingPunct="1">
              <a:lnSpc>
                <a:spcPct val="80000"/>
              </a:lnSpc>
              <a:spcBef>
                <a:spcPct val="0"/>
              </a:spcBef>
            </a:pPr>
            <a:r>
              <a:rPr lang="en-US" sz="1000" b="1" smtClean="0">
                <a:cs typeface="Times New Roman" pitchFamily="18" charset="0"/>
              </a:rPr>
              <a:t>Pros:</a:t>
            </a:r>
          </a:p>
          <a:p>
            <a:pPr marL="173038" lvl="1" eaLnBrk="1" hangingPunct="1">
              <a:lnSpc>
                <a:spcPct val="80000"/>
              </a:lnSpc>
              <a:spcBef>
                <a:spcPct val="0"/>
              </a:spcBef>
            </a:pPr>
            <a:r>
              <a:rPr lang="en-US" sz="1000" smtClean="0">
                <a:cs typeface="Times New Roman" pitchFamily="18" charset="0"/>
              </a:rPr>
              <a:t> Being with animals can be relaxing</a:t>
            </a:r>
          </a:p>
          <a:p>
            <a:pPr marL="173038" lvl="1" eaLnBrk="1" hangingPunct="1">
              <a:lnSpc>
                <a:spcPct val="80000"/>
              </a:lnSpc>
              <a:spcBef>
                <a:spcPct val="0"/>
              </a:spcBef>
            </a:pPr>
            <a:r>
              <a:rPr lang="en-US" sz="1000" smtClean="0">
                <a:cs typeface="Times New Roman" pitchFamily="18" charset="0"/>
              </a:rPr>
              <a:t> Provides closeness to other creatures </a:t>
            </a:r>
          </a:p>
          <a:p>
            <a:pPr marL="173038" lvl="1" eaLnBrk="1" hangingPunct="1">
              <a:lnSpc>
                <a:spcPct val="80000"/>
              </a:lnSpc>
              <a:spcBef>
                <a:spcPct val="0"/>
              </a:spcBef>
            </a:pPr>
            <a:r>
              <a:rPr lang="en-US" sz="1000" smtClean="0">
                <a:cs typeface="Times New Roman" pitchFamily="18" charset="0"/>
              </a:rPr>
              <a:t> Strengthens families, since children and adults can participate together</a:t>
            </a:r>
          </a:p>
          <a:p>
            <a:pPr marL="173038" lvl="1" eaLnBrk="1" hangingPunct="1">
              <a:lnSpc>
                <a:spcPct val="80000"/>
              </a:lnSpc>
              <a:spcBef>
                <a:spcPct val="0"/>
              </a:spcBef>
            </a:pPr>
            <a:r>
              <a:rPr lang="en-US" sz="1000" smtClean="0">
                <a:cs typeface="Times New Roman" pitchFamily="18" charset="0"/>
              </a:rPr>
              <a:t> Teaches children many skills, including:</a:t>
            </a:r>
          </a:p>
          <a:p>
            <a:pPr marL="398463" lvl="2" indent="-111125" eaLnBrk="1" hangingPunct="1">
              <a:lnSpc>
                <a:spcPct val="80000"/>
              </a:lnSpc>
              <a:spcBef>
                <a:spcPct val="0"/>
              </a:spcBef>
              <a:buFontTx/>
              <a:buChar char="•"/>
            </a:pPr>
            <a:r>
              <a:rPr lang="en-US" sz="1000" smtClean="0">
                <a:cs typeface="Times New Roman" pitchFamily="18" charset="0"/>
              </a:rPr>
              <a:t> Responsibility</a:t>
            </a:r>
          </a:p>
          <a:p>
            <a:pPr marL="398463" lvl="2" indent="-111125" eaLnBrk="1" hangingPunct="1">
              <a:lnSpc>
                <a:spcPct val="80000"/>
              </a:lnSpc>
              <a:spcBef>
                <a:spcPct val="0"/>
              </a:spcBef>
              <a:buFontTx/>
              <a:buChar char="•"/>
            </a:pPr>
            <a:r>
              <a:rPr lang="en-US" sz="1000" smtClean="0">
                <a:cs typeface="Times New Roman" pitchFamily="18" charset="0"/>
              </a:rPr>
              <a:t> Self-confidence and personal discipline</a:t>
            </a:r>
          </a:p>
          <a:p>
            <a:pPr marL="398463" lvl="2" indent="-111125" eaLnBrk="1" hangingPunct="1">
              <a:lnSpc>
                <a:spcPct val="80000"/>
              </a:lnSpc>
              <a:spcBef>
                <a:spcPct val="0"/>
              </a:spcBef>
              <a:buFontTx/>
              <a:buChar char="•"/>
            </a:pPr>
            <a:r>
              <a:rPr lang="en-US" sz="1000" smtClean="0">
                <a:cs typeface="Times New Roman" pitchFamily="18" charset="0"/>
              </a:rPr>
              <a:t> How to budget time and resources</a:t>
            </a:r>
          </a:p>
          <a:p>
            <a:pPr marL="398463" lvl="2" indent="-111125" eaLnBrk="1" hangingPunct="1">
              <a:lnSpc>
                <a:spcPct val="80000"/>
              </a:lnSpc>
              <a:spcBef>
                <a:spcPct val="0"/>
              </a:spcBef>
              <a:buFontTx/>
              <a:buChar char="•"/>
            </a:pPr>
            <a:r>
              <a:rPr lang="en-US" sz="1000" smtClean="0">
                <a:cs typeface="Times New Roman" pitchFamily="18" charset="0"/>
              </a:rPr>
              <a:t> Coordination, strength and agility</a:t>
            </a:r>
          </a:p>
          <a:p>
            <a:pPr marL="173038" lvl="1" eaLnBrk="1" hangingPunct="1">
              <a:lnSpc>
                <a:spcPct val="80000"/>
              </a:lnSpc>
              <a:spcBef>
                <a:spcPct val="0"/>
              </a:spcBef>
            </a:pPr>
            <a:r>
              <a:rPr lang="en-US" sz="1000" smtClean="0">
                <a:cs typeface="Times New Roman" pitchFamily="18" charset="0"/>
              </a:rPr>
              <a:t> Can provide supplemental income		</a:t>
            </a:r>
          </a:p>
          <a:p>
            <a:pPr marL="173038" lvl="1" eaLnBrk="1" hangingPunct="1">
              <a:lnSpc>
                <a:spcPct val="80000"/>
              </a:lnSpc>
              <a:spcBef>
                <a:spcPct val="0"/>
              </a:spcBef>
            </a:pPr>
            <a:endParaRPr lang="en-US" sz="500" smtClean="0">
              <a:cs typeface="Times New Roman" pitchFamily="18" charset="0"/>
            </a:endParaRPr>
          </a:p>
          <a:p>
            <a:pPr eaLnBrk="1" hangingPunct="1">
              <a:lnSpc>
                <a:spcPct val="80000"/>
              </a:lnSpc>
              <a:spcBef>
                <a:spcPct val="0"/>
              </a:spcBef>
            </a:pPr>
            <a:r>
              <a:rPr lang="en-US" sz="1000" b="1" smtClean="0">
                <a:cs typeface="Times New Roman" pitchFamily="18" charset="0"/>
              </a:rPr>
              <a:t>Cons:</a:t>
            </a:r>
          </a:p>
          <a:p>
            <a:pPr marL="173038" lvl="1" eaLnBrk="1" hangingPunct="1">
              <a:lnSpc>
                <a:spcPct val="80000"/>
              </a:lnSpc>
              <a:spcBef>
                <a:spcPct val="0"/>
              </a:spcBef>
            </a:pPr>
            <a:r>
              <a:rPr lang="en-US" sz="1000" smtClean="0">
                <a:cs typeface="Times New Roman" pitchFamily="18" charset="0"/>
              </a:rPr>
              <a:t> Can be very time-consuming</a:t>
            </a:r>
          </a:p>
          <a:p>
            <a:pPr marL="173038" lvl="1" eaLnBrk="1" hangingPunct="1">
              <a:lnSpc>
                <a:spcPct val="80000"/>
              </a:lnSpc>
              <a:spcBef>
                <a:spcPct val="0"/>
              </a:spcBef>
            </a:pPr>
            <a:r>
              <a:rPr lang="en-US" sz="1000" smtClean="0">
                <a:cs typeface="Times New Roman" pitchFamily="18" charset="0"/>
              </a:rPr>
              <a:t> Can be difficult to go on vacation</a:t>
            </a:r>
          </a:p>
          <a:p>
            <a:pPr marL="173038" lvl="1" eaLnBrk="1" hangingPunct="1">
              <a:lnSpc>
                <a:spcPct val="80000"/>
              </a:lnSpc>
              <a:spcBef>
                <a:spcPct val="0"/>
              </a:spcBef>
            </a:pPr>
            <a:r>
              <a:rPr lang="en-US" sz="1000" smtClean="0">
                <a:cs typeface="Times New Roman" pitchFamily="18" charset="0"/>
              </a:rPr>
              <a:t> Is costly</a:t>
            </a:r>
          </a:p>
          <a:p>
            <a:pPr marL="173038" lvl="1" eaLnBrk="1" hangingPunct="1">
              <a:lnSpc>
                <a:spcPct val="80000"/>
              </a:lnSpc>
              <a:spcBef>
                <a:spcPct val="0"/>
              </a:spcBef>
            </a:pPr>
            <a:r>
              <a:rPr lang="en-US" sz="1000" smtClean="0">
                <a:cs typeface="Times New Roman" pitchFamily="18" charset="0"/>
              </a:rPr>
              <a:t> May contend with bad weather</a:t>
            </a:r>
          </a:p>
          <a:p>
            <a:pPr marL="173038" lvl="1" eaLnBrk="1" hangingPunct="1">
              <a:lnSpc>
                <a:spcPct val="80000"/>
              </a:lnSpc>
              <a:spcBef>
                <a:spcPct val="0"/>
              </a:spcBef>
            </a:pPr>
            <a:r>
              <a:rPr lang="en-US" sz="1000" smtClean="0">
                <a:cs typeface="Times New Roman" pitchFamily="18" charset="0"/>
              </a:rPr>
              <a:t> May require care in middle of night</a:t>
            </a:r>
          </a:p>
          <a:p>
            <a:pPr marL="173038" lvl="1" eaLnBrk="1" hangingPunct="1">
              <a:lnSpc>
                <a:spcPct val="80000"/>
              </a:lnSpc>
              <a:spcBef>
                <a:spcPct val="0"/>
              </a:spcBef>
            </a:pPr>
            <a:r>
              <a:rPr lang="en-US" sz="1000" smtClean="0">
                <a:cs typeface="Times New Roman" pitchFamily="18" charset="0"/>
              </a:rPr>
              <a:t> May be dangerous</a:t>
            </a:r>
          </a:p>
          <a:p>
            <a:pPr marL="173038" lvl="1" eaLnBrk="1" hangingPunct="1">
              <a:lnSpc>
                <a:spcPct val="80000"/>
              </a:lnSpc>
              <a:spcBef>
                <a:spcPct val="0"/>
              </a:spcBef>
            </a:pPr>
            <a:r>
              <a:rPr lang="en-US" sz="1000" smtClean="0">
                <a:cs typeface="Times New Roman" pitchFamily="18" charset="0"/>
              </a:rPr>
              <a:t> Presents liability issues</a:t>
            </a:r>
          </a:p>
          <a:p>
            <a:pPr eaLnBrk="1" hangingPunct="1">
              <a:lnSpc>
                <a:spcPct val="80000"/>
              </a:lnSpc>
              <a:spcBef>
                <a:spcPct val="0"/>
              </a:spcBef>
            </a:pPr>
            <a:endParaRPr lang="en-US" sz="500" smtClean="0">
              <a:cs typeface="Times New Roman" pitchFamily="18" charset="0"/>
            </a:endParaRPr>
          </a:p>
          <a:p>
            <a:pPr eaLnBrk="1" hangingPunct="1">
              <a:lnSpc>
                <a:spcPct val="80000"/>
              </a:lnSpc>
              <a:spcBef>
                <a:spcPct val="0"/>
              </a:spcBef>
            </a:pPr>
            <a:r>
              <a:rPr lang="en-US" sz="1000" i="1" smtClean="0">
                <a:cs typeface="Times New Roman" pitchFamily="18" charset="0"/>
              </a:rPr>
              <a:t>Instructor:  Write participants’ reasons in two columns (pros and cons.) Once the list is complete, review it with the group and summarize it briefly. If any important reasons are missing, add them to the list.</a:t>
            </a: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F673E21D-34DC-4398-B40C-943A2495AC1F}" type="slidenum">
              <a:rPr lang="en-US"/>
              <a:pPr/>
              <a:t>6</a:t>
            </a:fld>
            <a:r>
              <a:rPr lang="en-US"/>
              <a:t> of 78</a:t>
            </a: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ln>
            <a:headEnd/>
            <a:tailEnd/>
          </a:ln>
        </p:spPr>
        <p:txBody>
          <a:bodyPr/>
          <a:lstStyle/>
          <a:p>
            <a:r>
              <a:rPr lang="en-US" i="1"/>
              <a:t>Instructor:  Often, the list of negatives is longer than that of benefits, leading participants to wonder if animal ownership makes sense for them.</a:t>
            </a:r>
          </a:p>
          <a:p>
            <a:endParaRPr lang="en-US" i="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selection of the enterprise should relate to the feed that these animals need.</a:t>
            </a:r>
          </a:p>
          <a:p>
            <a:pPr eaLnBrk="1" hangingPunct="1">
              <a:spcBef>
                <a:spcPct val="0"/>
              </a:spcBef>
            </a:pPr>
            <a:endParaRPr lang="en-US" dirty="0" smtClean="0"/>
          </a:p>
          <a:p>
            <a:pPr eaLnBrk="1" hangingPunct="1">
              <a:spcBef>
                <a:spcPct val="0"/>
              </a:spcBef>
            </a:pPr>
            <a:r>
              <a:rPr lang="en-US" dirty="0" smtClean="0"/>
              <a:t>Swine and Poultry have diets that are high in energy(mostly coming from grains), low in fiber and high or very high in protein.</a:t>
            </a:r>
          </a:p>
          <a:p>
            <a:pPr eaLnBrk="1" hangingPunct="1">
              <a:spcBef>
                <a:spcPct val="0"/>
              </a:spcBef>
            </a:pPr>
            <a:endParaRPr lang="en-US" dirty="0" smtClean="0"/>
          </a:p>
          <a:p>
            <a:pPr eaLnBrk="1" hangingPunct="1">
              <a:spcBef>
                <a:spcPct val="0"/>
              </a:spcBef>
            </a:pPr>
            <a:r>
              <a:rPr lang="en-US" dirty="0" smtClean="0"/>
              <a:t>Horses and Rabbits utilize a high fiber low energy and low protein diets  for their unique digestive systems.</a:t>
            </a:r>
          </a:p>
          <a:p>
            <a:pPr eaLnBrk="1" hangingPunct="1">
              <a:spcBef>
                <a:spcPct val="0"/>
              </a:spcBef>
            </a:pPr>
            <a:endParaRPr lang="en-US" dirty="0" smtClean="0"/>
          </a:p>
        </p:txBody>
      </p:sp>
      <p:sp>
        <p:nvSpPr>
          <p:cNvPr id="1024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41B0B1-A7C8-4EF4-96A3-E288F17E0884}"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Slide </a:t>
            </a:r>
            <a:fld id="{E3785C69-5585-4795-B7F0-7795123CA3D6}" type="slidenum">
              <a:rPr lang="en-US" smtClean="0"/>
              <a:pPr fontAlgn="base">
                <a:spcBef>
                  <a:spcPct val="0"/>
                </a:spcBef>
                <a:spcAft>
                  <a:spcPct val="0"/>
                </a:spcAft>
                <a:defRPr/>
              </a:pPr>
              <a:t>8</a:t>
            </a:fld>
            <a:r>
              <a:rPr lang="en-US" smtClean="0"/>
              <a:t> of 106 </a:t>
            </a:r>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cs typeface="Arial" pitchFamily="34" charset="0"/>
              </a:rPr>
              <a:t>This table shows the differences in digestive-tract capacities of a number of common farm animals and humans. Animals with rumens have much larger digestive tract capacities than animals without rumens. </a:t>
            </a:r>
          </a:p>
          <a:p>
            <a:pPr eaLnBrk="1" hangingPunct="1">
              <a:spcBef>
                <a:spcPct val="0"/>
              </a:spcBef>
            </a:pPr>
            <a:r>
              <a:rPr lang="en-US" i="1" smtClean="0">
                <a:cs typeface="Arial" pitchFamily="34" charset="0"/>
              </a:rPr>
              <a:t>Data from </a:t>
            </a:r>
            <a:r>
              <a:rPr lang="en-US" i="1" smtClean="0"/>
              <a:t>Feeds &amp; Nutrition Digest, 1990, Enminger, Oldfield, Heinemann.</a:t>
            </a:r>
          </a:p>
          <a:p>
            <a:pPr eaLnBrk="1" hangingPunct="1">
              <a:spcBef>
                <a:spcPct val="0"/>
              </a:spcBef>
            </a:pPr>
            <a:endParaRPr lang="en-US" smtClean="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 lot depends on the type of digestive system these animal have.</a:t>
            </a:r>
          </a:p>
          <a:p>
            <a:pPr eaLnBrk="1" hangingPunct="1">
              <a:spcBef>
                <a:spcPct val="0"/>
              </a:spcBef>
            </a:pPr>
            <a:r>
              <a:rPr lang="en-US" smtClean="0"/>
              <a:t>Cattle, sheep and goats are know as ruminants.  They have a stomach that is designed to be efficient converters of forages.  Therefore they will have diets high in fiber, Lower in protein and depending on what stage they are in life generally lower in grains.  Farms that are more rolling are suited for this type of production.  These farms will be found in areas with similar farms and people with experience in this area. </a:t>
            </a:r>
          </a:p>
          <a:p>
            <a:pPr eaLnBrk="1" hangingPunct="1">
              <a:spcBef>
                <a:spcPct val="0"/>
              </a:spcBef>
            </a:pPr>
            <a:endParaRPr lang="en-US" smtClean="0"/>
          </a:p>
        </p:txBody>
      </p:sp>
      <p:sp>
        <p:nvSpPr>
          <p:cNvPr id="1044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B14C25-4E14-47E2-A4D0-8515EC194022}" type="slidenum">
              <a:rPr lang="en-US" smtClean="0"/>
              <a:pPr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908BDB8-48E4-4114-A20A-52DDFE5A588C}" type="datetimeFigureOut">
              <a:rPr lang="en-US"/>
              <a:pPr>
                <a:defRPr/>
              </a:pPr>
              <a:t>11/7/2012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1DCA78-4F76-436A-BFAE-7BDB0950C52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4162E6C-D1EE-459B-B20D-EF35041CA5BE}" type="datetimeFigureOut">
              <a:rPr lang="en-US"/>
              <a:pPr>
                <a:defRPr/>
              </a:pPr>
              <a:t>11/7/2012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C3EE1A-7100-496B-AD0F-D7C5424CEBE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8D0A15-8C19-4E9F-ADA6-B66D616B1CC7}" type="datetimeFigureOut">
              <a:rPr lang="en-US"/>
              <a:pPr>
                <a:defRPr/>
              </a:pPr>
              <a:t>11/7/2012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C2BFC6-36ED-4E37-BCCC-12EA10D0C88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9624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00200"/>
            <a:ext cx="39624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r>
              <a:rPr lang="en-US"/>
              <a:t>Animal Ownership</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1F4A7733-0352-4096-B9B3-97BE6E91A18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600200"/>
            <a:ext cx="8077200" cy="4343400"/>
          </a:xfrm>
        </p:spPr>
        <p:txBody>
          <a:bodyPr rtlCol="0">
            <a:normAutofit/>
          </a:bodyPr>
          <a:lstStyle/>
          <a:p>
            <a:pPr lvl="0"/>
            <a:endParaRPr lang="en-US"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r>
              <a:rPr lang="en-US"/>
              <a:t>Animal Ownership</a:t>
            </a: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DBED4F68-D516-4E7A-8008-144D74E1EC0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274638"/>
            <a:ext cx="8077200" cy="5668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r>
              <a:rPr lang="en-US"/>
              <a:t>Animal Ownership</a:t>
            </a: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FEADC68C-56E6-4AEA-891F-70591ED6263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4FD0CD2-3E39-49AA-B646-E2F2F2F67658}" type="datetimeFigureOut">
              <a:rPr lang="en-US"/>
              <a:pPr>
                <a:defRPr/>
              </a:pPr>
              <a:t>11/7/2012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027B38-2E31-42F1-B307-566AD4FC22AE}"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6BE7B7-591D-40C1-BDF3-CB49290DDA94}" type="datetimeFigureOut">
              <a:rPr lang="en-US"/>
              <a:pPr>
                <a:defRPr/>
              </a:pPr>
              <a:t>11/7/2012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B66661-D121-4E5F-BC2A-2E742FF3253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A3621A3-C80F-4E17-81BC-622019F12CC6}" type="datetimeFigureOut">
              <a:rPr lang="en-US"/>
              <a:pPr>
                <a:defRPr/>
              </a:pPr>
              <a:t>11/7/2012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AA2E3E-A365-4087-88DC-CE0BD518FEC8}"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EAFF6E6-B42D-4E3F-BBBC-45BC29E5E176}" type="datetimeFigureOut">
              <a:rPr lang="en-US"/>
              <a:pPr>
                <a:defRPr/>
              </a:pPr>
              <a:t>11/7/2012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8EED2F-9666-45F7-A943-11E16C86018F}"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B77171A-C89F-440D-8B4B-9C80901011C4}" type="datetimeFigureOut">
              <a:rPr lang="en-US"/>
              <a:pPr>
                <a:defRPr/>
              </a:pPr>
              <a:t>11/7/2012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71A0C4C-C49F-4B2A-9107-11355029DF4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9B64E7-7E7D-4832-8911-4B3DCFFAC253}" type="datetimeFigureOut">
              <a:rPr lang="en-US"/>
              <a:pPr>
                <a:defRPr/>
              </a:pPr>
              <a:t>11/7/2012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C75570-7E65-4582-8706-57C57784E603}"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529254A-004D-4824-93DE-6DCCB0A466ED}" type="datetimeFigureOut">
              <a:rPr lang="en-US"/>
              <a:pPr>
                <a:defRPr/>
              </a:pPr>
              <a:t>11/7/2012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C3FC829-97E8-46C4-98A1-81E35F00BA2D}"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2285FE-028F-4413-86A1-8EAE925DF788}" type="datetimeFigureOut">
              <a:rPr lang="en-US"/>
              <a:pPr>
                <a:defRPr/>
              </a:pPr>
              <a:t>11/7/2012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8EFE891-3411-4785-90D8-F87C456601B0}"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B86317-6078-4C34-B562-97BB99181CAC}" type="datetimeFigureOut">
              <a:rPr lang="en-US"/>
              <a:pPr>
                <a:defRPr/>
              </a:pPr>
              <a:t>11/7/2012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5AD3F15-78EA-4749-9336-FDBB461D4CA2}"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0F2FF02-B1F3-4E6A-B2CF-8C8E5ADDB7C0}" type="datetimeFigureOut">
              <a:rPr lang="en-US"/>
              <a:pPr>
                <a:defRPr/>
              </a:pPr>
              <a:t>11/7/2012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5F0C3BF-42DB-4258-9123-84E2D78BE03B}"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0C05CE-72A7-4B44-AD17-6DA2038375D7}" type="datetimeFigureOut">
              <a:rPr lang="en-US"/>
              <a:pPr>
                <a:defRPr/>
              </a:pPr>
              <a:t>11/7/2012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0843A9-EC28-473D-84DD-B89E12B466D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FDF1E9-E189-484D-83A3-AC75AF9A532D}" type="datetimeFigureOut">
              <a:rPr lang="en-US"/>
              <a:pPr>
                <a:defRPr/>
              </a:pPr>
              <a:t>11/7/2012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904C34-C933-45B7-89A9-BBEE3B5D85F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A5BEA9C-4C10-4D54-9B5F-7B2C320ACCFE}" type="datetimeFigureOut">
              <a:rPr lang="en-US"/>
              <a:pPr>
                <a:defRPr/>
              </a:pPr>
              <a:t>11/7/2012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0DC1C8-DA53-44A8-8A1D-026B7C8D0C2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C01C112-2415-4C9D-B9C7-0C71B084D5AA}" type="datetimeFigureOut">
              <a:rPr lang="en-US"/>
              <a:pPr>
                <a:defRPr/>
              </a:pPr>
              <a:t>11/7/2012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FC2944-9801-4A3B-BC74-B35FFB1C6D0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E2071EF-4E69-4220-BD30-B4F57E991AE8}" type="datetimeFigureOut">
              <a:rPr lang="en-US"/>
              <a:pPr>
                <a:defRPr/>
              </a:pPr>
              <a:t>11/7/2012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A3C89D0-5E47-4B97-86E1-6BD124A9539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C44C3F5-AF66-41DF-8692-124496E65788}" type="datetimeFigureOut">
              <a:rPr lang="en-US"/>
              <a:pPr>
                <a:defRPr/>
              </a:pPr>
              <a:t>11/7/2012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C191D4C-C976-4C56-A62D-6B3851CBAC2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E950746-DA35-4819-82CB-4C736DB011CB}" type="datetimeFigureOut">
              <a:rPr lang="en-US"/>
              <a:pPr>
                <a:defRPr/>
              </a:pPr>
              <a:t>11/7/2012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645CEC7-1CC1-409B-92FE-9A10D06486B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C97B004-3FE5-40C0-BC12-D34E6B697394}" type="datetimeFigureOut">
              <a:rPr lang="en-US"/>
              <a:pPr>
                <a:defRPr/>
              </a:pPr>
              <a:t>11/7/2012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219B98-4F0C-450D-B6F6-F799A875B9A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4A494A-45DE-414B-8F02-8FD42CD383BF}" type="datetimeFigureOut">
              <a:rPr lang="en-US"/>
              <a:pPr>
                <a:defRPr/>
              </a:pPr>
              <a:t>11/7/2012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6191900-D995-4261-AC4E-A88D0BFF256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1600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2895600"/>
            <a:ext cx="8229600" cy="3230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5DE9E70-49CD-4E27-B2EB-15A606A56AEF}" type="datetimeFigureOut">
              <a:rPr lang="en-US"/>
              <a:pPr>
                <a:defRPr/>
              </a:pPr>
              <a:t>11/7/2012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14CB005-309E-4AB8-8589-2D54DAEAD7F1}" type="slidenum">
              <a:rPr lang="en-US"/>
              <a:pPr>
                <a:defRPr/>
              </a:pPr>
              <a:t>‹#›</a:t>
            </a:fld>
            <a:endParaRPr lang="en-US" dirty="0"/>
          </a:p>
        </p:txBody>
      </p:sp>
      <p:grpSp>
        <p:nvGrpSpPr>
          <p:cNvPr id="2055" name="Group 11"/>
          <p:cNvGrpSpPr>
            <a:grpSpLocks/>
          </p:cNvGrpSpPr>
          <p:nvPr userDrawn="1"/>
        </p:nvGrpSpPr>
        <p:grpSpPr bwMode="auto">
          <a:xfrm>
            <a:off x="0" y="0"/>
            <a:ext cx="9144000" cy="2046288"/>
            <a:chOff x="0" y="0"/>
            <a:chExt cx="9144000" cy="2046288"/>
          </a:xfrm>
        </p:grpSpPr>
        <p:grpSp>
          <p:nvGrpSpPr>
            <p:cNvPr id="2056" name="Group 16"/>
            <p:cNvGrpSpPr>
              <a:grpSpLocks/>
            </p:cNvGrpSpPr>
            <p:nvPr userDrawn="1"/>
          </p:nvGrpSpPr>
          <p:grpSpPr bwMode="auto">
            <a:xfrm>
              <a:off x="0" y="0"/>
              <a:ext cx="9144000" cy="2046288"/>
              <a:chOff x="0" y="0"/>
              <a:chExt cx="5760" cy="1289"/>
            </a:xfrm>
          </p:grpSpPr>
          <p:sp>
            <p:nvSpPr>
              <p:cNvPr id="15" name="Rectangle 12"/>
              <p:cNvSpPr>
                <a:spLocks noChangeArrowheads="1"/>
              </p:cNvSpPr>
              <p:nvPr userDrawn="1"/>
            </p:nvSpPr>
            <p:spPr bwMode="auto">
              <a:xfrm>
                <a:off x="96" y="144"/>
                <a:ext cx="5664" cy="288"/>
              </a:xfrm>
              <a:prstGeom prst="rect">
                <a:avLst/>
              </a:prstGeom>
              <a:solidFill>
                <a:srgbClr val="FFFFFF"/>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pic>
            <p:nvPicPr>
              <p:cNvPr id="2059" name="Picture 10" descr="EXT_banner"/>
              <p:cNvPicPr>
                <a:picLocks noChangeAspect="1" noChangeArrowheads="1"/>
              </p:cNvPicPr>
              <p:nvPr userDrawn="1"/>
            </p:nvPicPr>
            <p:blipFill>
              <a:blip r:embed="rId16" cstate="print">
                <a:clrChange>
                  <a:clrFrom>
                    <a:srgbClr val="FFFFFF"/>
                  </a:clrFrom>
                  <a:clrTo>
                    <a:srgbClr val="FFFFFF">
                      <a:alpha val="0"/>
                    </a:srgbClr>
                  </a:clrTo>
                </a:clrChange>
              </a:blip>
              <a:srcRect/>
              <a:stretch>
                <a:fillRect/>
              </a:stretch>
            </p:blipFill>
            <p:spPr bwMode="auto">
              <a:xfrm>
                <a:off x="0" y="0"/>
                <a:ext cx="5760" cy="1289"/>
              </a:xfrm>
              <a:prstGeom prst="rect">
                <a:avLst/>
              </a:prstGeom>
              <a:noFill/>
              <a:ln w="9525">
                <a:noFill/>
                <a:miter lim="800000"/>
                <a:headEnd/>
                <a:tailEnd/>
              </a:ln>
            </p:spPr>
          </p:pic>
        </p:grpSp>
        <p:pic>
          <p:nvPicPr>
            <p:cNvPr id="2057" name="Picture 3" descr="LessonLogo2"/>
            <p:cNvPicPr>
              <a:picLocks noChangeAspect="1" noChangeArrowheads="1"/>
            </p:cNvPicPr>
            <p:nvPr userDrawn="1"/>
          </p:nvPicPr>
          <p:blipFill>
            <a:blip r:embed="rId17" cstate="print"/>
            <a:srcRect/>
            <a:stretch>
              <a:fillRect/>
            </a:stretch>
          </p:blipFill>
          <p:spPr bwMode="auto">
            <a:xfrm>
              <a:off x="6048375" y="762000"/>
              <a:ext cx="3095625" cy="876300"/>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32" r:id="rId12"/>
    <p:sldLayoutId id="2147483733" r:id="rId13"/>
    <p:sldLayoutId id="2147483735"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F06263B-973A-469F-B7A0-74DE087CFEBF}" type="datetimeFigureOut">
              <a:rPr lang="en-US"/>
              <a:pPr>
                <a:defRPr/>
              </a:pPr>
              <a:t>11/7/2012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1DDC6DE-E9E3-435A-8DFC-04E4E53039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 Id="rId9" Type="http://schemas.openxmlformats.org/officeDocument/2006/relationships/image" Target="../media/image14.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p:txBody>
          <a:bodyPr/>
          <a:lstStyle/>
          <a:p>
            <a:pPr eaLnBrk="1" hangingPunct="1"/>
            <a:r>
              <a:rPr lang="en-US" smtClean="0"/>
              <a:t>Understanding Animal and Livestock Production </a:t>
            </a:r>
          </a:p>
        </p:txBody>
      </p:sp>
      <p:pic>
        <p:nvPicPr>
          <p:cNvPr id="8195" name="Picture 4" descr="neonbanner2.jpg"/>
          <p:cNvPicPr>
            <a:picLocks noChangeAspect="1"/>
          </p:cNvPicPr>
          <p:nvPr/>
        </p:nvPicPr>
        <p:blipFill>
          <a:blip r:embed="rId3" cstate="print"/>
          <a:srcRect/>
          <a:stretch>
            <a:fillRect/>
          </a:stretch>
        </p:blipFill>
        <p:spPr bwMode="auto">
          <a:xfrm>
            <a:off x="3200400" y="4267200"/>
            <a:ext cx="990600" cy="1076325"/>
          </a:xfrm>
          <a:prstGeom prst="rect">
            <a:avLst/>
          </a:prstGeom>
          <a:noFill/>
          <a:ln w="9525">
            <a:noFill/>
            <a:miter lim="800000"/>
            <a:headEnd/>
            <a:tailEnd/>
          </a:ln>
        </p:spPr>
      </p:pic>
      <p:pic>
        <p:nvPicPr>
          <p:cNvPr id="8196" name="Picture 5" descr="neonbanner3.jpg"/>
          <p:cNvPicPr>
            <a:picLocks noChangeAspect="1"/>
          </p:cNvPicPr>
          <p:nvPr/>
        </p:nvPicPr>
        <p:blipFill>
          <a:blip r:embed="rId4" cstate="print"/>
          <a:srcRect/>
          <a:stretch>
            <a:fillRect/>
          </a:stretch>
        </p:blipFill>
        <p:spPr bwMode="auto">
          <a:xfrm>
            <a:off x="4191000" y="4267200"/>
            <a:ext cx="1438275" cy="1076325"/>
          </a:xfrm>
          <a:prstGeom prst="rect">
            <a:avLst/>
          </a:prstGeom>
          <a:noFill/>
          <a:ln w="9525">
            <a:noFill/>
            <a:miter lim="800000"/>
            <a:headEnd/>
            <a:tailEnd/>
          </a:ln>
        </p:spPr>
      </p:pic>
      <p:pic>
        <p:nvPicPr>
          <p:cNvPr id="8197" name="Picture 6" descr="neonbanner4.jpg"/>
          <p:cNvPicPr>
            <a:picLocks noChangeAspect="1"/>
          </p:cNvPicPr>
          <p:nvPr/>
        </p:nvPicPr>
        <p:blipFill>
          <a:blip r:embed="rId5" cstate="print"/>
          <a:srcRect/>
          <a:stretch>
            <a:fillRect/>
          </a:stretch>
        </p:blipFill>
        <p:spPr bwMode="auto">
          <a:xfrm>
            <a:off x="5638800" y="4267200"/>
            <a:ext cx="828675" cy="1076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rumen biology"/>
          <p:cNvPicPr>
            <a:picLocks noGrp="1" noChangeAspect="1" noChangeArrowheads="1"/>
          </p:cNvPicPr>
          <p:nvPr>
            <p:ph idx="1"/>
          </p:nvPr>
        </p:nvPicPr>
        <p:blipFill>
          <a:blip r:embed="rId3" cstate="print"/>
          <a:srcRect/>
          <a:stretch>
            <a:fillRect/>
          </a:stretch>
        </p:blipFill>
        <p:spPr>
          <a:xfrm>
            <a:off x="2095500" y="2220913"/>
            <a:ext cx="4953000" cy="3286125"/>
          </a:xfrm>
          <a:ln w="38100">
            <a:solidFill>
              <a:srgbClr val="000000"/>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cstate="email"/>
          <a:srcRect/>
          <a:stretch>
            <a:fillRect/>
          </a:stretch>
        </p:blipFill>
        <p:spPr bwMode="auto">
          <a:xfrm>
            <a:off x="0" y="0"/>
            <a:ext cx="9144000" cy="65093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Feed Needs- Beef Cattle</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defRPr/>
            </a:pPr>
            <a:r>
              <a:rPr lang="en-US" dirty="0" smtClean="0"/>
              <a:t>A Beef cow will consume about 5 ton of forages per year. Over one half a square bale per day.</a:t>
            </a:r>
          </a:p>
          <a:p>
            <a:pPr eaLnBrk="1" fontAlgn="auto" hangingPunct="1">
              <a:spcAft>
                <a:spcPts val="0"/>
              </a:spcAft>
              <a:defRPr/>
            </a:pPr>
            <a:r>
              <a:rPr lang="en-US" dirty="0" smtClean="0"/>
              <a:t>This cow would be expected to produce a 550 pound weaned calf.</a:t>
            </a:r>
          </a:p>
          <a:p>
            <a:pPr eaLnBrk="1" fontAlgn="auto" hangingPunct="1">
              <a:spcAft>
                <a:spcPts val="0"/>
              </a:spcAft>
              <a:defRPr/>
            </a:pPr>
            <a:r>
              <a:rPr lang="en-US" dirty="0" smtClean="0"/>
              <a:t>550 – 1300 market animal would consume around 4500 pounds of feed. (most of it generally as grain)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28650" y="0"/>
            <a:ext cx="7772400" cy="1143000"/>
          </a:xfrm>
        </p:spPr>
        <p:txBody>
          <a:bodyPr/>
          <a:lstStyle/>
          <a:p>
            <a:pPr eaLnBrk="1" hangingPunct="1"/>
            <a:r>
              <a:rPr lang="en-US" smtClean="0"/>
              <a:t>Beef cattle</a:t>
            </a:r>
          </a:p>
        </p:txBody>
      </p:sp>
      <p:graphicFrame>
        <p:nvGraphicFramePr>
          <p:cNvPr id="431153" name="Group 49"/>
          <p:cNvGraphicFramePr>
            <a:graphicFrameLocks noGrp="1"/>
          </p:cNvGraphicFramePr>
          <p:nvPr>
            <p:ph sz="half" idx="2"/>
          </p:nvPr>
        </p:nvGraphicFramePr>
        <p:xfrm>
          <a:off x="419100" y="971550"/>
          <a:ext cx="8286750" cy="5561331"/>
        </p:xfrm>
        <a:graphic>
          <a:graphicData uri="http://schemas.openxmlformats.org/drawingml/2006/table">
            <a:tbl>
              <a:tblPr/>
              <a:tblGrid>
                <a:gridCol w="1619250"/>
                <a:gridCol w="6667500"/>
              </a:tblGrid>
              <a:tr h="606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chemeClr val="tx1"/>
                          </a:solidFill>
                          <a:effectLst/>
                          <a:latin typeface="Arial" charset="0"/>
                        </a:rPr>
                        <a:t>Water</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chemeClr val="tx1"/>
                          </a:solidFill>
                          <a:effectLst/>
                          <a:latin typeface="Arial" charset="0"/>
                        </a:rPr>
                        <a:t>1.5 gallons per each 100 pounds of body weight</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r>
              <a:tr h="555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Arial" charset="0"/>
                        </a:rPr>
                        <a:t>Protein</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Arial" charset="0"/>
                        </a:rPr>
                        <a:t>8 to 16% of their diet</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r>
              <a:tr h="898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Arial" charset="0"/>
                        </a:rPr>
                        <a:t>Energy</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Arial" charset="0"/>
                        </a:rPr>
                        <a:t>22 to 28 pounds of dry matter per day (or equivalent fresh material) with a fiber level of 30 to 70%</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r>
              <a:tr h="795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Arial" charset="0"/>
                        </a:rPr>
                        <a:t>Vitamins</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Arial" charset="0"/>
                        </a:rPr>
                        <a:t>Generally must supplement A and E</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r>
              <a:tr h="1055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Arial" charset="0"/>
                        </a:rPr>
                        <a:t>Minerals</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Arial" charset="0"/>
                        </a:rPr>
                        <a:t>Ca to P ratios of 1.5:1 to 2:1; salt with trace minerals</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r>
              <a:tr h="990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Arial" charset="0"/>
                        </a:rPr>
                        <a:t>Fats</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Arial" charset="0"/>
                        </a:rPr>
                        <a:t>Less than 5%; fats interfere with rumen function</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Grass Fed Beef</a:t>
            </a:r>
            <a:endParaRPr lang="en-US" dirty="0"/>
          </a:p>
        </p:txBody>
      </p:sp>
      <p:sp>
        <p:nvSpPr>
          <p:cNvPr id="3" name="Content Placeholder 2"/>
          <p:cNvSpPr>
            <a:spLocks noGrp="1"/>
          </p:cNvSpPr>
          <p:nvPr>
            <p:ph idx="1"/>
          </p:nvPr>
        </p:nvSpPr>
        <p:spPr/>
        <p:txBody>
          <a:bodyPr/>
          <a:lstStyle/>
          <a:p>
            <a:r>
              <a:rPr lang="en-US" dirty="0" smtClean="0"/>
              <a:t>Lower in fat</a:t>
            </a:r>
          </a:p>
          <a:p>
            <a:r>
              <a:rPr lang="en-US" dirty="0" smtClean="0"/>
              <a:t>Higher in conjugated </a:t>
            </a:r>
            <a:r>
              <a:rPr lang="en-US" dirty="0" err="1" smtClean="0"/>
              <a:t>linoleic</a:t>
            </a:r>
            <a:r>
              <a:rPr lang="en-US" dirty="0" smtClean="0"/>
              <a:t> acid</a:t>
            </a:r>
          </a:p>
          <a:p>
            <a:r>
              <a:rPr lang="en-US" dirty="0" smtClean="0"/>
              <a:t>Environmentally friendly?</a:t>
            </a:r>
          </a:p>
          <a:p>
            <a:r>
              <a:rPr lang="en-US" dirty="0" smtClean="0"/>
              <a:t>E-coli?</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Feed Needs--- Goats</a:t>
            </a:r>
          </a:p>
        </p:txBody>
      </p:sp>
      <p:sp>
        <p:nvSpPr>
          <p:cNvPr id="23555" name="Content Placeholder 2"/>
          <p:cNvSpPr>
            <a:spLocks noGrp="1"/>
          </p:cNvSpPr>
          <p:nvPr>
            <p:ph idx="1"/>
          </p:nvPr>
        </p:nvSpPr>
        <p:spPr/>
        <p:txBody>
          <a:bodyPr/>
          <a:lstStyle/>
          <a:p>
            <a:pPr eaLnBrk="1" hangingPunct="1"/>
            <a:endParaRPr lang="en-US" smtClean="0"/>
          </a:p>
          <a:p>
            <a:pPr eaLnBrk="1" hangingPunct="1"/>
            <a:r>
              <a:rPr lang="en-US" smtClean="0"/>
              <a:t>A 150 pound Dairy goat will consume around 3200 pounds of feed per year.  Most as forages.</a:t>
            </a:r>
          </a:p>
          <a:p>
            <a:pPr eaLnBrk="1" hangingPunct="1"/>
            <a:r>
              <a:rPr lang="en-US" smtClean="0"/>
              <a:t>Meat goats will consume less</a:t>
            </a:r>
          </a:p>
          <a:p>
            <a:pPr eaLnBrk="1" hangingPunct="1"/>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23850" y="0"/>
            <a:ext cx="8362950" cy="1017588"/>
          </a:xfrm>
        </p:spPr>
        <p:txBody>
          <a:bodyPr/>
          <a:lstStyle/>
          <a:p>
            <a:pPr eaLnBrk="1" hangingPunct="1"/>
            <a:r>
              <a:rPr lang="en-US" smtClean="0"/>
              <a:t>Meat goats</a:t>
            </a:r>
          </a:p>
        </p:txBody>
      </p:sp>
      <p:graphicFrame>
        <p:nvGraphicFramePr>
          <p:cNvPr id="443432" name="Group 40"/>
          <p:cNvGraphicFramePr>
            <a:graphicFrameLocks noGrp="1"/>
          </p:cNvGraphicFramePr>
          <p:nvPr>
            <p:ph sz="half" idx="2"/>
          </p:nvPr>
        </p:nvGraphicFramePr>
        <p:xfrm>
          <a:off x="266700" y="1143000"/>
          <a:ext cx="8610600" cy="5350828"/>
        </p:xfrm>
        <a:graphic>
          <a:graphicData uri="http://schemas.openxmlformats.org/drawingml/2006/table">
            <a:tbl>
              <a:tblPr/>
              <a:tblGrid>
                <a:gridCol w="1793875"/>
                <a:gridCol w="6816725"/>
              </a:tblGrid>
              <a:tr h="606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chemeClr val="tx1"/>
                          </a:solidFill>
                          <a:effectLst/>
                          <a:latin typeface="Arial" charset="0"/>
                        </a:rPr>
                        <a:t>Water</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Arial" charset="0"/>
                        </a:rPr>
                        <a:t>1 to 1.5 gallons per day average, double for lactating females</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r>
              <a:tr h="4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Arial" charset="0"/>
                        </a:rPr>
                        <a:t>Protein</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Arial" charset="0"/>
                        </a:rPr>
                        <a:t>10 to 14% of their diet</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r>
              <a:tr h="771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Arial" charset="0"/>
                        </a:rPr>
                        <a:t>Energy</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Arial" charset="0"/>
                        </a:rPr>
                        <a:t>2 to 4% of body weight. Need a minimum of 0.5 to 1.0 pound of roughage per day to keep rumen functioning. Can add grain as supplement.</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r>
              <a:tr h="534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Arial" charset="0"/>
                        </a:rPr>
                        <a:t>Vitamins</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Arial" charset="0"/>
                        </a:rPr>
                        <a:t>May need to supplement A and E</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r>
              <a:tr h="823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Arial" charset="0"/>
                        </a:rPr>
                        <a:t>Minerals</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Arial" charset="0"/>
                        </a:rPr>
                        <a:t>Ca to P ratios of 2:1; copper, zinc, and selenium are likely to be low</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r>
              <a:tr h="758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chemeClr val="tx1"/>
                          </a:solidFill>
                          <a:effectLst/>
                          <a:latin typeface="Arial" charset="0"/>
                        </a:rPr>
                        <a:t>Fats</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Arial" charset="0"/>
                        </a:rPr>
                        <a:t>Less than 5%; fats interfere with rumen function</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Sheep</a:t>
            </a:r>
          </a:p>
        </p:txBody>
      </p:sp>
      <p:sp>
        <p:nvSpPr>
          <p:cNvPr id="25603" name="Content Placeholder 4"/>
          <p:cNvSpPr>
            <a:spLocks noGrp="1"/>
          </p:cNvSpPr>
          <p:nvPr>
            <p:ph idx="1"/>
          </p:nvPr>
        </p:nvSpPr>
        <p:spPr/>
        <p:txBody>
          <a:bodyPr/>
          <a:lstStyle/>
          <a:p>
            <a:pPr eaLnBrk="1" hangingPunct="1"/>
            <a:r>
              <a:rPr lang="en-US" smtClean="0"/>
              <a:t>Prefer grass pastures with some forages mixed in.</a:t>
            </a:r>
          </a:p>
          <a:p>
            <a:pPr eaLnBrk="1" hangingPunct="1"/>
            <a:r>
              <a:rPr lang="en-US" smtClean="0"/>
              <a:t>Lambs are usually finished on mostly grain diets</a:t>
            </a:r>
          </a:p>
          <a:p>
            <a:pPr eaLnBrk="1" hangingPunct="1"/>
            <a:r>
              <a:rPr lang="en-US" smtClean="0"/>
              <a:t>Look out for a condition called Urinary calculi </a:t>
            </a:r>
          </a:p>
          <a:p>
            <a:pPr eaLnBrk="1" hangingPunct="1"/>
            <a:endParaRPr 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0" y="0"/>
            <a:ext cx="9144000" cy="857250"/>
          </a:xfrm>
        </p:spPr>
        <p:txBody>
          <a:bodyPr/>
          <a:lstStyle/>
          <a:p>
            <a:pPr eaLnBrk="1" hangingPunct="1"/>
            <a:r>
              <a:rPr lang="en-US" sz="4000" smtClean="0"/>
              <a:t>Sheep</a:t>
            </a:r>
          </a:p>
        </p:txBody>
      </p:sp>
      <p:graphicFrame>
        <p:nvGraphicFramePr>
          <p:cNvPr id="433190" name="Group 38"/>
          <p:cNvGraphicFramePr>
            <a:graphicFrameLocks noGrp="1"/>
          </p:cNvGraphicFramePr>
          <p:nvPr>
            <p:ph/>
          </p:nvPr>
        </p:nvGraphicFramePr>
        <p:xfrm>
          <a:off x="361950" y="819150"/>
          <a:ext cx="8515350" cy="5972810"/>
        </p:xfrm>
        <a:graphic>
          <a:graphicData uri="http://schemas.openxmlformats.org/drawingml/2006/table">
            <a:tbl>
              <a:tblPr/>
              <a:tblGrid>
                <a:gridCol w="1662113"/>
                <a:gridCol w="6853237"/>
              </a:tblGrid>
              <a:tr h="895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1" i="0" u="none" strike="noStrike" cap="none" normalizeH="0" baseline="0" dirty="0" smtClean="0">
                          <a:ln>
                            <a:noFill/>
                          </a:ln>
                          <a:solidFill>
                            <a:schemeClr val="tx1"/>
                          </a:solidFill>
                          <a:effectLst/>
                          <a:latin typeface="Arial" charset="0"/>
                        </a:rPr>
                        <a:t>Water</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1" i="0" u="none" strike="noStrike" cap="none" normalizeH="0" baseline="0" smtClean="0">
                          <a:ln>
                            <a:noFill/>
                          </a:ln>
                          <a:solidFill>
                            <a:schemeClr val="tx1"/>
                          </a:solidFill>
                          <a:effectLst/>
                          <a:latin typeface="Arial" charset="0"/>
                        </a:rPr>
                        <a:t>1 to 1.5 gallons per day average, double for lactating females</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1" i="0" u="none" strike="noStrike" cap="none" normalizeH="0" baseline="0" smtClean="0">
                          <a:ln>
                            <a:noFill/>
                          </a:ln>
                          <a:solidFill>
                            <a:schemeClr val="tx1"/>
                          </a:solidFill>
                          <a:effectLst/>
                          <a:latin typeface="Arial" charset="0"/>
                        </a:rPr>
                        <a:t>Protein</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1" i="0" u="none" strike="noStrike" cap="none" normalizeH="0" baseline="0" smtClean="0">
                          <a:ln>
                            <a:noFill/>
                          </a:ln>
                          <a:solidFill>
                            <a:schemeClr val="tx1"/>
                          </a:solidFill>
                          <a:effectLst/>
                          <a:latin typeface="Arial" charset="0"/>
                        </a:rPr>
                        <a:t>10 to 14% of their diet</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r>
              <a:tr h="771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1" i="0" u="none" strike="noStrike" cap="none" normalizeH="0" baseline="0" smtClean="0">
                          <a:ln>
                            <a:noFill/>
                          </a:ln>
                          <a:solidFill>
                            <a:schemeClr val="tx1"/>
                          </a:solidFill>
                          <a:effectLst/>
                          <a:latin typeface="Arial" charset="0"/>
                        </a:rPr>
                        <a:t>Energy</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1" i="0" u="none" strike="noStrike" cap="none" normalizeH="0" baseline="0" dirty="0" smtClean="0">
                          <a:ln>
                            <a:noFill/>
                          </a:ln>
                          <a:solidFill>
                            <a:schemeClr val="tx1"/>
                          </a:solidFill>
                          <a:effectLst/>
                          <a:latin typeface="Arial" charset="0"/>
                        </a:rPr>
                        <a:t>2 to 4% of body weight. Need a minimum of 0.5 to 1.0 pound of roughage per day to keep rumen functioning. Can add grain as supplement.</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r>
              <a:tr h="433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1" i="0" u="none" strike="noStrike" cap="none" normalizeH="0" baseline="0" smtClean="0">
                          <a:ln>
                            <a:noFill/>
                          </a:ln>
                          <a:solidFill>
                            <a:schemeClr val="tx1"/>
                          </a:solidFill>
                          <a:effectLst/>
                          <a:latin typeface="Arial" charset="0"/>
                        </a:rPr>
                        <a:t>Vitamins</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1" i="0" u="none" strike="noStrike" cap="none" normalizeH="0" baseline="0" smtClean="0">
                          <a:ln>
                            <a:noFill/>
                          </a:ln>
                          <a:solidFill>
                            <a:schemeClr val="tx1"/>
                          </a:solidFill>
                          <a:effectLst/>
                          <a:latin typeface="Arial" charset="0"/>
                        </a:rPr>
                        <a:t>May need to supplement A and E</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r>
              <a:tr h="717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1" i="0" u="none" strike="noStrike" cap="none" normalizeH="0" baseline="0" smtClean="0">
                          <a:ln>
                            <a:noFill/>
                          </a:ln>
                          <a:solidFill>
                            <a:schemeClr val="tx1"/>
                          </a:solidFill>
                          <a:effectLst/>
                          <a:latin typeface="Arial" charset="0"/>
                        </a:rPr>
                        <a:t>Minerals</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1" i="0" u="none" strike="noStrike" cap="none" normalizeH="0" baseline="0" smtClean="0">
                          <a:ln>
                            <a:noFill/>
                          </a:ln>
                          <a:solidFill>
                            <a:schemeClr val="tx1"/>
                          </a:solidFill>
                          <a:effectLst/>
                          <a:latin typeface="Arial" charset="0"/>
                        </a:rPr>
                        <a:t>Ca to P ratios of 2:1; zinc and selenium are likely to be low. Copper levels must be monitored as sheep are susceptible to copper toxicity.</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r>
              <a:tr h="717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1" i="0" u="none" strike="noStrike" cap="none" normalizeH="0" baseline="0" smtClean="0">
                          <a:ln>
                            <a:noFill/>
                          </a:ln>
                          <a:solidFill>
                            <a:schemeClr val="tx1"/>
                          </a:solidFill>
                          <a:effectLst/>
                          <a:latin typeface="Arial" charset="0"/>
                        </a:rPr>
                        <a:t>Fats</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1" i="0" u="none" strike="noStrike" cap="none" normalizeH="0" baseline="0" smtClean="0">
                          <a:ln>
                            <a:noFill/>
                          </a:ln>
                          <a:solidFill>
                            <a:schemeClr val="tx1"/>
                          </a:solidFill>
                          <a:effectLst/>
                          <a:latin typeface="Arial" charset="0"/>
                        </a:rPr>
                        <a:t>Less than 5%; fats interfere with rumen function</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Swine and Poultry</a:t>
            </a:r>
          </a:p>
        </p:txBody>
      </p:sp>
      <p:sp>
        <p:nvSpPr>
          <p:cNvPr id="27651" name="Content Placeholder 2"/>
          <p:cNvSpPr>
            <a:spLocks noGrp="1"/>
          </p:cNvSpPr>
          <p:nvPr>
            <p:ph idx="1"/>
          </p:nvPr>
        </p:nvSpPr>
        <p:spPr/>
        <p:txBody>
          <a:bodyPr/>
          <a:lstStyle/>
          <a:p>
            <a:pPr eaLnBrk="1" hangingPunct="1"/>
            <a:r>
              <a:rPr lang="en-US" smtClean="0"/>
              <a:t>Prefer high energy low fiber diets</a:t>
            </a:r>
          </a:p>
          <a:p>
            <a:pPr eaLnBrk="1" hangingPunct="1"/>
            <a:r>
              <a:rPr lang="en-US" smtClean="0"/>
              <a:t>Diets will be high in protein</a:t>
            </a:r>
          </a:p>
          <a:p>
            <a:pPr eaLnBrk="1" hangingPunct="1"/>
            <a:r>
              <a:rPr lang="en-US" smtClean="0"/>
              <a:t>Manure will be higher in Nitrogen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5029200" cy="1143000"/>
          </a:xfrm>
        </p:spPr>
        <p:txBody>
          <a:bodyPr rtlCol="0">
            <a:normAutofit fontScale="90000"/>
          </a:bodyPr>
          <a:lstStyle/>
          <a:p>
            <a:pPr algn="r" eaLnBrk="1" fontAlgn="auto" hangingPunct="1">
              <a:spcAft>
                <a:spcPts val="0"/>
              </a:spcAft>
              <a:defRPr/>
            </a:pPr>
            <a:r>
              <a:rPr lang="en-US" dirty="0" smtClean="0"/>
              <a:t>Matching </a:t>
            </a:r>
            <a:r>
              <a:rPr lang="en-US" dirty="0"/>
              <a:t>Y</a:t>
            </a:r>
            <a:r>
              <a:rPr lang="en-US" dirty="0" smtClean="0"/>
              <a:t>our </a:t>
            </a:r>
            <a:br>
              <a:rPr lang="en-US" dirty="0" smtClean="0"/>
            </a:br>
            <a:r>
              <a:rPr lang="en-US" dirty="0" smtClean="0"/>
              <a:t>Farm with the Animal</a:t>
            </a:r>
            <a:endParaRPr lang="en-US" dirty="0"/>
          </a:p>
        </p:txBody>
      </p:sp>
      <p:sp>
        <p:nvSpPr>
          <p:cNvPr id="9219" name="Content Placeholder 2"/>
          <p:cNvSpPr>
            <a:spLocks noGrp="1"/>
          </p:cNvSpPr>
          <p:nvPr>
            <p:ph idx="1"/>
          </p:nvPr>
        </p:nvSpPr>
        <p:spPr/>
        <p:txBody>
          <a:bodyPr/>
          <a:lstStyle/>
          <a:p>
            <a:pPr eaLnBrk="1" hangingPunct="1"/>
            <a:endParaRPr lang="en-US" smtClean="0"/>
          </a:p>
        </p:txBody>
      </p:sp>
      <p:pic>
        <p:nvPicPr>
          <p:cNvPr id="9220" name="Picture 11" descr="C:\Documents and Settings\mkepler\Local Settings\Temporary Internet Files\Content.IE5\EZ2LOPWH\MPj04065580000[1].jpg"/>
          <p:cNvPicPr>
            <a:picLocks noChangeAspect="1" noChangeArrowheads="1"/>
          </p:cNvPicPr>
          <p:nvPr/>
        </p:nvPicPr>
        <p:blipFill>
          <a:blip r:embed="rId3" cstate="print"/>
          <a:srcRect/>
          <a:stretch>
            <a:fillRect/>
          </a:stretch>
        </p:blipFill>
        <p:spPr bwMode="auto">
          <a:xfrm>
            <a:off x="0" y="1754188"/>
            <a:ext cx="9144000" cy="5103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Feed Needs- Swine</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defRPr/>
            </a:pPr>
            <a:r>
              <a:rPr lang="en-US" dirty="0" smtClean="0"/>
              <a:t>It takes about 10 </a:t>
            </a:r>
            <a:r>
              <a:rPr lang="en-US" b="1" dirty="0" smtClean="0"/>
              <a:t>bushels of corn</a:t>
            </a:r>
            <a:r>
              <a:rPr lang="en-US" dirty="0" smtClean="0"/>
              <a:t> and 90 pounds of Soybean meal to raise and finish a hog to market.</a:t>
            </a:r>
          </a:p>
          <a:p>
            <a:pPr eaLnBrk="1" fontAlgn="auto" hangingPunct="1">
              <a:spcAft>
                <a:spcPts val="0"/>
              </a:spcAft>
              <a:defRPr/>
            </a:pPr>
            <a:r>
              <a:rPr lang="en-US" dirty="0" smtClean="0"/>
              <a:t>Pasture pork---One acre of good pasture can accommodate up to 8 sows for a season.</a:t>
            </a:r>
          </a:p>
          <a:p>
            <a:pPr eaLnBrk="1" fontAlgn="auto" hangingPunct="1">
              <a:spcAft>
                <a:spcPts val="0"/>
              </a:spcAft>
              <a:defRPr/>
            </a:pPr>
            <a:r>
              <a:rPr lang="en-US" dirty="0" smtClean="0"/>
              <a:t>Under 100 pounds --- 15–30 pigs per acre </a:t>
            </a:r>
          </a:p>
          <a:p>
            <a:pPr eaLnBrk="1" fontAlgn="auto" hangingPunct="1">
              <a:spcAft>
                <a:spcPts val="0"/>
              </a:spcAft>
              <a:defRPr/>
            </a:pPr>
            <a:r>
              <a:rPr lang="en-US" dirty="0" smtClean="0"/>
              <a:t>Over 100 pounds----10-20 pigs per acre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19100" y="274638"/>
            <a:ext cx="6229350" cy="1143000"/>
          </a:xfrm>
        </p:spPr>
        <p:txBody>
          <a:bodyPr/>
          <a:lstStyle/>
          <a:p>
            <a:pPr eaLnBrk="1" hangingPunct="1"/>
            <a:r>
              <a:rPr lang="en-US" smtClean="0"/>
              <a:t>Swine</a:t>
            </a:r>
          </a:p>
        </p:txBody>
      </p:sp>
      <p:graphicFrame>
        <p:nvGraphicFramePr>
          <p:cNvPr id="435236" name="Group 36"/>
          <p:cNvGraphicFramePr>
            <a:graphicFrameLocks noGrp="1"/>
          </p:cNvGraphicFramePr>
          <p:nvPr>
            <p:ph idx="1"/>
          </p:nvPr>
        </p:nvGraphicFramePr>
        <p:xfrm>
          <a:off x="381000" y="1600200"/>
          <a:ext cx="8382000" cy="4784091"/>
        </p:xfrm>
        <a:graphic>
          <a:graphicData uri="http://schemas.openxmlformats.org/drawingml/2006/table">
            <a:tbl>
              <a:tblPr/>
              <a:tblGrid>
                <a:gridCol w="1619250"/>
                <a:gridCol w="6762750"/>
              </a:tblGrid>
              <a:tr h="627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chemeClr val="tx1"/>
                          </a:solidFill>
                          <a:effectLst/>
                          <a:latin typeface="Arial" charset="0"/>
                        </a:rPr>
                        <a:t>Water</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Arial" charset="0"/>
                        </a:rPr>
                        <a:t>1 to 5 gallons per day</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r>
              <a:tr h="363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Arial" charset="0"/>
                        </a:rPr>
                        <a:t>Protein</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Arial" charset="0"/>
                        </a:rPr>
                        <a:t>12 to 18% of their diet</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r>
              <a:tr h="712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Arial" charset="0"/>
                        </a:rPr>
                        <a:t>Energy</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chemeClr val="tx1"/>
                          </a:solidFill>
                          <a:effectLst/>
                          <a:latin typeface="Arial" charset="0"/>
                        </a:rPr>
                        <a:t>3 to 6% of body weight per day</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r>
              <a:tr h="347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Arial" charset="0"/>
                        </a:rPr>
                        <a:t>Vitamins</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Arial" charset="0"/>
                        </a:rPr>
                        <a:t>Make vitamin C and some of the B vitamins;  will need to supplement A, D, E, K, B-series, and other water soluble vitamins</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r>
              <a:tr h="717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Arial" charset="0"/>
                        </a:rPr>
                        <a:t>Minerals</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0" algn="l"/>
                        </a:tabLst>
                      </a:pPr>
                      <a:r>
                        <a:rPr kumimoji="0" lang="en-US" sz="2600" b="1" i="0" u="none" strike="noStrike" cap="none" normalizeH="0" baseline="0" smtClean="0">
                          <a:ln>
                            <a:noFill/>
                          </a:ln>
                          <a:solidFill>
                            <a:schemeClr val="tx1"/>
                          </a:solidFill>
                          <a:effectLst/>
                          <a:latin typeface="Arial" charset="0"/>
                        </a:rPr>
                        <a:t>Sodium &amp; chloride (salt), calcium, phosphorus, copper, iron, zinc, iodine, selenium</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r>
            </a:tbl>
          </a:graphicData>
        </a:graphic>
      </p:graphicFrame>
      <p:grpSp>
        <p:nvGrpSpPr>
          <p:cNvPr id="29719" name="Group 5"/>
          <p:cNvGrpSpPr>
            <a:grpSpLocks/>
          </p:cNvGrpSpPr>
          <p:nvPr/>
        </p:nvGrpSpPr>
        <p:grpSpPr bwMode="auto">
          <a:xfrm>
            <a:off x="6735763" y="152400"/>
            <a:ext cx="2179637" cy="2373313"/>
            <a:chOff x="6659563" y="331872"/>
            <a:chExt cx="2179637" cy="2373228"/>
          </a:xfrm>
        </p:grpSpPr>
        <p:pic>
          <p:nvPicPr>
            <p:cNvPr id="29720" name="Picture 37" descr="NRCSHI97031"/>
            <p:cNvPicPr>
              <a:picLocks noChangeAspect="1" noChangeArrowheads="1"/>
            </p:cNvPicPr>
            <p:nvPr/>
          </p:nvPicPr>
          <p:blipFill>
            <a:blip r:embed="rId3" cstate="print"/>
            <a:srcRect/>
            <a:stretch>
              <a:fillRect/>
            </a:stretch>
          </p:blipFill>
          <p:spPr bwMode="auto">
            <a:xfrm>
              <a:off x="6659563" y="331872"/>
              <a:ext cx="2179637" cy="2373228"/>
            </a:xfrm>
            <a:prstGeom prst="rect">
              <a:avLst/>
            </a:prstGeom>
            <a:noFill/>
            <a:ln w="28575">
              <a:solidFill>
                <a:srgbClr val="000000"/>
              </a:solidFill>
              <a:miter lim="800000"/>
              <a:headEnd/>
              <a:tailEnd/>
            </a:ln>
          </p:spPr>
        </p:pic>
        <p:sp>
          <p:nvSpPr>
            <p:cNvPr id="29721" name="Text Box 38"/>
            <p:cNvSpPr txBox="1">
              <a:spLocks noChangeArrowheads="1"/>
            </p:cNvSpPr>
            <p:nvPr/>
          </p:nvSpPr>
          <p:spPr bwMode="auto">
            <a:xfrm>
              <a:off x="7620000" y="2422525"/>
              <a:ext cx="931862" cy="244475"/>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USDA NRCS</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1371600"/>
            <a:ext cx="8229600" cy="1143000"/>
          </a:xfrm>
        </p:spPr>
        <p:txBody>
          <a:bodyPr/>
          <a:lstStyle/>
          <a:p>
            <a:pPr eaLnBrk="1" hangingPunct="1"/>
            <a:r>
              <a:rPr lang="en-US" smtClean="0"/>
              <a:t>Poultry Digestive Tract</a:t>
            </a:r>
          </a:p>
        </p:txBody>
      </p:sp>
      <p:pic>
        <p:nvPicPr>
          <p:cNvPr id="30723" name="Content Placeholder 3" descr="DigestiveSystemFowl-lindr-500.gif_rdax_500x352.gif"/>
          <p:cNvPicPr>
            <a:picLocks noGrp="1" noChangeAspect="1"/>
          </p:cNvPicPr>
          <p:nvPr>
            <p:ph idx="1"/>
          </p:nvPr>
        </p:nvPicPr>
        <p:blipFill>
          <a:blip r:embed="rId3" cstate="print"/>
          <a:srcRect/>
          <a:stretch>
            <a:fillRect/>
          </a:stretch>
        </p:blipFill>
        <p:spPr>
          <a:xfrm>
            <a:off x="2190750" y="2667000"/>
            <a:ext cx="4762500" cy="33528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9"/>
          <p:cNvSpPr>
            <a:spLocks noGrp="1" noChangeArrowheads="1"/>
          </p:cNvSpPr>
          <p:nvPr>
            <p:ph type="title"/>
          </p:nvPr>
        </p:nvSpPr>
        <p:spPr>
          <a:xfrm>
            <a:off x="228600" y="1428750"/>
            <a:ext cx="6324600" cy="933450"/>
          </a:xfrm>
        </p:spPr>
        <p:txBody>
          <a:bodyPr/>
          <a:lstStyle/>
          <a:p>
            <a:pPr eaLnBrk="1" hangingPunct="1"/>
            <a:r>
              <a:rPr lang="en-US" smtClean="0"/>
              <a:t>Poultry: for meat or eggs?</a:t>
            </a:r>
          </a:p>
        </p:txBody>
      </p:sp>
      <p:sp>
        <p:nvSpPr>
          <p:cNvPr id="36867" name="Rectangle 10"/>
          <p:cNvSpPr>
            <a:spLocks noGrp="1" noChangeArrowheads="1"/>
          </p:cNvSpPr>
          <p:nvPr>
            <p:ph type="body" idx="1"/>
          </p:nvPr>
        </p:nvSpPr>
        <p:spPr>
          <a:xfrm>
            <a:off x="0" y="2286000"/>
            <a:ext cx="5810250" cy="4648200"/>
          </a:xfrm>
        </p:spPr>
        <p:txBody>
          <a:bodyPr/>
          <a:lstStyle/>
          <a:p>
            <a:pPr eaLnBrk="1" hangingPunct="1"/>
            <a:r>
              <a:rPr lang="en-US" sz="2800" smtClean="0"/>
              <a:t>A laying ration provides two times more vitamin A, 2½ times more vitamin D and at least 3 times more calcium</a:t>
            </a:r>
          </a:p>
          <a:p>
            <a:pPr eaLnBrk="1" hangingPunct="1"/>
            <a:r>
              <a:rPr lang="en-US" sz="2800" smtClean="0"/>
              <a:t>A mature, lightweight bird will eat about 1/4 pound of feed daily, or 90 lbs/year, while producing about 240+ eggs each year</a:t>
            </a:r>
          </a:p>
          <a:p>
            <a:pPr eaLnBrk="1" hangingPunct="1"/>
            <a:r>
              <a:rPr lang="en-US" sz="2800" smtClean="0"/>
              <a:t>Broilers can gain 2 pounds for each pound of feed eaten</a:t>
            </a:r>
          </a:p>
        </p:txBody>
      </p:sp>
      <p:grpSp>
        <p:nvGrpSpPr>
          <p:cNvPr id="36868" name="Group 5"/>
          <p:cNvGrpSpPr>
            <a:grpSpLocks/>
          </p:cNvGrpSpPr>
          <p:nvPr/>
        </p:nvGrpSpPr>
        <p:grpSpPr bwMode="auto">
          <a:xfrm>
            <a:off x="5924550" y="2409825"/>
            <a:ext cx="2933700" cy="4295775"/>
            <a:chOff x="5924550" y="1885950"/>
            <a:chExt cx="2933700" cy="4295220"/>
          </a:xfrm>
        </p:grpSpPr>
        <p:pic>
          <p:nvPicPr>
            <p:cNvPr id="36869" name="Picture 11" descr="Poultry L Allen"/>
            <p:cNvPicPr>
              <a:picLocks noChangeAspect="1" noChangeArrowheads="1"/>
            </p:cNvPicPr>
            <p:nvPr/>
          </p:nvPicPr>
          <p:blipFill>
            <a:blip r:embed="rId3" cstate="print"/>
            <a:srcRect/>
            <a:stretch>
              <a:fillRect/>
            </a:stretch>
          </p:blipFill>
          <p:spPr bwMode="auto">
            <a:xfrm>
              <a:off x="5924550" y="1885950"/>
              <a:ext cx="2933700" cy="3911600"/>
            </a:xfrm>
            <a:prstGeom prst="rect">
              <a:avLst/>
            </a:prstGeom>
            <a:noFill/>
            <a:ln w="28575">
              <a:solidFill>
                <a:srgbClr val="000000"/>
              </a:solidFill>
              <a:miter lim="800000"/>
              <a:headEnd/>
              <a:tailEnd/>
            </a:ln>
          </p:spPr>
        </p:pic>
        <p:sp>
          <p:nvSpPr>
            <p:cNvPr id="36870" name="Text Box 12"/>
            <p:cNvSpPr txBox="1">
              <a:spLocks noChangeArrowheads="1"/>
            </p:cNvSpPr>
            <p:nvPr/>
          </p:nvSpPr>
          <p:spPr bwMode="auto">
            <a:xfrm>
              <a:off x="7086600" y="5811838"/>
              <a:ext cx="1752600" cy="369332"/>
            </a:xfrm>
            <a:prstGeom prst="rect">
              <a:avLst/>
            </a:prstGeom>
            <a:noFill/>
            <a:ln w="9525">
              <a:noFill/>
              <a:miter lim="800000"/>
              <a:headEnd/>
              <a:tailEnd/>
            </a:ln>
          </p:spPr>
          <p:txBody>
            <a:bodyPr>
              <a:spAutoFit/>
            </a:bodyPr>
            <a:lstStyle/>
            <a:p>
              <a:r>
                <a:rPr lang="en-US">
                  <a:latin typeface="Calibri" pitchFamily="34" charset="0"/>
                </a:rPr>
                <a:t>L. Allen, Nev.</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676400"/>
          </a:xfrm>
        </p:spPr>
        <p:txBody>
          <a:bodyPr/>
          <a:lstStyle/>
          <a:p>
            <a:r>
              <a:rPr lang="en-US" dirty="0" smtClean="0"/>
              <a:t>Pasture Poultry</a:t>
            </a:r>
            <a:endParaRPr lang="en-US" dirty="0"/>
          </a:p>
        </p:txBody>
      </p:sp>
      <p:sp>
        <p:nvSpPr>
          <p:cNvPr id="3" name="Content Placeholder 2"/>
          <p:cNvSpPr>
            <a:spLocks noGrp="1"/>
          </p:cNvSpPr>
          <p:nvPr>
            <p:ph idx="1"/>
          </p:nvPr>
        </p:nvSpPr>
        <p:spPr/>
        <p:txBody>
          <a:bodyPr/>
          <a:lstStyle/>
          <a:p>
            <a:endParaRPr lang="en-US" dirty="0"/>
          </a:p>
        </p:txBody>
      </p:sp>
      <p:pic>
        <p:nvPicPr>
          <p:cNvPr id="4" name="Picture 2050" descr="past poultry"/>
          <p:cNvPicPr>
            <a:picLocks noChangeAspect="1" noChangeArrowheads="1"/>
          </p:cNvPicPr>
          <p:nvPr/>
        </p:nvPicPr>
        <p:blipFill>
          <a:blip r:embed="rId3" cstate="print"/>
          <a:srcRect/>
          <a:stretch>
            <a:fillRect/>
          </a:stretch>
        </p:blipFill>
        <p:spPr bwMode="auto">
          <a:xfrm>
            <a:off x="1143000" y="2286000"/>
            <a:ext cx="6096000" cy="4572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Pasture poultry</a:t>
            </a:r>
          </a:p>
        </p:txBody>
      </p:sp>
      <p:sp>
        <p:nvSpPr>
          <p:cNvPr id="32771" name="Content Placeholder 2"/>
          <p:cNvSpPr>
            <a:spLocks noGrp="1"/>
          </p:cNvSpPr>
          <p:nvPr>
            <p:ph idx="1"/>
          </p:nvPr>
        </p:nvSpPr>
        <p:spPr/>
        <p:txBody>
          <a:bodyPr/>
          <a:lstStyle/>
          <a:p>
            <a:pPr eaLnBrk="1" hangingPunct="1"/>
            <a:r>
              <a:rPr lang="en-US" smtClean="0"/>
              <a:t>Meat type poultry raised on pasture during warm weather.</a:t>
            </a:r>
          </a:p>
          <a:p>
            <a:pPr eaLnBrk="1" hangingPunct="1"/>
            <a:r>
              <a:rPr lang="en-US" smtClean="0"/>
              <a:t>Chicks brooded and move to pasture at 3 weeks.</a:t>
            </a:r>
          </a:p>
          <a:p>
            <a:pPr eaLnBrk="1" hangingPunct="1"/>
            <a:r>
              <a:rPr lang="en-US" smtClean="0"/>
              <a:t>Harvested at 8 weeks.</a:t>
            </a:r>
          </a:p>
          <a:p>
            <a:pPr eaLnBrk="1" hangingPunct="1"/>
            <a:endParaRPr lang="en-US" smtClean="0"/>
          </a:p>
          <a:p>
            <a:pPr eaLnBrk="1" hangingPunct="1"/>
            <a:endParaRPr 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Free Range Eggs</a:t>
            </a:r>
          </a:p>
        </p:txBody>
      </p:sp>
      <p:sp>
        <p:nvSpPr>
          <p:cNvPr id="33795" name="Content Placeholder 2"/>
          <p:cNvSpPr>
            <a:spLocks noGrp="1"/>
          </p:cNvSpPr>
          <p:nvPr>
            <p:ph idx="1"/>
          </p:nvPr>
        </p:nvSpPr>
        <p:spPr/>
        <p:txBody>
          <a:bodyPr/>
          <a:lstStyle/>
          <a:p>
            <a:pPr eaLnBrk="1" hangingPunct="1"/>
            <a:r>
              <a:rPr lang="en-US" smtClean="0"/>
              <a:t>Yokes are darker and more flavorful. </a:t>
            </a:r>
          </a:p>
          <a:p>
            <a:pPr eaLnBrk="1" hangingPunct="1"/>
            <a:r>
              <a:rPr lang="en-US" smtClean="0"/>
              <a:t>Many different types of housing-chicken tractors</a:t>
            </a:r>
          </a:p>
          <a:p>
            <a:pPr eaLnBrk="1" hangingPunct="1"/>
            <a:r>
              <a:rPr lang="en-US" smtClean="0"/>
              <a:t>Predators</a:t>
            </a:r>
          </a:p>
          <a:p>
            <a:pPr eaLnBrk="1" hangingPunct="1"/>
            <a:endParaRPr lang="en-US"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0"/>
            <a:ext cx="8496300" cy="941388"/>
          </a:xfrm>
        </p:spPr>
        <p:txBody>
          <a:bodyPr/>
          <a:lstStyle/>
          <a:p>
            <a:pPr eaLnBrk="1" hangingPunct="1"/>
            <a:r>
              <a:rPr lang="en-US" smtClean="0"/>
              <a:t>Poultry</a:t>
            </a:r>
          </a:p>
        </p:txBody>
      </p:sp>
      <p:graphicFrame>
        <p:nvGraphicFramePr>
          <p:cNvPr id="436260" name="Group 36"/>
          <p:cNvGraphicFramePr>
            <a:graphicFrameLocks noGrp="1"/>
          </p:cNvGraphicFramePr>
          <p:nvPr>
            <p:ph idx="1"/>
          </p:nvPr>
        </p:nvGraphicFramePr>
        <p:xfrm>
          <a:off x="323850" y="838200"/>
          <a:ext cx="8553450" cy="5773104"/>
        </p:xfrm>
        <a:graphic>
          <a:graphicData uri="http://schemas.openxmlformats.org/drawingml/2006/table">
            <a:tbl>
              <a:tblPr/>
              <a:tblGrid>
                <a:gridCol w="1695450"/>
                <a:gridCol w="6858000"/>
              </a:tblGrid>
              <a:tr h="603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1" i="0" u="none" strike="noStrike" cap="none" normalizeH="0" baseline="0" smtClean="0">
                          <a:ln>
                            <a:noFill/>
                          </a:ln>
                          <a:solidFill>
                            <a:schemeClr val="tx1"/>
                          </a:solidFill>
                          <a:effectLst/>
                          <a:latin typeface="Arial" charset="0"/>
                        </a:rPr>
                        <a:t>Water</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1" i="0" u="none" strike="noStrike" cap="none" normalizeH="0" baseline="0" smtClean="0">
                          <a:ln>
                            <a:noFill/>
                          </a:ln>
                          <a:solidFill>
                            <a:schemeClr val="tx1"/>
                          </a:solidFill>
                          <a:effectLst/>
                          <a:latin typeface="Arial" charset="0"/>
                        </a:rPr>
                        <a:t>1 gallon per 10 chickens per day</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1" i="0" u="none" strike="noStrike" cap="none" normalizeH="0" baseline="0" smtClean="0">
                          <a:ln>
                            <a:noFill/>
                          </a:ln>
                          <a:solidFill>
                            <a:schemeClr val="tx1"/>
                          </a:solidFill>
                          <a:effectLst/>
                          <a:latin typeface="Arial" charset="0"/>
                        </a:rPr>
                        <a:t>Protein</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1" i="0" u="none" strike="noStrike" cap="none" normalizeH="0" baseline="0" smtClean="0">
                          <a:ln>
                            <a:noFill/>
                          </a:ln>
                          <a:solidFill>
                            <a:schemeClr val="tx1"/>
                          </a:solidFill>
                          <a:effectLst/>
                          <a:latin typeface="Arial" charset="0"/>
                        </a:rPr>
                        <a:t>16 to 22% of their diet</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r>
              <a:tr h="1360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1" i="0" u="none" strike="noStrike" cap="none" normalizeH="0" baseline="0" smtClean="0">
                          <a:ln>
                            <a:noFill/>
                          </a:ln>
                          <a:solidFill>
                            <a:schemeClr val="tx1"/>
                          </a:solidFill>
                          <a:effectLst/>
                          <a:latin typeface="Arial" charset="0"/>
                        </a:rPr>
                        <a:t>Energy</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1" i="0" u="none" strike="noStrike" cap="none" normalizeH="0" baseline="0" smtClean="0">
                          <a:ln>
                            <a:noFill/>
                          </a:ln>
                          <a:solidFill>
                            <a:schemeClr val="tx1"/>
                          </a:solidFill>
                          <a:effectLst/>
                          <a:latin typeface="Arial" charset="0"/>
                        </a:rPr>
                        <a:t>Needs vary with age; layer hens require 1/4 pound of complete ration per day. Chickens can not digest cellulose.</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r>
              <a:tr h="1593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1" i="0" u="none" strike="noStrike" cap="none" normalizeH="0" baseline="0" smtClean="0">
                          <a:ln>
                            <a:noFill/>
                          </a:ln>
                          <a:solidFill>
                            <a:schemeClr val="tx1"/>
                          </a:solidFill>
                          <a:effectLst/>
                          <a:latin typeface="Arial" charset="0"/>
                        </a:rPr>
                        <a:t>Vitamins</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1" i="0" u="none" strike="noStrike" cap="none" normalizeH="0" baseline="0" smtClean="0">
                          <a:ln>
                            <a:noFill/>
                          </a:ln>
                          <a:solidFill>
                            <a:schemeClr val="tx1"/>
                          </a:solidFill>
                          <a:effectLst/>
                          <a:latin typeface="Arial" charset="0"/>
                        </a:rPr>
                        <a:t>Need A, E, K, B series, C, choline, folic acid, biotin, pantothenic acid; most are included in balanced ration. Vitamin D is produced in the skin if the birds have access to sunlight.</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r>
              <a:tr h="1674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1" i="0" u="none" strike="noStrike" cap="none" normalizeH="0" baseline="0" smtClean="0">
                          <a:ln>
                            <a:noFill/>
                          </a:ln>
                          <a:solidFill>
                            <a:schemeClr val="tx1"/>
                          </a:solidFill>
                          <a:effectLst/>
                          <a:latin typeface="Arial" charset="0"/>
                        </a:rPr>
                        <a:t>Minerals</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0" algn="l"/>
                        </a:tabLst>
                      </a:pPr>
                      <a:r>
                        <a:rPr kumimoji="0" lang="en-US" sz="2500" b="1" i="0" u="none" strike="noStrike" cap="none" normalizeH="0" baseline="0" smtClean="0">
                          <a:ln>
                            <a:noFill/>
                          </a:ln>
                          <a:solidFill>
                            <a:schemeClr val="tx1"/>
                          </a:solidFill>
                          <a:effectLst/>
                          <a:latin typeface="Arial" charset="0"/>
                        </a:rPr>
                        <a:t>Ca:P ratios of 2:1 for meat birds and 8:1 for laying hens; also require salt and trace amounts of iodine, iron, manganese and zinc</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Reproduction</a:t>
            </a:r>
            <a:br>
              <a:rPr lang="en-US" dirty="0" smtClean="0"/>
            </a:br>
            <a:r>
              <a:rPr lang="en-US" dirty="0" smtClean="0"/>
              <a:t>Replacement rate</a:t>
            </a:r>
            <a:endParaRPr lang="en-US" dirty="0"/>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None/>
              <a:defRPr/>
            </a:pPr>
            <a:r>
              <a:rPr lang="en-US" u="heavy" dirty="0" smtClean="0"/>
              <a:t>   Animal         Yearly repro rate  Time to next Gen</a:t>
            </a:r>
          </a:p>
          <a:p>
            <a:pPr eaLnBrk="1" fontAlgn="auto" hangingPunct="1">
              <a:spcAft>
                <a:spcPts val="0"/>
              </a:spcAft>
              <a:buFont typeface="Arial" pitchFamily="34" charset="0"/>
              <a:buNone/>
              <a:defRPr/>
            </a:pPr>
            <a:r>
              <a:rPr lang="en-US" dirty="0" smtClean="0"/>
              <a:t>   Swine                                20                10 months</a:t>
            </a:r>
          </a:p>
          <a:p>
            <a:pPr eaLnBrk="1" fontAlgn="auto" hangingPunct="1">
              <a:spcAft>
                <a:spcPts val="0"/>
              </a:spcAft>
              <a:buFont typeface="Arial" pitchFamily="34" charset="0"/>
              <a:buNone/>
              <a:defRPr/>
            </a:pPr>
            <a:r>
              <a:rPr lang="en-US" dirty="0" smtClean="0"/>
              <a:t>   Cattle                                  1                  2 years</a:t>
            </a:r>
          </a:p>
          <a:p>
            <a:pPr eaLnBrk="1" fontAlgn="auto" hangingPunct="1">
              <a:spcAft>
                <a:spcPts val="0"/>
              </a:spcAft>
              <a:buFont typeface="Arial" pitchFamily="34" charset="0"/>
              <a:buNone/>
              <a:defRPr/>
            </a:pPr>
            <a:r>
              <a:rPr lang="en-US" dirty="0" smtClean="0"/>
              <a:t>   Sheep and Goats           1-3                  1 year</a:t>
            </a:r>
          </a:p>
          <a:p>
            <a:pPr eaLnBrk="1" fontAlgn="auto" hangingPunct="1">
              <a:spcAft>
                <a:spcPts val="0"/>
              </a:spcAft>
              <a:buFont typeface="Arial" pitchFamily="34" charset="0"/>
              <a:buNone/>
              <a:defRPr/>
            </a:pPr>
            <a:r>
              <a:rPr lang="en-US" dirty="0" smtClean="0"/>
              <a:t>    Horse                               &lt; 1                 3 years</a:t>
            </a:r>
          </a:p>
          <a:p>
            <a:pPr eaLnBrk="1" fontAlgn="auto" hangingPunct="1">
              <a:spcAft>
                <a:spcPts val="0"/>
              </a:spcAft>
              <a:buFont typeface="Arial" pitchFamily="34" charset="0"/>
              <a:buNone/>
              <a:defRPr/>
            </a:pPr>
            <a:r>
              <a:rPr lang="en-US" dirty="0" smtClean="0"/>
              <a:t>    Poultry                             Many            7 months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p:txBody>
          <a:bodyPr/>
          <a:lstStyle/>
          <a:p>
            <a:pPr eaLnBrk="1" hangingPunct="1"/>
            <a:r>
              <a:rPr lang="en-US" smtClean="0"/>
              <a:t>Fencing considerations</a:t>
            </a:r>
          </a:p>
        </p:txBody>
      </p:sp>
      <p:sp>
        <p:nvSpPr>
          <p:cNvPr id="50179" name="Rectangle 5"/>
          <p:cNvSpPr>
            <a:spLocks noGrp="1" noChangeArrowheads="1"/>
          </p:cNvSpPr>
          <p:nvPr>
            <p:ph type="body" idx="1"/>
          </p:nvPr>
        </p:nvSpPr>
        <p:spPr/>
        <p:txBody>
          <a:bodyPr/>
          <a:lstStyle/>
          <a:p>
            <a:pPr eaLnBrk="1" hangingPunct="1"/>
            <a:r>
              <a:rPr lang="en-US" smtClean="0"/>
              <a:t>Balance looks, functionality and economics</a:t>
            </a:r>
          </a:p>
          <a:p>
            <a:pPr eaLnBrk="1" hangingPunct="1"/>
            <a:r>
              <a:rPr lang="en-US" smtClean="0"/>
              <a:t>Safety of animals and people</a:t>
            </a:r>
          </a:p>
          <a:p>
            <a:pPr eaLnBrk="1" hangingPunct="1"/>
            <a:r>
              <a:rPr lang="en-US" smtClean="0"/>
              <a:t>Installed or do-it-yourself </a:t>
            </a:r>
          </a:p>
          <a:p>
            <a:pPr eaLnBrk="1" hangingPunct="1"/>
            <a:r>
              <a:rPr lang="en-US" smtClean="0"/>
              <a:t>Life expectancy</a:t>
            </a:r>
          </a:p>
          <a:p>
            <a:pPr eaLnBrk="1" hangingPunct="1"/>
            <a:r>
              <a:rPr lang="en-US" smtClean="0"/>
              <a:t>Annual maintenance costs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title"/>
          </p:nvPr>
        </p:nvSpPr>
        <p:spPr>
          <a:xfrm>
            <a:off x="228600" y="533400"/>
            <a:ext cx="8229600" cy="1143000"/>
          </a:xfrm>
        </p:spPr>
        <p:txBody>
          <a:bodyPr/>
          <a:lstStyle/>
          <a:p>
            <a:pPr eaLnBrk="1" hangingPunct="1"/>
            <a:r>
              <a:rPr lang="en-US" smtClean="0"/>
              <a:t>Zoning</a:t>
            </a:r>
          </a:p>
        </p:txBody>
      </p:sp>
      <p:sp>
        <p:nvSpPr>
          <p:cNvPr id="11267" name="Rectangle 7"/>
          <p:cNvSpPr>
            <a:spLocks noGrp="1" noChangeArrowheads="1"/>
          </p:cNvSpPr>
          <p:nvPr>
            <p:ph type="body" idx="1"/>
          </p:nvPr>
        </p:nvSpPr>
        <p:spPr>
          <a:xfrm>
            <a:off x="914400" y="2057400"/>
            <a:ext cx="5226050" cy="4343400"/>
          </a:xfrm>
        </p:spPr>
        <p:txBody>
          <a:bodyPr/>
          <a:lstStyle/>
          <a:p>
            <a:pPr eaLnBrk="1" hangingPunct="1">
              <a:lnSpc>
                <a:spcPct val="90000"/>
              </a:lnSpc>
            </a:pPr>
            <a:r>
              <a:rPr lang="en-US" smtClean="0"/>
              <a:t>Imposed by local government</a:t>
            </a:r>
          </a:p>
          <a:p>
            <a:pPr eaLnBrk="1" hangingPunct="1">
              <a:lnSpc>
                <a:spcPct val="90000"/>
              </a:lnSpc>
            </a:pPr>
            <a:r>
              <a:rPr lang="en-US" smtClean="0"/>
              <a:t>Agricultural, urban, rural, commercial</a:t>
            </a:r>
          </a:p>
          <a:p>
            <a:pPr eaLnBrk="1" hangingPunct="1">
              <a:lnSpc>
                <a:spcPct val="90000"/>
              </a:lnSpc>
            </a:pPr>
            <a:r>
              <a:rPr lang="en-US" smtClean="0"/>
              <a:t>Each zone has regulations on animals</a:t>
            </a:r>
          </a:p>
          <a:p>
            <a:pPr eaLnBrk="1" hangingPunct="1">
              <a:lnSpc>
                <a:spcPct val="90000"/>
              </a:lnSpc>
            </a:pPr>
            <a:r>
              <a:rPr lang="en-US" smtClean="0"/>
              <a:t>Some may require a permit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828800" y="1828800"/>
            <a:ext cx="5600700" cy="4419600"/>
          </a:xfrm>
        </p:spPr>
        <p:txBody>
          <a:bodyPr/>
          <a:lstStyle/>
          <a:p>
            <a:pPr eaLnBrk="1" hangingPunct="1"/>
            <a:r>
              <a:rPr lang="en-US" smtClean="0"/>
              <a:t>What kind of shelter do my animals </a:t>
            </a:r>
            <a:r>
              <a:rPr lang="en-US" u="sng" smtClean="0"/>
              <a:t>need</a:t>
            </a:r>
            <a:r>
              <a:rPr lang="en-US" smtClean="0"/>
              <a:t>?</a:t>
            </a:r>
            <a:br>
              <a:rPr lang="en-US" smtClean="0"/>
            </a:br>
            <a:r>
              <a:rPr lang="en-US" smtClean="0"/>
              <a:t/>
            </a:r>
            <a:br>
              <a:rPr lang="en-US" smtClean="0"/>
            </a:br>
            <a:r>
              <a:rPr lang="en-US" smtClean="0"/>
              <a:t>What kind of shelter do I </a:t>
            </a:r>
            <a:r>
              <a:rPr lang="en-US" u="sng" smtClean="0"/>
              <a:t>want </a:t>
            </a:r>
            <a:r>
              <a:rPr lang="en-US" smtClean="0"/>
              <a:t>for my animals?</a:t>
            </a:r>
            <a:br>
              <a:rPr lang="en-US" smtClean="0"/>
            </a:br>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p:txBody>
          <a:bodyPr/>
          <a:lstStyle/>
          <a:p>
            <a:pPr eaLnBrk="1" hangingPunct="1"/>
            <a:r>
              <a:rPr lang="en-US" smtClean="0"/>
              <a:t>Considerations for shelter</a:t>
            </a:r>
          </a:p>
        </p:txBody>
      </p:sp>
      <p:sp>
        <p:nvSpPr>
          <p:cNvPr id="165893" name="Rectangle 5"/>
          <p:cNvSpPr>
            <a:spLocks noGrp="1" noChangeArrowheads="1"/>
          </p:cNvSpPr>
          <p:nvPr>
            <p:ph type="body" idx="1"/>
          </p:nvPr>
        </p:nvSpPr>
        <p:spPr/>
        <p:txBody>
          <a:bodyPr rtlCol="0">
            <a:normAutofit fontScale="92500" lnSpcReduction="20000"/>
          </a:bodyPr>
          <a:lstStyle/>
          <a:p>
            <a:pPr eaLnBrk="1" fontAlgn="auto" hangingPunct="1">
              <a:lnSpc>
                <a:spcPct val="90000"/>
              </a:lnSpc>
              <a:spcAft>
                <a:spcPts val="0"/>
              </a:spcAft>
              <a:defRPr/>
            </a:pPr>
            <a:r>
              <a:rPr lang="en-US"/>
              <a:t>Needs to provide adequate shelter for local weather conditions </a:t>
            </a:r>
          </a:p>
          <a:p>
            <a:pPr lvl="1" eaLnBrk="1" fontAlgn="auto" hangingPunct="1">
              <a:lnSpc>
                <a:spcPct val="90000"/>
              </a:lnSpc>
              <a:spcAft>
                <a:spcPts val="0"/>
              </a:spcAft>
              <a:defRPr/>
            </a:pPr>
            <a:r>
              <a:rPr lang="en-US"/>
              <a:t>summer </a:t>
            </a:r>
          </a:p>
          <a:p>
            <a:pPr lvl="1" eaLnBrk="1" fontAlgn="auto" hangingPunct="1">
              <a:lnSpc>
                <a:spcPct val="90000"/>
              </a:lnSpc>
              <a:spcAft>
                <a:spcPts val="0"/>
              </a:spcAft>
              <a:defRPr/>
            </a:pPr>
            <a:r>
              <a:rPr lang="en-US"/>
              <a:t>winter</a:t>
            </a:r>
          </a:p>
          <a:p>
            <a:pPr eaLnBrk="1" fontAlgn="auto" hangingPunct="1">
              <a:lnSpc>
                <a:spcPct val="90000"/>
              </a:lnSpc>
              <a:spcAft>
                <a:spcPts val="0"/>
              </a:spcAft>
              <a:defRPr/>
            </a:pPr>
            <a:r>
              <a:rPr lang="en-US"/>
              <a:t>Durable</a:t>
            </a:r>
          </a:p>
          <a:p>
            <a:pPr eaLnBrk="1" fontAlgn="auto" hangingPunct="1">
              <a:lnSpc>
                <a:spcPct val="90000"/>
              </a:lnSpc>
              <a:spcAft>
                <a:spcPts val="0"/>
              </a:spcAft>
              <a:defRPr/>
            </a:pPr>
            <a:r>
              <a:rPr lang="en-US"/>
              <a:t>Reasonable maintenance costs </a:t>
            </a:r>
          </a:p>
          <a:p>
            <a:pPr eaLnBrk="1" fontAlgn="auto" hangingPunct="1">
              <a:lnSpc>
                <a:spcPct val="90000"/>
              </a:lnSpc>
              <a:spcAft>
                <a:spcPts val="0"/>
              </a:spcAft>
              <a:defRPr/>
            </a:pPr>
            <a:r>
              <a:rPr lang="en-US"/>
              <a:t>Visually appealing</a:t>
            </a:r>
          </a:p>
          <a:p>
            <a:pPr eaLnBrk="1" fontAlgn="auto" hangingPunct="1">
              <a:lnSpc>
                <a:spcPct val="90000"/>
              </a:lnSpc>
              <a:spcAft>
                <a:spcPts val="0"/>
              </a:spcAft>
              <a:defRPr/>
            </a:pPr>
            <a:r>
              <a:rPr lang="en-US"/>
              <a:t>COSTS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4"/>
          <p:cNvSpPr>
            <a:spLocks noGrp="1" noChangeArrowheads="1"/>
          </p:cNvSpPr>
          <p:nvPr>
            <p:ph type="title"/>
          </p:nvPr>
        </p:nvSpPr>
        <p:spPr>
          <a:xfrm>
            <a:off x="1524000" y="685800"/>
            <a:ext cx="3657600" cy="868363"/>
          </a:xfrm>
        </p:spPr>
        <p:txBody>
          <a:bodyPr/>
          <a:lstStyle/>
          <a:p>
            <a:pPr eaLnBrk="1" hangingPunct="1"/>
            <a:r>
              <a:rPr lang="en-US" smtClean="0"/>
              <a:t>Shelter</a:t>
            </a:r>
          </a:p>
        </p:txBody>
      </p:sp>
      <p:sp>
        <p:nvSpPr>
          <p:cNvPr id="57347" name="Rectangle 15"/>
          <p:cNvSpPr>
            <a:spLocks noGrp="1" noChangeArrowheads="1"/>
          </p:cNvSpPr>
          <p:nvPr>
            <p:ph type="body" idx="1"/>
          </p:nvPr>
        </p:nvSpPr>
        <p:spPr>
          <a:xfrm>
            <a:off x="914400" y="1600200"/>
            <a:ext cx="3246438" cy="4343400"/>
          </a:xfrm>
        </p:spPr>
        <p:txBody>
          <a:bodyPr/>
          <a:lstStyle/>
          <a:p>
            <a:pPr eaLnBrk="1" hangingPunct="1"/>
            <a:r>
              <a:rPr lang="en-US" smtClean="0"/>
              <a:t>Can be simple or elaborate</a:t>
            </a:r>
          </a:p>
          <a:p>
            <a:pPr eaLnBrk="1" hangingPunct="1"/>
            <a:r>
              <a:rPr lang="en-US" smtClean="0"/>
              <a:t>Costs vary widely</a:t>
            </a:r>
          </a:p>
        </p:txBody>
      </p:sp>
      <p:grpSp>
        <p:nvGrpSpPr>
          <p:cNvPr id="57348" name="Group 13"/>
          <p:cNvGrpSpPr>
            <a:grpSpLocks/>
          </p:cNvGrpSpPr>
          <p:nvPr/>
        </p:nvGrpSpPr>
        <p:grpSpPr bwMode="auto">
          <a:xfrm>
            <a:off x="228600" y="3810000"/>
            <a:ext cx="4229100" cy="2819400"/>
            <a:chOff x="228600" y="3810000"/>
            <a:chExt cx="4229100" cy="2819400"/>
          </a:xfrm>
        </p:grpSpPr>
        <p:grpSp>
          <p:nvGrpSpPr>
            <p:cNvPr id="57354" name="Group 10"/>
            <p:cNvGrpSpPr>
              <a:grpSpLocks/>
            </p:cNvGrpSpPr>
            <p:nvPr/>
          </p:nvGrpSpPr>
          <p:grpSpPr bwMode="auto">
            <a:xfrm>
              <a:off x="228600" y="3810000"/>
              <a:ext cx="4229100" cy="2819400"/>
              <a:chOff x="4648200" y="3810000"/>
              <a:chExt cx="4229100" cy="2819400"/>
            </a:xfrm>
          </p:grpSpPr>
          <p:pic>
            <p:nvPicPr>
              <p:cNvPr id="57356" name="Picture 12" descr="whitebarn3"/>
              <p:cNvPicPr>
                <a:picLocks noChangeAspect="1" noChangeArrowheads="1"/>
              </p:cNvPicPr>
              <p:nvPr/>
            </p:nvPicPr>
            <p:blipFill>
              <a:blip r:embed="rId3" cstate="print">
                <a:lum bright="-12000" contrast="12000"/>
              </a:blip>
              <a:srcRect/>
              <a:stretch>
                <a:fillRect/>
              </a:stretch>
            </p:blipFill>
            <p:spPr bwMode="auto">
              <a:xfrm>
                <a:off x="4648200" y="3810000"/>
                <a:ext cx="4229100" cy="2819400"/>
              </a:xfrm>
              <a:prstGeom prst="rect">
                <a:avLst/>
              </a:prstGeom>
              <a:noFill/>
              <a:ln w="28575">
                <a:solidFill>
                  <a:srgbClr val="000000"/>
                </a:solidFill>
                <a:miter lim="800000"/>
                <a:headEnd/>
                <a:tailEnd/>
              </a:ln>
            </p:spPr>
          </p:pic>
          <p:sp>
            <p:nvSpPr>
              <p:cNvPr id="57357" name="Text Box 10"/>
              <p:cNvSpPr txBox="1">
                <a:spLocks noChangeArrowheads="1"/>
              </p:cNvSpPr>
              <p:nvPr/>
            </p:nvSpPr>
            <p:spPr bwMode="auto">
              <a:xfrm>
                <a:off x="6019800" y="3886200"/>
                <a:ext cx="1447800" cy="457200"/>
              </a:xfrm>
              <a:prstGeom prst="rect">
                <a:avLst/>
              </a:prstGeom>
              <a:noFill/>
              <a:ln w="12700">
                <a:noFill/>
                <a:miter lim="800000"/>
                <a:headEnd type="none" w="sm" len="sm"/>
                <a:tailEnd type="none" w="sm" len="sm"/>
              </a:ln>
            </p:spPr>
            <p:txBody>
              <a:bodyPr>
                <a:spAutoFit/>
              </a:bodyPr>
              <a:lstStyle/>
              <a:p>
                <a:pPr algn="ctr"/>
                <a:r>
                  <a:rPr kumimoji="1" lang="en-US"/>
                  <a:t>The Ritz</a:t>
                </a:r>
              </a:p>
            </p:txBody>
          </p:sp>
        </p:grpSp>
        <p:sp>
          <p:nvSpPr>
            <p:cNvPr id="57355" name="Text Box 7"/>
            <p:cNvSpPr txBox="1">
              <a:spLocks noChangeArrowheads="1"/>
            </p:cNvSpPr>
            <p:nvPr/>
          </p:nvSpPr>
          <p:spPr bwMode="auto">
            <a:xfrm>
              <a:off x="3124200" y="6324600"/>
              <a:ext cx="1111250" cy="244475"/>
            </a:xfrm>
            <a:prstGeom prst="rect">
              <a:avLst/>
            </a:prstGeom>
            <a:noFill/>
            <a:ln w="12700">
              <a:noFill/>
              <a:miter lim="800000"/>
              <a:headEnd type="none" w="sm" len="sm"/>
              <a:tailEnd type="none" w="sm" len="sm"/>
            </a:ln>
          </p:spPr>
          <p:txBody>
            <a:bodyPr wrap="none">
              <a:spAutoFit/>
            </a:bodyPr>
            <a:lstStyle/>
            <a:p>
              <a:pPr algn="ctr"/>
              <a:r>
                <a:rPr kumimoji="1" lang="en-US" sz="1000"/>
                <a:t>USU, Logan, UT</a:t>
              </a:r>
            </a:p>
          </p:txBody>
        </p:sp>
      </p:grpSp>
      <p:grpSp>
        <p:nvGrpSpPr>
          <p:cNvPr id="57349" name="Group 14"/>
          <p:cNvGrpSpPr>
            <a:grpSpLocks/>
          </p:cNvGrpSpPr>
          <p:nvPr/>
        </p:nvGrpSpPr>
        <p:grpSpPr bwMode="auto">
          <a:xfrm>
            <a:off x="4724400" y="3810000"/>
            <a:ext cx="4133850" cy="2755900"/>
            <a:chOff x="4724400" y="3810000"/>
            <a:chExt cx="4133850" cy="2755900"/>
          </a:xfrm>
        </p:grpSpPr>
        <p:grpSp>
          <p:nvGrpSpPr>
            <p:cNvPr id="57350" name="Group 11"/>
            <p:cNvGrpSpPr>
              <a:grpSpLocks/>
            </p:cNvGrpSpPr>
            <p:nvPr/>
          </p:nvGrpSpPr>
          <p:grpSpPr bwMode="auto">
            <a:xfrm>
              <a:off x="4724400" y="3810000"/>
              <a:ext cx="4133850" cy="2755900"/>
              <a:chOff x="4629150" y="247650"/>
              <a:chExt cx="4133850" cy="2755900"/>
            </a:xfrm>
          </p:grpSpPr>
          <p:pic>
            <p:nvPicPr>
              <p:cNvPr id="57352" name="Picture 13" descr="horseshelter"/>
              <p:cNvPicPr>
                <a:picLocks noChangeAspect="1" noChangeArrowheads="1"/>
              </p:cNvPicPr>
              <p:nvPr/>
            </p:nvPicPr>
            <p:blipFill>
              <a:blip r:embed="rId4" cstate="print"/>
              <a:srcRect/>
              <a:stretch>
                <a:fillRect/>
              </a:stretch>
            </p:blipFill>
            <p:spPr bwMode="auto">
              <a:xfrm>
                <a:off x="4629150" y="247650"/>
                <a:ext cx="4133850" cy="2755900"/>
              </a:xfrm>
              <a:prstGeom prst="rect">
                <a:avLst/>
              </a:prstGeom>
              <a:noFill/>
              <a:ln w="28575">
                <a:solidFill>
                  <a:srgbClr val="000000"/>
                </a:solidFill>
                <a:miter lim="800000"/>
                <a:headEnd/>
                <a:tailEnd/>
              </a:ln>
            </p:spPr>
          </p:pic>
          <p:sp>
            <p:nvSpPr>
              <p:cNvPr id="57353" name="Text Box 8"/>
              <p:cNvSpPr txBox="1">
                <a:spLocks noChangeArrowheads="1"/>
              </p:cNvSpPr>
              <p:nvPr/>
            </p:nvSpPr>
            <p:spPr bwMode="auto">
              <a:xfrm>
                <a:off x="5995988" y="323850"/>
                <a:ext cx="1514475" cy="369888"/>
              </a:xfrm>
              <a:prstGeom prst="rect">
                <a:avLst/>
              </a:prstGeom>
              <a:noFill/>
              <a:ln w="12700">
                <a:noFill/>
                <a:miter lim="800000"/>
                <a:headEnd type="none" w="sm" len="sm"/>
                <a:tailEnd type="none" w="sm" len="sm"/>
              </a:ln>
            </p:spPr>
            <p:txBody>
              <a:bodyPr wrap="none">
                <a:spAutoFit/>
              </a:bodyPr>
              <a:lstStyle/>
              <a:p>
                <a:pPr algn="ctr"/>
                <a:r>
                  <a:rPr kumimoji="1" lang="en-US"/>
                  <a:t>No Tell Motel</a:t>
                </a:r>
              </a:p>
            </p:txBody>
          </p:sp>
        </p:grpSp>
        <p:sp>
          <p:nvSpPr>
            <p:cNvPr id="57351" name="Text Box 6"/>
            <p:cNvSpPr txBox="1">
              <a:spLocks noChangeArrowheads="1"/>
            </p:cNvSpPr>
            <p:nvPr/>
          </p:nvSpPr>
          <p:spPr bwMode="auto">
            <a:xfrm>
              <a:off x="7848600" y="6248400"/>
              <a:ext cx="933450" cy="214313"/>
            </a:xfrm>
            <a:prstGeom prst="rect">
              <a:avLst/>
            </a:prstGeom>
            <a:noFill/>
            <a:ln w="12700">
              <a:noFill/>
              <a:miter lim="800000"/>
              <a:headEnd type="none" w="sm" len="sm"/>
              <a:tailEnd type="none" w="sm" len="sm"/>
            </a:ln>
          </p:spPr>
          <p:txBody>
            <a:bodyPr>
              <a:spAutoFit/>
            </a:bodyPr>
            <a:lstStyle/>
            <a:p>
              <a:pPr algn="ctr"/>
              <a:r>
                <a:rPr kumimoji="1" lang="en-US" sz="800"/>
                <a:t>USU, Logan, UT</a:t>
              </a: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endParaRPr lang="en-US"/>
          </a:p>
        </p:txBody>
      </p:sp>
      <p:sp>
        <p:nvSpPr>
          <p:cNvPr id="62467" name="Rectangle 2"/>
          <p:cNvSpPr>
            <a:spLocks noGrp="1" noChangeArrowheads="1"/>
          </p:cNvSpPr>
          <p:nvPr>
            <p:ph type="title"/>
          </p:nvPr>
        </p:nvSpPr>
        <p:spPr>
          <a:xfrm>
            <a:off x="381000" y="1066800"/>
            <a:ext cx="6019800" cy="762000"/>
          </a:xfrm>
        </p:spPr>
        <p:txBody>
          <a:bodyPr/>
          <a:lstStyle/>
          <a:p>
            <a:pPr eaLnBrk="1" hangingPunct="1"/>
            <a:r>
              <a:rPr lang="en-US" smtClean="0"/>
              <a:t>Nutrition and Health</a:t>
            </a:r>
          </a:p>
        </p:txBody>
      </p:sp>
      <p:sp>
        <p:nvSpPr>
          <p:cNvPr id="62468" name="Rectangle 3"/>
          <p:cNvSpPr>
            <a:spLocks noGrp="1" noChangeArrowheads="1"/>
          </p:cNvSpPr>
          <p:nvPr>
            <p:ph type="body" idx="1"/>
          </p:nvPr>
        </p:nvSpPr>
        <p:spPr>
          <a:xfrm>
            <a:off x="609600" y="2209800"/>
            <a:ext cx="8077200" cy="4095750"/>
          </a:xfrm>
        </p:spPr>
        <p:txBody>
          <a:bodyPr/>
          <a:lstStyle/>
          <a:p>
            <a:pPr eaLnBrk="1" hangingPunct="1">
              <a:spcBef>
                <a:spcPct val="40000"/>
              </a:spcBef>
            </a:pPr>
            <a:r>
              <a:rPr lang="en-US" sz="3000" smtClean="0"/>
              <a:t>Well-fed animals in good condition are healthier and more resistant to disease</a:t>
            </a:r>
          </a:p>
          <a:p>
            <a:pPr eaLnBrk="1" hangingPunct="1">
              <a:spcBef>
                <a:spcPct val="40000"/>
              </a:spcBef>
            </a:pPr>
            <a:r>
              <a:rPr lang="en-US" sz="3000" smtClean="0"/>
              <a:t>Two categories of disease:</a:t>
            </a:r>
          </a:p>
          <a:p>
            <a:pPr lvl="1" eaLnBrk="1" hangingPunct="1">
              <a:spcBef>
                <a:spcPct val="40000"/>
              </a:spcBef>
            </a:pPr>
            <a:r>
              <a:rPr lang="en-US" sz="2600" u="sng" smtClean="0"/>
              <a:t>Infectious</a:t>
            </a:r>
            <a:r>
              <a:rPr lang="en-US" sz="2600" smtClean="0"/>
              <a:t> (“</a:t>
            </a:r>
            <a:r>
              <a:rPr lang="en-US" sz="2600" i="1" smtClean="0"/>
              <a:t>to put into</a:t>
            </a:r>
            <a:r>
              <a:rPr lang="en-US" sz="2600" smtClean="0"/>
              <a:t>”)- caused by parasites, fungi, bacteria, viruses, protozoa</a:t>
            </a:r>
          </a:p>
          <a:p>
            <a:pPr lvl="1" eaLnBrk="1" hangingPunct="1">
              <a:spcBef>
                <a:spcPct val="40000"/>
              </a:spcBef>
            </a:pPr>
            <a:r>
              <a:rPr lang="en-US" sz="2600" u="sng" smtClean="0"/>
              <a:t>Noninfectious</a:t>
            </a:r>
            <a:r>
              <a:rPr lang="en-US" sz="2600" smtClean="0"/>
              <a:t> – results from issues such as nutritional deficiencies, metabolic disorders, trauma, congenital defects &amp; toxic materials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US"/>
          </a:p>
        </p:txBody>
      </p:sp>
      <p:sp>
        <p:nvSpPr>
          <p:cNvPr id="63491" name="Rectangle 2"/>
          <p:cNvSpPr>
            <a:spLocks noGrp="1" noChangeArrowheads="1"/>
          </p:cNvSpPr>
          <p:nvPr>
            <p:ph type="title"/>
          </p:nvPr>
        </p:nvSpPr>
        <p:spPr>
          <a:xfrm>
            <a:off x="76200" y="838200"/>
            <a:ext cx="5657850" cy="1066800"/>
          </a:xfrm>
        </p:spPr>
        <p:txBody>
          <a:bodyPr/>
          <a:lstStyle/>
          <a:p>
            <a:pPr algn="r" eaLnBrk="1" hangingPunct="1"/>
            <a:r>
              <a:rPr lang="en-US" sz="3600" smtClean="0">
                <a:cs typeface="Times New Roman" pitchFamily="18" charset="0"/>
              </a:rPr>
              <a:t>Preventive healthcare </a:t>
            </a:r>
            <a:br>
              <a:rPr lang="en-US" sz="3600" smtClean="0">
                <a:cs typeface="Times New Roman" pitchFamily="18" charset="0"/>
              </a:rPr>
            </a:br>
            <a:r>
              <a:rPr lang="en-US" sz="3600" smtClean="0">
                <a:cs typeface="Times New Roman" pitchFamily="18" charset="0"/>
              </a:rPr>
              <a:t>for animals </a:t>
            </a:r>
            <a:r>
              <a:rPr lang="en-US" sz="3600" smtClean="0">
                <a:solidFill>
                  <a:srgbClr val="000000"/>
                </a:solidFill>
                <a:cs typeface="Times New Roman" pitchFamily="18" charset="0"/>
              </a:rPr>
              <a:t> </a:t>
            </a:r>
            <a:endParaRPr lang="en-US" sz="3600" smtClean="0">
              <a:cs typeface="Times New Roman" pitchFamily="18" charset="0"/>
            </a:endParaRPr>
          </a:p>
        </p:txBody>
      </p:sp>
      <p:sp>
        <p:nvSpPr>
          <p:cNvPr id="63492" name="Rectangle 3"/>
          <p:cNvSpPr>
            <a:spLocks noGrp="1" noChangeArrowheads="1"/>
          </p:cNvSpPr>
          <p:nvPr>
            <p:ph type="body" idx="1"/>
          </p:nvPr>
        </p:nvSpPr>
        <p:spPr>
          <a:xfrm>
            <a:off x="381000" y="2590800"/>
            <a:ext cx="4276725" cy="3048000"/>
          </a:xfrm>
        </p:spPr>
        <p:txBody>
          <a:bodyPr/>
          <a:lstStyle/>
          <a:p>
            <a:pPr eaLnBrk="1" hangingPunct="1">
              <a:lnSpc>
                <a:spcPct val="90000"/>
              </a:lnSpc>
            </a:pPr>
            <a:r>
              <a:rPr lang="en-US" sz="2800" smtClean="0">
                <a:solidFill>
                  <a:srgbClr val="000000"/>
                </a:solidFill>
                <a:cs typeface="Times New Roman" pitchFamily="18" charset="0"/>
              </a:rPr>
              <a:t>Consult a local veterinarian</a:t>
            </a:r>
          </a:p>
          <a:p>
            <a:pPr eaLnBrk="1" hangingPunct="1">
              <a:lnSpc>
                <a:spcPct val="90000"/>
              </a:lnSpc>
            </a:pPr>
            <a:r>
              <a:rPr lang="en-US" sz="2800" smtClean="0">
                <a:solidFill>
                  <a:srgbClr val="000000"/>
                </a:solidFill>
                <a:cs typeface="Times New Roman" pitchFamily="18" charset="0"/>
              </a:rPr>
              <a:t>Maintain schedules of vaccinations</a:t>
            </a:r>
          </a:p>
          <a:p>
            <a:pPr eaLnBrk="1" hangingPunct="1">
              <a:lnSpc>
                <a:spcPct val="90000"/>
              </a:lnSpc>
            </a:pPr>
            <a:r>
              <a:rPr lang="en-US" sz="2800" smtClean="0">
                <a:solidFill>
                  <a:srgbClr val="000000"/>
                </a:solidFill>
                <a:cs typeface="Times New Roman" pitchFamily="18" charset="0"/>
              </a:rPr>
              <a:t>Keep complete records</a:t>
            </a:r>
          </a:p>
          <a:p>
            <a:pPr eaLnBrk="1" hangingPunct="1">
              <a:lnSpc>
                <a:spcPct val="90000"/>
              </a:lnSpc>
            </a:pPr>
            <a:r>
              <a:rPr lang="en-US" sz="2800" smtClean="0">
                <a:solidFill>
                  <a:srgbClr val="000000"/>
                </a:solidFill>
                <a:cs typeface="Times New Roman" pitchFamily="18" charset="0"/>
              </a:rPr>
              <a:t>Quarantine new animals</a:t>
            </a:r>
          </a:p>
          <a:p>
            <a:pPr eaLnBrk="1" hangingPunct="1">
              <a:lnSpc>
                <a:spcPct val="90000"/>
              </a:lnSpc>
            </a:pPr>
            <a:endParaRPr lang="en-US" sz="2800" smtClean="0">
              <a:solidFill>
                <a:srgbClr val="000000"/>
              </a:solidFill>
              <a:cs typeface="Times New Roman" pitchFamily="18" charset="0"/>
            </a:endParaRPr>
          </a:p>
        </p:txBody>
      </p:sp>
      <p:pic>
        <p:nvPicPr>
          <p:cNvPr id="63493" name="Picture 4" descr="PE02430_"/>
          <p:cNvPicPr>
            <a:picLocks noGrp="1" noChangeAspect="1" noChangeArrowheads="1"/>
          </p:cNvPicPr>
          <p:nvPr>
            <p:ph type="clipArt" sz="half" idx="4294967295"/>
          </p:nvPr>
        </p:nvPicPr>
        <p:blipFill>
          <a:blip r:embed="rId3" cstate="print"/>
          <a:srcRect/>
          <a:stretch>
            <a:fillRect/>
          </a:stretch>
        </p:blipFill>
        <p:spPr>
          <a:xfrm>
            <a:off x="5029200" y="2209800"/>
            <a:ext cx="3810000" cy="37338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xfrm>
            <a:off x="609600" y="609600"/>
            <a:ext cx="7772400" cy="1676400"/>
          </a:xfrm>
        </p:spPr>
        <p:txBody>
          <a:bodyPr/>
          <a:lstStyle/>
          <a:p>
            <a:pPr eaLnBrk="1" hangingPunct="1"/>
            <a:r>
              <a:rPr lang="en-US" dirty="0" smtClean="0"/>
              <a:t>Injection Site</a:t>
            </a:r>
          </a:p>
        </p:txBody>
      </p:sp>
      <p:sp>
        <p:nvSpPr>
          <p:cNvPr id="15363" name="Line 1027"/>
          <p:cNvSpPr>
            <a:spLocks noChangeShapeType="1"/>
          </p:cNvSpPr>
          <p:nvPr/>
        </p:nvSpPr>
        <p:spPr bwMode="auto">
          <a:xfrm>
            <a:off x="609600" y="1066800"/>
            <a:ext cx="7924800" cy="0"/>
          </a:xfrm>
          <a:prstGeom prst="line">
            <a:avLst/>
          </a:prstGeom>
          <a:noFill/>
          <a:ln w="28575">
            <a:solidFill>
              <a:schemeClr val="tx1"/>
            </a:solidFill>
            <a:round/>
            <a:headEnd/>
            <a:tailEnd/>
          </a:ln>
        </p:spPr>
        <p:txBody>
          <a:bodyPr/>
          <a:lstStyle/>
          <a:p>
            <a:endParaRPr lang="en-US"/>
          </a:p>
        </p:txBody>
      </p:sp>
      <p:pic>
        <p:nvPicPr>
          <p:cNvPr id="15364" name="Picture 1029" descr="New Injection Zone"/>
          <p:cNvPicPr>
            <a:picLocks noChangeAspect="1" noChangeArrowheads="1"/>
          </p:cNvPicPr>
          <p:nvPr/>
        </p:nvPicPr>
        <p:blipFill>
          <a:blip r:embed="rId3" cstate="print"/>
          <a:srcRect/>
          <a:stretch>
            <a:fillRect/>
          </a:stretch>
        </p:blipFill>
        <p:spPr bwMode="auto">
          <a:xfrm>
            <a:off x="1752600" y="1752600"/>
            <a:ext cx="5343525" cy="5208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9600" y="990600"/>
            <a:ext cx="7772400" cy="1676400"/>
          </a:xfrm>
        </p:spPr>
        <p:txBody>
          <a:bodyPr/>
          <a:lstStyle/>
          <a:p>
            <a:pPr eaLnBrk="1" hangingPunct="1"/>
            <a:r>
              <a:rPr lang="en-US" dirty="0" smtClean="0"/>
              <a:t>Injection Site Lesion</a:t>
            </a:r>
          </a:p>
        </p:txBody>
      </p:sp>
      <p:pic>
        <p:nvPicPr>
          <p:cNvPr id="23555" name="Picture 4" descr="injection site"/>
          <p:cNvPicPr>
            <a:picLocks noChangeAspect="1" noChangeArrowheads="1"/>
          </p:cNvPicPr>
          <p:nvPr/>
        </p:nvPicPr>
        <p:blipFill>
          <a:blip r:embed="rId3" cstate="print"/>
          <a:srcRect/>
          <a:stretch>
            <a:fillRect/>
          </a:stretch>
        </p:blipFill>
        <p:spPr bwMode="auto">
          <a:xfrm>
            <a:off x="838200" y="2057400"/>
            <a:ext cx="7543800" cy="3905250"/>
          </a:xfrm>
          <a:prstGeom prst="rect">
            <a:avLst/>
          </a:prstGeom>
          <a:noFill/>
          <a:ln w="9525">
            <a:noFill/>
            <a:miter lim="800000"/>
            <a:headEnd/>
            <a:tailEnd/>
          </a:ln>
        </p:spPr>
      </p:pic>
      <p:sp>
        <p:nvSpPr>
          <p:cNvPr id="23556" name="Line 5"/>
          <p:cNvSpPr>
            <a:spLocks noChangeShapeType="1"/>
          </p:cNvSpPr>
          <p:nvPr/>
        </p:nvSpPr>
        <p:spPr bwMode="auto">
          <a:xfrm>
            <a:off x="609600" y="1447800"/>
            <a:ext cx="7924800" cy="0"/>
          </a:xfrm>
          <a:prstGeom prst="line">
            <a:avLst/>
          </a:prstGeom>
          <a:noFill/>
          <a:ln w="28575">
            <a:solidFill>
              <a:schemeClr val="tx1"/>
            </a:solidFill>
            <a:round/>
            <a:headEnd/>
            <a:tailEnd/>
          </a:ln>
        </p:spPr>
        <p:txBody>
          <a:bodyPr/>
          <a:lstStyle/>
          <a:p>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What to look for in a Healthy Animal</a:t>
            </a:r>
            <a:endParaRPr lang="en-US" dirty="0"/>
          </a:p>
        </p:txBody>
      </p:sp>
      <p:sp>
        <p:nvSpPr>
          <p:cNvPr id="66563" name="Content Placeholder 2"/>
          <p:cNvSpPr>
            <a:spLocks noGrp="1"/>
          </p:cNvSpPr>
          <p:nvPr>
            <p:ph idx="1"/>
          </p:nvPr>
        </p:nvSpPr>
        <p:spPr>
          <a:xfrm>
            <a:off x="457200" y="2667000"/>
            <a:ext cx="8229600" cy="3230563"/>
          </a:xfrm>
        </p:spPr>
        <p:txBody>
          <a:bodyPr/>
          <a:lstStyle/>
          <a:p>
            <a:pPr eaLnBrk="1" hangingPunct="1"/>
            <a:r>
              <a:rPr lang="en-US" smtClean="0"/>
              <a:t>Shiny coat</a:t>
            </a:r>
          </a:p>
          <a:p>
            <a:pPr eaLnBrk="1" hangingPunct="1"/>
            <a:r>
              <a:rPr lang="en-US" smtClean="0"/>
              <a:t>Bright eyes</a:t>
            </a:r>
          </a:p>
          <a:p>
            <a:pPr eaLnBrk="1" hangingPunct="1"/>
            <a:r>
              <a:rPr lang="en-US" smtClean="0"/>
              <a:t>Good breathing</a:t>
            </a:r>
          </a:p>
          <a:p>
            <a:pPr eaLnBrk="1" hangingPunct="1"/>
            <a:r>
              <a:rPr lang="en-US" smtClean="0"/>
              <a:t>Body condition</a:t>
            </a:r>
          </a:p>
          <a:p>
            <a:pPr eaLnBrk="1" hangingPunct="1"/>
            <a:r>
              <a:rPr lang="en-US" smtClean="0"/>
              <a:t>Sound feet and legs</a:t>
            </a:r>
          </a:p>
          <a:p>
            <a:pPr eaLnBrk="1" hangingPunct="1"/>
            <a:r>
              <a:rPr lang="en-US" smtClean="0"/>
              <a:t>Genetics</a:t>
            </a:r>
          </a:p>
          <a:p>
            <a:pPr eaLnBrk="1" hangingPunct="1"/>
            <a:r>
              <a:rPr lang="en-US" smtClean="0"/>
              <a:t>Manure consistency</a:t>
            </a:r>
          </a:p>
          <a:p>
            <a:pPr eaLnBrk="1" hangingPunct="1">
              <a:buFont typeface="Arial" pitchFamily="34" charset="0"/>
              <a:buNone/>
            </a:pPr>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6802" name="Picture 2" descr="Render1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90499" name="Text Box 3"/>
          <p:cNvSpPr txBox="1">
            <a:spLocks noChangeArrowheads="1"/>
          </p:cNvSpPr>
          <p:nvPr/>
        </p:nvSpPr>
        <p:spPr bwMode="auto">
          <a:xfrm>
            <a:off x="2076450" y="4629150"/>
            <a:ext cx="4152900" cy="1190625"/>
          </a:xfrm>
          <a:prstGeom prst="rect">
            <a:avLst/>
          </a:prstGeom>
          <a:noFill/>
          <a:ln w="12700">
            <a:noFill/>
            <a:miter lim="800000"/>
            <a:headEnd type="none" w="sm" len="sm"/>
            <a:tailEnd type="none" w="sm" len="sm"/>
          </a:ln>
          <a:effectLst/>
        </p:spPr>
        <p:txBody>
          <a:bodyPr>
            <a:spAutoFit/>
          </a:bodyPr>
          <a:lstStyle/>
          <a:p>
            <a:pPr fontAlgn="auto">
              <a:spcBef>
                <a:spcPct val="50000"/>
              </a:spcBef>
              <a:spcAft>
                <a:spcPts val="0"/>
              </a:spcAft>
              <a:defRPr/>
            </a:pPr>
            <a:r>
              <a:rPr kumimoji="1" lang="en-US" sz="3600" b="1" dirty="0">
                <a:solidFill>
                  <a:schemeClr val="bg1"/>
                </a:solidFill>
                <a:effectLst>
                  <a:outerShdw blurRad="38100" dist="38100" dir="2700000" algn="tl">
                    <a:srgbClr val="000000"/>
                  </a:outerShdw>
                </a:effectLst>
                <a:latin typeface="+mn-lt"/>
              </a:rPr>
              <a:t>Dispose of dead animals properly</a:t>
            </a:r>
          </a:p>
        </p:txBody>
      </p:sp>
      <p:sp>
        <p:nvSpPr>
          <p:cNvPr id="76804" name="Text Box 4"/>
          <p:cNvSpPr txBox="1">
            <a:spLocks noChangeArrowheads="1"/>
          </p:cNvSpPr>
          <p:nvPr/>
        </p:nvSpPr>
        <p:spPr bwMode="auto">
          <a:xfrm>
            <a:off x="0" y="6461125"/>
            <a:ext cx="1741488" cy="244475"/>
          </a:xfrm>
          <a:prstGeom prst="rect">
            <a:avLst/>
          </a:prstGeom>
          <a:noFill/>
          <a:ln w="9525">
            <a:noFill/>
            <a:miter lim="800000"/>
            <a:headEnd/>
            <a:tailEnd/>
          </a:ln>
        </p:spPr>
        <p:txBody>
          <a:bodyPr wrap="none">
            <a:spAutoFit/>
          </a:bodyPr>
          <a:lstStyle/>
          <a:p>
            <a:r>
              <a:rPr lang="en-US">
                <a:latin typeface="Calibri" pitchFamily="34" charset="0"/>
              </a:rPr>
              <a:t>http://defendingfarmanimals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eaLnBrk="1" hangingPunct="1"/>
            <a:r>
              <a:rPr lang="en-US" smtClean="0"/>
              <a:t>Wellbeing</a:t>
            </a:r>
          </a:p>
        </p:txBody>
      </p:sp>
      <p:sp>
        <p:nvSpPr>
          <p:cNvPr id="92163" name="Content Placeholder 2"/>
          <p:cNvSpPr>
            <a:spLocks noGrp="1"/>
          </p:cNvSpPr>
          <p:nvPr>
            <p:ph idx="1"/>
          </p:nvPr>
        </p:nvSpPr>
        <p:spPr/>
        <p:txBody>
          <a:bodyPr/>
          <a:lstStyle/>
          <a:p>
            <a:pPr eaLnBrk="1" hangingPunct="1">
              <a:buFont typeface="Arial" pitchFamily="34" charset="0"/>
              <a:buNone/>
            </a:pPr>
            <a:r>
              <a:rPr lang="en-US" smtClean="0"/>
              <a:t>Producer-originated animal suffering :</a:t>
            </a:r>
          </a:p>
          <a:p>
            <a:pPr eaLnBrk="1" hangingPunct="1"/>
            <a:r>
              <a:rPr lang="en-US" b="1" smtClean="0"/>
              <a:t>Neglect</a:t>
            </a:r>
            <a:r>
              <a:rPr lang="en-US" smtClean="0"/>
              <a:t> -- failing to provide an animal with a vital requirement such as food, water, or shelter. </a:t>
            </a:r>
          </a:p>
          <a:p>
            <a:pPr eaLnBrk="1" hangingPunct="1"/>
            <a:r>
              <a:rPr lang="en-US" b="1" smtClean="0"/>
              <a:t>Abuse</a:t>
            </a:r>
            <a:r>
              <a:rPr lang="en-US" smtClean="0"/>
              <a:t> -- striking or willfully harming an animal with a club or instrument of harm.</a:t>
            </a:r>
          </a:p>
          <a:p>
            <a:pPr eaLnBrk="1" hangingPunct="1"/>
            <a:endParaRPr 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p:cNvPicPr>
            <a:picLocks noChangeAspect="1" noChangeArrowheads="1"/>
          </p:cNvPicPr>
          <p:nvPr/>
        </p:nvPicPr>
        <p:blipFill>
          <a:blip r:embed="rId3" cstate="print"/>
          <a:srcRect/>
          <a:stretch>
            <a:fillRect/>
          </a:stretch>
        </p:blipFill>
        <p:spPr bwMode="auto">
          <a:xfrm>
            <a:off x="0" y="0"/>
            <a:ext cx="9258300" cy="6858000"/>
          </a:xfrm>
          <a:prstGeom prst="rect">
            <a:avLst/>
          </a:prstGeom>
          <a:noFill/>
          <a:ln w="12700">
            <a:noFill/>
            <a:miter lim="800000"/>
            <a:headEnd type="none" w="sm" len="sm"/>
            <a:tailEnd type="none" w="sm" len="sm"/>
          </a:ln>
        </p:spPr>
      </p:pic>
      <p:sp>
        <p:nvSpPr>
          <p:cNvPr id="22538" name="Rectangle 10"/>
          <p:cNvSpPr>
            <a:spLocks noGrp="1" noChangeArrowheads="1"/>
          </p:cNvSpPr>
          <p:nvPr>
            <p:ph type="title"/>
          </p:nvPr>
        </p:nvSpPr>
        <p:spPr>
          <a:xfrm>
            <a:off x="1828800" y="2514600"/>
            <a:ext cx="6553200" cy="685800"/>
          </a:xfrm>
        </p:spPr>
        <p:txBody>
          <a:bodyPr rtlCol="0" anchor="b">
            <a:normAutofit fontScale="90000"/>
          </a:bodyPr>
          <a:lstStyle/>
          <a:p>
            <a:pPr eaLnBrk="1" fontAlgn="auto" hangingPunct="1">
              <a:spcAft>
                <a:spcPts val="0"/>
              </a:spcAft>
              <a:defRPr/>
            </a:pPr>
            <a:r>
              <a:rPr lang="en-US" sz="5000" dirty="0">
                <a:solidFill>
                  <a:schemeClr val="bg1"/>
                </a:solidFill>
                <a:effectLst>
                  <a:outerShdw blurRad="38100" dist="38100" dir="2700000" algn="tl">
                    <a:srgbClr val="000000"/>
                  </a:outerShdw>
                </a:effectLst>
              </a:rPr>
              <a:t>Why have animals?</a:t>
            </a:r>
          </a:p>
        </p:txBody>
      </p:sp>
      <p:sp>
        <p:nvSpPr>
          <p:cNvPr id="12292" name="Text Box 11"/>
          <p:cNvSpPr txBox="1">
            <a:spLocks noChangeArrowheads="1"/>
          </p:cNvSpPr>
          <p:nvPr/>
        </p:nvSpPr>
        <p:spPr bwMode="auto">
          <a:xfrm>
            <a:off x="7805738" y="6613525"/>
            <a:ext cx="1338262" cy="244475"/>
          </a:xfrm>
          <a:prstGeom prst="rect">
            <a:avLst/>
          </a:prstGeom>
          <a:noFill/>
          <a:ln w="12700">
            <a:noFill/>
            <a:miter lim="800000"/>
            <a:headEnd type="none" w="sm" len="sm"/>
            <a:tailEnd type="none" w="sm" len="sm"/>
          </a:ln>
        </p:spPr>
        <p:txBody>
          <a:bodyPr wrap="none">
            <a:spAutoFit/>
          </a:bodyPr>
          <a:lstStyle/>
          <a:p>
            <a:r>
              <a:rPr lang="en-US" sz="1000"/>
              <a:t>www.farmphoto.com</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a:t>
            </a:r>
            <a:br>
              <a:rPr lang="en-US" dirty="0" smtClean="0"/>
            </a:br>
            <a:r>
              <a:rPr lang="en-US" dirty="0" smtClean="0"/>
              <a:t>Animals to watch</a:t>
            </a:r>
            <a:endParaRPr lang="en-US" dirty="0"/>
          </a:p>
        </p:txBody>
      </p:sp>
      <p:sp>
        <p:nvSpPr>
          <p:cNvPr id="3" name="Content Placeholder 2"/>
          <p:cNvSpPr>
            <a:spLocks noGrp="1"/>
          </p:cNvSpPr>
          <p:nvPr>
            <p:ph idx="1"/>
          </p:nvPr>
        </p:nvSpPr>
        <p:spPr/>
        <p:txBody>
          <a:bodyPr/>
          <a:lstStyle/>
          <a:p>
            <a:r>
              <a:rPr lang="en-US" dirty="0" smtClean="0"/>
              <a:t>New moms</a:t>
            </a:r>
          </a:p>
          <a:p>
            <a:r>
              <a:rPr lang="en-US" dirty="0" smtClean="0"/>
              <a:t>Males</a:t>
            </a:r>
          </a:p>
          <a:p>
            <a:r>
              <a:rPr lang="en-US" dirty="0" smtClean="0"/>
              <a:t>Scared or cornered</a:t>
            </a:r>
          </a:p>
          <a:p>
            <a:r>
              <a:rPr lang="en-US" dirty="0" smtClean="0"/>
              <a:t>Separated from the herd</a:t>
            </a:r>
          </a:p>
          <a:p>
            <a:r>
              <a:rPr lang="en-US" dirty="0" smtClean="0"/>
              <a:t>Animals raised as pets</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Flight zone</a:t>
            </a:r>
            <a:endParaRPr lang="en-US" dirty="0"/>
          </a:p>
        </p:txBody>
      </p:sp>
      <p:sp>
        <p:nvSpPr>
          <p:cNvPr id="3" name="Content Placeholder 2"/>
          <p:cNvSpPr>
            <a:spLocks noGrp="1"/>
          </p:cNvSpPr>
          <p:nvPr>
            <p:ph idx="1"/>
          </p:nvPr>
        </p:nvSpPr>
        <p:spPr/>
        <p:txBody>
          <a:bodyPr/>
          <a:lstStyle/>
          <a:p>
            <a:endParaRPr lang="en-US" dirty="0"/>
          </a:p>
        </p:txBody>
      </p:sp>
      <p:pic>
        <p:nvPicPr>
          <p:cNvPr id="89090" name="Picture 2" descr="http://www.grandin.com/gifs/flyzone1.gif"/>
          <p:cNvPicPr>
            <a:picLocks noChangeAspect="1" noChangeArrowheads="1"/>
          </p:cNvPicPr>
          <p:nvPr/>
        </p:nvPicPr>
        <p:blipFill>
          <a:blip r:embed="rId3" cstate="print"/>
          <a:srcRect/>
          <a:stretch>
            <a:fillRect/>
          </a:stretch>
        </p:blipFill>
        <p:spPr bwMode="auto">
          <a:xfrm>
            <a:off x="2438400" y="2743200"/>
            <a:ext cx="4027170" cy="325374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6200" y="838200"/>
            <a:ext cx="7658100" cy="1447800"/>
          </a:xfrm>
        </p:spPr>
        <p:txBody>
          <a:bodyPr rtlCol="0">
            <a:normAutofit fontScale="90000"/>
          </a:bodyPr>
          <a:lstStyle/>
          <a:p>
            <a:pPr eaLnBrk="1" fontAlgn="auto" hangingPunct="1">
              <a:spcAft>
                <a:spcPts val="0"/>
              </a:spcAft>
              <a:defRPr/>
            </a:pPr>
            <a:r>
              <a:rPr lang="en-US" dirty="0" smtClean="0"/>
              <a:t>Animal ownership</a:t>
            </a:r>
            <a:br>
              <a:rPr lang="en-US" dirty="0" smtClean="0"/>
            </a:br>
            <a:r>
              <a:rPr lang="en-US" sz="1800" dirty="0" smtClean="0"/>
              <a:t/>
            </a:r>
            <a:br>
              <a:rPr lang="en-US" sz="1800" dirty="0" smtClean="0"/>
            </a:br>
            <a:r>
              <a:rPr lang="en-US" dirty="0" smtClean="0"/>
              <a:t>        </a:t>
            </a:r>
            <a:r>
              <a:rPr lang="en-US" sz="3600" dirty="0" smtClean="0">
                <a:solidFill>
                  <a:srgbClr val="CC3300"/>
                </a:solidFill>
                <a:effectLst>
                  <a:outerShdw blurRad="38100" dist="38100" dir="2700000" algn="tl">
                    <a:srgbClr val="000000"/>
                  </a:outerShdw>
                </a:effectLst>
              </a:rPr>
              <a:t>Pros			        Cons</a:t>
            </a:r>
            <a:r>
              <a:rPr lang="en-US" sz="3600" dirty="0" smtClean="0"/>
              <a:t>	</a:t>
            </a:r>
            <a:r>
              <a:rPr lang="en-US" dirty="0" smtClean="0"/>
              <a:t>	</a:t>
            </a:r>
            <a:endParaRPr lang="en-US" dirty="0"/>
          </a:p>
        </p:txBody>
      </p:sp>
      <p:graphicFrame>
        <p:nvGraphicFramePr>
          <p:cNvPr id="204808" name="Group 2056"/>
          <p:cNvGraphicFramePr>
            <a:graphicFrameLocks noGrp="1"/>
          </p:cNvGraphicFramePr>
          <p:nvPr>
            <p:ph type="tbl" idx="1"/>
          </p:nvPr>
        </p:nvGraphicFramePr>
        <p:xfrm>
          <a:off x="762000" y="2393950"/>
          <a:ext cx="7772400" cy="4311652"/>
        </p:xfrm>
        <a:graphic>
          <a:graphicData uri="http://schemas.openxmlformats.org/drawingml/2006/table">
            <a:tbl>
              <a:tblPr/>
              <a:tblGrid>
                <a:gridCol w="3886200"/>
                <a:gridCol w="3886200"/>
              </a:tblGrid>
              <a:tr h="800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2"/>
                          </a:solidFill>
                          <a:effectLst/>
                          <a:latin typeface="Arial" charset="0"/>
                        </a:rPr>
                        <a:t>Relaxing</a:t>
                      </a:r>
                    </a:p>
                  </a:txBody>
                  <a:tcPr anchor="ctr" horzOverflow="overflow">
                    <a:lnL w="38100"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2"/>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2"/>
                          </a:solidFill>
                          <a:effectLst/>
                          <a:latin typeface="Arial" charset="0"/>
                        </a:rPr>
                        <a:t>Time-consuming</a:t>
                      </a:r>
                    </a:p>
                  </a:txBody>
                  <a:tcPr anchor="ctr" horzOverflow="overflow">
                    <a:lnL w="12700" cap="flat" cmpd="sng" algn="ctr">
                      <a:solidFill>
                        <a:schemeClr val="tx1"/>
                      </a:solidFill>
                      <a:prstDash val="solid"/>
                      <a:round/>
                      <a:headEnd type="none" w="sm" len="sm"/>
                      <a:tailEnd type="none" w="sm" len="sm"/>
                    </a:lnL>
                    <a:lnR w="38100" cap="flat" cmpd="sng" algn="ctr">
                      <a:solidFill>
                        <a:schemeClr val="tx2"/>
                      </a:solidFill>
                      <a:prstDash val="solid"/>
                      <a:round/>
                      <a:headEnd type="none" w="sm" len="sm"/>
                      <a:tailEnd type="none" w="sm" len="sm"/>
                    </a:lnR>
                    <a:lnT w="38100" cap="flat" cmpd="sng" algn="ctr">
                      <a:solidFill>
                        <a:schemeClr val="tx2"/>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801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2"/>
                          </a:solidFill>
                          <a:effectLst/>
                          <a:latin typeface="Arial" charset="0"/>
                        </a:rPr>
                        <a:t>Close to nature</a:t>
                      </a:r>
                    </a:p>
                  </a:txBody>
                  <a:tcPr anchor="ctr" horzOverflow="overflow">
                    <a:lnL w="38100"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2"/>
                          </a:solidFill>
                          <a:effectLst/>
                          <a:latin typeface="Arial" charset="0"/>
                        </a:rPr>
                        <a:t>Hard to get away</a:t>
                      </a:r>
                    </a:p>
                  </a:txBody>
                  <a:tcPr anchor="ctr" horzOverflow="overflow">
                    <a:lnL w="12700" cap="flat" cmpd="sng" algn="ctr">
                      <a:solidFill>
                        <a:schemeClr val="tx1"/>
                      </a:solidFill>
                      <a:prstDash val="solid"/>
                      <a:round/>
                      <a:headEnd type="none" w="sm" len="sm"/>
                      <a:tailEnd type="none" w="sm" len="sm"/>
                    </a:lnL>
                    <a:lnR w="38100" cap="flat" cmpd="sng" algn="ctr">
                      <a:solidFill>
                        <a:schemeClr val="tx2"/>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954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2"/>
                          </a:solidFill>
                          <a:effectLst/>
                          <a:latin typeface="Arial" charset="0"/>
                        </a:rPr>
                        <a:t>Teaches children skills</a:t>
                      </a:r>
                    </a:p>
                  </a:txBody>
                  <a:tcPr anchor="ctr" horzOverflow="overflow">
                    <a:lnL w="38100"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2"/>
                          </a:solidFill>
                          <a:effectLst/>
                          <a:latin typeface="Arial" charset="0"/>
                        </a:rPr>
                        <a:t>Costly</a:t>
                      </a:r>
                    </a:p>
                  </a:txBody>
                  <a:tcPr anchor="ctr" horzOverflow="overflow">
                    <a:lnL w="12700" cap="flat" cmpd="sng" algn="ctr">
                      <a:solidFill>
                        <a:schemeClr val="tx1"/>
                      </a:solidFill>
                      <a:prstDash val="solid"/>
                      <a:round/>
                      <a:headEnd type="none" w="sm" len="sm"/>
                      <a:tailEnd type="none" w="sm" len="sm"/>
                    </a:lnL>
                    <a:lnR w="38100" cap="flat" cmpd="sng" algn="ctr">
                      <a:solidFill>
                        <a:schemeClr val="tx2"/>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801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2"/>
                          </a:solidFill>
                          <a:effectLst/>
                          <a:latin typeface="Arial" charset="0"/>
                        </a:rPr>
                        <a:t>Fun family activity</a:t>
                      </a:r>
                    </a:p>
                  </a:txBody>
                  <a:tcPr anchor="ctr" horzOverflow="overflow">
                    <a:lnL w="38100"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2"/>
                          </a:solidFill>
                          <a:effectLst/>
                          <a:latin typeface="Arial" charset="0"/>
                        </a:rPr>
                        <a:t>Middle of night work</a:t>
                      </a:r>
                    </a:p>
                  </a:txBody>
                  <a:tcPr anchor="ctr" horzOverflow="overflow">
                    <a:lnL w="12700" cap="flat" cmpd="sng" algn="ctr">
                      <a:solidFill>
                        <a:schemeClr val="tx1"/>
                      </a:solidFill>
                      <a:prstDash val="solid"/>
                      <a:round/>
                      <a:headEnd type="none" w="sm" len="sm"/>
                      <a:tailEnd type="none" w="sm" len="sm"/>
                    </a:lnL>
                    <a:lnR w="38100" cap="flat" cmpd="sng" algn="ctr">
                      <a:solidFill>
                        <a:schemeClr val="tx2"/>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954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2"/>
                          </a:solidFill>
                          <a:effectLst/>
                          <a:latin typeface="Arial" charset="0"/>
                        </a:rPr>
                        <a:t>Supplemental income</a:t>
                      </a:r>
                    </a:p>
                  </a:txBody>
                  <a:tcPr anchor="ctr" horzOverflow="overflow">
                    <a:lnL w="38100"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chemeClr val="tx2"/>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2"/>
                          </a:solidFill>
                          <a:effectLst/>
                          <a:latin typeface="Arial" charset="0"/>
                        </a:rPr>
                        <a:t>May be dangerous</a:t>
                      </a:r>
                    </a:p>
                  </a:txBody>
                  <a:tcPr anchor="ctr" horzOverflow="overflow">
                    <a:lnL w="12700" cap="flat" cmpd="sng" algn="ctr">
                      <a:solidFill>
                        <a:schemeClr val="tx1"/>
                      </a:solidFill>
                      <a:prstDash val="solid"/>
                      <a:round/>
                      <a:headEnd type="none" w="sm" len="sm"/>
                      <a:tailEnd type="none" w="sm" len="sm"/>
                    </a:lnL>
                    <a:lnR w="38100" cap="flat" cmpd="sng" algn="ctr">
                      <a:solidFill>
                        <a:schemeClr val="tx2"/>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chemeClr val="tx2"/>
                      </a:solidFill>
                      <a:prstDash val="solid"/>
                      <a:round/>
                      <a:headEnd type="none" w="sm" len="sm"/>
                      <a:tailEnd type="none" w="sm" len="sm"/>
                    </a:lnB>
                    <a:lnTlToBr>
                      <a:noFill/>
                    </a:lnTlToBr>
                    <a:lnBlToTr>
                      <a:noFill/>
                    </a:lnBlToTr>
                    <a:solidFill>
                      <a:schemeClr val="bg1"/>
                    </a:solidFill>
                  </a:tcPr>
                </a:tc>
              </a:tr>
            </a:tbl>
          </a:graphicData>
        </a:graphic>
      </p:graphicFrame>
      <p:sp>
        <p:nvSpPr>
          <p:cNvPr id="13335" name="TextBox 3"/>
          <p:cNvSpPr txBox="1">
            <a:spLocks noChangeArrowheads="1"/>
          </p:cNvSpPr>
          <p:nvPr/>
        </p:nvSpPr>
        <p:spPr bwMode="auto">
          <a:xfrm>
            <a:off x="2286000" y="838200"/>
            <a:ext cx="4648200" cy="369888"/>
          </a:xfrm>
          <a:prstGeom prst="rect">
            <a:avLst/>
          </a:prstGeom>
          <a:noFill/>
          <a:ln w="9525">
            <a:noFill/>
            <a:miter lim="800000"/>
            <a:headEnd/>
            <a:tailEnd/>
          </a:ln>
        </p:spPr>
        <p:txBody>
          <a:bodyPr>
            <a:spAutoFit/>
          </a:bodyPr>
          <a:lstStyle/>
          <a:p>
            <a:endParaRPr lang="en-US">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66800" y="1600200"/>
            <a:ext cx="7772400" cy="914400"/>
          </a:xfrm>
        </p:spPr>
        <p:txBody>
          <a:bodyPr/>
          <a:lstStyle/>
          <a:p>
            <a:r>
              <a:rPr lang="en-US" dirty="0"/>
              <a:t>Balancing pros and cons</a:t>
            </a:r>
          </a:p>
        </p:txBody>
      </p:sp>
      <p:grpSp>
        <p:nvGrpSpPr>
          <p:cNvPr id="2" name="Group 13"/>
          <p:cNvGrpSpPr>
            <a:grpSpLocks/>
          </p:cNvGrpSpPr>
          <p:nvPr/>
        </p:nvGrpSpPr>
        <p:grpSpPr bwMode="auto">
          <a:xfrm>
            <a:off x="1390650" y="2590800"/>
            <a:ext cx="7154863" cy="4267200"/>
            <a:chOff x="576" y="1440"/>
            <a:chExt cx="4507" cy="2880"/>
          </a:xfrm>
        </p:grpSpPr>
        <p:pic>
          <p:nvPicPr>
            <p:cNvPr id="24586" name="Picture 10" descr="bd05037_"/>
            <p:cNvPicPr>
              <a:picLocks noChangeAspect="1" noChangeArrowheads="1"/>
            </p:cNvPicPr>
            <p:nvPr/>
          </p:nvPicPr>
          <p:blipFill>
            <a:blip r:embed="rId3" cstate="print"/>
            <a:srcRect/>
            <a:stretch>
              <a:fillRect/>
            </a:stretch>
          </p:blipFill>
          <p:spPr bwMode="auto">
            <a:xfrm>
              <a:off x="720" y="2112"/>
              <a:ext cx="804" cy="1136"/>
            </a:xfrm>
            <a:prstGeom prst="rect">
              <a:avLst/>
            </a:prstGeom>
            <a:noFill/>
          </p:spPr>
        </p:pic>
        <p:pic>
          <p:nvPicPr>
            <p:cNvPr id="24584" name="Picture 8" descr="an01917_"/>
            <p:cNvPicPr>
              <a:picLocks noChangeAspect="1" noChangeArrowheads="1"/>
            </p:cNvPicPr>
            <p:nvPr/>
          </p:nvPicPr>
          <p:blipFill>
            <a:blip r:embed="rId4" cstate="print"/>
            <a:srcRect/>
            <a:stretch>
              <a:fillRect/>
            </a:stretch>
          </p:blipFill>
          <p:spPr bwMode="auto">
            <a:xfrm>
              <a:off x="3888" y="2496"/>
              <a:ext cx="1195" cy="897"/>
            </a:xfrm>
            <a:prstGeom prst="rect">
              <a:avLst/>
            </a:prstGeom>
            <a:noFill/>
          </p:spPr>
        </p:pic>
        <p:pic>
          <p:nvPicPr>
            <p:cNvPr id="24580" name="Picture 4" descr="pcs_popular_143"/>
            <p:cNvPicPr>
              <a:picLocks noChangeAspect="1" noChangeArrowheads="1"/>
            </p:cNvPicPr>
            <p:nvPr/>
          </p:nvPicPr>
          <p:blipFill>
            <a:blip r:embed="rId5" cstate="print"/>
            <a:srcRect/>
            <a:stretch>
              <a:fillRect/>
            </a:stretch>
          </p:blipFill>
          <p:spPr bwMode="auto">
            <a:xfrm>
              <a:off x="864" y="1440"/>
              <a:ext cx="3936" cy="2448"/>
            </a:xfrm>
            <a:prstGeom prst="rect">
              <a:avLst/>
            </a:prstGeom>
            <a:noFill/>
          </p:spPr>
        </p:pic>
        <p:pic>
          <p:nvPicPr>
            <p:cNvPr id="24585" name="Picture 9" descr="an02493_"/>
            <p:cNvPicPr>
              <a:picLocks noChangeAspect="1" noChangeArrowheads="1"/>
            </p:cNvPicPr>
            <p:nvPr/>
          </p:nvPicPr>
          <p:blipFill>
            <a:blip r:embed="rId6" cstate="print"/>
            <a:srcRect/>
            <a:stretch>
              <a:fillRect/>
            </a:stretch>
          </p:blipFill>
          <p:spPr bwMode="auto">
            <a:xfrm>
              <a:off x="3072" y="2064"/>
              <a:ext cx="1110" cy="1140"/>
            </a:xfrm>
            <a:prstGeom prst="rect">
              <a:avLst/>
            </a:prstGeom>
            <a:noFill/>
          </p:spPr>
        </p:pic>
        <p:pic>
          <p:nvPicPr>
            <p:cNvPr id="24587" name="Picture 11" descr="bd04896_"/>
            <p:cNvPicPr>
              <a:picLocks noChangeAspect="1" noChangeArrowheads="1"/>
            </p:cNvPicPr>
            <p:nvPr/>
          </p:nvPicPr>
          <p:blipFill>
            <a:blip r:embed="rId7" cstate="print"/>
            <a:srcRect/>
            <a:stretch>
              <a:fillRect/>
            </a:stretch>
          </p:blipFill>
          <p:spPr bwMode="auto">
            <a:xfrm>
              <a:off x="1152" y="2400"/>
              <a:ext cx="1618" cy="1000"/>
            </a:xfrm>
            <a:prstGeom prst="rect">
              <a:avLst/>
            </a:prstGeom>
            <a:noFill/>
          </p:spPr>
        </p:pic>
        <p:pic>
          <p:nvPicPr>
            <p:cNvPr id="24588" name="Picture 12" descr="na01594_"/>
            <p:cNvPicPr>
              <a:picLocks noChangeAspect="1" noChangeArrowheads="1"/>
            </p:cNvPicPr>
            <p:nvPr/>
          </p:nvPicPr>
          <p:blipFill>
            <a:blip r:embed="rId8" cstate="print"/>
            <a:srcRect/>
            <a:stretch>
              <a:fillRect/>
            </a:stretch>
          </p:blipFill>
          <p:spPr bwMode="auto">
            <a:xfrm>
              <a:off x="576" y="3154"/>
              <a:ext cx="1146" cy="1166"/>
            </a:xfrm>
            <a:prstGeom prst="rect">
              <a:avLst/>
            </a:prstGeom>
            <a:noFill/>
          </p:spPr>
        </p:pic>
        <p:pic>
          <p:nvPicPr>
            <p:cNvPr id="24582" name="Picture 6" descr="an01136_"/>
            <p:cNvPicPr>
              <a:picLocks noChangeAspect="1" noChangeArrowheads="1"/>
            </p:cNvPicPr>
            <p:nvPr/>
          </p:nvPicPr>
          <p:blipFill>
            <a:blip r:embed="rId9" cstate="print"/>
            <a:srcRect/>
            <a:stretch>
              <a:fillRect/>
            </a:stretch>
          </p:blipFill>
          <p:spPr bwMode="auto">
            <a:xfrm>
              <a:off x="3792" y="3219"/>
              <a:ext cx="1248" cy="1101"/>
            </a:xfrm>
            <a:prstGeom prst="rect">
              <a:avLst/>
            </a:prstGeom>
            <a:noFill/>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Nutrient Needs</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defRPr/>
            </a:pPr>
            <a:r>
              <a:rPr lang="en-US" dirty="0" smtClean="0"/>
              <a:t>Fiber (Forages)</a:t>
            </a:r>
          </a:p>
          <a:p>
            <a:pPr eaLnBrk="1" fontAlgn="auto" hangingPunct="1">
              <a:spcAft>
                <a:spcPts val="0"/>
              </a:spcAft>
              <a:defRPr/>
            </a:pPr>
            <a:r>
              <a:rPr lang="en-US" dirty="0" smtClean="0"/>
              <a:t>Protein</a:t>
            </a:r>
          </a:p>
          <a:p>
            <a:pPr eaLnBrk="1" fontAlgn="auto" hangingPunct="1">
              <a:spcAft>
                <a:spcPts val="0"/>
              </a:spcAft>
              <a:defRPr/>
            </a:pPr>
            <a:r>
              <a:rPr lang="en-US" dirty="0" smtClean="0"/>
              <a:t>Energy- can come from Fiber, Grains and Protein</a:t>
            </a:r>
          </a:p>
          <a:p>
            <a:pPr eaLnBrk="1" fontAlgn="auto" hangingPunct="1">
              <a:spcAft>
                <a:spcPts val="0"/>
              </a:spcAft>
              <a:defRPr/>
            </a:pPr>
            <a:r>
              <a:rPr lang="en-US" dirty="0" smtClean="0"/>
              <a:t>Vitamin</a:t>
            </a:r>
          </a:p>
          <a:p>
            <a:pPr eaLnBrk="1" fontAlgn="auto" hangingPunct="1">
              <a:spcAft>
                <a:spcPts val="0"/>
              </a:spcAft>
              <a:defRPr/>
            </a:pPr>
            <a:r>
              <a:rPr lang="en-US" dirty="0" smtClean="0"/>
              <a:t>Mineral</a:t>
            </a:r>
          </a:p>
          <a:p>
            <a:pPr eaLnBrk="1" fontAlgn="auto" hangingPunct="1">
              <a:spcAft>
                <a:spcPts val="0"/>
              </a:spcAft>
              <a:defRPr/>
            </a:pPr>
            <a:r>
              <a:rPr lang="en-US" dirty="0" smtClean="0"/>
              <a:t>Water</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4"/>
          <p:cNvSpPr>
            <a:spLocks noGrp="1"/>
          </p:cNvSpPr>
          <p:nvPr>
            <p:ph type="ftr" sz="quarter" idx="11"/>
          </p:nvPr>
        </p:nvSpPr>
        <p:spPr/>
        <p:txBody>
          <a:bodyPr/>
          <a:lstStyle/>
          <a:p>
            <a:pPr>
              <a:defRPr/>
            </a:pPr>
            <a:r>
              <a:rPr lang="en-US"/>
              <a:t>Animal Ownership</a:t>
            </a:r>
          </a:p>
        </p:txBody>
      </p:sp>
      <p:sp>
        <p:nvSpPr>
          <p:cNvPr id="16387" name="Rectangle 2"/>
          <p:cNvSpPr>
            <a:spLocks noGrp="1" noChangeArrowheads="1"/>
          </p:cNvSpPr>
          <p:nvPr>
            <p:ph type="title"/>
          </p:nvPr>
        </p:nvSpPr>
        <p:spPr>
          <a:xfrm>
            <a:off x="76200" y="838200"/>
            <a:ext cx="6858000" cy="990600"/>
          </a:xfrm>
        </p:spPr>
        <p:txBody>
          <a:bodyPr/>
          <a:lstStyle/>
          <a:p>
            <a:pPr eaLnBrk="1" hangingPunct="1"/>
            <a:r>
              <a:rPr lang="en-US" sz="4000" smtClean="0"/>
              <a:t>Digestive tract capacities</a:t>
            </a:r>
            <a:endParaRPr lang="en-US" sz="3600" smtClean="0"/>
          </a:p>
        </p:txBody>
      </p:sp>
      <p:graphicFrame>
        <p:nvGraphicFramePr>
          <p:cNvPr id="126141" name="Group 189"/>
          <p:cNvGraphicFramePr>
            <a:graphicFrameLocks noGrp="1"/>
          </p:cNvGraphicFramePr>
          <p:nvPr/>
        </p:nvGraphicFramePr>
        <p:xfrm>
          <a:off x="990600" y="1981200"/>
          <a:ext cx="6210300" cy="4362450"/>
        </p:xfrm>
        <a:graphic>
          <a:graphicData uri="http://schemas.openxmlformats.org/drawingml/2006/table">
            <a:tbl>
              <a:tblPr/>
              <a:tblGrid>
                <a:gridCol w="3182779"/>
                <a:gridCol w="3027521"/>
              </a:tblGrid>
              <a:tr h="7272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charset="0"/>
                        </a:rPr>
                        <a:t>Animal</a:t>
                      </a:r>
                    </a:p>
                  </a:txBody>
                  <a:tcPr anchor="ctr" anchorCtr="1" horzOverflow="overflow">
                    <a:lnL w="38100"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2"/>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charset="0"/>
                        </a:rPr>
                        <a:t>Gallons</a:t>
                      </a:r>
                    </a:p>
                  </a:txBody>
                  <a:tcPr anchor="ctr" anchorCtr="1" horzOverflow="overflow">
                    <a:lnL w="12700" cap="flat" cmpd="sng" algn="ctr">
                      <a:solidFill>
                        <a:schemeClr val="tx1"/>
                      </a:solidFill>
                      <a:prstDash val="solid"/>
                      <a:round/>
                      <a:headEnd type="none" w="sm" len="sm"/>
                      <a:tailEnd type="none" w="sm" len="sm"/>
                    </a:lnL>
                    <a:lnR w="38100" cap="flat" cmpd="sng" algn="ctr">
                      <a:solidFill>
                        <a:schemeClr val="tx2"/>
                      </a:solidFill>
                      <a:prstDash val="solid"/>
                      <a:round/>
                      <a:headEnd type="none" w="sm" len="sm"/>
                      <a:tailEnd type="none" w="sm" len="sm"/>
                    </a:lnR>
                    <a:lnT w="38100" cap="flat" cmpd="sng" algn="ctr">
                      <a:solidFill>
                        <a:schemeClr val="tx2"/>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8080"/>
                    </a:solidFill>
                  </a:tcPr>
                </a:tc>
              </a:tr>
              <a:tr h="7463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2"/>
                          </a:solidFill>
                          <a:effectLst/>
                          <a:latin typeface="Arial" charset="0"/>
                        </a:rPr>
                        <a:t>Cattle</a:t>
                      </a:r>
                    </a:p>
                  </a:txBody>
                  <a:tcPr anchor="ctr" anchorCtr="1" horzOverflow="overflow">
                    <a:lnL w="38100"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2"/>
                          </a:solidFill>
                          <a:effectLst/>
                          <a:latin typeface="Arial" charset="0"/>
                        </a:rPr>
                        <a:t>94</a:t>
                      </a:r>
                    </a:p>
                  </a:txBody>
                  <a:tcPr anchor="ctr" anchorCtr="1" horzOverflow="overflow">
                    <a:lnL w="12700" cap="flat" cmpd="sng" algn="ctr">
                      <a:solidFill>
                        <a:schemeClr val="tx1"/>
                      </a:solidFill>
                      <a:prstDash val="solid"/>
                      <a:round/>
                      <a:headEnd type="none" w="sm" len="sm"/>
                      <a:tailEnd type="none" w="sm" len="sm"/>
                    </a:lnL>
                    <a:lnR w="38100" cap="flat" cmpd="sng" algn="ctr">
                      <a:solidFill>
                        <a:schemeClr val="tx2"/>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7463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2"/>
                          </a:solidFill>
                          <a:effectLst/>
                          <a:latin typeface="Arial" charset="0"/>
                        </a:rPr>
                        <a:t>Sheep or goat</a:t>
                      </a:r>
                    </a:p>
                  </a:txBody>
                  <a:tcPr anchor="ctr" anchorCtr="1" horzOverflow="overflow">
                    <a:lnL w="38100"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2"/>
                          </a:solidFill>
                          <a:effectLst/>
                          <a:latin typeface="Arial" charset="0"/>
                        </a:rPr>
                        <a:t>12</a:t>
                      </a:r>
                    </a:p>
                  </a:txBody>
                  <a:tcPr anchor="ctr" anchorCtr="1" horzOverflow="overflow">
                    <a:lnL w="12700" cap="flat" cmpd="sng" algn="ctr">
                      <a:solidFill>
                        <a:schemeClr val="tx1"/>
                      </a:solidFill>
                      <a:prstDash val="solid"/>
                      <a:round/>
                      <a:headEnd type="none" w="sm" len="sm"/>
                      <a:tailEnd type="none" w="sm" len="sm"/>
                    </a:lnL>
                    <a:lnR w="38100" cap="flat" cmpd="sng" algn="ctr">
                      <a:solidFill>
                        <a:schemeClr val="tx2"/>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7463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2"/>
                          </a:solidFill>
                          <a:effectLst/>
                          <a:latin typeface="Arial" charset="0"/>
                        </a:rPr>
                        <a:t>Horse</a:t>
                      </a:r>
                    </a:p>
                  </a:txBody>
                  <a:tcPr anchor="ctr" anchorCtr="1" horzOverflow="overflow">
                    <a:lnL w="38100"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2"/>
                          </a:solidFill>
                          <a:effectLst/>
                          <a:latin typeface="Arial" charset="0"/>
                        </a:rPr>
                        <a:t>56</a:t>
                      </a:r>
                    </a:p>
                  </a:txBody>
                  <a:tcPr anchor="ctr" anchorCtr="1" horzOverflow="overflow">
                    <a:lnL w="12700" cap="flat" cmpd="sng" algn="ctr">
                      <a:solidFill>
                        <a:schemeClr val="tx1"/>
                      </a:solidFill>
                      <a:prstDash val="solid"/>
                      <a:round/>
                      <a:headEnd type="none" w="sm" len="sm"/>
                      <a:tailEnd type="none" w="sm" len="sm"/>
                    </a:lnL>
                    <a:lnR w="38100" cap="flat" cmpd="sng" algn="ctr">
                      <a:solidFill>
                        <a:schemeClr val="tx2"/>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7463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2"/>
                          </a:solidFill>
                          <a:effectLst/>
                          <a:latin typeface="Arial" charset="0"/>
                        </a:rPr>
                        <a:t>Pig</a:t>
                      </a:r>
                    </a:p>
                  </a:txBody>
                  <a:tcPr anchor="ctr" anchorCtr="1" horzOverflow="overflow">
                    <a:lnL w="38100"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2"/>
                          </a:solidFill>
                          <a:effectLst/>
                          <a:latin typeface="Arial" charset="0"/>
                        </a:rPr>
                        <a:t>7.2</a:t>
                      </a:r>
                    </a:p>
                  </a:txBody>
                  <a:tcPr anchor="ctr" anchorCtr="1" horzOverflow="overflow">
                    <a:lnL w="12700" cap="flat" cmpd="sng" algn="ctr">
                      <a:solidFill>
                        <a:schemeClr val="tx1"/>
                      </a:solidFill>
                      <a:prstDash val="solid"/>
                      <a:round/>
                      <a:headEnd type="none" w="sm" len="sm"/>
                      <a:tailEnd type="none" w="sm" len="sm"/>
                    </a:lnL>
                    <a:lnR w="38100" cap="flat" cmpd="sng" algn="ctr">
                      <a:solidFill>
                        <a:schemeClr val="tx2"/>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6498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2"/>
                          </a:solidFill>
                          <a:effectLst/>
                          <a:latin typeface="Arial" charset="0"/>
                        </a:rPr>
                        <a:t>Humans</a:t>
                      </a:r>
                    </a:p>
                  </a:txBody>
                  <a:tcPr anchor="ctr" anchorCtr="1" horzOverflow="overflow">
                    <a:lnL w="38100"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chemeClr val="tx2"/>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2"/>
                          </a:solidFill>
                          <a:effectLst/>
                          <a:latin typeface="Arial" charset="0"/>
                        </a:rPr>
                        <a:t>1.6</a:t>
                      </a:r>
                    </a:p>
                  </a:txBody>
                  <a:tcPr anchor="ctr" anchorCtr="1" horzOverflow="overflow">
                    <a:lnL w="12700" cap="flat" cmpd="sng" algn="ctr">
                      <a:solidFill>
                        <a:schemeClr val="tx1"/>
                      </a:solidFill>
                      <a:prstDash val="solid"/>
                      <a:round/>
                      <a:headEnd type="none" w="sm" len="sm"/>
                      <a:tailEnd type="none" w="sm" len="sm"/>
                    </a:lnL>
                    <a:lnR w="38100" cap="flat" cmpd="sng" algn="ctr">
                      <a:solidFill>
                        <a:schemeClr val="tx2"/>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chemeClr val="tx2"/>
                      </a:solidFill>
                      <a:prstDash val="solid"/>
                      <a:round/>
                      <a:headEnd type="none" w="sm" len="sm"/>
                      <a:tailEnd type="none" w="sm" len="sm"/>
                    </a:lnB>
                    <a:lnTlToBr>
                      <a:noFill/>
                    </a:lnTlToBr>
                    <a:lnBlToTr>
                      <a:noFill/>
                    </a:lnBlToTr>
                    <a:solidFill>
                      <a:schemeClr val="bg1"/>
                    </a:solidFill>
                  </a:tcPr>
                </a:tc>
              </a:tr>
            </a:tbl>
          </a:graphicData>
        </a:graphic>
      </p:graphicFrame>
      <p:sp>
        <p:nvSpPr>
          <p:cNvPr id="16411" name="Text Box 94"/>
          <p:cNvSpPr txBox="1">
            <a:spLocks noChangeArrowheads="1"/>
          </p:cNvSpPr>
          <p:nvPr/>
        </p:nvSpPr>
        <p:spPr bwMode="auto">
          <a:xfrm>
            <a:off x="0" y="6613525"/>
            <a:ext cx="3962400" cy="244475"/>
          </a:xfrm>
          <a:prstGeom prst="rect">
            <a:avLst/>
          </a:prstGeom>
          <a:noFill/>
          <a:ln w="12700">
            <a:noFill/>
            <a:miter lim="800000"/>
            <a:headEnd type="none" w="sm" len="sm"/>
            <a:tailEnd type="none" w="sm" len="sm"/>
          </a:ln>
        </p:spPr>
        <p:txBody>
          <a:bodyPr>
            <a:spAutoFit/>
          </a:bodyPr>
          <a:lstStyle/>
          <a:p>
            <a:pPr>
              <a:spcBef>
                <a:spcPct val="50000"/>
              </a:spcBef>
            </a:pPr>
            <a:endParaRPr kumimoji="1" lang="en-US">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Digestive Systems</a:t>
            </a:r>
          </a:p>
        </p:txBody>
      </p:sp>
      <p:sp>
        <p:nvSpPr>
          <p:cNvPr id="17411" name="Content Placeholder 2"/>
          <p:cNvSpPr>
            <a:spLocks noGrp="1"/>
          </p:cNvSpPr>
          <p:nvPr>
            <p:ph idx="1"/>
          </p:nvPr>
        </p:nvSpPr>
        <p:spPr/>
        <p:txBody>
          <a:bodyPr/>
          <a:lstStyle/>
          <a:p>
            <a:pPr eaLnBrk="1" hangingPunct="1">
              <a:buFont typeface="Arial" pitchFamily="34" charset="0"/>
              <a:buNone/>
            </a:pPr>
            <a:r>
              <a:rPr lang="en-US" b="1" smtClean="0"/>
              <a:t>         Cattle, Sheep and Goats—Ruminants</a:t>
            </a:r>
          </a:p>
          <a:p>
            <a:pPr eaLnBrk="1" hangingPunct="1">
              <a:buFont typeface="Arial" pitchFamily="34" charset="0"/>
              <a:buNone/>
            </a:pPr>
            <a:r>
              <a:rPr lang="en-US" smtClean="0"/>
              <a:t>Prefer high forage diets of grass or legumes</a:t>
            </a:r>
          </a:p>
          <a:p>
            <a:pPr eaLnBrk="1" hangingPunct="1">
              <a:buFont typeface="Arial" pitchFamily="34" charset="0"/>
              <a:buNone/>
            </a:pPr>
            <a:r>
              <a:rPr lang="en-US" smtClean="0"/>
              <a:t>Goats are browsers and not good grass eaters</a:t>
            </a:r>
          </a:p>
          <a:p>
            <a:pPr eaLnBrk="1" hangingPunct="1">
              <a:buFont typeface="Arial" pitchFamily="34" charset="0"/>
              <a:buNone/>
            </a:pPr>
            <a:r>
              <a:rPr lang="en-US" smtClean="0"/>
              <a:t>Cattle and Sheep will eat grass and legumes</a:t>
            </a:r>
          </a:p>
          <a:p>
            <a:pPr eaLnBrk="1" hangingPunct="1">
              <a:buFont typeface="Arial" pitchFamily="34" charset="0"/>
              <a:buNone/>
            </a:pPr>
            <a:r>
              <a:rPr lang="en-US" smtClean="0"/>
              <a:t>All diet changes must be gradual.</a:t>
            </a:r>
          </a:p>
          <a:p>
            <a:pPr eaLnBrk="1" hangingPunct="1">
              <a:buFont typeface="Arial" pitchFamily="34" charset="0"/>
              <a:buNone/>
            </a:pPr>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5620</TotalTime>
  <Words>4941</Words>
  <Application>Microsoft Office PowerPoint</Application>
  <PresentationFormat>On-screen Show (4:3)</PresentationFormat>
  <Paragraphs>396</Paragraphs>
  <Slides>41</Slides>
  <Notes>40</Notes>
  <HiddenSlides>1</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Office Theme</vt:lpstr>
      <vt:lpstr>Custom Design</vt:lpstr>
      <vt:lpstr>Understanding Animal and Livestock Production </vt:lpstr>
      <vt:lpstr>Matching Your  Farm with the Animal</vt:lpstr>
      <vt:lpstr>Zoning</vt:lpstr>
      <vt:lpstr>Why have animals?</vt:lpstr>
      <vt:lpstr>Animal ownership          Pros           Cons  </vt:lpstr>
      <vt:lpstr>Balancing pros and cons</vt:lpstr>
      <vt:lpstr>Nutrient Needs</vt:lpstr>
      <vt:lpstr>Digestive tract capacities</vt:lpstr>
      <vt:lpstr>Digestive Systems</vt:lpstr>
      <vt:lpstr>Slide 10</vt:lpstr>
      <vt:lpstr>Slide 11</vt:lpstr>
      <vt:lpstr>Feed Needs- Beef Cattle</vt:lpstr>
      <vt:lpstr>Beef cattle</vt:lpstr>
      <vt:lpstr>Grass Fed Beef</vt:lpstr>
      <vt:lpstr>Feed Needs--- Goats</vt:lpstr>
      <vt:lpstr>Meat goats</vt:lpstr>
      <vt:lpstr>Sheep</vt:lpstr>
      <vt:lpstr>Sheep</vt:lpstr>
      <vt:lpstr>Swine and Poultry</vt:lpstr>
      <vt:lpstr>Feed Needs- Swine</vt:lpstr>
      <vt:lpstr>Swine</vt:lpstr>
      <vt:lpstr>Poultry Digestive Tract</vt:lpstr>
      <vt:lpstr>Poultry: for meat or eggs?</vt:lpstr>
      <vt:lpstr>Pasture Poultry</vt:lpstr>
      <vt:lpstr>Pasture poultry</vt:lpstr>
      <vt:lpstr>Free Range Eggs</vt:lpstr>
      <vt:lpstr>Poultry</vt:lpstr>
      <vt:lpstr>Reproduction Replacement rate</vt:lpstr>
      <vt:lpstr>Fencing considerations</vt:lpstr>
      <vt:lpstr>What kind of shelter do my animals need?  What kind of shelter do I want for my animals? </vt:lpstr>
      <vt:lpstr>Considerations for shelter</vt:lpstr>
      <vt:lpstr>Shelter</vt:lpstr>
      <vt:lpstr>Nutrition and Health</vt:lpstr>
      <vt:lpstr>Preventive healthcare  for animals  </vt:lpstr>
      <vt:lpstr>Injection Site</vt:lpstr>
      <vt:lpstr>Injection Site Lesion</vt:lpstr>
      <vt:lpstr>What to look for in a Healthy Animal</vt:lpstr>
      <vt:lpstr>Slide 38</vt:lpstr>
      <vt:lpstr>Wellbeing</vt:lpstr>
      <vt:lpstr>Safety Animals to watch</vt:lpstr>
      <vt:lpstr>Flight zone</vt:lpstr>
    </vt:vector>
  </TitlesOfParts>
  <Company>Agriculture Information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Animal and Livestock Production</dc:title>
  <dc:creator>mark kepler</dc:creator>
  <cp:lastModifiedBy>bngadmin</cp:lastModifiedBy>
  <cp:revision>430</cp:revision>
  <dcterms:created xsi:type="dcterms:W3CDTF">2008-03-12T16:40:01Z</dcterms:created>
  <dcterms:modified xsi:type="dcterms:W3CDTF">2012-11-07T15:06:21Z</dcterms:modified>
</cp:coreProperties>
</file>