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135.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180.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74.xml" ContentType="application/vnd.openxmlformats-officedocument.presentationml.slide+xml"/>
  <Override PartName="/ppt/slides/slide47.xml" ContentType="application/vnd.openxmlformats-officedocument.presentationml.slide+xml"/>
  <Override PartName="/ppt/slides/slide194.xml" ContentType="application/vnd.openxmlformats-officedocument.presentationml.slide+xml"/>
  <Override PartName="/ppt/slides/slide118.xml" ContentType="application/vnd.openxmlformats-officedocument.presentationml.slide+xml"/>
  <Override PartName="/ppt/slides/slide188.xml" ContentType="application/vnd.openxmlformats-officedocument.presentationml.slide+xml"/>
  <Override PartName="/ppt/slideLayouts/slideLayout3.xml" ContentType="application/vnd.openxmlformats-officedocument.presentationml.slideLayout+xml"/>
  <Override PartName="/ppt/slides/slide141.xml" ContentType="application/vnd.openxmlformats-officedocument.presentationml.slide+xml"/>
  <Override PartName="/ppt/slides/slide153.xml" ContentType="application/vnd.openxmlformats-officedocument.presentationml.slide+xml"/>
  <Override PartName="/ppt/slides/slide1.xml" ContentType="application/vnd.openxmlformats-officedocument.presentationml.slide+xml"/>
  <Override PartName="/ppt/slides/slide97.xml" ContentType="application/vnd.openxmlformats-officedocument.presentationml.slide+xml"/>
  <Override PartName="/ppt/slides/slide161.xml" ContentType="application/vnd.openxmlformats-officedocument.presentationml.slide+xml"/>
  <Override PartName="/ppt/tableStyles.xml" ContentType="application/vnd.openxmlformats-officedocument.presentationml.tableStyles+xml"/>
  <Override PartName="/ppt/slides/slide94.xml" ContentType="application/vnd.openxmlformats-officedocument.presentationml.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slides/slide182.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s/slide115.xml" ContentType="application/vnd.openxmlformats-officedocument.presentationml.slide+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Override PartName="/ppt/slides/slide148.xml" ContentType="application/vnd.openxmlformats-officedocument.presentationml.slide+xml"/>
  <Default Extension="vml" ContentType="application/vnd.openxmlformats-officedocument.vmlDrawing"/>
  <Override PartName="/ppt/slides/slide83.xml" ContentType="application/vnd.openxmlformats-officedocument.presentationml.slide+xml"/>
  <Override PartName="/ppt/slides/slide172.xml" ContentType="application/vnd.openxmlformats-officedocument.presentationml.slide+xml"/>
  <Override PartName="/ppt/embeddings/Microsoft_Equation1.bin" ContentType="application/vnd.openxmlformats-officedocument.oleObject"/>
  <Override PartName="/docProps/core.xml" ContentType="application/vnd.openxmlformats-package.core-properties+xml"/>
  <Override PartName="/ppt/slides/slide142.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154.xml" ContentType="application/vnd.openxmlformats-officedocument.presentationml.slide+xml"/>
  <Default Extension="bin" ContentType="application/vnd.openxmlformats-officedocument.presentationml.printerSettings"/>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slides/slide195.xml" ContentType="application/vnd.openxmlformats-officedocument.presentationml.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slides/slide166.xml" ContentType="application/vnd.openxmlformats-officedocument.presentationml.slide+xml"/>
  <Override PartName="/ppt/slides/slide155.xml" ContentType="application/vnd.openxmlformats-officedocument.presentationml.slide+xml"/>
  <Override PartName="/ppt/slides/slide152.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177.xml" ContentType="application/vnd.openxmlformats-officedocument.presentationml.slide+xml"/>
  <Override PartName="/ppt/slides/slide128.xml" ContentType="application/vnd.openxmlformats-officedocument.presentationml.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47.xml" ContentType="application/vnd.openxmlformats-officedocument.presentationml.slide+xml"/>
  <Override PartName="/ppt/slides/slide165.xml" ContentType="application/vnd.openxmlformats-officedocument.presentationml.slide+xml"/>
  <Override PartName="/ppt/slideLayouts/slideLayout10.xml" ContentType="application/vnd.openxmlformats-officedocument.presentationml.slideLayout+xml"/>
  <Override PartName="/ppt/slides/slide54.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slides/slide44.xml" ContentType="application/vnd.openxmlformats-officedocument.presentationml.slide+xml"/>
  <Override PartName="/ppt/slides/slide103.xml" ContentType="application/vnd.openxmlformats-officedocument.presentationml.slide+xml"/>
  <Override PartName="/ppt/slides/slide49.xml" ContentType="application/vnd.openxmlformats-officedocument.presentationml.slide+xml"/>
  <Override PartName="/ppt/slides/slide187.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173.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slides/slide193.xml" ContentType="application/vnd.openxmlformats-officedocument.presentationml.slide+xml"/>
  <Default Extension="jpeg" ContentType="image/jpeg"/>
  <Override PartName="/ppt/slides/slide3.xml" ContentType="application/vnd.openxmlformats-officedocument.presentationml.slide+xml"/>
  <Override PartName="/ppt/slides/slide144.xml" ContentType="application/vnd.openxmlformats-officedocument.presentationml.slide+xml"/>
  <Default Extension="tiff" ContentType="image/tiff"/>
  <Override PartName="/ppt/slides/slide181.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15.xml" ContentType="application/vnd.openxmlformats-officedocument.presentationml.slide+xml"/>
  <Override PartName="/ppt/slides/slide140.xml" ContentType="application/vnd.openxmlformats-officedocument.presentationml.slide+xml"/>
  <Override PartName="/ppt/slides/slide143.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32.xml" ContentType="application/vnd.openxmlformats-officedocument.presentationml.slide+xml"/>
  <Override PartName="/ppt/slides/slide185.xml" ContentType="application/vnd.openxmlformats-officedocument.presentationml.slide+xml"/>
  <Override PartName="/ppt/slides/slide117.xml" ContentType="application/vnd.openxmlformats-officedocument.presentationml.slide+xml"/>
  <Override PartName="/ppt/slides/slide16.xml" ContentType="application/vnd.openxmlformats-officedocument.presentationml.slide+xml"/>
  <Override PartName="/ppt/slides/slide178.xml" ContentType="application/vnd.openxmlformats-officedocument.presentationml.slide+xml"/>
  <Override PartName="/ppt/slides/slide38.xml" ContentType="application/vnd.openxmlformats-officedocument.presentationml.slide+xml"/>
  <Override PartName="/ppt/slides/slide108.xml" ContentType="application/vnd.openxmlformats-officedocument.presentationml.slide+xml"/>
  <Override PartName="/ppt/slides/slide111.xml" ContentType="application/vnd.openxmlformats-officedocument.presentationml.slide+xml"/>
  <Override PartName="/ppt/slides/slide113.xml" ContentType="application/vnd.openxmlformats-officedocument.presentationml.slide+xml"/>
  <Override PartName="/ppt/slides/slide29.xml" ContentType="application/vnd.openxmlformats-officedocument.presentationml.slide+xml"/>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slides/slide151.xml" ContentType="application/vnd.openxmlformats-officedocument.presentationml.slide+xml"/>
  <Override PartName="/ppt/viewProps.xml" ContentType="application/vnd.openxmlformats-officedocument.presentationml.viewProps+xml"/>
  <Override PartName="/ppt/slides/slide13.xml" ContentType="application/vnd.openxmlformats-officedocument.presentationml.slide+xml"/>
  <Override PartName="/ppt/slides/slide121.xml" ContentType="application/vnd.openxmlformats-officedocument.presentationml.slide+xml"/>
  <Override PartName="/ppt/slides/slide8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184.xml" ContentType="application/vnd.openxmlformats-officedocument.presentationml.slide+xml"/>
  <Override PartName="/ppt/slideLayouts/slideLayout6.xml" ContentType="application/vnd.openxmlformats-officedocument.presentationml.slideLayout+xml"/>
  <Override PartName="/ppt/slides/slide131.xml" ContentType="application/vnd.openxmlformats-officedocument.presentationml.slide+xml"/>
  <Override PartName="/ppt/slides/slide169.xml" ContentType="application/vnd.openxmlformats-officedocument.presentationml.slide+xml"/>
  <Override PartName="/ppt/presProps.xml" ContentType="application/vnd.openxmlformats-officedocument.presentationml.presProps+xml"/>
  <Override PartName="/ppt/slides/slide127.xml" ContentType="application/vnd.openxmlformats-officedocument.presentationml.slide+xml"/>
  <Override PartName="/ppt/slides/slide27.xml" ContentType="application/vnd.openxmlformats-officedocument.presentationml.slide+xml"/>
  <Override PartName="/ppt/slides/slide138.xml" ContentType="application/vnd.openxmlformats-officedocument.presentationml.slide+xml"/>
  <Override PartName="/ppt/slides/slide192.xml" ContentType="application/vnd.openxmlformats-officedocument.presentationml.slide+xml"/>
  <Override PartName="/ppt/slides/slide170.xml" ContentType="application/vnd.openxmlformats-officedocument.presentationml.slide+xml"/>
  <Override PartName="/ppt/slides/slide168.xml" ContentType="application/vnd.openxmlformats-officedocument.presentationml.slide+xml"/>
  <Override PartName="/ppt/slides/slide150.xml" ContentType="application/vnd.openxmlformats-officedocument.presentationml.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slides/slide145.xml" ContentType="application/vnd.openxmlformats-officedocument.presentationml.slide+xml"/>
  <Override PartName="/ppt/slides/slide186.xml" ContentType="application/vnd.openxmlformats-officedocument.presentationml.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slides/slide183.xml" ContentType="application/vnd.openxmlformats-officedocument.presentationml.slide+xml"/>
  <Override PartName="/ppt/slides/slide116.xml" ContentType="application/vnd.openxmlformats-officedocument.presentationml.slide+xml"/>
  <Override PartName="/ppt/slides/slide119.xml" ContentType="application/vnd.openxmlformats-officedocument.presentationml.slide+xml"/>
  <Override PartName="/ppt/slides/slide136.xml" ContentType="application/vnd.openxmlformats-officedocument.presentationml.slide+xml"/>
  <Override PartName="/ppt/slides/slide171.xml" ContentType="application/vnd.openxmlformats-officedocument.presentationml.slide+xml"/>
  <Override PartName="/ppt/embeddings/Microsoft_Equation2.bin" ContentType="application/vnd.openxmlformats-officedocument.oleObject"/>
  <Override PartName="/ppt/slides/slide63.xml" ContentType="application/vnd.openxmlformats-officedocument.presentationml.slide+xml"/>
  <Override PartName="/ppt/slides/slide139.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slides/slide179.xml" ContentType="application/vnd.openxmlformats-officedocument.presentationml.slide+xml"/>
  <Override PartName="/ppt/slideLayouts/slideLayout1.xml" ContentType="application/vnd.openxmlformats-officedocument.presentationml.slideLayout+xml"/>
  <Override PartName="/ppt/slides/slide88.xml" ContentType="application/vnd.openxmlformats-officedocument.presentationml.slide+xml"/>
  <Override PartName="/ppt/slides/slide156.xml" ContentType="application/vnd.openxmlformats-officedocument.presentationml.slide+xml"/>
  <Override PartName="/ppt/slides/slide99.xml" ContentType="application/vnd.openxmlformats-officedocument.presentationml.slide+xml"/>
  <Override PartName="/ppt/slides/slide189.xml" ContentType="application/vnd.openxmlformats-officedocument.presentationml.slide+xml"/>
  <Override PartName="/ppt/slides/slide109.xml" ContentType="application/vnd.openxmlformats-officedocument.presentationml.slide+xml"/>
  <Override PartName="/ppt/theme/theme1.xml" ContentType="application/vnd.openxmlformats-officedocument.them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slides/slide110.xml" ContentType="application/vnd.openxmlformats-officedocument.presentationml.slide+xml"/>
  <Override PartName="/ppt/slides/slide4.xml" ContentType="application/vnd.openxmlformats-officedocument.presentationml.slide+xml"/>
  <Override PartName="/ppt/slides/slide157.xml" ContentType="application/vnd.openxmlformats-officedocument.presentationml.slide+xml"/>
  <Override PartName="/ppt/slides/slide149.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162.xml" ContentType="application/vnd.openxmlformats-officedocument.presentationml.slide+xml"/>
  <Override PartName="/ppt/slides/slide164.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3" r:id="rId1"/>
  </p:sldMasterIdLst>
  <p:sldIdLst>
    <p:sldId id="256" r:id="rId2"/>
    <p:sldId id="257" r:id="rId3"/>
    <p:sldId id="259" r:id="rId4"/>
    <p:sldId id="263" r:id="rId5"/>
    <p:sldId id="260" r:id="rId6"/>
    <p:sldId id="261" r:id="rId7"/>
    <p:sldId id="262" r:id="rId8"/>
    <p:sldId id="258" r:id="rId9"/>
    <p:sldId id="264" r:id="rId10"/>
    <p:sldId id="265" r:id="rId11"/>
    <p:sldId id="266" r:id="rId12"/>
    <p:sldId id="267" r:id="rId13"/>
    <p:sldId id="268" r:id="rId14"/>
    <p:sldId id="269" r:id="rId15"/>
    <p:sldId id="274"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6" r:id="rId101"/>
    <p:sldId id="355" r:id="rId102"/>
    <p:sldId id="357" r:id="rId103"/>
    <p:sldId id="358" r:id="rId104"/>
    <p:sldId id="359" r:id="rId105"/>
    <p:sldId id="360" r:id="rId106"/>
    <p:sldId id="361" r:id="rId107"/>
    <p:sldId id="362" r:id="rId108"/>
    <p:sldId id="364" r:id="rId109"/>
    <p:sldId id="365" r:id="rId110"/>
    <p:sldId id="366" r:id="rId111"/>
    <p:sldId id="368" r:id="rId112"/>
    <p:sldId id="367" r:id="rId113"/>
    <p:sldId id="369" r:id="rId114"/>
    <p:sldId id="363"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6" r:id="rId141"/>
    <p:sldId id="395"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6" r:id="rId160"/>
    <p:sldId id="415" r:id="rId161"/>
    <p:sldId id="417" r:id="rId162"/>
    <p:sldId id="418" r:id="rId163"/>
    <p:sldId id="419" r:id="rId164"/>
    <p:sldId id="420" r:id="rId165"/>
    <p:sldId id="421" r:id="rId166"/>
    <p:sldId id="422" r:id="rId167"/>
    <p:sldId id="423" r:id="rId168"/>
    <p:sldId id="424" r:id="rId169"/>
    <p:sldId id="446" r:id="rId170"/>
    <p:sldId id="425" r:id="rId171"/>
    <p:sldId id="426" r:id="rId172"/>
    <p:sldId id="427" r:id="rId173"/>
    <p:sldId id="428" r:id="rId174"/>
    <p:sldId id="458" r:id="rId175"/>
    <p:sldId id="459" r:id="rId176"/>
    <p:sldId id="429" r:id="rId177"/>
    <p:sldId id="448" r:id="rId178"/>
    <p:sldId id="430" r:id="rId179"/>
    <p:sldId id="431" r:id="rId180"/>
    <p:sldId id="451" r:id="rId181"/>
    <p:sldId id="432" r:id="rId182"/>
    <p:sldId id="433" r:id="rId183"/>
    <p:sldId id="434" r:id="rId184"/>
    <p:sldId id="435" r:id="rId185"/>
    <p:sldId id="456" r:id="rId186"/>
    <p:sldId id="436" r:id="rId187"/>
    <p:sldId id="453" r:id="rId188"/>
    <p:sldId id="437" r:id="rId189"/>
    <p:sldId id="438" r:id="rId190"/>
    <p:sldId id="455" r:id="rId191"/>
    <p:sldId id="439" r:id="rId192"/>
    <p:sldId id="440" r:id="rId193"/>
    <p:sldId id="441" r:id="rId194"/>
    <p:sldId id="444" r:id="rId195"/>
    <p:sldId id="443" r:id="rId1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inimized" horzBarState="maximized">
    <p:restoredLeft sz="37198" autoAdjust="0"/>
    <p:restoredTop sz="90572" autoAdjust="0"/>
  </p:normalViewPr>
  <p:slideViewPr>
    <p:cSldViewPr snapToObjects="1">
      <p:cViewPr>
        <p:scale>
          <a:sx n="90" d="100"/>
          <a:sy n="90" d="100"/>
        </p:scale>
        <p:origin x="-1352" y="-5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888"/>
    </p:cViewPr>
  </p:sorterViewPr>
  <p:gridSpacing cx="78028800" cy="78028800"/>
</p:viewPr>
</file>

<file path=ppt/_rels/presentation.xml.rels><?xml version="1.0" encoding="UTF-8" standalone="yes"?>
<Relationships xmlns="http://schemas.openxmlformats.org/package/2006/relationships"><Relationship Id="rId133" Type="http://schemas.openxmlformats.org/officeDocument/2006/relationships/slide" Target="slides/slide132.xml"/><Relationship Id="rId121" Type="http://schemas.openxmlformats.org/officeDocument/2006/relationships/slide" Target="slides/slide120.xml"/><Relationship Id="rId178" Type="http://schemas.openxmlformats.org/officeDocument/2006/relationships/slide" Target="slides/slide177.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169" Type="http://schemas.openxmlformats.org/officeDocument/2006/relationships/slide" Target="slides/slide168.xml"/><Relationship Id="rId106" Type="http://schemas.openxmlformats.org/officeDocument/2006/relationships/slide" Target="slides/slide105.xml"/><Relationship Id="rId119" Type="http://schemas.openxmlformats.org/officeDocument/2006/relationships/slide" Target="slides/slide118.xml"/><Relationship Id="rId138" Type="http://schemas.openxmlformats.org/officeDocument/2006/relationships/slide" Target="slides/slide137.xml"/><Relationship Id="rId181" Type="http://schemas.openxmlformats.org/officeDocument/2006/relationships/slide" Target="slides/slide180.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4" Type="http://schemas.openxmlformats.org/officeDocument/2006/relationships/slide" Target="slides/slide3.xml"/><Relationship Id="rId89" Type="http://schemas.openxmlformats.org/officeDocument/2006/relationships/slide" Target="slides/slide88.xml"/><Relationship Id="rId114" Type="http://schemas.openxmlformats.org/officeDocument/2006/relationships/slide" Target="slides/slide113.xml"/><Relationship Id="rId185" Type="http://schemas.openxmlformats.org/officeDocument/2006/relationships/slide" Target="slides/slide184.xml"/><Relationship Id="rId195" Type="http://schemas.openxmlformats.org/officeDocument/2006/relationships/slide" Target="slides/slide194.xml"/><Relationship Id="rId88" Type="http://schemas.openxmlformats.org/officeDocument/2006/relationships/slide" Target="slides/slide87.xml"/><Relationship Id="rId38" Type="http://schemas.openxmlformats.org/officeDocument/2006/relationships/slide" Target="slides/slide37.xml"/><Relationship Id="rId176" Type="http://schemas.openxmlformats.org/officeDocument/2006/relationships/slide" Target="slides/slide175.xml"/><Relationship Id="rId2" Type="http://schemas.openxmlformats.org/officeDocument/2006/relationships/slide" Target="slides/slide1.xml"/><Relationship Id="rId144" Type="http://schemas.openxmlformats.org/officeDocument/2006/relationships/slide" Target="slides/slide143.xml"/><Relationship Id="rId75" Type="http://schemas.openxmlformats.org/officeDocument/2006/relationships/slide" Target="slides/slide74.xml"/><Relationship Id="rId97" Type="http://schemas.openxmlformats.org/officeDocument/2006/relationships/slide" Target="slides/slide96.xml"/><Relationship Id="rId111" Type="http://schemas.openxmlformats.org/officeDocument/2006/relationships/slide" Target="slides/slide110.xml"/><Relationship Id="rId194" Type="http://schemas.openxmlformats.org/officeDocument/2006/relationships/slide" Target="slides/slide193.xml"/><Relationship Id="rId79" Type="http://schemas.openxmlformats.org/officeDocument/2006/relationships/slide" Target="slides/slide78.xml"/><Relationship Id="rId152" Type="http://schemas.openxmlformats.org/officeDocument/2006/relationships/slide" Target="slides/slide151.xml"/><Relationship Id="rId98" Type="http://schemas.openxmlformats.org/officeDocument/2006/relationships/slide" Target="slides/slide97.xml"/><Relationship Id="rId157" Type="http://schemas.openxmlformats.org/officeDocument/2006/relationships/slide" Target="slides/slide156.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177" Type="http://schemas.openxmlformats.org/officeDocument/2006/relationships/slide" Target="slides/slide176.xml"/><Relationship Id="rId48" Type="http://schemas.openxmlformats.org/officeDocument/2006/relationships/slide" Target="slides/slide47.xml"/><Relationship Id="rId52" Type="http://schemas.openxmlformats.org/officeDocument/2006/relationships/slide" Target="slides/slide51.xml"/><Relationship Id="rId170" Type="http://schemas.openxmlformats.org/officeDocument/2006/relationships/slide" Target="slides/slide169.xml"/><Relationship Id="rId190" Type="http://schemas.openxmlformats.org/officeDocument/2006/relationships/slide" Target="slides/slide189.xml"/><Relationship Id="rId192" Type="http://schemas.openxmlformats.org/officeDocument/2006/relationships/slide" Target="slides/slide191.xml"/><Relationship Id="rId163" Type="http://schemas.openxmlformats.org/officeDocument/2006/relationships/slide" Target="slides/slide162.xml"/><Relationship Id="rId23" Type="http://schemas.openxmlformats.org/officeDocument/2006/relationships/slide" Target="slides/slide22.xml"/><Relationship Id="rId136" Type="http://schemas.openxmlformats.org/officeDocument/2006/relationships/slide" Target="slides/slide135.xml"/><Relationship Id="rId61" Type="http://schemas.openxmlformats.org/officeDocument/2006/relationships/slide" Target="slides/slide60.xml"/><Relationship Id="rId146" Type="http://schemas.openxmlformats.org/officeDocument/2006/relationships/slide" Target="slides/slide145.xml"/><Relationship Id="rId30" Type="http://schemas.openxmlformats.org/officeDocument/2006/relationships/slide" Target="slides/slide29.xml"/><Relationship Id="rId29" Type="http://schemas.openxmlformats.org/officeDocument/2006/relationships/slide" Target="slides/slide28.xml"/><Relationship Id="rId184" Type="http://schemas.openxmlformats.org/officeDocument/2006/relationships/slide" Target="slides/slide183.xml"/><Relationship Id="rId171" Type="http://schemas.openxmlformats.org/officeDocument/2006/relationships/slide" Target="slides/slide170.xml"/><Relationship Id="rId41" Type="http://schemas.openxmlformats.org/officeDocument/2006/relationships/slide" Target="slides/slide40.xml"/><Relationship Id="rId5" Type="http://schemas.openxmlformats.org/officeDocument/2006/relationships/slide" Target="slides/slide4.xml"/><Relationship Id="rId172" Type="http://schemas.openxmlformats.org/officeDocument/2006/relationships/slide" Target="slides/slide171.xml"/><Relationship Id="rId130" Type="http://schemas.openxmlformats.org/officeDocument/2006/relationships/slide" Target="slides/slide129.xml"/><Relationship Id="rId156" Type="http://schemas.openxmlformats.org/officeDocument/2006/relationships/slide" Target="slides/slide155.xml"/><Relationship Id="rId199" Type="http://schemas.openxmlformats.org/officeDocument/2006/relationships/viewProps" Target="viewProps.xml"/><Relationship Id="rId153" Type="http://schemas.openxmlformats.org/officeDocument/2006/relationships/slide" Target="slides/slide152.xml"/><Relationship Id="rId77" Type="http://schemas.openxmlformats.org/officeDocument/2006/relationships/slide" Target="slides/slide76.xml"/><Relationship Id="rId63" Type="http://schemas.openxmlformats.org/officeDocument/2006/relationships/slide" Target="slides/slide62.xml"/><Relationship Id="rId105" Type="http://schemas.openxmlformats.org/officeDocument/2006/relationships/slide" Target="slides/slide104.xml"/><Relationship Id="rId127" Type="http://schemas.openxmlformats.org/officeDocument/2006/relationships/slide" Target="slides/slide126.xml"/><Relationship Id="rId158" Type="http://schemas.openxmlformats.org/officeDocument/2006/relationships/slide" Target="slides/slide157.xml"/><Relationship Id="rId42" Type="http://schemas.openxmlformats.org/officeDocument/2006/relationships/slide" Target="slides/slide41.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34" Type="http://schemas.openxmlformats.org/officeDocument/2006/relationships/slide" Target="slides/slide133.xml"/><Relationship Id="rId182" Type="http://schemas.openxmlformats.org/officeDocument/2006/relationships/slide" Target="slides/slide181.xml"/><Relationship Id="rId112" Type="http://schemas.openxmlformats.org/officeDocument/2006/relationships/slide" Target="slides/slide111.xml"/><Relationship Id="rId197" Type="http://schemas.openxmlformats.org/officeDocument/2006/relationships/printerSettings" Target="printerSettings/printerSettings1.bin"/><Relationship Id="rId57" Type="http://schemas.openxmlformats.org/officeDocument/2006/relationships/slide" Target="slides/slide56.xml"/><Relationship Id="rId55" Type="http://schemas.openxmlformats.org/officeDocument/2006/relationships/slide" Target="slides/slide54.xml"/><Relationship Id="rId36" Type="http://schemas.openxmlformats.org/officeDocument/2006/relationships/slide" Target="slides/slide35.xml"/><Relationship Id="rId125" Type="http://schemas.openxmlformats.org/officeDocument/2006/relationships/slide" Target="slides/slide124.xml"/><Relationship Id="rId76" Type="http://schemas.openxmlformats.org/officeDocument/2006/relationships/slide" Target="slides/slide75.xml"/><Relationship Id="rId193" Type="http://schemas.openxmlformats.org/officeDocument/2006/relationships/slide" Target="slides/slide192.xml"/><Relationship Id="rId8" Type="http://schemas.openxmlformats.org/officeDocument/2006/relationships/slide" Target="slides/slide7.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slide" Target="slides/slide109.xml"/><Relationship Id="rId113" Type="http://schemas.openxmlformats.org/officeDocument/2006/relationships/slide" Target="slides/slide112.xml"/><Relationship Id="rId108" Type="http://schemas.openxmlformats.org/officeDocument/2006/relationships/slide" Target="slides/slide107.xml"/><Relationship Id="rId151" Type="http://schemas.openxmlformats.org/officeDocument/2006/relationships/slide" Target="slides/slide150.xml"/><Relationship Id="rId26" Type="http://schemas.openxmlformats.org/officeDocument/2006/relationships/slide" Target="slides/slide25.xml"/><Relationship Id="rId143" Type="http://schemas.openxmlformats.org/officeDocument/2006/relationships/slide" Target="slides/slide142.xml"/><Relationship Id="rId68" Type="http://schemas.openxmlformats.org/officeDocument/2006/relationships/slide" Target="slides/slide67.xml"/><Relationship Id="rId198" Type="http://schemas.openxmlformats.org/officeDocument/2006/relationships/presProps" Target="presProps.xml"/><Relationship Id="rId93" Type="http://schemas.openxmlformats.org/officeDocument/2006/relationships/slide" Target="slides/slide92.xml"/><Relationship Id="rId162" Type="http://schemas.openxmlformats.org/officeDocument/2006/relationships/slide" Target="slides/slide161.xml"/><Relationship Id="rId78" Type="http://schemas.openxmlformats.org/officeDocument/2006/relationships/slide" Target="slides/slide77.xml"/><Relationship Id="rId154" Type="http://schemas.openxmlformats.org/officeDocument/2006/relationships/slide" Target="slides/slide153.xml"/><Relationship Id="rId168" Type="http://schemas.openxmlformats.org/officeDocument/2006/relationships/slide" Target="slides/slide167.xml"/><Relationship Id="rId175" Type="http://schemas.openxmlformats.org/officeDocument/2006/relationships/slide" Target="slides/slide174.xml"/><Relationship Id="rId21" Type="http://schemas.openxmlformats.org/officeDocument/2006/relationships/slide" Target="slides/slide20.xml"/><Relationship Id="rId64" Type="http://schemas.openxmlformats.org/officeDocument/2006/relationships/slide" Target="slides/slide63.xml"/><Relationship Id="rId60" Type="http://schemas.openxmlformats.org/officeDocument/2006/relationships/slide" Target="slides/slide59.xml"/><Relationship Id="rId188" Type="http://schemas.openxmlformats.org/officeDocument/2006/relationships/slide" Target="slides/slide187.xml"/><Relationship Id="rId25" Type="http://schemas.openxmlformats.org/officeDocument/2006/relationships/slide" Target="slides/slide24.xml"/><Relationship Id="rId122" Type="http://schemas.openxmlformats.org/officeDocument/2006/relationships/slide" Target="slides/slide121.xml"/><Relationship Id="rId116" Type="http://schemas.openxmlformats.org/officeDocument/2006/relationships/slide" Target="slides/slide115.xml"/><Relationship Id="rId183" Type="http://schemas.openxmlformats.org/officeDocument/2006/relationships/slide" Target="slides/slide182.xml"/><Relationship Id="rId96" Type="http://schemas.openxmlformats.org/officeDocument/2006/relationships/slide" Target="slides/slide95.xml"/><Relationship Id="rId189" Type="http://schemas.openxmlformats.org/officeDocument/2006/relationships/slide" Target="slides/slide188.xml"/><Relationship Id="rId10" Type="http://schemas.openxmlformats.org/officeDocument/2006/relationships/slide" Target="slides/slide9.xml"/><Relationship Id="rId50" Type="http://schemas.openxmlformats.org/officeDocument/2006/relationships/slide" Target="slides/slide49.xml"/><Relationship Id="rId118" Type="http://schemas.openxmlformats.org/officeDocument/2006/relationships/slide" Target="slides/slide117.xml"/><Relationship Id="rId180" Type="http://schemas.openxmlformats.org/officeDocument/2006/relationships/slide" Target="slides/slide179.xml"/><Relationship Id="rId160" Type="http://schemas.openxmlformats.org/officeDocument/2006/relationships/slide" Target="slides/slide159.xml"/><Relationship Id="rId28" Type="http://schemas.openxmlformats.org/officeDocument/2006/relationships/slide" Target="slides/slide2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159" Type="http://schemas.openxmlformats.org/officeDocument/2006/relationships/slide" Target="slides/slide158.xml"/><Relationship Id="rId20" Type="http://schemas.openxmlformats.org/officeDocument/2006/relationships/slide" Target="slides/slide19.xml"/><Relationship Id="rId140" Type="http://schemas.openxmlformats.org/officeDocument/2006/relationships/slide" Target="slides/slide139.xml"/><Relationship Id="rId72" Type="http://schemas.openxmlformats.org/officeDocument/2006/relationships/slide" Target="slides/slide71.xml"/><Relationship Id="rId35" Type="http://schemas.openxmlformats.org/officeDocument/2006/relationships/slide" Target="slides/slide3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56" Type="http://schemas.openxmlformats.org/officeDocument/2006/relationships/slide" Target="slides/slide55.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191" Type="http://schemas.openxmlformats.org/officeDocument/2006/relationships/slide" Target="slides/slide190.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slide" Target="slides/slide154.xml"/><Relationship Id="rId166" Type="http://schemas.openxmlformats.org/officeDocument/2006/relationships/slide" Target="slides/slide165.xml"/><Relationship Id="rId53" Type="http://schemas.openxmlformats.org/officeDocument/2006/relationships/slide" Target="slides/slide52.xml"/><Relationship Id="rId84" Type="http://schemas.openxmlformats.org/officeDocument/2006/relationships/slide" Target="slides/slide83.xml"/><Relationship Id="rId186" Type="http://schemas.openxmlformats.org/officeDocument/2006/relationships/slide" Target="slides/slide185.xml"/><Relationship Id="rId83" Type="http://schemas.openxmlformats.org/officeDocument/2006/relationships/slide" Target="slides/slide82.xml"/><Relationship Id="rId173" Type="http://schemas.openxmlformats.org/officeDocument/2006/relationships/slide" Target="slides/slide172.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201" Type="http://schemas.openxmlformats.org/officeDocument/2006/relationships/tableStyles" Target="tableStyles.xml"/><Relationship Id="rId43" Type="http://schemas.openxmlformats.org/officeDocument/2006/relationships/slide" Target="slides/slide42.xml"/><Relationship Id="rId179" Type="http://schemas.openxmlformats.org/officeDocument/2006/relationships/slide" Target="slides/slide178.xml"/><Relationship Id="rId104" Type="http://schemas.openxmlformats.org/officeDocument/2006/relationships/slide" Target="slides/slide103.xml"/><Relationship Id="rId165" Type="http://schemas.openxmlformats.org/officeDocument/2006/relationships/slide" Target="slides/slide164.xml"/><Relationship Id="rId187" Type="http://schemas.openxmlformats.org/officeDocument/2006/relationships/slide" Target="slides/slide186.xml"/><Relationship Id="rId90" Type="http://schemas.openxmlformats.org/officeDocument/2006/relationships/slide" Target="slides/slide89.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149" Type="http://schemas.openxmlformats.org/officeDocument/2006/relationships/slide" Target="slides/slide148.xml"/><Relationship Id="rId129" Type="http://schemas.openxmlformats.org/officeDocument/2006/relationships/slide" Target="slides/slide128.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81" Type="http://schemas.openxmlformats.org/officeDocument/2006/relationships/slide" Target="slides/slide80.xml"/><Relationship Id="rId34" Type="http://schemas.openxmlformats.org/officeDocument/2006/relationships/slide" Target="slides/slide33.xml"/><Relationship Id="rId135" Type="http://schemas.openxmlformats.org/officeDocument/2006/relationships/slide" Target="slides/slide134.xml"/><Relationship Id="rId40" Type="http://schemas.openxmlformats.org/officeDocument/2006/relationships/slide" Target="slides/slide39.xml"/><Relationship Id="rId200" Type="http://schemas.openxmlformats.org/officeDocument/2006/relationships/theme" Target="theme/theme1.xml"/><Relationship Id="rId139" Type="http://schemas.openxmlformats.org/officeDocument/2006/relationships/slide" Target="slides/slide138.xml"/><Relationship Id="rId65" Type="http://schemas.openxmlformats.org/officeDocument/2006/relationships/slide" Target="slides/slide64.xml"/><Relationship Id="rId141" Type="http://schemas.openxmlformats.org/officeDocument/2006/relationships/slide" Target="slides/slide140.xml"/><Relationship Id="rId174" Type="http://schemas.openxmlformats.org/officeDocument/2006/relationships/slide" Target="slides/slide173.xml"/><Relationship Id="rId12" Type="http://schemas.openxmlformats.org/officeDocument/2006/relationships/slide" Target="slides/slide11.xml"/><Relationship Id="rId164" Type="http://schemas.openxmlformats.org/officeDocument/2006/relationships/slide" Target="slides/slide163.xml"/><Relationship Id="rId137" Type="http://schemas.openxmlformats.org/officeDocument/2006/relationships/slide" Target="slides/slide136.xml"/><Relationship Id="rId3" Type="http://schemas.openxmlformats.org/officeDocument/2006/relationships/slide" Target="slides/slide2.xml"/><Relationship Id="rId196" Type="http://schemas.openxmlformats.org/officeDocument/2006/relationships/slide" Target="slides/slide195.xml"/><Relationship Id="rId123" Type="http://schemas.openxmlformats.org/officeDocument/2006/relationships/slide" Target="slides/slide122.xml"/><Relationship Id="rId100" Type="http://schemas.openxmlformats.org/officeDocument/2006/relationships/slide" Target="slides/slide99.xml"/><Relationship Id="rId11" Type="http://schemas.openxmlformats.org/officeDocument/2006/relationships/slide" Target="slides/slide10.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131" Type="http://schemas.openxmlformats.org/officeDocument/2006/relationships/slide" Target="slides/slide130.xml"/><Relationship Id="rId167" Type="http://schemas.openxmlformats.org/officeDocument/2006/relationships/slide" Target="slides/slide166.xml"/><Relationship Id="rId15"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655327E-1387-3040-802D-15D6702FC3BE}" type="datetimeFigureOut">
              <a:rPr lang="en-US" smtClean="0"/>
              <a:pPr/>
              <a:t>11/23/08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55327E-1387-3040-802D-15D6702FC3BE}" type="datetimeFigureOut">
              <a:rPr lang="en-US" smtClean="0"/>
              <a:pPr/>
              <a:t>11/23/08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E86FF-3C70-6F4F-95A7-D5DA8FCE99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55327E-1387-3040-802D-15D6702FC3BE}" type="datetimeFigureOut">
              <a:rPr lang="en-US" smtClean="0"/>
              <a:pPr/>
              <a:t>11/23/08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E86FF-3C70-6F4F-95A7-D5DA8FCE99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655327E-1387-3040-802D-15D6702FC3BE}" type="datetimeFigureOut">
              <a:rPr lang="en-US" smtClean="0"/>
              <a:pPr/>
              <a:t>11/23/08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E86FF-3C70-6F4F-95A7-D5DA8FCE998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55327E-1387-3040-802D-15D6702FC3BE}" type="datetimeFigureOut">
              <a:rPr lang="en-US" smtClean="0"/>
              <a:pPr/>
              <a:t>11/23/08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C8E86FF-3C70-6F4F-95A7-D5DA8FCE998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655327E-1387-3040-802D-15D6702FC3BE}" type="datetimeFigureOut">
              <a:rPr lang="en-US" smtClean="0"/>
              <a:pPr/>
              <a:t>11/23/08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E86FF-3C70-6F4F-95A7-D5DA8FCE998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55327E-1387-3040-802D-15D6702FC3BE}" type="datetimeFigureOut">
              <a:rPr lang="en-US" smtClean="0"/>
              <a:pPr/>
              <a:t>11/23/08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E86FF-3C70-6F4F-95A7-D5DA8FCE998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55327E-1387-3040-802D-15D6702FC3BE}" type="datetimeFigureOut">
              <a:rPr lang="en-US" smtClean="0"/>
              <a:pPr/>
              <a:t>11/23/08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E86FF-3C70-6F4F-95A7-D5DA8FCE99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5327E-1387-3040-802D-15D6702FC3BE}" type="datetimeFigureOut">
              <a:rPr lang="en-US" smtClean="0"/>
              <a:pPr/>
              <a:t>11/23/08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E86FF-3C70-6F4F-95A7-D5DA8FCE99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55327E-1387-3040-802D-15D6702FC3BE}" type="datetimeFigureOut">
              <a:rPr lang="en-US" smtClean="0"/>
              <a:pPr/>
              <a:t>11/23/08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55327E-1387-3040-802D-15D6702FC3BE}" type="datetimeFigureOut">
              <a:rPr lang="en-US" smtClean="0"/>
              <a:pPr/>
              <a:t>11/23/08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C8E86FF-3C70-6F4F-95A7-D5DA8FCE998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4800" y="76200"/>
            <a:ext cx="83820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4800" y="1219199"/>
            <a:ext cx="8343900" cy="5543963"/>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655327E-1387-3040-802D-15D6702FC3BE}" type="datetimeFigureOut">
              <a:rPr lang="en-US" smtClean="0"/>
              <a:pPr/>
              <a:t>11/23/08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C8E86FF-3C70-6F4F-95A7-D5DA8FCE99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3200" kern="1200">
          <a:solidFill>
            <a:srgbClr val="FF0000"/>
          </a:solidFill>
          <a:latin typeface="Arial"/>
          <a:ea typeface="+mj-ea"/>
          <a:cs typeface="Arial"/>
        </a:defRPr>
      </a:lvl1pPr>
    </p:titleStyle>
    <p:bodyStyle>
      <a:lvl1pPr marL="274320" indent="-274320" algn="l" rtl="0" eaLnBrk="1" latinLnBrk="0" hangingPunct="1">
        <a:spcBef>
          <a:spcPts val="580"/>
        </a:spcBef>
        <a:buClr>
          <a:schemeClr val="accent1"/>
        </a:buClr>
        <a:buSzPct val="85000"/>
        <a:buFont typeface="Wingdings 2"/>
        <a:buChar char=""/>
        <a:defRPr kumimoji="0" sz="2400" kern="1200">
          <a:solidFill>
            <a:schemeClr val="tx1"/>
          </a:solidFill>
          <a:latin typeface="Arial"/>
          <a:ea typeface="+mn-ea"/>
          <a:cs typeface="Arial"/>
        </a:defRPr>
      </a:lvl1pPr>
      <a:lvl2pPr marL="548640" indent="-228600" algn="l" rtl="0" eaLnBrk="1" latinLnBrk="0" hangingPunct="1">
        <a:spcBef>
          <a:spcPts val="370"/>
        </a:spcBef>
        <a:buClr>
          <a:schemeClr val="accent2"/>
        </a:buClr>
        <a:buSzPct val="85000"/>
        <a:buFont typeface="Wingdings 2"/>
        <a:buChar char=""/>
        <a:defRPr kumimoji="0" sz="2200" kern="1200">
          <a:solidFill>
            <a:schemeClr val="tx1"/>
          </a:solidFill>
          <a:latin typeface="Arial"/>
          <a:ea typeface="+mn-ea"/>
          <a:cs typeface="Arial"/>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Arial"/>
          <a:ea typeface="+mn-ea"/>
          <a:cs typeface="Arial"/>
        </a:defRPr>
      </a:lvl4pPr>
      <a:lvl5pPr marL="1371600" indent="-228600" algn="l" rtl="0" eaLnBrk="1" latinLnBrk="0" hangingPunct="1">
        <a:spcBef>
          <a:spcPts val="370"/>
        </a:spcBef>
        <a:buClr>
          <a:schemeClr val="accent3"/>
        </a:buClr>
        <a:buFontTx/>
        <a:buChar char="o"/>
        <a:defRPr kumimoji="0" sz="2000" kern="1200">
          <a:solidFill>
            <a:schemeClr val="tx1"/>
          </a:solidFill>
          <a:latin typeface="Arial"/>
          <a:ea typeface="+mn-ea"/>
          <a:cs typeface="Arial"/>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4"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image" Target="../media/image30.tiff"/><Relationship Id="rId3" Type="http://schemas.openxmlformats.org/officeDocument/2006/relationships/image" Target="../media/image34.tiff"/></Relationships>
</file>

<file path=ppt/slides/_rels/slide101.xml.rels><?xml version="1.0" encoding="UTF-8" standalone="yes"?>
<Relationships xmlns="http://schemas.openxmlformats.org/package/2006/relationships"><Relationship Id="rId2" Type="http://schemas.openxmlformats.org/officeDocument/2006/relationships/image" Target="../media/image36.tiff"/><Relationship Id="rId3" Type="http://schemas.openxmlformats.org/officeDocument/2006/relationships/image" Target="../media/image37.tif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0.tiff"/><Relationship Id="rId3" Type="http://schemas.openxmlformats.org/officeDocument/2006/relationships/image" Target="../media/image41.tif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tiff"/><Relationship Id="rId3" Type="http://schemas.openxmlformats.org/officeDocument/2006/relationships/image" Target="../media/image46.tif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1.tiff"/><Relationship Id="rId3" Type="http://schemas.openxmlformats.org/officeDocument/2006/relationships/image" Target="../media/image52.tif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6.tif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7.tiff"/><Relationship Id="rId3" Type="http://schemas.openxmlformats.org/officeDocument/2006/relationships/image" Target="../media/image5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9.tif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0.tiff"/><Relationship Id="rId3" Type="http://schemas.openxmlformats.org/officeDocument/2006/relationships/image" Target="../media/image61.tif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4.tiff"/><Relationship Id="rId3" Type="http://schemas.openxmlformats.org/officeDocument/2006/relationships/image" Target="../media/image65.tif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7.tiff"/><Relationship Id="rId3" Type="http://schemas.openxmlformats.org/officeDocument/2006/relationships/image" Target="../media/image68.tif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9.tiff"/><Relationship Id="rId3" Type="http://schemas.openxmlformats.org/officeDocument/2006/relationships/image" Target="../media/image70.tif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74.tiff"/><Relationship Id="rId3" Type="http://schemas.openxmlformats.org/officeDocument/2006/relationships/image" Target="../media/image75.tif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6.tif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77.tif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79.tif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80.tif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78.tif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81.tif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9.tif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84.tif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80.tiff"/><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3" Type="http://schemas.openxmlformats.org/officeDocument/2006/relationships/image" Target="../media/image1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3"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tiff"/><Relationship Id="rId3" Type="http://schemas.openxmlformats.org/officeDocument/2006/relationships/image" Target="../media/image20.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bin"/><Relationship Id="rId1" Type="http://schemas.openxmlformats.org/officeDocument/2006/relationships/vmlDrawing" Target="../drawings/vmlDrawing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tiff"/><Relationship Id="rId3" Type="http://schemas.openxmlformats.org/officeDocument/2006/relationships/image" Target="../media/image25.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4" Type="http://schemas.openxmlformats.org/officeDocument/2006/relationships/image" Target="../media/image32.tiff"/><Relationship Id="rId1" Type="http://schemas.openxmlformats.org/officeDocument/2006/relationships/slideLayout" Target="../slideLayouts/slideLayout2.xml"/><Relationship Id="rId2" Type="http://schemas.openxmlformats.org/officeDocument/2006/relationships/image" Target="../media/image30.tiff"/><Relationship Id="rId3" Type="http://schemas.openxmlformats.org/officeDocument/2006/relationships/image" Target="../media/image31.tiff"/><Relationship Id="rId5" Type="http://schemas.openxmlformats.org/officeDocument/2006/relationships/image" Target="../media/image33.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Amit H. Varma</a:t>
            </a:r>
            <a:endParaRPr lang="en-US" dirty="0"/>
          </a:p>
        </p:txBody>
      </p:sp>
      <p:sp>
        <p:nvSpPr>
          <p:cNvPr id="2" name="Title 1"/>
          <p:cNvSpPr>
            <a:spLocks noGrp="1"/>
          </p:cNvSpPr>
          <p:nvPr>
            <p:ph type="ctrTitle"/>
          </p:nvPr>
        </p:nvSpPr>
        <p:spPr/>
        <p:txBody>
          <a:bodyPr/>
          <a:lstStyle/>
          <a:p>
            <a:r>
              <a:rPr dirty="0" smtClean="0"/>
              <a:t>Performance Evaluation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Immediate Occupancy Structural Performance Level (S-1) shall be defined as the post EQ damage state that remains safe to occupy, essentially retains the pre-EQ design strength and stiffness</a:t>
            </a:r>
          </a:p>
          <a:p>
            <a:r>
              <a:rPr lang="en-US" dirty="0" smtClean="0"/>
              <a:t>Life Safety Performance Level (S-3) shall be defined as the post-EQ damage state that includes damage to structural components but retains a margin against onset of partial or total collapse</a:t>
            </a:r>
          </a:p>
          <a:p>
            <a:r>
              <a:rPr lang="en-US" dirty="0" smtClean="0"/>
              <a:t>Structural Performance Range S-2, Damage Control, shall be defined as the continuous range of damage states between the Life Safety (S-3) and Immediate Occupancy (S-1) level.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1219200"/>
            <a:ext cx="8382000" cy="5486400"/>
          </a:xfrm>
        </p:spPr>
        <p:txBody>
          <a:bodyPr/>
          <a:lstStyle/>
          <a:p>
            <a:endParaRPr lang="en-US" dirty="0"/>
          </a:p>
        </p:txBody>
      </p:sp>
      <p:pic>
        <p:nvPicPr>
          <p:cNvPr id="4" name="Picture 3" descr="Snapshot 2008-11-11 23-52-56.tiff"/>
          <p:cNvPicPr>
            <a:picLocks noChangeAspect="1"/>
          </p:cNvPicPr>
          <p:nvPr/>
        </p:nvPicPr>
        <p:blipFill>
          <a:blip r:embed="rId2"/>
          <a:srcRect t="57916"/>
          <a:stretch>
            <a:fillRect/>
          </a:stretch>
        </p:blipFill>
        <p:spPr>
          <a:xfrm>
            <a:off x="4460366" y="304800"/>
            <a:ext cx="4226434" cy="4267200"/>
          </a:xfrm>
          <a:prstGeom prst="rect">
            <a:avLst/>
          </a:prstGeom>
          <a:ln>
            <a:solidFill>
              <a:srgbClr val="D34817"/>
            </a:solidFill>
          </a:ln>
        </p:spPr>
      </p:pic>
      <p:pic>
        <p:nvPicPr>
          <p:cNvPr id="5" name="Picture 4" descr="Snapshot 2008-11-12 00-01-31.tiff"/>
          <p:cNvPicPr>
            <a:picLocks noChangeAspect="1"/>
          </p:cNvPicPr>
          <p:nvPr/>
        </p:nvPicPr>
        <p:blipFill>
          <a:blip r:embed="rId3"/>
          <a:stretch>
            <a:fillRect/>
          </a:stretch>
        </p:blipFill>
        <p:spPr>
          <a:xfrm>
            <a:off x="269365" y="4876800"/>
            <a:ext cx="8384875" cy="1828800"/>
          </a:xfrm>
          <a:prstGeom prst="rect">
            <a:avLst/>
          </a:prstGeom>
          <a:ln>
            <a:solidFill>
              <a:srgbClr val="D34817"/>
            </a:solidFill>
          </a:ln>
        </p:spPr>
      </p:pic>
      <p:pic>
        <p:nvPicPr>
          <p:cNvPr id="6" name="Picture 5" descr="Snapshot 2008-11-12 00-33-43.tiff"/>
          <p:cNvPicPr>
            <a:picLocks noChangeAspect="1"/>
          </p:cNvPicPr>
          <p:nvPr/>
        </p:nvPicPr>
        <p:blipFill>
          <a:blip r:embed="rId4"/>
          <a:stretch>
            <a:fillRect/>
          </a:stretch>
        </p:blipFill>
        <p:spPr>
          <a:xfrm>
            <a:off x="304800" y="1219200"/>
            <a:ext cx="3924300" cy="25146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914400"/>
          </a:xfrm>
        </p:spPr>
        <p:txBody>
          <a:bodyPr/>
          <a:lstStyle/>
          <a:p>
            <a:endParaRPr lang="en-US" dirty="0"/>
          </a:p>
        </p:txBody>
      </p:sp>
      <p:pic>
        <p:nvPicPr>
          <p:cNvPr id="4" name="Picture 3" descr="Snapshot 2008-11-12 00-00-40.tiff"/>
          <p:cNvPicPr>
            <a:picLocks noChangeAspect="1"/>
          </p:cNvPicPr>
          <p:nvPr/>
        </p:nvPicPr>
        <p:blipFill>
          <a:blip r:embed="rId2"/>
          <a:stretch>
            <a:fillRect/>
          </a:stretch>
        </p:blipFill>
        <p:spPr>
          <a:xfrm>
            <a:off x="304799" y="990600"/>
            <a:ext cx="3748428" cy="5638800"/>
          </a:xfrm>
          <a:prstGeom prst="rect">
            <a:avLst/>
          </a:prstGeom>
          <a:ln>
            <a:solidFill>
              <a:srgbClr val="D34817"/>
            </a:solidFill>
          </a:ln>
        </p:spPr>
      </p:pic>
      <p:pic>
        <p:nvPicPr>
          <p:cNvPr id="7" name="Picture 6" descr="Snapshot 2008-11-12 00-36-03.tiff"/>
          <p:cNvPicPr>
            <a:picLocks noChangeAspect="1"/>
          </p:cNvPicPr>
          <p:nvPr/>
        </p:nvPicPr>
        <p:blipFill>
          <a:blip r:embed="rId3"/>
          <a:stretch>
            <a:fillRect/>
          </a:stretch>
        </p:blipFill>
        <p:spPr>
          <a:xfrm>
            <a:off x="4962508" y="0"/>
            <a:ext cx="3724292" cy="6858000"/>
          </a:xfrm>
          <a:prstGeom prst="rect">
            <a:avLst/>
          </a:prstGeom>
          <a:ln>
            <a:solidFill>
              <a:srgbClr val="D34817"/>
            </a:solid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762000"/>
          </a:xfrm>
        </p:spPr>
        <p:txBody>
          <a:bodyPr/>
          <a:lstStyle/>
          <a:p>
            <a:r>
              <a:rPr lang="en-US" dirty="0" smtClean="0"/>
              <a:t>Diaphragms</a:t>
            </a:r>
            <a:endParaRPr lang="en-US" dirty="0"/>
          </a:p>
        </p:txBody>
      </p:sp>
      <p:sp>
        <p:nvSpPr>
          <p:cNvPr id="3" name="Content Placeholder 2"/>
          <p:cNvSpPr>
            <a:spLocks noGrp="1"/>
          </p:cNvSpPr>
          <p:nvPr>
            <p:ph sz="quarter" idx="1"/>
          </p:nvPr>
        </p:nvSpPr>
        <p:spPr>
          <a:xfrm>
            <a:off x="304800" y="838200"/>
            <a:ext cx="8382000" cy="5867400"/>
          </a:xfrm>
        </p:spPr>
        <p:txBody>
          <a:bodyPr>
            <a:normAutofit lnSpcReduction="10000"/>
          </a:bodyPr>
          <a:lstStyle/>
          <a:p>
            <a:pPr lvl="1"/>
            <a:r>
              <a:rPr lang="en-US" dirty="0" smtClean="0"/>
              <a:t>Diaphragms shall be designed to resist the combined effects of the inertial force </a:t>
            </a:r>
            <a:r>
              <a:rPr lang="en-US" dirty="0" err="1" smtClean="0"/>
              <a:t>F</a:t>
            </a:r>
            <a:r>
              <a:rPr lang="en-US" baseline="-25000" dirty="0" err="1" smtClean="0"/>
              <a:t>px</a:t>
            </a:r>
            <a:r>
              <a:rPr lang="en-US" dirty="0" smtClean="0"/>
              <a:t> calculated as shown below and those resulting from offsets in or changes in the stiffness of vertical seismic framing elements above and below the diaphragm:</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The seismic load on each flexible diaphragm shall be distributed along the span of that diaphragm, proportional to its displaced shape. </a:t>
            </a:r>
          </a:p>
          <a:p>
            <a:endParaRPr lang="en-US" dirty="0"/>
          </a:p>
        </p:txBody>
      </p:sp>
      <p:pic>
        <p:nvPicPr>
          <p:cNvPr id="4" name="Picture 3" descr="Snapshot 2008-11-12 00-43-31.tiff"/>
          <p:cNvPicPr>
            <a:picLocks noChangeAspect="1"/>
          </p:cNvPicPr>
          <p:nvPr/>
        </p:nvPicPr>
        <p:blipFill>
          <a:blip r:embed="rId2"/>
          <a:stretch>
            <a:fillRect/>
          </a:stretch>
        </p:blipFill>
        <p:spPr>
          <a:xfrm>
            <a:off x="1905000" y="2133600"/>
            <a:ext cx="4089400" cy="35052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3.3.2 Linear Dynamic Procedure</a:t>
            </a:r>
            <a:endParaRPr lang="en-US" dirty="0"/>
          </a:p>
        </p:txBody>
      </p:sp>
      <p:sp>
        <p:nvSpPr>
          <p:cNvPr id="3" name="Content Placeholder 2"/>
          <p:cNvSpPr>
            <a:spLocks noGrp="1"/>
          </p:cNvSpPr>
          <p:nvPr>
            <p:ph sz="quarter" idx="1"/>
          </p:nvPr>
        </p:nvSpPr>
        <p:spPr>
          <a:xfrm>
            <a:off x="304800" y="685800"/>
            <a:ext cx="8382000" cy="6019800"/>
          </a:xfrm>
        </p:spPr>
        <p:txBody>
          <a:bodyPr>
            <a:normAutofit fontScale="92500"/>
          </a:bodyPr>
          <a:lstStyle/>
          <a:p>
            <a:r>
              <a:rPr lang="en-US" dirty="0" smtClean="0"/>
              <a:t>If LDP is selected for seismic analysis, the design seismic forces, their distribution over the height of the building, and the corresponding internal forces and system displacement shall be determined using a linearly elastic dynamic analysis </a:t>
            </a:r>
          </a:p>
          <a:p>
            <a:r>
              <a:rPr lang="en-US" dirty="0" smtClean="0"/>
              <a:t>Buildings shall be modeled with linearly elastic stiffness and equivalent viscous damping values, as defined in 2.4.4</a:t>
            </a:r>
          </a:p>
          <a:p>
            <a:r>
              <a:rPr lang="en-US" dirty="0" smtClean="0"/>
              <a:t>Modeling and analysis procedures shall be as described here.</a:t>
            </a:r>
          </a:p>
          <a:p>
            <a:r>
              <a:rPr lang="en-US" dirty="0" smtClean="0"/>
              <a:t>Modal spectral analysis is carried out using linearly elastic response spectra that are NOT modified to account for anticipated nonlinear response </a:t>
            </a:r>
          </a:p>
          <a:p>
            <a:pPr lvl="1"/>
            <a:r>
              <a:rPr lang="en-US" dirty="0" smtClean="0"/>
              <a:t>As with LSP, it is expected that LDP will produce displacements that approximate max. displacements expected during the design EQ, but will produce internal forces that exceed those that would be obtained in a yielding building. </a:t>
            </a:r>
          </a:p>
          <a:p>
            <a:pPr lvl="1"/>
            <a:r>
              <a:rPr lang="en-US" dirty="0" smtClean="0"/>
              <a:t>These design forces are evaluated through the acceptance criteria of Section 3.4.2, which include modification factors</a:t>
            </a:r>
          </a:p>
          <a:p>
            <a:pPr lvl="1"/>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914400"/>
          </a:xfrm>
        </p:spPr>
        <p:txBody>
          <a:bodyPr/>
          <a:lstStyle/>
          <a:p>
            <a:endParaRPr lang="en-US" dirty="0"/>
          </a:p>
        </p:txBody>
      </p:sp>
      <p:sp>
        <p:nvSpPr>
          <p:cNvPr id="3" name="Content Placeholder 2"/>
          <p:cNvSpPr>
            <a:spLocks noGrp="1"/>
          </p:cNvSpPr>
          <p:nvPr>
            <p:ph sz="quarter" idx="1"/>
          </p:nvPr>
        </p:nvSpPr>
        <p:spPr>
          <a:xfrm>
            <a:off x="304800" y="1219200"/>
            <a:ext cx="8382000" cy="5486400"/>
          </a:xfrm>
        </p:spPr>
        <p:txBody>
          <a:bodyPr/>
          <a:lstStyle/>
          <a:p>
            <a:r>
              <a:rPr lang="en-US" dirty="0" smtClean="0"/>
              <a:t>Ground motion characterization</a:t>
            </a:r>
          </a:p>
          <a:p>
            <a:pPr lvl="1"/>
            <a:r>
              <a:rPr lang="en-US" dirty="0" smtClean="0"/>
              <a:t>A response spectrum as specified in 1.6.1.5</a:t>
            </a:r>
          </a:p>
          <a:p>
            <a:pPr lvl="1"/>
            <a:r>
              <a:rPr lang="en-US" dirty="0" smtClean="0"/>
              <a:t>A site-specific response spectrum in 1.6.2.1</a:t>
            </a:r>
          </a:p>
          <a:p>
            <a:pPr lvl="1"/>
            <a:r>
              <a:rPr lang="en-US" dirty="0" smtClean="0"/>
              <a:t>Ground acceleration time histories in 1.6.2.2</a:t>
            </a:r>
          </a:p>
          <a:p>
            <a:r>
              <a:rPr lang="en-US" dirty="0" smtClean="0"/>
              <a:t>Response spectrum method</a:t>
            </a:r>
          </a:p>
          <a:p>
            <a:pPr lvl="1"/>
            <a:r>
              <a:rPr lang="en-US" dirty="0" smtClean="0"/>
              <a:t>Dynamic analysis using the response spectrum method shall calculated peak modal responses for sufficient models to capture at least 90% of the participating mass </a:t>
            </a:r>
          </a:p>
          <a:p>
            <a:pPr lvl="1"/>
            <a:r>
              <a:rPr lang="en-US" dirty="0" smtClean="0"/>
              <a:t>Modal damping ratios shall reflect the damping in the building at the deformation levels less than yield deformation</a:t>
            </a:r>
          </a:p>
          <a:p>
            <a:pPr lvl="1"/>
            <a:r>
              <a:rPr lang="en-US" dirty="0" smtClean="0"/>
              <a:t>Peak member forces, displacements, story forces, shears and base reactions for each mode of response shall be combined by either the SRSS rule or the CQC rule. </a:t>
            </a:r>
          </a:p>
          <a:p>
            <a:pPr lvl="1"/>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219200"/>
            <a:ext cx="8382000" cy="5638800"/>
          </a:xfrm>
        </p:spPr>
        <p:txBody>
          <a:bodyPr/>
          <a:lstStyle/>
          <a:p>
            <a:r>
              <a:rPr lang="en-US" dirty="0" smtClean="0"/>
              <a:t>Time History Method – Dynamic analysis using the time history method shall calculate building response at discrete time steps using the </a:t>
            </a:r>
            <a:r>
              <a:rPr lang="en-US" dirty="0" err="1" smtClean="0"/>
              <a:t>discretized</a:t>
            </a:r>
            <a:r>
              <a:rPr lang="en-US" dirty="0" smtClean="0"/>
              <a:t> recorded or synthetic time histories as base motion. </a:t>
            </a:r>
          </a:p>
          <a:p>
            <a:r>
              <a:rPr lang="en-US" dirty="0" smtClean="0"/>
              <a:t>The damping matrix associated with the math model shall reflect damping in the building at deformation levels near the yield deformation</a:t>
            </a:r>
          </a:p>
          <a:p>
            <a:r>
              <a:rPr lang="en-US" dirty="0" smtClean="0"/>
              <a:t>Response parameters shall be calculated for each time history analysis. </a:t>
            </a:r>
          </a:p>
          <a:p>
            <a:pPr lvl="1"/>
            <a:r>
              <a:rPr lang="en-US" dirty="0" smtClean="0"/>
              <a:t>Max values for 3 or more time history analyses</a:t>
            </a:r>
          </a:p>
          <a:p>
            <a:pPr lvl="1"/>
            <a:r>
              <a:rPr lang="en-US" dirty="0" smtClean="0"/>
              <a:t>Avg. values for 7 or more time history analyses </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All forces and deformations calculated using the RS or TH analysis methods shall be multiplied by the product of C</a:t>
            </a:r>
            <a:r>
              <a:rPr lang="en-US" baseline="-25000" dirty="0" smtClean="0"/>
              <a:t>1</a:t>
            </a:r>
            <a:r>
              <a:rPr lang="en-US" dirty="0" smtClean="0"/>
              <a:t>, C</a:t>
            </a:r>
            <a:r>
              <a:rPr lang="en-US" baseline="-25000" dirty="0" smtClean="0"/>
              <a:t>2</a:t>
            </a:r>
            <a:r>
              <a:rPr lang="en-US" dirty="0" smtClean="0"/>
              <a:t>, and C</a:t>
            </a:r>
            <a:r>
              <a:rPr lang="en-US" baseline="-25000" dirty="0" smtClean="0"/>
              <a:t>3</a:t>
            </a:r>
            <a:r>
              <a:rPr lang="en-US" dirty="0" smtClean="0"/>
              <a:t> defined earlier in 3.3.1.3. They shall be further modified to consider the effects of torsion in accordance with 3.2.2.2</a:t>
            </a:r>
          </a:p>
          <a:p>
            <a:r>
              <a:rPr lang="en-US" dirty="0" smtClean="0"/>
              <a:t>Diaphragms shall be designed to resist simultaneously</a:t>
            </a:r>
          </a:p>
          <a:p>
            <a:pPr lvl="1"/>
            <a:r>
              <a:rPr lang="en-US" dirty="0" smtClean="0"/>
              <a:t>(1) the seismic forces calculated by the LDP</a:t>
            </a:r>
          </a:p>
          <a:p>
            <a:pPr lvl="1"/>
            <a:r>
              <a:rPr lang="en-US" dirty="0" smtClean="0"/>
              <a:t>(2) the horizontal forces resulting from offsets in, or changes in stiffness of, the vertical seismic framing elements</a:t>
            </a:r>
          </a:p>
          <a:p>
            <a:pPr lvl="1"/>
            <a:r>
              <a:rPr lang="en-US" dirty="0" smtClean="0"/>
              <a:t>The seismic forces calculated by LDP shall be greater than 85% of the forces calculated using 3-13</a:t>
            </a:r>
          </a:p>
          <a:p>
            <a:pPr lvl="1"/>
            <a:r>
              <a:rPr lang="en-US" dirty="0" smtClean="0"/>
              <a:t>Diaphragm action need not be multiplied by the </a:t>
            </a:r>
            <a:r>
              <a:rPr lang="en-US" smtClean="0"/>
              <a:t>product of C</a:t>
            </a:r>
            <a:r>
              <a:rPr lang="en-US" baseline="-25000" smtClean="0"/>
              <a:t>1</a:t>
            </a:r>
            <a:r>
              <a:rPr lang="en-US" smtClean="0"/>
              <a:t>, C</a:t>
            </a:r>
            <a:r>
              <a:rPr lang="en-US" baseline="-25000" smtClean="0"/>
              <a:t>2</a:t>
            </a:r>
            <a:r>
              <a:rPr lang="en-US" smtClean="0"/>
              <a:t>, and C</a:t>
            </a:r>
            <a:r>
              <a:rPr lang="en-US" baseline="-25000" smtClean="0"/>
              <a:t>3</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r>
              <a:rPr lang="en-US" dirty="0" smtClean="0"/>
              <a:t>3.3.3 Nonlinear Static Procedure (NSP)</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The NSP for seismic analysis of buildings is conducted using a mathematical model directly incorporating the nonlinear load-deformation characteristics of individual components. </a:t>
            </a:r>
          </a:p>
          <a:p>
            <a:r>
              <a:rPr lang="en-US" dirty="0" smtClean="0"/>
              <a:t>The model shall be subjected to monotonically increasing lateral loads / deformations representing inertia forces in an EQ until the target displacement is exceeded. </a:t>
            </a:r>
          </a:p>
          <a:p>
            <a:r>
              <a:rPr lang="en-US" dirty="0" smtClean="0"/>
              <a:t>The math models and analysis procedures shall comply with requirements of 3.3.3.2</a:t>
            </a:r>
          </a:p>
          <a:p>
            <a:r>
              <a:rPr lang="en-US" dirty="0" smtClean="0"/>
              <a:t>The target displacement shall be calculated by 3.3.3.3. It represents the maximum displacement likely during the design EQ. </a:t>
            </a:r>
          </a:p>
          <a:p>
            <a:r>
              <a:rPr lang="en-US" dirty="0" smtClean="0"/>
              <a:t>The calculated displacements and internal forces shall meet the acceptance criteria in 3.4.3</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3.3.3.2 Modeling and Analysis Considerations</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The selection of a control node, lateral load pattern, the determination of the fundamental period, and analysis procedures according to this code.</a:t>
            </a:r>
          </a:p>
          <a:p>
            <a:r>
              <a:rPr lang="en-US" dirty="0" smtClean="0"/>
              <a:t>The objective of the analysis is to develop the relation between the base shear force and lateral displacement of the control node, for displacements ranging from zero to 150% of the target displacement </a:t>
            </a:r>
            <a:r>
              <a:rPr lang="en-US" dirty="0" err="1" smtClean="0">
                <a:latin typeface="Symbol" charset="2"/>
                <a:cs typeface="Symbol" charset="2"/>
              </a:rPr>
              <a:t>d</a:t>
            </a:r>
            <a:r>
              <a:rPr lang="en-US" baseline="-25000" dirty="0" err="1" smtClean="0"/>
              <a:t>t</a:t>
            </a:r>
            <a:endParaRPr lang="en-US" baseline="-25000" dirty="0" smtClean="0"/>
          </a:p>
          <a:p>
            <a:r>
              <a:rPr lang="en-US" dirty="0" smtClean="0"/>
              <a:t>The component gravity loads shall be included in the math model for combination with lateral loads as in 3.2.8</a:t>
            </a:r>
          </a:p>
          <a:p>
            <a:r>
              <a:rPr lang="en-US" dirty="0" smtClean="0"/>
              <a:t>The lateral loads shall be applied in both + and – directions, and the maximum seismic effects shall be used for design.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914400"/>
            <a:ext cx="8382000" cy="6019800"/>
          </a:xfrm>
        </p:spPr>
        <p:txBody>
          <a:bodyPr>
            <a:normAutofit/>
          </a:bodyPr>
          <a:lstStyle/>
          <a:p>
            <a:r>
              <a:rPr lang="en-US" dirty="0" smtClean="0"/>
              <a:t>The analysis model shall be </a:t>
            </a:r>
            <a:r>
              <a:rPr lang="en-US" dirty="0" err="1" smtClean="0"/>
              <a:t>discretized</a:t>
            </a:r>
            <a:r>
              <a:rPr lang="en-US" dirty="0" smtClean="0"/>
              <a:t> to represent the load-deformation response of each component along its length to identify locations of inelastic action</a:t>
            </a:r>
          </a:p>
          <a:p>
            <a:r>
              <a:rPr lang="en-US" dirty="0" smtClean="0"/>
              <a:t>All primary and secondary LFRS elements shall be included in the model as discussed earlier. </a:t>
            </a:r>
          </a:p>
          <a:p>
            <a:r>
              <a:rPr lang="en-US" dirty="0" smtClean="0"/>
              <a:t>The force-displacement behavior of all components shall be explicitly included in the model using full backbone curves that include strength degradation and residual strength if any.</a:t>
            </a:r>
          </a:p>
          <a:p>
            <a:r>
              <a:rPr lang="en-US" dirty="0" smtClean="0"/>
              <a:t>THERE IS AN ALTERNATE SIMPLIFIED NSP ANALYSIS, but we wont talk about it much</a:t>
            </a:r>
          </a:p>
          <a:p>
            <a:pPr lvl="1"/>
            <a:r>
              <a:rPr lang="en-US" dirty="0" smtClean="0"/>
              <a:t>It allows modeling only the primary element with bilinear force-deformation with non degradation etc. </a:t>
            </a:r>
          </a:p>
          <a:p>
            <a:pPr lvl="1"/>
            <a:r>
              <a:rPr lang="en-US" dirty="0" smtClean="0"/>
              <a:t>Use acceptance criteria from 3.4.3.2.2  - </a:t>
            </a:r>
          </a:p>
          <a:p>
            <a:pPr lvl="1"/>
            <a:r>
              <a:rPr lang="en-US" dirty="0" smtClean="0"/>
              <a:t>Not recommended for use unless you have no choice.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Collapse Prevention Performance Level (S-5) shall be defined as the post-EQ damage state that include damage to structural components such that the structure continues to support gravity loads but retains no margin against collapse</a:t>
            </a:r>
          </a:p>
          <a:p>
            <a:endParaRPr lang="en-US" dirty="0" smtClean="0"/>
          </a:p>
          <a:p>
            <a:r>
              <a:rPr lang="en-US" dirty="0" smtClean="0"/>
              <a:t>Structural Performance Range S-4, Limited Safety, shall be defined as the continuous range of damage state between the Life Safety Level (S-3) and Collapse Prevention Level (S-5)</a:t>
            </a:r>
          </a:p>
          <a:p>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Control Node Displacement and Lateral Load </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The control node shall be located at the center of mass at the roof of a building. For buildings with a penthouse, the floor shall be regarded as the level of the control node. </a:t>
            </a:r>
          </a:p>
          <a:p>
            <a:r>
              <a:rPr lang="en-US" dirty="0" smtClean="0"/>
              <a:t>The displacement of the control node in the model shall be calculated for the specified lateral loads</a:t>
            </a:r>
          </a:p>
          <a:p>
            <a:endParaRPr lang="en-US" dirty="0" smtClean="0"/>
          </a:p>
          <a:p>
            <a:r>
              <a:rPr lang="en-US" dirty="0" smtClean="0"/>
              <a:t>Lateral loads shall be applied to the math model in proportion to the distribution of inertia forces in the plane of each floor diaphragm. </a:t>
            </a:r>
          </a:p>
          <a:p>
            <a:r>
              <a:rPr lang="en-US" dirty="0" smtClean="0"/>
              <a:t>For all analyses, at least two vertical distributions of lateral load shall be applied. One pattern shall be selected from each of the following two groups: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two different lateral load distributions</a:t>
            </a:r>
            <a:endParaRPr lang="en-US" dirty="0"/>
          </a:p>
        </p:txBody>
      </p:sp>
      <p:pic>
        <p:nvPicPr>
          <p:cNvPr id="5" name="Content Placeholder 4" descr="Snapshot 2008-11-13 22-08-30.tiff"/>
          <p:cNvPicPr>
            <a:picLocks noGrp="1" noChangeAspect="1"/>
          </p:cNvPicPr>
          <p:nvPr>
            <p:ph sz="quarter" idx="1"/>
          </p:nvPr>
        </p:nvPicPr>
        <p:blipFill>
          <a:blip r:embed="rId2"/>
          <a:srcRect t="-289" b="-289"/>
          <a:stretch>
            <a:fillRect/>
          </a:stretch>
        </p:blipFill>
        <p:spPr>
          <a:xfrm>
            <a:off x="762000" y="1447800"/>
            <a:ext cx="7772400" cy="4572000"/>
          </a:xfrm>
          <a:ln>
            <a:solidFill>
              <a:srgbClr val="0000FF"/>
            </a:solid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609600"/>
          </a:xfrm>
        </p:spPr>
        <p:txBody>
          <a:bodyPr>
            <a:normAutofit fontScale="90000"/>
          </a:bodyPr>
          <a:lstStyle/>
          <a:p>
            <a:r>
              <a:rPr lang="en-US" dirty="0" smtClean="0"/>
              <a:t>One Modal Pattern shall be selected from 2 Groups</a:t>
            </a:r>
            <a:endParaRPr lang="en-US" dirty="0"/>
          </a:p>
        </p:txBody>
      </p:sp>
      <p:pic>
        <p:nvPicPr>
          <p:cNvPr id="4" name="Picture 3" descr="Snapshot 2008-11-13 21-26-24.tiff"/>
          <p:cNvPicPr>
            <a:picLocks noChangeAspect="1"/>
          </p:cNvPicPr>
          <p:nvPr/>
        </p:nvPicPr>
        <p:blipFill>
          <a:blip r:embed="rId2"/>
          <a:stretch>
            <a:fillRect/>
          </a:stretch>
        </p:blipFill>
        <p:spPr>
          <a:xfrm>
            <a:off x="0" y="914400"/>
            <a:ext cx="4828381" cy="5867400"/>
          </a:xfrm>
          <a:prstGeom prst="rect">
            <a:avLst/>
          </a:prstGeom>
          <a:ln>
            <a:solidFill>
              <a:srgbClr val="0000FF"/>
            </a:solidFill>
          </a:ln>
        </p:spPr>
      </p:pic>
      <p:pic>
        <p:nvPicPr>
          <p:cNvPr id="5" name="Picture 4" descr="Snapshot 2008-11-13 21-27-29.tiff"/>
          <p:cNvPicPr>
            <a:picLocks noChangeAspect="1"/>
          </p:cNvPicPr>
          <p:nvPr/>
        </p:nvPicPr>
        <p:blipFill>
          <a:blip r:embed="rId3"/>
          <a:stretch>
            <a:fillRect/>
          </a:stretch>
        </p:blipFill>
        <p:spPr>
          <a:xfrm>
            <a:off x="4864647" y="914400"/>
            <a:ext cx="4431753" cy="2616200"/>
          </a:xfrm>
          <a:prstGeom prst="rect">
            <a:avLst/>
          </a:prstGeom>
          <a:ln>
            <a:solidFill>
              <a:srgbClr val="0000FF"/>
            </a:solid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Load Patterns </a:t>
            </a:r>
            <a:endParaRPr lang="en-US" dirty="0"/>
          </a:p>
        </p:txBody>
      </p:sp>
      <p:pic>
        <p:nvPicPr>
          <p:cNvPr id="4" name="Content Placeholder 3" descr="Snapshot 2008-11-13 22-08-44.tiff"/>
          <p:cNvPicPr>
            <a:picLocks noGrp="1" noChangeAspect="1"/>
          </p:cNvPicPr>
          <p:nvPr>
            <p:ph sz="quarter" idx="1"/>
          </p:nvPr>
        </p:nvPicPr>
        <p:blipFill>
          <a:blip r:embed="rId2"/>
          <a:srcRect l="-12979" r="-12979"/>
          <a:stretch>
            <a:fillRect/>
          </a:stretch>
        </p:blipFill>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Idealized Force-Displacement Curve</a:t>
            </a:r>
            <a:endParaRPr lang="en-US" dirty="0"/>
          </a:p>
        </p:txBody>
      </p:sp>
      <p:sp>
        <p:nvSpPr>
          <p:cNvPr id="3" name="Content Placeholder 2"/>
          <p:cNvSpPr>
            <a:spLocks noGrp="1"/>
          </p:cNvSpPr>
          <p:nvPr>
            <p:ph sz="quarter" idx="1"/>
          </p:nvPr>
        </p:nvSpPr>
        <p:spPr>
          <a:xfrm>
            <a:off x="0" y="457200"/>
            <a:ext cx="8686800" cy="6553200"/>
          </a:xfrm>
        </p:spPr>
        <p:txBody>
          <a:bodyPr>
            <a:normAutofit fontScale="92500"/>
          </a:bodyPr>
          <a:lstStyle/>
          <a:p>
            <a:r>
              <a:rPr lang="en-US" dirty="0" smtClean="0"/>
              <a:t>The nonlinear force-displacement relationship between based shear and displacement of the control node shall be replaced with an idealized relationship to calculate the effective lateral stiffness </a:t>
            </a:r>
            <a:r>
              <a:rPr lang="en-US" dirty="0" err="1" smtClean="0"/>
              <a:t>K</a:t>
            </a:r>
            <a:r>
              <a:rPr lang="en-US" baseline="-25000" dirty="0" err="1" smtClean="0"/>
              <a:t>e</a:t>
            </a:r>
            <a:r>
              <a:rPr lang="en-US" dirty="0" smtClean="0"/>
              <a:t> and effective yield strength </a:t>
            </a:r>
            <a:r>
              <a:rPr lang="en-US" dirty="0" err="1" smtClean="0"/>
              <a:t>V</a:t>
            </a:r>
            <a:r>
              <a:rPr lang="en-US" baseline="-25000" dirty="0" err="1" smtClean="0"/>
              <a:t>y</a:t>
            </a:r>
            <a:r>
              <a:rPr lang="en-US" dirty="0" smtClean="0"/>
              <a:t> of the building shown in Figure 3-1. </a:t>
            </a:r>
          </a:p>
          <a:p>
            <a:r>
              <a:rPr lang="en-US" dirty="0" smtClean="0"/>
              <a:t>This relationship shall be bilinear with initial slope </a:t>
            </a:r>
            <a:r>
              <a:rPr lang="en-US" dirty="0" err="1" smtClean="0"/>
              <a:t>K</a:t>
            </a:r>
            <a:r>
              <a:rPr lang="en-US" baseline="-25000" dirty="0" err="1" smtClean="0"/>
              <a:t>e</a:t>
            </a:r>
            <a:r>
              <a:rPr lang="en-US" dirty="0" smtClean="0"/>
              <a:t> and post-yield slope a. The line segments on the idealized force-displacement curve shall be located using an iterative graphical procedure that approximately balances the area above and below the curve. </a:t>
            </a:r>
          </a:p>
          <a:p>
            <a:r>
              <a:rPr lang="en-US" dirty="0" smtClean="0"/>
              <a:t>The effective lateral stiffness </a:t>
            </a:r>
            <a:r>
              <a:rPr lang="en-US" dirty="0" err="1" smtClean="0"/>
              <a:t>K</a:t>
            </a:r>
            <a:r>
              <a:rPr lang="en-US" baseline="-25000" dirty="0" err="1" smtClean="0"/>
              <a:t>e</a:t>
            </a:r>
            <a:r>
              <a:rPr lang="en-US" dirty="0" smtClean="0"/>
              <a:t> shall be taken as the secant stiffness calculated at a a base shear equal to 60% of the effective yield strength of the structure. </a:t>
            </a:r>
          </a:p>
          <a:p>
            <a:r>
              <a:rPr lang="en-US" dirty="0" smtClean="0"/>
              <a:t>The post-yield slope a shall be determined by a line segment that passes through the actual curve as at the calculated target displacement</a:t>
            </a:r>
          </a:p>
          <a:p>
            <a:r>
              <a:rPr lang="en-US" dirty="0" smtClean="0"/>
              <a:t>The effective yield strength shall not be greater than the maximum based shear force at any point along the actual curve. </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shot 2008-11-13 22-28-13.tiff"/>
          <p:cNvPicPr>
            <a:picLocks noGrp="1" noChangeAspect="1"/>
          </p:cNvPicPr>
          <p:nvPr>
            <p:ph sz="quarter" idx="1"/>
          </p:nvPr>
        </p:nvPicPr>
        <p:blipFill>
          <a:blip r:embed="rId2"/>
          <a:srcRect l="-79783" r="-79783"/>
          <a:stretch>
            <a:fillRect/>
          </a:stretch>
        </p:blipFill>
        <p:spPr>
          <a:xfrm>
            <a:off x="-2133601" y="0"/>
            <a:ext cx="12047221" cy="6858000"/>
          </a:xfrm>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Period Determination</a:t>
            </a:r>
            <a:endParaRPr lang="en-US" dirty="0"/>
          </a:p>
        </p:txBody>
      </p:sp>
      <p:sp>
        <p:nvSpPr>
          <p:cNvPr id="3" name="Content Placeholder 2"/>
          <p:cNvSpPr>
            <a:spLocks noGrp="1"/>
          </p:cNvSpPr>
          <p:nvPr>
            <p:ph sz="quarter" idx="1"/>
          </p:nvPr>
        </p:nvSpPr>
        <p:spPr>
          <a:xfrm>
            <a:off x="304800" y="685800"/>
            <a:ext cx="8382000" cy="5943600"/>
          </a:xfrm>
        </p:spPr>
        <p:txBody>
          <a:bodyPr/>
          <a:lstStyle/>
          <a:p>
            <a:r>
              <a:rPr lang="en-US" dirty="0" smtClean="0"/>
              <a:t>The effective fundamental period in the direction under consideration shall be based on the idealized force-displacement curve. The effective fundamental period T</a:t>
            </a:r>
            <a:r>
              <a:rPr lang="en-US" baseline="-25000" dirty="0" smtClean="0"/>
              <a:t>e</a:t>
            </a:r>
            <a:r>
              <a:rPr lang="en-US" dirty="0" smtClean="0"/>
              <a:t> shall be calculated as T</a:t>
            </a:r>
            <a:r>
              <a:rPr lang="en-US" baseline="-25000" dirty="0" smtClean="0"/>
              <a:t>e</a:t>
            </a:r>
            <a:r>
              <a:rPr lang="en-US" dirty="0" smtClean="0"/>
              <a:t> = T</a:t>
            </a:r>
            <a:r>
              <a:rPr lang="en-US" baseline="-25000" dirty="0" smtClean="0"/>
              <a:t>i</a:t>
            </a:r>
            <a:r>
              <a:rPr lang="en-US" dirty="0" smtClean="0"/>
              <a:t> (K</a:t>
            </a:r>
            <a:r>
              <a:rPr lang="en-US" baseline="-25000" dirty="0" smtClean="0"/>
              <a:t>i</a:t>
            </a:r>
            <a:r>
              <a:rPr lang="en-US" dirty="0" smtClean="0"/>
              <a:t>/K</a:t>
            </a:r>
            <a:r>
              <a:rPr lang="en-US" baseline="-25000" dirty="0" smtClean="0"/>
              <a:t>e</a:t>
            </a:r>
            <a:r>
              <a:rPr lang="en-US" dirty="0" smtClean="0"/>
              <a:t>)</a:t>
            </a:r>
            <a:r>
              <a:rPr lang="en-US" baseline="30000" dirty="0" smtClean="0"/>
              <a:t>0.5</a:t>
            </a:r>
            <a:endParaRPr lang="en-US" dirty="0"/>
          </a:p>
        </p:txBody>
      </p:sp>
      <p:pic>
        <p:nvPicPr>
          <p:cNvPr id="4" name="Picture 3" descr="Snapshot 2008-11-13 23-06-39.tiff"/>
          <p:cNvPicPr>
            <a:picLocks noChangeAspect="1"/>
          </p:cNvPicPr>
          <p:nvPr/>
        </p:nvPicPr>
        <p:blipFill>
          <a:blip r:embed="rId2"/>
          <a:stretch>
            <a:fillRect/>
          </a:stretch>
        </p:blipFill>
        <p:spPr>
          <a:xfrm>
            <a:off x="1447799" y="2971800"/>
            <a:ext cx="6264843" cy="31242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838200"/>
            <a:ext cx="8382000" cy="5867400"/>
          </a:xfrm>
        </p:spPr>
        <p:txBody>
          <a:bodyPr/>
          <a:lstStyle/>
          <a:p>
            <a:r>
              <a:rPr lang="en-US" dirty="0" smtClean="0"/>
              <a:t>For buildings with rigid diaphragms at each floor level, the target displacement </a:t>
            </a:r>
            <a:r>
              <a:rPr lang="en-US" dirty="0" err="1" smtClean="0">
                <a:latin typeface="Symbol" charset="2"/>
                <a:cs typeface="Symbol" charset="2"/>
              </a:rPr>
              <a:t>d</a:t>
            </a:r>
            <a:r>
              <a:rPr lang="en-US" baseline="-25000" dirty="0" err="1" smtClean="0"/>
              <a:t>t</a:t>
            </a:r>
            <a:r>
              <a:rPr lang="en-US" dirty="0" smtClean="0"/>
              <a:t> shall be calculated as follows in Equation 3-15</a:t>
            </a:r>
          </a:p>
          <a:p>
            <a:r>
              <a:rPr lang="en-US" dirty="0" smtClean="0"/>
              <a:t>For building with non-rigid diaphragms at each floor level, diaphragm flexibility shall be explicitly included in the model. </a:t>
            </a:r>
          </a:p>
          <a:p>
            <a:pPr lvl="1"/>
            <a:r>
              <a:rPr lang="en-US" dirty="0" smtClean="0"/>
              <a:t>The target displacement for rigid diaphragms will be calculated but it shall be amplified by the ratio of the max displacement at any point on the roof to the displacement at the center of mass of the roof (</a:t>
            </a:r>
            <a:r>
              <a:rPr lang="en-US" dirty="0" err="1" smtClean="0"/>
              <a:t>d</a:t>
            </a:r>
            <a:r>
              <a:rPr lang="en-US" baseline="-25000" dirty="0" err="1" smtClean="0"/>
              <a:t>max</a:t>
            </a:r>
            <a:r>
              <a:rPr lang="en-US" dirty="0" err="1" smtClean="0"/>
              <a:t>/d</a:t>
            </a:r>
            <a:r>
              <a:rPr lang="en-US" baseline="-25000" dirty="0" err="1" smtClean="0"/>
              <a:t>cm</a:t>
            </a:r>
            <a:r>
              <a:rPr lang="en-US" dirty="0" smtClean="0"/>
              <a:t>).</a:t>
            </a:r>
          </a:p>
          <a:p>
            <a:pPr lvl="1"/>
            <a:r>
              <a:rPr lang="en-US" dirty="0" smtClean="0"/>
              <a:t>These displacements shall be based on a response spectrum analysis of a 3D model of the building</a:t>
            </a:r>
          </a:p>
          <a:p>
            <a:pPr lvl="1"/>
            <a:r>
              <a:rPr lang="en-US" dirty="0" smtClean="0"/>
              <a:t>The target displacement shall not be less than the value of 3-15. </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endParaRPr lang="en-US" dirty="0"/>
          </a:p>
        </p:txBody>
      </p:sp>
      <p:pic>
        <p:nvPicPr>
          <p:cNvPr id="4" name="Content Placeholder 3" descr="Snapshot 2008-11-13 23-32-11.tiff"/>
          <p:cNvPicPr>
            <a:picLocks noGrp="1" noChangeAspect="1"/>
          </p:cNvPicPr>
          <p:nvPr>
            <p:ph sz="quarter" idx="1"/>
          </p:nvPr>
        </p:nvPicPr>
        <p:blipFill>
          <a:blip r:embed="rId2"/>
          <a:srcRect/>
          <a:stretch>
            <a:fillRect/>
          </a:stretch>
        </p:blipFill>
        <p:spPr>
          <a:xfrm>
            <a:off x="89459" y="457200"/>
            <a:ext cx="4393082" cy="6248400"/>
          </a:xfrm>
          <a:ln>
            <a:solidFill>
              <a:srgbClr val="0000FF"/>
            </a:solidFill>
          </a:ln>
        </p:spPr>
      </p:pic>
      <p:pic>
        <p:nvPicPr>
          <p:cNvPr id="5" name="Picture 4" descr="Snapshot 2008-11-13 23-32-54.tiff"/>
          <p:cNvPicPr>
            <a:picLocks noChangeAspect="1"/>
          </p:cNvPicPr>
          <p:nvPr/>
        </p:nvPicPr>
        <p:blipFill>
          <a:blip r:embed="rId3"/>
          <a:stretch>
            <a:fillRect/>
          </a:stretch>
        </p:blipFill>
        <p:spPr>
          <a:xfrm>
            <a:off x="4568190" y="0"/>
            <a:ext cx="4423410" cy="6858000"/>
          </a:xfrm>
          <a:prstGeom prst="rect">
            <a:avLst/>
          </a:prstGeom>
          <a:ln>
            <a:solidFill>
              <a:srgbClr val="0000FF"/>
            </a:solid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shot 2008-11-13 23-33-12.tiff"/>
          <p:cNvPicPr>
            <a:picLocks noGrp="1" noChangeAspect="1"/>
          </p:cNvPicPr>
          <p:nvPr>
            <p:ph sz="quarter" idx="1"/>
          </p:nvPr>
        </p:nvPicPr>
        <p:blipFill>
          <a:blip r:embed="rId2"/>
          <a:srcRect l="-4091" r="-4091"/>
          <a:stretch>
            <a:fillRect/>
          </a:stretch>
        </p:blipFill>
        <p:spPr>
          <a:xfrm>
            <a:off x="990600" y="1447800"/>
            <a:ext cx="4419600" cy="2599765"/>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pic>
        <p:nvPicPr>
          <p:cNvPr id="4" name="Content Placeholder 3" descr="Snapshot 2008-10-31 01-45-45.tiff"/>
          <p:cNvPicPr>
            <a:picLocks noGrp="1" noChangeAspect="1"/>
          </p:cNvPicPr>
          <p:nvPr>
            <p:ph sz="quarter" idx="1"/>
          </p:nvPr>
        </p:nvPicPr>
        <p:blipFill>
          <a:blip r:embed="rId2"/>
          <a:srcRect l="-3918" r="-3918"/>
          <a:stretch>
            <a:fillRect/>
          </a:stretch>
        </p:blipFill>
        <p:spPr>
          <a:xfrm>
            <a:off x="685800" y="1447800"/>
            <a:ext cx="7772400" cy="4572000"/>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Snapshot 2008-11-13 23-33-50.tiff"/>
          <p:cNvPicPr>
            <a:picLocks noChangeAspect="1"/>
          </p:cNvPicPr>
          <p:nvPr/>
        </p:nvPicPr>
        <p:blipFill>
          <a:blip r:embed="rId2"/>
          <a:stretch>
            <a:fillRect/>
          </a:stretch>
        </p:blipFill>
        <p:spPr>
          <a:xfrm>
            <a:off x="0" y="25275"/>
            <a:ext cx="9144000" cy="680745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shot 2008-11-13 23-34-15.tiff"/>
          <p:cNvPicPr>
            <a:picLocks noGrp="1" noChangeAspect="1"/>
          </p:cNvPicPr>
          <p:nvPr>
            <p:ph sz="quarter" idx="1"/>
          </p:nvPr>
        </p:nvPicPr>
        <p:blipFill>
          <a:blip r:embed="rId2"/>
          <a:srcRect t="-29874" b="-29874"/>
          <a:stretch>
            <a:fillRect/>
          </a:stretch>
        </p:blipFill>
        <p:spPr>
          <a:xfrm>
            <a:off x="685800" y="1447800"/>
            <a:ext cx="7772400" cy="4572000"/>
          </a:xfrm>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410200"/>
          </a:xfrm>
        </p:spPr>
        <p:txBody>
          <a:bodyPr/>
          <a:lstStyle/>
          <a:p>
            <a:r>
              <a:rPr lang="en-US" dirty="0" smtClean="0"/>
              <a:t>The target displacement shall be amplified to account for the effects of torsion as discussed earlier. </a:t>
            </a:r>
          </a:p>
          <a:p>
            <a:r>
              <a:rPr lang="en-US" dirty="0" smtClean="0"/>
              <a:t>As mentioned earlier, diaphragms shall be designed to resist the combined effects of:</a:t>
            </a:r>
          </a:p>
          <a:p>
            <a:pPr lvl="1"/>
            <a:r>
              <a:rPr lang="en-US" dirty="0" smtClean="0"/>
              <a:t>(a) horizontal forces resulting from offsets in or changes in stiffness of vertical seismic framing elements above or below the diaphragm, and </a:t>
            </a:r>
          </a:p>
          <a:p>
            <a:pPr lvl="1"/>
            <a:r>
              <a:rPr lang="en-US" dirty="0" smtClean="0"/>
              <a:t>(</a:t>
            </a:r>
            <a:r>
              <a:rPr lang="en-US" dirty="0" err="1" smtClean="0"/>
              <a:t>b</a:t>
            </a:r>
            <a:r>
              <a:rPr lang="en-US" dirty="0" smtClean="0"/>
              <a:t>) diaphragm forces determined as described earlier. </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3.3.4 Nonlinear Dynamic Procedure</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If the nonlinear dynamic procedure (NDP) is selected for seismic analysis: </a:t>
            </a:r>
          </a:p>
          <a:p>
            <a:pPr lvl="1"/>
            <a:r>
              <a:rPr lang="en-US" dirty="0" smtClean="0"/>
              <a:t>A math model of building directly incorporating the nonlinear load-deformation characteristics of individual elements </a:t>
            </a:r>
          </a:p>
          <a:p>
            <a:pPr lvl="1"/>
            <a:r>
              <a:rPr lang="en-US" dirty="0" smtClean="0"/>
              <a:t>Shall be subjected to EQ shaking representing ground motion time histories in accordance with 1.6.2.2 discussed earlier to get forces and displacements</a:t>
            </a:r>
          </a:p>
          <a:p>
            <a:pPr lvl="1"/>
            <a:r>
              <a:rPr lang="en-US" dirty="0" smtClean="0"/>
              <a:t>The calculated displacements and internal forces shall be compared directly with acceptance criteria in 3.4.3</a:t>
            </a:r>
          </a:p>
          <a:p>
            <a:r>
              <a:rPr lang="en-US" dirty="0" smtClean="0"/>
              <a:t>NDP is similar to NSP, with the exception that the response calculations are carried out by time history analysis. </a:t>
            </a:r>
          </a:p>
          <a:p>
            <a:pPr lvl="1"/>
            <a:r>
              <a:rPr lang="en-US" dirty="0" smtClean="0"/>
              <a:t>The design displacements are not established using a target displacement, but are determined directly through dynamic analysis using ground motion time history analysis. </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Nonlinear Dynamic Procedure</a:t>
            </a:r>
            <a:endParaRPr lang="en-US" dirty="0"/>
          </a:p>
        </p:txBody>
      </p:sp>
      <p:sp>
        <p:nvSpPr>
          <p:cNvPr id="3" name="Content Placeholder 2"/>
          <p:cNvSpPr>
            <a:spLocks noGrp="1"/>
          </p:cNvSpPr>
          <p:nvPr>
            <p:ph sz="quarter" idx="1"/>
          </p:nvPr>
        </p:nvSpPr>
        <p:spPr>
          <a:xfrm>
            <a:off x="304800" y="685800"/>
            <a:ext cx="8382000" cy="6324600"/>
          </a:xfrm>
        </p:spPr>
        <p:txBody>
          <a:bodyPr/>
          <a:lstStyle/>
          <a:p>
            <a:r>
              <a:rPr lang="en-US" dirty="0" smtClean="0"/>
              <a:t>The modeling and analysis requirements of NSP shall apply to NDP, excluding considerations of control node and target displacements</a:t>
            </a:r>
          </a:p>
          <a:p>
            <a:r>
              <a:rPr lang="en-US" dirty="0" smtClean="0"/>
              <a:t>For NDP, the earthquake shaking shall be characterized by </a:t>
            </a:r>
            <a:r>
              <a:rPr lang="en-US" dirty="0" err="1" smtClean="0"/>
              <a:t>discretized</a:t>
            </a:r>
            <a:r>
              <a:rPr lang="en-US" dirty="0" smtClean="0"/>
              <a:t> recorded or synthetic EQ records as base motion meeting requirements of 1.6.2.2.</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r>
              <a:rPr lang="en-US" dirty="0" smtClean="0"/>
              <a:t>3.4 Acceptance Criteria</a:t>
            </a:r>
            <a:endParaRPr lang="en-US" dirty="0"/>
          </a:p>
        </p:txBody>
      </p:sp>
      <p:sp>
        <p:nvSpPr>
          <p:cNvPr id="3" name="Content Placeholder 2"/>
          <p:cNvSpPr>
            <a:spLocks noGrp="1"/>
          </p:cNvSpPr>
          <p:nvPr>
            <p:ph sz="quarter" idx="1"/>
          </p:nvPr>
        </p:nvSpPr>
        <p:spPr>
          <a:xfrm>
            <a:off x="304800" y="914400"/>
            <a:ext cx="8382000" cy="5791200"/>
          </a:xfrm>
        </p:spPr>
        <p:txBody>
          <a:bodyPr/>
          <a:lstStyle/>
          <a:p>
            <a:r>
              <a:rPr lang="en-US" dirty="0" smtClean="0"/>
              <a:t>Components / Elements need to be classified as primary or secondary, and actions need to be classified as deformation or force-controlled</a:t>
            </a:r>
          </a:p>
          <a:p>
            <a:r>
              <a:rPr lang="en-US" dirty="0" smtClean="0"/>
              <a:t>Linear Procedures LSP, or LDP</a:t>
            </a:r>
          </a:p>
          <a:p>
            <a:pPr lvl="1"/>
            <a:r>
              <a:rPr lang="en-US" dirty="0" smtClean="0"/>
              <a:t>Deformation-controlled design actions Q</a:t>
            </a:r>
            <a:r>
              <a:rPr lang="en-US" baseline="-25000" dirty="0" smtClean="0"/>
              <a:t>UD</a:t>
            </a:r>
            <a:r>
              <a:rPr lang="en-US" dirty="0" smtClean="0"/>
              <a:t> shall be calculated as Q</a:t>
            </a:r>
            <a:r>
              <a:rPr lang="en-US" baseline="-25000" dirty="0" smtClean="0"/>
              <a:t>UD</a:t>
            </a:r>
            <a:r>
              <a:rPr lang="en-US" dirty="0" smtClean="0"/>
              <a:t> = Q</a:t>
            </a:r>
            <a:r>
              <a:rPr lang="en-US" baseline="-25000" dirty="0" smtClean="0"/>
              <a:t>G</a:t>
            </a:r>
            <a:r>
              <a:rPr lang="en-US" dirty="0" smtClean="0"/>
              <a:t> ± Q</a:t>
            </a:r>
            <a:r>
              <a:rPr lang="en-US" baseline="-25000" dirty="0" smtClean="0"/>
              <a:t>E</a:t>
            </a:r>
            <a:endParaRPr lang="en-US" dirty="0" smtClean="0"/>
          </a:p>
          <a:p>
            <a:pPr lvl="1"/>
            <a:r>
              <a:rPr lang="en-US" dirty="0" smtClean="0"/>
              <a:t>It is evident that the calculated design actions (Q</a:t>
            </a:r>
            <a:r>
              <a:rPr lang="en-US" baseline="-25000" dirty="0" smtClean="0"/>
              <a:t>UD</a:t>
            </a:r>
            <a:r>
              <a:rPr lang="en-US" dirty="0" smtClean="0"/>
              <a:t>) are forces (not deformations), and they may exceed the actual strength of the component / element to resist them. </a:t>
            </a:r>
          </a:p>
          <a:p>
            <a:pPr lvl="1"/>
            <a:r>
              <a:rPr lang="en-US" dirty="0" smtClean="0"/>
              <a:t>The acceptance criteria takes this overload into account through the use of factor </a:t>
            </a:r>
            <a:r>
              <a:rPr lang="en-US" i="1" dirty="0" err="1" smtClean="0"/>
              <a:t>m</a:t>
            </a:r>
            <a:r>
              <a:rPr lang="en-US" dirty="0" smtClean="0"/>
              <a:t>, which is an indirect measure of the nonlinear deformation capacity of the component. </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r>
              <a:rPr lang="en-US" dirty="0" smtClean="0"/>
              <a:t>3.4 Acceptance criteria for linear procedures</a:t>
            </a:r>
            <a:endParaRPr lang="en-US" dirty="0"/>
          </a:p>
        </p:txBody>
      </p:sp>
      <p:sp>
        <p:nvSpPr>
          <p:cNvPr id="3" name="Content Placeholder 2"/>
          <p:cNvSpPr>
            <a:spLocks noGrp="1"/>
          </p:cNvSpPr>
          <p:nvPr>
            <p:ph sz="quarter" idx="1"/>
          </p:nvPr>
        </p:nvSpPr>
        <p:spPr>
          <a:xfrm>
            <a:off x="304800" y="914400"/>
            <a:ext cx="8382000" cy="5943600"/>
          </a:xfrm>
        </p:spPr>
        <p:txBody>
          <a:bodyPr>
            <a:normAutofit lnSpcReduction="10000"/>
          </a:bodyPr>
          <a:lstStyle/>
          <a:p>
            <a:r>
              <a:rPr lang="en-US" dirty="0" smtClean="0"/>
              <a:t>Force-controlled design actions (Q</a:t>
            </a:r>
            <a:r>
              <a:rPr lang="en-US" baseline="-25000" dirty="0" smtClean="0"/>
              <a:t>UF</a:t>
            </a:r>
            <a:r>
              <a:rPr lang="en-US" dirty="0" smtClean="0"/>
              <a:t>) shall be calculated using 1 of 2 approaches:</a:t>
            </a:r>
          </a:p>
          <a:p>
            <a:r>
              <a:rPr lang="en-US" dirty="0" smtClean="0"/>
              <a:t>First approach:</a:t>
            </a:r>
          </a:p>
          <a:p>
            <a:pPr lvl="1"/>
            <a:r>
              <a:rPr lang="en-US" dirty="0" smtClean="0"/>
              <a:t>Q</a:t>
            </a:r>
            <a:r>
              <a:rPr lang="en-US" baseline="-25000" dirty="0" smtClean="0"/>
              <a:t>UF</a:t>
            </a:r>
            <a:r>
              <a:rPr lang="en-US" dirty="0" smtClean="0"/>
              <a:t> shall be taken as the maximum action that can be developed in a component based on a limit-state analysis considering the expected strength of the components delivering the load, or the maximum action developed in the component as limited by the nonlinear response of the building</a:t>
            </a:r>
          </a:p>
          <a:p>
            <a:pPr lvl="1"/>
            <a:r>
              <a:rPr lang="en-US" dirty="0" smtClean="0"/>
              <a:t>An inelastic mechanism for the structure will have to be identified, and the force-controlled actions Q</a:t>
            </a:r>
            <a:r>
              <a:rPr lang="en-US" baseline="-25000" dirty="0" smtClean="0"/>
              <a:t>UF</a:t>
            </a:r>
            <a:r>
              <a:rPr lang="en-US" dirty="0" smtClean="0"/>
              <a:t> for design will be determined by limit analysis using that mechanism. This approach will always provide a conservative estimate of the design actions, even if the mechanism is not correct</a:t>
            </a:r>
          </a:p>
          <a:p>
            <a:pPr lvl="1"/>
            <a:r>
              <a:rPr lang="en-US" dirty="0" smtClean="0"/>
              <a:t>When it is not possible to use limit or plastic analysis, on in cases where there is not significant nonlinear behavior in the building, using approach 2.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16 19-35-57.tiff"/>
          <p:cNvPicPr>
            <a:picLocks noChangeAspect="1"/>
          </p:cNvPicPr>
          <p:nvPr/>
        </p:nvPicPr>
        <p:blipFill>
          <a:blip r:embed="rId2"/>
          <a:stretch>
            <a:fillRect/>
          </a:stretch>
        </p:blipFill>
        <p:spPr>
          <a:xfrm>
            <a:off x="1905000" y="1524000"/>
            <a:ext cx="4391892" cy="5334000"/>
          </a:xfrm>
          <a:prstGeom prst="rect">
            <a:avLst/>
          </a:prstGeom>
          <a:ln>
            <a:solidFill>
              <a:srgbClr val="FF0000"/>
            </a:solidFill>
          </a:ln>
        </p:spPr>
      </p:pic>
      <p:sp>
        <p:nvSpPr>
          <p:cNvPr id="5" name="Content Placeholder 2"/>
          <p:cNvSpPr>
            <a:spLocks noGrp="1"/>
          </p:cNvSpPr>
          <p:nvPr>
            <p:ph sz="quarter" idx="1"/>
          </p:nvPr>
        </p:nvSpPr>
        <p:spPr>
          <a:xfrm>
            <a:off x="304800" y="609600"/>
            <a:ext cx="8382000" cy="5943600"/>
          </a:xfrm>
        </p:spPr>
        <p:txBody>
          <a:bodyPr>
            <a:normAutofit/>
          </a:bodyPr>
          <a:lstStyle/>
          <a:p>
            <a:r>
              <a:rPr lang="en-US" dirty="0" smtClean="0"/>
              <a:t>Second approach:</a:t>
            </a:r>
          </a:p>
          <a:p>
            <a:pPr lvl="1"/>
            <a:r>
              <a:rPr lang="en-US" dirty="0" smtClean="0"/>
              <a:t>Q</a:t>
            </a:r>
            <a:r>
              <a:rPr lang="en-US" baseline="-25000" dirty="0" smtClean="0"/>
              <a:t>UF</a:t>
            </a:r>
            <a:r>
              <a:rPr lang="en-US" dirty="0" smtClean="0"/>
              <a:t> can be calculated as given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for Linear Procedures</a:t>
            </a:r>
            <a:endParaRPr lang="en-US" dirty="0"/>
          </a:p>
        </p:txBody>
      </p:sp>
      <p:sp>
        <p:nvSpPr>
          <p:cNvPr id="3" name="Content Placeholder 2"/>
          <p:cNvSpPr>
            <a:spLocks noGrp="1"/>
          </p:cNvSpPr>
          <p:nvPr>
            <p:ph sz="quarter" idx="1"/>
          </p:nvPr>
        </p:nvSpPr>
        <p:spPr>
          <a:xfrm>
            <a:off x="304800" y="838200"/>
            <a:ext cx="8382000" cy="5715000"/>
          </a:xfrm>
        </p:spPr>
        <p:txBody>
          <a:bodyPr/>
          <a:lstStyle/>
          <a:p>
            <a:r>
              <a:rPr lang="en-US" dirty="0" smtClean="0"/>
              <a:t>Deformation-controlled and Force-controlled actions in primary / secondary components / elements</a:t>
            </a:r>
          </a:p>
          <a:p>
            <a:pPr lvl="2">
              <a:buNone/>
            </a:pPr>
            <a:endParaRPr lang="en-US" dirty="0"/>
          </a:p>
        </p:txBody>
      </p:sp>
      <p:pic>
        <p:nvPicPr>
          <p:cNvPr id="5" name="Picture 4" descr="Snapshot 2008-11-16 19-49-27.tiff"/>
          <p:cNvPicPr>
            <a:picLocks noChangeAspect="1"/>
          </p:cNvPicPr>
          <p:nvPr/>
        </p:nvPicPr>
        <p:blipFill>
          <a:blip r:embed="rId2"/>
          <a:stretch>
            <a:fillRect/>
          </a:stretch>
        </p:blipFill>
        <p:spPr>
          <a:xfrm>
            <a:off x="266700" y="2133600"/>
            <a:ext cx="4152900" cy="4203700"/>
          </a:xfrm>
          <a:prstGeom prst="rect">
            <a:avLst/>
          </a:prstGeom>
          <a:ln>
            <a:solidFill>
              <a:srgbClr val="FF0000"/>
            </a:solidFill>
          </a:ln>
        </p:spPr>
      </p:pic>
      <p:pic>
        <p:nvPicPr>
          <p:cNvPr id="6" name="Picture 5" descr="Snapshot 2008-11-16 19-50-31.tiff"/>
          <p:cNvPicPr>
            <a:picLocks noChangeAspect="1"/>
          </p:cNvPicPr>
          <p:nvPr/>
        </p:nvPicPr>
        <p:blipFill>
          <a:blip r:embed="rId3"/>
          <a:stretch>
            <a:fillRect/>
          </a:stretch>
        </p:blipFill>
        <p:spPr>
          <a:xfrm>
            <a:off x="4572000" y="2628900"/>
            <a:ext cx="3987800" cy="2628900"/>
          </a:xfrm>
          <a:prstGeom prst="rect">
            <a:avLst/>
          </a:prstGeom>
          <a:ln>
            <a:solidFill>
              <a:srgbClr val="FF0000"/>
            </a:solidFill>
          </a:ln>
        </p:spPr>
      </p:pic>
      <p:sp>
        <p:nvSpPr>
          <p:cNvPr id="7" name="TextBox 6"/>
          <p:cNvSpPr txBox="1"/>
          <p:nvPr/>
        </p:nvSpPr>
        <p:spPr>
          <a:xfrm>
            <a:off x="685800" y="1764268"/>
            <a:ext cx="3230685" cy="369332"/>
          </a:xfrm>
          <a:prstGeom prst="rect">
            <a:avLst/>
          </a:prstGeom>
          <a:noFill/>
        </p:spPr>
        <p:txBody>
          <a:bodyPr wrap="none" rtlCol="0">
            <a:spAutoFit/>
          </a:bodyPr>
          <a:lstStyle/>
          <a:p>
            <a:r>
              <a:rPr lang="en-US" dirty="0" smtClean="0">
                <a:solidFill>
                  <a:srgbClr val="FF0000"/>
                </a:solidFill>
              </a:rPr>
              <a:t>For Deformation-Controlled Actions</a:t>
            </a:r>
            <a:endParaRPr lang="en-US" dirty="0">
              <a:solidFill>
                <a:srgbClr val="FF0000"/>
              </a:solidFill>
            </a:endParaRPr>
          </a:p>
        </p:txBody>
      </p:sp>
      <p:sp>
        <p:nvSpPr>
          <p:cNvPr id="8" name="TextBox 7"/>
          <p:cNvSpPr txBox="1"/>
          <p:nvPr/>
        </p:nvSpPr>
        <p:spPr>
          <a:xfrm>
            <a:off x="4953000" y="2259568"/>
            <a:ext cx="2690009" cy="369332"/>
          </a:xfrm>
          <a:prstGeom prst="rect">
            <a:avLst/>
          </a:prstGeom>
          <a:noFill/>
        </p:spPr>
        <p:txBody>
          <a:bodyPr wrap="none" rtlCol="0">
            <a:spAutoFit/>
          </a:bodyPr>
          <a:lstStyle/>
          <a:p>
            <a:r>
              <a:rPr lang="en-US" dirty="0" smtClean="0">
                <a:solidFill>
                  <a:srgbClr val="FF0000"/>
                </a:solidFill>
              </a:rPr>
              <a:t>For Force-Controlled Actions</a:t>
            </a:r>
            <a:endParaRPr lang="en-US" dirty="0">
              <a:solidFill>
                <a:srgbClr val="FF0000"/>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for Linear Procedures</a:t>
            </a:r>
            <a:endParaRPr lang="en-US" dirty="0"/>
          </a:p>
        </p:txBody>
      </p:sp>
      <p:sp>
        <p:nvSpPr>
          <p:cNvPr id="3" name="Content Placeholder 2"/>
          <p:cNvSpPr>
            <a:spLocks noGrp="1"/>
          </p:cNvSpPr>
          <p:nvPr>
            <p:ph sz="quarter" idx="1"/>
          </p:nvPr>
        </p:nvSpPr>
        <p:spPr>
          <a:xfrm>
            <a:off x="304800" y="838200"/>
            <a:ext cx="8382000" cy="5867400"/>
          </a:xfrm>
        </p:spPr>
        <p:txBody>
          <a:bodyPr/>
          <a:lstStyle/>
          <a:p>
            <a:r>
              <a:rPr lang="en-US" dirty="0" smtClean="0"/>
              <a:t>In addition to the earlier mentioned verification of design assumptions, the following verification will also be done;</a:t>
            </a:r>
          </a:p>
          <a:p>
            <a:pPr lvl="1"/>
            <a:r>
              <a:rPr lang="en-US" dirty="0" smtClean="0"/>
              <a:t>When moments due to gravity loads in horizontally spanning primary components exceed 75% of the expected moment strength at any location, then the possibility for inelastic flexural action at locations other than member ends shall be specifically investigated by comparing flexural action with expected member strengths.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pic>
        <p:nvPicPr>
          <p:cNvPr id="4" name="Content Placeholder 3" descr="Snapshot 2008-10-31 01-46-07.tiff"/>
          <p:cNvPicPr>
            <a:picLocks noGrp="1" noChangeAspect="1"/>
          </p:cNvPicPr>
          <p:nvPr>
            <p:ph sz="quarter" idx="1"/>
          </p:nvPr>
        </p:nvPicPr>
        <p:blipFill>
          <a:blip r:embed="rId2"/>
          <a:srcRect l="-30576" r="-30576"/>
          <a:stretch>
            <a:fillRect/>
          </a:stretch>
        </p:blipFill>
        <p:spPr>
          <a:xfrm>
            <a:off x="0" y="1219199"/>
            <a:ext cx="9525000" cy="5602941"/>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Acceptance Criteria for Nonlinear Procedures</a:t>
            </a:r>
            <a:endParaRPr lang="en-US" dirty="0"/>
          </a:p>
        </p:txBody>
      </p:sp>
      <p:sp>
        <p:nvSpPr>
          <p:cNvPr id="4" name="Content Placeholder 2"/>
          <p:cNvSpPr>
            <a:spLocks noGrp="1"/>
          </p:cNvSpPr>
          <p:nvPr>
            <p:ph sz="quarter" idx="1"/>
          </p:nvPr>
        </p:nvSpPr>
        <p:spPr>
          <a:xfrm>
            <a:off x="304800" y="838200"/>
            <a:ext cx="8382000" cy="5867400"/>
          </a:xfrm>
        </p:spPr>
        <p:txBody>
          <a:bodyPr>
            <a:normAutofit fontScale="92500"/>
          </a:bodyPr>
          <a:lstStyle/>
          <a:p>
            <a:r>
              <a:rPr lang="en-US" dirty="0" smtClean="0"/>
              <a:t>Primary and secondary components shall have expected deformation capacities not less than maximum deformation demands calculated at the target roof displacement. </a:t>
            </a:r>
          </a:p>
          <a:p>
            <a:r>
              <a:rPr lang="en-US" dirty="0" smtClean="0"/>
              <a:t>When all components are explicitly modeled with full backbone curves, the NSP can be used to evaluate the full contribution of all components to the LFR of the structure as they degrade to residual strength values. </a:t>
            </a:r>
          </a:p>
          <a:p>
            <a:r>
              <a:rPr lang="en-US" dirty="0" smtClean="0"/>
              <a:t>When degradation is explicitly evaluated in the NSP, components can be relied upon for lateral force resistance </a:t>
            </a:r>
            <a:r>
              <a:rPr lang="en-US" i="1" u="sng" dirty="0" smtClean="0"/>
              <a:t>all the way out the secondary component limits of response</a:t>
            </a:r>
          </a:p>
          <a:p>
            <a:r>
              <a:rPr lang="en-US" dirty="0" smtClean="0"/>
              <a:t>Expected deformation capacities shall be determined considering all coexisting forces and deformations in accordance with Chapters 4 – 8. </a:t>
            </a:r>
          </a:p>
          <a:p>
            <a:r>
              <a:rPr lang="en-US" dirty="0" smtClean="0"/>
              <a:t>The base shear at the target displacement </a:t>
            </a:r>
            <a:r>
              <a:rPr lang="en-US" dirty="0" err="1" smtClean="0"/>
              <a:t>V</a:t>
            </a:r>
            <a:r>
              <a:rPr lang="en-US" baseline="-25000" dirty="0" err="1" smtClean="0"/>
              <a:t>t</a:t>
            </a:r>
            <a:r>
              <a:rPr lang="en-US" dirty="0" smtClean="0"/>
              <a:t> shall not be less than 80% of the effective yield strength of the structure </a:t>
            </a:r>
            <a:r>
              <a:rPr lang="en-US" dirty="0" err="1" smtClean="0"/>
              <a:t>V</a:t>
            </a:r>
            <a:r>
              <a:rPr lang="en-US" baseline="-25000" dirty="0" err="1" smtClean="0"/>
              <a:t>y</a:t>
            </a:r>
            <a:r>
              <a:rPr lang="en-US" dirty="0" smtClean="0"/>
              <a:t> defined earlier. </a:t>
            </a:r>
          </a:p>
          <a:p>
            <a:endParaRPr lang="en-US" dirty="0" smtClean="0"/>
          </a:p>
          <a:p>
            <a:endParaRPr lang="en-US" dirty="0" smtClean="0"/>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for Nonlinear Procedures</a:t>
            </a:r>
            <a:endParaRPr lang="en-US" dirty="0"/>
          </a:p>
        </p:txBody>
      </p:sp>
      <p:sp>
        <p:nvSpPr>
          <p:cNvPr id="3" name="Content Placeholder 2"/>
          <p:cNvSpPr>
            <a:spLocks noGrp="1"/>
          </p:cNvSpPr>
          <p:nvPr>
            <p:ph sz="quarter" idx="1"/>
          </p:nvPr>
        </p:nvSpPr>
        <p:spPr>
          <a:xfrm>
            <a:off x="304800" y="838200"/>
            <a:ext cx="8382000" cy="6019800"/>
          </a:xfrm>
        </p:spPr>
        <p:txBody>
          <a:bodyPr>
            <a:normAutofit lnSpcReduction="10000"/>
          </a:bodyPr>
          <a:lstStyle/>
          <a:p>
            <a:r>
              <a:rPr lang="en-US" dirty="0" smtClean="0"/>
              <a:t>For the alternative simplified NSP analyses – discussed earlier in 3.3.3.2.1, where there is no degradation modeled</a:t>
            </a:r>
          </a:p>
          <a:p>
            <a:pPr lvl="1"/>
            <a:r>
              <a:rPr lang="en-US" dirty="0" smtClean="0"/>
              <a:t>Expected deformation capacities shall not be less than the maximum deformation demands calculated at the target displacement</a:t>
            </a:r>
          </a:p>
          <a:p>
            <a:pPr lvl="1"/>
            <a:r>
              <a:rPr lang="en-US" dirty="0" smtClean="0"/>
              <a:t>Primary component demands shall be </a:t>
            </a:r>
            <a:r>
              <a:rPr lang="en-US" u="sng" dirty="0" smtClean="0"/>
              <a:t>within the acceptance criteria for primary component at the selected Structural Performance Level. </a:t>
            </a:r>
          </a:p>
          <a:p>
            <a:r>
              <a:rPr lang="en-US" dirty="0" smtClean="0"/>
              <a:t>Force-controlled Actions</a:t>
            </a:r>
          </a:p>
          <a:p>
            <a:pPr lvl="1"/>
            <a:r>
              <a:rPr lang="en-US" dirty="0" smtClean="0"/>
              <a:t>Primary and secondary components shall have lower bound strengths not less than the maximum design forces</a:t>
            </a:r>
          </a:p>
          <a:p>
            <a:pPr lvl="1"/>
            <a:r>
              <a:rPr lang="en-US" dirty="0" smtClean="0"/>
              <a:t>Lower-bound strengths shall be determined considering all existing forces and deformations by procedures in 4-8. </a:t>
            </a:r>
          </a:p>
          <a:p>
            <a:r>
              <a:rPr lang="en-US" dirty="0" smtClean="0"/>
              <a:t>In addition to the design assumption verification requirements of 3.2.9 </a:t>
            </a:r>
          </a:p>
          <a:p>
            <a:pPr lvl="1"/>
            <a:r>
              <a:rPr lang="en-US" dirty="0" smtClean="0"/>
              <a:t>Flexural plastic hinges shall not forma away from the component ends unless they are accounted for in models. </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CHAPTER 5 – STEEL SYSTEMS</a:t>
            </a:r>
            <a:endParaRPr lang="en-US" dirty="0"/>
          </a:p>
        </p:txBody>
      </p:sp>
      <p:sp>
        <p:nvSpPr>
          <p:cNvPr id="3" name="Content Placeholder 2"/>
          <p:cNvSpPr>
            <a:spLocks noGrp="1"/>
          </p:cNvSpPr>
          <p:nvPr>
            <p:ph sz="quarter" idx="1"/>
          </p:nvPr>
        </p:nvSpPr>
        <p:spPr>
          <a:xfrm>
            <a:off x="304800" y="990600"/>
            <a:ext cx="8382000" cy="5867400"/>
          </a:xfrm>
        </p:spPr>
        <p:txBody>
          <a:bodyPr/>
          <a:lstStyle/>
          <a:p>
            <a:r>
              <a:rPr lang="en-US" dirty="0" smtClean="0"/>
              <a:t>This chapter sets forth requirements for the Systematic Rehabilitation of steel LFRS within a building</a:t>
            </a:r>
          </a:p>
          <a:p>
            <a:pPr lvl="1"/>
            <a:r>
              <a:rPr lang="en-US" dirty="0" smtClean="0"/>
              <a:t>These requirements apply to existing, rehabilitated, and new steel components of building systems</a:t>
            </a:r>
          </a:p>
          <a:p>
            <a:pPr lvl="1"/>
            <a:r>
              <a:rPr lang="en-US" dirty="0" smtClean="0"/>
              <a:t>Section 5.2 and 5.3 specify data collection procedures for obtaining material properties and performing condition assessments. </a:t>
            </a:r>
          </a:p>
          <a:p>
            <a:pPr lvl="1"/>
            <a:r>
              <a:rPr lang="en-US" dirty="0" smtClean="0"/>
              <a:t>Section 5.5 onwards provide modeling procedures, component strengths, acceptance criteria, and rehabilitation measures for steel MRFs, BFS, SPSW etc. </a:t>
            </a:r>
          </a:p>
          <a:p>
            <a:pPr lvl="1"/>
            <a:r>
              <a:rPr lang="en-US" dirty="0" smtClean="0"/>
              <a:t>Section 5.9 provides the same for diaphragms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5.3 Material Properties and Condition Assessment</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Available construction documents and as-built information shall be obtained as specified in Section 2.2. </a:t>
            </a:r>
          </a:p>
          <a:p>
            <a:r>
              <a:rPr lang="en-US" dirty="0" smtClean="0"/>
              <a:t>Use of material properties based on historical information as default values shall be permitted in 5.3.2.5.</a:t>
            </a:r>
          </a:p>
          <a:p>
            <a:r>
              <a:rPr lang="en-US" dirty="0" smtClean="0"/>
              <a:t>Mechanical properties for steel materials and components shall be based on available construction documents and as-built conditions for the particular structure. </a:t>
            </a:r>
          </a:p>
          <a:p>
            <a:r>
              <a:rPr lang="en-US" dirty="0" smtClean="0"/>
              <a:t>When such information fails to provide adequate information, it shall be supplemented by material tests and assessments of existing conditions as in 2.2.6.</a:t>
            </a:r>
          </a:p>
          <a:p>
            <a:r>
              <a:rPr lang="en-US" dirty="0" smtClean="0"/>
              <a:t>The following component and connection material properties shall be obtained for the as-built structure</a:t>
            </a:r>
          </a:p>
          <a:p>
            <a:pPr lvl="1"/>
            <a:r>
              <a:rPr lang="en-US" dirty="0" smtClean="0"/>
              <a:t>Yield and tensile strength of the base materials</a:t>
            </a:r>
          </a:p>
          <a:p>
            <a:pPr lvl="1"/>
            <a:r>
              <a:rPr lang="en-US" dirty="0" smtClean="0"/>
              <a:t>Yield and tensile strength of the connection material</a:t>
            </a:r>
          </a:p>
          <a:p>
            <a:pPr lvl="1"/>
            <a:r>
              <a:rPr lang="en-US" dirty="0" smtClean="0"/>
              <a:t>Carbon equivalent of the base and connection material.</a:t>
            </a:r>
          </a:p>
          <a:p>
            <a:endParaRPr lang="en-US" dirty="0" smtClean="0"/>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914400"/>
            <a:ext cx="8382000" cy="5943600"/>
          </a:xfrm>
        </p:spPr>
        <p:txBody>
          <a:bodyPr>
            <a:normAutofit lnSpcReduction="10000"/>
          </a:bodyPr>
          <a:lstStyle/>
          <a:p>
            <a:r>
              <a:rPr lang="en-US" dirty="0" smtClean="0"/>
              <a:t>Nominal material properties, or properties specified in construction documents, shall be taken as lower bound material properties </a:t>
            </a:r>
          </a:p>
          <a:p>
            <a:r>
              <a:rPr lang="en-US" dirty="0" smtClean="0"/>
              <a:t>Corresponding expected material properties shall be calculated by multiplying lower-bound values by an appropriate factor taken from Table 5-3. </a:t>
            </a:r>
          </a:p>
          <a:p>
            <a:r>
              <a:rPr lang="en-US" dirty="0" smtClean="0"/>
              <a:t>Where construction demands indicate the ultimate tensile strength of weld metal, the lower-bound strength of welds shall be taken as indicated in AWS D1.1. For construction predating 1970, use of a nominal ultimate tensile strength of 60 </a:t>
            </a:r>
            <a:r>
              <a:rPr lang="en-US" dirty="0" err="1" smtClean="0"/>
              <a:t>ksi</a:t>
            </a:r>
            <a:r>
              <a:rPr lang="en-US" dirty="0" smtClean="0"/>
              <a:t> shall be permitted. </a:t>
            </a:r>
          </a:p>
          <a:p>
            <a:r>
              <a:rPr lang="en-US" dirty="0" smtClean="0"/>
              <a:t>Material testing is not required if material properties are available from original construction documents that include material test records or material test reports. </a:t>
            </a:r>
          </a:p>
          <a:p>
            <a:pPr lvl="1"/>
            <a:r>
              <a:rPr lang="en-US" dirty="0" smtClean="0"/>
              <a:t>If such properties differ from default material properties given in Tables 5-1 and 5-2, then material testing is needed. </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029200"/>
          </a:xfrm>
        </p:spPr>
        <p:txBody>
          <a:bodyPr/>
          <a:lstStyle/>
          <a:p>
            <a:r>
              <a:rPr lang="en-US" dirty="0" smtClean="0"/>
              <a:t>Usual testing</a:t>
            </a:r>
          </a:p>
          <a:p>
            <a:endParaRPr lang="en-US" dirty="0"/>
          </a:p>
        </p:txBody>
      </p:sp>
      <p:pic>
        <p:nvPicPr>
          <p:cNvPr id="4" name="Picture 3" descr="Snapshot 2008-11-16 22-23-54.tiff"/>
          <p:cNvPicPr>
            <a:picLocks noChangeAspect="1"/>
          </p:cNvPicPr>
          <p:nvPr/>
        </p:nvPicPr>
        <p:blipFill>
          <a:blip r:embed="rId2"/>
          <a:stretch>
            <a:fillRect/>
          </a:stretch>
        </p:blipFill>
        <p:spPr>
          <a:xfrm>
            <a:off x="3276600" y="1447800"/>
            <a:ext cx="4699000" cy="4457700"/>
          </a:xfrm>
          <a:prstGeom prst="rect">
            <a:avLst/>
          </a:prstGeom>
          <a:ln>
            <a:solidFill>
              <a:srgbClr val="FF0000"/>
            </a:solid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181600"/>
          </a:xfrm>
        </p:spPr>
        <p:txBody>
          <a:bodyPr/>
          <a:lstStyle/>
          <a:p>
            <a:r>
              <a:rPr lang="en-US" dirty="0" smtClean="0"/>
              <a:t>Default lower bound material properties for steel components from Tables 5-1 and 5-2. </a:t>
            </a:r>
          </a:p>
          <a:p>
            <a:r>
              <a:rPr lang="en-US" dirty="0" smtClean="0"/>
              <a:t>Default expected strength material properties by multiplying lower-bound values by an appropriate factor from Table 5-3. </a:t>
            </a:r>
            <a:endParaRPr lang="en-US" dirty="0"/>
          </a:p>
        </p:txBody>
      </p:sp>
      <p:pic>
        <p:nvPicPr>
          <p:cNvPr id="4" name="Picture 3" descr="Snapshot 2008-11-16 22-28-52.tiff"/>
          <p:cNvPicPr>
            <a:picLocks noChangeAspect="1"/>
          </p:cNvPicPr>
          <p:nvPr/>
        </p:nvPicPr>
        <p:blipFill>
          <a:blip r:embed="rId2"/>
          <a:stretch>
            <a:fillRect/>
          </a:stretch>
        </p:blipFill>
        <p:spPr>
          <a:xfrm>
            <a:off x="0" y="3953341"/>
            <a:ext cx="9144000" cy="2295059"/>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16 22-29-26.tiff"/>
          <p:cNvPicPr>
            <a:picLocks noChangeAspect="1"/>
          </p:cNvPicPr>
          <p:nvPr/>
        </p:nvPicPr>
        <p:blipFill>
          <a:blip r:embed="rId2"/>
          <a:stretch>
            <a:fillRect/>
          </a:stretch>
        </p:blipFill>
        <p:spPr>
          <a:xfrm>
            <a:off x="1771169" y="0"/>
            <a:ext cx="5601661" cy="6858000"/>
          </a:xfrm>
          <a:prstGeom prst="rect">
            <a:avLst/>
          </a:prstGeom>
          <a:ln>
            <a:solidFill>
              <a:srgbClr val="FF0000"/>
            </a:solid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16 22-29-38.tiff"/>
          <p:cNvPicPr>
            <a:picLocks noChangeAspect="1"/>
          </p:cNvPicPr>
          <p:nvPr/>
        </p:nvPicPr>
        <p:blipFill>
          <a:blip r:embed="rId2"/>
          <a:stretch>
            <a:fillRect/>
          </a:stretch>
        </p:blipFill>
        <p:spPr>
          <a:xfrm>
            <a:off x="1091339" y="0"/>
            <a:ext cx="7062061" cy="6802638"/>
          </a:xfrm>
          <a:prstGeom prst="rect">
            <a:avLst/>
          </a:prstGeom>
          <a:ln>
            <a:solidFill>
              <a:srgbClr val="FF0000"/>
            </a:solid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5.3.3 Condition Assessment</a:t>
            </a:r>
            <a:endParaRPr lang="en-US" dirty="0"/>
          </a:p>
        </p:txBody>
      </p:sp>
      <p:pic>
        <p:nvPicPr>
          <p:cNvPr id="4" name="Content Placeholder 3" descr="Snapshot 2008-11-16 22-41-05.tiff"/>
          <p:cNvPicPr>
            <a:picLocks noGrp="1" noChangeAspect="1"/>
          </p:cNvPicPr>
          <p:nvPr>
            <p:ph sz="quarter" idx="1"/>
          </p:nvPr>
        </p:nvPicPr>
        <p:blipFill>
          <a:blip r:embed="rId2"/>
          <a:srcRect/>
          <a:stretch>
            <a:fillRect/>
          </a:stretch>
        </p:blipFill>
        <p:spPr>
          <a:xfrm>
            <a:off x="65986" y="1143000"/>
            <a:ext cx="4506014" cy="5133109"/>
          </a:xfrm>
          <a:ln>
            <a:solidFill>
              <a:srgbClr val="FF0000"/>
            </a:solidFill>
          </a:ln>
        </p:spPr>
      </p:pic>
      <p:pic>
        <p:nvPicPr>
          <p:cNvPr id="5" name="Picture 4" descr="Snapshot 2008-11-16 22-56-02.tiff"/>
          <p:cNvPicPr>
            <a:picLocks noChangeAspect="1"/>
          </p:cNvPicPr>
          <p:nvPr/>
        </p:nvPicPr>
        <p:blipFill>
          <a:blip r:embed="rId3"/>
          <a:stretch>
            <a:fillRect/>
          </a:stretch>
        </p:blipFill>
        <p:spPr>
          <a:xfrm>
            <a:off x="4419600" y="0"/>
            <a:ext cx="4770255" cy="6858000"/>
          </a:xfrm>
          <a:prstGeom prst="rect">
            <a:avLst/>
          </a:prstGeom>
          <a:ln>
            <a:solidFill>
              <a:srgbClr val="FF0000"/>
            </a:solid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sp>
        <p:nvSpPr>
          <p:cNvPr id="3" name="Content Placeholder 2"/>
          <p:cNvSpPr>
            <a:spLocks noGrp="1"/>
          </p:cNvSpPr>
          <p:nvPr>
            <p:ph sz="quarter" idx="1"/>
          </p:nvPr>
        </p:nvSpPr>
        <p:spPr>
          <a:xfrm>
            <a:off x="304800" y="1447800"/>
            <a:ext cx="8382000" cy="5181600"/>
          </a:xfrm>
        </p:spPr>
        <p:txBody>
          <a:bodyPr>
            <a:normAutofit/>
          </a:bodyPr>
          <a:lstStyle/>
          <a:p>
            <a:r>
              <a:rPr lang="en-US" dirty="0" smtClean="0"/>
              <a:t>Nonstructural Performance Levels shall be selected from five discrete levels:</a:t>
            </a:r>
          </a:p>
          <a:p>
            <a:pPr lvl="1"/>
            <a:r>
              <a:rPr lang="en-US" dirty="0" smtClean="0"/>
              <a:t>Operational (N-A) -  defined as the post-EQ damage state where the non-structural components are able to support the pre EQ functions in the building</a:t>
            </a:r>
          </a:p>
          <a:p>
            <a:pPr lvl="1"/>
            <a:r>
              <a:rPr lang="en-US" dirty="0" smtClean="0"/>
              <a:t>Immediate Occupancy (N-B) – defined as the post-EQ damage state that includes damage to non-structural components including doors, stairways, elevators, emergency lighting, fire alarms, and suppression systems generally remain available and operable</a:t>
            </a:r>
          </a:p>
          <a:p>
            <a:pPr lvl="1"/>
            <a:r>
              <a:rPr lang="en-US" dirty="0" smtClean="0"/>
              <a:t>Life Safety (N-C) – defined as the post-EQ damage state that includes damage to the non-structural components but the damage is not life threatening</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181600"/>
          </a:xfrm>
        </p:spPr>
        <p:txBody>
          <a:bodyPr/>
          <a:lstStyle/>
          <a:p>
            <a:r>
              <a:rPr lang="en-US" dirty="0" smtClean="0"/>
              <a:t>The results of the condition assessment shall be used to create a math model of the building</a:t>
            </a:r>
          </a:p>
          <a:p>
            <a:pPr lvl="1"/>
            <a:r>
              <a:rPr lang="en-US" dirty="0" smtClean="0"/>
              <a:t>If no damage, alteration, or degradation then condition assessment, component properties etc. from design drawings</a:t>
            </a:r>
          </a:p>
          <a:p>
            <a:pPr lvl="1"/>
            <a:r>
              <a:rPr lang="en-US" dirty="0" smtClean="0"/>
              <a:t>If some sectional loss etc. it shall be quantified by direct measurement and using principles of mechanics.</a:t>
            </a:r>
          </a:p>
          <a:p>
            <a:r>
              <a:rPr lang="en-US" dirty="0" smtClean="0"/>
              <a:t>A knowledge factor (</a:t>
            </a:r>
            <a:r>
              <a:rPr lang="en-US" dirty="0" err="1" smtClean="0">
                <a:latin typeface="Symbol" charset="2"/>
                <a:cs typeface="Symbol" charset="2"/>
              </a:rPr>
              <a:t>k</a:t>
            </a:r>
            <a:r>
              <a:rPr lang="en-US" dirty="0" smtClean="0"/>
              <a:t>) for computation of steel component capacities and permissible deformations shall be selected in accordance with 2.2.6.4 </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5.4 General Requirements</a:t>
            </a:r>
            <a:endParaRPr lang="en-US" dirty="0"/>
          </a:p>
        </p:txBody>
      </p:sp>
      <p:sp>
        <p:nvSpPr>
          <p:cNvPr id="3" name="Content Placeholder 2"/>
          <p:cNvSpPr>
            <a:spLocks noGrp="1"/>
          </p:cNvSpPr>
          <p:nvPr>
            <p:ph sz="quarter" idx="1"/>
          </p:nvPr>
        </p:nvSpPr>
        <p:spPr>
          <a:xfrm>
            <a:off x="304800" y="685800"/>
            <a:ext cx="8382000" cy="6172200"/>
          </a:xfrm>
        </p:spPr>
        <p:txBody>
          <a:bodyPr/>
          <a:lstStyle/>
          <a:p>
            <a:r>
              <a:rPr lang="en-US" dirty="0" smtClean="0"/>
              <a:t>Classify components / elements as primary or secondary, and the actions as deformation controlled or force controlled like we discussed earlier</a:t>
            </a:r>
          </a:p>
          <a:p>
            <a:r>
              <a:rPr lang="en-US" dirty="0" smtClean="0"/>
              <a:t>For deformation-controlled actions:</a:t>
            </a:r>
          </a:p>
          <a:p>
            <a:pPr lvl="1"/>
            <a:r>
              <a:rPr lang="en-US" dirty="0" smtClean="0"/>
              <a:t>Design strengths Q</a:t>
            </a:r>
            <a:r>
              <a:rPr lang="en-US" baseline="-25000" dirty="0" smtClean="0"/>
              <a:t>CE</a:t>
            </a:r>
            <a:r>
              <a:rPr lang="en-US" dirty="0" smtClean="0"/>
              <a:t> shall be taken as expected strengths obtained experimentally or calculated using mechanics</a:t>
            </a:r>
          </a:p>
          <a:p>
            <a:pPr lvl="1"/>
            <a:r>
              <a:rPr lang="en-US" dirty="0" smtClean="0"/>
              <a:t>Expected strength shall be defined as the mean maximum resistance expected over the range of deformations to which the component is likely subjected. </a:t>
            </a:r>
          </a:p>
          <a:p>
            <a:pPr lvl="1"/>
            <a:r>
              <a:rPr lang="en-US" dirty="0" smtClean="0"/>
              <a:t>Expected material properties (including strain hardening) shall be used when calculations are performed. </a:t>
            </a:r>
          </a:p>
          <a:p>
            <a:pPr lvl="1"/>
            <a:r>
              <a:rPr lang="en-US" dirty="0" smtClean="0"/>
              <a:t>Procedures in AISC Specifications shall be used, with strength reduction factor </a:t>
            </a:r>
            <a:r>
              <a:rPr lang="en-US" dirty="0" err="1" smtClean="0">
                <a:latin typeface="Symbol" charset="2"/>
                <a:cs typeface="Symbol" charset="2"/>
              </a:rPr>
              <a:t>f</a:t>
            </a:r>
            <a:r>
              <a:rPr lang="en-US" dirty="0" smtClean="0"/>
              <a:t> = 1.0.  </a:t>
            </a:r>
          </a:p>
          <a:p>
            <a:pPr lvl="1"/>
            <a:r>
              <a:rPr lang="en-US" dirty="0" smtClean="0"/>
              <a:t>Deformation capacities for acceptance of deformation-controlled action shall be specified. </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Force-controlled actions</a:t>
            </a:r>
          </a:p>
          <a:p>
            <a:pPr lvl="1"/>
            <a:r>
              <a:rPr lang="en-US" dirty="0" smtClean="0"/>
              <a:t>Design strengths for force-controlled actions Q</a:t>
            </a:r>
            <a:r>
              <a:rPr lang="en-US" baseline="-25000" dirty="0" smtClean="0"/>
              <a:t>CL</a:t>
            </a:r>
            <a:r>
              <a:rPr lang="en-US" dirty="0" smtClean="0"/>
              <a:t> shall be taken as lower bound strengths obtained experimentally or calculated using mechanics. </a:t>
            </a:r>
          </a:p>
          <a:p>
            <a:pPr lvl="1"/>
            <a:r>
              <a:rPr lang="en-US" dirty="0" smtClean="0"/>
              <a:t>Lower-bound strength shall be defined as mean strength minus one standard deviations</a:t>
            </a:r>
          </a:p>
          <a:p>
            <a:pPr lvl="1"/>
            <a:r>
              <a:rPr lang="en-US" dirty="0" smtClean="0"/>
              <a:t>When calculations are used to determine lower-bound strength, lower bound material properties shall be used. </a:t>
            </a:r>
          </a:p>
          <a:p>
            <a:pPr lvl="1"/>
            <a:r>
              <a:rPr lang="en-US" dirty="0" smtClean="0"/>
              <a:t>Procedures in AISC Specifications shall be used to calculate the design strength but with </a:t>
            </a:r>
            <a:r>
              <a:rPr lang="en-US" dirty="0" err="1" smtClean="0">
                <a:latin typeface="Symbol" charset="2"/>
                <a:cs typeface="Symbol" charset="2"/>
              </a:rPr>
              <a:t>f</a:t>
            </a:r>
            <a:r>
              <a:rPr lang="en-US" dirty="0" smtClean="0"/>
              <a:t> = 1.0</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r>
              <a:rPr lang="en-US" dirty="0" smtClean="0"/>
              <a:t>5.5 Steel Moment Frames</a:t>
            </a:r>
            <a:endParaRPr lang="en-US" dirty="0"/>
          </a:p>
        </p:txBody>
      </p:sp>
      <p:pic>
        <p:nvPicPr>
          <p:cNvPr id="4" name="Content Placeholder 3" descr="Snapshot 2008-11-16 23-22-12.tiff"/>
          <p:cNvPicPr>
            <a:picLocks noGrp="1" noChangeAspect="1"/>
          </p:cNvPicPr>
          <p:nvPr>
            <p:ph sz="quarter" idx="1"/>
          </p:nvPr>
        </p:nvPicPr>
        <p:blipFill>
          <a:blip r:embed="rId2"/>
          <a:srcRect/>
          <a:stretch>
            <a:fillRect/>
          </a:stretch>
        </p:blipFill>
        <p:spPr>
          <a:xfrm>
            <a:off x="1600200" y="867125"/>
            <a:ext cx="5820940" cy="6829075"/>
          </a:xfrm>
          <a:ln>
            <a:solidFill>
              <a:srgbClr val="FF0000"/>
            </a:solid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5.5.2 Fully Restrained Moment Frames</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Fully restrained (FR) moment frames shall be those with connections identified as FR in Table 5-4</a:t>
            </a:r>
          </a:p>
          <a:p>
            <a:r>
              <a:rPr lang="en-US" dirty="0" smtClean="0"/>
              <a:t>Moment connections not included in Table 5-4 shall be defined as FR if: </a:t>
            </a:r>
          </a:p>
          <a:p>
            <a:pPr lvl="1"/>
            <a:r>
              <a:rPr lang="en-US" dirty="0" smtClean="0"/>
              <a:t>(a) the joint deformations (not including the panel zone deformations) do not contribute more than 10% of the total lateral deflection of the frame</a:t>
            </a:r>
          </a:p>
          <a:p>
            <a:pPr lvl="1"/>
            <a:r>
              <a:rPr lang="en-US" dirty="0" smtClean="0"/>
              <a:t>(</a:t>
            </a:r>
            <a:r>
              <a:rPr lang="en-US" dirty="0" err="1" smtClean="0"/>
              <a:t>b</a:t>
            </a:r>
            <a:r>
              <a:rPr lang="en-US" dirty="0" smtClean="0"/>
              <a:t>) the connection is at least as strong as the weaker of the two members being joined. </a:t>
            </a:r>
          </a:p>
          <a:p>
            <a:pPr lvl="1"/>
            <a:r>
              <a:rPr lang="en-US" dirty="0" smtClean="0"/>
              <a:t>If not, then it is a PR connection and frame. </a:t>
            </a:r>
          </a:p>
          <a:p>
            <a:pPr lvl="1"/>
            <a:endParaRPr lang="en-US" dirty="0" smtClean="0"/>
          </a:p>
          <a:p>
            <a:r>
              <a:rPr lang="en-US" dirty="0" smtClean="0"/>
              <a:t>Stiffness for LSP and LDP</a:t>
            </a:r>
          </a:p>
          <a:p>
            <a:pPr lvl="1"/>
            <a:r>
              <a:rPr lang="en-US" dirty="0" smtClean="0"/>
              <a:t>The stiffness of steel members (columns and beams) and connections (joints and panel zones) shall be based on mechanics and AISC Specifications </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Stiffness for LSP and LDP</a:t>
            </a:r>
            <a:endParaRPr lang="en-US" dirty="0"/>
          </a:p>
        </p:txBody>
      </p:sp>
      <p:pic>
        <p:nvPicPr>
          <p:cNvPr id="4" name="Picture 3" descr="Snapshot 2008-11-16 23-46-22.tiff"/>
          <p:cNvPicPr>
            <a:picLocks noChangeAspect="1"/>
          </p:cNvPicPr>
          <p:nvPr/>
        </p:nvPicPr>
        <p:blipFill>
          <a:blip r:embed="rId2"/>
          <a:srcRect b="26749"/>
          <a:stretch>
            <a:fillRect/>
          </a:stretch>
        </p:blipFill>
        <p:spPr>
          <a:xfrm>
            <a:off x="0" y="685800"/>
            <a:ext cx="4498159" cy="5388746"/>
          </a:xfrm>
          <a:prstGeom prst="rect">
            <a:avLst/>
          </a:prstGeom>
          <a:ln>
            <a:solidFill>
              <a:srgbClr val="FF0000"/>
            </a:solidFill>
          </a:ln>
        </p:spPr>
      </p:pic>
      <p:pic>
        <p:nvPicPr>
          <p:cNvPr id="5" name="Picture 4" descr="Snapshot 2008-11-16 23-46-46.tiff"/>
          <p:cNvPicPr>
            <a:picLocks noChangeAspect="1"/>
          </p:cNvPicPr>
          <p:nvPr/>
        </p:nvPicPr>
        <p:blipFill>
          <a:blip r:embed="rId3"/>
          <a:stretch>
            <a:fillRect/>
          </a:stretch>
        </p:blipFill>
        <p:spPr>
          <a:xfrm>
            <a:off x="4572000" y="762000"/>
            <a:ext cx="4555386" cy="4464050"/>
          </a:xfrm>
          <a:prstGeom prst="rect">
            <a:avLst/>
          </a:prstGeom>
          <a:ln>
            <a:solidFill>
              <a:srgbClr val="FF0000"/>
            </a:solid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Stiffness for NSP</a:t>
            </a:r>
            <a:endParaRPr lang="en-US" dirty="0"/>
          </a:p>
        </p:txBody>
      </p:sp>
      <p:sp>
        <p:nvSpPr>
          <p:cNvPr id="3" name="Content Placeholder 2"/>
          <p:cNvSpPr>
            <a:spLocks noGrp="1"/>
          </p:cNvSpPr>
          <p:nvPr>
            <p:ph sz="quarter" idx="1"/>
          </p:nvPr>
        </p:nvSpPr>
        <p:spPr>
          <a:xfrm>
            <a:off x="304800" y="685800"/>
            <a:ext cx="8382000" cy="6172200"/>
          </a:xfrm>
        </p:spPr>
        <p:txBody>
          <a:bodyPr/>
          <a:lstStyle/>
          <a:p>
            <a:r>
              <a:rPr lang="en-US" dirty="0" smtClean="0"/>
              <a:t>(1) Elastic component properties shall be modeled same as LSP, LDP</a:t>
            </a:r>
          </a:p>
          <a:p>
            <a:r>
              <a:rPr lang="en-US" dirty="0" smtClean="0"/>
              <a:t>(2) </a:t>
            </a:r>
            <a:r>
              <a:rPr lang="en-US" dirty="0" err="1" smtClean="0"/>
              <a:t>Plastification</a:t>
            </a:r>
            <a:r>
              <a:rPr lang="en-US" dirty="0" smtClean="0"/>
              <a:t> shall be represented by nonlinear moment-curvature and interaction relationships for beams and beam-columns derived from experiment or analysis</a:t>
            </a:r>
          </a:p>
          <a:p>
            <a:r>
              <a:rPr lang="en-US" dirty="0" smtClean="0"/>
              <a:t>(3) Linear or nonlinear behavior of panel zones shall be included in the math model except as indicated before. </a:t>
            </a:r>
          </a:p>
          <a:p>
            <a:endParaRPr lang="en-US" dirty="0" smtClean="0"/>
          </a:p>
          <a:p>
            <a:r>
              <a:rPr lang="en-US" dirty="0" smtClean="0"/>
              <a:t>Instead of relationships derived from experiment or analysis, the generalized load-deformation curve shown in Figure 5-1 with parameters a, </a:t>
            </a:r>
            <a:r>
              <a:rPr lang="en-US" dirty="0" err="1" smtClean="0"/>
              <a:t>b</a:t>
            </a:r>
            <a:r>
              <a:rPr lang="en-US" dirty="0" smtClean="0"/>
              <a:t>, </a:t>
            </a:r>
            <a:r>
              <a:rPr lang="en-US" dirty="0" err="1" smtClean="0"/>
              <a:t>c</a:t>
            </a:r>
            <a:r>
              <a:rPr lang="en-US" dirty="0" smtClean="0"/>
              <a:t>, as defined in Tables 5-6 and 5-7 shall be used for components of MRFs. </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r>
              <a:rPr lang="en-US" dirty="0" smtClean="0"/>
              <a:t>Stiffness for NSP</a:t>
            </a:r>
            <a:endParaRPr lang="en-US" dirty="0"/>
          </a:p>
        </p:txBody>
      </p:sp>
      <p:sp>
        <p:nvSpPr>
          <p:cNvPr id="3" name="Content Placeholder 2"/>
          <p:cNvSpPr>
            <a:spLocks noGrp="1"/>
          </p:cNvSpPr>
          <p:nvPr>
            <p:ph sz="quarter" idx="1"/>
          </p:nvPr>
        </p:nvSpPr>
        <p:spPr>
          <a:xfrm>
            <a:off x="304800" y="762000"/>
            <a:ext cx="8382000" cy="5791200"/>
          </a:xfrm>
        </p:spPr>
        <p:txBody>
          <a:bodyPr/>
          <a:lstStyle/>
          <a:p>
            <a:r>
              <a:rPr lang="en-US" dirty="0" smtClean="0"/>
              <a:t>This curve can be modified to account for strain hardening as follows:</a:t>
            </a:r>
          </a:p>
          <a:p>
            <a:pPr lvl="1"/>
            <a:r>
              <a:rPr lang="en-US" dirty="0" smtClean="0"/>
              <a:t>(a) strain hardening slope = 3% of elastic slope for beams and columns unless larger values justified by test data</a:t>
            </a:r>
          </a:p>
          <a:p>
            <a:pPr lvl="1"/>
            <a:r>
              <a:rPr lang="en-US" dirty="0" smtClean="0"/>
              <a:t>(</a:t>
            </a:r>
            <a:r>
              <a:rPr lang="en-US" dirty="0" err="1" smtClean="0"/>
              <a:t>b</a:t>
            </a:r>
            <a:r>
              <a:rPr lang="en-US" dirty="0" smtClean="0"/>
              <a:t>) for panel zone yielding, SH slope = 6 % shall be used for the panel zone unless justified by test data </a:t>
            </a:r>
            <a:endParaRPr lang="en-US" dirty="0"/>
          </a:p>
        </p:txBody>
      </p:sp>
      <p:pic>
        <p:nvPicPr>
          <p:cNvPr id="4" name="Picture 3" descr="Snapshot 2008-11-17 00-05-23.tiff"/>
          <p:cNvPicPr>
            <a:picLocks noChangeAspect="1"/>
          </p:cNvPicPr>
          <p:nvPr/>
        </p:nvPicPr>
        <p:blipFill>
          <a:blip r:embed="rId2"/>
          <a:stretch>
            <a:fillRect/>
          </a:stretch>
        </p:blipFill>
        <p:spPr>
          <a:xfrm>
            <a:off x="1981200" y="3276600"/>
            <a:ext cx="5181600" cy="34671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914400"/>
            <a:ext cx="8382000" cy="5638800"/>
          </a:xfrm>
        </p:spPr>
        <p:txBody>
          <a:bodyPr/>
          <a:lstStyle/>
          <a:p>
            <a:r>
              <a:rPr lang="en-US" dirty="0" smtClean="0"/>
              <a:t>The parameters Q and Q</a:t>
            </a:r>
            <a:r>
              <a:rPr lang="en-US" baseline="-25000" dirty="0" smtClean="0"/>
              <a:t>CE</a:t>
            </a:r>
            <a:r>
              <a:rPr lang="en-US" dirty="0" smtClean="0"/>
              <a:t> are generalized component load and expected strength, respectively. </a:t>
            </a:r>
          </a:p>
          <a:p>
            <a:r>
              <a:rPr lang="en-US" dirty="0" smtClean="0"/>
              <a:t>For beams and columns:</a:t>
            </a:r>
          </a:p>
          <a:p>
            <a:pPr lvl="1"/>
            <a:r>
              <a:rPr lang="en-US" dirty="0" err="1" smtClean="0">
                <a:latin typeface="Symbol" charset="2"/>
                <a:cs typeface="Symbol" charset="2"/>
              </a:rPr>
              <a:t>q</a:t>
            </a:r>
            <a:r>
              <a:rPr lang="en-US" dirty="0" smtClean="0"/>
              <a:t> is the total elastic and plastic rotation and </a:t>
            </a:r>
            <a:r>
              <a:rPr lang="en-US" dirty="0" err="1" smtClean="0">
                <a:latin typeface="Symbol" charset="2"/>
                <a:cs typeface="Symbol" charset="2"/>
              </a:rPr>
              <a:t>q</a:t>
            </a:r>
            <a:r>
              <a:rPr lang="en-US" baseline="-25000" dirty="0" err="1" smtClean="0"/>
              <a:t>y</a:t>
            </a:r>
            <a:r>
              <a:rPr lang="en-US" dirty="0" smtClean="0"/>
              <a:t> is the rotation at yield</a:t>
            </a:r>
          </a:p>
          <a:p>
            <a:pPr lvl="1"/>
            <a:r>
              <a:rPr lang="en-US" dirty="0" smtClean="0">
                <a:latin typeface="Symbol" charset="2"/>
                <a:cs typeface="Symbol" charset="2"/>
              </a:rPr>
              <a:t>D</a:t>
            </a:r>
            <a:r>
              <a:rPr lang="en-US" dirty="0" smtClean="0"/>
              <a:t> is the total elastic and plastic displacement, and </a:t>
            </a:r>
            <a:r>
              <a:rPr lang="en-US" dirty="0" err="1" smtClean="0">
                <a:latin typeface="Symbol" charset="2"/>
                <a:cs typeface="Symbol" charset="2"/>
              </a:rPr>
              <a:t>D</a:t>
            </a:r>
            <a:r>
              <a:rPr lang="en-US" baseline="-25000" dirty="0" err="1" smtClean="0"/>
              <a:t>y</a:t>
            </a:r>
            <a:r>
              <a:rPr lang="en-US" dirty="0" smtClean="0"/>
              <a:t> is the yield displacement.</a:t>
            </a:r>
          </a:p>
          <a:p>
            <a:pPr lvl="1"/>
            <a:r>
              <a:rPr lang="en-US" dirty="0" smtClean="0"/>
              <a:t>The chord rotation shall be calculated either by adding the yield rotation </a:t>
            </a:r>
            <a:r>
              <a:rPr lang="en-US" dirty="0" err="1" smtClean="0">
                <a:latin typeface="Symbol" charset="2"/>
                <a:cs typeface="Symbol" charset="2"/>
              </a:rPr>
              <a:t>q</a:t>
            </a:r>
            <a:r>
              <a:rPr lang="en-US" baseline="-25000" dirty="0" err="1" smtClean="0"/>
              <a:t>y</a:t>
            </a:r>
            <a:r>
              <a:rPr lang="en-US" dirty="0" smtClean="0"/>
              <a:t> to the plastic rotation or taken to be equal to the story drift. </a:t>
            </a:r>
          </a:p>
          <a:p>
            <a:r>
              <a:rPr lang="en-US" dirty="0" smtClean="0"/>
              <a:t>For panel zones, </a:t>
            </a:r>
            <a:r>
              <a:rPr lang="en-US" dirty="0" err="1" smtClean="0">
                <a:latin typeface="Symbol" charset="2"/>
                <a:cs typeface="Symbol" charset="2"/>
              </a:rPr>
              <a:t>q</a:t>
            </a:r>
            <a:r>
              <a:rPr lang="en-US" baseline="-25000" dirty="0" smtClean="0"/>
              <a:t> </a:t>
            </a:r>
            <a:r>
              <a:rPr lang="en-US" dirty="0" smtClean="0"/>
              <a:t>is the angular shear deformation in radians. </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Definition of chord rotation and angle </a:t>
            </a:r>
            <a:r>
              <a:rPr lang="en-US" dirty="0" err="1" smtClean="0">
                <a:latin typeface="Symbol" charset="2"/>
                <a:cs typeface="Symbol" charset="2"/>
              </a:rPr>
              <a:t>q</a:t>
            </a:r>
            <a:r>
              <a:rPr lang="en-US" baseline="-25000" dirty="0" err="1" smtClean="0"/>
              <a:t>y</a:t>
            </a:r>
            <a:endParaRPr lang="en-US" dirty="0"/>
          </a:p>
        </p:txBody>
      </p:sp>
      <p:pic>
        <p:nvPicPr>
          <p:cNvPr id="4" name="Content Placeholder 3" descr="Snapshot 2008-11-17 00-35-18.tiff"/>
          <p:cNvPicPr>
            <a:picLocks noGrp="1" noChangeAspect="1"/>
          </p:cNvPicPr>
          <p:nvPr>
            <p:ph sz="quarter" idx="1"/>
          </p:nvPr>
        </p:nvPicPr>
        <p:blipFill>
          <a:blip r:embed="rId2"/>
          <a:srcRect l="-71638" r="-71638"/>
          <a:stretch>
            <a:fillRect/>
          </a:stretch>
        </p:blipFill>
        <p:spPr>
          <a:xfrm>
            <a:off x="-1120140" y="609600"/>
            <a:ext cx="10622280" cy="624840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181600"/>
          </a:xfrm>
        </p:spPr>
        <p:txBody>
          <a:bodyPr/>
          <a:lstStyle/>
          <a:p>
            <a:pPr lvl="1"/>
            <a:r>
              <a:rPr lang="en-US" dirty="0" smtClean="0"/>
              <a:t>Hazards Reduced (N-D) shall be defined as the post-EQ damage state that includes damage to N/S components that could potentially create falling hazards, but high hazard falling objects are secured. Preservation of egress, protection of fire suppression, and similar issues not addressed</a:t>
            </a:r>
          </a:p>
          <a:p>
            <a:pPr lvl="1"/>
            <a:endParaRPr lang="en-US" dirty="0" smtClean="0"/>
          </a:p>
          <a:p>
            <a:pPr lvl="1"/>
            <a:r>
              <a:rPr lang="en-US" dirty="0" smtClean="0"/>
              <a:t>And Not considered (N-E) shall be classified as nonstructural performance not considered (N-E).</a:t>
            </a:r>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1447800"/>
            <a:ext cx="8382000" cy="5029200"/>
          </a:xfrm>
        </p:spPr>
        <p:txBody>
          <a:bodyPr/>
          <a:lstStyle/>
          <a:p>
            <a:r>
              <a:rPr lang="en-US" dirty="0" smtClean="0"/>
              <a:t>Capacities Q</a:t>
            </a:r>
            <a:r>
              <a:rPr lang="en-US" baseline="-25000" dirty="0" smtClean="0"/>
              <a:t>CE</a:t>
            </a:r>
          </a:p>
          <a:p>
            <a:endParaRPr lang="en-US" dirty="0"/>
          </a:p>
        </p:txBody>
      </p:sp>
      <p:pic>
        <p:nvPicPr>
          <p:cNvPr id="5" name="Picture 4" descr="Snapshot 2008-11-17 00-37-34.tiff"/>
          <p:cNvPicPr>
            <a:picLocks noChangeAspect="1"/>
          </p:cNvPicPr>
          <p:nvPr/>
        </p:nvPicPr>
        <p:blipFill>
          <a:blip r:embed="rId2"/>
          <a:stretch>
            <a:fillRect/>
          </a:stretch>
        </p:blipFill>
        <p:spPr>
          <a:xfrm>
            <a:off x="76200" y="1981200"/>
            <a:ext cx="4495800" cy="3924015"/>
          </a:xfrm>
          <a:prstGeom prst="rect">
            <a:avLst/>
          </a:prstGeom>
          <a:ln>
            <a:solidFill>
              <a:srgbClr val="FF0000"/>
            </a:solidFill>
          </a:ln>
        </p:spPr>
      </p:pic>
      <p:pic>
        <p:nvPicPr>
          <p:cNvPr id="6" name="Picture 5" descr="Snapshot 2008-11-17 00-37-48.tiff"/>
          <p:cNvPicPr>
            <a:picLocks noChangeAspect="1"/>
          </p:cNvPicPr>
          <p:nvPr/>
        </p:nvPicPr>
        <p:blipFill>
          <a:blip r:embed="rId3"/>
          <a:stretch>
            <a:fillRect/>
          </a:stretch>
        </p:blipFill>
        <p:spPr>
          <a:xfrm>
            <a:off x="4614370" y="1549399"/>
            <a:ext cx="4301030" cy="4927600"/>
          </a:xfrm>
          <a:prstGeom prst="rect">
            <a:avLst/>
          </a:prstGeom>
          <a:ln>
            <a:solidFill>
              <a:srgbClr val="FF0000"/>
            </a:solid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 for NDP </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The complete hysteretic behavior of each component shall be determined experimentally and used with the NDP. </a:t>
            </a:r>
          </a:p>
          <a:p>
            <a:pPr lvl="1"/>
            <a:r>
              <a:rPr lang="en-US" dirty="0" smtClean="0"/>
              <a:t>Refer FEMA 355D for nonlinear behavior of various tested configurations. </a:t>
            </a:r>
          </a:p>
          <a:p>
            <a:pPr lvl="1"/>
            <a:endParaRPr lang="en-US" dirty="0" smtClean="0"/>
          </a:p>
          <a:p>
            <a:pPr lvl="1"/>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LSP and LDP</a:t>
            </a:r>
            <a:endParaRPr lang="en-US" dirty="0"/>
          </a:p>
        </p:txBody>
      </p:sp>
      <p:sp>
        <p:nvSpPr>
          <p:cNvPr id="3" name="Content Placeholder 2"/>
          <p:cNvSpPr>
            <a:spLocks noGrp="1"/>
          </p:cNvSpPr>
          <p:nvPr>
            <p:ph sz="quarter" idx="1"/>
          </p:nvPr>
        </p:nvSpPr>
        <p:spPr>
          <a:xfrm>
            <a:off x="304800" y="914400"/>
            <a:ext cx="8382000" cy="5715000"/>
          </a:xfrm>
        </p:spPr>
        <p:txBody>
          <a:bodyPr>
            <a:normAutofit fontScale="92500"/>
          </a:bodyPr>
          <a:lstStyle/>
          <a:p>
            <a:r>
              <a:rPr lang="en-US" dirty="0" smtClean="0"/>
              <a:t>1. Beams – considered deformation-controlled. The expected flexural strength Q</a:t>
            </a:r>
            <a:r>
              <a:rPr lang="en-US" baseline="-25000" dirty="0" smtClean="0"/>
              <a:t>CE</a:t>
            </a:r>
            <a:r>
              <a:rPr lang="en-US" dirty="0" smtClean="0"/>
              <a:t> shall be determined using AISC Specification with </a:t>
            </a:r>
            <a:r>
              <a:rPr lang="en-US" dirty="0" err="1" smtClean="0">
                <a:latin typeface="Symbol" charset="2"/>
                <a:cs typeface="Symbol" charset="2"/>
              </a:rPr>
              <a:t>f</a:t>
            </a:r>
            <a:r>
              <a:rPr lang="en-US" dirty="0" smtClean="0"/>
              <a:t>=1.0 and </a:t>
            </a:r>
            <a:r>
              <a:rPr lang="en-US" dirty="0" err="1" smtClean="0"/>
              <a:t>F</a:t>
            </a:r>
            <a:r>
              <a:rPr lang="en-US" baseline="-25000" dirty="0" err="1" smtClean="0"/>
              <a:t>ye</a:t>
            </a:r>
            <a:r>
              <a:rPr lang="en-US" dirty="0" smtClean="0"/>
              <a:t> instead of </a:t>
            </a:r>
            <a:r>
              <a:rPr lang="en-US" dirty="0" err="1" smtClean="0"/>
              <a:t>F</a:t>
            </a:r>
            <a:r>
              <a:rPr lang="en-US" baseline="-25000" dirty="0" err="1" smtClean="0"/>
              <a:t>y</a:t>
            </a:r>
            <a:endParaRPr lang="en-US" baseline="-25000" dirty="0" smtClean="0"/>
          </a:p>
          <a:p>
            <a:r>
              <a:rPr lang="en-US" dirty="0" smtClean="0"/>
              <a:t>Q</a:t>
            </a:r>
            <a:r>
              <a:rPr lang="en-US" baseline="-25000" dirty="0" smtClean="0"/>
              <a:t>CE</a:t>
            </a:r>
            <a:r>
              <a:rPr lang="en-US" dirty="0" smtClean="0"/>
              <a:t> shall be the lowest value obtained for the limit states of yielding, LTB, LFB, or shear yielding of the web. </a:t>
            </a:r>
          </a:p>
          <a:p>
            <a:endParaRPr lang="en-US" dirty="0" smtClean="0"/>
          </a:p>
          <a:p>
            <a:r>
              <a:rPr lang="en-US" dirty="0" smtClean="0"/>
              <a:t>2. Columns – considered force-controlled. The lower-bound strength Q</a:t>
            </a:r>
            <a:r>
              <a:rPr lang="en-US" baseline="-25000" dirty="0" smtClean="0"/>
              <a:t>CL</a:t>
            </a:r>
            <a:r>
              <a:rPr lang="en-US" dirty="0" smtClean="0"/>
              <a:t> shall be the lowest value for the limit states of column buckling, local flange buckling, or local web buckling. </a:t>
            </a:r>
          </a:p>
          <a:p>
            <a:r>
              <a:rPr lang="en-US" dirty="0" smtClean="0"/>
              <a:t>The lower bound axial strength P</a:t>
            </a:r>
            <a:r>
              <a:rPr lang="en-US" baseline="-25000" dirty="0" smtClean="0"/>
              <a:t>CL</a:t>
            </a:r>
            <a:r>
              <a:rPr lang="en-US" dirty="0" smtClean="0"/>
              <a:t> shall be calculated using AISC Seismic Provisions with </a:t>
            </a:r>
            <a:r>
              <a:rPr lang="en-US" dirty="0" err="1" smtClean="0">
                <a:latin typeface="Symbol" charset="2"/>
                <a:cs typeface="Symbol" charset="2"/>
              </a:rPr>
              <a:t>f</a:t>
            </a:r>
            <a:r>
              <a:rPr lang="en-US" dirty="0" smtClean="0"/>
              <a:t>=1.0 and </a:t>
            </a:r>
            <a:r>
              <a:rPr lang="en-US" dirty="0" err="1" smtClean="0"/>
              <a:t>F</a:t>
            </a:r>
            <a:r>
              <a:rPr lang="en-US" baseline="-25000" dirty="0" err="1" smtClean="0"/>
              <a:t>ylb</a:t>
            </a:r>
            <a:endParaRPr lang="en-US" baseline="-25000" dirty="0" smtClean="0"/>
          </a:p>
          <a:p>
            <a:r>
              <a:rPr lang="en-US" dirty="0" smtClean="0"/>
              <a:t>The strength of the panel zone shall be the same on previous slide. </a:t>
            </a:r>
          </a:p>
          <a:p>
            <a:r>
              <a:rPr lang="en-US" dirty="0" smtClean="0"/>
              <a:t>The connection strength shall be calculated considering all possible failure mechanisms</a:t>
            </a: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for Nonlinear Procedures</a:t>
            </a:r>
            <a:endParaRPr lang="en-US" dirty="0"/>
          </a:p>
        </p:txBody>
      </p:sp>
      <p:sp>
        <p:nvSpPr>
          <p:cNvPr id="3" name="Content Placeholder 2"/>
          <p:cNvSpPr>
            <a:spLocks noGrp="1"/>
          </p:cNvSpPr>
          <p:nvPr>
            <p:ph sz="quarter" idx="1"/>
          </p:nvPr>
        </p:nvSpPr>
        <p:spPr>
          <a:xfrm>
            <a:off x="304800" y="1447800"/>
            <a:ext cx="8382000" cy="5257800"/>
          </a:xfrm>
        </p:spPr>
        <p:txBody>
          <a:bodyPr/>
          <a:lstStyle/>
          <a:p>
            <a:r>
              <a:rPr lang="en-US" dirty="0" smtClean="0"/>
              <a:t>For NSP – the complete load-deformation relationship of each component shall be used. The values of Q</a:t>
            </a:r>
            <a:r>
              <a:rPr lang="en-US" baseline="-25000" dirty="0" smtClean="0"/>
              <a:t>CE</a:t>
            </a:r>
            <a:r>
              <a:rPr lang="en-US" dirty="0" smtClean="0"/>
              <a:t> shall be the same as those used in linear procedures</a:t>
            </a:r>
          </a:p>
          <a:p>
            <a:r>
              <a:rPr lang="en-US" dirty="0" smtClean="0"/>
              <a:t>For NDP – the complete hysteretic behavior of each component shall be determined experimentally</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 – LSP, LDP</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1. Beams – considered deformation controlled. Values of </a:t>
            </a:r>
            <a:r>
              <a:rPr lang="en-US" dirty="0" err="1" smtClean="0"/>
              <a:t>m</a:t>
            </a:r>
            <a:r>
              <a:rPr lang="en-US" dirty="0" smtClean="0"/>
              <a:t>-factor shall be as specified in Table 5-5. </a:t>
            </a:r>
          </a:p>
          <a:p>
            <a:pPr lvl="1"/>
            <a:r>
              <a:rPr lang="en-US" dirty="0" smtClean="0"/>
              <a:t>If Q</a:t>
            </a:r>
            <a:r>
              <a:rPr lang="en-US" baseline="-25000" dirty="0" smtClean="0"/>
              <a:t>CE</a:t>
            </a:r>
            <a:r>
              <a:rPr lang="en-US" dirty="0" smtClean="0"/>
              <a:t> &lt; </a:t>
            </a:r>
            <a:r>
              <a:rPr lang="en-US" dirty="0" err="1" smtClean="0"/>
              <a:t>M</a:t>
            </a:r>
            <a:r>
              <a:rPr lang="en-US" baseline="-25000" dirty="0" err="1" smtClean="0"/>
              <a:t>pCE</a:t>
            </a:r>
            <a:r>
              <a:rPr lang="en-US" dirty="0" smtClean="0"/>
              <a:t> due to LTB, then </a:t>
            </a:r>
            <a:r>
              <a:rPr lang="en-US" dirty="0" err="1" smtClean="0"/>
              <a:t>m</a:t>
            </a:r>
            <a:r>
              <a:rPr lang="en-US" dirty="0" smtClean="0"/>
              <a:t> shall be replaced with m</a:t>
            </a:r>
            <a:r>
              <a:rPr lang="en-US" baseline="-25000" dirty="0" smtClean="0"/>
              <a:t>e</a:t>
            </a:r>
            <a:endParaRPr lang="en-US" dirty="0" smtClean="0"/>
          </a:p>
          <a:p>
            <a:pPr lvl="1"/>
            <a:endParaRPr lang="en-US" dirty="0"/>
          </a:p>
        </p:txBody>
      </p:sp>
      <p:pic>
        <p:nvPicPr>
          <p:cNvPr id="4" name="Picture 3" descr="Snapshot 2008-11-17 01-14-00.tiff"/>
          <p:cNvPicPr>
            <a:picLocks noChangeAspect="1"/>
          </p:cNvPicPr>
          <p:nvPr/>
        </p:nvPicPr>
        <p:blipFill>
          <a:blip r:embed="rId2"/>
          <a:stretch>
            <a:fillRect/>
          </a:stretch>
        </p:blipFill>
        <p:spPr>
          <a:xfrm>
            <a:off x="2438400" y="1092200"/>
            <a:ext cx="4991100" cy="5765800"/>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 for LSP, LDP</a:t>
            </a:r>
            <a:endParaRPr lang="en-US" dirty="0"/>
          </a:p>
        </p:txBody>
      </p:sp>
      <p:sp>
        <p:nvSpPr>
          <p:cNvPr id="3" name="Content Placeholder 2"/>
          <p:cNvSpPr>
            <a:spLocks noGrp="1"/>
          </p:cNvSpPr>
          <p:nvPr>
            <p:ph sz="quarter" idx="1"/>
          </p:nvPr>
        </p:nvSpPr>
        <p:spPr>
          <a:xfrm>
            <a:off x="304800" y="1219200"/>
            <a:ext cx="8382000" cy="5486400"/>
          </a:xfrm>
        </p:spPr>
        <p:txBody>
          <a:bodyPr/>
          <a:lstStyle/>
          <a:p>
            <a:r>
              <a:rPr lang="en-US" dirty="0" smtClean="0"/>
              <a:t>2. Columns</a:t>
            </a:r>
            <a:endParaRPr lang="en-US" dirty="0"/>
          </a:p>
        </p:txBody>
      </p:sp>
      <p:pic>
        <p:nvPicPr>
          <p:cNvPr id="4" name="Picture 3" descr="Snapshot 2008-11-17 01-17-55.tiff"/>
          <p:cNvPicPr>
            <a:picLocks noChangeAspect="1"/>
          </p:cNvPicPr>
          <p:nvPr/>
        </p:nvPicPr>
        <p:blipFill>
          <a:blip r:embed="rId2"/>
          <a:stretch>
            <a:fillRect/>
          </a:stretch>
        </p:blipFill>
        <p:spPr>
          <a:xfrm>
            <a:off x="304800" y="0"/>
            <a:ext cx="3842426" cy="6858000"/>
          </a:xfrm>
          <a:prstGeom prst="rect">
            <a:avLst/>
          </a:prstGeom>
          <a:ln>
            <a:solidFill>
              <a:srgbClr val="FF0000"/>
            </a:solidFill>
          </a:ln>
        </p:spPr>
      </p:pic>
      <p:pic>
        <p:nvPicPr>
          <p:cNvPr id="5" name="Picture 4" descr="Snapshot 2008-11-17 01-18-30.tiff"/>
          <p:cNvPicPr>
            <a:picLocks noChangeAspect="1"/>
          </p:cNvPicPr>
          <p:nvPr/>
        </p:nvPicPr>
        <p:blipFill>
          <a:blip r:embed="rId3"/>
          <a:stretch>
            <a:fillRect/>
          </a:stretch>
        </p:blipFill>
        <p:spPr>
          <a:xfrm>
            <a:off x="4572000" y="0"/>
            <a:ext cx="3763818" cy="6858000"/>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a:t>
            </a:r>
            <a:endParaRPr lang="en-US" dirty="0"/>
          </a:p>
        </p:txBody>
      </p:sp>
      <p:sp>
        <p:nvSpPr>
          <p:cNvPr id="3" name="Content Placeholder 2"/>
          <p:cNvSpPr>
            <a:spLocks noGrp="1"/>
          </p:cNvSpPr>
          <p:nvPr>
            <p:ph sz="quarter" idx="1"/>
          </p:nvPr>
        </p:nvSpPr>
        <p:spPr>
          <a:xfrm>
            <a:off x="304800" y="1219200"/>
            <a:ext cx="8382000" cy="5638800"/>
          </a:xfrm>
        </p:spPr>
        <p:txBody>
          <a:bodyPr/>
          <a:lstStyle/>
          <a:p>
            <a:r>
              <a:rPr lang="en-US" dirty="0" smtClean="0"/>
              <a:t>Shear behavior of panel zone shall be considered deformation controlled and shall be evaluated using the shear strength equation Q</a:t>
            </a:r>
            <a:r>
              <a:rPr lang="en-US" baseline="-25000" dirty="0" smtClean="0"/>
              <a:t>CE</a:t>
            </a:r>
            <a:r>
              <a:rPr lang="en-US" dirty="0" smtClean="0"/>
              <a:t> discussed earlier and </a:t>
            </a:r>
            <a:r>
              <a:rPr lang="en-US" dirty="0" err="1" smtClean="0"/>
              <a:t>m</a:t>
            </a:r>
            <a:r>
              <a:rPr lang="en-US" dirty="0" smtClean="0"/>
              <a:t>-factors from Table 5-5</a:t>
            </a:r>
          </a:p>
          <a:p>
            <a:endParaRPr lang="en-US" dirty="0" smtClean="0"/>
          </a:p>
          <a:p>
            <a:r>
              <a:rPr lang="en-US" dirty="0" smtClean="0"/>
              <a:t>FR moment connections listed in Table 5-4 shall be considered deformation controlled and evaluated using Q</a:t>
            </a:r>
            <a:r>
              <a:rPr lang="en-US" baseline="-25000" dirty="0" smtClean="0"/>
              <a:t>UD</a:t>
            </a:r>
            <a:r>
              <a:rPr lang="en-US" dirty="0" smtClean="0"/>
              <a:t> and Q</a:t>
            </a:r>
            <a:r>
              <a:rPr lang="en-US" baseline="-25000" dirty="0" smtClean="0"/>
              <a:t>CE</a:t>
            </a:r>
            <a:r>
              <a:rPr lang="en-US" dirty="0" smtClean="0"/>
              <a:t> taken as the computed demand and capacity of the critical connection component, and </a:t>
            </a:r>
            <a:r>
              <a:rPr lang="en-US" dirty="0" err="1" smtClean="0"/>
              <a:t>m</a:t>
            </a:r>
            <a:r>
              <a:rPr lang="en-US" dirty="0" smtClean="0"/>
              <a:t>-factors taken from Table 5-5</a:t>
            </a:r>
          </a:p>
          <a:p>
            <a:pPr lvl="1"/>
            <a:r>
              <a:rPr lang="en-US" dirty="0" smtClean="0"/>
              <a:t>These </a:t>
            </a:r>
            <a:r>
              <a:rPr lang="en-US" dirty="0" err="1" smtClean="0"/>
              <a:t>m</a:t>
            </a:r>
            <a:r>
              <a:rPr lang="en-US" dirty="0" smtClean="0"/>
              <a:t>-factors can be modified as follows:</a:t>
            </a:r>
          </a:p>
          <a:p>
            <a:pPr lvl="1"/>
            <a:r>
              <a:rPr lang="en-US" dirty="0" smtClean="0"/>
              <a:t>Acceptance criteria depend on detailing of continuity plates, panel zone strength, beam span-to-depth ratio, and beam web and flange slenderness etc. </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685800"/>
            <a:ext cx="8382000" cy="5943600"/>
          </a:xfrm>
        </p:spPr>
        <p:txBody>
          <a:bodyPr/>
          <a:lstStyle/>
          <a:p>
            <a:r>
              <a:rPr lang="en-US" dirty="0" err="1" smtClean="0"/>
              <a:t>Tablulated</a:t>
            </a:r>
            <a:r>
              <a:rPr lang="en-US" dirty="0" smtClean="0"/>
              <a:t> </a:t>
            </a:r>
            <a:r>
              <a:rPr lang="en-US" dirty="0" err="1" smtClean="0"/>
              <a:t>m</a:t>
            </a:r>
            <a:r>
              <a:rPr lang="en-US" dirty="0" smtClean="0"/>
              <a:t>-factors for connections shall be modified as follows but the final </a:t>
            </a:r>
            <a:r>
              <a:rPr lang="en-US" dirty="0" err="1" smtClean="0"/>
              <a:t>m</a:t>
            </a:r>
            <a:r>
              <a:rPr lang="en-US" dirty="0" smtClean="0"/>
              <a:t>-factors &gt; 1</a:t>
            </a:r>
            <a:endParaRPr lang="en-US" dirty="0"/>
          </a:p>
        </p:txBody>
      </p:sp>
      <p:pic>
        <p:nvPicPr>
          <p:cNvPr id="4" name="Picture 3" descr="Snapshot 2008-11-17 01-29-29.tiff"/>
          <p:cNvPicPr>
            <a:picLocks noChangeAspect="1"/>
          </p:cNvPicPr>
          <p:nvPr/>
        </p:nvPicPr>
        <p:blipFill>
          <a:blip r:embed="rId2"/>
          <a:srcRect b="28421"/>
          <a:stretch>
            <a:fillRect/>
          </a:stretch>
        </p:blipFill>
        <p:spPr>
          <a:xfrm>
            <a:off x="110791" y="1524000"/>
            <a:ext cx="4308809" cy="4908892"/>
          </a:xfrm>
          <a:prstGeom prst="rect">
            <a:avLst/>
          </a:prstGeom>
          <a:ln>
            <a:solidFill>
              <a:srgbClr val="FF0000"/>
            </a:solidFill>
          </a:ln>
        </p:spPr>
      </p:pic>
      <p:pic>
        <p:nvPicPr>
          <p:cNvPr id="5" name="Picture 4" descr="Snapshot 2008-11-17 01-29-42.tiff"/>
          <p:cNvPicPr>
            <a:picLocks noChangeAspect="1"/>
          </p:cNvPicPr>
          <p:nvPr/>
        </p:nvPicPr>
        <p:blipFill>
          <a:blip r:embed="rId3"/>
          <a:srcRect b="5363"/>
          <a:stretch>
            <a:fillRect/>
          </a:stretch>
        </p:blipFill>
        <p:spPr>
          <a:xfrm>
            <a:off x="4495800" y="1561334"/>
            <a:ext cx="4038600" cy="5156843"/>
          </a:xfrm>
          <a:prstGeom prst="rect">
            <a:avLst/>
          </a:prstGeom>
          <a:ln>
            <a:solidFill>
              <a:srgbClr val="FF0000"/>
            </a:solid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Type FR connections designed to promote yielding of the beam remote from the column face shall be considered face-controlled and design using Equation 5-14</a:t>
            </a:r>
          </a:p>
          <a:p>
            <a:endParaRPr lang="en-US" dirty="0"/>
          </a:p>
        </p:txBody>
      </p:sp>
      <p:pic>
        <p:nvPicPr>
          <p:cNvPr id="4" name="Picture 3" descr="Snapshot 2008-11-17 01-32-41.tiff"/>
          <p:cNvPicPr>
            <a:picLocks noChangeAspect="1"/>
          </p:cNvPicPr>
          <p:nvPr/>
        </p:nvPicPr>
        <p:blipFill>
          <a:blip r:embed="rId2"/>
          <a:stretch>
            <a:fillRect/>
          </a:stretch>
        </p:blipFill>
        <p:spPr>
          <a:xfrm>
            <a:off x="2032000" y="2476500"/>
            <a:ext cx="5080000" cy="19050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napshot 2008-11-17 01-36-47.tiff"/>
          <p:cNvPicPr>
            <a:picLocks noChangeAspect="1"/>
          </p:cNvPicPr>
          <p:nvPr/>
        </p:nvPicPr>
        <p:blipFill>
          <a:blip r:embed="rId2"/>
          <a:stretch>
            <a:fillRect/>
          </a:stretch>
        </p:blipFill>
        <p:spPr>
          <a:xfrm>
            <a:off x="1504950" y="190500"/>
            <a:ext cx="6134100" cy="6477000"/>
          </a:xfrm>
          <a:prstGeom prst="rect">
            <a:avLst/>
          </a:prstGeom>
          <a:ln>
            <a:solidFill>
              <a:srgbClr val="FF0000"/>
            </a:solid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pic>
        <p:nvPicPr>
          <p:cNvPr id="4" name="Content Placeholder 3" descr="Snapshot 2008-10-31 02-52-37.tiff"/>
          <p:cNvPicPr>
            <a:picLocks noGrp="1" noChangeAspect="1"/>
          </p:cNvPicPr>
          <p:nvPr>
            <p:ph sz="quarter" idx="1"/>
          </p:nvPr>
        </p:nvPicPr>
        <p:blipFill>
          <a:blip r:embed="rId2"/>
          <a:srcRect l="-38178" r="-38178"/>
          <a:stretch>
            <a:fillRect/>
          </a:stretch>
        </p:blipFill>
        <p:spPr>
          <a:xfrm>
            <a:off x="-457200" y="1219200"/>
            <a:ext cx="9601200" cy="5647765"/>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M-factors from Table 5-5</a:t>
            </a:r>
            <a:endParaRPr lang="en-US" dirty="0"/>
          </a:p>
        </p:txBody>
      </p:sp>
      <p:pic>
        <p:nvPicPr>
          <p:cNvPr id="4" name="Picture 3" descr="Snapshot 2008-11-17 01-35-07.tiff"/>
          <p:cNvPicPr>
            <a:picLocks noChangeAspect="1"/>
          </p:cNvPicPr>
          <p:nvPr/>
        </p:nvPicPr>
        <p:blipFill>
          <a:blip r:embed="rId2"/>
          <a:stretch>
            <a:fillRect/>
          </a:stretch>
        </p:blipFill>
        <p:spPr>
          <a:xfrm>
            <a:off x="1530350" y="57150"/>
            <a:ext cx="6083300" cy="6743700"/>
          </a:xfrm>
          <a:prstGeom prst="rect">
            <a:avLst/>
          </a:prstGeom>
          <a:ln>
            <a:solidFill>
              <a:srgbClr val="FF0000"/>
            </a:solid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 NSP, NDP</a:t>
            </a:r>
            <a:endParaRPr lang="en-US" dirty="0"/>
          </a:p>
        </p:txBody>
      </p:sp>
      <p:sp>
        <p:nvSpPr>
          <p:cNvPr id="3" name="Content Placeholder 2"/>
          <p:cNvSpPr>
            <a:spLocks noGrp="1"/>
          </p:cNvSpPr>
          <p:nvPr>
            <p:ph sz="quarter" idx="1"/>
          </p:nvPr>
        </p:nvSpPr>
        <p:spPr>
          <a:xfrm>
            <a:off x="304800" y="990600"/>
            <a:ext cx="8382000" cy="5867400"/>
          </a:xfrm>
        </p:spPr>
        <p:txBody>
          <a:bodyPr/>
          <a:lstStyle/>
          <a:p>
            <a:r>
              <a:rPr lang="en-US" dirty="0" smtClean="0"/>
              <a:t>Maximum  possible inelastic deformations shall be taken from Tables 5-6 and 5-7</a:t>
            </a:r>
          </a:p>
          <a:p>
            <a:r>
              <a:rPr lang="en-US" dirty="0" smtClean="0"/>
              <a:t>1. Beams – deformation controlled. Permissible plastic rotation deformation as indicated in Tables 5-6 , 5-7 and </a:t>
            </a:r>
            <a:r>
              <a:rPr lang="en-US" dirty="0" err="1" smtClean="0">
                <a:latin typeface="Symbol" charset="2"/>
                <a:cs typeface="Symbol" charset="2"/>
              </a:rPr>
              <a:t>q</a:t>
            </a:r>
            <a:r>
              <a:rPr lang="en-US" baseline="-25000" dirty="0" err="1" smtClean="0"/>
              <a:t>y</a:t>
            </a:r>
            <a:r>
              <a:rPr lang="en-US" dirty="0" smtClean="0"/>
              <a:t> calculated as indicated before</a:t>
            </a:r>
          </a:p>
          <a:p>
            <a:r>
              <a:rPr lang="en-US" dirty="0" smtClean="0"/>
              <a:t>2. Columns – Axial loading considered force-controlled with the lower bound axial capacity P</a:t>
            </a:r>
            <a:r>
              <a:rPr lang="en-US" baseline="-25000" dirty="0" smtClean="0"/>
              <a:t>CL</a:t>
            </a:r>
            <a:r>
              <a:rPr lang="en-US" dirty="0" smtClean="0"/>
              <a:t> computed the same way as for linear procedures. </a:t>
            </a:r>
          </a:p>
          <a:p>
            <a:pPr lvl="1"/>
            <a:r>
              <a:rPr lang="en-US" dirty="0" smtClean="0"/>
              <a:t>Flexural loading of columns with axial loads at </a:t>
            </a:r>
            <a:r>
              <a:rPr lang="en-US" dirty="0" err="1" smtClean="0"/>
              <a:t>d</a:t>
            </a:r>
            <a:r>
              <a:rPr lang="en-US" baseline="-25000" dirty="0" err="1" smtClean="0"/>
              <a:t>t</a:t>
            </a:r>
            <a:r>
              <a:rPr lang="en-US" dirty="0" smtClean="0"/>
              <a:t> less than 50% of P</a:t>
            </a:r>
            <a:r>
              <a:rPr lang="en-US" baseline="-25000" dirty="0" smtClean="0"/>
              <a:t>CL</a:t>
            </a:r>
            <a:r>
              <a:rPr lang="en-US" dirty="0" smtClean="0"/>
              <a:t> shall be considered deformation controlled and maximum permissible plastic rotation demands on columns shall be as shown in Tables 5-6 and 5-7, dependent on the axial load present and the compactness of the section</a:t>
            </a:r>
          </a:p>
          <a:p>
            <a:pPr lvl="1"/>
            <a:r>
              <a:rPr lang="en-US" dirty="0" smtClean="0"/>
              <a:t>Flexural loading with axial loads at </a:t>
            </a:r>
            <a:r>
              <a:rPr lang="en-US" dirty="0" err="1" smtClean="0"/>
              <a:t>d</a:t>
            </a:r>
            <a:r>
              <a:rPr lang="en-US" baseline="-25000" dirty="0" err="1" smtClean="0"/>
              <a:t>t</a:t>
            </a:r>
            <a:r>
              <a:rPr lang="en-US" dirty="0" smtClean="0"/>
              <a:t> greater than 50% of P</a:t>
            </a:r>
            <a:r>
              <a:rPr lang="en-US" baseline="-25000" dirty="0" smtClean="0"/>
              <a:t>CL</a:t>
            </a:r>
            <a:r>
              <a:rPr lang="en-US" dirty="0" smtClean="0"/>
              <a:t> shall be considered force controlled and conform to Eq. 5-11</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Nonlinear Procedures</a:t>
            </a:r>
            <a:endParaRPr lang="en-US" dirty="0"/>
          </a:p>
        </p:txBody>
      </p:sp>
      <p:sp>
        <p:nvSpPr>
          <p:cNvPr id="3" name="Content Placeholder 2"/>
          <p:cNvSpPr>
            <a:spLocks noGrp="1"/>
          </p:cNvSpPr>
          <p:nvPr>
            <p:ph sz="quarter" idx="1"/>
          </p:nvPr>
        </p:nvSpPr>
        <p:spPr>
          <a:xfrm>
            <a:off x="304800" y="914400"/>
            <a:ext cx="8382000" cy="5791200"/>
          </a:xfrm>
        </p:spPr>
        <p:txBody>
          <a:bodyPr/>
          <a:lstStyle/>
          <a:p>
            <a:r>
              <a:rPr lang="en-US" dirty="0" smtClean="0"/>
              <a:t>FR connection panel zones – plastic rotation demands on panel zones shall be evaluated using acceptance criteria in Tables 5-6 and 5-7.</a:t>
            </a:r>
          </a:p>
          <a:p>
            <a:r>
              <a:rPr lang="en-US" dirty="0" smtClean="0"/>
              <a:t>FR beam-column connections in Table 5-4 shall be considered deformation controlled and the plastic rotation predicted by analysis shall be compared with the acceptance criteria in Tables 5-6 and 5-7</a:t>
            </a:r>
          </a:p>
          <a:p>
            <a:pPr lvl="1"/>
            <a:r>
              <a:rPr lang="en-US" dirty="0" smtClean="0"/>
              <a:t>These criteria will be modified to account for the effects of detailing of continuity plates, strength of panel zone, beam span-to-depth ratio, and web and flange slenderness. The modifications shall be cumulative </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napshot 2008-11-17 01-54-56.tiff"/>
          <p:cNvPicPr>
            <a:picLocks noChangeAspect="1"/>
          </p:cNvPicPr>
          <p:nvPr/>
        </p:nvPicPr>
        <p:blipFill>
          <a:blip r:embed="rId2"/>
          <a:stretch>
            <a:fillRect/>
          </a:stretch>
        </p:blipFill>
        <p:spPr>
          <a:xfrm>
            <a:off x="304800" y="609600"/>
            <a:ext cx="3695700" cy="5843628"/>
          </a:xfrm>
          <a:prstGeom prst="rect">
            <a:avLst/>
          </a:prstGeom>
          <a:ln>
            <a:solidFill>
              <a:srgbClr val="FF0000"/>
            </a:solidFill>
          </a:ln>
        </p:spPr>
      </p:pic>
      <p:pic>
        <p:nvPicPr>
          <p:cNvPr id="5" name="Picture 4" descr="Snapshot 2008-11-17 01-55-14.tiff"/>
          <p:cNvPicPr>
            <a:picLocks noChangeAspect="1"/>
          </p:cNvPicPr>
          <p:nvPr/>
        </p:nvPicPr>
        <p:blipFill>
          <a:blip r:embed="rId3"/>
          <a:stretch>
            <a:fillRect/>
          </a:stretch>
        </p:blipFill>
        <p:spPr>
          <a:xfrm>
            <a:off x="4571999" y="609600"/>
            <a:ext cx="3557649" cy="5843628"/>
          </a:xfrm>
          <a:prstGeom prst="rect">
            <a:avLst/>
          </a:prstGeom>
          <a:ln>
            <a:solidFill>
              <a:srgbClr val="FF0000"/>
            </a:solidFill>
          </a:ln>
        </p:spPr>
      </p:pic>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5-6 </a:t>
            </a:r>
            <a:endParaRPr lang="en-US" dirty="0"/>
          </a:p>
        </p:txBody>
      </p:sp>
      <p:pic>
        <p:nvPicPr>
          <p:cNvPr id="4" name="Picture 3" descr="Snapshot 2008-11-17 01-57-22.tiff"/>
          <p:cNvPicPr>
            <a:picLocks noChangeAspect="1"/>
          </p:cNvPicPr>
          <p:nvPr/>
        </p:nvPicPr>
        <p:blipFill>
          <a:blip r:embed="rId2"/>
          <a:stretch>
            <a:fillRect/>
          </a:stretch>
        </p:blipFill>
        <p:spPr>
          <a:xfrm>
            <a:off x="2260600" y="165100"/>
            <a:ext cx="6197600" cy="6527800"/>
          </a:xfrm>
          <a:prstGeom prst="rect">
            <a:avLst/>
          </a:prstGeom>
          <a:ln>
            <a:solidFill>
              <a:srgbClr val="FF0000"/>
            </a:solidFill>
          </a:ln>
        </p:spPr>
      </p:pic>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5-6</a:t>
            </a:r>
            <a:endParaRPr lang="en-US" dirty="0"/>
          </a:p>
        </p:txBody>
      </p:sp>
      <p:pic>
        <p:nvPicPr>
          <p:cNvPr id="4" name="Picture 3" descr="Snapshot 2008-11-17 01-57-42.tiff"/>
          <p:cNvPicPr>
            <a:picLocks noChangeAspect="1"/>
          </p:cNvPicPr>
          <p:nvPr/>
        </p:nvPicPr>
        <p:blipFill>
          <a:blip r:embed="rId2"/>
          <a:stretch>
            <a:fillRect/>
          </a:stretch>
        </p:blipFill>
        <p:spPr>
          <a:xfrm>
            <a:off x="2341709" y="0"/>
            <a:ext cx="5659291" cy="6858000"/>
          </a:xfrm>
          <a:prstGeom prst="rect">
            <a:avLst/>
          </a:prstGeom>
          <a:ln>
            <a:solidFill>
              <a:srgbClr val="FF0000"/>
            </a:solidFill>
          </a:ln>
        </p:spPr>
      </p:pic>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09600"/>
          </a:xfrm>
        </p:spPr>
        <p:txBody>
          <a:bodyPr>
            <a:normAutofit fontScale="90000"/>
          </a:bodyPr>
          <a:lstStyle/>
          <a:p>
            <a:r>
              <a:rPr lang="en-US" dirty="0" smtClean="0"/>
              <a:t>5.6.2 Concentric Braced Frames (CBF)</a:t>
            </a:r>
            <a:br>
              <a:rPr lang="en-US" dirty="0" smtClean="0"/>
            </a:br>
            <a:r>
              <a:rPr lang="en-US" dirty="0" smtClean="0"/>
              <a:t>Stiffness for LSP, LDP</a:t>
            </a:r>
            <a:endParaRPr lang="en-US" dirty="0"/>
          </a:p>
        </p:txBody>
      </p:sp>
      <p:sp>
        <p:nvSpPr>
          <p:cNvPr id="3" name="Content Placeholder 2"/>
          <p:cNvSpPr>
            <a:spLocks noGrp="1"/>
          </p:cNvSpPr>
          <p:nvPr>
            <p:ph sz="quarter" idx="1"/>
          </p:nvPr>
        </p:nvSpPr>
        <p:spPr>
          <a:xfrm>
            <a:off x="296333" y="1219200"/>
            <a:ext cx="8390467" cy="5638800"/>
          </a:xfrm>
        </p:spPr>
        <p:txBody>
          <a:bodyPr>
            <a:normAutofit/>
          </a:bodyPr>
          <a:lstStyle/>
          <a:p>
            <a:r>
              <a:rPr lang="en-US" dirty="0" smtClean="0"/>
              <a:t>Component </a:t>
            </a:r>
            <a:r>
              <a:rPr lang="en-US" dirty="0" err="1" smtClean="0"/>
              <a:t>worklines</a:t>
            </a:r>
            <a:r>
              <a:rPr lang="en-US" dirty="0" smtClean="0"/>
              <a:t> intersect at a single point in a joint, or at multiple points such that the distance between points of intersection or eccentricity </a:t>
            </a:r>
            <a:r>
              <a:rPr lang="en-US" i="1" dirty="0" err="1" smtClean="0"/>
              <a:t>e</a:t>
            </a:r>
            <a:r>
              <a:rPr lang="en-US" dirty="0" smtClean="0"/>
              <a:t> is less than or equal to the width of the smallest member connected at the joint </a:t>
            </a:r>
          </a:p>
          <a:p>
            <a:pPr lvl="1"/>
            <a:r>
              <a:rPr lang="en-US" dirty="0" smtClean="0"/>
              <a:t>Bending due to such eccentricities shall be considered in the design of components. </a:t>
            </a:r>
          </a:p>
          <a:p>
            <a:r>
              <a:rPr lang="en-US" dirty="0" smtClean="0"/>
              <a:t>Stiffness for LSP, LDP – similar to </a:t>
            </a:r>
          </a:p>
          <a:p>
            <a:pPr lvl="1"/>
            <a:r>
              <a:rPr lang="en-US" dirty="0" smtClean="0"/>
              <a:t>Axial area, shear area, and moment of inertia shall be calculated as specified for FR frames in 5.5.2.2.1</a:t>
            </a:r>
          </a:p>
          <a:p>
            <a:pPr lvl="1"/>
            <a:r>
              <a:rPr lang="en-US" dirty="0" smtClean="0"/>
              <a:t>Braces shall be modeled as columns as specified in 5.5.2.2.1</a:t>
            </a: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914400"/>
          </a:xfrm>
        </p:spPr>
        <p:txBody>
          <a:bodyPr/>
          <a:lstStyle/>
          <a:p>
            <a:r>
              <a:rPr lang="en-US" dirty="0" smtClean="0"/>
              <a:t>Stiffness for NSP</a:t>
            </a:r>
            <a:endParaRPr lang="en-US" dirty="0"/>
          </a:p>
        </p:txBody>
      </p:sp>
      <p:sp>
        <p:nvSpPr>
          <p:cNvPr id="3" name="Content Placeholder 2"/>
          <p:cNvSpPr>
            <a:spLocks noGrp="1"/>
          </p:cNvSpPr>
          <p:nvPr>
            <p:ph sz="quarter" idx="1"/>
          </p:nvPr>
        </p:nvSpPr>
        <p:spPr>
          <a:xfrm>
            <a:off x="304800" y="1219200"/>
            <a:ext cx="8382000" cy="5410200"/>
          </a:xfrm>
        </p:spPr>
        <p:txBody>
          <a:bodyPr/>
          <a:lstStyle/>
          <a:p>
            <a:r>
              <a:rPr lang="en-US" dirty="0" smtClean="0"/>
              <a:t>Stiffness for NSP </a:t>
            </a:r>
          </a:p>
          <a:p>
            <a:pPr lvl="1"/>
            <a:r>
              <a:rPr lang="en-US" dirty="0" smtClean="0"/>
              <a:t>The elastic component properties shall be modeled as specified above. </a:t>
            </a:r>
          </a:p>
          <a:p>
            <a:pPr lvl="1"/>
            <a:r>
              <a:rPr lang="en-US" dirty="0" smtClean="0"/>
              <a:t>The nonlinear moment-curve or load-deformation behavior to represent yielding and buckling shall be as specified for beams and columns in MRFs</a:t>
            </a:r>
          </a:p>
          <a:p>
            <a:pPr lvl="1"/>
            <a:r>
              <a:rPr lang="en-US" dirty="0" smtClean="0"/>
              <a:t>Instead of the relationships derived from experiment or analysis, the nonlinear load-deformation behavior of braces shall be modeled as shown in Figure 5-1 with parameters as defined in Tables 5-6 and 5-7. </a:t>
            </a:r>
          </a:p>
          <a:p>
            <a:pPr lvl="1"/>
            <a:r>
              <a:rPr lang="en-US" dirty="0" smtClean="0"/>
              <a:t>For braces loaded in compression, the parameter </a:t>
            </a:r>
            <a:r>
              <a:rPr lang="en-US" dirty="0" smtClean="0">
                <a:latin typeface="Symbol" charset="2"/>
                <a:cs typeface="Symbol" charset="2"/>
              </a:rPr>
              <a:t>D</a:t>
            </a:r>
            <a:r>
              <a:rPr lang="en-US" dirty="0" smtClean="0"/>
              <a:t> in Figure 5-1 shall represent plastic axial deformation. The parameter </a:t>
            </a:r>
            <a:r>
              <a:rPr lang="en-US" dirty="0" smtClean="0">
                <a:latin typeface="Symbol" charset="2"/>
                <a:cs typeface="Symbol" charset="2"/>
              </a:rPr>
              <a:t>D</a:t>
            </a:r>
            <a:r>
              <a:rPr lang="en-US" baseline="-25000" dirty="0" smtClean="0"/>
              <a:t>c</a:t>
            </a:r>
            <a:r>
              <a:rPr lang="en-US" dirty="0" smtClean="0"/>
              <a:t> shall represent the axial deformation at expected buckling load. </a:t>
            </a:r>
          </a:p>
          <a:p>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r>
              <a:rPr lang="en-US" dirty="0" smtClean="0"/>
              <a:t>Stiffness for NSP</a:t>
            </a:r>
            <a:endParaRPr lang="en-US" dirty="0"/>
          </a:p>
        </p:txBody>
      </p:sp>
      <p:sp>
        <p:nvSpPr>
          <p:cNvPr id="3" name="Content Placeholder 2"/>
          <p:cNvSpPr>
            <a:spLocks noGrp="1"/>
          </p:cNvSpPr>
          <p:nvPr>
            <p:ph sz="quarter" idx="1"/>
          </p:nvPr>
        </p:nvSpPr>
        <p:spPr>
          <a:xfrm>
            <a:off x="304800" y="1066800"/>
            <a:ext cx="8382000" cy="5638800"/>
          </a:xfrm>
        </p:spPr>
        <p:txBody>
          <a:bodyPr/>
          <a:lstStyle/>
          <a:p>
            <a:r>
              <a:rPr lang="en-US" dirty="0" smtClean="0"/>
              <a:t>The reduction in strength of a brace after buckling shall be included in the model. </a:t>
            </a:r>
          </a:p>
          <a:p>
            <a:r>
              <a:rPr lang="en-US" dirty="0" smtClean="0"/>
              <a:t>Modeling of the compression brace behavior using </a:t>
            </a:r>
            <a:r>
              <a:rPr lang="en-US" dirty="0" err="1" smtClean="0"/>
              <a:t>elasto</a:t>
            </a:r>
            <a:r>
              <a:rPr lang="en-US" dirty="0" smtClean="0"/>
              <a:t>-plastic behavior shall be permitted if: </a:t>
            </a:r>
          </a:p>
          <a:p>
            <a:pPr lvl="1"/>
            <a:r>
              <a:rPr lang="en-US" dirty="0" smtClean="0"/>
              <a:t>The yield force is assumed as the residual strength after buckling, as defined by the parameter </a:t>
            </a:r>
            <a:r>
              <a:rPr lang="en-US" i="1" dirty="0" err="1" smtClean="0"/>
              <a:t>c</a:t>
            </a:r>
            <a:r>
              <a:rPr lang="en-US" dirty="0" smtClean="0"/>
              <a:t> in Figure 5-1 and Tables 5-6 and 5-7.</a:t>
            </a:r>
          </a:p>
          <a:p>
            <a:pPr lvl="1"/>
            <a:r>
              <a:rPr lang="en-US" dirty="0" smtClean="0"/>
              <a:t>The implications of forces higher than this lower-bound force shall be evaluated relative to other components to which the brace is connected.</a:t>
            </a:r>
          </a:p>
          <a:p>
            <a:pPr lvl="1"/>
            <a:endParaRPr lang="en-US" dirty="0" smtClean="0"/>
          </a:p>
          <a:p>
            <a:r>
              <a:rPr lang="en-US" dirty="0" smtClean="0"/>
              <a:t>For braces in tension, the parameter </a:t>
            </a:r>
            <a:r>
              <a:rPr lang="en-US" dirty="0" err="1" smtClean="0">
                <a:latin typeface="Symbol" charset="2"/>
                <a:cs typeface="Symbol" charset="2"/>
              </a:rPr>
              <a:t>D</a:t>
            </a:r>
            <a:r>
              <a:rPr lang="en-US" baseline="-25000" dirty="0" err="1" smtClean="0"/>
              <a:t>t</a:t>
            </a:r>
            <a:r>
              <a:rPr lang="en-US" dirty="0" smtClean="0"/>
              <a:t> shall be the axial deformation at development of expected tensile yield load in the brace.  </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20 00-05-28.tiff"/>
          <p:cNvPicPr>
            <a:picLocks noChangeAspect="1"/>
          </p:cNvPicPr>
          <p:nvPr/>
        </p:nvPicPr>
        <p:blipFill>
          <a:blip r:embed="rId2"/>
          <a:stretch>
            <a:fillRect/>
          </a:stretch>
        </p:blipFill>
        <p:spPr>
          <a:xfrm>
            <a:off x="1769619" y="0"/>
            <a:ext cx="5604761"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a:t>
            </a:r>
            <a:endParaRPr lang="en-US" dirty="0"/>
          </a:p>
        </p:txBody>
      </p:sp>
      <p:sp>
        <p:nvSpPr>
          <p:cNvPr id="3" name="Content Placeholder 2"/>
          <p:cNvSpPr>
            <a:spLocks noGrp="1"/>
          </p:cNvSpPr>
          <p:nvPr>
            <p:ph sz="quarter" idx="1"/>
          </p:nvPr>
        </p:nvSpPr>
        <p:spPr>
          <a:xfrm>
            <a:off x="304800" y="1447800"/>
            <a:ext cx="5575300" cy="5410200"/>
          </a:xfrm>
        </p:spPr>
        <p:txBody>
          <a:bodyPr/>
          <a:lstStyle/>
          <a:p>
            <a:r>
              <a:rPr lang="en-US" dirty="0" smtClean="0"/>
              <a:t>A target Building performance level shall be designated with a numeral representing the structural performance level and a letter representing the non-structural performance level (e.g. 1-B, 3-C)</a:t>
            </a:r>
          </a:p>
          <a:p>
            <a:r>
              <a:rPr lang="en-US" dirty="0" smtClean="0"/>
              <a:t>Target building performance levels:</a:t>
            </a:r>
          </a:p>
          <a:p>
            <a:pPr lvl="1"/>
            <a:r>
              <a:rPr lang="en-US" dirty="0" smtClean="0"/>
              <a:t>Operational 1-A</a:t>
            </a:r>
          </a:p>
          <a:p>
            <a:pPr lvl="1"/>
            <a:r>
              <a:rPr lang="en-US" dirty="0" smtClean="0"/>
              <a:t>Immediate Occupancy 1-B</a:t>
            </a:r>
          </a:p>
          <a:p>
            <a:pPr lvl="1"/>
            <a:r>
              <a:rPr lang="en-US" dirty="0" smtClean="0"/>
              <a:t>Life Safety Level 3-C</a:t>
            </a:r>
          </a:p>
          <a:p>
            <a:pPr lvl="1"/>
            <a:r>
              <a:rPr lang="en-US" dirty="0" smtClean="0"/>
              <a:t>Collapse Prevention 5-E</a:t>
            </a:r>
            <a:endParaRPr lang="en-US" dirty="0"/>
          </a:p>
        </p:txBody>
      </p:sp>
      <p:pic>
        <p:nvPicPr>
          <p:cNvPr id="4" name="Picture 3" descr="Snapshot 2008-10-31 02-55-11.tiff"/>
          <p:cNvPicPr>
            <a:picLocks noChangeAspect="1"/>
          </p:cNvPicPr>
          <p:nvPr/>
        </p:nvPicPr>
        <p:blipFill>
          <a:blip r:embed="rId2"/>
          <a:stretch>
            <a:fillRect/>
          </a:stretch>
        </p:blipFill>
        <p:spPr>
          <a:xfrm>
            <a:off x="5880100" y="914400"/>
            <a:ext cx="3263900" cy="5537200"/>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09600"/>
          </a:xfrm>
        </p:spPr>
        <p:txBody>
          <a:bodyPr>
            <a:normAutofit fontScale="90000"/>
          </a:bodyPr>
          <a:lstStyle/>
          <a:p>
            <a:r>
              <a:rPr lang="en-US" dirty="0" smtClean="0"/>
              <a:t>Stiffness for NDP.</a:t>
            </a:r>
            <a:br>
              <a:rPr lang="en-US" dirty="0" smtClean="0"/>
            </a:br>
            <a:r>
              <a:rPr lang="en-US" dirty="0" smtClean="0"/>
              <a:t> Strength for LSP, LDP</a:t>
            </a:r>
            <a:endParaRPr lang="en-US" dirty="0"/>
          </a:p>
        </p:txBody>
      </p:sp>
      <p:sp>
        <p:nvSpPr>
          <p:cNvPr id="3" name="Content Placeholder 2"/>
          <p:cNvSpPr>
            <a:spLocks noGrp="1"/>
          </p:cNvSpPr>
          <p:nvPr>
            <p:ph sz="quarter" idx="1"/>
          </p:nvPr>
        </p:nvSpPr>
        <p:spPr>
          <a:xfrm>
            <a:off x="304800" y="914400"/>
            <a:ext cx="8382000" cy="6172200"/>
          </a:xfrm>
        </p:spPr>
        <p:txBody>
          <a:bodyPr>
            <a:normAutofit/>
          </a:bodyPr>
          <a:lstStyle/>
          <a:p>
            <a:r>
              <a:rPr lang="en-US" dirty="0" smtClean="0"/>
              <a:t>Stiffness for NDP:</a:t>
            </a:r>
          </a:p>
          <a:p>
            <a:pPr lvl="1"/>
            <a:r>
              <a:rPr lang="en-US" dirty="0" smtClean="0"/>
              <a:t>The complete hysteretic behavior of each component shall be based on experiment or other approved method. See FEMA 274 for information concerning hysteretic  behavior of braced frame components</a:t>
            </a:r>
          </a:p>
          <a:p>
            <a:r>
              <a:rPr lang="en-US" dirty="0" smtClean="0"/>
              <a:t>Strength</a:t>
            </a:r>
          </a:p>
          <a:p>
            <a:pPr lvl="1"/>
            <a:r>
              <a:rPr lang="en-US" dirty="0" smtClean="0"/>
              <a:t>Component strengths shall be computed in accordance with the general requirement of Section 5.4.2 and the specific requirements as follows:</a:t>
            </a:r>
          </a:p>
          <a:p>
            <a:r>
              <a:rPr lang="en-US" dirty="0" smtClean="0"/>
              <a:t>Strength for LSP, LDP linear procedures</a:t>
            </a:r>
          </a:p>
          <a:p>
            <a:pPr lvl="1"/>
            <a:r>
              <a:rPr lang="en-US" dirty="0" smtClean="0"/>
              <a:t>The expected strength Q</a:t>
            </a:r>
            <a:r>
              <a:rPr lang="en-US" baseline="-25000" dirty="0" smtClean="0"/>
              <a:t>CE</a:t>
            </a:r>
            <a:r>
              <a:rPr lang="en-US" dirty="0" smtClean="0"/>
              <a:t> of steel braces under axial compression shall be the lowest value obtained for the limit states of buckling or local buckling. </a:t>
            </a:r>
          </a:p>
          <a:p>
            <a:pPr lvl="1"/>
            <a:r>
              <a:rPr lang="en-US" dirty="0" smtClean="0"/>
              <a:t>The effective design strength P</a:t>
            </a:r>
            <a:r>
              <a:rPr lang="en-US" baseline="-25000" dirty="0" smtClean="0"/>
              <a:t>CE</a:t>
            </a:r>
            <a:r>
              <a:rPr lang="en-US" dirty="0" smtClean="0"/>
              <a:t> shall be calculated in accordance with AISC Specification taking</a:t>
            </a:r>
            <a:r>
              <a:rPr lang="en-US" dirty="0" smtClean="0">
                <a:latin typeface="Symbol" charset="2"/>
                <a:cs typeface="Symbol" charset="2"/>
              </a:rPr>
              <a:t> </a:t>
            </a:r>
            <a:r>
              <a:rPr lang="en-US" dirty="0" err="1" smtClean="0">
                <a:latin typeface="Symbol" charset="2"/>
                <a:cs typeface="Symbol" charset="2"/>
              </a:rPr>
              <a:t>f</a:t>
            </a:r>
            <a:r>
              <a:rPr lang="en-US" dirty="0" smtClean="0"/>
              <a:t>=1.0 and using the expected yield strength </a:t>
            </a:r>
            <a:r>
              <a:rPr lang="en-US" dirty="0" err="1" smtClean="0"/>
              <a:t>F</a:t>
            </a:r>
            <a:r>
              <a:rPr lang="en-US" baseline="-25000" dirty="0" err="1" smtClean="0"/>
              <a:t>ye</a:t>
            </a:r>
            <a:r>
              <a:rPr lang="en-US" dirty="0" smtClean="0"/>
              <a:t> </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LSP, LDP</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For common cross-bracing configurations where both braces cross at their midpoints and are attached to a common gusset plate, the effective length of each brace shall be taken as 0.5 times the total length of the brace including gusset plates for both axes of buckling</a:t>
            </a:r>
          </a:p>
          <a:p>
            <a:r>
              <a:rPr lang="en-US" dirty="0" smtClean="0"/>
              <a:t>For other bracing configurations (chevron, V, single brace) the length shall be taken as the total length of the brace including gusset plates</a:t>
            </a:r>
          </a:p>
          <a:p>
            <a:pPr lvl="1"/>
            <a:r>
              <a:rPr lang="en-US" dirty="0" smtClean="0"/>
              <a:t>The effective length shall be taken as 0.8 times the total length for in-plane buckling and 1.0 times the total length for out-of-plane buckling</a:t>
            </a:r>
          </a:p>
          <a:p>
            <a:r>
              <a:rPr lang="en-US" dirty="0" smtClean="0"/>
              <a:t>The expected strength Q</a:t>
            </a:r>
            <a:r>
              <a:rPr lang="en-US" baseline="-25000" dirty="0" smtClean="0"/>
              <a:t>CE</a:t>
            </a:r>
            <a:r>
              <a:rPr lang="en-US" dirty="0" smtClean="0"/>
              <a:t> of steel braces in tension shall be calculated as for columns in 5.5.2.3.2 </a:t>
            </a:r>
          </a:p>
          <a:p>
            <a:endParaRPr lang="en-US" dirty="0" smtClean="0"/>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NSP, NDP</a:t>
            </a:r>
            <a:endParaRPr lang="en-US" dirty="0"/>
          </a:p>
        </p:txBody>
      </p:sp>
      <p:sp>
        <p:nvSpPr>
          <p:cNvPr id="3" name="Content Placeholder 2"/>
          <p:cNvSpPr>
            <a:spLocks noGrp="1"/>
          </p:cNvSpPr>
          <p:nvPr>
            <p:ph sz="quarter" idx="1"/>
          </p:nvPr>
        </p:nvSpPr>
        <p:spPr>
          <a:xfrm>
            <a:off x="304800" y="838200"/>
            <a:ext cx="8382000" cy="5867400"/>
          </a:xfrm>
        </p:spPr>
        <p:txBody>
          <a:bodyPr/>
          <a:lstStyle/>
          <a:p>
            <a:r>
              <a:rPr lang="en-US" dirty="0" smtClean="0"/>
              <a:t>Expected Q</a:t>
            </a:r>
            <a:r>
              <a:rPr lang="en-US" baseline="-25000" dirty="0" smtClean="0"/>
              <a:t>CE</a:t>
            </a:r>
            <a:r>
              <a:rPr lang="en-US" dirty="0" smtClean="0"/>
              <a:t> and lower bound Q</a:t>
            </a:r>
            <a:r>
              <a:rPr lang="en-US" baseline="-25000" dirty="0" smtClean="0"/>
              <a:t>CL</a:t>
            </a:r>
            <a:r>
              <a:rPr lang="en-US" dirty="0" smtClean="0"/>
              <a:t> strengths of beams and columns shall be calculated as for FR beams and columns in Section 5.5.2.3</a:t>
            </a:r>
          </a:p>
          <a:p>
            <a:r>
              <a:rPr lang="en-US" dirty="0" smtClean="0"/>
              <a:t>Strength of beams with non-negligible axial load shall be as calculated for FR columns</a:t>
            </a:r>
          </a:p>
          <a:p>
            <a:r>
              <a:rPr lang="en-US" dirty="0" smtClean="0"/>
              <a:t>The lower-bound strength of brace connections shall be calculated in accordance with AISC Specifications with </a:t>
            </a:r>
            <a:r>
              <a:rPr lang="en-US" dirty="0" err="1" smtClean="0">
                <a:latin typeface="Symbol" charset="2"/>
                <a:cs typeface="Symbol" charset="2"/>
              </a:rPr>
              <a:t>f</a:t>
            </a:r>
            <a:r>
              <a:rPr lang="en-US" dirty="0" smtClean="0"/>
              <a:t>=1.0 and </a:t>
            </a:r>
            <a:r>
              <a:rPr lang="en-US" dirty="0" err="1" smtClean="0"/>
              <a:t>F</a:t>
            </a:r>
            <a:r>
              <a:rPr lang="en-US" baseline="-25000" dirty="0" err="1" smtClean="0"/>
              <a:t>yLB</a:t>
            </a:r>
            <a:endParaRPr lang="en-US" baseline="-25000" dirty="0" smtClean="0"/>
          </a:p>
          <a:p>
            <a:r>
              <a:rPr lang="en-US" dirty="0" smtClean="0"/>
              <a:t>Strength for NSP </a:t>
            </a:r>
          </a:p>
          <a:p>
            <a:pPr lvl="1"/>
            <a:r>
              <a:rPr lang="en-US" dirty="0" smtClean="0"/>
              <a:t>The complete load-deformation behavior of each component as depicted in Figure 5-1. The values for expected strength Q</a:t>
            </a:r>
            <a:r>
              <a:rPr lang="en-US" baseline="-25000" dirty="0" smtClean="0"/>
              <a:t>CE</a:t>
            </a:r>
            <a:r>
              <a:rPr lang="en-US" dirty="0" smtClean="0"/>
              <a:t> shall be as specified in 5.6.2.3.2 for linear procedures</a:t>
            </a:r>
          </a:p>
          <a:p>
            <a:r>
              <a:rPr lang="en-US" dirty="0" smtClean="0"/>
              <a:t>Strength for NDP</a:t>
            </a:r>
          </a:p>
          <a:p>
            <a:pPr lvl="1"/>
            <a:r>
              <a:rPr lang="en-US" dirty="0" smtClean="0"/>
              <a:t>The complete hysteretic behavior of each component shall be determined experimentally. </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Axial tension and compression in braces shall be considered deformation-controlled.</a:t>
            </a:r>
          </a:p>
          <a:p>
            <a:r>
              <a:rPr lang="en-US" dirty="0" smtClean="0"/>
              <a:t>Actions on beams and columns with non-negligible axial load shall be considered force- or deformation-controlled as determined for FR frame columns in 5.5.2.4</a:t>
            </a:r>
          </a:p>
          <a:p>
            <a:r>
              <a:rPr lang="en-US" dirty="0" smtClean="0"/>
              <a:t>Compression, tension, shear and bending actions on brace connections including gusset plates, bolts, welds and other connectors shall be considered force-controlled. </a:t>
            </a:r>
          </a:p>
          <a:p>
            <a:r>
              <a:rPr lang="en-US" dirty="0" smtClean="0"/>
              <a:t>For LSP and LDP</a:t>
            </a:r>
          </a:p>
          <a:p>
            <a:pPr lvl="1"/>
            <a:r>
              <a:rPr lang="en-US" dirty="0" smtClean="0"/>
              <a:t>Design actions shall be compared with design strengths according to 3.4.2. ‘</a:t>
            </a:r>
            <a:r>
              <a:rPr lang="en-US" dirty="0" err="1" smtClean="0"/>
              <a:t>m</a:t>
            </a:r>
            <a:r>
              <a:rPr lang="en-US" dirty="0" smtClean="0"/>
              <a:t>’ factors for steel components shall be selected from Table 5-5</a:t>
            </a:r>
          </a:p>
          <a:p>
            <a:pPr lvl="1"/>
            <a:r>
              <a:rPr lang="en-US" dirty="0" smtClean="0"/>
              <a:t>Stitch plates for built-up member shall be spaced such that the largest slenderness ratio of the brace component do not exceed 0.4 times the governing slenderness ratio of brace</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4-03.tiff"/>
          <p:cNvPicPr>
            <a:picLocks noChangeAspect="1"/>
          </p:cNvPicPr>
          <p:nvPr/>
        </p:nvPicPr>
        <p:blipFill>
          <a:blip r:embed="rId2"/>
          <a:stretch>
            <a:fillRect/>
          </a:stretch>
        </p:blipFill>
        <p:spPr>
          <a:xfrm>
            <a:off x="1652136" y="0"/>
            <a:ext cx="5839728" cy="685800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20 00-04-35.tiff"/>
          <p:cNvPicPr>
            <a:picLocks noChangeAspect="1"/>
          </p:cNvPicPr>
          <p:nvPr/>
        </p:nvPicPr>
        <p:blipFill>
          <a:blip r:embed="rId2"/>
          <a:stretch>
            <a:fillRect/>
          </a:stretch>
        </p:blipFill>
        <p:spPr>
          <a:xfrm>
            <a:off x="1783772" y="0"/>
            <a:ext cx="5576455" cy="685800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609600"/>
            <a:ext cx="8382000" cy="6248400"/>
          </a:xfrm>
        </p:spPr>
        <p:txBody>
          <a:bodyPr/>
          <a:lstStyle/>
          <a:p>
            <a:r>
              <a:rPr lang="en-US" dirty="0" smtClean="0"/>
              <a:t>NSP, and NDP</a:t>
            </a:r>
          </a:p>
          <a:p>
            <a:pPr lvl="1"/>
            <a:r>
              <a:rPr lang="en-US" dirty="0" smtClean="0"/>
              <a:t>Calculated component actions shall satisfy the requirements of Section 3.4.3. Deformation limits shall be taken from Tables 5-6 and 5-7. </a:t>
            </a:r>
          </a:p>
          <a:p>
            <a:endParaRPr lang="en-US" dirty="0" smtClean="0"/>
          </a:p>
          <a:p>
            <a:pPr lvl="1"/>
            <a:endParaRPr lang="en-US" dirty="0" smtClean="0"/>
          </a:p>
          <a:p>
            <a:pPr lvl="1"/>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20 00-05-28.tiff"/>
          <p:cNvPicPr>
            <a:picLocks noChangeAspect="1"/>
          </p:cNvPicPr>
          <p:nvPr/>
        </p:nvPicPr>
        <p:blipFill>
          <a:blip r:embed="rId2"/>
          <a:stretch>
            <a:fillRect/>
          </a:stretch>
        </p:blipFill>
        <p:spPr>
          <a:xfrm>
            <a:off x="1769619" y="0"/>
            <a:ext cx="5604761" cy="6858000"/>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5.6.3 Eccentric Braced Frames (EBF)</a:t>
            </a:r>
            <a:endParaRPr lang="en-US" dirty="0"/>
          </a:p>
        </p:txBody>
      </p:sp>
      <p:sp>
        <p:nvSpPr>
          <p:cNvPr id="3" name="Content Placeholder 2"/>
          <p:cNvSpPr>
            <a:spLocks noGrp="1"/>
          </p:cNvSpPr>
          <p:nvPr>
            <p:ph sz="quarter" idx="1"/>
          </p:nvPr>
        </p:nvSpPr>
        <p:spPr>
          <a:xfrm>
            <a:off x="304800" y="685800"/>
            <a:ext cx="8382000" cy="6172200"/>
          </a:xfrm>
        </p:spPr>
        <p:txBody>
          <a:bodyPr/>
          <a:lstStyle/>
          <a:p>
            <a:r>
              <a:rPr lang="en-US" dirty="0" smtClean="0"/>
              <a:t>Stiffness for LSP, LSP</a:t>
            </a:r>
          </a:p>
          <a:p>
            <a:pPr lvl="1"/>
            <a:r>
              <a:rPr lang="en-US" dirty="0" smtClean="0"/>
              <a:t>The elastic stiffness of beams, columns, braces, and connections shall be the same as those specified for FR moment frames and </a:t>
            </a:r>
            <a:r>
              <a:rPr lang="en-US" dirty="0" err="1" smtClean="0"/>
              <a:t>CBFs</a:t>
            </a:r>
            <a:r>
              <a:rPr lang="en-US" dirty="0" smtClean="0"/>
              <a:t>. </a:t>
            </a:r>
          </a:p>
          <a:p>
            <a:pPr lvl="1"/>
            <a:r>
              <a:rPr lang="en-US" dirty="0" smtClean="0"/>
              <a:t>The load-deformation model for a link beam shall include shear deformation and flexural deformation</a:t>
            </a:r>
          </a:p>
          <a:p>
            <a:pPr lvl="1"/>
            <a:r>
              <a:rPr lang="en-US" dirty="0" smtClean="0"/>
              <a:t>The elastic stiffness of the link beam (</a:t>
            </a:r>
            <a:r>
              <a:rPr lang="en-US" dirty="0" err="1" smtClean="0"/>
              <a:t>K</a:t>
            </a:r>
            <a:r>
              <a:rPr lang="en-US" baseline="-25000" dirty="0" err="1" smtClean="0"/>
              <a:t>e</a:t>
            </a:r>
            <a:r>
              <a:rPr lang="en-US" dirty="0" smtClean="0"/>
              <a:t>) shall be </a:t>
            </a:r>
            <a:endParaRPr lang="en-US" dirty="0"/>
          </a:p>
        </p:txBody>
      </p:sp>
      <p:pic>
        <p:nvPicPr>
          <p:cNvPr id="4" name="Picture 3" descr="Snapshot 2008-11-19 23-29-02.tiff"/>
          <p:cNvPicPr>
            <a:picLocks noChangeAspect="1"/>
          </p:cNvPicPr>
          <p:nvPr/>
        </p:nvPicPr>
        <p:blipFill>
          <a:blip r:embed="rId2"/>
          <a:stretch>
            <a:fillRect/>
          </a:stretch>
        </p:blipFill>
        <p:spPr>
          <a:xfrm>
            <a:off x="2038350" y="266700"/>
            <a:ext cx="5067300" cy="6324600"/>
          </a:xfrm>
          <a:prstGeom prst="rect">
            <a:avLst/>
          </a:prstGeom>
          <a:ln>
            <a:solidFill>
              <a:srgbClr val="D34817"/>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Stiffness for NSP, NDP</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Stiffness for NSP and NDP</a:t>
            </a:r>
          </a:p>
          <a:p>
            <a:pPr lvl="1"/>
            <a:r>
              <a:rPr lang="en-US" dirty="0" smtClean="0"/>
              <a:t>Instead of relationships derived from experiment or analysis, the nonlinear load-deformation behavior of member </a:t>
            </a:r>
            <a:r>
              <a:rPr lang="en-US" dirty="0" err="1" smtClean="0"/>
              <a:t>EBFs</a:t>
            </a:r>
            <a:r>
              <a:rPr lang="en-US" dirty="0" smtClean="0"/>
              <a:t> shall be modeled as shown in 5-1 and according to 5.5.2.2.2</a:t>
            </a:r>
          </a:p>
          <a:p>
            <a:pPr lvl="1"/>
            <a:r>
              <a:rPr lang="en-US" dirty="0" smtClean="0"/>
              <a:t>Nonlinear models for beams, columns, and connections for FR frames and the braces for a CBF shall be permitted</a:t>
            </a:r>
          </a:p>
          <a:p>
            <a:pPr lvl="1"/>
            <a:r>
              <a:rPr lang="en-US" dirty="0" smtClean="0"/>
              <a:t>The link rotation at yield shall be calculated in accordance with Equation 5-30</a:t>
            </a:r>
          </a:p>
          <a:p>
            <a:pPr lvl="1" algn="ctr"/>
            <a:r>
              <a:rPr lang="en-US" dirty="0" err="1" smtClean="0">
                <a:latin typeface="Symbol" charset="2"/>
                <a:cs typeface="Symbol" charset="2"/>
              </a:rPr>
              <a:t>q</a:t>
            </a:r>
            <a:r>
              <a:rPr lang="en-US" baseline="-25000" dirty="0" err="1" smtClean="0"/>
              <a:t>y</a:t>
            </a:r>
            <a:r>
              <a:rPr lang="en-US" dirty="0" smtClean="0"/>
              <a:t> = Q</a:t>
            </a:r>
            <a:r>
              <a:rPr lang="en-US" baseline="-25000" dirty="0" smtClean="0"/>
              <a:t>CE</a:t>
            </a:r>
            <a:r>
              <a:rPr lang="en-US" dirty="0" smtClean="0"/>
              <a:t>/</a:t>
            </a:r>
            <a:r>
              <a:rPr lang="en-US" dirty="0" err="1" smtClean="0"/>
              <a:t>K</a:t>
            </a:r>
            <a:r>
              <a:rPr lang="en-US" baseline="-25000" dirty="0" err="1" smtClean="0"/>
              <a:t>e</a:t>
            </a:r>
            <a:r>
              <a:rPr lang="en-US" dirty="0" err="1" smtClean="0"/>
              <a:t>e</a:t>
            </a:r>
            <a:endParaRPr lang="en-US" dirty="0" smtClean="0"/>
          </a:p>
          <a:p>
            <a:pPr lvl="1"/>
            <a:r>
              <a:rPr lang="en-US" dirty="0" smtClean="0"/>
              <a:t>If NDP is used, the complete hysteretic behavior of each component shall be modeled and based on experiment or approved rational analysis procedures</a:t>
            </a:r>
          </a:p>
          <a:p>
            <a:pPr lvl="1"/>
            <a:r>
              <a:rPr lang="en-US" dirty="0" smtClean="0"/>
              <a:t>Look at FEMA 274 for guidelines on modeling the link beams and information regarding the hysteretic behavior of EBF components.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a:t>
            </a:r>
            <a:endParaRPr lang="en-US" dirty="0"/>
          </a:p>
        </p:txBody>
      </p:sp>
      <p:pic>
        <p:nvPicPr>
          <p:cNvPr id="4" name="Content Placeholder 3" descr="Snapshot 2008-10-31 02-56-16.tiff"/>
          <p:cNvPicPr>
            <a:picLocks noGrp="1" noChangeAspect="1"/>
          </p:cNvPicPr>
          <p:nvPr>
            <p:ph sz="quarter" idx="1"/>
          </p:nvPr>
        </p:nvPicPr>
        <p:blipFill>
          <a:blip r:embed="rId2"/>
          <a:srcRect t="-17999" b="-17999"/>
          <a:stretch>
            <a:fillRect/>
          </a:stretch>
        </p:blipFill>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5-13.tiff"/>
          <p:cNvPicPr>
            <a:picLocks noChangeAspect="1"/>
          </p:cNvPicPr>
          <p:nvPr/>
        </p:nvPicPr>
        <p:blipFill>
          <a:blip r:embed="rId2"/>
          <a:stretch>
            <a:fillRect/>
          </a:stretch>
        </p:blipFill>
        <p:spPr>
          <a:xfrm>
            <a:off x="1739856" y="0"/>
            <a:ext cx="5664287" cy="6858000"/>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LSP and LDP</a:t>
            </a:r>
          </a:p>
        </p:txBody>
      </p:sp>
      <p:sp>
        <p:nvSpPr>
          <p:cNvPr id="3" name="Content Placeholder 2"/>
          <p:cNvSpPr>
            <a:spLocks noGrp="1"/>
          </p:cNvSpPr>
          <p:nvPr>
            <p:ph sz="quarter" idx="1"/>
          </p:nvPr>
        </p:nvSpPr>
        <p:spPr>
          <a:xfrm>
            <a:off x="304800" y="685800"/>
            <a:ext cx="8382000" cy="6019800"/>
          </a:xfrm>
        </p:spPr>
        <p:txBody>
          <a:bodyPr/>
          <a:lstStyle/>
          <a:p>
            <a:r>
              <a:rPr lang="en-US" dirty="0" smtClean="0"/>
              <a:t>Strength for LSP and LDP</a:t>
            </a:r>
          </a:p>
          <a:p>
            <a:pPr lvl="1"/>
            <a:r>
              <a:rPr lang="en-US" dirty="0" smtClean="0"/>
              <a:t>Lower bound compressive strength P</a:t>
            </a:r>
            <a:r>
              <a:rPr lang="en-US" baseline="-25000" dirty="0" smtClean="0"/>
              <a:t>CL</a:t>
            </a:r>
            <a:r>
              <a:rPr lang="en-US" dirty="0" smtClean="0"/>
              <a:t> of braces in EBF shall be calculated as for columns in accordance with 5.5.2.3.2 except that lower bound yield strength </a:t>
            </a:r>
            <a:r>
              <a:rPr lang="en-US" dirty="0" err="1" smtClean="0"/>
              <a:t>F</a:t>
            </a:r>
            <a:r>
              <a:rPr lang="en-US" baseline="-25000" dirty="0" err="1" smtClean="0"/>
              <a:t>yLB</a:t>
            </a:r>
            <a:r>
              <a:rPr lang="en-US" dirty="0" smtClean="0"/>
              <a:t> shall be used for yield strength</a:t>
            </a:r>
          </a:p>
          <a:p>
            <a:pPr lvl="1"/>
            <a:r>
              <a:rPr lang="en-US" dirty="0" smtClean="0"/>
              <a:t>Expected Q</a:t>
            </a:r>
            <a:r>
              <a:rPr lang="en-US" baseline="-25000" dirty="0" smtClean="0"/>
              <a:t>CE</a:t>
            </a:r>
            <a:r>
              <a:rPr lang="en-US" dirty="0" smtClean="0"/>
              <a:t> and lower bound Q</a:t>
            </a:r>
            <a:r>
              <a:rPr lang="en-US" baseline="-25000" dirty="0" smtClean="0"/>
              <a:t>CL</a:t>
            </a:r>
            <a:r>
              <a:rPr lang="en-US" dirty="0" smtClean="0"/>
              <a:t> strengths of beams and columns shall be calculated as for FR beams and columns in 5.5.2.3. Strength of beams with non-negligible axial load shall be calculated as for FR columns</a:t>
            </a:r>
          </a:p>
          <a:p>
            <a:pPr lvl="1"/>
            <a:r>
              <a:rPr lang="en-US" dirty="0" smtClean="0"/>
              <a:t>The lower-bound strength of brace connections shall be calculated in accordance with AISC Specifications with </a:t>
            </a:r>
            <a:r>
              <a:rPr lang="en-US" dirty="0" err="1" smtClean="0">
                <a:latin typeface="Symbol" charset="2"/>
                <a:cs typeface="Symbol" charset="2"/>
              </a:rPr>
              <a:t>f</a:t>
            </a:r>
            <a:r>
              <a:rPr lang="en-US" dirty="0" smtClean="0"/>
              <a:t>=1.0 and </a:t>
            </a:r>
            <a:r>
              <a:rPr lang="en-US" dirty="0" err="1" smtClean="0"/>
              <a:t>F</a:t>
            </a:r>
            <a:r>
              <a:rPr lang="en-US" baseline="-25000" dirty="0" err="1" smtClean="0"/>
              <a:t>yLB</a:t>
            </a:r>
            <a:r>
              <a:rPr lang="en-US" dirty="0" smtClean="0"/>
              <a:t>.</a:t>
            </a:r>
          </a:p>
          <a:p>
            <a:pPr lvl="1"/>
            <a:r>
              <a:rPr lang="en-US" dirty="0" smtClean="0"/>
              <a:t>The strength of the link beam shall be governed by shear, flexure, or the combination. M</a:t>
            </a:r>
            <a:r>
              <a:rPr lang="en-US" baseline="-25000" dirty="0" smtClean="0"/>
              <a:t>CE</a:t>
            </a:r>
            <a:r>
              <a:rPr lang="en-US" dirty="0" smtClean="0"/>
              <a:t> shall be taken as the expected moment capacity and V</a:t>
            </a:r>
            <a:r>
              <a:rPr lang="en-US" baseline="-25000" dirty="0" smtClean="0"/>
              <a:t>CE</a:t>
            </a:r>
            <a:r>
              <a:rPr lang="en-US" dirty="0" smtClean="0"/>
              <a:t> shall be taken as 0.6F</a:t>
            </a:r>
            <a:r>
              <a:rPr lang="en-US" baseline="-25000" dirty="0" smtClean="0"/>
              <a:t>ye</a:t>
            </a:r>
            <a:r>
              <a:rPr lang="en-US" dirty="0" smtClean="0"/>
              <a:t>A</a:t>
            </a:r>
            <a:r>
              <a:rPr lang="en-US" baseline="-25000" dirty="0" smtClean="0"/>
              <a:t>w</a:t>
            </a:r>
            <a:r>
              <a:rPr lang="en-US" dirty="0" smtClean="0"/>
              <a:t>.</a:t>
            </a: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pic>
        <p:nvPicPr>
          <p:cNvPr id="4" name="Content Placeholder 3" descr="Snapshot 2008-11-19 23-38-25.tiff"/>
          <p:cNvPicPr>
            <a:picLocks noGrp="1" noChangeAspect="1"/>
          </p:cNvPicPr>
          <p:nvPr>
            <p:ph sz="quarter" idx="1"/>
          </p:nvPr>
        </p:nvPicPr>
        <p:blipFill>
          <a:blip r:embed="rId2"/>
          <a:srcRect l="-8939" r="-8939"/>
          <a:stretch>
            <a:fillRect/>
          </a:stretch>
        </p:blipFill>
        <p:spPr>
          <a:xfrm>
            <a:off x="2286000" y="914400"/>
            <a:ext cx="5562600" cy="3944389"/>
          </a:xfrm>
          <a:ln>
            <a:solidFill>
              <a:srgbClr val="D34817"/>
            </a:solidFill>
          </a:ln>
        </p:spPr>
      </p:pic>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NSP and NDP</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Strength for NSP</a:t>
            </a:r>
          </a:p>
          <a:p>
            <a:pPr lvl="1"/>
            <a:r>
              <a:rPr lang="en-US" dirty="0" smtClean="0"/>
              <a:t>Strengths for </a:t>
            </a:r>
            <a:r>
              <a:rPr lang="en-US" dirty="0" err="1" smtClean="0"/>
              <a:t>EBFs</a:t>
            </a:r>
            <a:r>
              <a:rPr lang="en-US" dirty="0" smtClean="0"/>
              <a:t> shall be the same as those specified in Section 5.6.2.3.3 for </a:t>
            </a:r>
            <a:r>
              <a:rPr lang="en-US" dirty="0" err="1" smtClean="0"/>
              <a:t>CBFs</a:t>
            </a:r>
            <a:r>
              <a:rPr lang="en-US" dirty="0" smtClean="0"/>
              <a:t>. </a:t>
            </a:r>
          </a:p>
          <a:p>
            <a:pPr lvl="1"/>
            <a:r>
              <a:rPr lang="en-US" dirty="0" smtClean="0"/>
              <a:t>The load-deformation behavior of each component as depicted by Figure 5-1 shall be determined according to Section 5.6.3.2.2</a:t>
            </a:r>
          </a:p>
          <a:p>
            <a:r>
              <a:rPr lang="en-US" dirty="0" smtClean="0"/>
              <a:t>Strength for NDP</a:t>
            </a:r>
          </a:p>
          <a:p>
            <a:pPr lvl="1"/>
            <a:r>
              <a:rPr lang="en-US" dirty="0" smtClean="0"/>
              <a:t>The complete nonlinear hysteretic behavior of each component shall be determined experimentally. </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5.6.3.4 Acceptance Criteria for LSP, LDP</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Shear and flexure in the link beams shall be considered deformation-controlled actions. All other action, and actions on other EBF components shall be considered force-controlled. </a:t>
            </a:r>
          </a:p>
          <a:p>
            <a:r>
              <a:rPr lang="en-US" dirty="0" smtClean="0"/>
              <a:t>Compression, tension, shear, and bending actions on brace connections including gusset plates, bolts, welds, and other connectors shall be considered force-controlled. </a:t>
            </a:r>
          </a:p>
          <a:p>
            <a:r>
              <a:rPr lang="en-US" dirty="0" smtClean="0"/>
              <a:t>Criteria for Linear Procedures</a:t>
            </a:r>
          </a:p>
          <a:p>
            <a:pPr lvl="1"/>
            <a:r>
              <a:rPr lang="en-US" dirty="0" smtClean="0"/>
              <a:t>‘</a:t>
            </a:r>
            <a:r>
              <a:rPr lang="en-US" dirty="0" err="1" smtClean="0"/>
              <a:t>m</a:t>
            </a:r>
            <a:r>
              <a:rPr lang="en-US" dirty="0" smtClean="0"/>
              <a:t>’ factors shall be selected from Table 5-5</a:t>
            </a:r>
          </a:p>
          <a:p>
            <a:pPr lvl="1"/>
            <a:r>
              <a:rPr lang="en-US" dirty="0" smtClean="0"/>
              <a:t>Link beams shall conform to the requirements of AISC Seismic provisions with regard to detailing</a:t>
            </a:r>
          </a:p>
          <a:p>
            <a:pPr lvl="1"/>
            <a:r>
              <a:rPr lang="en-US" dirty="0" smtClean="0"/>
              <a:t>The brace connecting to a link beam shall be designed for 1.25 times the link strength to ensure link yielding without brace or column buckling</a:t>
            </a:r>
          </a:p>
          <a:p>
            <a:pPr lvl="1"/>
            <a:r>
              <a:rPr lang="en-US" dirty="0" smtClean="0"/>
              <a:t>Where the link beam is attached to the column flange with </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4-03.tiff"/>
          <p:cNvPicPr>
            <a:picLocks noChangeAspect="1"/>
          </p:cNvPicPr>
          <p:nvPr/>
        </p:nvPicPr>
        <p:blipFill>
          <a:blip r:embed="rId2"/>
          <a:stretch>
            <a:fillRect/>
          </a:stretch>
        </p:blipFill>
        <p:spPr>
          <a:xfrm>
            <a:off x="1652136" y="0"/>
            <a:ext cx="5839728" cy="6858000"/>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 for NSP, NDP</a:t>
            </a:r>
            <a:endParaRPr lang="en-US" dirty="0"/>
          </a:p>
        </p:txBody>
      </p:sp>
      <p:sp>
        <p:nvSpPr>
          <p:cNvPr id="3" name="Content Placeholder 2"/>
          <p:cNvSpPr>
            <a:spLocks noGrp="1"/>
          </p:cNvSpPr>
          <p:nvPr>
            <p:ph sz="quarter" idx="1"/>
          </p:nvPr>
        </p:nvSpPr>
        <p:spPr>
          <a:xfrm>
            <a:off x="304800" y="685800"/>
            <a:ext cx="8382000" cy="6172200"/>
          </a:xfrm>
        </p:spPr>
        <p:txBody>
          <a:bodyPr/>
          <a:lstStyle/>
          <a:p>
            <a:pPr lvl="1"/>
            <a:r>
              <a:rPr lang="en-US" dirty="0" smtClean="0"/>
              <a:t>Full-pen welds, the provisions for these connections shall be the same as for FR frame full-pen connections. ‘</a:t>
            </a:r>
            <a:r>
              <a:rPr lang="en-US" dirty="0" err="1" smtClean="0"/>
              <a:t>m</a:t>
            </a:r>
            <a:r>
              <a:rPr lang="en-US" dirty="0" smtClean="0"/>
              <a:t>’ factors for flexure and shear in link beams shall be taken from Table 5-5</a:t>
            </a:r>
          </a:p>
          <a:p>
            <a:r>
              <a:rPr lang="en-US" dirty="0" smtClean="0"/>
              <a:t>Criteria for NSP and NDP</a:t>
            </a:r>
          </a:p>
          <a:p>
            <a:pPr lvl="1"/>
            <a:r>
              <a:rPr lang="en-US" dirty="0" smtClean="0"/>
              <a:t>Calculated component actions shall satisfy the requirements of 3.4.3. Deformation limits shall be taken from 5-6 and 5-7 Tables. </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5-13.tiff"/>
          <p:cNvPicPr>
            <a:picLocks noChangeAspect="1"/>
          </p:cNvPicPr>
          <p:nvPr/>
        </p:nvPicPr>
        <p:blipFill>
          <a:blip r:embed="rId2"/>
          <a:stretch>
            <a:fillRect/>
          </a:stretch>
        </p:blipFill>
        <p:spPr>
          <a:xfrm>
            <a:off x="1739856" y="0"/>
            <a:ext cx="5664287" cy="685800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5.7 Steel Plate Shear Walls</a:t>
            </a:r>
            <a:endParaRPr lang="en-US" dirty="0"/>
          </a:p>
        </p:txBody>
      </p:sp>
      <p:sp>
        <p:nvSpPr>
          <p:cNvPr id="3" name="Content Placeholder 2"/>
          <p:cNvSpPr>
            <a:spLocks noGrp="1"/>
          </p:cNvSpPr>
          <p:nvPr>
            <p:ph sz="quarter" idx="1"/>
          </p:nvPr>
        </p:nvSpPr>
        <p:spPr>
          <a:xfrm>
            <a:off x="304800" y="990600"/>
            <a:ext cx="8382000" cy="5867400"/>
          </a:xfrm>
        </p:spPr>
        <p:txBody>
          <a:bodyPr/>
          <a:lstStyle/>
          <a:p>
            <a:r>
              <a:rPr lang="en-US" dirty="0" smtClean="0"/>
              <a:t>Stiffness for LSP and LDP</a:t>
            </a:r>
          </a:p>
          <a:p>
            <a:pPr lvl="1"/>
            <a:r>
              <a:rPr lang="en-US" dirty="0" smtClean="0"/>
              <a:t>Use of a plane stress finite element with beams and columns as boundary elements to analyze a steel plate shear wall shall be permitted. </a:t>
            </a:r>
          </a:p>
          <a:p>
            <a:pPr lvl="1"/>
            <a:r>
              <a:rPr lang="en-US" dirty="0" smtClean="0"/>
              <a:t>The global stiffness of the wall </a:t>
            </a:r>
            <a:r>
              <a:rPr lang="en-US" dirty="0" err="1" smtClean="0"/>
              <a:t>K</a:t>
            </a:r>
            <a:r>
              <a:rPr lang="en-US" baseline="-25000" dirty="0" err="1" smtClean="0"/>
              <a:t>w</a:t>
            </a:r>
            <a:r>
              <a:rPr lang="en-US" dirty="0" smtClean="0"/>
              <a:t> shall be calculated according to Equation 5-33, unless another method based on principles of mechanics is used</a:t>
            </a:r>
          </a:p>
          <a:p>
            <a:pPr lvl="1"/>
            <a:endParaRPr lang="en-US" dirty="0"/>
          </a:p>
        </p:txBody>
      </p:sp>
      <p:pic>
        <p:nvPicPr>
          <p:cNvPr id="4" name="Picture 3" descr="Snapshot 2008-11-19 23-51-48.tiff"/>
          <p:cNvPicPr>
            <a:picLocks noChangeAspect="1"/>
          </p:cNvPicPr>
          <p:nvPr/>
        </p:nvPicPr>
        <p:blipFill>
          <a:blip r:embed="rId2"/>
          <a:stretch>
            <a:fillRect/>
          </a:stretch>
        </p:blipFill>
        <p:spPr>
          <a:xfrm>
            <a:off x="1828800" y="3733800"/>
            <a:ext cx="5080000" cy="2400300"/>
          </a:xfrm>
          <a:prstGeom prst="rect">
            <a:avLst/>
          </a:prstGeom>
          <a:ln>
            <a:solidFill>
              <a:srgbClr val="D34817"/>
            </a:solid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Stiffness for NSP, NDP</a:t>
            </a:r>
            <a:endParaRPr lang="en-US" dirty="0"/>
          </a:p>
        </p:txBody>
      </p:sp>
      <p:sp>
        <p:nvSpPr>
          <p:cNvPr id="3" name="Content Placeholder 2"/>
          <p:cNvSpPr>
            <a:spLocks noGrp="1"/>
          </p:cNvSpPr>
          <p:nvPr>
            <p:ph sz="quarter" idx="1"/>
          </p:nvPr>
        </p:nvSpPr>
        <p:spPr>
          <a:xfrm>
            <a:off x="304800" y="990600"/>
            <a:ext cx="8382000" cy="5867400"/>
          </a:xfrm>
        </p:spPr>
        <p:txBody>
          <a:bodyPr/>
          <a:lstStyle/>
          <a:p>
            <a:r>
              <a:rPr lang="en-US" dirty="0" smtClean="0"/>
              <a:t>Stiffness for NSP</a:t>
            </a:r>
          </a:p>
          <a:p>
            <a:pPr lvl="1"/>
            <a:r>
              <a:rPr lang="en-US" dirty="0" smtClean="0"/>
              <a:t>The elastic stiffness of the load-deformation relationship for the wall shall be as specified for linear procedures in 5.7.2.1</a:t>
            </a:r>
          </a:p>
          <a:p>
            <a:pPr lvl="1"/>
            <a:r>
              <a:rPr lang="en-US" dirty="0" smtClean="0"/>
              <a:t>The complete nonlinear load-deformation relationship shall be based on experiment or approved rational analysis.</a:t>
            </a:r>
          </a:p>
          <a:p>
            <a:pPr lvl="1"/>
            <a:r>
              <a:rPr lang="en-US" dirty="0" smtClean="0"/>
              <a:t>Alternatively, use of generalized load-deformation relationship shown in Figure 5-1 and specified in 5.5.2.2.2 shall be permitted. </a:t>
            </a:r>
          </a:p>
          <a:p>
            <a:r>
              <a:rPr lang="en-US" dirty="0" smtClean="0"/>
              <a:t>Stiffness for NDP</a:t>
            </a:r>
          </a:p>
          <a:p>
            <a:pPr lvl="1"/>
            <a:r>
              <a:rPr lang="en-US" dirty="0" smtClean="0"/>
              <a:t>The complete hysteretic behavior of each component shall be modeled by a rational procedure verified by an experiment.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Seismic Hazard</a:t>
            </a:r>
            <a:endParaRPr lang="en-US" dirty="0"/>
          </a:p>
        </p:txBody>
      </p:sp>
      <p:pic>
        <p:nvPicPr>
          <p:cNvPr id="4" name="Content Placeholder 3" descr="Snapshot 2008-10-31 02-57-31.tiff"/>
          <p:cNvPicPr>
            <a:picLocks noGrp="1" noChangeAspect="1"/>
          </p:cNvPicPr>
          <p:nvPr>
            <p:ph sz="quarter" idx="1"/>
          </p:nvPr>
        </p:nvPicPr>
        <p:blipFill>
          <a:blip r:embed="rId2"/>
          <a:srcRect l="-9555" r="-9555"/>
          <a:stretch>
            <a:fillRect/>
          </a:stretch>
        </p:blipFill>
        <p:spPr>
          <a:xfrm>
            <a:off x="1676400" y="1447801"/>
            <a:ext cx="5181600" cy="3156066"/>
          </a:xfrm>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5-13.tiff"/>
          <p:cNvPicPr>
            <a:picLocks noChangeAspect="1"/>
          </p:cNvPicPr>
          <p:nvPr/>
        </p:nvPicPr>
        <p:blipFill>
          <a:blip r:embed="rId2"/>
          <a:stretch>
            <a:fillRect/>
          </a:stretch>
        </p:blipFill>
        <p:spPr>
          <a:xfrm>
            <a:off x="1739856" y="0"/>
            <a:ext cx="5664287" cy="6858000"/>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LSP, LDP</a:t>
            </a:r>
            <a:endParaRPr lang="en-US" dirty="0"/>
          </a:p>
        </p:txBody>
      </p:sp>
      <p:sp>
        <p:nvSpPr>
          <p:cNvPr id="3" name="Content Placeholder 2"/>
          <p:cNvSpPr>
            <a:spLocks noGrp="1"/>
          </p:cNvSpPr>
          <p:nvPr>
            <p:ph sz="quarter" idx="1"/>
          </p:nvPr>
        </p:nvSpPr>
        <p:spPr>
          <a:xfrm>
            <a:off x="304800" y="914400"/>
            <a:ext cx="8382000" cy="5791200"/>
          </a:xfrm>
        </p:spPr>
        <p:txBody>
          <a:bodyPr/>
          <a:lstStyle/>
          <a:p>
            <a:r>
              <a:rPr lang="en-US" dirty="0" smtClean="0"/>
              <a:t>Strength for LSP, LDP</a:t>
            </a:r>
          </a:p>
          <a:p>
            <a:pPr lvl="1"/>
            <a:r>
              <a:rPr lang="en-US" dirty="0" smtClean="0"/>
              <a:t>The expected strength of the steel wall Q</a:t>
            </a:r>
            <a:r>
              <a:rPr lang="en-US" baseline="-25000" dirty="0" smtClean="0"/>
              <a:t>CE</a:t>
            </a:r>
            <a:r>
              <a:rPr lang="en-US" dirty="0" smtClean="0"/>
              <a:t> shall be determined using the AISC Specifications with </a:t>
            </a:r>
            <a:r>
              <a:rPr lang="en-US" dirty="0" err="1" smtClean="0"/>
              <a:t>f</a:t>
            </a:r>
            <a:r>
              <a:rPr lang="en-US" dirty="0" smtClean="0"/>
              <a:t>=1.0 and the expected yield strength </a:t>
            </a:r>
            <a:r>
              <a:rPr lang="en-US" dirty="0" err="1" smtClean="0"/>
              <a:t>F</a:t>
            </a:r>
            <a:r>
              <a:rPr lang="en-US" baseline="-25000" dirty="0" err="1" smtClean="0"/>
              <a:t>ye</a:t>
            </a:r>
            <a:r>
              <a:rPr lang="en-US" dirty="0" smtClean="0"/>
              <a:t>.</a:t>
            </a:r>
          </a:p>
          <a:p>
            <a:pPr lvl="1"/>
            <a:r>
              <a:rPr lang="en-US" dirty="0" smtClean="0"/>
              <a:t>The wall shall be permitted to be modeled as the web of a plate girder</a:t>
            </a:r>
          </a:p>
          <a:p>
            <a:pPr lvl="1"/>
            <a:r>
              <a:rPr lang="en-US" dirty="0" smtClean="0"/>
              <a:t>If stiffeners are provided to prevent buckling, they shall be spaced such that the buckling of the wall does not occur and the expected strength of the wall shall be determined using the Equation below:</a:t>
            </a:r>
          </a:p>
          <a:p>
            <a:pPr lvl="1"/>
            <a:r>
              <a:rPr lang="en-US" dirty="0" smtClean="0"/>
              <a:t>Q</a:t>
            </a:r>
            <a:r>
              <a:rPr lang="en-US" baseline="-25000" dirty="0" smtClean="0"/>
              <a:t>CE</a:t>
            </a:r>
            <a:r>
              <a:rPr lang="en-US" dirty="0" smtClean="0"/>
              <a:t> = V</a:t>
            </a:r>
            <a:r>
              <a:rPr lang="en-US" baseline="-25000" dirty="0" smtClean="0"/>
              <a:t>CE</a:t>
            </a:r>
            <a:r>
              <a:rPr lang="en-US" dirty="0" smtClean="0"/>
              <a:t> = 0.6 </a:t>
            </a:r>
            <a:r>
              <a:rPr lang="en-US" dirty="0" err="1" smtClean="0"/>
              <a:t>F</a:t>
            </a:r>
            <a:r>
              <a:rPr lang="en-US" baseline="-25000" dirty="0" err="1" smtClean="0"/>
              <a:t>ye</a:t>
            </a:r>
            <a:r>
              <a:rPr lang="en-US" dirty="0" smtClean="0"/>
              <a:t> a </a:t>
            </a:r>
            <a:r>
              <a:rPr lang="en-US" dirty="0" err="1" smtClean="0"/>
              <a:t>t</a:t>
            </a:r>
            <a:r>
              <a:rPr lang="en-US" baseline="-25000" dirty="0" err="1" smtClean="0"/>
              <a:t>w</a:t>
            </a:r>
            <a:r>
              <a:rPr lang="en-US" baseline="-25000" dirty="0" smtClean="0"/>
              <a:t>	</a:t>
            </a:r>
          </a:p>
          <a:p>
            <a:pPr lvl="2"/>
            <a:r>
              <a:rPr lang="en-US" dirty="0" smtClean="0"/>
              <a:t>	where a = clear width of the wall between columns. </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Strength for NSP</a:t>
            </a:r>
            <a:endParaRPr lang="en-US" dirty="0"/>
          </a:p>
        </p:txBody>
      </p:sp>
      <p:sp>
        <p:nvSpPr>
          <p:cNvPr id="3" name="Content Placeholder 2"/>
          <p:cNvSpPr>
            <a:spLocks noGrp="1"/>
          </p:cNvSpPr>
          <p:nvPr>
            <p:ph sz="quarter" idx="1"/>
          </p:nvPr>
        </p:nvSpPr>
        <p:spPr>
          <a:xfrm>
            <a:off x="304800" y="914400"/>
            <a:ext cx="8382000" cy="5715000"/>
          </a:xfrm>
        </p:spPr>
        <p:txBody>
          <a:bodyPr/>
          <a:lstStyle/>
          <a:p>
            <a:r>
              <a:rPr lang="en-US" dirty="0" smtClean="0"/>
              <a:t>Strength for NSP</a:t>
            </a:r>
          </a:p>
          <a:p>
            <a:pPr lvl="1"/>
            <a:r>
              <a:rPr lang="en-US" dirty="0" smtClean="0"/>
              <a:t>The generalized load-deformation curve shown in Figure 5-1 shall be used to represent the complete load-deformation behavior of the steel plate shear wall to failure unless another load-deformation relationship based on experiment or approved rational analysis verified by experiment is used. </a:t>
            </a:r>
          </a:p>
          <a:p>
            <a:pPr lvl="1"/>
            <a:r>
              <a:rPr lang="en-US" dirty="0" smtClean="0"/>
              <a:t>The expected strength Q</a:t>
            </a:r>
            <a:r>
              <a:rPr lang="en-US" baseline="-25000" dirty="0" smtClean="0"/>
              <a:t>CE</a:t>
            </a:r>
            <a:r>
              <a:rPr lang="en-US" dirty="0" smtClean="0"/>
              <a:t> shall be calculated according to previous equation.</a:t>
            </a:r>
          </a:p>
          <a:p>
            <a:pPr lvl="1"/>
            <a:r>
              <a:rPr lang="en-US" dirty="0" smtClean="0"/>
              <a:t>The yield deformation shall be calculated as</a:t>
            </a:r>
          </a:p>
          <a:p>
            <a:pPr lvl="2"/>
            <a:r>
              <a:rPr lang="en-US" dirty="0" err="1" smtClean="0">
                <a:latin typeface="Symbol" charset="2"/>
                <a:cs typeface="Symbol" charset="2"/>
              </a:rPr>
              <a:t>D</a:t>
            </a:r>
            <a:r>
              <a:rPr lang="en-US" baseline="-25000" dirty="0" err="1" smtClean="0"/>
              <a:t>y</a:t>
            </a:r>
            <a:r>
              <a:rPr lang="en-US" dirty="0" smtClean="0"/>
              <a:t> = Q</a:t>
            </a:r>
            <a:r>
              <a:rPr lang="en-US" baseline="-25000" dirty="0" smtClean="0"/>
              <a:t>CE</a:t>
            </a:r>
            <a:r>
              <a:rPr lang="en-US" dirty="0" smtClean="0"/>
              <a:t> / </a:t>
            </a:r>
            <a:r>
              <a:rPr lang="en-US" dirty="0" err="1" smtClean="0"/>
              <a:t>K</a:t>
            </a:r>
            <a:r>
              <a:rPr lang="en-US" baseline="-25000" dirty="0" err="1" smtClean="0"/>
              <a:t>w</a:t>
            </a:r>
            <a:endParaRPr lang="en-US" dirty="0" smtClean="0"/>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5.7.4 Acceptance Criteria</a:t>
            </a:r>
            <a:endParaRPr lang="en-US" dirty="0"/>
          </a:p>
        </p:txBody>
      </p:sp>
      <p:sp>
        <p:nvSpPr>
          <p:cNvPr id="3" name="Content Placeholder 2"/>
          <p:cNvSpPr>
            <a:spLocks noGrp="1"/>
          </p:cNvSpPr>
          <p:nvPr>
            <p:ph sz="quarter" idx="1"/>
          </p:nvPr>
        </p:nvSpPr>
        <p:spPr>
          <a:xfrm>
            <a:off x="304800" y="685800"/>
            <a:ext cx="8382000" cy="6172200"/>
          </a:xfrm>
        </p:spPr>
        <p:txBody>
          <a:bodyPr/>
          <a:lstStyle/>
          <a:p>
            <a:r>
              <a:rPr lang="en-US" dirty="0" smtClean="0"/>
              <a:t>For LSP, LDP</a:t>
            </a:r>
          </a:p>
          <a:p>
            <a:pPr lvl="1"/>
            <a:r>
              <a:rPr lang="en-US" dirty="0" smtClean="0"/>
              <a:t>‘</a:t>
            </a:r>
            <a:r>
              <a:rPr lang="en-US" dirty="0" err="1" smtClean="0"/>
              <a:t>m</a:t>
            </a:r>
            <a:r>
              <a:rPr lang="en-US" dirty="0" smtClean="0"/>
              <a:t>’ factors for steel components shall be selected from Table 5-5</a:t>
            </a:r>
          </a:p>
          <a:p>
            <a:pPr lvl="1"/>
            <a:r>
              <a:rPr lang="en-US" dirty="0" smtClean="0"/>
              <a:t>Shear behavior in SPSW shall be considered a deformation-controlled action with acceptance criteria as provided in Table 5-5</a:t>
            </a:r>
          </a:p>
          <a:p>
            <a:r>
              <a:rPr lang="en-US" dirty="0" smtClean="0"/>
              <a:t>For NSP</a:t>
            </a:r>
          </a:p>
          <a:p>
            <a:pPr lvl="1"/>
            <a:r>
              <a:rPr lang="en-US" dirty="0" smtClean="0"/>
              <a:t>Calculated component actions shall satisfy the requirements of Section 3.4.3. Deformation limits shall be taken from Tables 5-6 and 5-7. </a:t>
            </a:r>
          </a:p>
          <a:p>
            <a:pPr lvl="1"/>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20 00-04-35.tiff"/>
          <p:cNvPicPr>
            <a:picLocks noChangeAspect="1"/>
          </p:cNvPicPr>
          <p:nvPr/>
        </p:nvPicPr>
        <p:blipFill>
          <a:blip r:embed="rId2"/>
          <a:stretch>
            <a:fillRect/>
          </a:stretch>
        </p:blipFill>
        <p:spPr>
          <a:xfrm>
            <a:off x="1783772" y="0"/>
            <a:ext cx="5576455" cy="6858000"/>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napshot 2008-11-20 00-05-13.tiff"/>
          <p:cNvPicPr>
            <a:picLocks noChangeAspect="1"/>
          </p:cNvPicPr>
          <p:nvPr/>
        </p:nvPicPr>
        <p:blipFill>
          <a:blip r:embed="rId2"/>
          <a:stretch>
            <a:fillRect/>
          </a:stretch>
        </p:blipFill>
        <p:spPr>
          <a:xfrm>
            <a:off x="1739856" y="0"/>
            <a:ext cx="566428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Requirements</a:t>
            </a:r>
            <a:endParaRPr lang="en-US" dirty="0"/>
          </a:p>
        </p:txBody>
      </p:sp>
      <p:sp>
        <p:nvSpPr>
          <p:cNvPr id="3" name="Content Placeholder 2"/>
          <p:cNvSpPr>
            <a:spLocks noGrp="1"/>
          </p:cNvSpPr>
          <p:nvPr>
            <p:ph sz="quarter" idx="1"/>
          </p:nvPr>
        </p:nvSpPr>
        <p:spPr>
          <a:xfrm>
            <a:off x="304800" y="1447800"/>
            <a:ext cx="8382000" cy="5029200"/>
          </a:xfrm>
        </p:spPr>
        <p:txBody>
          <a:bodyPr>
            <a:normAutofit lnSpcReduction="10000"/>
          </a:bodyPr>
          <a:lstStyle/>
          <a:p>
            <a:r>
              <a:rPr lang="en-US" dirty="0" smtClean="0"/>
              <a:t>The </a:t>
            </a:r>
            <a:r>
              <a:rPr lang="en-US" dirty="0" err="1" smtClean="0"/>
              <a:t>Prestandard</a:t>
            </a:r>
            <a:r>
              <a:rPr lang="en-US" dirty="0" smtClean="0"/>
              <a:t> for Seismic Rehabilitation of buildings specifies nationally applicable provisions for the rehabilitation of buildings to improve seismic performance.</a:t>
            </a:r>
          </a:p>
          <a:p>
            <a:r>
              <a:rPr lang="en-US" dirty="0" smtClean="0"/>
              <a:t>The provisions of this FEMA 356 standard are based on the FEMA 273 guidelines with limited material taken from FEMA 274 Commentary. </a:t>
            </a:r>
          </a:p>
          <a:p>
            <a:r>
              <a:rPr lang="en-US" dirty="0" smtClean="0"/>
              <a:t>FEMA 356 supersedes FEMA 273 guidelines. </a:t>
            </a:r>
          </a:p>
          <a:p>
            <a:r>
              <a:rPr lang="en-US" dirty="0" smtClean="0"/>
              <a:t>Select rehabilitation objective. The selection of a rehabilitation objective shall consist of the selection of a target building performance level from a range of performance levels defined in Section 1.5, and on the selection of an anticipated EQ Hazard Level from a range of seismic hazards defined in Section 1.6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Seismic Hazard</a:t>
            </a:r>
            <a:endParaRPr lang="en-US" dirty="0"/>
          </a:p>
        </p:txBody>
      </p:sp>
      <p:sp>
        <p:nvSpPr>
          <p:cNvPr id="3" name="Content Placeholder 2"/>
          <p:cNvSpPr>
            <a:spLocks noGrp="1"/>
          </p:cNvSpPr>
          <p:nvPr>
            <p:ph sz="quarter" idx="1"/>
          </p:nvPr>
        </p:nvSpPr>
        <p:spPr>
          <a:xfrm>
            <a:off x="533400" y="1447800"/>
            <a:ext cx="8153400" cy="5029200"/>
          </a:xfrm>
        </p:spPr>
        <p:txBody>
          <a:bodyPr/>
          <a:lstStyle/>
          <a:p>
            <a:r>
              <a:rPr lang="en-US" dirty="0" smtClean="0"/>
              <a:t>Seismic hazard due to ground shaking:</a:t>
            </a:r>
          </a:p>
          <a:p>
            <a:pPr lvl="1"/>
            <a:r>
              <a:rPr lang="en-US" dirty="0" smtClean="0"/>
              <a:t>Shall be based on the location of the building with respect to causative faults, the regional geology, and selected hazard level.</a:t>
            </a:r>
          </a:p>
          <a:p>
            <a:pPr lvl="1"/>
            <a:r>
              <a:rPr lang="en-US" dirty="0" smtClean="0"/>
              <a:t>Shall be defined as acceleration response spectra or acceleration time-histories on either a probabilistic or deterministic basis. </a:t>
            </a:r>
          </a:p>
          <a:p>
            <a:pPr lvl="1"/>
            <a:r>
              <a:rPr lang="en-US" dirty="0" smtClean="0"/>
              <a:t>Acceleration response spectra in accordance with the general procedure of Section 1.6.1 or Site-specific procedure of Section 1.6.2</a:t>
            </a:r>
          </a:p>
          <a:p>
            <a:pPr lvl="1"/>
            <a:r>
              <a:rPr lang="en-US" dirty="0" smtClean="0"/>
              <a:t> Acceleration time-histories in accordance with Section 1.6.2.2</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1.6.1 General Procedure </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Use approved spectral response acceleration contour maps of 5%-damped response spectrum ordinates for short period (0.2 </a:t>
            </a:r>
            <a:r>
              <a:rPr lang="en-US" dirty="0" err="1" smtClean="0"/>
              <a:t>s</a:t>
            </a:r>
            <a:r>
              <a:rPr lang="en-US" dirty="0" smtClean="0"/>
              <a:t>) and long-period (1 </a:t>
            </a:r>
            <a:r>
              <a:rPr lang="en-US" dirty="0" err="1" smtClean="0"/>
              <a:t>s</a:t>
            </a:r>
            <a:r>
              <a:rPr lang="en-US" dirty="0" smtClean="0"/>
              <a:t>) response.</a:t>
            </a:r>
          </a:p>
          <a:p>
            <a:pPr lvl="1"/>
            <a:r>
              <a:rPr lang="en-US" dirty="0" smtClean="0"/>
              <a:t>If the desired hazard level corresponds with the mapped levels, then obtain S</a:t>
            </a:r>
            <a:r>
              <a:rPr lang="en-US" baseline="-25000" dirty="0" smtClean="0"/>
              <a:t>s</a:t>
            </a:r>
            <a:r>
              <a:rPr lang="en-US" dirty="0" smtClean="0"/>
              <a:t> and S</a:t>
            </a:r>
            <a:r>
              <a:rPr lang="en-US" baseline="-25000" dirty="0" smtClean="0"/>
              <a:t>1</a:t>
            </a:r>
            <a:r>
              <a:rPr lang="en-US" dirty="0" smtClean="0"/>
              <a:t> from the maps. </a:t>
            </a:r>
          </a:p>
          <a:p>
            <a:pPr lvl="1"/>
            <a:r>
              <a:rPr lang="en-US" dirty="0" smtClean="0"/>
              <a:t>If the desired hazard level does not correspond to the mapped levels, then obtain values from the available maps, and modify them by logarithmic interpolation</a:t>
            </a:r>
          </a:p>
          <a:p>
            <a:pPr lvl="1"/>
            <a:r>
              <a:rPr lang="en-US" dirty="0" smtClean="0"/>
              <a:t>Obtain DESIGN spectral response acceleration parameters by multiplying them with coefficients for site class effects</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BSE-2 Response Acceleration Parameters</a:t>
            </a:r>
            <a:endParaRPr lang="en-US" dirty="0"/>
          </a:p>
        </p:txBody>
      </p:sp>
      <p:sp>
        <p:nvSpPr>
          <p:cNvPr id="3" name="Content Placeholder 2"/>
          <p:cNvSpPr>
            <a:spLocks noGrp="1"/>
          </p:cNvSpPr>
          <p:nvPr>
            <p:ph sz="quarter" idx="1"/>
          </p:nvPr>
        </p:nvSpPr>
        <p:spPr>
          <a:xfrm>
            <a:off x="304800" y="1447800"/>
            <a:ext cx="8839200" cy="5105400"/>
          </a:xfrm>
        </p:spPr>
        <p:txBody>
          <a:bodyPr/>
          <a:lstStyle/>
          <a:p>
            <a:r>
              <a:rPr lang="en-US" dirty="0" smtClean="0"/>
              <a:t>For the BSE-2 hazard level, S</a:t>
            </a:r>
            <a:r>
              <a:rPr lang="en-US" baseline="-25000" dirty="0" smtClean="0"/>
              <a:t>s</a:t>
            </a:r>
            <a:r>
              <a:rPr lang="en-US" dirty="0" smtClean="0"/>
              <a:t> and S</a:t>
            </a:r>
            <a:r>
              <a:rPr lang="en-US" baseline="-25000" dirty="0" smtClean="0"/>
              <a:t>1 </a:t>
            </a:r>
            <a:r>
              <a:rPr lang="en-US" dirty="0" smtClean="0"/>
              <a:t>are taken from approved MCE spectral response acceleration contour maps. Values can be interpolated between the values shown on the map for the contour lines on either side of the side</a:t>
            </a:r>
          </a:p>
          <a:p>
            <a:r>
              <a:rPr lang="en-US" dirty="0" smtClean="0"/>
              <a:t>The BSE-2 hazard level is consisted with MCE. In most areas it has a 2% probability of exceedance in 50 years (2%/50 year)</a:t>
            </a:r>
          </a:p>
          <a:p>
            <a:r>
              <a:rPr lang="en-US" dirty="0" smtClean="0"/>
              <a:t>The design short-period S</a:t>
            </a:r>
            <a:r>
              <a:rPr lang="en-US" baseline="-25000" dirty="0" smtClean="0"/>
              <a:t>XS</a:t>
            </a:r>
            <a:r>
              <a:rPr lang="en-US" dirty="0" smtClean="0"/>
              <a:t> and S</a:t>
            </a:r>
            <a:r>
              <a:rPr lang="en-US" baseline="-25000" dirty="0" smtClean="0"/>
              <a:t>X1</a:t>
            </a:r>
            <a:r>
              <a:rPr lang="en-US" dirty="0" smtClean="0"/>
              <a:t> for BSE—2 shall be determined using S</a:t>
            </a:r>
            <a:r>
              <a:rPr lang="en-US" baseline="-25000" dirty="0" smtClean="0"/>
              <a:t>s</a:t>
            </a:r>
            <a:r>
              <a:rPr lang="en-US" dirty="0" smtClean="0"/>
              <a:t> and S</a:t>
            </a:r>
            <a:r>
              <a:rPr lang="en-US" baseline="-25000" dirty="0" smtClean="0"/>
              <a:t>1</a:t>
            </a:r>
            <a:r>
              <a:rPr lang="en-US" dirty="0" smtClean="0"/>
              <a:t> and site class modifications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BSE-1 Response Acceleration Parameters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The design S</a:t>
            </a:r>
            <a:r>
              <a:rPr lang="en-US" baseline="-25000" dirty="0" smtClean="0"/>
              <a:t>XS</a:t>
            </a:r>
            <a:r>
              <a:rPr lang="en-US" dirty="0" smtClean="0"/>
              <a:t> and S</a:t>
            </a:r>
            <a:r>
              <a:rPr lang="en-US" baseline="-25000" dirty="0" smtClean="0"/>
              <a:t>X1</a:t>
            </a:r>
            <a:r>
              <a:rPr lang="en-US" dirty="0" smtClean="0"/>
              <a:t> for the BSE-1 hazard level shall be taken as the smaller of the following:</a:t>
            </a:r>
          </a:p>
          <a:p>
            <a:pPr lvl="1"/>
            <a:r>
              <a:rPr lang="en-US" dirty="0" smtClean="0"/>
              <a:t>The values of S</a:t>
            </a:r>
            <a:r>
              <a:rPr lang="en-US" baseline="-25000" dirty="0" smtClean="0"/>
              <a:t>s</a:t>
            </a:r>
            <a:r>
              <a:rPr lang="en-US" dirty="0" smtClean="0"/>
              <a:t> and S</a:t>
            </a:r>
            <a:r>
              <a:rPr lang="en-US" baseline="-25000" dirty="0" smtClean="0"/>
              <a:t>1</a:t>
            </a:r>
            <a:r>
              <a:rPr lang="en-US" dirty="0" smtClean="0"/>
              <a:t> taken from 10%/50 year spectral response acceleration contour maps. Values can be interpolated between the values shown on the map for the contour lines on either side of the side. The values shall be modified for site class. </a:t>
            </a:r>
          </a:p>
          <a:p>
            <a:pPr lvl="1"/>
            <a:r>
              <a:rPr lang="en-US" dirty="0" smtClean="0"/>
              <a:t>Two-thirds of the values of the parameters for the BSE-2 earthquake hazard level (design values). </a:t>
            </a:r>
          </a:p>
          <a:p>
            <a:pPr lvl="1"/>
            <a:endParaRPr lang="en-US" dirty="0" smtClean="0"/>
          </a:p>
          <a:p>
            <a:pPr lvl="1"/>
            <a:r>
              <a:rPr lang="en-US" dirty="0" smtClean="0"/>
              <a:t>2/3 MCE will have different probability throughout the nation, depending on seismicity of the region. The BSE-1 hazard level has a 10% probability of exceedance in 50 years but not exceeding values for new buildings taken as 2/3 MCE.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of Mapped Response for other Probabilities of Exceedance (1.6.1.3)</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For probabilities of exceedance between 2% and 10%, when the mapped BSE-2 S</a:t>
            </a:r>
            <a:r>
              <a:rPr lang="en-US" baseline="-25000" dirty="0" smtClean="0"/>
              <a:t>s</a:t>
            </a:r>
            <a:r>
              <a:rPr lang="en-US" dirty="0" smtClean="0"/>
              <a:t> &lt; 1.5g, or &gt; 1.5 </a:t>
            </a:r>
            <a:r>
              <a:rPr lang="en-US" dirty="0" err="1" smtClean="0"/>
              <a:t>g</a:t>
            </a:r>
            <a:r>
              <a:rPr lang="en-US" dirty="0" smtClean="0"/>
              <a:t>, the corresponding parameters can be determined using different Equations 1 and 2.</a:t>
            </a:r>
          </a:p>
          <a:p>
            <a:r>
              <a:rPr lang="en-US" dirty="0" smtClean="0"/>
              <a:t>For probabilities of exceedance greater than 10%, when the mapped BSE-1 S</a:t>
            </a:r>
            <a:r>
              <a:rPr lang="en-US" baseline="-25000" dirty="0" smtClean="0"/>
              <a:t>s</a:t>
            </a:r>
            <a:r>
              <a:rPr lang="en-US" dirty="0" smtClean="0"/>
              <a:t> &lt; 1.5 </a:t>
            </a:r>
            <a:r>
              <a:rPr lang="en-US" dirty="0" err="1" smtClean="0"/>
              <a:t>g</a:t>
            </a:r>
            <a:r>
              <a:rPr lang="en-US" dirty="0" smtClean="0"/>
              <a:t>, or &gt; 1.5 </a:t>
            </a:r>
            <a:r>
              <a:rPr lang="en-US" dirty="0" err="1" smtClean="0"/>
              <a:t>g</a:t>
            </a:r>
            <a:r>
              <a:rPr lang="en-US" dirty="0" smtClean="0"/>
              <a:t>, the corresponding parameters can be obtained using Equation 3, and some Tables of values.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 for Site Class</a:t>
            </a:r>
            <a:endParaRPr lang="en-US" dirty="0"/>
          </a:p>
        </p:txBody>
      </p:sp>
      <p:sp>
        <p:nvSpPr>
          <p:cNvPr id="3" name="Content Placeholder 2"/>
          <p:cNvSpPr>
            <a:spLocks noGrp="1"/>
          </p:cNvSpPr>
          <p:nvPr>
            <p:ph sz="quarter" idx="1"/>
          </p:nvPr>
        </p:nvSpPr>
        <p:spPr>
          <a:xfrm>
            <a:off x="304800" y="1447800"/>
            <a:ext cx="8382000" cy="5105400"/>
          </a:xfrm>
        </p:spPr>
        <p:txBody>
          <a:bodyPr/>
          <a:lstStyle/>
          <a:p>
            <a:r>
              <a:rPr lang="en-US" dirty="0" smtClean="0"/>
              <a:t>S</a:t>
            </a:r>
            <a:r>
              <a:rPr lang="en-US" baseline="-25000" dirty="0" smtClean="0"/>
              <a:t>XS</a:t>
            </a:r>
            <a:r>
              <a:rPr lang="en-US" dirty="0" smtClean="0"/>
              <a:t> = </a:t>
            </a:r>
            <a:r>
              <a:rPr lang="en-US" dirty="0" err="1" smtClean="0"/>
              <a:t>F</a:t>
            </a:r>
            <a:r>
              <a:rPr lang="en-US" baseline="-25000" dirty="0" err="1" smtClean="0"/>
              <a:t>a</a:t>
            </a:r>
            <a:r>
              <a:rPr lang="en-US" dirty="0" smtClean="0"/>
              <a:t> S</a:t>
            </a:r>
            <a:r>
              <a:rPr lang="en-US" baseline="-25000" dirty="0" smtClean="0"/>
              <a:t>s</a:t>
            </a:r>
            <a:r>
              <a:rPr lang="en-US" dirty="0" smtClean="0"/>
              <a:t>			S</a:t>
            </a:r>
            <a:r>
              <a:rPr lang="en-US" baseline="-25000" dirty="0" smtClean="0"/>
              <a:t>X1</a:t>
            </a:r>
            <a:r>
              <a:rPr lang="en-US" dirty="0" smtClean="0"/>
              <a:t> = F</a:t>
            </a:r>
            <a:r>
              <a:rPr lang="en-US" baseline="-25000" dirty="0" smtClean="0"/>
              <a:t>v</a:t>
            </a:r>
            <a:r>
              <a:rPr lang="en-US" dirty="0" smtClean="0"/>
              <a:t> S</a:t>
            </a:r>
            <a:r>
              <a:rPr lang="en-US" baseline="-25000" dirty="0" smtClean="0"/>
              <a:t>1</a:t>
            </a:r>
            <a:endParaRPr lang="en-US" dirty="0"/>
          </a:p>
        </p:txBody>
      </p:sp>
      <p:pic>
        <p:nvPicPr>
          <p:cNvPr id="4" name="Picture 3" descr="Snapshot 2008-11-02 23-06-42.tiff"/>
          <p:cNvPicPr>
            <a:picLocks noChangeAspect="1"/>
          </p:cNvPicPr>
          <p:nvPr/>
        </p:nvPicPr>
        <p:blipFill>
          <a:blip r:embed="rId2"/>
          <a:stretch>
            <a:fillRect/>
          </a:stretch>
        </p:blipFill>
        <p:spPr>
          <a:xfrm>
            <a:off x="304800" y="2209800"/>
            <a:ext cx="3263900" cy="3314700"/>
          </a:xfrm>
          <a:prstGeom prst="rect">
            <a:avLst/>
          </a:prstGeom>
        </p:spPr>
      </p:pic>
      <p:pic>
        <p:nvPicPr>
          <p:cNvPr id="5" name="Picture 4" descr="Snapshot 2008-11-02 23-07-22.tiff"/>
          <p:cNvPicPr>
            <a:picLocks noChangeAspect="1"/>
          </p:cNvPicPr>
          <p:nvPr/>
        </p:nvPicPr>
        <p:blipFill>
          <a:blip r:embed="rId3"/>
          <a:stretch>
            <a:fillRect/>
          </a:stretch>
        </p:blipFill>
        <p:spPr>
          <a:xfrm>
            <a:off x="4445000" y="2133600"/>
            <a:ext cx="3251200" cy="3378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Site Classes</a:t>
            </a:r>
            <a:endParaRPr lang="en-US" dirty="0"/>
          </a:p>
        </p:txBody>
      </p:sp>
      <p:pic>
        <p:nvPicPr>
          <p:cNvPr id="6" name="Content Placeholder 5" descr="Snapshot 2008-11-02 23-13-16.tiff"/>
          <p:cNvPicPr>
            <a:picLocks noGrp="1" noChangeAspect="1"/>
          </p:cNvPicPr>
          <p:nvPr>
            <p:ph sz="quarter" idx="1"/>
          </p:nvPr>
        </p:nvPicPr>
        <p:blipFill>
          <a:blip r:embed="rId2"/>
          <a:srcRect/>
          <a:stretch>
            <a:fillRect/>
          </a:stretch>
        </p:blipFill>
        <p:spPr>
          <a:xfrm>
            <a:off x="4800600" y="1447800"/>
            <a:ext cx="4186815" cy="4724400"/>
          </a:xfrm>
        </p:spPr>
      </p:pic>
      <p:pic>
        <p:nvPicPr>
          <p:cNvPr id="7" name="Picture 6" descr="Snapshot 2008-11-02 23-10-29.tiff"/>
          <p:cNvPicPr>
            <a:picLocks noChangeAspect="1"/>
          </p:cNvPicPr>
          <p:nvPr/>
        </p:nvPicPr>
        <p:blipFill>
          <a:blip r:embed="rId3"/>
          <a:stretch>
            <a:fillRect/>
          </a:stretch>
        </p:blipFill>
        <p:spPr>
          <a:xfrm>
            <a:off x="533400" y="1447800"/>
            <a:ext cx="4110228" cy="4724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143000"/>
          </a:xfrm>
        </p:spPr>
        <p:txBody>
          <a:bodyPr/>
          <a:lstStyle/>
          <a:p>
            <a:r>
              <a:rPr lang="en-US" dirty="0" smtClean="0"/>
              <a:t>General Response Spectrum </a:t>
            </a:r>
            <a:endParaRPr lang="en-US" dirty="0"/>
          </a:p>
        </p:txBody>
      </p:sp>
      <p:pic>
        <p:nvPicPr>
          <p:cNvPr id="4" name="Content Placeholder 3" descr="Snapshot 2008-11-02 23-23-28.tiff"/>
          <p:cNvPicPr>
            <a:picLocks noGrp="1" noChangeAspect="1"/>
          </p:cNvPicPr>
          <p:nvPr>
            <p:ph sz="quarter" idx="1"/>
          </p:nvPr>
        </p:nvPicPr>
        <p:blipFill>
          <a:blip r:embed="rId2"/>
          <a:srcRect l="-18356" r="-18356"/>
          <a:stretch>
            <a:fillRect/>
          </a:stretch>
        </p:blipFill>
        <p:spPr>
          <a:xfrm>
            <a:off x="4343400" y="4038600"/>
            <a:ext cx="4648200" cy="2831176"/>
          </a:xfrm>
        </p:spPr>
      </p:pic>
      <p:pic>
        <p:nvPicPr>
          <p:cNvPr id="5" name="Picture 4" descr="Snapshot 2008-11-02 23-23-06.tiff"/>
          <p:cNvPicPr>
            <a:picLocks noChangeAspect="1"/>
          </p:cNvPicPr>
          <p:nvPr/>
        </p:nvPicPr>
        <p:blipFill>
          <a:blip r:embed="rId3"/>
          <a:stretch>
            <a:fillRect/>
          </a:stretch>
        </p:blipFill>
        <p:spPr>
          <a:xfrm>
            <a:off x="4965700" y="914400"/>
            <a:ext cx="3416300" cy="3200400"/>
          </a:xfrm>
          <a:prstGeom prst="rect">
            <a:avLst/>
          </a:prstGeom>
        </p:spPr>
      </p:pic>
      <p:pic>
        <p:nvPicPr>
          <p:cNvPr id="6" name="Picture 5" descr="Snapshot 2008-11-02 23-22-05.tiff"/>
          <p:cNvPicPr>
            <a:picLocks noChangeAspect="1"/>
          </p:cNvPicPr>
          <p:nvPr/>
        </p:nvPicPr>
        <p:blipFill>
          <a:blip r:embed="rId4"/>
          <a:stretch>
            <a:fillRect/>
          </a:stretch>
        </p:blipFill>
        <p:spPr>
          <a:xfrm>
            <a:off x="304800" y="1219199"/>
            <a:ext cx="4267200" cy="372984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Spectra</a:t>
            </a:r>
            <a:endParaRPr lang="en-US" dirty="0"/>
          </a:p>
        </p:txBody>
      </p:sp>
      <p:sp>
        <p:nvSpPr>
          <p:cNvPr id="3" name="Content Placeholder 2"/>
          <p:cNvSpPr>
            <a:spLocks noGrp="1"/>
          </p:cNvSpPr>
          <p:nvPr>
            <p:ph sz="quarter" idx="1"/>
          </p:nvPr>
        </p:nvSpPr>
        <p:spPr>
          <a:xfrm>
            <a:off x="304800" y="1447800"/>
            <a:ext cx="8382000" cy="5715000"/>
          </a:xfrm>
        </p:spPr>
        <p:txBody>
          <a:bodyPr>
            <a:normAutofit/>
          </a:bodyPr>
          <a:lstStyle/>
          <a:p>
            <a:r>
              <a:rPr lang="en-US" dirty="0" smtClean="0"/>
              <a:t>Development of site-specific response spectra shall be based on geologic, seismologic, and soil characteristics </a:t>
            </a:r>
          </a:p>
          <a:p>
            <a:pPr lvl="1"/>
            <a:r>
              <a:rPr lang="en-US" dirty="0" smtClean="0"/>
              <a:t>Response spectra shall be developed for an effective viscous damping ratio of 5% of critical damping </a:t>
            </a:r>
          </a:p>
          <a:p>
            <a:pPr lvl="1"/>
            <a:r>
              <a:rPr lang="en-US" dirty="0" smtClean="0"/>
              <a:t>The 5% damped spectral amplitude in the period range of greatest significance to the structural response shall not be less than 70% of the amplitudes of the general spectrum</a:t>
            </a:r>
          </a:p>
          <a:p>
            <a:pPr lvl="1"/>
            <a:r>
              <a:rPr lang="en-US" dirty="0" smtClean="0"/>
              <a:t>The design S</a:t>
            </a:r>
            <a:r>
              <a:rPr lang="en-US" baseline="-25000" dirty="0" smtClean="0"/>
              <a:t>XS</a:t>
            </a:r>
            <a:r>
              <a:rPr lang="en-US" dirty="0" smtClean="0"/>
              <a:t>, S</a:t>
            </a:r>
            <a:r>
              <a:rPr lang="en-US" baseline="-25000" dirty="0" smtClean="0"/>
              <a:t>X1</a:t>
            </a:r>
            <a:r>
              <a:rPr lang="en-US" dirty="0" smtClean="0"/>
              <a:t>, and T</a:t>
            </a:r>
            <a:r>
              <a:rPr lang="en-US" baseline="-25000" dirty="0" smtClean="0"/>
              <a:t>S</a:t>
            </a:r>
            <a:r>
              <a:rPr lang="en-US" dirty="0" smtClean="0"/>
              <a:t> shall be obtained as follows: </a:t>
            </a:r>
          </a:p>
          <a:p>
            <a:pPr lvl="2"/>
            <a:r>
              <a:rPr lang="en-US" dirty="0" smtClean="0"/>
              <a:t>S</a:t>
            </a:r>
            <a:r>
              <a:rPr lang="en-US" baseline="-25000" dirty="0" smtClean="0"/>
              <a:t>XS</a:t>
            </a:r>
            <a:r>
              <a:rPr lang="en-US" dirty="0" smtClean="0"/>
              <a:t> shall be taken from the site-specific spectra at 0.2 sec, but greater than 90% of the peak response at any period. </a:t>
            </a:r>
          </a:p>
          <a:p>
            <a:pPr lvl="2"/>
            <a:r>
              <a:rPr lang="en-US" dirty="0" smtClean="0"/>
              <a:t>To obtain value for S</a:t>
            </a:r>
            <a:r>
              <a:rPr lang="en-US" baseline="-25000" dirty="0" smtClean="0"/>
              <a:t>X1</a:t>
            </a:r>
            <a:r>
              <a:rPr lang="en-US" dirty="0" smtClean="0"/>
              <a:t>, a curve of the form S</a:t>
            </a:r>
            <a:r>
              <a:rPr lang="en-US" baseline="-25000" dirty="0" smtClean="0"/>
              <a:t>a</a:t>
            </a:r>
            <a:r>
              <a:rPr lang="en-US" dirty="0" smtClean="0"/>
              <a:t> = S</a:t>
            </a:r>
            <a:r>
              <a:rPr lang="en-US" baseline="-25000" dirty="0" smtClean="0"/>
              <a:t>X1</a:t>
            </a:r>
            <a:r>
              <a:rPr lang="en-US" dirty="0" smtClean="0"/>
              <a:t>/T shall be graphically overlaid on the site-specific spectra such that at any period, the value of S</a:t>
            </a:r>
            <a:r>
              <a:rPr lang="en-US" baseline="-25000" dirty="0" smtClean="0"/>
              <a:t>a</a:t>
            </a:r>
            <a:r>
              <a:rPr lang="en-US" dirty="0" smtClean="0"/>
              <a:t> obtained from the curve is &gt; 90% of that which would be obtained directly from the spectra</a:t>
            </a:r>
          </a:p>
          <a:p>
            <a:pPr lvl="2"/>
            <a:r>
              <a:rPr lang="en-US" dirty="0" smtClean="0"/>
              <a:t>T</a:t>
            </a:r>
            <a:r>
              <a:rPr lang="en-US" baseline="-25000" dirty="0" smtClean="0"/>
              <a:t>s</a:t>
            </a:r>
            <a:r>
              <a:rPr lang="en-US" dirty="0" smtClean="0"/>
              <a:t> = S</a:t>
            </a:r>
            <a:r>
              <a:rPr lang="en-US" baseline="-25000" dirty="0" smtClean="0"/>
              <a:t>x1</a:t>
            </a:r>
            <a:r>
              <a:rPr lang="en-US" dirty="0" smtClean="0"/>
              <a:t>/S</a:t>
            </a:r>
            <a:r>
              <a:rPr lang="en-US" baseline="-25000" dirty="0" smtClean="0"/>
              <a:t>XS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839200" cy="5029200"/>
          </a:xfrm>
        </p:spPr>
        <p:txBody>
          <a:bodyPr/>
          <a:lstStyle/>
          <a:p>
            <a:r>
              <a:rPr lang="en-US" dirty="0" smtClean="0"/>
              <a:t>The site-specific BSE-2 hazard level shall be the smaller of:</a:t>
            </a:r>
          </a:p>
          <a:p>
            <a:pPr lvl="1"/>
            <a:r>
              <a:rPr lang="en-US" dirty="0" smtClean="0"/>
              <a:t>The values of parameters from mean probabilistic site spectra at 2%/50 year probability</a:t>
            </a:r>
          </a:p>
          <a:p>
            <a:pPr lvl="1"/>
            <a:r>
              <a:rPr lang="en-US" dirty="0" smtClean="0"/>
              <a:t>The values of parameters from 150% of median deterministic site-specific spectra. </a:t>
            </a:r>
          </a:p>
          <a:p>
            <a:pPr lvl="1"/>
            <a:endParaRPr lang="en-US" dirty="0" smtClean="0"/>
          </a:p>
          <a:p>
            <a:pPr lvl="1"/>
            <a:r>
              <a:rPr lang="en-US" dirty="0" smtClean="0"/>
              <a:t>The site specific BSE-1 hazard level shall the smaller of:</a:t>
            </a:r>
          </a:p>
          <a:p>
            <a:pPr lvl="2"/>
            <a:r>
              <a:rPr lang="en-US" dirty="0" smtClean="0"/>
              <a:t>The values of parameters from mean probabilistic site spectra at 10%/50 year probability</a:t>
            </a:r>
          </a:p>
          <a:p>
            <a:pPr lvl="2"/>
            <a:r>
              <a:rPr lang="en-US" dirty="0" smtClean="0"/>
              <a:t>Two-thirds of the values of the parameters determined for the BSE-2 EQ hazard level.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Rehabilitation Objectives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A seismic rehabilitation objective shall be selected for the building, consisting of one of more rehabilitation goals. </a:t>
            </a:r>
          </a:p>
          <a:p>
            <a:pPr lvl="1"/>
            <a:r>
              <a:rPr lang="en-US" dirty="0" smtClean="0"/>
              <a:t>Each goal shall consist of a target building performance level defined in Section 1.5 and an EQ hazard level defined in 1.6</a:t>
            </a:r>
          </a:p>
          <a:p>
            <a:pPr lvl="1"/>
            <a:r>
              <a:rPr lang="en-US" dirty="0" smtClean="0"/>
              <a:t>Goals shall be selected considering basic, enhanced, or limited objectives as follows:</a:t>
            </a:r>
          </a:p>
          <a:p>
            <a:pPr lvl="1"/>
            <a:r>
              <a:rPr lang="en-US" dirty="0" smtClean="0"/>
              <a:t>The basic safety objective (BSO) is a rehabilitation objective that achieves the dual rehabilitation goals of </a:t>
            </a:r>
            <a:r>
              <a:rPr lang="en-US" i="1" dirty="0" smtClean="0"/>
              <a:t>Life Safety Building Performance Level </a:t>
            </a:r>
            <a:r>
              <a:rPr lang="en-US" dirty="0" smtClean="0"/>
              <a:t>for the BSE-1 Earthquake Hazard Level and </a:t>
            </a:r>
            <a:r>
              <a:rPr lang="en-US" i="1" dirty="0" smtClean="0"/>
              <a:t>Collapse Prevention Building Performance Level (5-E)</a:t>
            </a:r>
            <a:r>
              <a:rPr lang="en-US" dirty="0" smtClean="0"/>
              <a:t> for the BSE-2 Earthquake Hazard Level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Time Histories</a:t>
            </a:r>
            <a:endParaRPr lang="en-US" dirty="0"/>
          </a:p>
        </p:txBody>
      </p:sp>
      <p:sp>
        <p:nvSpPr>
          <p:cNvPr id="3" name="Content Placeholder 2"/>
          <p:cNvSpPr>
            <a:spLocks noGrp="1"/>
          </p:cNvSpPr>
          <p:nvPr>
            <p:ph sz="quarter" idx="1"/>
          </p:nvPr>
        </p:nvSpPr>
        <p:spPr>
          <a:xfrm>
            <a:off x="457200" y="1447800"/>
            <a:ext cx="8229600" cy="5181600"/>
          </a:xfrm>
        </p:spPr>
        <p:txBody>
          <a:bodyPr>
            <a:normAutofit/>
          </a:bodyPr>
          <a:lstStyle/>
          <a:p>
            <a:r>
              <a:rPr lang="en-US" dirty="0" smtClean="0"/>
              <a:t>Time history analysis shall be performed with no fewer than three data sets (each containing two horizontal and one vertical component) of ground motion time histories that shall be selected and scaled from no fewer than three recorded events. </a:t>
            </a:r>
          </a:p>
          <a:p>
            <a:r>
              <a:rPr lang="en-US" dirty="0" smtClean="0"/>
              <a:t>Time histories shall have magnitude, fault distances, and source mechanisms equivalent to those controlling the design EQ ground motion</a:t>
            </a:r>
          </a:p>
          <a:p>
            <a:r>
              <a:rPr lang="en-US" dirty="0" smtClean="0"/>
              <a:t>If recorded ground motions are unavailable, simulated time history data sets having equivalent duration and spectral content shall be sed.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Time histories</a:t>
            </a:r>
            <a:endParaRPr lang="en-US" dirty="0"/>
          </a:p>
        </p:txBody>
      </p:sp>
      <p:sp>
        <p:nvSpPr>
          <p:cNvPr id="3" name="Content Placeholder 2"/>
          <p:cNvSpPr>
            <a:spLocks noGrp="1"/>
          </p:cNvSpPr>
          <p:nvPr>
            <p:ph sz="quarter" idx="1"/>
          </p:nvPr>
        </p:nvSpPr>
        <p:spPr>
          <a:xfrm>
            <a:off x="304800" y="1447800"/>
            <a:ext cx="8382000" cy="5105400"/>
          </a:xfrm>
        </p:spPr>
        <p:txBody>
          <a:bodyPr/>
          <a:lstStyle/>
          <a:p>
            <a:r>
              <a:rPr lang="en-US" dirty="0" smtClean="0"/>
              <a:t>For each data, the SRSS of the 5% damped site specific spectrum of the scaled horizontal components shall be constructed. The data sets shall be scaled such that the average value of the SRSS spectra &gt; 1.4 times the 5% damped spectrum for design EQ periods between 0.2T-1.5T (T is the fundamental period of the building.</a:t>
            </a:r>
          </a:p>
          <a:p>
            <a:r>
              <a:rPr lang="en-US" dirty="0" smtClean="0"/>
              <a:t>Where 3 time history data sets are used, the maximum value of each parameter (i.e., member force, displacement) shall be used to determine design acceptability</a:t>
            </a:r>
          </a:p>
          <a:p>
            <a:r>
              <a:rPr lang="en-US" dirty="0" smtClean="0"/>
              <a:t>Where 7 or more data are used, the average value of each response parameter shall be used. </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of Seismicity</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High if 10%/50 yr.  	S</a:t>
            </a:r>
            <a:r>
              <a:rPr lang="en-US" baseline="-25000" dirty="0" smtClean="0"/>
              <a:t>XS</a:t>
            </a:r>
            <a:r>
              <a:rPr lang="en-US" dirty="0" smtClean="0"/>
              <a:t> &gt; 0.5 </a:t>
            </a:r>
            <a:r>
              <a:rPr lang="en-US" dirty="0" err="1" smtClean="0"/>
              <a:t>g</a:t>
            </a:r>
            <a:r>
              <a:rPr lang="en-US" dirty="0" smtClean="0"/>
              <a:t>, and S</a:t>
            </a:r>
            <a:r>
              <a:rPr lang="en-US" baseline="-25000" dirty="0" smtClean="0"/>
              <a:t>X1</a:t>
            </a:r>
            <a:r>
              <a:rPr lang="en-US" dirty="0" smtClean="0"/>
              <a:t> &gt; 0.2 </a:t>
            </a:r>
            <a:r>
              <a:rPr lang="en-US" dirty="0" err="1" smtClean="0"/>
              <a:t>g</a:t>
            </a:r>
            <a:endParaRPr lang="en-US" dirty="0" smtClean="0"/>
          </a:p>
          <a:p>
            <a:endParaRPr lang="en-US" dirty="0" smtClean="0"/>
          </a:p>
          <a:p>
            <a:r>
              <a:rPr lang="en-US" dirty="0" smtClean="0"/>
              <a:t>Moderate if 10%/50 yr. 		0.167 &lt; S</a:t>
            </a:r>
            <a:r>
              <a:rPr lang="en-US" baseline="-25000" dirty="0" smtClean="0"/>
              <a:t>XS</a:t>
            </a:r>
            <a:r>
              <a:rPr lang="en-US" dirty="0" smtClean="0"/>
              <a:t> &lt; 0.5 </a:t>
            </a:r>
            <a:r>
              <a:rPr lang="en-US" dirty="0" err="1" smtClean="0"/>
              <a:t>g</a:t>
            </a:r>
            <a:r>
              <a:rPr lang="en-US" dirty="0" smtClean="0"/>
              <a:t/>
            </a:r>
            <a:br>
              <a:rPr lang="en-US" dirty="0" smtClean="0"/>
            </a:br>
            <a:r>
              <a:rPr lang="en-US" dirty="0" smtClean="0"/>
              <a:t>			 and 		    0.067 &lt; S</a:t>
            </a:r>
            <a:r>
              <a:rPr lang="en-US" baseline="-25000" dirty="0" smtClean="0"/>
              <a:t>X1</a:t>
            </a:r>
            <a:r>
              <a:rPr lang="en-US" dirty="0" smtClean="0"/>
              <a:t> &lt; 0.2 </a:t>
            </a:r>
            <a:r>
              <a:rPr lang="en-US" dirty="0" err="1" smtClean="0"/>
              <a:t>g</a:t>
            </a:r>
            <a:endParaRPr lang="en-US" dirty="0" smtClean="0"/>
          </a:p>
          <a:p>
            <a:endParaRPr lang="en-US" dirty="0" smtClean="0"/>
          </a:p>
          <a:p>
            <a:r>
              <a:rPr lang="en-US" dirty="0" smtClean="0"/>
              <a:t>Low if if 10%/50 yr. 	S</a:t>
            </a:r>
            <a:r>
              <a:rPr lang="en-US" baseline="-25000" dirty="0" smtClean="0"/>
              <a:t>XS</a:t>
            </a:r>
            <a:r>
              <a:rPr lang="en-US" dirty="0" smtClean="0"/>
              <a:t> &lt; 0.167 </a:t>
            </a:r>
            <a:r>
              <a:rPr lang="en-US" dirty="0" err="1" smtClean="0"/>
              <a:t>g</a:t>
            </a:r>
            <a:r>
              <a:rPr lang="en-US" dirty="0" smtClean="0"/>
              <a:t>, and S</a:t>
            </a:r>
            <a:r>
              <a:rPr lang="en-US" baseline="-25000" dirty="0" smtClean="0"/>
              <a:t>X1</a:t>
            </a:r>
            <a:r>
              <a:rPr lang="en-US" dirty="0" smtClean="0"/>
              <a:t> &lt; 0.067 </a:t>
            </a:r>
            <a:r>
              <a:rPr lang="en-US" dirty="0" err="1" smtClean="0"/>
              <a:t>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1.tiff"/>
          <p:cNvPicPr>
            <a:picLocks noGrp="1" noChangeAspect="1"/>
          </p:cNvPicPr>
          <p:nvPr>
            <p:ph sz="quarter" idx="1"/>
          </p:nvPr>
        </p:nvPicPr>
        <p:blipFill>
          <a:blip r:embed="rId2"/>
          <a:srcRect l="-14874" r="-14874"/>
          <a:stretch>
            <a:fillRect/>
          </a:stretch>
        </p:blip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 General Requirements</a:t>
            </a:r>
            <a:endParaRPr lang="en-US" dirty="0"/>
          </a:p>
        </p:txBody>
      </p:sp>
      <p:sp>
        <p:nvSpPr>
          <p:cNvPr id="3" name="Content Placeholder 2"/>
          <p:cNvSpPr>
            <a:spLocks noGrp="1"/>
          </p:cNvSpPr>
          <p:nvPr>
            <p:ph sz="quarter" idx="1"/>
          </p:nvPr>
        </p:nvSpPr>
        <p:spPr>
          <a:xfrm>
            <a:off x="457200" y="1447800"/>
            <a:ext cx="8229600" cy="5181600"/>
          </a:xfrm>
        </p:spPr>
        <p:txBody>
          <a:bodyPr/>
          <a:lstStyle/>
          <a:p>
            <a:r>
              <a:rPr lang="en-US" dirty="0" smtClean="0"/>
              <a:t>2.1 Scope -General requirements for data collection, analysis procedures, methods, and strategies for design of seismic rehabilitation projects. </a:t>
            </a:r>
          </a:p>
          <a:p>
            <a:r>
              <a:rPr lang="en-US" dirty="0" smtClean="0"/>
              <a:t>2.2 As-built Information</a:t>
            </a:r>
          </a:p>
          <a:p>
            <a:pPr lvl="1"/>
            <a:r>
              <a:rPr lang="en-US" dirty="0" smtClean="0"/>
              <a:t>The configuration of the structural system, the type, detailing, connectivity, material strength and condition of the structural elements shall be determined</a:t>
            </a:r>
          </a:p>
          <a:p>
            <a:pPr lvl="1"/>
            <a:r>
              <a:rPr lang="en-US" dirty="0" smtClean="0"/>
              <a:t>Data for non-structural element that affect structural element forces and deformations during EQ ground motion</a:t>
            </a:r>
          </a:p>
          <a:p>
            <a:pPr lvl="1"/>
            <a:r>
              <a:rPr lang="en-US" dirty="0" smtClean="0"/>
              <a:t>Data shall be obtained from available drawings, specification, and other documents for existing construction</a:t>
            </a:r>
          </a:p>
          <a:p>
            <a:pPr lvl="1"/>
            <a:r>
              <a:rPr lang="en-US" dirty="0" smtClean="0"/>
              <a:t>Data shall be supplemented and verified by on-site investigations, nondestructive examination and testing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As-built Information: Building Configuration and Component Properties</a:t>
            </a:r>
            <a:endParaRPr lang="en-US" dirty="0"/>
          </a:p>
        </p:txBody>
      </p:sp>
      <p:sp>
        <p:nvSpPr>
          <p:cNvPr id="3" name="Content Placeholder 2"/>
          <p:cNvSpPr>
            <a:spLocks noGrp="1"/>
          </p:cNvSpPr>
          <p:nvPr>
            <p:ph sz="quarter" idx="1"/>
          </p:nvPr>
        </p:nvSpPr>
        <p:spPr>
          <a:xfrm>
            <a:off x="304800" y="1447800"/>
            <a:ext cx="8382000" cy="5105400"/>
          </a:xfrm>
        </p:spPr>
        <p:txBody>
          <a:bodyPr>
            <a:normAutofit lnSpcReduction="10000"/>
          </a:bodyPr>
          <a:lstStyle/>
          <a:p>
            <a:r>
              <a:rPr lang="en-US" dirty="0" smtClean="0"/>
              <a:t>At least one site-visit to verify as-built information</a:t>
            </a:r>
          </a:p>
          <a:p>
            <a:r>
              <a:rPr lang="en-US" dirty="0" smtClean="0"/>
              <a:t>As built building configuration shall include data on the type and arrangement of existing structural elements and components of the gravity and LFRS and the nonstructural components that effect the stiffness, strength or load path</a:t>
            </a:r>
          </a:p>
          <a:p>
            <a:r>
              <a:rPr lang="en-US" dirty="0" smtClean="0"/>
              <a:t>Structural elements shall be identified and categorized as primary or secondary as described later</a:t>
            </a:r>
          </a:p>
          <a:p>
            <a:r>
              <a:rPr lang="en-US" dirty="0" smtClean="0"/>
              <a:t>Sufficient as-built information shall be collected on component properties and their interconnection with other components to permit computation of strengths and deformation capacities</a:t>
            </a:r>
          </a:p>
          <a:p>
            <a:r>
              <a:rPr lang="en-US" dirty="0" smtClean="0"/>
              <a:t>To account for uncertainty, a knowledge factor </a:t>
            </a:r>
            <a:r>
              <a:rPr lang="en-US" dirty="0" err="1" smtClean="0">
                <a:latin typeface="Symbol" charset="2"/>
                <a:cs typeface="Symbol" charset="2"/>
              </a:rPr>
              <a:t>k</a:t>
            </a:r>
            <a:r>
              <a:rPr lang="en-US" dirty="0" smtClean="0"/>
              <a:t> shall be used in the capacity evaluation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Built Information – Site Characterization , Adjacent Buildings</a:t>
            </a:r>
            <a:endParaRPr lang="en-US" dirty="0"/>
          </a:p>
        </p:txBody>
      </p:sp>
      <p:sp>
        <p:nvSpPr>
          <p:cNvPr id="3" name="Content Placeholder 2"/>
          <p:cNvSpPr>
            <a:spLocks noGrp="1"/>
          </p:cNvSpPr>
          <p:nvPr>
            <p:ph sz="quarter" idx="1"/>
          </p:nvPr>
        </p:nvSpPr>
        <p:spPr>
          <a:xfrm>
            <a:off x="304800" y="1066800"/>
            <a:ext cx="8382000" cy="5943600"/>
          </a:xfrm>
        </p:spPr>
        <p:txBody>
          <a:bodyPr>
            <a:normAutofit/>
          </a:bodyPr>
          <a:lstStyle/>
          <a:p>
            <a:r>
              <a:rPr lang="en-US" dirty="0" smtClean="0"/>
              <a:t>Data on foundation configuration and soil surface and sub-surface conditions at the site shall be obtained from existing documentation, visual reconnaissance, or a program of site-specific subsurface investigation</a:t>
            </a:r>
          </a:p>
          <a:p>
            <a:r>
              <a:rPr lang="en-US" dirty="0" smtClean="0"/>
              <a:t>A site-specific subsurface investigations shall be performed when Enhanced Rehabilitation Objectives are selected, or when insufficient data is available</a:t>
            </a:r>
          </a:p>
          <a:p>
            <a:r>
              <a:rPr lang="en-US" dirty="0" smtClean="0"/>
              <a:t>Sufficient data shall be collected on the configuration of adjacent structure to permit analysis of interaction </a:t>
            </a:r>
          </a:p>
          <a:p>
            <a:pPr lvl="1"/>
            <a:r>
              <a:rPr lang="en-US" dirty="0" smtClean="0"/>
              <a:t>Building pounding – data shall be collected to permit investigation, when a portion of an adjacent structure is located within 4% of the height above grade</a:t>
            </a:r>
          </a:p>
          <a:p>
            <a:pPr lvl="1"/>
            <a:r>
              <a:rPr lang="en-US" dirty="0" smtClean="0"/>
              <a:t>Shared Elements – data shall be collected on adjacent structures that share common vertical or LFR elements</a:t>
            </a:r>
          </a:p>
          <a:p>
            <a:pPr lvl="1"/>
            <a:r>
              <a:rPr lang="en-US" dirty="0" smtClean="0"/>
              <a:t>Hazards for adjacent buildings – chemical, fire, explosion</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Data Collection Requirements</a:t>
            </a:r>
            <a:endParaRPr lang="en-US" dirty="0"/>
          </a:p>
        </p:txBody>
      </p:sp>
      <p:sp>
        <p:nvSpPr>
          <p:cNvPr id="3" name="Content Placeholder 2"/>
          <p:cNvSpPr>
            <a:spLocks noGrp="1"/>
          </p:cNvSpPr>
          <p:nvPr>
            <p:ph sz="quarter" idx="1"/>
          </p:nvPr>
        </p:nvSpPr>
        <p:spPr>
          <a:xfrm>
            <a:off x="304800" y="685800"/>
            <a:ext cx="8382000" cy="5105400"/>
          </a:xfrm>
        </p:spPr>
        <p:txBody>
          <a:bodyPr/>
          <a:lstStyle/>
          <a:p>
            <a:pPr lvl="1"/>
            <a:r>
              <a:rPr lang="en-US" dirty="0" smtClean="0"/>
              <a:t>Data on the as-built condition shall be collected in sufficient detail to perform the selected analysis procedure. </a:t>
            </a:r>
          </a:p>
          <a:p>
            <a:pPr lvl="1"/>
            <a:r>
              <a:rPr lang="en-US" dirty="0" smtClean="0"/>
              <a:t>The extent of data – minimum, usual, or comprehensive levels of knowledge – depends on the Rehabilitation objective and analysis procedure. </a:t>
            </a:r>
            <a:endParaRPr lang="en-US" dirty="0"/>
          </a:p>
        </p:txBody>
      </p:sp>
      <p:pic>
        <p:nvPicPr>
          <p:cNvPr id="4" name="Picture 3" descr="Snapshot 2008-11-04 10-16-58.tiff"/>
          <p:cNvPicPr>
            <a:picLocks noChangeAspect="1"/>
          </p:cNvPicPr>
          <p:nvPr/>
        </p:nvPicPr>
        <p:blipFill>
          <a:blip r:embed="rId2"/>
          <a:stretch>
            <a:fillRect/>
          </a:stretch>
        </p:blipFill>
        <p:spPr>
          <a:xfrm>
            <a:off x="0" y="2531438"/>
            <a:ext cx="9144000" cy="432656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requirements - Usual</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Information from design drawings to analyze component demands and capacities. Design drawing info verified by visual condition assessment</a:t>
            </a:r>
          </a:p>
          <a:p>
            <a:r>
              <a:rPr lang="en-US" dirty="0" smtClean="0"/>
              <a:t>In absence of design drawings, comprehensive condition assessment including destructive and nondestructive inv. </a:t>
            </a:r>
          </a:p>
          <a:p>
            <a:r>
              <a:rPr lang="en-US" dirty="0" smtClean="0"/>
              <a:t>In absence of material test records, material properties shall be determined by testing</a:t>
            </a:r>
          </a:p>
          <a:p>
            <a:r>
              <a:rPr lang="en-US" dirty="0" smtClean="0"/>
              <a:t>Information on adjacent building through field surveys and research </a:t>
            </a:r>
          </a:p>
          <a:p>
            <a:r>
              <a:rPr lang="en-US" dirty="0" smtClean="0"/>
              <a:t>Information on foundation and site related concerns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Factor</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To account for uncertainty in the collection of as-built data, a knowledge factor  </a:t>
            </a:r>
            <a:r>
              <a:rPr lang="en-US" dirty="0" err="1" smtClean="0"/>
              <a:t>k</a:t>
            </a:r>
            <a:r>
              <a:rPr lang="en-US" dirty="0" smtClean="0"/>
              <a:t> shall be selected from the Table considering the rehabilitation objective, analysis procedure, and data collection process. They will be applied on a component basis</a:t>
            </a:r>
          </a:p>
          <a:p>
            <a:r>
              <a:rPr lang="en-US" dirty="0" smtClean="0"/>
              <a:t>Data collection with minimum level of knowledge is required when linear analysis procedures are used</a:t>
            </a:r>
          </a:p>
          <a:p>
            <a:r>
              <a:rPr lang="en-US" dirty="0" smtClean="0"/>
              <a:t>Data collection with either usual or comprehensive knowledge is required when nonlinear analysis procedures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shot 2008-10-31 00-48-22.tiff"/>
          <p:cNvPicPr>
            <a:picLocks noGrp="1" noChangeAspect="1"/>
          </p:cNvPicPr>
          <p:nvPr>
            <p:ph sz="quarter" idx="1"/>
          </p:nvPr>
        </p:nvPicPr>
        <p:blipFill>
          <a:blip r:embed="rId2"/>
          <a:srcRect l="-120988" r="-120988"/>
          <a:stretch>
            <a:fillRect/>
          </a:stretch>
        </p:blipFill>
        <p:spPr>
          <a:xfrm>
            <a:off x="-152400" y="0"/>
            <a:ext cx="11658600" cy="6858000"/>
          </a:xfrm>
          <a:ln>
            <a:solidFill>
              <a:srgbClr val="FF0000"/>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Rehabilitation Methods</a:t>
            </a:r>
            <a:endParaRPr lang="en-US" dirty="0"/>
          </a:p>
        </p:txBody>
      </p:sp>
      <p:sp>
        <p:nvSpPr>
          <p:cNvPr id="3" name="Content Placeholder 2"/>
          <p:cNvSpPr>
            <a:spLocks noGrp="1"/>
          </p:cNvSpPr>
          <p:nvPr>
            <p:ph sz="quarter" idx="1"/>
          </p:nvPr>
        </p:nvSpPr>
        <p:spPr>
          <a:xfrm>
            <a:off x="304800" y="1447800"/>
            <a:ext cx="8382000" cy="5257800"/>
          </a:xfrm>
        </p:spPr>
        <p:txBody>
          <a:bodyPr/>
          <a:lstStyle/>
          <a:p>
            <a:r>
              <a:rPr lang="en-US" dirty="0" smtClean="0"/>
              <a:t>Seismic rehabilitation shall be performed to achieve the selected rehabilitation objective in accordance with </a:t>
            </a:r>
          </a:p>
          <a:p>
            <a:pPr lvl="1"/>
            <a:r>
              <a:rPr lang="en-US" dirty="0" smtClean="0"/>
              <a:t>Simplified rehabilitation method permitted for model building types in the Table that meet limitation regarding building size and seismic zone. </a:t>
            </a:r>
          </a:p>
          <a:p>
            <a:pPr lvl="1"/>
            <a:r>
              <a:rPr lang="en-US" dirty="0" smtClean="0"/>
              <a:t>May be applied to certain buildings with regular configuration that do not require advanced analytical procedures</a:t>
            </a:r>
          </a:p>
          <a:p>
            <a:pPr lvl="1"/>
            <a:r>
              <a:rPr lang="en-US" dirty="0" smtClean="0"/>
              <a:t>Use of simplified method shall be </a:t>
            </a:r>
            <a:r>
              <a:rPr lang="en-US" dirty="0" err="1" smtClean="0">
                <a:sym typeface="Wingdings"/>
              </a:rPr>
              <a:t></a:t>
            </a:r>
            <a:r>
              <a:rPr lang="en-US" dirty="0" smtClean="0">
                <a:sym typeface="Wingdings"/>
              </a:rPr>
              <a:t> Limited Rehabilitation objectives = 3-C Life-safety Building Performance Level at BSE-1 EQ Hazard level.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Methods</a:t>
            </a:r>
            <a:endParaRPr lang="en-US" dirty="0"/>
          </a:p>
        </p:txBody>
      </p:sp>
      <p:sp>
        <p:nvSpPr>
          <p:cNvPr id="3" name="Content Placeholder 2"/>
          <p:cNvSpPr>
            <a:spLocks noGrp="1"/>
          </p:cNvSpPr>
          <p:nvPr>
            <p:ph sz="quarter" idx="1"/>
          </p:nvPr>
        </p:nvSpPr>
        <p:spPr>
          <a:xfrm>
            <a:off x="304800" y="1447800"/>
            <a:ext cx="8839200" cy="5181600"/>
          </a:xfrm>
        </p:spPr>
        <p:txBody>
          <a:bodyPr/>
          <a:lstStyle/>
          <a:p>
            <a:r>
              <a:rPr lang="en-US" dirty="0" smtClean="0"/>
              <a:t>The systematic rehabilitation method is as follows:</a:t>
            </a:r>
          </a:p>
          <a:p>
            <a:pPr lvl="1"/>
            <a:r>
              <a:rPr lang="en-US" dirty="0" smtClean="0"/>
              <a:t>An analysis procedure shall be selected in accordance with 2.4</a:t>
            </a:r>
          </a:p>
          <a:p>
            <a:pPr lvl="1"/>
            <a:r>
              <a:rPr lang="en-US" dirty="0" smtClean="0"/>
              <a:t>A preliminary rehabilitation scheme shall be developed using one or more strategies defined in 2.5</a:t>
            </a:r>
          </a:p>
          <a:p>
            <a:pPr lvl="1"/>
            <a:r>
              <a:rPr lang="en-US" dirty="0" smtClean="0"/>
              <a:t>Analyze the building – including rehabilitation measures – and evaluate the results according to Chap 2-9, 11. This standard specifies acceptance criteria for stiffness, strength, and ductility characteristics of structural elements for performance levels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Analysis Procedures</a:t>
            </a:r>
            <a:endParaRPr lang="en-US" dirty="0"/>
          </a:p>
        </p:txBody>
      </p:sp>
      <p:sp>
        <p:nvSpPr>
          <p:cNvPr id="3" name="Content Placeholder 2"/>
          <p:cNvSpPr>
            <a:spLocks noGrp="1"/>
          </p:cNvSpPr>
          <p:nvPr>
            <p:ph sz="quarter" idx="1"/>
          </p:nvPr>
        </p:nvSpPr>
        <p:spPr>
          <a:xfrm>
            <a:off x="304800" y="1447800"/>
            <a:ext cx="8686800" cy="5181600"/>
          </a:xfrm>
        </p:spPr>
        <p:txBody>
          <a:bodyPr/>
          <a:lstStyle/>
          <a:p>
            <a:r>
              <a:rPr lang="en-US" dirty="0" smtClean="0"/>
              <a:t>An analysis of the building shall be conducted to determine the forces and deformations induced in components by ground motion effects corresponding to the selected EQ hazard level </a:t>
            </a:r>
          </a:p>
          <a:p>
            <a:r>
              <a:rPr lang="en-US" dirty="0" smtClean="0"/>
              <a:t>The analysis procedure shall comply with:</a:t>
            </a:r>
          </a:p>
          <a:p>
            <a:pPr lvl="1"/>
            <a:r>
              <a:rPr lang="en-US" dirty="0" smtClean="0"/>
              <a:t>(1) Linear analysis subject to limitation specified in 2.4.1 and complying with linear static procedure (LSP) in 3.3.1 or linear dynamic procedure (LDP) in 3.3.2</a:t>
            </a:r>
          </a:p>
          <a:p>
            <a:pPr lvl="1"/>
            <a:r>
              <a:rPr lang="en-US" dirty="0" smtClean="0"/>
              <a:t>(2) Nonlinear analysis subject to limitations specified in 2.4.2 and complying with the nonlinear static procedure (NSP) in 3.3.3 or nonlinear dynamic procedure (NDP) in 3.3.4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Procedures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Linear procedures shall be permitted for buildings which do not have any irregularity. The results of linear procedures can be very inaccurate when applied to building with highly irregular structural systems, unless the building is capable of responding to the design EQ in nearly elastic manner. </a:t>
            </a:r>
          </a:p>
          <a:p>
            <a:r>
              <a:rPr lang="en-US" dirty="0" smtClean="0"/>
              <a:t>Determination of irregularity – four conditions. A linear analysis to determine irregularity shall be performed by either an LSP in accordance with 3.3.1 or an LDP according to 3.3.2. </a:t>
            </a:r>
          </a:p>
          <a:p>
            <a:r>
              <a:rPr lang="en-US" dirty="0" smtClean="0"/>
              <a:t>The results shall be used to identify the magnitude and uniformity of distribution of inelastic demands on the primary elements of LFRS.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Procedures</a:t>
            </a:r>
            <a:endParaRPr lang="en-US" dirty="0"/>
          </a:p>
        </p:txBody>
      </p:sp>
      <p:sp>
        <p:nvSpPr>
          <p:cNvPr id="3" name="Content Placeholder 2"/>
          <p:cNvSpPr>
            <a:spLocks noGrp="1"/>
          </p:cNvSpPr>
          <p:nvPr>
            <p:ph sz="quarter" idx="1"/>
          </p:nvPr>
        </p:nvSpPr>
        <p:spPr>
          <a:xfrm>
            <a:off x="304800" y="1447800"/>
            <a:ext cx="8382000" cy="5410200"/>
          </a:xfrm>
        </p:spPr>
        <p:txBody>
          <a:bodyPr>
            <a:normAutofit/>
          </a:bodyPr>
          <a:lstStyle/>
          <a:p>
            <a:r>
              <a:rPr lang="en-US" dirty="0" smtClean="0"/>
              <a:t>The magnitude and distribution of inelastic demands for existing and added primary elements shall be defined by demand-capacity ratios (</a:t>
            </a:r>
            <a:r>
              <a:rPr lang="en-US" dirty="0" err="1" smtClean="0"/>
              <a:t>DCRs</a:t>
            </a:r>
            <a:r>
              <a:rPr lang="en-US" dirty="0" smtClean="0"/>
              <a:t>):</a:t>
            </a:r>
          </a:p>
          <a:p>
            <a:endParaRPr lang="en-US" dirty="0" smtClean="0"/>
          </a:p>
          <a:p>
            <a:pPr>
              <a:buNone/>
            </a:pPr>
            <a:endParaRPr lang="en-US" dirty="0" smtClean="0"/>
          </a:p>
          <a:p>
            <a:pPr lvl="1"/>
            <a:r>
              <a:rPr lang="en-US" dirty="0" smtClean="0"/>
              <a:t>Where, Q</a:t>
            </a:r>
            <a:r>
              <a:rPr lang="en-US" baseline="-25000" dirty="0" smtClean="0"/>
              <a:t>UD</a:t>
            </a:r>
            <a:r>
              <a:rPr lang="en-US" dirty="0" smtClean="0"/>
              <a:t> = force due to gravity and EQ loads</a:t>
            </a:r>
          </a:p>
          <a:p>
            <a:pPr lvl="1"/>
            <a:r>
              <a:rPr lang="en-US" dirty="0" smtClean="0"/>
              <a:t>Q</a:t>
            </a:r>
            <a:r>
              <a:rPr lang="en-US" baseline="-25000" dirty="0" smtClean="0"/>
              <a:t>CE</a:t>
            </a:r>
            <a:r>
              <a:rPr lang="en-US" dirty="0" smtClean="0"/>
              <a:t> = expected strength of the component</a:t>
            </a:r>
          </a:p>
          <a:p>
            <a:pPr lvl="1"/>
            <a:r>
              <a:rPr lang="en-US" dirty="0" err="1" smtClean="0"/>
              <a:t>DCRs</a:t>
            </a:r>
            <a:r>
              <a:rPr lang="en-US" dirty="0" smtClean="0"/>
              <a:t> shall be calculated for each action (axial force, moment, shear) of each primary component. The critical action of the component shall be the one with the largest DCR. The DCR for this action shall be the critical component DCR. The largest DCR for any element at a particular story is termed the critical element DCR at that story</a:t>
            </a:r>
          </a:p>
          <a:p>
            <a:endParaRPr lang="en-US" dirty="0"/>
          </a:p>
        </p:txBody>
      </p:sp>
      <p:graphicFrame>
        <p:nvGraphicFramePr>
          <p:cNvPr id="4" name="Object 3"/>
          <p:cNvGraphicFramePr>
            <a:graphicFrameLocks noChangeAspect="1"/>
          </p:cNvGraphicFramePr>
          <p:nvPr/>
        </p:nvGraphicFramePr>
        <p:xfrm>
          <a:off x="3600450" y="2667000"/>
          <a:ext cx="1504950" cy="816244"/>
        </p:xfrm>
        <a:graphic>
          <a:graphicData uri="http://schemas.openxmlformats.org/presentationml/2006/ole">
            <p:oleObj spid="_x0000_s57346" name="Equation" r:id="rId3" imgW="749300" imgH="40640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Procedures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The applicability of linear procedures shall be as follows:</a:t>
            </a:r>
          </a:p>
          <a:p>
            <a:pPr lvl="1"/>
            <a:r>
              <a:rPr lang="en-US" dirty="0" smtClean="0"/>
              <a:t>If all component </a:t>
            </a:r>
            <a:r>
              <a:rPr lang="en-US" dirty="0" err="1" smtClean="0"/>
              <a:t>DCRs</a:t>
            </a:r>
            <a:r>
              <a:rPr lang="en-US" dirty="0" smtClean="0"/>
              <a:t> &lt; 2.0, then linear procedures OK</a:t>
            </a:r>
          </a:p>
          <a:p>
            <a:pPr lvl="1"/>
            <a:r>
              <a:rPr lang="en-US" dirty="0" smtClean="0"/>
              <a:t>If one or more component </a:t>
            </a:r>
            <a:r>
              <a:rPr lang="en-US" dirty="0" err="1" smtClean="0"/>
              <a:t>DCRs</a:t>
            </a:r>
            <a:r>
              <a:rPr lang="en-US" dirty="0" smtClean="0"/>
              <a:t> exceed 2.0, and no irregularities, then linear procedures are applicable. </a:t>
            </a:r>
          </a:p>
          <a:p>
            <a:pPr lvl="1"/>
            <a:r>
              <a:rPr lang="en-US" dirty="0" smtClean="0"/>
              <a:t>If one or more component </a:t>
            </a:r>
            <a:r>
              <a:rPr lang="en-US" dirty="0" err="1" smtClean="0"/>
              <a:t>DCRs</a:t>
            </a:r>
            <a:r>
              <a:rPr lang="en-US" dirty="0" smtClean="0"/>
              <a:t> exceed 2.0, and any irregularities present, then linear procedures not applicable</a:t>
            </a:r>
          </a:p>
          <a:p>
            <a:pPr lvl="1"/>
            <a:endParaRPr lang="en-US" dirty="0" smtClean="0"/>
          </a:p>
          <a:p>
            <a:pPr lvl="1"/>
            <a:r>
              <a:rPr lang="en-US" dirty="0" smtClean="0"/>
              <a:t>(1) In-plane discontinuity irregularity – exists when a LFRS element is present in one story, but does not continue or is offset within the plane of the element in the story below.  </a:t>
            </a:r>
          </a:p>
          <a:p>
            <a:pPr lvl="1"/>
            <a:endParaRPr lang="en-US" dirty="0" smtClean="0"/>
          </a:p>
          <a:p>
            <a:pPr lvl="1"/>
            <a:r>
              <a:rPr lang="en-US" dirty="0" smtClean="0"/>
              <a:t>(2) Out-of-plane discontinuity irregularity – exists when a LFRS element is present in one story, but is offset out-of-plane in the adjacent story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Procedures</a:t>
            </a:r>
            <a:endParaRPr lang="en-US" dirty="0"/>
          </a:p>
        </p:txBody>
      </p:sp>
      <p:pic>
        <p:nvPicPr>
          <p:cNvPr id="4" name="Picture 3" descr="Snapshot 2008-11-04 21-28-37.tiff"/>
          <p:cNvPicPr>
            <a:picLocks noChangeAspect="1"/>
          </p:cNvPicPr>
          <p:nvPr/>
        </p:nvPicPr>
        <p:blipFill>
          <a:blip r:embed="rId2"/>
          <a:stretch>
            <a:fillRect/>
          </a:stretch>
        </p:blipFill>
        <p:spPr>
          <a:xfrm>
            <a:off x="304800" y="1600200"/>
            <a:ext cx="4000500" cy="2908300"/>
          </a:xfrm>
          <a:prstGeom prst="rect">
            <a:avLst/>
          </a:prstGeom>
        </p:spPr>
      </p:pic>
      <p:pic>
        <p:nvPicPr>
          <p:cNvPr id="5" name="Picture 4" descr="Snapshot 2008-11-04 21-30-42.tiff"/>
          <p:cNvPicPr>
            <a:picLocks noChangeAspect="1"/>
          </p:cNvPicPr>
          <p:nvPr/>
        </p:nvPicPr>
        <p:blipFill>
          <a:blip r:embed="rId3"/>
          <a:stretch>
            <a:fillRect/>
          </a:stretch>
        </p:blipFill>
        <p:spPr>
          <a:xfrm>
            <a:off x="4597400" y="1828800"/>
            <a:ext cx="4089400" cy="24384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Procedures</a:t>
            </a:r>
            <a:endParaRPr lang="en-US" dirty="0"/>
          </a:p>
        </p:txBody>
      </p:sp>
      <p:sp>
        <p:nvSpPr>
          <p:cNvPr id="3" name="Content Placeholder 2"/>
          <p:cNvSpPr>
            <a:spLocks noGrp="1"/>
          </p:cNvSpPr>
          <p:nvPr>
            <p:ph sz="quarter" idx="1"/>
          </p:nvPr>
        </p:nvSpPr>
        <p:spPr>
          <a:xfrm>
            <a:off x="304800" y="1447800"/>
            <a:ext cx="8382000" cy="5257800"/>
          </a:xfrm>
        </p:spPr>
        <p:txBody>
          <a:bodyPr/>
          <a:lstStyle/>
          <a:p>
            <a:r>
              <a:rPr lang="en-US" dirty="0" smtClean="0"/>
              <a:t>(3) A severe weak story irregularity shall be considered to exist in any direction of the building if the ratio of the average shear DCR of any story to that of an adjacent story in the same direction exceeds 125%. </a:t>
            </a:r>
          </a:p>
          <a:p>
            <a:r>
              <a:rPr lang="en-US" dirty="0" smtClean="0"/>
              <a:t>The average DCR of a story shall be calculated as:</a:t>
            </a:r>
          </a:p>
          <a:p>
            <a:endParaRPr lang="en-US" dirty="0" smtClean="0"/>
          </a:p>
          <a:p>
            <a:endParaRPr lang="en-US" dirty="0" smtClean="0"/>
          </a:p>
          <a:p>
            <a:endParaRPr lang="en-US" dirty="0" smtClean="0"/>
          </a:p>
          <a:p>
            <a:pPr lvl="1"/>
            <a:r>
              <a:rPr lang="en-US" dirty="0" smtClean="0"/>
              <a:t>Where </a:t>
            </a:r>
            <a:r>
              <a:rPr lang="en-US" dirty="0" err="1" smtClean="0"/>
              <a:t>DCR</a:t>
            </a:r>
            <a:r>
              <a:rPr lang="en-US" baseline="-25000" dirty="0" err="1" smtClean="0"/>
              <a:t>i</a:t>
            </a:r>
            <a:r>
              <a:rPr lang="en-US" dirty="0" smtClean="0"/>
              <a:t> = critical action DCR for element </a:t>
            </a:r>
            <a:r>
              <a:rPr lang="en-US" dirty="0" err="1" smtClean="0"/>
              <a:t>i</a:t>
            </a:r>
            <a:r>
              <a:rPr lang="en-US" dirty="0" smtClean="0"/>
              <a:t> of the story</a:t>
            </a:r>
          </a:p>
          <a:p>
            <a:pPr lvl="1"/>
            <a:r>
              <a:rPr lang="en-US" dirty="0" smtClean="0"/>
              <a:t>V</a:t>
            </a:r>
            <a:r>
              <a:rPr lang="en-US" baseline="-25000" dirty="0" smtClean="0"/>
              <a:t>i</a:t>
            </a:r>
            <a:r>
              <a:rPr lang="en-US" dirty="0" smtClean="0"/>
              <a:t> = Total calculated lateral shear force in an element </a:t>
            </a:r>
            <a:r>
              <a:rPr lang="en-US" dirty="0" err="1" smtClean="0"/>
              <a:t>i</a:t>
            </a:r>
            <a:r>
              <a:rPr lang="en-US" dirty="0" smtClean="0"/>
              <a:t> due to EQ response assume structure remains elastic</a:t>
            </a:r>
          </a:p>
          <a:p>
            <a:pPr lvl="1">
              <a:buNone/>
            </a:pPr>
            <a:r>
              <a:rPr lang="en-US" dirty="0" smtClean="0"/>
              <a:t> </a:t>
            </a:r>
          </a:p>
          <a:p>
            <a:endParaRPr lang="en-US" dirty="0"/>
          </a:p>
        </p:txBody>
      </p:sp>
      <p:graphicFrame>
        <p:nvGraphicFramePr>
          <p:cNvPr id="4" name="Object 3"/>
          <p:cNvGraphicFramePr>
            <a:graphicFrameLocks noChangeAspect="1"/>
          </p:cNvGraphicFramePr>
          <p:nvPr/>
        </p:nvGraphicFramePr>
        <p:xfrm>
          <a:off x="3200400" y="3428999"/>
          <a:ext cx="1676400" cy="1212715"/>
        </p:xfrm>
        <a:graphic>
          <a:graphicData uri="http://schemas.openxmlformats.org/presentationml/2006/ole">
            <p:oleObj spid="_x0000_s60418" name="Equation" r:id="rId3" imgW="1193800" imgH="8636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Linear Procedures</a:t>
            </a:r>
            <a:endParaRPr lang="en-US" dirty="0"/>
          </a:p>
        </p:txBody>
      </p:sp>
      <p:sp>
        <p:nvSpPr>
          <p:cNvPr id="3" name="Content Placeholder 2"/>
          <p:cNvSpPr>
            <a:spLocks noGrp="1"/>
          </p:cNvSpPr>
          <p:nvPr>
            <p:ph sz="quarter" idx="1"/>
          </p:nvPr>
        </p:nvSpPr>
        <p:spPr>
          <a:xfrm>
            <a:off x="304800" y="914400"/>
            <a:ext cx="8382000" cy="5715000"/>
          </a:xfrm>
        </p:spPr>
        <p:txBody>
          <a:bodyPr>
            <a:normAutofit/>
          </a:bodyPr>
          <a:lstStyle/>
          <a:p>
            <a:r>
              <a:rPr lang="en-US" dirty="0" smtClean="0"/>
              <a:t>(4) Severe Torsional Strength Irregularity – exists in any story if the diaphragm above the story under consideration is not flexible and, for a given direction, the ratio of the critical element </a:t>
            </a:r>
            <a:r>
              <a:rPr lang="en-US" dirty="0" err="1" smtClean="0"/>
              <a:t>DCRs</a:t>
            </a:r>
            <a:r>
              <a:rPr lang="en-US" dirty="0" smtClean="0"/>
              <a:t> on one side of the center of resistance of a story, to those on the other side of the center of resistance of the story, exceeds 1.5</a:t>
            </a:r>
          </a:p>
          <a:p>
            <a:r>
              <a:rPr lang="en-US" dirty="0" smtClean="0"/>
              <a:t>Limitations on the use of LSP</a:t>
            </a:r>
          </a:p>
          <a:p>
            <a:pPr lvl="1"/>
            <a:r>
              <a:rPr lang="en-US" dirty="0" smtClean="0"/>
              <a:t>The fundamental period T is greater or equal to 3.5 T</a:t>
            </a:r>
            <a:r>
              <a:rPr lang="en-US" baseline="-25000" dirty="0" smtClean="0"/>
              <a:t>s</a:t>
            </a:r>
            <a:endParaRPr lang="en-US" dirty="0" smtClean="0"/>
          </a:p>
          <a:p>
            <a:pPr lvl="1"/>
            <a:r>
              <a:rPr lang="en-US" dirty="0" smtClean="0"/>
              <a:t>The ratio of the horizontal dimension at any story to the corresponding dimension at an adjacent story exceeds 1.4</a:t>
            </a:r>
          </a:p>
          <a:p>
            <a:pPr lvl="1"/>
            <a:r>
              <a:rPr lang="en-US" dirty="0" smtClean="0"/>
              <a:t>The building has a severe torsional stiffness irregularity in any story. </a:t>
            </a:r>
          </a:p>
          <a:p>
            <a:pPr lvl="1"/>
            <a:r>
              <a:rPr lang="en-US" dirty="0" smtClean="0"/>
              <a:t>The building has a severe vertical mass or stiffness irregularity, i.e., the average drift in any story exceeds that of the adjacent story by &gt; 150%</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NonLinear</a:t>
            </a:r>
            <a:r>
              <a:rPr lang="en-US" dirty="0" smtClean="0"/>
              <a:t> Procedures</a:t>
            </a:r>
            <a:endParaRPr lang="en-US" dirty="0"/>
          </a:p>
        </p:txBody>
      </p:sp>
      <p:sp>
        <p:nvSpPr>
          <p:cNvPr id="3" name="Content Placeholder 2"/>
          <p:cNvSpPr>
            <a:spLocks noGrp="1"/>
          </p:cNvSpPr>
          <p:nvPr>
            <p:ph sz="quarter" idx="1"/>
          </p:nvPr>
        </p:nvSpPr>
        <p:spPr>
          <a:xfrm>
            <a:off x="304800" y="1447800"/>
            <a:ext cx="8382000" cy="5105400"/>
          </a:xfrm>
        </p:spPr>
        <p:txBody>
          <a:bodyPr>
            <a:normAutofit/>
          </a:bodyPr>
          <a:lstStyle/>
          <a:p>
            <a:pPr lvl="1"/>
            <a:r>
              <a:rPr lang="en-US" dirty="0" smtClean="0"/>
              <a:t>The building has non-orthogonal LFRS</a:t>
            </a:r>
          </a:p>
          <a:p>
            <a:r>
              <a:rPr lang="en-US" dirty="0" smtClean="0"/>
              <a:t>For buildings in which linear procedures are applicable, but the LSP is not permitted, use of LDP is permitted.</a:t>
            </a:r>
          </a:p>
          <a:p>
            <a:endParaRPr lang="en-US" dirty="0" smtClean="0"/>
          </a:p>
          <a:p>
            <a:r>
              <a:rPr lang="en-US" dirty="0" smtClean="0"/>
              <a:t>Nonlinear procedures shall be permitted for any of the rehabilitation strategies. Nonlinear procedures shall be used for analysis of buildings when linear procedures are not permitted. </a:t>
            </a:r>
          </a:p>
          <a:p>
            <a:r>
              <a:rPr lang="en-US" dirty="0" smtClean="0"/>
              <a:t>NSP shall be permitted for structures in which higher mode effects are not significant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Rehabilitation Objectives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The BSO is intended to approximate the EQ risk to life safety traditionally considered acceptable in US.</a:t>
            </a:r>
          </a:p>
          <a:p>
            <a:r>
              <a:rPr lang="en-US" dirty="0" smtClean="0"/>
              <a:t>Buildings meeting the BSO are expected to experience little damage from relatively frequent, moderate EQ, but significantly more damage and potential economic loss from the most severe and infrequent EQ that could affect them. </a:t>
            </a:r>
          </a:p>
          <a:p>
            <a:r>
              <a:rPr lang="en-US" dirty="0" smtClean="0"/>
              <a:t>The level of damage and potential economic loss experienced by buildings rehabilitated to the BSO may be greater than that expected in properly designed and constructed new buildings.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Procedures</a:t>
            </a:r>
            <a:endParaRPr lang="en-US" dirty="0"/>
          </a:p>
        </p:txBody>
      </p:sp>
      <p:sp>
        <p:nvSpPr>
          <p:cNvPr id="3" name="Content Placeholder 2"/>
          <p:cNvSpPr>
            <a:spLocks noGrp="1"/>
          </p:cNvSpPr>
          <p:nvPr>
            <p:ph sz="quarter" idx="1"/>
          </p:nvPr>
        </p:nvSpPr>
        <p:spPr>
          <a:xfrm>
            <a:off x="304800" y="1447800"/>
            <a:ext cx="8382000" cy="5105400"/>
          </a:xfrm>
        </p:spPr>
        <p:txBody>
          <a:bodyPr/>
          <a:lstStyle/>
          <a:p>
            <a:r>
              <a:rPr lang="en-US" dirty="0" smtClean="0"/>
              <a:t>To determine if higher models are significant:</a:t>
            </a:r>
          </a:p>
          <a:p>
            <a:pPr lvl="1"/>
            <a:r>
              <a:rPr lang="en-US" dirty="0" smtClean="0"/>
              <a:t>A modal response spectrum analysis shall be performed for the structure using sufficient modes to capture 90% mass participation.  </a:t>
            </a:r>
          </a:p>
          <a:p>
            <a:pPr lvl="1"/>
            <a:r>
              <a:rPr lang="en-US" dirty="0" smtClean="0"/>
              <a:t>A second response spectrum analysis shall also be performed, considering only the first mode participation</a:t>
            </a:r>
          </a:p>
          <a:p>
            <a:pPr lvl="1"/>
            <a:r>
              <a:rPr lang="en-US" dirty="0" smtClean="0"/>
              <a:t>Higher mode effects shall be considered significant if the shear in any story resulting from the modal analysis – 1 exceeds 130% of the corresponding story shear from modal analysis – 2</a:t>
            </a:r>
          </a:p>
          <a:p>
            <a:pPr lvl="1"/>
            <a:r>
              <a:rPr lang="en-US" dirty="0" smtClean="0"/>
              <a:t>If higher mode effects are significant, the NSP shall be permitted if an LDP analysis is also performed to supplement the NSP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Procedures</a:t>
            </a:r>
            <a:endParaRPr lang="en-US" dirty="0"/>
          </a:p>
        </p:txBody>
      </p:sp>
      <p:sp>
        <p:nvSpPr>
          <p:cNvPr id="3" name="Content Placeholder 2"/>
          <p:cNvSpPr>
            <a:spLocks noGrp="1"/>
          </p:cNvSpPr>
          <p:nvPr>
            <p:ph sz="quarter" idx="1"/>
          </p:nvPr>
        </p:nvSpPr>
        <p:spPr>
          <a:xfrm>
            <a:off x="304800" y="1447800"/>
            <a:ext cx="8382000" cy="5410200"/>
          </a:xfrm>
        </p:spPr>
        <p:txBody>
          <a:bodyPr>
            <a:normAutofit lnSpcReduction="10000"/>
          </a:bodyPr>
          <a:lstStyle/>
          <a:p>
            <a:r>
              <a:rPr lang="en-US" dirty="0" smtClean="0"/>
              <a:t>Buildings with significant higher mode effects must meet the acceptance criteria of FEMA-356 for both analysis procedures, except that an increase by 1.33 shall be permitted in the LDP acceptance criteria for deformation controlled actions (</a:t>
            </a:r>
            <a:r>
              <a:rPr lang="en-US" dirty="0" err="1" smtClean="0"/>
              <a:t>m</a:t>
            </a:r>
            <a:r>
              <a:rPr lang="en-US" dirty="0" smtClean="0"/>
              <a:t>-factors)</a:t>
            </a:r>
          </a:p>
          <a:p>
            <a:r>
              <a:rPr lang="en-US" dirty="0" smtClean="0"/>
              <a:t>A building analyzed using the NSP, with or without LDP, shall meet the acceptance criteria for nonlinear procedures in 3.4.3</a:t>
            </a:r>
          </a:p>
          <a:p>
            <a:endParaRPr lang="en-US" dirty="0" smtClean="0"/>
          </a:p>
          <a:p>
            <a:r>
              <a:rPr lang="en-US" dirty="0" smtClean="0"/>
              <a:t>The nonlinear dynamic procedure (NDP) shall be permitted for all structures. An analysis performed using the NDP shall be reviewed and approved by an independent third party engineer with experience in seismic design and nonlinear procedures.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533400"/>
          </a:xfrm>
        </p:spPr>
        <p:txBody>
          <a:bodyPr>
            <a:normAutofit fontScale="90000"/>
          </a:bodyPr>
          <a:lstStyle/>
          <a:p>
            <a:r>
              <a:rPr lang="en-US" dirty="0" smtClean="0"/>
              <a:t>2.4.4 Acceptance Criteria</a:t>
            </a:r>
            <a:endParaRPr lang="en-US" dirty="0"/>
          </a:p>
        </p:txBody>
      </p:sp>
      <p:sp>
        <p:nvSpPr>
          <p:cNvPr id="3" name="Content Placeholder 2"/>
          <p:cNvSpPr>
            <a:spLocks noGrp="1"/>
          </p:cNvSpPr>
          <p:nvPr>
            <p:ph sz="quarter" idx="1"/>
          </p:nvPr>
        </p:nvSpPr>
        <p:spPr>
          <a:xfrm>
            <a:off x="304800" y="762000"/>
            <a:ext cx="8382000" cy="6019800"/>
          </a:xfrm>
        </p:spPr>
        <p:txBody>
          <a:bodyPr>
            <a:normAutofit lnSpcReduction="10000"/>
          </a:bodyPr>
          <a:lstStyle/>
          <a:p>
            <a:r>
              <a:rPr lang="en-US" dirty="0" smtClean="0"/>
              <a:t>The acceptability of force and deformation actions shall be evaluated for each component in accordance with 3.4. </a:t>
            </a:r>
          </a:p>
          <a:p>
            <a:r>
              <a:rPr lang="en-US" dirty="0" smtClean="0"/>
              <a:t>Each component shall be classified as primary or secondary, and each action shall be classified as deformation-controlled (ductile) or force-controlled (</a:t>
            </a:r>
            <a:r>
              <a:rPr lang="en-US" dirty="0" err="1" smtClean="0"/>
              <a:t>nonductile</a:t>
            </a:r>
            <a:r>
              <a:rPr lang="en-US" dirty="0" smtClean="0"/>
              <a:t>)</a:t>
            </a:r>
          </a:p>
          <a:p>
            <a:r>
              <a:rPr lang="en-US" dirty="0" smtClean="0"/>
              <a:t>Elements that affect the lateral stiffness or distribution of forces in a structure, or are loaded as a result of lateral deformation of the structure, shall be classified as primary or secondary, even if they are not part of the LFRS. </a:t>
            </a:r>
          </a:p>
          <a:p>
            <a:r>
              <a:rPr lang="en-US" dirty="0" smtClean="0"/>
              <a:t>Elements that provide the capacity of the structure to resist collapse under seismic forces induced by ground motion I any direction shall be classified as primary</a:t>
            </a:r>
          </a:p>
          <a:p>
            <a:r>
              <a:rPr lang="en-US" dirty="0" smtClean="0"/>
              <a:t>Other elements shall be classified as secondary. For elements that do not contribute significantly or reliably in resisting EQ effects because of low lateral stiffness, strength or deformation capacity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762000"/>
            <a:ext cx="8382000" cy="6248400"/>
          </a:xfrm>
        </p:spPr>
        <p:txBody>
          <a:bodyPr>
            <a:normAutofit fontScale="92500"/>
          </a:bodyPr>
          <a:lstStyle/>
          <a:p>
            <a:r>
              <a:rPr lang="en-US" dirty="0" smtClean="0"/>
              <a:t>All actions shall be classified as either deformation-controlled or force-controlled using the force-deformation curves shown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Type 1 curve is representative of ductile behavior where there is an elastic range (0-1), followed by plastic range (1-2), and non-negligible residual strength and ability to support gravity loads after 3. The plastic range includes a strain hardening or softening range (points 1-2-3). Primary component actions with this behavior shall be classified as deformation-controlled. </a:t>
            </a:r>
            <a:endParaRPr lang="en-US" dirty="0"/>
          </a:p>
        </p:txBody>
      </p:sp>
      <p:pic>
        <p:nvPicPr>
          <p:cNvPr id="4" name="Picture 3" descr="Snapshot 2008-11-05 00-09-12.tiff"/>
          <p:cNvPicPr>
            <a:picLocks noChangeAspect="1"/>
          </p:cNvPicPr>
          <p:nvPr/>
        </p:nvPicPr>
        <p:blipFill>
          <a:blip r:embed="rId2"/>
          <a:stretch>
            <a:fillRect/>
          </a:stretch>
        </p:blipFill>
        <p:spPr>
          <a:xfrm>
            <a:off x="457200" y="1587500"/>
            <a:ext cx="8229600" cy="31369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Acceptance Criteria</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The type-2 curve is representative of ductile behavior where there is an elastic range (0-1) and a plastic range (1-2) followed by loss of strength and ability to support gravity loads beyond 2. Components with this type of behavior shall be classified as deformation-controlled if the plastic range is such that </a:t>
            </a:r>
            <a:r>
              <a:rPr lang="en-US" dirty="0" err="1" smtClean="0"/>
              <a:t>e</a:t>
            </a:r>
            <a:r>
              <a:rPr lang="en-US" dirty="0" smtClean="0"/>
              <a:t> &gt; 2g, otherwise force-control</a:t>
            </a:r>
          </a:p>
          <a:p>
            <a:endParaRPr lang="en-US" dirty="0" smtClean="0"/>
          </a:p>
          <a:p>
            <a:r>
              <a:rPr lang="en-US" dirty="0" smtClean="0"/>
              <a:t>The type 3 curve is representative of a brittle or </a:t>
            </a:r>
            <a:r>
              <a:rPr lang="en-US" dirty="0" err="1" smtClean="0"/>
              <a:t>nonductile</a:t>
            </a:r>
            <a:r>
              <a:rPr lang="en-US" dirty="0" smtClean="0"/>
              <a:t> behavior where there is an elastic range (0-1) followed by loss of strength and ability to support gravity loads. Components with this type of behavior shall be classified as force-controlled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a:t>
            </a:r>
            <a:endParaRPr lang="en-US" dirty="0"/>
          </a:p>
        </p:txBody>
      </p:sp>
      <p:sp>
        <p:nvSpPr>
          <p:cNvPr id="3" name="Content Placeholder 2"/>
          <p:cNvSpPr>
            <a:spLocks noGrp="1"/>
          </p:cNvSpPr>
          <p:nvPr>
            <p:ph sz="quarter" idx="1"/>
          </p:nvPr>
        </p:nvSpPr>
        <p:spPr>
          <a:xfrm>
            <a:off x="304800" y="1219200"/>
            <a:ext cx="5867400" cy="5410200"/>
          </a:xfrm>
        </p:spPr>
        <p:txBody>
          <a:bodyPr/>
          <a:lstStyle/>
          <a:p>
            <a:r>
              <a:rPr lang="en-US" dirty="0" smtClean="0"/>
              <a:t>Generalized force-deformation curves used to specify component modeling and acceptance criteria are shown</a:t>
            </a:r>
          </a:p>
          <a:p>
            <a:pPr lvl="1"/>
            <a:endParaRPr lang="en-US" dirty="0" smtClean="0"/>
          </a:p>
          <a:p>
            <a:pPr lvl="1"/>
            <a:r>
              <a:rPr lang="en-US" dirty="0" smtClean="0"/>
              <a:t>See Fig. (a) - Linear response between A and B, the slope from B-C is about 0-10% of the elastic slope. C corresponds to the strength of the component. C-D indicates degradation. Beyond D, substantially reduced strength to E. At deformations greater than E, the component strength is essentially zero. </a:t>
            </a:r>
            <a:endParaRPr lang="en-US" dirty="0"/>
          </a:p>
        </p:txBody>
      </p:sp>
      <p:pic>
        <p:nvPicPr>
          <p:cNvPr id="4" name="Picture 3" descr="Snapshot 2008-11-05 00-24-19.tiff"/>
          <p:cNvPicPr>
            <a:picLocks noChangeAspect="1"/>
          </p:cNvPicPr>
          <p:nvPr/>
        </p:nvPicPr>
        <p:blipFill>
          <a:blip r:embed="rId2"/>
          <a:stretch>
            <a:fillRect/>
          </a:stretch>
        </p:blipFill>
        <p:spPr>
          <a:xfrm>
            <a:off x="6172200" y="0"/>
            <a:ext cx="2982161" cy="6858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The sharp transition from C-D can cause computational difficulty, hence a small slope can be provided.</a:t>
            </a:r>
          </a:p>
          <a:p>
            <a:r>
              <a:rPr lang="en-US" dirty="0" smtClean="0"/>
              <a:t>For some components, it is convenient to prescribe acceptance criteria in terms of deformation, and in some cases in terms of deformation ratio</a:t>
            </a:r>
          </a:p>
          <a:p>
            <a:r>
              <a:rPr lang="en-US" dirty="0" smtClean="0"/>
              <a:t>Hence, there are two types of curves (a) and (</a:t>
            </a:r>
            <a:r>
              <a:rPr lang="en-US" dirty="0" err="1" smtClean="0"/>
              <a:t>b</a:t>
            </a:r>
            <a:r>
              <a:rPr lang="en-US" dirty="0" smtClean="0"/>
              <a:t>), where both use the normalized load on the y-axis, but (a) uses deformation quantities on the x-axis and (</a:t>
            </a:r>
            <a:r>
              <a:rPr lang="en-US" dirty="0" err="1" smtClean="0"/>
              <a:t>b</a:t>
            </a:r>
            <a:r>
              <a:rPr lang="en-US" dirty="0" smtClean="0"/>
              <a:t>) uses deformation ratios on the x-axis. </a:t>
            </a:r>
          </a:p>
          <a:p>
            <a:endParaRPr lang="en-US" dirty="0" smtClean="0"/>
          </a:p>
          <a:p>
            <a:r>
              <a:rPr lang="en-US" dirty="0" smtClean="0"/>
              <a:t>Elastic </a:t>
            </a:r>
            <a:r>
              <a:rPr lang="en-US" dirty="0" err="1" smtClean="0"/>
              <a:t>stiffneses</a:t>
            </a:r>
            <a:r>
              <a:rPr lang="en-US" dirty="0" smtClean="0"/>
              <a:t> and values for parameters a, </a:t>
            </a:r>
            <a:r>
              <a:rPr lang="en-US" dirty="0" err="1" smtClean="0"/>
              <a:t>b</a:t>
            </a:r>
            <a:r>
              <a:rPr lang="en-US" dirty="0" smtClean="0"/>
              <a:t>, </a:t>
            </a:r>
            <a:r>
              <a:rPr lang="en-US" dirty="0" err="1" smtClean="0"/>
              <a:t>c</a:t>
            </a:r>
            <a:r>
              <a:rPr lang="en-US" dirty="0" smtClean="0"/>
              <a:t>, </a:t>
            </a:r>
            <a:r>
              <a:rPr lang="en-US" dirty="0" err="1" smtClean="0"/>
              <a:t>d</a:t>
            </a:r>
            <a:r>
              <a:rPr lang="en-US" dirty="0" smtClean="0"/>
              <a:t>, and </a:t>
            </a:r>
            <a:r>
              <a:rPr lang="en-US" dirty="0" err="1" smtClean="0"/>
              <a:t>e</a:t>
            </a:r>
            <a:r>
              <a:rPr lang="en-US" dirty="0" smtClean="0"/>
              <a:t> that can be used for modeling components are given in the following Chapters.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Acceptance criteria for deformation or deformation ratios for primary (P) and secondary (S) members corresponding to the target performance levels of collapse prevention (CP), Life Safety (LS), and Immediate Occupancy (IO) as shown in Figure 2-1(c) are also given in following chapters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2.4.4 Expected and Lower-Bound Strengths</a:t>
            </a:r>
            <a:endParaRPr lang="en-US" dirty="0"/>
          </a:p>
        </p:txBody>
      </p:sp>
      <p:sp>
        <p:nvSpPr>
          <p:cNvPr id="3" name="Content Placeholder 2"/>
          <p:cNvSpPr>
            <a:spLocks noGrp="1"/>
          </p:cNvSpPr>
          <p:nvPr>
            <p:ph sz="quarter" idx="1"/>
          </p:nvPr>
        </p:nvSpPr>
        <p:spPr>
          <a:xfrm>
            <a:off x="304800" y="1447800"/>
            <a:ext cx="8382000" cy="5410200"/>
          </a:xfrm>
        </p:spPr>
        <p:txBody>
          <a:bodyPr>
            <a:normAutofit/>
          </a:bodyPr>
          <a:lstStyle/>
          <a:p>
            <a:r>
              <a:rPr lang="en-US" dirty="0" smtClean="0"/>
              <a:t>In the Figure 2-3, </a:t>
            </a:r>
            <a:r>
              <a:rPr lang="en-US" dirty="0" err="1" smtClean="0"/>
              <a:t>Q</a:t>
            </a:r>
            <a:r>
              <a:rPr lang="en-US" baseline="-25000" dirty="0" err="1" smtClean="0"/>
              <a:t>y</a:t>
            </a:r>
            <a:r>
              <a:rPr lang="en-US" dirty="0" smtClean="0"/>
              <a:t> represents the yield strength of the component: </a:t>
            </a:r>
          </a:p>
          <a:p>
            <a:pPr lvl="1"/>
            <a:r>
              <a:rPr lang="en-US" dirty="0" err="1" smtClean="0"/>
              <a:t>Q</a:t>
            </a:r>
            <a:r>
              <a:rPr lang="en-US" baseline="-25000" dirty="0" err="1" smtClean="0"/>
              <a:t>y</a:t>
            </a:r>
            <a:r>
              <a:rPr lang="en-US" dirty="0" smtClean="0"/>
              <a:t> will vary because of inherent variability in the material strength as well as differences in workmanship and condition</a:t>
            </a:r>
          </a:p>
          <a:p>
            <a:pPr lvl="1"/>
            <a:r>
              <a:rPr lang="en-US" dirty="0" smtClean="0"/>
              <a:t>When evaluating the behavior of deformation-controlled actions, the expected strength Q</a:t>
            </a:r>
            <a:r>
              <a:rPr lang="en-US" baseline="-25000" dirty="0" smtClean="0"/>
              <a:t>CE</a:t>
            </a:r>
            <a:r>
              <a:rPr lang="en-US" dirty="0" smtClean="0"/>
              <a:t> shall be used. </a:t>
            </a:r>
          </a:p>
          <a:p>
            <a:pPr lvl="1"/>
            <a:r>
              <a:rPr lang="en-US" dirty="0" smtClean="0"/>
              <a:t>Q</a:t>
            </a:r>
            <a:r>
              <a:rPr lang="en-US" baseline="-25000" dirty="0" smtClean="0"/>
              <a:t>CE</a:t>
            </a:r>
            <a:r>
              <a:rPr lang="en-US" dirty="0" smtClean="0"/>
              <a:t> is defined as the statistical mean value of yield strengths </a:t>
            </a:r>
            <a:r>
              <a:rPr lang="en-US" dirty="0" err="1" smtClean="0"/>
              <a:t>Q</a:t>
            </a:r>
            <a:r>
              <a:rPr lang="en-US" baseline="-25000" dirty="0" err="1" smtClean="0"/>
              <a:t>y</a:t>
            </a:r>
            <a:r>
              <a:rPr lang="en-US" dirty="0" smtClean="0"/>
              <a:t> for a population of similar components, and includes consideration of strain hardening and plastic section. </a:t>
            </a:r>
          </a:p>
          <a:p>
            <a:pPr lvl="1"/>
            <a:r>
              <a:rPr lang="en-US" dirty="0" smtClean="0"/>
              <a:t>When evaluating the behavior of force-controlled actions, a lower bound estimate of the component strength Q</a:t>
            </a:r>
            <a:r>
              <a:rPr lang="en-US" baseline="-25000" dirty="0" smtClean="0"/>
              <a:t>CL</a:t>
            </a:r>
            <a:r>
              <a:rPr lang="en-US" dirty="0" smtClean="0"/>
              <a:t> used</a:t>
            </a:r>
          </a:p>
          <a:p>
            <a:pPr lvl="1"/>
            <a:r>
              <a:rPr lang="en-US" dirty="0" smtClean="0"/>
              <a:t>Q</a:t>
            </a:r>
            <a:r>
              <a:rPr lang="en-US" baseline="-25000" dirty="0" smtClean="0"/>
              <a:t>CL</a:t>
            </a:r>
            <a:r>
              <a:rPr lang="en-US" dirty="0" smtClean="0"/>
              <a:t> is the statistical mean minus one standard deviation of the yield strength </a:t>
            </a:r>
            <a:r>
              <a:rPr lang="en-US" dirty="0" err="1" smtClean="0"/>
              <a:t>Q</a:t>
            </a:r>
            <a:r>
              <a:rPr lang="en-US" baseline="-25000" dirty="0" err="1" smtClean="0"/>
              <a:t>y</a:t>
            </a:r>
            <a:r>
              <a:rPr lang="en-US" dirty="0" smtClean="0"/>
              <a:t> for a population of similar components. </a:t>
            </a:r>
          </a:p>
          <a:p>
            <a:pPr lvl="1"/>
            <a:r>
              <a:rPr lang="en-US" dirty="0" smtClean="0"/>
              <a:t> Calculation of Q</a:t>
            </a:r>
            <a:r>
              <a:rPr lang="en-US" baseline="-25000" dirty="0" smtClean="0"/>
              <a:t>CE</a:t>
            </a:r>
            <a:r>
              <a:rPr lang="en-US" dirty="0" smtClean="0"/>
              <a:t> and Q</a:t>
            </a:r>
            <a:r>
              <a:rPr lang="en-US" baseline="-25000" dirty="0" smtClean="0"/>
              <a:t>CL</a:t>
            </a:r>
            <a:r>
              <a:rPr lang="en-US" dirty="0" smtClean="0"/>
              <a:t> presented later for specific syst.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Properties</a:t>
            </a:r>
            <a:endParaRPr lang="en-US" dirty="0"/>
          </a:p>
        </p:txBody>
      </p:sp>
      <p:sp>
        <p:nvSpPr>
          <p:cNvPr id="3" name="Content Placeholder 2"/>
          <p:cNvSpPr>
            <a:spLocks noGrp="1"/>
          </p:cNvSpPr>
          <p:nvPr>
            <p:ph sz="quarter" idx="1"/>
          </p:nvPr>
        </p:nvSpPr>
        <p:spPr>
          <a:xfrm>
            <a:off x="304800" y="1447800"/>
            <a:ext cx="8382000" cy="5257800"/>
          </a:xfrm>
        </p:spPr>
        <p:txBody>
          <a:bodyPr/>
          <a:lstStyle/>
          <a:p>
            <a:r>
              <a:rPr lang="en-US" dirty="0" smtClean="0"/>
              <a:t>Expected material properties shall be based on mean values of tested material properties. </a:t>
            </a:r>
          </a:p>
          <a:p>
            <a:r>
              <a:rPr lang="en-US" dirty="0" smtClean="0"/>
              <a:t>Lower bound material properties shall be based on mean values minus one standard deviation.</a:t>
            </a:r>
          </a:p>
          <a:p>
            <a:r>
              <a:rPr lang="en-US" dirty="0" smtClean="0"/>
              <a:t>Nominal material properties shall be taken as lower bound material properties unless otherwise specified. </a:t>
            </a:r>
          </a:p>
          <a:p>
            <a:r>
              <a:rPr lang="en-US" dirty="0" smtClean="0"/>
              <a:t>Corresponding expected material properties shall be calculated by multiplying lower-bound values by appropriate factors in Chapter 5 – 8.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Rehabilitation Objectives</a:t>
            </a:r>
            <a:endParaRPr lang="en-US" dirty="0"/>
          </a:p>
        </p:txBody>
      </p:sp>
      <p:sp>
        <p:nvSpPr>
          <p:cNvPr id="3" name="Content Placeholder 2"/>
          <p:cNvSpPr>
            <a:spLocks noGrp="1"/>
          </p:cNvSpPr>
          <p:nvPr>
            <p:ph sz="quarter" idx="1"/>
          </p:nvPr>
        </p:nvSpPr>
        <p:spPr>
          <a:xfrm>
            <a:off x="304800" y="1447800"/>
            <a:ext cx="8382000" cy="5105400"/>
          </a:xfrm>
        </p:spPr>
        <p:txBody>
          <a:bodyPr/>
          <a:lstStyle/>
          <a:p>
            <a:r>
              <a:rPr lang="en-US" dirty="0" smtClean="0"/>
              <a:t>Enhanced Rehabilitation Objectives</a:t>
            </a:r>
          </a:p>
          <a:p>
            <a:pPr lvl="1"/>
            <a:r>
              <a:rPr lang="en-US" dirty="0" smtClean="0"/>
              <a:t>Rehabilitation that provides building performance exceeding that of BSO is termed an enhanced objective</a:t>
            </a:r>
          </a:p>
          <a:p>
            <a:pPr lvl="1"/>
            <a:r>
              <a:rPr lang="en-US" dirty="0" smtClean="0"/>
              <a:t>Enhanced objectives shall be achieved by:</a:t>
            </a:r>
          </a:p>
          <a:p>
            <a:pPr lvl="1"/>
            <a:r>
              <a:rPr lang="en-US" dirty="0" smtClean="0"/>
              <a:t>(1) designing for target building performance levels that exceed those of BSO at either the BSE-1 or BSE-2 hazard levels</a:t>
            </a:r>
          </a:p>
          <a:p>
            <a:pPr lvl="1"/>
            <a:r>
              <a:rPr lang="en-US" dirty="0" smtClean="0"/>
              <a:t>(2) designing the target building performance levels of BSO using EQ hazard level exceeding BSE-1 or BSE-2 or both</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Capacities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Detailed criteria for calculation of individual component force and deformation capacities shall comply with the requirements in individual material chapters</a:t>
            </a:r>
          </a:p>
          <a:p>
            <a:pPr lvl="1"/>
            <a:r>
              <a:rPr lang="en-US" dirty="0" smtClean="0"/>
              <a:t>Chapter 5 for steel </a:t>
            </a:r>
          </a:p>
          <a:p>
            <a:pPr lvl="1"/>
            <a:r>
              <a:rPr lang="en-US" dirty="0" smtClean="0"/>
              <a:t>If nonlinear procedures are used, component capacities for deformation-controlled actions shall be taken as permissible inelastic deformation limits, and component capacities for force-controlled action shall be taken as lower bound strengths Q</a:t>
            </a:r>
            <a:r>
              <a:rPr lang="en-US" baseline="-25000" dirty="0" smtClean="0"/>
              <a:t>CL</a:t>
            </a:r>
            <a:r>
              <a:rPr lang="en-US" dirty="0" smtClean="0"/>
              <a:t> as summarized in Table 2-2</a:t>
            </a:r>
          </a:p>
          <a:p>
            <a:pPr lvl="1"/>
            <a:r>
              <a:rPr lang="en-US" dirty="0" smtClean="0"/>
              <a:t>If linear procedures are used, capacities for deformation controlled actions shall be defined as the product of </a:t>
            </a:r>
            <a:r>
              <a:rPr lang="en-US" dirty="0" err="1" smtClean="0"/>
              <a:t>m</a:t>
            </a:r>
            <a:r>
              <a:rPr lang="en-US" dirty="0" smtClean="0"/>
              <a:t>-factors and expected strengths Q</a:t>
            </a:r>
            <a:r>
              <a:rPr lang="en-US" baseline="-25000" dirty="0" smtClean="0"/>
              <a:t>CE</a:t>
            </a:r>
            <a:r>
              <a:rPr lang="en-US" dirty="0" smtClean="0"/>
              <a:t>. Capacities for force-controlled actions shall be defined as lower-bound strength Q</a:t>
            </a:r>
            <a:r>
              <a:rPr lang="en-US" baseline="-25000" dirty="0" smtClean="0"/>
              <a:t>CL</a:t>
            </a:r>
            <a:r>
              <a:rPr lang="en-US" dirty="0" smtClean="0"/>
              <a:t> as summarized in Table 2-3.</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napshot 2008-11-06 21-04-22.tiff"/>
          <p:cNvPicPr>
            <a:picLocks noGrp="1" noChangeAspect="1"/>
          </p:cNvPicPr>
          <p:nvPr>
            <p:ph sz="quarter" idx="1"/>
          </p:nvPr>
        </p:nvPicPr>
        <p:blipFill>
          <a:blip r:embed="rId2"/>
          <a:srcRect l="-19115" r="-19115"/>
          <a:stretch>
            <a:fillRect/>
          </a:stretch>
        </p:blipFill>
        <p:spPr>
          <a:xfrm>
            <a:off x="4121239" y="1524000"/>
            <a:ext cx="5784761" cy="3733800"/>
          </a:xfrm>
        </p:spPr>
      </p:pic>
      <p:pic>
        <p:nvPicPr>
          <p:cNvPr id="5" name="Picture 4" descr="Snapshot 2008-11-06 21-03-37.tiff"/>
          <p:cNvPicPr>
            <a:picLocks noChangeAspect="1"/>
          </p:cNvPicPr>
          <p:nvPr/>
        </p:nvPicPr>
        <p:blipFill>
          <a:blip r:embed="rId3"/>
          <a:stretch>
            <a:fillRect/>
          </a:stretch>
        </p:blipFill>
        <p:spPr>
          <a:xfrm>
            <a:off x="304800" y="1473200"/>
            <a:ext cx="4267200" cy="43180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Rehabilitation Strategies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A rehabilitation objective shall be achieved by implementing measures based on a strategy of addressing deficiencies identified by a prior seismic evaluation</a:t>
            </a:r>
          </a:p>
          <a:p>
            <a:r>
              <a:rPr lang="en-US" dirty="0" smtClean="0"/>
              <a:t>The effects of rehabilitation on stiffness, strength, and deformability shall be taken into account in models</a:t>
            </a:r>
          </a:p>
          <a:p>
            <a:r>
              <a:rPr lang="en-US" dirty="0" smtClean="0"/>
              <a:t>(1) Local modification of components is permitted. Local modifications that can be considered include improvement of connectivity, strength, or deformation capacity. This is economical when only a few of the components need it. </a:t>
            </a:r>
            <a:r>
              <a:rPr lang="en-US" dirty="0" err="1" smtClean="0"/>
              <a:t>Eg</a:t>
            </a:r>
            <a:r>
              <a:rPr lang="en-US" dirty="0" smtClean="0"/>
              <a:t>., cover plating steel beams or columns, confinement jacket around a RC columns to improve ductility, reduction of cross-section of selected components to include flexibility etc.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1447800"/>
            <a:ext cx="8382000" cy="5181600"/>
          </a:xfrm>
        </p:spPr>
        <p:txBody>
          <a:bodyPr>
            <a:normAutofit lnSpcReduction="10000"/>
          </a:bodyPr>
          <a:lstStyle/>
          <a:p>
            <a:r>
              <a:rPr lang="en-US" dirty="0" smtClean="0"/>
              <a:t>(2) Removal or lessening of existing irregularities may be an effective strategy for structures with irregularity. </a:t>
            </a:r>
          </a:p>
          <a:p>
            <a:pPr lvl="1"/>
            <a:r>
              <a:rPr lang="en-US" dirty="0" smtClean="0"/>
              <a:t>Stiffness, mass, and strength irregularities may be detected by reviewing results of linear analysis, examining distribution of structural displacements or </a:t>
            </a:r>
            <a:r>
              <a:rPr lang="en-US" dirty="0" err="1" smtClean="0"/>
              <a:t>DCRs</a:t>
            </a:r>
            <a:r>
              <a:rPr lang="en-US" dirty="0" smtClean="0"/>
              <a:t>, or by reviewing results of nonlinear analysis by examining the distribution of structural displacements and inelastic deformation demands. </a:t>
            </a:r>
          </a:p>
          <a:p>
            <a:pPr lvl="1"/>
            <a:r>
              <a:rPr lang="en-US" dirty="0" smtClean="0"/>
              <a:t>If the distribution of values is non-uniform with disproportionately high values within one story relative to the adjacent story, or at one side of the building, then an irregularity exists</a:t>
            </a:r>
          </a:p>
          <a:p>
            <a:pPr lvl="1"/>
            <a:r>
              <a:rPr lang="en-US" dirty="0" smtClean="0"/>
              <a:t>Such irregularities are usually caused by discontinuities in the structure, and can be addressed by resolving them. Simple removal of the discontinuity, or adding braced frames or shear walls in weak stories.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1447800"/>
            <a:ext cx="8382000" cy="5410200"/>
          </a:xfrm>
        </p:spPr>
        <p:txBody>
          <a:bodyPr/>
          <a:lstStyle/>
          <a:p>
            <a:pPr lvl="1"/>
            <a:r>
              <a:rPr lang="en-US" dirty="0" smtClean="0"/>
              <a:t>Torsional irregularities can be corrected by the addition of moment frames etc. to balance the distribution of stiffness and mass within a story. </a:t>
            </a:r>
          </a:p>
          <a:p>
            <a:pPr lvl="1"/>
            <a:r>
              <a:rPr lang="en-US" dirty="0" smtClean="0"/>
              <a:t>Partial demolition - ?</a:t>
            </a:r>
          </a:p>
          <a:p>
            <a:r>
              <a:rPr lang="en-US" dirty="0" smtClean="0"/>
              <a:t>(3) Global Structural Stiffening</a:t>
            </a:r>
          </a:p>
          <a:p>
            <a:pPr lvl="1"/>
            <a:r>
              <a:rPr lang="en-US" dirty="0" smtClean="0"/>
              <a:t> Global stiffening of the structure is also an effective rehabilitation strategy if the results of a seismic evaluation show deficiencies attributable to excessive lateral deflection of the building, and critical components do not have adequate ductility to resist resulting deformations</a:t>
            </a:r>
          </a:p>
          <a:p>
            <a:pPr lvl="1"/>
            <a:r>
              <a:rPr lang="en-US" dirty="0" smtClean="0"/>
              <a:t>Construction of new braced frames or shear walls within an existing structure are effective measures</a:t>
            </a:r>
          </a:p>
          <a:p>
            <a:pPr lvl="1"/>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153400" cy="914400"/>
          </a:xfrm>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990600"/>
            <a:ext cx="8382000" cy="5867400"/>
          </a:xfrm>
        </p:spPr>
        <p:txBody>
          <a:bodyPr>
            <a:normAutofit/>
          </a:bodyPr>
          <a:lstStyle/>
          <a:p>
            <a:r>
              <a:rPr lang="en-US" dirty="0" smtClean="0"/>
              <a:t>(4) Global Structural Strengthening shall be permitted. It is an effective strategy if the seismic evaluation results shown unacceptable performance attributable to a global deficiency in strength. </a:t>
            </a:r>
          </a:p>
          <a:p>
            <a:pPr lvl="1"/>
            <a:r>
              <a:rPr lang="en-US" dirty="0" smtClean="0"/>
              <a:t>This can be identified when the onset of local inelastic behavior occurs at levels of ground shaking that are substantially lower than the selected level or large </a:t>
            </a:r>
            <a:r>
              <a:rPr lang="en-US" dirty="0" err="1" smtClean="0"/>
              <a:t>DCRs</a:t>
            </a:r>
            <a:r>
              <a:rPr lang="en-US" dirty="0" smtClean="0"/>
              <a:t> are present throughout the structure. </a:t>
            </a:r>
          </a:p>
          <a:p>
            <a:pPr lvl="1"/>
            <a:r>
              <a:rPr lang="en-US" dirty="0" smtClean="0"/>
              <a:t>Shear walls and braced frames might be effective for structures that are stiff to begin with</a:t>
            </a:r>
          </a:p>
          <a:p>
            <a:pPr lvl="1"/>
            <a:r>
              <a:rPr lang="en-US" dirty="0" smtClean="0"/>
              <a:t>Moment resisting frames may be more effective for structures that are flexible.</a:t>
            </a:r>
          </a:p>
          <a:p>
            <a:pPr lvl="1"/>
            <a:r>
              <a:rPr lang="en-US" dirty="0" smtClean="0"/>
              <a:t>Adding systems and making them work with the existing systems is tricky. If the added system is too stiff, then it will overload first, and if the added system is too flexible, then it will have to wait for the current system to overload and yield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(5) Mass Reduction – may be an effective rehabilitation strategy if the results of a seismic evaluation show deficiencies attributable to excessive building mass, global structural flexibility, or weakness. </a:t>
            </a:r>
          </a:p>
          <a:p>
            <a:pPr lvl="1"/>
            <a:r>
              <a:rPr lang="en-US" dirty="0" err="1" smtClean="0"/>
              <a:t>Eg</a:t>
            </a:r>
            <a:r>
              <a:rPr lang="en-US" dirty="0" smtClean="0"/>
              <a:t>., Mass can be reduced through demolition of upper stories, replacement of heavy cladding and interior partitions, or removal of heavy storage and equipment. </a:t>
            </a:r>
          </a:p>
          <a:p>
            <a:r>
              <a:rPr lang="en-US" dirty="0" smtClean="0"/>
              <a:t>(6) Seismic Isolation – may be an effective rehabilitation strategy if seismic evaluation shows deficiencies attributable to excessive seismic forces or deformation demands, or if it is desired to protect important contents and non-structural components from damage. </a:t>
            </a:r>
          </a:p>
          <a:p>
            <a:pPr lvl="1"/>
            <a:r>
              <a:rPr lang="en-US" dirty="0" smtClean="0"/>
              <a:t>Compliant bearings are inserted between the superstructure and its foundations. This produces a system (structure and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0" y="1447800"/>
            <a:ext cx="8686800" cy="5410200"/>
          </a:xfrm>
        </p:spPr>
        <p:txBody>
          <a:bodyPr/>
          <a:lstStyle/>
          <a:p>
            <a:pPr lvl="1"/>
            <a:r>
              <a:rPr lang="en-US" dirty="0" smtClean="0"/>
              <a:t>Isolation bearings) with a nearly rigid body translation of the structure above the bearings. Most of the deformation induced in the isolated system by the ground motion occurs within the compliant bearings, which are specifically designed. </a:t>
            </a:r>
          </a:p>
          <a:p>
            <a:pPr lvl="1"/>
            <a:r>
              <a:rPr lang="en-US" dirty="0" smtClean="0"/>
              <a:t>Most bearings also have excellent energy dissipation characteristics (damping) . Together, this results in greatly reduced demands on the existing structure. </a:t>
            </a:r>
          </a:p>
          <a:p>
            <a:pPr lvl="1"/>
            <a:r>
              <a:rPr lang="en-US" dirty="0" smtClean="0"/>
              <a:t>Seismic isolation is often an appropriate strategy to achieve Enhanced Rehabilitation Objectives that include the protection of historic, valuable contents, and equipment </a:t>
            </a:r>
          </a:p>
          <a:p>
            <a:pPr lvl="1"/>
            <a:r>
              <a:rPr lang="en-US" dirty="0" smtClean="0"/>
              <a:t>Most effective for relatively stiff buildings with low profiles and large mass. Effective for light, flexible structure.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(7) Supplemental Energy Dissipation may be effective if the results of a seismic evaluation show deficiencies attributable to excessive deformations due to global structural flexibility in a building</a:t>
            </a:r>
          </a:p>
          <a:p>
            <a:pPr lvl="1"/>
            <a:r>
              <a:rPr lang="en-US" dirty="0" smtClean="0"/>
              <a:t>Many available technologies allow energy to be dissipated in a controlled manner – fluid viscous dampers (hydraulic cylinders), yielding plates, or friction pads</a:t>
            </a:r>
          </a:p>
          <a:p>
            <a:pPr lvl="1"/>
            <a:r>
              <a:rPr lang="en-US" dirty="0" smtClean="0"/>
              <a:t>Dissipate energy through frictional, hysteretic, or </a:t>
            </a:r>
            <a:r>
              <a:rPr lang="en-US" dirty="0" err="1" smtClean="0"/>
              <a:t>viscoelastic</a:t>
            </a:r>
            <a:r>
              <a:rPr lang="en-US" dirty="0" smtClean="0"/>
              <a:t> processes. </a:t>
            </a:r>
          </a:p>
          <a:p>
            <a:pPr lvl="1"/>
            <a:r>
              <a:rPr lang="en-US" dirty="0" smtClean="0"/>
              <a:t>Dissipation devices must undergo significant deformation (or stroke), which requires that the structural experience substantial lateral displacement. </a:t>
            </a:r>
          </a:p>
          <a:p>
            <a:pPr lvl="1"/>
            <a:r>
              <a:rPr lang="en-US" dirty="0" smtClean="0"/>
              <a:t>Therefore, these systems are most effective in structure that are relatively flexible and have inelastic deformation capacity.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Rehabilitation Strategies</a:t>
            </a:r>
            <a:endParaRPr lang="en-US" dirty="0"/>
          </a:p>
        </p:txBody>
      </p:sp>
      <p:sp>
        <p:nvSpPr>
          <p:cNvPr id="3" name="Content Placeholder 2"/>
          <p:cNvSpPr>
            <a:spLocks noGrp="1"/>
          </p:cNvSpPr>
          <p:nvPr>
            <p:ph sz="quarter" idx="1"/>
          </p:nvPr>
        </p:nvSpPr>
        <p:spPr>
          <a:xfrm>
            <a:off x="304800" y="1447800"/>
            <a:ext cx="8382000" cy="5410200"/>
          </a:xfrm>
        </p:spPr>
        <p:txBody>
          <a:bodyPr/>
          <a:lstStyle/>
          <a:p>
            <a:pPr lvl="1"/>
            <a:r>
              <a:rPr lang="en-US" dirty="0" smtClean="0"/>
              <a:t>Energy dissipates are most commonly installed as components of braced frames.</a:t>
            </a:r>
          </a:p>
          <a:p>
            <a:pPr lvl="1"/>
            <a:r>
              <a:rPr lang="en-US" dirty="0" smtClean="0"/>
              <a:t>Depending on the device characteristic, either static or dynamic stiffness is added to the structure as well as energy dissipation. </a:t>
            </a:r>
          </a:p>
          <a:p>
            <a:pPr lvl="1"/>
            <a:r>
              <a:rPr lang="en-US" dirty="0" smtClean="0"/>
              <a:t>In some cases, the structural displacement are reduced, the forces delivered to the structure actually be increased.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Limited Rehabilitation Objective</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Rehabilitation that provides building performance less than that of the BSO is termed as a Limited Objective. </a:t>
            </a:r>
          </a:p>
          <a:p>
            <a:pPr lvl="1"/>
            <a:r>
              <a:rPr lang="en-US" dirty="0" smtClean="0"/>
              <a:t>Rehabilitation that addresses the entire building but uses a lower seismic hazard or lower target Building Performance Level than the BSO, is termed Reduced Rehabilitation</a:t>
            </a:r>
          </a:p>
          <a:p>
            <a:pPr lvl="1"/>
            <a:r>
              <a:rPr lang="en-US" dirty="0" smtClean="0"/>
              <a:t>Design for Life Safety Building Performance for EQ demands less severe (more probable than BSE-1)</a:t>
            </a:r>
          </a:p>
          <a:p>
            <a:pPr lvl="1"/>
            <a:r>
              <a:rPr lang="en-US" dirty="0" smtClean="0"/>
              <a:t>Design for Collapse Prevention Building Performance for EQ demands that are less severe (more probable) than BSE-2</a:t>
            </a:r>
          </a:p>
          <a:p>
            <a:pPr lvl="1"/>
            <a:endParaRPr lang="en-US" dirty="0" smtClean="0"/>
          </a:p>
          <a:p>
            <a:r>
              <a:rPr lang="en-US" dirty="0" smtClean="0"/>
              <a:t>Limited rehabilitation addresses a portion of the building without rehabilitating the complete LFRS.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2.6 General Design Requirements</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Multidirectional Seismic Effects – Elements and components shall be designed to resist seismic forces in the vertical direction shall be considered when required by 2.6.11 and 3.2.7</a:t>
            </a:r>
          </a:p>
          <a:p>
            <a:r>
              <a:rPr lang="en-US" dirty="0" smtClean="0"/>
              <a:t>P-</a:t>
            </a:r>
            <a:r>
              <a:rPr lang="en-US" dirty="0" smtClean="0">
                <a:latin typeface="Symbol" charset="2"/>
                <a:cs typeface="Symbol" charset="2"/>
              </a:rPr>
              <a:t>D</a:t>
            </a:r>
            <a:r>
              <a:rPr lang="en-US" dirty="0" smtClean="0"/>
              <a:t> Effects defined as the combined effects of gravity loads acting in conjunction with lateral drifts due to seismic forces shall be considered as specified in 3.2.5</a:t>
            </a:r>
          </a:p>
          <a:p>
            <a:r>
              <a:rPr lang="en-US" dirty="0" smtClean="0"/>
              <a:t>Elements shall be designed to resist the effects of horizontal torsion as in 3.2.2.2</a:t>
            </a:r>
          </a:p>
          <a:p>
            <a:r>
              <a:rPr lang="en-US" dirty="0" smtClean="0"/>
              <a:t>Overturning – elements shall be designed to resist the effects  of overturning at each level as well as the base of the structure. Stability against OT shall be evaluated as specified in 3.2.10. Effects of OT on foundations shall be evaluated as in 4.4.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General Design Requirements</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Continuity – All elements shall be tied together to form a complete load path for the transfer of inertial forces generated by dynamic response.  </a:t>
            </a:r>
          </a:p>
          <a:p>
            <a:pPr lvl="1"/>
            <a:r>
              <a:rPr lang="en-US" dirty="0" smtClean="0"/>
              <a:t>Smaller portions of the structure, e.g., an outstanding wing shall be connected to the structure as a whole. Connections shall be capable or resisting horizontal force in any direction calculated as </a:t>
            </a:r>
            <a:r>
              <a:rPr lang="en-US" dirty="0" err="1" smtClean="0"/>
              <a:t>F</a:t>
            </a:r>
            <a:r>
              <a:rPr lang="en-US" baseline="-25000" dirty="0" err="1" smtClean="0"/>
              <a:t>p</a:t>
            </a:r>
            <a:r>
              <a:rPr lang="en-US" dirty="0" smtClean="0"/>
              <a:t> = 0.133 S</a:t>
            </a:r>
            <a:r>
              <a:rPr lang="en-US" baseline="-25000" dirty="0" smtClean="0"/>
              <a:t>XS</a:t>
            </a:r>
            <a:r>
              <a:rPr lang="en-US" dirty="0" smtClean="0"/>
              <a:t> W </a:t>
            </a:r>
          </a:p>
          <a:p>
            <a:pPr lvl="1"/>
            <a:r>
              <a:rPr lang="en-US" dirty="0" smtClean="0"/>
              <a:t>Components shall be connected to the structure to resist a horizontal force in any direction calculated as </a:t>
            </a:r>
            <a:r>
              <a:rPr lang="en-US" dirty="0" err="1" smtClean="0"/>
              <a:t>F</a:t>
            </a:r>
            <a:r>
              <a:rPr lang="en-US" baseline="-25000" dirty="0" err="1" smtClean="0"/>
              <a:t>p</a:t>
            </a:r>
            <a:r>
              <a:rPr lang="en-US" dirty="0" smtClean="0"/>
              <a:t> = 0.08 S</a:t>
            </a:r>
            <a:r>
              <a:rPr lang="en-US" baseline="-25000" dirty="0" smtClean="0"/>
              <a:t>XS</a:t>
            </a:r>
            <a:r>
              <a:rPr lang="en-US" dirty="0" smtClean="0"/>
              <a:t> W</a:t>
            </a:r>
          </a:p>
          <a:p>
            <a:pPr lvl="2"/>
            <a:r>
              <a:rPr lang="en-US" dirty="0" err="1" smtClean="0"/>
              <a:t>F</a:t>
            </a:r>
            <a:r>
              <a:rPr lang="en-US" baseline="-25000" dirty="0" err="1" smtClean="0"/>
              <a:t>p</a:t>
            </a:r>
            <a:r>
              <a:rPr lang="en-US" dirty="0" smtClean="0"/>
              <a:t> = horizontal force in any direction</a:t>
            </a:r>
          </a:p>
          <a:p>
            <a:pPr lvl="2"/>
            <a:r>
              <a:rPr lang="en-US" dirty="0" smtClean="0"/>
              <a:t>S</a:t>
            </a:r>
            <a:r>
              <a:rPr lang="en-US" baseline="-25000" dirty="0" smtClean="0"/>
              <a:t>XS</a:t>
            </a:r>
            <a:r>
              <a:rPr lang="en-US" dirty="0" smtClean="0"/>
              <a:t> = spectral response acceleration parameter for short periods for the selected EQ hazard level and damping</a:t>
            </a:r>
          </a:p>
          <a:p>
            <a:pPr lvl="2"/>
            <a:r>
              <a:rPr lang="en-US" dirty="0" smtClean="0"/>
              <a:t>W = weight of components</a:t>
            </a:r>
          </a:p>
          <a:p>
            <a:pPr lvl="2"/>
            <a:r>
              <a:rPr lang="en-US" dirty="0" smtClean="0"/>
              <a:t>For discrete connections, </a:t>
            </a:r>
            <a:r>
              <a:rPr lang="en-US" dirty="0" err="1" smtClean="0"/>
              <a:t>F</a:t>
            </a:r>
            <a:r>
              <a:rPr lang="en-US" baseline="-25000" dirty="0" err="1" smtClean="0"/>
              <a:t>p</a:t>
            </a:r>
            <a:r>
              <a:rPr lang="en-US" dirty="0" smtClean="0"/>
              <a:t> &gt; 1120 lbs</a:t>
            </a:r>
          </a:p>
          <a:p>
            <a:pPr lvl="2"/>
            <a:r>
              <a:rPr lang="en-US" dirty="0" smtClean="0"/>
              <a:t>For continuous connection </a:t>
            </a:r>
            <a:r>
              <a:rPr lang="en-US" dirty="0" err="1" smtClean="0"/>
              <a:t>F</a:t>
            </a:r>
            <a:r>
              <a:rPr lang="en-US" baseline="-25000" dirty="0" err="1" smtClean="0"/>
              <a:t>p</a:t>
            </a:r>
            <a:r>
              <a:rPr lang="en-US" dirty="0" smtClean="0"/>
              <a:t> &gt; 280 lbs/ft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 Diaphragms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Diaphragms shall be defined as horizontal elements that transfer inertial forces to components of the LFRS through collective action of diaphragm components including chords, collector, ties. </a:t>
            </a:r>
          </a:p>
          <a:p>
            <a:pPr lvl="1"/>
            <a:r>
              <a:rPr lang="en-US" dirty="0" smtClean="0"/>
              <a:t>Diaphragms shall be provided at each level of the structure to connect building masses to the primary vertical elements of the LFRS.</a:t>
            </a:r>
          </a:p>
          <a:p>
            <a:pPr lvl="1"/>
            <a:r>
              <a:rPr lang="en-US" dirty="0" smtClean="0"/>
              <a:t>The analytical model of the building shall account for the behavior of the diaphragms specified in 3.2.4</a:t>
            </a:r>
          </a:p>
          <a:p>
            <a:pPr lvl="1"/>
            <a:r>
              <a:rPr lang="en-US" dirty="0" smtClean="0"/>
              <a:t>Diaphragms and their connections to vertical elements providing lateral support shall comply with 5.9 for metal diaphragms.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1143000"/>
            <a:ext cx="8382000" cy="5562600"/>
          </a:xfrm>
        </p:spPr>
        <p:txBody>
          <a:bodyPr/>
          <a:lstStyle/>
          <a:p>
            <a:r>
              <a:rPr lang="en-US" dirty="0" smtClean="0"/>
              <a:t>Diaphragm chords – A component shall be provided to develop horizontal shear stresses at each diaphragm edge (either interior or exterior). </a:t>
            </a:r>
          </a:p>
          <a:p>
            <a:pPr lvl="1"/>
            <a:r>
              <a:rPr lang="en-US" dirty="0" smtClean="0"/>
              <a:t>This component shall consist of either a continuous diaphragm chord, a continuous wall / frame element, or combinations.</a:t>
            </a:r>
          </a:p>
          <a:p>
            <a:pPr lvl="1"/>
            <a:r>
              <a:rPr lang="en-US" dirty="0" smtClean="0"/>
              <a:t>The forces accumulated in these components due to their action as diaphragm boundaries shall be considered</a:t>
            </a:r>
          </a:p>
          <a:p>
            <a:pPr lvl="1"/>
            <a:r>
              <a:rPr lang="en-US" dirty="0" smtClean="0"/>
              <a:t>At re-entrant corners and at the corners of openings in diaphragms, chords shall be extended a distance sufficient to develop the accumulated boundary stresses into the diaphragm beyond the corner</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410200"/>
          </a:xfrm>
        </p:spPr>
        <p:txBody>
          <a:bodyPr>
            <a:normAutofit/>
          </a:bodyPr>
          <a:lstStyle/>
          <a:p>
            <a:r>
              <a:rPr lang="en-US" dirty="0" smtClean="0"/>
              <a:t>Diaphragm collectors – at each vertical element a diaphragm collector shall be provided to transfer  accumulated diaphragm forces in excess of the forces transferred directly in shear. </a:t>
            </a:r>
          </a:p>
          <a:p>
            <a:pPr lvl="1"/>
            <a:r>
              <a:rPr lang="en-US" dirty="0" smtClean="0"/>
              <a:t>The diaphragm collector shall be extended beyond the element and attached to the diaphragm to transfer forces</a:t>
            </a:r>
          </a:p>
          <a:p>
            <a:r>
              <a:rPr lang="en-US" dirty="0" smtClean="0"/>
              <a:t>Diaphragms shall be provided with continuous tension ties between chords or boundaries. </a:t>
            </a:r>
          </a:p>
          <a:p>
            <a:pPr lvl="1"/>
            <a:r>
              <a:rPr lang="en-US" dirty="0" smtClean="0"/>
              <a:t>Ties shall be spaced at a distance not exceeding 3 time the length of the tie.</a:t>
            </a:r>
          </a:p>
          <a:p>
            <a:pPr lvl="1"/>
            <a:r>
              <a:rPr lang="en-US" dirty="0" smtClean="0"/>
              <a:t>The ties shall be designed for a minimum axial tensile force as a force-controlled action </a:t>
            </a:r>
            <a:r>
              <a:rPr lang="en-US" dirty="0" err="1" smtClean="0"/>
              <a:t>F</a:t>
            </a:r>
            <a:r>
              <a:rPr lang="en-US" baseline="-25000" dirty="0" err="1" smtClean="0"/>
              <a:t>p</a:t>
            </a:r>
            <a:r>
              <a:rPr lang="en-US" dirty="0" smtClean="0"/>
              <a:t> = 0.4 S</a:t>
            </a:r>
            <a:r>
              <a:rPr lang="en-US" baseline="-25000" dirty="0" smtClean="0"/>
              <a:t>XS</a:t>
            </a:r>
            <a:r>
              <a:rPr lang="en-US" dirty="0" smtClean="0"/>
              <a:t> W, where W = weight tributary to portion of the diaphragm extending half the distance to each adjacent tie or diaphragm boundary</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Analysis Procedures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Chapter 3 describes the loading requirements, mathematical model, and detailed analytical procedures required to estimate seismic force and deformation demands on elements and components of a building. </a:t>
            </a:r>
          </a:p>
          <a:p>
            <a:r>
              <a:rPr lang="en-US" dirty="0" smtClean="0"/>
              <a:t>Component strength and deformation demands obtained from analysis using procedures described in this chapter, are compared with permissible values provided in Chapters 4 – 9 for the desired performance level. </a:t>
            </a:r>
          </a:p>
          <a:p>
            <a:r>
              <a:rPr lang="en-US" dirty="0" smtClean="0"/>
              <a:t>3.2 General Analysis Requirements</a:t>
            </a:r>
          </a:p>
          <a:p>
            <a:pPr lvl="1"/>
            <a:r>
              <a:rPr lang="en-US" dirty="0" smtClean="0"/>
              <a:t>LSP, LDP, NSP, or NDP will be selected based on the limitations specified in Section 2.4. </a:t>
            </a:r>
          </a:p>
          <a:p>
            <a:pPr lvl="1"/>
            <a:r>
              <a:rPr lang="en-US" dirty="0" smtClean="0"/>
              <a:t>Linear procedures are appropriate when the expected level of nonlinearity is low. This is measured by component </a:t>
            </a:r>
            <a:r>
              <a:rPr lang="en-US" dirty="0" err="1" smtClean="0"/>
              <a:t>DCRs</a:t>
            </a:r>
            <a:r>
              <a:rPr lang="en-US" dirty="0" smtClean="0"/>
              <a:t> less than 2.0</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219200"/>
            <a:ext cx="8382000" cy="5486400"/>
          </a:xfrm>
        </p:spPr>
        <p:txBody>
          <a:bodyPr>
            <a:normAutofit lnSpcReduction="10000"/>
          </a:bodyPr>
          <a:lstStyle/>
          <a:p>
            <a:r>
              <a:rPr lang="en-US" dirty="0" smtClean="0"/>
              <a:t>Static procedures are appropriate when higher mode effects are not significant. This is generally true for short regular buildings. </a:t>
            </a:r>
          </a:p>
          <a:p>
            <a:r>
              <a:rPr lang="en-US" dirty="0" smtClean="0"/>
              <a:t>Dynamic procedures are required for tall buildings, building with torsional irregularities, or non-orthogonal systems. </a:t>
            </a:r>
          </a:p>
          <a:p>
            <a:r>
              <a:rPr lang="en-US" dirty="0" smtClean="0"/>
              <a:t>The NSP is acceptable for most buildings, but should be used in conjunction with the LDP if mass participation in the first mode is low. </a:t>
            </a:r>
          </a:p>
          <a:p>
            <a:r>
              <a:rPr lang="en-US" dirty="0" smtClean="0"/>
              <a:t>The term ‘linear’ implies linear elastic, but the procedure may include geometric nonlinearity and implicit nonlinearity of concrete and masonry components using properties of cracked sections</a:t>
            </a:r>
          </a:p>
          <a:p>
            <a:r>
              <a:rPr lang="en-US" dirty="0" smtClean="0"/>
              <a:t>The term ‘nonlinear’ implies material nonlinearity explicitly, but also includes geometric nonlinearity.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3.2.2 Mathematical Modeling</a:t>
            </a:r>
            <a:endParaRPr lang="en-US" dirty="0"/>
          </a:p>
        </p:txBody>
      </p:sp>
      <p:sp>
        <p:nvSpPr>
          <p:cNvPr id="3" name="Content Placeholder 2"/>
          <p:cNvSpPr>
            <a:spLocks noGrp="1"/>
          </p:cNvSpPr>
          <p:nvPr>
            <p:ph sz="quarter" idx="1"/>
          </p:nvPr>
        </p:nvSpPr>
        <p:spPr>
          <a:xfrm>
            <a:off x="304800" y="1447800"/>
            <a:ext cx="8382000" cy="5257800"/>
          </a:xfrm>
        </p:spPr>
        <p:txBody>
          <a:bodyPr>
            <a:normAutofit/>
          </a:bodyPr>
          <a:lstStyle/>
          <a:p>
            <a:r>
              <a:rPr lang="en-US" dirty="0" smtClean="0"/>
              <a:t>A building shall be modeled, analyzed, and evaluated as a 3D assembly of elements and components. </a:t>
            </a:r>
          </a:p>
          <a:p>
            <a:r>
              <a:rPr lang="en-US" dirty="0" smtClean="0"/>
              <a:t>Alternately use of a 2D model shall be permitted if the following conditions are met</a:t>
            </a:r>
          </a:p>
          <a:p>
            <a:pPr lvl="1"/>
            <a:r>
              <a:rPr lang="en-US" dirty="0" smtClean="0"/>
              <a:t>The building has rigid diaphragms as per 3.2.4 and horizontal torsion effects do not exceed limits, or are accounted for</a:t>
            </a:r>
          </a:p>
          <a:p>
            <a:pPr lvl="1"/>
            <a:r>
              <a:rPr lang="en-US" dirty="0" smtClean="0"/>
              <a:t>The building has flexible diaphragms as defined in 3.2.4</a:t>
            </a:r>
          </a:p>
          <a:p>
            <a:pPr lvl="1"/>
            <a:r>
              <a:rPr lang="en-US" dirty="0" smtClean="0"/>
              <a:t>If 2D models are used, the 3D nature of the components and elements shall be considered when calculating stiffness and strength properties</a:t>
            </a:r>
          </a:p>
          <a:p>
            <a:pPr lvl="1"/>
            <a:r>
              <a:rPr lang="en-US" dirty="0" smtClean="0"/>
              <a:t>If the building contains out-of-plane effects in vertical LFRS, the model shall explicitly account for such offsets in the determination of diaphragm demands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685800"/>
            <a:ext cx="8382000" cy="6172200"/>
          </a:xfrm>
        </p:spPr>
        <p:txBody>
          <a:bodyPr/>
          <a:lstStyle/>
          <a:p>
            <a:pPr lvl="1"/>
            <a:r>
              <a:rPr lang="en-US" dirty="0" smtClean="0"/>
              <a:t>For nonlinear procedures, a connection shall be explicitly modeled if the connection is weaker, has less ductility than the connected components, or the flexibility of the connection results in a change in the connection forces or deformations greater than 150%</a:t>
            </a:r>
          </a:p>
          <a:p>
            <a:pPr lvl="1"/>
            <a:r>
              <a:rPr lang="en-US" dirty="0" smtClean="0"/>
              <a:t>E.g., It may be important to model the panel zone of steel MRFs, and the joint region of concrete frames etc. </a:t>
            </a:r>
          </a:p>
          <a:p>
            <a:r>
              <a:rPr lang="en-US" dirty="0" smtClean="0"/>
              <a:t>3.2.2.2 Horizontal Torsion – The total horizontal torsional moment at a story shall be equal to the sum of the actual and accidental torsional moment as follows:</a:t>
            </a:r>
          </a:p>
          <a:p>
            <a:pPr lvl="1"/>
            <a:r>
              <a:rPr lang="en-US" dirty="0" smtClean="0"/>
              <a:t>The actual torsional moment at a story shall be calculated by multiplying the seismic story shear force by the eccentricity between the center of mass and center of rigidity measured perpendicular to the direction of the applied load. The center of mass shall be based on all floors above the story under consideration. The center of rigidity of a story shall include all vertical seismic elements in the story. </a:t>
            </a:r>
          </a:p>
          <a:p>
            <a:pPr lvl="1"/>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dirty="0"/>
          </a:p>
        </p:txBody>
      </p:sp>
      <p:sp>
        <p:nvSpPr>
          <p:cNvPr id="3" name="Content Placeholder 2"/>
          <p:cNvSpPr>
            <a:spLocks noGrp="1"/>
          </p:cNvSpPr>
          <p:nvPr>
            <p:ph sz="quarter" idx="1"/>
          </p:nvPr>
        </p:nvSpPr>
        <p:spPr>
          <a:xfrm>
            <a:off x="304800" y="914400"/>
            <a:ext cx="8382000" cy="5943600"/>
          </a:xfrm>
        </p:spPr>
        <p:txBody>
          <a:bodyPr/>
          <a:lstStyle/>
          <a:p>
            <a:pPr lvl="1"/>
            <a:r>
              <a:rPr lang="en-US" dirty="0" smtClean="0"/>
              <a:t>The accidental torsion moment at a story shall be calculated as the seismic story shear force multiplied by a distance equal to 5% of the horizontal dimension measured perpendicular to the direction of the applied load. </a:t>
            </a:r>
          </a:p>
          <a:p>
            <a:r>
              <a:rPr lang="en-US" dirty="0" smtClean="0"/>
              <a:t>Effects of horizontal torsion shall be considered in accordance with the following requirements:</a:t>
            </a:r>
          </a:p>
          <a:p>
            <a:pPr lvl="1"/>
            <a:r>
              <a:rPr lang="en-US" dirty="0" smtClean="0"/>
              <a:t>A displacement multiplier, </a:t>
            </a:r>
            <a:r>
              <a:rPr lang="en-US" dirty="0" err="1" smtClean="0">
                <a:latin typeface="Symbol" charset="2"/>
                <a:cs typeface="Symbol" charset="2"/>
              </a:rPr>
              <a:t>h</a:t>
            </a:r>
            <a:r>
              <a:rPr lang="en-US" dirty="0" smtClean="0"/>
              <a:t>, at each floor shall be calculated as the ratio of the maximum displacement at any point on the floor diaphragm to the average (</a:t>
            </a:r>
            <a:r>
              <a:rPr lang="en-US" dirty="0" err="1" smtClean="0">
                <a:latin typeface="Symbol" charset="2"/>
                <a:cs typeface="Symbol" charset="2"/>
              </a:rPr>
              <a:t>d</a:t>
            </a:r>
            <a:r>
              <a:rPr lang="en-US" baseline="-25000" dirty="0" err="1" smtClean="0"/>
              <a:t>max</a:t>
            </a:r>
            <a:r>
              <a:rPr lang="en-US" dirty="0" err="1" smtClean="0"/>
              <a:t>/</a:t>
            </a:r>
            <a:r>
              <a:rPr lang="en-US" dirty="0" err="1" smtClean="0">
                <a:latin typeface="Symbol" charset="2"/>
                <a:cs typeface="Symbol" charset="2"/>
              </a:rPr>
              <a:t>d</a:t>
            </a:r>
            <a:r>
              <a:rPr lang="en-US" baseline="-25000" dirty="0" err="1" smtClean="0"/>
              <a:t>avg</a:t>
            </a:r>
            <a:r>
              <a:rPr lang="en-US" dirty="0" smtClean="0"/>
              <a:t>) for applied loads</a:t>
            </a:r>
          </a:p>
          <a:p>
            <a:pPr lvl="1"/>
            <a:r>
              <a:rPr lang="en-US" dirty="0" smtClean="0"/>
              <a:t>Increased forces and displacements due to accidental torsion shall be considered unless the accidental torsional moment is less than 25% of the actual torsional moment, or the displacement multiplier </a:t>
            </a:r>
            <a:r>
              <a:rPr lang="en-US" dirty="0" err="1" smtClean="0">
                <a:latin typeface="Symbol" charset="2"/>
                <a:cs typeface="Symbol" charset="2"/>
              </a:rPr>
              <a:t>h</a:t>
            </a:r>
            <a:r>
              <a:rPr lang="en-US" dirty="0" smtClean="0"/>
              <a:t> due to the applied load and accidental torsion is less than 1.1 at every floor.  </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Building Performance Levels</a:t>
            </a:r>
            <a:endParaRPr lang="en-US" dirty="0"/>
          </a:p>
        </p:txBody>
      </p:sp>
      <p:sp>
        <p:nvSpPr>
          <p:cNvPr id="3" name="Content Placeholder 2"/>
          <p:cNvSpPr>
            <a:spLocks noGrp="1"/>
          </p:cNvSpPr>
          <p:nvPr>
            <p:ph sz="quarter" idx="1"/>
          </p:nvPr>
        </p:nvSpPr>
        <p:spPr>
          <a:xfrm>
            <a:off x="304800" y="1447800"/>
            <a:ext cx="8382000" cy="5181600"/>
          </a:xfrm>
        </p:spPr>
        <p:txBody>
          <a:bodyPr/>
          <a:lstStyle/>
          <a:p>
            <a:r>
              <a:rPr lang="en-US" dirty="0" smtClean="0"/>
              <a:t>Building performance is a combination of the performance of both structural and nonstructural components. </a:t>
            </a:r>
          </a:p>
          <a:p>
            <a:r>
              <a:rPr lang="en-US" dirty="0" smtClean="0"/>
              <a:t>The structural performance level of a building shall be selected from four discrete level and two intermediate ranges</a:t>
            </a:r>
          </a:p>
          <a:p>
            <a:r>
              <a:rPr lang="en-US" dirty="0" smtClean="0"/>
              <a:t>The discrete structural performance levels are:</a:t>
            </a:r>
          </a:p>
          <a:p>
            <a:pPr lvl="1"/>
            <a:r>
              <a:rPr lang="en-US" dirty="0" smtClean="0"/>
              <a:t>Immediate Occupancy (S-1)</a:t>
            </a:r>
          </a:p>
          <a:p>
            <a:pPr lvl="1"/>
            <a:r>
              <a:rPr lang="en-US" dirty="0" smtClean="0"/>
              <a:t>Life Safety (S-3)</a:t>
            </a:r>
          </a:p>
          <a:p>
            <a:pPr lvl="1"/>
            <a:r>
              <a:rPr lang="en-US" dirty="0" smtClean="0"/>
              <a:t>Collapse Prevention (S-5)</a:t>
            </a:r>
          </a:p>
          <a:p>
            <a:pPr lvl="1"/>
            <a:r>
              <a:rPr lang="en-US" dirty="0" smtClean="0"/>
              <a:t>Not considered (S-6)</a:t>
            </a:r>
          </a:p>
          <a:p>
            <a:r>
              <a:rPr lang="en-US" dirty="0" smtClean="0"/>
              <a:t>The intermediate Structural Performance Ranges are the Damage Control Range (S-2) and the Limited Safety Range (S-4)</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endParaRPr lang="en-US" dirty="0"/>
          </a:p>
        </p:txBody>
      </p:sp>
      <p:sp>
        <p:nvSpPr>
          <p:cNvPr id="3" name="Content Placeholder 2"/>
          <p:cNvSpPr>
            <a:spLocks noGrp="1"/>
          </p:cNvSpPr>
          <p:nvPr>
            <p:ph sz="quarter" idx="1"/>
          </p:nvPr>
        </p:nvSpPr>
        <p:spPr>
          <a:xfrm>
            <a:off x="304800" y="762000"/>
            <a:ext cx="8382000" cy="6096000"/>
          </a:xfrm>
        </p:spPr>
        <p:txBody>
          <a:bodyPr>
            <a:normAutofit/>
          </a:bodyPr>
          <a:lstStyle/>
          <a:p>
            <a:r>
              <a:rPr lang="en-US" dirty="0" smtClean="0"/>
              <a:t>For linear analysis procedures, forces and displacements due to accidental torsion shall be amplified by a factor A</a:t>
            </a:r>
            <a:r>
              <a:rPr lang="en-US" baseline="-25000" dirty="0" smtClean="0"/>
              <a:t>x</a:t>
            </a:r>
            <a:r>
              <a:rPr lang="en-US" dirty="0" smtClean="0"/>
              <a:t>, when the displacement multiplier </a:t>
            </a:r>
            <a:r>
              <a:rPr lang="en-US" dirty="0" err="1" smtClean="0">
                <a:latin typeface="Symbol" charset="2"/>
                <a:cs typeface="Symbol" charset="2"/>
              </a:rPr>
              <a:t>h</a:t>
            </a:r>
            <a:r>
              <a:rPr lang="en-US" dirty="0" smtClean="0"/>
              <a:t> due to torsional moment exceeds 1.2 at any level: A</a:t>
            </a:r>
            <a:r>
              <a:rPr lang="en-US" baseline="-25000" dirty="0" smtClean="0"/>
              <a:t>x</a:t>
            </a:r>
            <a:r>
              <a:rPr lang="en-US" dirty="0" smtClean="0"/>
              <a:t> = (</a:t>
            </a:r>
            <a:r>
              <a:rPr lang="en-US" dirty="0" smtClean="0">
                <a:latin typeface="Symbol" charset="2"/>
                <a:cs typeface="Symbol" charset="2"/>
              </a:rPr>
              <a:t>h</a:t>
            </a:r>
            <a:r>
              <a:rPr lang="en-US" baseline="-25000" dirty="0" smtClean="0"/>
              <a:t>x</a:t>
            </a:r>
            <a:r>
              <a:rPr lang="en-US" dirty="0" smtClean="0"/>
              <a:t>/1.2)</a:t>
            </a:r>
            <a:r>
              <a:rPr lang="en-US" baseline="30000" dirty="0" smtClean="0"/>
              <a:t>2 </a:t>
            </a:r>
            <a:r>
              <a:rPr lang="en-US" dirty="0" smtClean="0"/>
              <a:t>&lt; 3.0</a:t>
            </a:r>
          </a:p>
          <a:p>
            <a:r>
              <a:rPr lang="en-US" dirty="0" smtClean="0"/>
              <a:t>If the displacement modified </a:t>
            </a:r>
            <a:r>
              <a:rPr lang="en-US" dirty="0" err="1" smtClean="0">
                <a:latin typeface="Symbol" charset="2"/>
                <a:cs typeface="Symbol" charset="2"/>
              </a:rPr>
              <a:t>h</a:t>
            </a:r>
            <a:r>
              <a:rPr lang="en-US" dirty="0" smtClean="0"/>
              <a:t> due to total torsional moment at any floor exceeds 1.50, 2D models shall not be permitted and 3D models that account for the spatial distribution of mass and stiffness shall be used. </a:t>
            </a:r>
          </a:p>
          <a:p>
            <a:r>
              <a:rPr lang="en-US" dirty="0" smtClean="0"/>
              <a:t>When 2D models are used, the effects of horizontal torsion shall be calculated as follows:</a:t>
            </a:r>
          </a:p>
          <a:p>
            <a:pPr lvl="1"/>
            <a:r>
              <a:rPr lang="en-US" dirty="0" smtClean="0"/>
              <a:t>For the LSP and LDP, forces and displacements shall be amplified by the maximum value of </a:t>
            </a:r>
            <a:r>
              <a:rPr lang="en-US" dirty="0" err="1" smtClean="0">
                <a:latin typeface="Symbol" charset="2"/>
                <a:cs typeface="Symbol" charset="2"/>
              </a:rPr>
              <a:t>h</a:t>
            </a:r>
            <a:r>
              <a:rPr lang="en-US" dirty="0" smtClean="0"/>
              <a:t> calculated </a:t>
            </a:r>
          </a:p>
          <a:p>
            <a:pPr lvl="1"/>
            <a:r>
              <a:rPr lang="en-US" dirty="0" smtClean="0"/>
              <a:t>For the NSP, the target displacement shall be amplified by the maximum value of </a:t>
            </a:r>
            <a:r>
              <a:rPr lang="en-US" dirty="0" err="1" smtClean="0">
                <a:latin typeface="Symbol" charset="2"/>
                <a:cs typeface="Symbol" charset="2"/>
              </a:rPr>
              <a:t>h</a:t>
            </a:r>
            <a:r>
              <a:rPr lang="en-US" dirty="0" smtClean="0"/>
              <a:t> calculated for the building</a:t>
            </a:r>
          </a:p>
          <a:p>
            <a:pPr lvl="1"/>
            <a:r>
              <a:rPr lang="en-US" dirty="0" smtClean="0"/>
              <a:t>For the NDP, the amplitude of ground acceleration shall be amplified by the max value of </a:t>
            </a:r>
            <a:r>
              <a:rPr lang="en-US" dirty="0" err="1" smtClean="0">
                <a:latin typeface="Symbol" charset="2"/>
                <a:cs typeface="Symbol" charset="2"/>
              </a:rPr>
              <a:t>h</a:t>
            </a:r>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endParaRPr lang="en-US"/>
          </a:p>
        </p:txBody>
      </p:sp>
      <p:sp>
        <p:nvSpPr>
          <p:cNvPr id="3" name="Content Placeholder 2"/>
          <p:cNvSpPr>
            <a:spLocks noGrp="1"/>
          </p:cNvSpPr>
          <p:nvPr>
            <p:ph sz="quarter" idx="1"/>
          </p:nvPr>
        </p:nvSpPr>
        <p:spPr>
          <a:xfrm>
            <a:off x="304800" y="685800"/>
            <a:ext cx="8382000" cy="5943600"/>
          </a:xfrm>
        </p:spPr>
        <p:txBody>
          <a:bodyPr/>
          <a:lstStyle/>
          <a:p>
            <a:pPr lvl="1"/>
            <a:r>
              <a:rPr lang="en-US" dirty="0" smtClean="0"/>
              <a:t>The effects of accidental torsion shall not be used to REDUCE force and deformation demands on components</a:t>
            </a:r>
          </a:p>
          <a:p>
            <a:r>
              <a:rPr lang="en-US" dirty="0" smtClean="0"/>
              <a:t>Primary and Secondary Elements</a:t>
            </a:r>
          </a:p>
          <a:p>
            <a:pPr lvl="1"/>
            <a:r>
              <a:rPr lang="en-US" dirty="0" smtClean="0"/>
              <a:t>Math models for use with linear analysis procedures shall include the stiffness and resistance of only the primary elements. </a:t>
            </a:r>
          </a:p>
          <a:p>
            <a:pPr lvl="1"/>
            <a:r>
              <a:rPr lang="en-US" dirty="0" smtClean="0"/>
              <a:t>If the total lateral stiffness of secondary elements exceeds 25% of the total initial stiffness of primary elements, some secondary elements shall be reclassified as primary</a:t>
            </a:r>
          </a:p>
          <a:p>
            <a:pPr lvl="1"/>
            <a:r>
              <a:rPr lang="en-US" dirty="0" smtClean="0"/>
              <a:t>If exclusion of secondary elements will REDUCE force or deformation demands, then it shall be included.</a:t>
            </a:r>
          </a:p>
          <a:p>
            <a:pPr lvl="1"/>
            <a:r>
              <a:rPr lang="en-US" dirty="0" smtClean="0"/>
              <a:t>Math models for use with nonlinear procedures shall include the stiffness and resistance of primary and secondary elements.  </a:t>
            </a:r>
          </a:p>
          <a:p>
            <a:pPr lvl="1"/>
            <a:r>
              <a:rPr lang="en-US" dirty="0" smtClean="0"/>
              <a:t>The strength and stiffness degradation of primary and secondary elements shall be explicitly modeled.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3.2.4 Diaphragms</a:t>
            </a:r>
            <a:endParaRPr lang="en-US" dirty="0"/>
          </a:p>
        </p:txBody>
      </p:sp>
      <p:sp>
        <p:nvSpPr>
          <p:cNvPr id="3" name="Content Placeholder 2"/>
          <p:cNvSpPr>
            <a:spLocks noGrp="1"/>
          </p:cNvSpPr>
          <p:nvPr>
            <p:ph sz="quarter" idx="1"/>
          </p:nvPr>
        </p:nvSpPr>
        <p:spPr>
          <a:xfrm>
            <a:off x="304800" y="838200"/>
            <a:ext cx="8382000" cy="6019800"/>
          </a:xfrm>
        </p:spPr>
        <p:txBody>
          <a:bodyPr/>
          <a:lstStyle/>
          <a:p>
            <a:r>
              <a:rPr lang="en-US" dirty="0" smtClean="0"/>
              <a:t>Diaphragms shall be classified as either flexible, stiff, or rigid. </a:t>
            </a:r>
          </a:p>
          <a:p>
            <a:pPr lvl="1"/>
            <a:r>
              <a:rPr lang="en-US" dirty="0" smtClean="0"/>
              <a:t>Diaphragms shall be classified as flexible when the max. horizontal deformation of the diaphragm is more than twice the average </a:t>
            </a:r>
            <a:r>
              <a:rPr lang="en-US" dirty="0" err="1" smtClean="0"/>
              <a:t>interstory</a:t>
            </a:r>
            <a:r>
              <a:rPr lang="en-US" dirty="0" smtClean="0"/>
              <a:t> drift of the vertical LFRS at the story below the diaphragm. </a:t>
            </a:r>
          </a:p>
          <a:p>
            <a:pPr lvl="1"/>
            <a:r>
              <a:rPr lang="en-US" dirty="0" smtClean="0"/>
              <a:t>Diaphragms shall be classified as rigid when the maximum lateral deformation of the diaphragm is less than half the average </a:t>
            </a:r>
            <a:r>
              <a:rPr lang="en-US" dirty="0" err="1" smtClean="0"/>
              <a:t>interstory</a:t>
            </a:r>
            <a:r>
              <a:rPr lang="en-US" dirty="0" smtClean="0"/>
              <a:t> drift of the vertical LFRS </a:t>
            </a:r>
          </a:p>
          <a:p>
            <a:pPr lvl="1"/>
            <a:r>
              <a:rPr lang="en-US" dirty="0" smtClean="0"/>
              <a:t>Diaphragms that are neither flexible nor rigid shall be classified as stiff. </a:t>
            </a:r>
          </a:p>
          <a:p>
            <a:pPr lvl="1"/>
            <a:r>
              <a:rPr lang="en-US" dirty="0" smtClean="0"/>
              <a:t>These </a:t>
            </a:r>
            <a:r>
              <a:rPr lang="en-US" dirty="0" err="1" smtClean="0"/>
              <a:t>interstory</a:t>
            </a:r>
            <a:r>
              <a:rPr lang="en-US" dirty="0" smtClean="0"/>
              <a:t> drifts and diaphragm deflections shall be calculated for an in-plane distribution of lateral force consistent with the pseudo lateral load (Equation 3-10). </a:t>
            </a:r>
          </a:p>
          <a:p>
            <a:pPr lvl="1"/>
            <a:r>
              <a:rPr lang="en-US" dirty="0" smtClean="0"/>
              <a:t>The in-plane deflection of the diaphragm shall be calculated for in-plane distribution of lateral force consistent with the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914400"/>
            <a:ext cx="8382000" cy="5943600"/>
          </a:xfrm>
        </p:spPr>
        <p:txBody>
          <a:bodyPr/>
          <a:lstStyle/>
          <a:p>
            <a:pPr lvl="1"/>
            <a:r>
              <a:rPr lang="en-US" dirty="0" smtClean="0"/>
              <a:t>Distribution of mass, and all in-plane lateral forces associated with offsets in the vertical seismic framing at the diaphragm </a:t>
            </a:r>
          </a:p>
          <a:p>
            <a:pPr lvl="1"/>
            <a:r>
              <a:rPr lang="en-US" dirty="0" smtClean="0"/>
              <a:t>Mathematical modeling of buildings with rigid diaphragms shall account for the effects of horizontal torsion as explained earlier (3.2.2.2). </a:t>
            </a:r>
          </a:p>
          <a:p>
            <a:pPr lvl="1"/>
            <a:r>
              <a:rPr lang="en-US" dirty="0" smtClean="0"/>
              <a:t>Modeling of buildings with stiff or flexible diaphragms shall account for the effects of diaphragm flexibility by modeling it as an element with in-plane stiffness consistent with the structural characteristics</a:t>
            </a:r>
          </a:p>
          <a:p>
            <a:pPr lvl="1"/>
            <a:r>
              <a:rPr lang="en-US" dirty="0" smtClean="0"/>
              <a:t>For buildings with flexible diaphragms, at each floor level, each LFRS element shall be designed independently with seismic masses assigned on the basis of tributary area</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a:t>
            </a:r>
            <a:endParaRPr lang="en-US" dirty="0"/>
          </a:p>
        </p:txBody>
      </p:sp>
      <p:pic>
        <p:nvPicPr>
          <p:cNvPr id="4" name="Picture 3" descr="Snapshot 2008-11-10 00-58-44.tiff"/>
          <p:cNvPicPr>
            <a:picLocks noChangeAspect="1"/>
          </p:cNvPicPr>
          <p:nvPr/>
        </p:nvPicPr>
        <p:blipFill>
          <a:blip r:embed="rId2"/>
          <a:stretch>
            <a:fillRect/>
          </a:stretch>
        </p:blipFill>
        <p:spPr>
          <a:xfrm>
            <a:off x="5613400" y="0"/>
            <a:ext cx="3530600" cy="66294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3.2.5 P-</a:t>
            </a:r>
            <a:r>
              <a:rPr lang="en-US" dirty="0" smtClean="0">
                <a:latin typeface="Symbol" charset="2"/>
                <a:cs typeface="Symbol" charset="2"/>
              </a:rPr>
              <a:t>D</a:t>
            </a:r>
            <a:r>
              <a:rPr lang="en-US" dirty="0" smtClean="0"/>
              <a:t> Effects</a:t>
            </a:r>
            <a:endParaRPr lang="en-US" dirty="0"/>
          </a:p>
        </p:txBody>
      </p:sp>
      <p:sp>
        <p:nvSpPr>
          <p:cNvPr id="3" name="Content Placeholder 2"/>
          <p:cNvSpPr>
            <a:spLocks noGrp="1"/>
          </p:cNvSpPr>
          <p:nvPr>
            <p:ph sz="quarter" idx="1"/>
          </p:nvPr>
        </p:nvSpPr>
        <p:spPr>
          <a:xfrm>
            <a:off x="304800" y="838200"/>
            <a:ext cx="8382000" cy="5181600"/>
          </a:xfrm>
        </p:spPr>
        <p:txBody>
          <a:bodyPr/>
          <a:lstStyle/>
          <a:p>
            <a:r>
              <a:rPr lang="en-US" dirty="0" smtClean="0"/>
              <a:t>Static P-</a:t>
            </a:r>
            <a:r>
              <a:rPr lang="en-US" dirty="0" smtClean="0">
                <a:latin typeface="Symbol" charset="2"/>
                <a:cs typeface="Symbol" charset="2"/>
              </a:rPr>
              <a:t>D</a:t>
            </a:r>
            <a:r>
              <a:rPr lang="en-US" dirty="0" smtClean="0"/>
              <a:t> effects shall be included in linear or nonlinear analysis procedures </a:t>
            </a:r>
          </a:p>
          <a:p>
            <a:r>
              <a:rPr lang="en-US" dirty="0" smtClean="0"/>
              <a:t>For linear procedures, the stability coefficient </a:t>
            </a:r>
            <a:r>
              <a:rPr lang="en-US" dirty="0" err="1" smtClean="0">
                <a:latin typeface="Symbol" charset="2"/>
                <a:cs typeface="Symbol" charset="2"/>
              </a:rPr>
              <a:t>q</a:t>
            </a:r>
            <a:r>
              <a:rPr lang="en-US" dirty="0" smtClean="0">
                <a:latin typeface="Symbol" charset="2"/>
                <a:cs typeface="Symbol" charset="2"/>
              </a:rPr>
              <a:t> </a:t>
            </a:r>
            <a:r>
              <a:rPr lang="en-US" dirty="0" smtClean="0"/>
              <a:t>shall be evaluated for each story of the building and in each </a:t>
            </a:r>
            <a:r>
              <a:rPr lang="en-US" dirty="0" err="1" smtClean="0"/>
              <a:t>dir</a:t>
            </a:r>
            <a:r>
              <a:rPr lang="en-US" baseline="-25000" dirty="0" err="1" smtClean="0"/>
              <a:t>n</a:t>
            </a:r>
            <a:endParaRPr lang="en-US" baseline="-25000" dirty="0" smtClean="0"/>
          </a:p>
          <a:p>
            <a:pPr>
              <a:buNone/>
            </a:pPr>
            <a:endParaRPr lang="en-US" dirty="0"/>
          </a:p>
        </p:txBody>
      </p:sp>
      <p:pic>
        <p:nvPicPr>
          <p:cNvPr id="4" name="Picture 3" descr="Snapshot 2008-11-10 01-11-15.tiff"/>
          <p:cNvPicPr>
            <a:picLocks noChangeAspect="1"/>
          </p:cNvPicPr>
          <p:nvPr/>
        </p:nvPicPr>
        <p:blipFill>
          <a:blip r:embed="rId2"/>
          <a:stretch>
            <a:fillRect/>
          </a:stretch>
        </p:blipFill>
        <p:spPr>
          <a:xfrm>
            <a:off x="2806700" y="2540000"/>
            <a:ext cx="3530600" cy="43180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410200"/>
          </a:xfrm>
        </p:spPr>
        <p:txBody>
          <a:bodyPr/>
          <a:lstStyle/>
          <a:p>
            <a:pPr lvl="1"/>
            <a:r>
              <a:rPr lang="en-US" dirty="0" smtClean="0"/>
              <a:t>When </a:t>
            </a:r>
            <a:r>
              <a:rPr lang="en-US" dirty="0" err="1" smtClean="0">
                <a:latin typeface="Symbol" charset="2"/>
                <a:cs typeface="Symbol" charset="2"/>
              </a:rPr>
              <a:t>q</a:t>
            </a:r>
            <a:r>
              <a:rPr lang="en-US" baseline="-25000" dirty="0" err="1" smtClean="0"/>
              <a:t>i</a:t>
            </a:r>
            <a:r>
              <a:rPr lang="en-US" dirty="0" smtClean="0">
                <a:latin typeface="Symbol" charset="2"/>
                <a:cs typeface="Symbol" charset="2"/>
              </a:rPr>
              <a:t> </a:t>
            </a:r>
            <a:r>
              <a:rPr lang="en-US" dirty="0" smtClean="0"/>
              <a:t>is less than 0.1 in all stories, the P-</a:t>
            </a:r>
            <a:r>
              <a:rPr lang="en-US" dirty="0" smtClean="0">
                <a:latin typeface="Symbol" charset="2"/>
                <a:cs typeface="Symbol" charset="2"/>
              </a:rPr>
              <a:t>D</a:t>
            </a:r>
            <a:r>
              <a:rPr lang="en-US" dirty="0" smtClean="0"/>
              <a:t> effects need not be considered. </a:t>
            </a:r>
          </a:p>
          <a:p>
            <a:pPr lvl="1"/>
            <a:r>
              <a:rPr lang="en-US" dirty="0" smtClean="0"/>
              <a:t>When  </a:t>
            </a:r>
            <a:r>
              <a:rPr lang="en-US" dirty="0" err="1" smtClean="0">
                <a:latin typeface="Symbol" charset="2"/>
                <a:cs typeface="Symbol" charset="2"/>
              </a:rPr>
              <a:t>q</a:t>
            </a:r>
            <a:r>
              <a:rPr lang="en-US" baseline="-25000" dirty="0" err="1" smtClean="0"/>
              <a:t>i</a:t>
            </a:r>
            <a:r>
              <a:rPr lang="en-US" dirty="0" smtClean="0">
                <a:latin typeface="Symbol" charset="2"/>
                <a:cs typeface="Symbol" charset="2"/>
              </a:rPr>
              <a:t> </a:t>
            </a:r>
            <a:r>
              <a:rPr lang="en-US" dirty="0" smtClean="0"/>
              <a:t>is between 0.1 and 0.33, seismic forces and deformations in story </a:t>
            </a:r>
            <a:r>
              <a:rPr lang="en-US" dirty="0" err="1" smtClean="0"/>
              <a:t>i</a:t>
            </a:r>
            <a:r>
              <a:rPr lang="en-US" dirty="0" smtClean="0"/>
              <a:t> shall be increased by the factor </a:t>
            </a:r>
            <a:br>
              <a:rPr lang="en-US" dirty="0" smtClean="0"/>
            </a:br>
            <a:r>
              <a:rPr lang="en-US" dirty="0" smtClean="0"/>
              <a:t>1/(1-</a:t>
            </a:r>
            <a:r>
              <a:rPr lang="en-US" dirty="0" smtClean="0">
                <a:latin typeface="Symbol" charset="2"/>
                <a:cs typeface="Symbol" charset="2"/>
              </a:rPr>
              <a:t>q</a:t>
            </a:r>
            <a:r>
              <a:rPr lang="en-US" baseline="-25000" dirty="0" smtClean="0"/>
              <a:t>i</a:t>
            </a:r>
            <a:r>
              <a:rPr lang="en-US" dirty="0" smtClean="0"/>
              <a:t>)</a:t>
            </a:r>
          </a:p>
          <a:p>
            <a:pPr lvl="1"/>
            <a:r>
              <a:rPr lang="en-US" dirty="0" smtClean="0"/>
              <a:t>When </a:t>
            </a:r>
            <a:r>
              <a:rPr lang="en-US" dirty="0" err="1" smtClean="0">
                <a:latin typeface="Symbol" charset="2"/>
                <a:cs typeface="Symbol" charset="2"/>
              </a:rPr>
              <a:t>q</a:t>
            </a:r>
            <a:r>
              <a:rPr lang="en-US" baseline="-25000" dirty="0" err="1" smtClean="0"/>
              <a:t>i</a:t>
            </a:r>
            <a:r>
              <a:rPr lang="en-US" dirty="0" smtClean="0"/>
              <a:t> exceeds 0.33, the structure shall be considered unstable, and the rehabilitation design shall be modified to reduce the lateral deflections in the story. </a:t>
            </a:r>
          </a:p>
          <a:p>
            <a:pPr lvl="1"/>
            <a:endParaRPr lang="en-US" dirty="0" smtClean="0"/>
          </a:p>
          <a:p>
            <a:r>
              <a:rPr lang="en-US" dirty="0" smtClean="0"/>
              <a:t>For nonlinear procedures, static P-</a:t>
            </a:r>
            <a:r>
              <a:rPr lang="en-US" dirty="0" smtClean="0">
                <a:latin typeface="Symbol" charset="2"/>
                <a:cs typeface="Symbol" charset="2"/>
              </a:rPr>
              <a:t>D</a:t>
            </a:r>
            <a:r>
              <a:rPr lang="en-US" dirty="0" smtClean="0"/>
              <a:t> effects shall be incorporated in the analysis by including directly in the math model of all elements subjected to axial forces. </a:t>
            </a:r>
          </a:p>
          <a:p>
            <a:endParaRPr lang="en-US" dirty="0" smtClean="0"/>
          </a:p>
          <a:p>
            <a:pPr lvl="1"/>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410200"/>
          </a:xfrm>
        </p:spPr>
        <p:txBody>
          <a:bodyPr/>
          <a:lstStyle/>
          <a:p>
            <a:r>
              <a:rPr lang="en-US" dirty="0" smtClean="0"/>
              <a:t>A negative post-yield stiffness may significantly increase </a:t>
            </a:r>
            <a:r>
              <a:rPr lang="en-US" dirty="0" err="1" smtClean="0"/>
              <a:t>interstory</a:t>
            </a:r>
            <a:r>
              <a:rPr lang="en-US" dirty="0" smtClean="0"/>
              <a:t> drift and the target displacement. Dynamic P-</a:t>
            </a:r>
            <a:r>
              <a:rPr lang="en-US" dirty="0" smtClean="0">
                <a:latin typeface="Symbol" charset="2"/>
                <a:cs typeface="Symbol" charset="2"/>
              </a:rPr>
              <a:t>D</a:t>
            </a:r>
            <a:r>
              <a:rPr lang="en-US" dirty="0" smtClean="0"/>
              <a:t> effects are introduced to consider this additional drift. </a:t>
            </a:r>
          </a:p>
          <a:p>
            <a:r>
              <a:rPr lang="en-US" dirty="0" smtClean="0"/>
              <a:t>The degree of increase depends on:</a:t>
            </a:r>
          </a:p>
          <a:p>
            <a:pPr lvl="1"/>
            <a:r>
              <a:rPr lang="en-US" dirty="0" smtClean="0"/>
              <a:t>The ratio </a:t>
            </a:r>
            <a:r>
              <a:rPr lang="en-US" dirty="0" smtClean="0">
                <a:latin typeface="Symbol" charset="2"/>
                <a:cs typeface="Symbol" charset="2"/>
              </a:rPr>
              <a:t>a</a:t>
            </a:r>
            <a:r>
              <a:rPr lang="en-US" dirty="0" smtClean="0"/>
              <a:t> of negative post-yield stiffness to elastic stiffness</a:t>
            </a:r>
          </a:p>
          <a:p>
            <a:pPr lvl="1"/>
            <a:r>
              <a:rPr lang="en-US" dirty="0" smtClean="0"/>
              <a:t>The period of the building</a:t>
            </a:r>
          </a:p>
          <a:p>
            <a:pPr lvl="1"/>
            <a:r>
              <a:rPr lang="en-US" dirty="0" smtClean="0"/>
              <a:t>The strength ratio R</a:t>
            </a:r>
          </a:p>
          <a:p>
            <a:pPr lvl="1"/>
            <a:r>
              <a:rPr lang="en-US" dirty="0" smtClean="0"/>
              <a:t>The hysteretic behavior, frequency characteristics of ground motion, and its duration. </a:t>
            </a:r>
          </a:p>
          <a:p>
            <a:r>
              <a:rPr lang="en-US" dirty="0" smtClean="0"/>
              <a:t>Too many parameters, difficult to capture dynamic P-</a:t>
            </a:r>
            <a:r>
              <a:rPr lang="en-US" dirty="0" smtClean="0">
                <a:latin typeface="Symbol" charset="2"/>
                <a:cs typeface="Symbol" charset="2"/>
              </a:rPr>
              <a:t>D</a:t>
            </a:r>
            <a:r>
              <a:rPr lang="en-US" dirty="0" smtClean="0"/>
              <a:t> effects. Coefficient C</a:t>
            </a:r>
            <a:r>
              <a:rPr lang="en-US" baseline="-25000" dirty="0" smtClean="0"/>
              <a:t>3</a:t>
            </a:r>
            <a:r>
              <a:rPr lang="en-US" dirty="0" smtClean="0"/>
              <a:t> can be used in linear and nonlinear procedures to capture it. It is based on substantial simplification and interpretation of much analysis data. </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3.2.6 Soil-Structure Interaction</a:t>
            </a:r>
            <a:endParaRPr lang="en-US" dirty="0"/>
          </a:p>
        </p:txBody>
      </p:sp>
      <p:sp>
        <p:nvSpPr>
          <p:cNvPr id="3" name="Content Placeholder 2"/>
          <p:cNvSpPr>
            <a:spLocks noGrp="1"/>
          </p:cNvSpPr>
          <p:nvPr>
            <p:ph sz="quarter" idx="1"/>
          </p:nvPr>
        </p:nvSpPr>
        <p:spPr>
          <a:xfrm>
            <a:off x="304800" y="1447800"/>
            <a:ext cx="8382000" cy="5410200"/>
          </a:xfrm>
        </p:spPr>
        <p:txBody>
          <a:bodyPr>
            <a:normAutofit/>
          </a:bodyPr>
          <a:lstStyle/>
          <a:p>
            <a:r>
              <a:rPr lang="en-US" dirty="0" smtClean="0"/>
              <a:t>The effects of SSI need to evaluated for those buildings in which an increase in fundamental period due to SSI effects will result in an increase in spectral accelerations. </a:t>
            </a:r>
          </a:p>
          <a:p>
            <a:pPr lvl="1"/>
            <a:r>
              <a:rPr lang="en-US" dirty="0" smtClean="0"/>
              <a:t>For other buildings SSI effects need not be considered. </a:t>
            </a:r>
          </a:p>
          <a:p>
            <a:r>
              <a:rPr lang="en-US" dirty="0" smtClean="0"/>
              <a:t>The simplified procedure shall be permitted only when LSP is used. This simplified procedure is given in ASCE 7 using the effective fundamental period T and effective fundamental damping ratio of the foundation-structure system. </a:t>
            </a:r>
          </a:p>
          <a:p>
            <a:r>
              <a:rPr lang="en-US" dirty="0" smtClean="0"/>
              <a:t>When the simplified procedure is used, reduction in seismic demands on elements shall not exceed 25% of the demands without SSI effects. </a:t>
            </a:r>
          </a:p>
          <a:p>
            <a:pPr lvl="1"/>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47800"/>
            <a:ext cx="8382000" cy="5410200"/>
          </a:xfrm>
        </p:spPr>
        <p:txBody>
          <a:bodyPr/>
          <a:lstStyle/>
          <a:p>
            <a:r>
              <a:rPr lang="en-US" dirty="0" smtClean="0"/>
              <a:t>The explicit modeling procedure shall be used when LDP, NSP, or NDP are used. It consists of modeling the stiffness and damping of individual foundation elements. </a:t>
            </a:r>
          </a:p>
          <a:p>
            <a:pPr lvl="1"/>
            <a:r>
              <a:rPr lang="en-US" dirty="0" smtClean="0"/>
              <a:t>Foundation stiffness parameters as in 4.4.2</a:t>
            </a:r>
          </a:p>
          <a:p>
            <a:pPr lvl="1"/>
            <a:r>
              <a:rPr lang="en-US" dirty="0" smtClean="0"/>
              <a:t>Effective damping ratio </a:t>
            </a:r>
            <a:r>
              <a:rPr lang="en-US" dirty="0" err="1" smtClean="0">
                <a:latin typeface="Symbol" charset="2"/>
                <a:cs typeface="Symbol" charset="2"/>
              </a:rPr>
              <a:t>b</a:t>
            </a:r>
            <a:r>
              <a:rPr lang="en-US" dirty="0" smtClean="0"/>
              <a:t> of the structure foundation system from the simplified procedure, but not exceeding the structure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Target Performance Levels</a:t>
            </a:r>
            <a:endParaRPr lang="en-US" dirty="0"/>
          </a:p>
        </p:txBody>
      </p:sp>
      <p:sp>
        <p:nvSpPr>
          <p:cNvPr id="3" name="Content Placeholder 2"/>
          <p:cNvSpPr>
            <a:spLocks noGrp="1"/>
          </p:cNvSpPr>
          <p:nvPr>
            <p:ph sz="quarter" idx="1"/>
          </p:nvPr>
        </p:nvSpPr>
        <p:spPr>
          <a:xfrm>
            <a:off x="304800" y="1447800"/>
            <a:ext cx="8382000" cy="4572000"/>
          </a:xfrm>
        </p:spPr>
        <p:txBody>
          <a:bodyPr/>
          <a:lstStyle/>
          <a:p>
            <a:r>
              <a:rPr lang="en-US" dirty="0" smtClean="0"/>
              <a:t>Acceptance criteria for performance within the Damage Control range (S-2) and Limited Safety range (S-4). </a:t>
            </a:r>
          </a:p>
          <a:p>
            <a:r>
              <a:rPr lang="en-US" dirty="0" smtClean="0"/>
              <a:t>Acceptance criteria for performance within the Limited Safety Performance range shall be obtained by interpolating between the Life Safety and Collapse Prevention Performance levels. </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3.2.7 Multidirectional Seismic Effects</a:t>
            </a:r>
            <a:endParaRPr lang="en-US" dirty="0"/>
          </a:p>
        </p:txBody>
      </p:sp>
      <p:sp>
        <p:nvSpPr>
          <p:cNvPr id="3" name="Content Placeholder 2"/>
          <p:cNvSpPr>
            <a:spLocks noGrp="1"/>
          </p:cNvSpPr>
          <p:nvPr>
            <p:ph sz="quarter" idx="1"/>
          </p:nvPr>
        </p:nvSpPr>
        <p:spPr>
          <a:xfrm>
            <a:off x="304800" y="1447800"/>
            <a:ext cx="8382000" cy="5410200"/>
          </a:xfrm>
        </p:spPr>
        <p:txBody>
          <a:bodyPr/>
          <a:lstStyle/>
          <a:p>
            <a:r>
              <a:rPr lang="en-US" dirty="0" smtClean="0"/>
              <a:t>Buildings shall be designed for seismic motion in any horizontal direction. </a:t>
            </a:r>
          </a:p>
          <a:p>
            <a:r>
              <a:rPr lang="en-US" dirty="0" smtClean="0"/>
              <a:t>Multi-directional seismic effects shall be considered to act concurrently for:</a:t>
            </a:r>
          </a:p>
          <a:p>
            <a:pPr lvl="1"/>
            <a:r>
              <a:rPr lang="en-US" dirty="0" smtClean="0"/>
              <a:t>Buildings with plan irregularities, or buildings with one or more primary columns that form a part of two or more intersection frame or braced frames elements.</a:t>
            </a:r>
          </a:p>
          <a:p>
            <a:pPr lvl="1"/>
            <a:r>
              <a:rPr lang="en-US" dirty="0" smtClean="0"/>
              <a:t>All other buildings can be designed for seismic motions acting </a:t>
            </a:r>
            <a:r>
              <a:rPr lang="en-US" dirty="0" err="1" smtClean="0"/>
              <a:t>nonconcurrently</a:t>
            </a:r>
            <a:r>
              <a:rPr lang="en-US" dirty="0" smtClean="0"/>
              <a:t> in the direction of building principal axes. </a:t>
            </a:r>
          </a:p>
          <a:p>
            <a:r>
              <a:rPr lang="en-US" dirty="0" smtClean="0"/>
              <a:t>When concurrent multidirectional seismic effects must be considered, horizontally oriented orthogonal X and Y axes shall be established.  </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endParaRPr lang="en-US" dirty="0"/>
          </a:p>
        </p:txBody>
      </p:sp>
      <p:sp>
        <p:nvSpPr>
          <p:cNvPr id="3" name="Content Placeholder 2"/>
          <p:cNvSpPr>
            <a:spLocks noGrp="1"/>
          </p:cNvSpPr>
          <p:nvPr>
            <p:ph sz="quarter" idx="1"/>
          </p:nvPr>
        </p:nvSpPr>
        <p:spPr>
          <a:xfrm>
            <a:off x="304800" y="990600"/>
            <a:ext cx="8382000" cy="5867400"/>
          </a:xfrm>
        </p:spPr>
        <p:txBody>
          <a:bodyPr/>
          <a:lstStyle/>
          <a:p>
            <a:r>
              <a:rPr lang="en-US" dirty="0" smtClean="0"/>
              <a:t>Elements of the building shall be designed for combination of forces and deformations from separate analyses performed for ground motions in X and Y as follows:</a:t>
            </a:r>
          </a:p>
          <a:p>
            <a:pPr lvl="1"/>
            <a:r>
              <a:rPr lang="en-US" dirty="0" smtClean="0"/>
              <a:t>Where linear analyses are used as the bases of design, the elements shall be designed for:</a:t>
            </a:r>
          </a:p>
          <a:p>
            <a:pPr lvl="2"/>
            <a:r>
              <a:rPr lang="en-US" dirty="0" smtClean="0"/>
              <a:t>(a) forces and deformations associated with 100% of the design forces in the X – dir plus those associated with 30% of the design forces in the Y-dir. </a:t>
            </a:r>
          </a:p>
          <a:p>
            <a:pPr lvl="2"/>
            <a:r>
              <a:rPr lang="en-US" dirty="0" smtClean="0"/>
              <a:t>(</a:t>
            </a:r>
            <a:r>
              <a:rPr lang="en-US" dirty="0" err="1" smtClean="0"/>
              <a:t>b</a:t>
            </a:r>
            <a:r>
              <a:rPr lang="en-US" dirty="0" smtClean="0"/>
              <a:t>) vice-versa for Y</a:t>
            </a:r>
          </a:p>
          <a:p>
            <a:pPr lvl="1"/>
            <a:r>
              <a:rPr lang="en-US" dirty="0" smtClean="0"/>
              <a:t>Where nonlinear analyses are used, elements shall be designed for:</a:t>
            </a:r>
          </a:p>
          <a:p>
            <a:pPr lvl="2"/>
            <a:r>
              <a:rPr lang="en-US" dirty="0" smtClean="0"/>
              <a:t>(a) forces and deformations associated with 100% of the design displacements in the X – dir plus the forces (not deformations) associated with 30% of the design displacements in the Y-dir. </a:t>
            </a:r>
          </a:p>
          <a:p>
            <a:pPr lvl="2"/>
            <a:r>
              <a:rPr lang="en-US" dirty="0" smtClean="0"/>
              <a:t>(</a:t>
            </a:r>
            <a:r>
              <a:rPr lang="en-US" dirty="0" err="1" smtClean="0"/>
              <a:t>b</a:t>
            </a:r>
            <a:r>
              <a:rPr lang="en-US" dirty="0" smtClean="0"/>
              <a:t>) vice-versa for Y </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normAutofit fontScale="90000"/>
          </a:bodyPr>
          <a:lstStyle/>
          <a:p>
            <a:r>
              <a:rPr lang="en-US" dirty="0" smtClean="0"/>
              <a:t>3.2.8 Component Gravity Loads for Combinations</a:t>
            </a:r>
            <a:endParaRPr lang="en-US" dirty="0"/>
          </a:p>
        </p:txBody>
      </p:sp>
      <p:sp>
        <p:nvSpPr>
          <p:cNvPr id="3" name="Content Placeholder 2"/>
          <p:cNvSpPr>
            <a:spLocks noGrp="1"/>
          </p:cNvSpPr>
          <p:nvPr>
            <p:ph sz="quarter" idx="1"/>
          </p:nvPr>
        </p:nvSpPr>
        <p:spPr>
          <a:xfrm>
            <a:off x="304800" y="914400"/>
            <a:ext cx="8382000" cy="5943600"/>
          </a:xfrm>
        </p:spPr>
        <p:txBody>
          <a:bodyPr/>
          <a:lstStyle/>
          <a:p>
            <a:r>
              <a:rPr lang="en-US" dirty="0" smtClean="0"/>
              <a:t>2.6.11 identifies components requiring consideration of vertical seismic effects. </a:t>
            </a:r>
          </a:p>
          <a:p>
            <a:pPr lvl="1"/>
            <a:r>
              <a:rPr lang="en-US" dirty="0" smtClean="0"/>
              <a:t>The vertical response of a structure need not be combined with the horizontal response</a:t>
            </a:r>
          </a:p>
          <a:p>
            <a:endParaRPr lang="en-US" dirty="0"/>
          </a:p>
        </p:txBody>
      </p:sp>
      <p:pic>
        <p:nvPicPr>
          <p:cNvPr id="4" name="Picture 3" descr="Snapshot 2008-11-10 02-14-43.tiff"/>
          <p:cNvPicPr>
            <a:picLocks noChangeAspect="1"/>
          </p:cNvPicPr>
          <p:nvPr/>
        </p:nvPicPr>
        <p:blipFill>
          <a:blip r:embed="rId2"/>
          <a:stretch>
            <a:fillRect/>
          </a:stretch>
        </p:blipFill>
        <p:spPr>
          <a:xfrm>
            <a:off x="4419600" y="2057400"/>
            <a:ext cx="3721100" cy="44577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09600"/>
          </a:xfrm>
        </p:spPr>
        <p:txBody>
          <a:bodyPr>
            <a:normAutofit fontScale="90000"/>
          </a:bodyPr>
          <a:lstStyle/>
          <a:p>
            <a:r>
              <a:rPr lang="en-US" dirty="0" smtClean="0"/>
              <a:t>3.2.9 Verification of Design Assumptions</a:t>
            </a:r>
            <a:endParaRPr lang="en-US" dirty="0"/>
          </a:p>
        </p:txBody>
      </p:sp>
      <p:sp>
        <p:nvSpPr>
          <p:cNvPr id="3" name="Content Placeholder 2"/>
          <p:cNvSpPr>
            <a:spLocks noGrp="1"/>
          </p:cNvSpPr>
          <p:nvPr>
            <p:ph sz="quarter" idx="1"/>
          </p:nvPr>
        </p:nvSpPr>
        <p:spPr>
          <a:xfrm>
            <a:off x="304800" y="914400"/>
            <a:ext cx="8382000" cy="5943600"/>
          </a:xfrm>
        </p:spPr>
        <p:txBody>
          <a:bodyPr>
            <a:normAutofit lnSpcReduction="10000"/>
          </a:bodyPr>
          <a:lstStyle/>
          <a:p>
            <a:r>
              <a:rPr lang="en-US" dirty="0" smtClean="0"/>
              <a:t>Each component shall be evaluated to determine that assumed locations of inelastic deformations are consistent with strength and equilibrium requirements along the length to verify that locations of potential inelastic action have been properly accounted for in the analysis. </a:t>
            </a:r>
          </a:p>
          <a:p>
            <a:r>
              <a:rPr lang="en-US" dirty="0" smtClean="0"/>
              <a:t>3.2.10 Overturning</a:t>
            </a:r>
          </a:p>
          <a:p>
            <a:r>
              <a:rPr lang="en-US" dirty="0" smtClean="0"/>
              <a:t>Response to EQ ground motion results in a tendency for structures and individual vertical elements to overturn about their bases. </a:t>
            </a:r>
          </a:p>
          <a:p>
            <a:pPr lvl="1"/>
            <a:r>
              <a:rPr lang="en-US" dirty="0" smtClean="0"/>
              <a:t>Although actual overturning failure is very rare, overturning effects can result in significant stresses. </a:t>
            </a:r>
          </a:p>
          <a:p>
            <a:pPr lvl="1"/>
            <a:r>
              <a:rPr lang="en-US" dirty="0" smtClean="0"/>
              <a:t>Structures shall be designed to resist overturning effects caused by seismic forces. Each vertical element receiving EQ forces due to OT shall be investigated for the cumulative effects of seismic forces applied at and above the level under consideration </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838200"/>
          </a:xfrm>
        </p:spPr>
        <p:txBody>
          <a:bodyPr/>
          <a:lstStyle/>
          <a:p>
            <a:endParaRPr lang="en-US" dirty="0"/>
          </a:p>
        </p:txBody>
      </p:sp>
      <p:sp>
        <p:nvSpPr>
          <p:cNvPr id="3" name="Content Placeholder 2"/>
          <p:cNvSpPr>
            <a:spLocks noGrp="1"/>
          </p:cNvSpPr>
          <p:nvPr>
            <p:ph sz="quarter" idx="1"/>
          </p:nvPr>
        </p:nvSpPr>
        <p:spPr>
          <a:xfrm>
            <a:off x="304800" y="914400"/>
            <a:ext cx="8382000" cy="5943600"/>
          </a:xfrm>
        </p:spPr>
        <p:txBody>
          <a:bodyPr>
            <a:normAutofit lnSpcReduction="10000"/>
          </a:bodyPr>
          <a:lstStyle/>
          <a:p>
            <a:pPr lvl="1"/>
            <a:r>
              <a:rPr lang="en-US" dirty="0" smtClean="0"/>
              <a:t>The effects of OT shall be evaluated at each level as specified in 3.2.10.1 for linear procedures, or 3.2.10.2 for nonlinear procedures. </a:t>
            </a:r>
          </a:p>
          <a:p>
            <a:pPr lvl="1"/>
            <a:r>
              <a:rPr lang="en-US" dirty="0" smtClean="0"/>
              <a:t>The effects of OT on foundations and </a:t>
            </a:r>
            <a:r>
              <a:rPr lang="en-US" dirty="0" err="1" smtClean="0"/>
              <a:t>geotech</a:t>
            </a:r>
            <a:r>
              <a:rPr lang="en-US" dirty="0" smtClean="0"/>
              <a:t> components shall be considered in evaluation of foundation strength etc. </a:t>
            </a:r>
          </a:p>
          <a:p>
            <a:pPr lvl="1"/>
            <a:r>
              <a:rPr lang="en-US" dirty="0" smtClean="0"/>
              <a:t>When linear procedures are used, OT effects shall be resisted through the stabilizing effect of dead load acting alone or in combination with positive connection of structural components to components below the level. </a:t>
            </a:r>
          </a:p>
          <a:p>
            <a:pPr lvl="1"/>
            <a:r>
              <a:rPr lang="en-US" dirty="0" smtClean="0"/>
              <a:t>M</a:t>
            </a:r>
            <a:r>
              <a:rPr lang="en-US" baseline="-25000" dirty="0" smtClean="0"/>
              <a:t>ST</a:t>
            </a:r>
            <a:r>
              <a:rPr lang="en-US" dirty="0" smtClean="0"/>
              <a:t>&gt; M</a:t>
            </a:r>
            <a:r>
              <a:rPr lang="en-US" baseline="-25000" dirty="0" smtClean="0"/>
              <a:t>OT</a:t>
            </a:r>
            <a:r>
              <a:rPr lang="en-US" dirty="0" smtClean="0"/>
              <a:t>/C</a:t>
            </a:r>
            <a:r>
              <a:rPr lang="en-US" baseline="-25000" dirty="0" smtClean="0"/>
              <a:t>1</a:t>
            </a:r>
            <a:r>
              <a:rPr lang="en-US" dirty="0" smtClean="0"/>
              <a:t>C</a:t>
            </a:r>
            <a:r>
              <a:rPr lang="en-US" baseline="-25000" dirty="0" smtClean="0"/>
              <a:t>2</a:t>
            </a:r>
            <a:r>
              <a:rPr lang="en-US" dirty="0" smtClean="0"/>
              <a:t>C</a:t>
            </a:r>
            <a:r>
              <a:rPr lang="en-US" baseline="-25000" dirty="0" smtClean="0"/>
              <a:t>3</a:t>
            </a:r>
            <a:r>
              <a:rPr lang="en-US" dirty="0" smtClean="0"/>
              <a:t>, which need not exceed the overturning moment on the element, as limited by the expected strength. The element shall be evaluated for the effects of increased compression at the end about which it is OT. Compression at the end of the element shall be a force-controlled action. </a:t>
            </a:r>
          </a:p>
          <a:p>
            <a:pPr lvl="1"/>
            <a:r>
              <a:rPr lang="en-US" dirty="0" smtClean="0"/>
              <a:t>Alternatively, the load combination represented by Equation 3-6 shall be permitted for evaluating the adequacy of dead loads alone to resist the effects of OT. </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685800"/>
          </a:xfrm>
        </p:spPr>
        <p:txBody>
          <a:bodyPr/>
          <a:lstStyle/>
          <a:p>
            <a:endParaRPr lang="en-US" dirty="0"/>
          </a:p>
        </p:txBody>
      </p:sp>
      <p:sp>
        <p:nvSpPr>
          <p:cNvPr id="3" name="Content Placeholder 2"/>
          <p:cNvSpPr>
            <a:spLocks noGrp="1"/>
          </p:cNvSpPr>
          <p:nvPr>
            <p:ph sz="quarter" idx="1"/>
          </p:nvPr>
        </p:nvSpPr>
        <p:spPr>
          <a:xfrm>
            <a:off x="304800" y="762000"/>
            <a:ext cx="8382000" cy="6096000"/>
          </a:xfrm>
        </p:spPr>
        <p:txBody>
          <a:bodyPr/>
          <a:lstStyle/>
          <a:p>
            <a:r>
              <a:rPr lang="en-US" dirty="0" smtClean="0"/>
              <a:t>0.9 M</a:t>
            </a:r>
            <a:r>
              <a:rPr lang="en-US" baseline="-25000" dirty="0" smtClean="0"/>
              <a:t>ST</a:t>
            </a:r>
            <a:r>
              <a:rPr lang="en-US" dirty="0" smtClean="0"/>
              <a:t> &gt; M</a:t>
            </a:r>
            <a:r>
              <a:rPr lang="en-US" baseline="-25000" dirty="0" smtClean="0"/>
              <a:t>OT</a:t>
            </a:r>
            <a:r>
              <a:rPr lang="en-US" dirty="0" smtClean="0"/>
              <a:t>/C</a:t>
            </a:r>
            <a:r>
              <a:rPr lang="en-US" baseline="-25000" dirty="0" smtClean="0"/>
              <a:t>1</a:t>
            </a:r>
            <a:r>
              <a:rPr lang="en-US" dirty="0" smtClean="0"/>
              <a:t>C</a:t>
            </a:r>
            <a:r>
              <a:rPr lang="en-US" baseline="-25000" dirty="0" smtClean="0"/>
              <a:t>2</a:t>
            </a:r>
            <a:r>
              <a:rPr lang="en-US" dirty="0" smtClean="0"/>
              <a:t>C</a:t>
            </a:r>
            <a:r>
              <a:rPr lang="en-US" baseline="-25000" dirty="0" smtClean="0"/>
              <a:t>3</a:t>
            </a:r>
            <a:r>
              <a:rPr lang="en-US" dirty="0" smtClean="0"/>
              <a:t> R</a:t>
            </a:r>
            <a:r>
              <a:rPr lang="en-US" baseline="-25000" dirty="0" smtClean="0"/>
              <a:t>OT</a:t>
            </a:r>
          </a:p>
          <a:p>
            <a:r>
              <a:rPr lang="en-US" dirty="0" smtClean="0"/>
              <a:t>Where, R</a:t>
            </a:r>
            <a:r>
              <a:rPr lang="en-US" baseline="-25000" dirty="0" smtClean="0"/>
              <a:t>OT</a:t>
            </a:r>
            <a:r>
              <a:rPr lang="en-US" dirty="0" smtClean="0"/>
              <a:t> = 10.0 for collapse prevention, 8.0 for Life Safety, and 4.0 for Immediate occupancy</a:t>
            </a:r>
          </a:p>
          <a:p>
            <a:r>
              <a:rPr lang="en-US" dirty="0" smtClean="0"/>
              <a:t>When these Equations are not satisfied, positive attachment between elements of the structure above and below the level shall be provided. </a:t>
            </a:r>
          </a:p>
          <a:p>
            <a:endParaRPr lang="en-US" dirty="0" smtClean="0"/>
          </a:p>
          <a:p>
            <a:r>
              <a:rPr lang="en-US" dirty="0" smtClean="0"/>
              <a:t>When nonlinear procedures are used, the effects of EQ induced uplift on the tension side of an element or rocking shall be included in the analytical model as a </a:t>
            </a:r>
            <a:r>
              <a:rPr lang="en-US" dirty="0" err="1" smtClean="0"/>
              <a:t>d.o.f</a:t>
            </a:r>
            <a:r>
              <a:rPr lang="en-US" dirty="0" smtClean="0"/>
              <a:t>.</a:t>
            </a:r>
          </a:p>
          <a:p>
            <a:r>
              <a:rPr lang="en-US" dirty="0" smtClean="0"/>
              <a:t>The adequacy of elements above and below the level at which uplift or rocking occurs, shall be evaluated for forces or deformations resulting from this rocking. </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762000"/>
          </a:xfrm>
        </p:spPr>
        <p:txBody>
          <a:bodyPr/>
          <a:lstStyle/>
          <a:p>
            <a:r>
              <a:rPr lang="en-US" dirty="0" smtClean="0"/>
              <a:t>3.3 ANALYSIS PROCEDURES</a:t>
            </a:r>
            <a:endParaRPr lang="en-US" dirty="0"/>
          </a:p>
        </p:txBody>
      </p:sp>
      <p:sp>
        <p:nvSpPr>
          <p:cNvPr id="3" name="Content Placeholder 2"/>
          <p:cNvSpPr>
            <a:spLocks noGrp="1"/>
          </p:cNvSpPr>
          <p:nvPr>
            <p:ph sz="quarter" idx="1"/>
          </p:nvPr>
        </p:nvSpPr>
        <p:spPr>
          <a:xfrm>
            <a:off x="304800" y="838200"/>
            <a:ext cx="8382000" cy="6248400"/>
          </a:xfrm>
        </p:spPr>
        <p:txBody>
          <a:bodyPr/>
          <a:lstStyle/>
          <a:p>
            <a:r>
              <a:rPr lang="en-US" dirty="0" smtClean="0"/>
              <a:t>3.3.1 LSP – Linear Static Procedure</a:t>
            </a:r>
          </a:p>
          <a:p>
            <a:pPr lvl="1"/>
            <a:r>
              <a:rPr lang="en-US" dirty="0" smtClean="0"/>
              <a:t>If the LSP is selected, the design seismic forces, their distribution over the building height, and the corresponding internal forces and system displacements shall be determined using linear elastic static analysis </a:t>
            </a:r>
          </a:p>
          <a:p>
            <a:pPr lvl="1"/>
            <a:r>
              <a:rPr lang="en-US" dirty="0" smtClean="0"/>
              <a:t>The fundamental period of the building shall be calculated for the direction under consideration using one of the following:</a:t>
            </a:r>
          </a:p>
          <a:p>
            <a:pPr lvl="1"/>
            <a:r>
              <a:rPr lang="en-US" dirty="0" smtClean="0"/>
              <a:t>Method 1 – Analytical</a:t>
            </a:r>
          </a:p>
          <a:p>
            <a:pPr lvl="2"/>
            <a:r>
              <a:rPr lang="en-US" dirty="0" smtClean="0"/>
              <a:t>Eigenvalue (dynamic) analysis of the math model of the building</a:t>
            </a:r>
          </a:p>
          <a:p>
            <a:pPr lvl="2"/>
            <a:r>
              <a:rPr lang="en-US" dirty="0" smtClean="0"/>
              <a:t>Flexible diaphragms may be modeled as a series of lumped masses and diaphragm finite elements. </a:t>
            </a:r>
          </a:p>
          <a:p>
            <a:pPr lvl="2"/>
            <a:r>
              <a:rPr lang="en-US" dirty="0" smtClean="0"/>
              <a:t>There is no limit on the period calculated using this method, to encourage the use of more advanced analyses.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447800"/>
            <a:ext cx="8686800" cy="5410200"/>
          </a:xfrm>
        </p:spPr>
        <p:txBody>
          <a:bodyPr/>
          <a:lstStyle/>
          <a:p>
            <a:pPr lvl="1"/>
            <a:r>
              <a:rPr lang="en-US" dirty="0" smtClean="0"/>
              <a:t>Method 2 – Empirical</a:t>
            </a:r>
          </a:p>
          <a:p>
            <a:pPr lvl="2"/>
            <a:r>
              <a:rPr lang="en-US" dirty="0" smtClean="0"/>
              <a:t>These equations intentionally</a:t>
            </a:r>
            <a:br>
              <a:rPr lang="en-US" dirty="0" smtClean="0"/>
            </a:br>
            <a:r>
              <a:rPr lang="en-US" dirty="0" smtClean="0"/>
              <a:t>underestimate the actual</a:t>
            </a:r>
            <a:br>
              <a:rPr lang="en-US" dirty="0" smtClean="0"/>
            </a:br>
            <a:r>
              <a:rPr lang="en-US" dirty="0" smtClean="0"/>
              <a:t>period and will result in </a:t>
            </a:r>
            <a:br>
              <a:rPr lang="en-US" dirty="0" smtClean="0"/>
            </a:br>
            <a:r>
              <a:rPr lang="en-US" dirty="0" smtClean="0"/>
              <a:t>conservative estimate of </a:t>
            </a:r>
            <a:br>
              <a:rPr lang="en-US" dirty="0" smtClean="0"/>
            </a:br>
            <a:r>
              <a:rPr lang="en-US" dirty="0" smtClean="0"/>
              <a:t>pseudo lateral load</a:t>
            </a:r>
          </a:p>
          <a:p>
            <a:pPr lvl="2"/>
            <a:r>
              <a:rPr lang="en-US" dirty="0" smtClean="0"/>
              <a:t>Depending on actual mass</a:t>
            </a:r>
            <a:br>
              <a:rPr lang="en-US" dirty="0" smtClean="0"/>
            </a:br>
            <a:r>
              <a:rPr lang="en-US" dirty="0" smtClean="0"/>
              <a:t>and stiffness distributions, </a:t>
            </a:r>
            <a:br>
              <a:rPr lang="en-US" dirty="0" smtClean="0"/>
            </a:br>
            <a:r>
              <a:rPr lang="en-US" dirty="0" smtClean="0"/>
              <a:t>the analytical results may</a:t>
            </a:r>
            <a:br>
              <a:rPr lang="en-US" dirty="0" smtClean="0"/>
            </a:br>
            <a:r>
              <a:rPr lang="en-US" dirty="0" smtClean="0"/>
              <a:t>differ greatly from empirical</a:t>
            </a:r>
          </a:p>
          <a:p>
            <a:pPr lvl="2"/>
            <a:r>
              <a:rPr lang="en-US" dirty="0" smtClean="0"/>
              <a:t>C</a:t>
            </a:r>
            <a:r>
              <a:rPr lang="en-US" baseline="-25000" dirty="0" smtClean="0"/>
              <a:t>t</a:t>
            </a:r>
            <a:r>
              <a:rPr lang="en-US" dirty="0" smtClean="0"/>
              <a:t> values for wood buildings</a:t>
            </a:r>
            <a:br>
              <a:rPr lang="en-US" dirty="0" smtClean="0"/>
            </a:br>
            <a:r>
              <a:rPr lang="en-US" dirty="0" smtClean="0"/>
              <a:t>are based on engineering</a:t>
            </a:r>
            <a:br>
              <a:rPr lang="en-US" dirty="0" smtClean="0"/>
            </a:br>
            <a:r>
              <a:rPr lang="en-US" dirty="0" smtClean="0"/>
              <a:t>judgment.  </a:t>
            </a:r>
          </a:p>
          <a:p>
            <a:pPr lvl="1"/>
            <a:endParaRPr lang="en-US" dirty="0"/>
          </a:p>
        </p:txBody>
      </p:sp>
      <p:pic>
        <p:nvPicPr>
          <p:cNvPr id="4" name="Picture 3" descr="Snapshot 2008-11-11 22-59-23.tiff"/>
          <p:cNvPicPr>
            <a:picLocks noChangeAspect="1"/>
          </p:cNvPicPr>
          <p:nvPr/>
        </p:nvPicPr>
        <p:blipFill>
          <a:blip r:embed="rId2"/>
          <a:stretch>
            <a:fillRect/>
          </a:stretch>
        </p:blipFill>
        <p:spPr>
          <a:xfrm>
            <a:off x="4051300" y="609600"/>
            <a:ext cx="5092700" cy="59309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3.3.1.3 Determination of Forces and Deformations</a:t>
            </a:r>
            <a:endParaRPr lang="en-US" dirty="0"/>
          </a:p>
        </p:txBody>
      </p:sp>
      <p:sp>
        <p:nvSpPr>
          <p:cNvPr id="3" name="Content Placeholder 2"/>
          <p:cNvSpPr>
            <a:spLocks noGrp="1"/>
          </p:cNvSpPr>
          <p:nvPr>
            <p:ph sz="quarter" idx="1"/>
          </p:nvPr>
        </p:nvSpPr>
        <p:spPr>
          <a:xfrm>
            <a:off x="304800" y="1219200"/>
            <a:ext cx="8382000" cy="5638800"/>
          </a:xfrm>
        </p:spPr>
        <p:txBody>
          <a:bodyPr/>
          <a:lstStyle/>
          <a:p>
            <a:r>
              <a:rPr lang="en-US" dirty="0" smtClean="0"/>
              <a:t>Method 3 – Approximate. For any building use of the Rayleigh-Ritz method to approximate the fundamental period shall be permitted.</a:t>
            </a:r>
          </a:p>
          <a:p>
            <a:r>
              <a:rPr lang="en-US" dirty="0" smtClean="0"/>
              <a:t>For one-story buildings with flexible diaphragms, use equations provided (not shown here).</a:t>
            </a:r>
          </a:p>
          <a:p>
            <a:endParaRPr lang="en-US" dirty="0" smtClean="0"/>
          </a:p>
          <a:p>
            <a:r>
              <a:rPr lang="en-US" dirty="0" smtClean="0"/>
              <a:t>Pseudo Lateral Load – The pseudo lateral load in a given horizontal direction shall be determined using Eq. 3-10. </a:t>
            </a:r>
          </a:p>
          <a:p>
            <a:pPr lvl="1"/>
            <a:r>
              <a:rPr lang="en-US" dirty="0" smtClean="0"/>
              <a:t>V=C</a:t>
            </a:r>
            <a:r>
              <a:rPr lang="en-US" baseline="-25000" dirty="0" smtClean="0"/>
              <a:t>1</a:t>
            </a:r>
            <a:r>
              <a:rPr lang="en-US" dirty="0" smtClean="0"/>
              <a:t>C</a:t>
            </a:r>
            <a:r>
              <a:rPr lang="en-US" baseline="-25000" dirty="0" smtClean="0"/>
              <a:t>2</a:t>
            </a:r>
            <a:r>
              <a:rPr lang="en-US" dirty="0" smtClean="0"/>
              <a:t>C</a:t>
            </a:r>
            <a:r>
              <a:rPr lang="en-US" baseline="-25000" dirty="0" smtClean="0"/>
              <a:t>3</a:t>
            </a:r>
            <a:r>
              <a:rPr lang="en-US" dirty="0" smtClean="0"/>
              <a:t>C</a:t>
            </a:r>
            <a:r>
              <a:rPr lang="en-US" baseline="-25000" dirty="0" smtClean="0"/>
              <a:t>m</a:t>
            </a:r>
            <a:r>
              <a:rPr lang="en-US" dirty="0" smtClean="0"/>
              <a:t>S</a:t>
            </a:r>
            <a:r>
              <a:rPr lang="en-US" baseline="-25000" dirty="0" smtClean="0"/>
              <a:t>a</a:t>
            </a:r>
            <a:r>
              <a:rPr lang="en-US" dirty="0" smtClean="0"/>
              <a:t> W		(3-10)</a:t>
            </a:r>
          </a:p>
          <a:p>
            <a:endParaRPr lang="en-US" dirty="0" smtClean="0"/>
          </a:p>
          <a:p>
            <a:endParaRPr lang="en-US" dirty="0" smtClean="0"/>
          </a:p>
          <a:p>
            <a:endParaRPr lang="en-US"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napshot 2008-11-11 23-52-56.tiff"/>
          <p:cNvPicPr>
            <a:picLocks noChangeAspect="1"/>
          </p:cNvPicPr>
          <p:nvPr/>
        </p:nvPicPr>
        <p:blipFill>
          <a:blip r:embed="rId2"/>
          <a:srcRect b="42121"/>
          <a:stretch>
            <a:fillRect/>
          </a:stretch>
        </p:blipFill>
        <p:spPr>
          <a:xfrm>
            <a:off x="249050" y="304800"/>
            <a:ext cx="4170550" cy="5791200"/>
          </a:xfrm>
          <a:prstGeom prst="rect">
            <a:avLst/>
          </a:prstGeom>
          <a:ln>
            <a:solidFill>
              <a:srgbClr val="D34817"/>
            </a:solidFill>
          </a:ln>
        </p:spPr>
      </p:pic>
      <p:grpSp>
        <p:nvGrpSpPr>
          <p:cNvPr id="13" name="Group 12"/>
          <p:cNvGrpSpPr/>
          <p:nvPr/>
        </p:nvGrpSpPr>
        <p:grpSpPr>
          <a:xfrm>
            <a:off x="4995514" y="152400"/>
            <a:ext cx="3767486" cy="5257800"/>
            <a:chOff x="4571998" y="304800"/>
            <a:chExt cx="3767486" cy="5257800"/>
          </a:xfrm>
        </p:grpSpPr>
        <p:pic>
          <p:nvPicPr>
            <p:cNvPr id="8" name="Picture 7" descr="Snapshot 2008-11-12 00-04-21.tiff"/>
            <p:cNvPicPr>
              <a:picLocks noChangeAspect="1"/>
            </p:cNvPicPr>
            <p:nvPr/>
          </p:nvPicPr>
          <p:blipFill>
            <a:blip r:embed="rId3"/>
            <a:stretch>
              <a:fillRect/>
            </a:stretch>
          </p:blipFill>
          <p:spPr>
            <a:xfrm>
              <a:off x="4572000" y="4468310"/>
              <a:ext cx="3767484" cy="1094290"/>
            </a:xfrm>
            <a:prstGeom prst="rect">
              <a:avLst/>
            </a:prstGeom>
            <a:ln>
              <a:solidFill>
                <a:srgbClr val="D34817"/>
              </a:solidFill>
            </a:ln>
          </p:spPr>
        </p:pic>
        <p:pic>
          <p:nvPicPr>
            <p:cNvPr id="9" name="Picture 8" descr="Snapshot 2008-11-12 00-04-04.tiff"/>
            <p:cNvPicPr>
              <a:picLocks noChangeAspect="1"/>
            </p:cNvPicPr>
            <p:nvPr/>
          </p:nvPicPr>
          <p:blipFill>
            <a:blip r:embed="rId4"/>
            <a:stretch>
              <a:fillRect/>
            </a:stretch>
          </p:blipFill>
          <p:spPr>
            <a:xfrm>
              <a:off x="4571998" y="1828800"/>
              <a:ext cx="3737944" cy="2634674"/>
            </a:xfrm>
            <a:prstGeom prst="rect">
              <a:avLst/>
            </a:prstGeom>
            <a:ln>
              <a:solidFill>
                <a:srgbClr val="D34817"/>
              </a:solidFill>
            </a:ln>
          </p:spPr>
        </p:pic>
        <p:pic>
          <p:nvPicPr>
            <p:cNvPr id="10" name="Picture 9" descr="Snapshot 2008-11-12 00-03-48.tiff"/>
            <p:cNvPicPr>
              <a:picLocks noChangeAspect="1"/>
            </p:cNvPicPr>
            <p:nvPr/>
          </p:nvPicPr>
          <p:blipFill>
            <a:blip r:embed="rId5"/>
            <a:stretch>
              <a:fillRect/>
            </a:stretch>
          </p:blipFill>
          <p:spPr>
            <a:xfrm>
              <a:off x="4571999" y="304800"/>
              <a:ext cx="3737942" cy="1582106"/>
            </a:xfrm>
            <a:prstGeom prst="rect">
              <a:avLst/>
            </a:prstGeom>
            <a:ln>
              <a:solidFill>
                <a:srgbClr val="D34817"/>
              </a:solidFill>
            </a:ln>
          </p:spPr>
        </p:pic>
      </p:grpSp>
      <p:cxnSp>
        <p:nvCxnSpPr>
          <p:cNvPr id="15" name="Elbow Connector 14"/>
          <p:cNvCxnSpPr/>
          <p:nvPr/>
        </p:nvCxnSpPr>
        <p:spPr>
          <a:xfrm flipV="1">
            <a:off x="3810000" y="533400"/>
            <a:ext cx="1185516" cy="990600"/>
          </a:xfrm>
          <a:prstGeom prst="bentConnector3">
            <a:avLst>
              <a:gd name="adj1" fmla="val 72616"/>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4015</TotalTime>
  <Words>14744</Words>
  <Application>Microsoft Macintosh PowerPoint</Application>
  <PresentationFormat>On-screen Show (4:3)</PresentationFormat>
  <Paragraphs>835</Paragraphs>
  <Slides>195</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195</vt:i4>
      </vt:variant>
    </vt:vector>
  </HeadingPairs>
  <TitlesOfParts>
    <vt:vector size="197" baseType="lpstr">
      <vt:lpstr>Equity</vt:lpstr>
      <vt:lpstr>Equation</vt:lpstr>
      <vt:lpstr>Performance Evaluation </vt:lpstr>
      <vt:lpstr>Rehabilitation Requirements</vt:lpstr>
      <vt:lpstr>1.4 Rehabilitation Objectives</vt:lpstr>
      <vt:lpstr>Slide 4</vt:lpstr>
      <vt:lpstr>1.4 Rehabilitation Objectives</vt:lpstr>
      <vt:lpstr>1.4 Rehabilitation Objectives</vt:lpstr>
      <vt:lpstr>1.5 Limited Rehabilitation Objective</vt:lpstr>
      <vt:lpstr>1.5 Target Building Performance Levels</vt:lpstr>
      <vt:lpstr>1.5 Target Performance Levels</vt:lpstr>
      <vt:lpstr>1.5 Target Performance Levels</vt:lpstr>
      <vt:lpstr>1.5 Target Performance Levels</vt:lpstr>
      <vt:lpstr>1.5 Target Performance Levels</vt:lpstr>
      <vt:lpstr>1.5 Target Performance Levels</vt:lpstr>
      <vt:lpstr>1.5 Target Performance Levels</vt:lpstr>
      <vt:lpstr>Slide 15</vt:lpstr>
      <vt:lpstr>1.5 Target Performance Levels</vt:lpstr>
      <vt:lpstr>1.5 Target Performance Level</vt:lpstr>
      <vt:lpstr>1.5 Target Performance Level</vt:lpstr>
      <vt:lpstr>1.6 Seismic Hazard</vt:lpstr>
      <vt:lpstr>1.6 Seismic Hazard</vt:lpstr>
      <vt:lpstr>1.6.1 General Procedure </vt:lpstr>
      <vt:lpstr>BSE-2 Response Acceleration Parameters</vt:lpstr>
      <vt:lpstr>BSE-1 Response Acceleration Parameters</vt:lpstr>
      <vt:lpstr>Adjustment of Mapped Response for other Probabilities of Exceedance (1.6.1.3)</vt:lpstr>
      <vt:lpstr>Adjustment for Site Class</vt:lpstr>
      <vt:lpstr>Definition of Site Classes</vt:lpstr>
      <vt:lpstr>General Response Spectrum </vt:lpstr>
      <vt:lpstr>Site Specific Spectra</vt:lpstr>
      <vt:lpstr>Slide 29</vt:lpstr>
      <vt:lpstr>Acceleration Time Histories</vt:lpstr>
      <vt:lpstr>Acceleration Time histories</vt:lpstr>
      <vt:lpstr>Zone of Seismicity</vt:lpstr>
      <vt:lpstr>Slide 33</vt:lpstr>
      <vt:lpstr>Chapter 2 – General Requirements</vt:lpstr>
      <vt:lpstr>As-built Information: Building Configuration and Component Properties</vt:lpstr>
      <vt:lpstr>As Built Information – Site Characterization , Adjacent Buildings</vt:lpstr>
      <vt:lpstr>Data Collection Requirements</vt:lpstr>
      <vt:lpstr>Data Collection requirements - Usual</vt:lpstr>
      <vt:lpstr>Knowledge Factor</vt:lpstr>
      <vt:lpstr>2.3 Rehabilitation Methods</vt:lpstr>
      <vt:lpstr>Rehabilitation Methods</vt:lpstr>
      <vt:lpstr>2.4 Analysis Procedures</vt:lpstr>
      <vt:lpstr>Linear Procedures</vt:lpstr>
      <vt:lpstr>Linear Procedures</vt:lpstr>
      <vt:lpstr>Linear Procedures</vt:lpstr>
      <vt:lpstr>Linear Procedures</vt:lpstr>
      <vt:lpstr>Linear Procedures</vt:lpstr>
      <vt:lpstr>Linear Procedures</vt:lpstr>
      <vt:lpstr>NonLinear Procedures</vt:lpstr>
      <vt:lpstr>Nonlinear Procedures</vt:lpstr>
      <vt:lpstr>Nonlinear Procedures</vt:lpstr>
      <vt:lpstr>2.4.4 Acceptance Criteria</vt:lpstr>
      <vt:lpstr>Acceptance Criteria</vt:lpstr>
      <vt:lpstr>Acceptance Criteria</vt:lpstr>
      <vt:lpstr>Acceptance Criteria</vt:lpstr>
      <vt:lpstr>Acceptance Criteria</vt:lpstr>
      <vt:lpstr>Acceptance Criteria</vt:lpstr>
      <vt:lpstr>2.4.4 Expected and Lower-Bound Strengths</vt:lpstr>
      <vt:lpstr>Material Properties</vt:lpstr>
      <vt:lpstr>Component Capacities</vt:lpstr>
      <vt:lpstr>Slide 61</vt:lpstr>
      <vt:lpstr>2.5 Rehabilitation Strategies</vt:lpstr>
      <vt:lpstr>Rehabilitation Strategies</vt:lpstr>
      <vt:lpstr>Rehabilitation Strategies</vt:lpstr>
      <vt:lpstr>Rehabilitation Strategies</vt:lpstr>
      <vt:lpstr>Rehabilitation Strategies</vt:lpstr>
      <vt:lpstr>Rehabilitation Strategies</vt:lpstr>
      <vt:lpstr>Rehabilitation Strategies</vt:lpstr>
      <vt:lpstr>Rehabilitation Strategies</vt:lpstr>
      <vt:lpstr>2.6 General Design Requirements</vt:lpstr>
      <vt:lpstr>General Design Requirements</vt:lpstr>
      <vt:lpstr>2.6 Diaphragms</vt:lpstr>
      <vt:lpstr>Slide 73</vt:lpstr>
      <vt:lpstr>Slide 74</vt:lpstr>
      <vt:lpstr>3.0 Analysis Procedures</vt:lpstr>
      <vt:lpstr>Slide 76</vt:lpstr>
      <vt:lpstr>3.2.2 Mathematical Modeling</vt:lpstr>
      <vt:lpstr>Slide 78</vt:lpstr>
      <vt:lpstr>Slide 79</vt:lpstr>
      <vt:lpstr>Slide 80</vt:lpstr>
      <vt:lpstr>Slide 81</vt:lpstr>
      <vt:lpstr>3.2.4 Diaphragms</vt:lpstr>
      <vt:lpstr>Slide 83</vt:lpstr>
      <vt:lpstr>Slide 84</vt:lpstr>
      <vt:lpstr>3.2.5 P-D Effects</vt:lpstr>
      <vt:lpstr>Slide 86</vt:lpstr>
      <vt:lpstr>Slide 87</vt:lpstr>
      <vt:lpstr>3.2.6 Soil-Structure Interaction</vt:lpstr>
      <vt:lpstr>Slide 89</vt:lpstr>
      <vt:lpstr>3.2.7 Multidirectional Seismic Effects</vt:lpstr>
      <vt:lpstr>Slide 91</vt:lpstr>
      <vt:lpstr>3.2.8 Component Gravity Loads for Combinations</vt:lpstr>
      <vt:lpstr>3.2.9 Verification of Design Assumptions</vt:lpstr>
      <vt:lpstr>Slide 94</vt:lpstr>
      <vt:lpstr>Slide 95</vt:lpstr>
      <vt:lpstr>3.3 ANALYSIS PROCEDURES</vt:lpstr>
      <vt:lpstr>Slide 97</vt:lpstr>
      <vt:lpstr>3.3.1.3 Determination of Forces and Deformations</vt:lpstr>
      <vt:lpstr>Slide 99</vt:lpstr>
      <vt:lpstr>Slide 100</vt:lpstr>
      <vt:lpstr>Slide 101</vt:lpstr>
      <vt:lpstr>Diaphragms</vt:lpstr>
      <vt:lpstr>3.3.2 Linear Dynamic Procedure</vt:lpstr>
      <vt:lpstr>Slide 104</vt:lpstr>
      <vt:lpstr>Slide 105</vt:lpstr>
      <vt:lpstr>Slide 106</vt:lpstr>
      <vt:lpstr>3.3.3 Nonlinear Static Procedure (NSP)</vt:lpstr>
      <vt:lpstr>3.3.3.2 Modeling and Analysis Considerations</vt:lpstr>
      <vt:lpstr>Slide 109</vt:lpstr>
      <vt:lpstr>Control Node Displacement and Lateral Load </vt:lpstr>
      <vt:lpstr>Need for two different lateral load distributions</vt:lpstr>
      <vt:lpstr>One Modal Pattern shall be selected from 2 Groups</vt:lpstr>
      <vt:lpstr>Adaptive Load Patterns </vt:lpstr>
      <vt:lpstr>Idealized Force-Displacement Curve</vt:lpstr>
      <vt:lpstr>Slide 115</vt:lpstr>
      <vt:lpstr>Period Determination</vt:lpstr>
      <vt:lpstr>Slide 117</vt:lpstr>
      <vt:lpstr>Slide 118</vt:lpstr>
      <vt:lpstr>Slide 119</vt:lpstr>
      <vt:lpstr>Slide 120</vt:lpstr>
      <vt:lpstr>Slide 121</vt:lpstr>
      <vt:lpstr>Slide 122</vt:lpstr>
      <vt:lpstr>3.3.4 Nonlinear Dynamic Procedure</vt:lpstr>
      <vt:lpstr>Nonlinear Dynamic Procedure</vt:lpstr>
      <vt:lpstr>3.4 Acceptance Criteria</vt:lpstr>
      <vt:lpstr>3.4 Acceptance criteria for linear procedures</vt:lpstr>
      <vt:lpstr>Slide 127</vt:lpstr>
      <vt:lpstr>Acceptance Criteria for Linear Procedures</vt:lpstr>
      <vt:lpstr>Acceptance Criteria for Linear Procedures</vt:lpstr>
      <vt:lpstr>Acceptance Criteria for Nonlinear Procedures</vt:lpstr>
      <vt:lpstr>Acceptance Criteria for Nonlinear Procedures</vt:lpstr>
      <vt:lpstr>CHAPTER 5 – STEEL SYSTEMS</vt:lpstr>
      <vt:lpstr>5.3 Material Properties and Condition Assessment</vt:lpstr>
      <vt:lpstr>Slide 134</vt:lpstr>
      <vt:lpstr>Slide 135</vt:lpstr>
      <vt:lpstr>Slide 136</vt:lpstr>
      <vt:lpstr>Slide 137</vt:lpstr>
      <vt:lpstr>Slide 138</vt:lpstr>
      <vt:lpstr>5.3.3 Condition Assessment</vt:lpstr>
      <vt:lpstr>Slide 140</vt:lpstr>
      <vt:lpstr>5.4 General Requirements</vt:lpstr>
      <vt:lpstr>Slide 142</vt:lpstr>
      <vt:lpstr>5.5 Steel Moment Frames</vt:lpstr>
      <vt:lpstr>5.5.2 Fully Restrained Moment Frames</vt:lpstr>
      <vt:lpstr>Stiffness for LSP and LDP</vt:lpstr>
      <vt:lpstr>Stiffness for NSP</vt:lpstr>
      <vt:lpstr>Stiffness for NSP</vt:lpstr>
      <vt:lpstr>Slide 148</vt:lpstr>
      <vt:lpstr>Definition of chord rotation and angle qy</vt:lpstr>
      <vt:lpstr>Slide 150</vt:lpstr>
      <vt:lpstr>Stiffness for NDP </vt:lpstr>
      <vt:lpstr>Strength for LSP and LDP</vt:lpstr>
      <vt:lpstr>Strength for Nonlinear Procedures</vt:lpstr>
      <vt:lpstr>Acceptance Criteria – LSP, LDP</vt:lpstr>
      <vt:lpstr>Acceptance Criteria for LSP, LDP</vt:lpstr>
      <vt:lpstr>Acceptance Criteria</vt:lpstr>
      <vt:lpstr>Acceptance Criteria</vt:lpstr>
      <vt:lpstr>Acceptance Criteria</vt:lpstr>
      <vt:lpstr>Slide 159</vt:lpstr>
      <vt:lpstr>M-factors from Table 5-5</vt:lpstr>
      <vt:lpstr>Acceptance Criteria – NSP, NDP</vt:lpstr>
      <vt:lpstr>Acceptance Criteria Nonlinear Procedures</vt:lpstr>
      <vt:lpstr>Slide 163</vt:lpstr>
      <vt:lpstr>Table 5-6 </vt:lpstr>
      <vt:lpstr>Table 5-6</vt:lpstr>
      <vt:lpstr>5.6.2 Concentric Braced Frames (CBF) Stiffness for LSP, LDP</vt:lpstr>
      <vt:lpstr>Stiffness for NSP</vt:lpstr>
      <vt:lpstr>Stiffness for NSP</vt:lpstr>
      <vt:lpstr>Slide 169</vt:lpstr>
      <vt:lpstr>Stiffness for NDP.  Strength for LSP, LDP</vt:lpstr>
      <vt:lpstr>Strength for LSP, LDP</vt:lpstr>
      <vt:lpstr>Strength for NSP, NDP</vt:lpstr>
      <vt:lpstr>Acceptance Criteria</vt:lpstr>
      <vt:lpstr>Slide 174</vt:lpstr>
      <vt:lpstr>Slide 175</vt:lpstr>
      <vt:lpstr>Acceptance Criteria</vt:lpstr>
      <vt:lpstr>Slide 177</vt:lpstr>
      <vt:lpstr>5.6.3 Eccentric Braced Frames (EBF)</vt:lpstr>
      <vt:lpstr>Stiffness for NSP, NDP</vt:lpstr>
      <vt:lpstr>Slide 180</vt:lpstr>
      <vt:lpstr>Strength for LSP and LDP</vt:lpstr>
      <vt:lpstr>Slide 182</vt:lpstr>
      <vt:lpstr>Strength for NSP and NDP</vt:lpstr>
      <vt:lpstr>5.6.3.4 Acceptance Criteria for LSP, LDP</vt:lpstr>
      <vt:lpstr>Slide 185</vt:lpstr>
      <vt:lpstr>Acceptance Criteria for NSP, NDP</vt:lpstr>
      <vt:lpstr>Slide 187</vt:lpstr>
      <vt:lpstr>5.7 Steel Plate Shear Walls</vt:lpstr>
      <vt:lpstr>Stiffness for NSP, NDP</vt:lpstr>
      <vt:lpstr>Slide 190</vt:lpstr>
      <vt:lpstr>Strength for LSP, LDP</vt:lpstr>
      <vt:lpstr>Strength for NSP</vt:lpstr>
      <vt:lpstr>5.7.4 Acceptance Criteria</vt:lpstr>
      <vt:lpstr>Slide 194</vt:lpstr>
      <vt:lpstr>Slide 195</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dc:title>
  <dc:creator>Amit Varma</dc:creator>
  <cp:lastModifiedBy>Amit Varma</cp:lastModifiedBy>
  <cp:revision>120</cp:revision>
  <dcterms:created xsi:type="dcterms:W3CDTF">2008-11-24T02:47:35Z</dcterms:created>
  <dcterms:modified xsi:type="dcterms:W3CDTF">2008-11-24T02:53:44Z</dcterms:modified>
</cp:coreProperties>
</file>