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60" r:id="rId4"/>
    <p:sldId id="261" r:id="rId5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5"/>
    <p:restoredTop sz="94666"/>
  </p:normalViewPr>
  <p:slideViewPr>
    <p:cSldViewPr>
      <p:cViewPr>
        <p:scale>
          <a:sx n="90" d="100"/>
          <a:sy n="90" d="100"/>
        </p:scale>
        <p:origin x="1608" y="4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F29187-8F5D-4FFE-A276-E799C005F77E}" type="datetimeFigureOut">
              <a:rPr lang="zh-TW" altLang="en-US" smtClean="0"/>
              <a:t>2017/4/13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9EECBF-B746-4589-A2BF-B9009A49E76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67981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9EECBF-B746-4589-A2BF-B9009A49E766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089786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FED6A-8ACB-4A8B-9767-BDF03CE1D57C}" type="datetimeFigureOut">
              <a:rPr lang="zh-TW" altLang="en-US" smtClean="0"/>
              <a:t>2017/4/13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5EB12-16D1-4E9F-9362-76D0171659D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616061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FED6A-8ACB-4A8B-9767-BDF03CE1D57C}" type="datetimeFigureOut">
              <a:rPr lang="zh-TW" altLang="en-US" smtClean="0"/>
              <a:t>2017/4/13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5EB12-16D1-4E9F-9362-76D0171659D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189827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FED6A-8ACB-4A8B-9767-BDF03CE1D57C}" type="datetimeFigureOut">
              <a:rPr lang="zh-TW" altLang="en-US" smtClean="0"/>
              <a:t>2017/4/13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5EB12-16D1-4E9F-9362-76D0171659D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046181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FED6A-8ACB-4A8B-9767-BDF03CE1D57C}" type="datetimeFigureOut">
              <a:rPr lang="zh-TW" altLang="en-US" smtClean="0"/>
              <a:t>2017/4/13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5EB12-16D1-4E9F-9362-76D0171659D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20494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FED6A-8ACB-4A8B-9767-BDF03CE1D57C}" type="datetimeFigureOut">
              <a:rPr lang="zh-TW" altLang="en-US" smtClean="0"/>
              <a:t>2017/4/13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5EB12-16D1-4E9F-9362-76D0171659D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17645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FED6A-8ACB-4A8B-9767-BDF03CE1D57C}" type="datetimeFigureOut">
              <a:rPr lang="zh-TW" altLang="en-US" smtClean="0"/>
              <a:t>2017/4/13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5EB12-16D1-4E9F-9362-76D0171659D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81384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FED6A-8ACB-4A8B-9767-BDF03CE1D57C}" type="datetimeFigureOut">
              <a:rPr lang="zh-TW" altLang="en-US" smtClean="0"/>
              <a:t>2017/4/13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5EB12-16D1-4E9F-9362-76D0171659D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941996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FED6A-8ACB-4A8B-9767-BDF03CE1D57C}" type="datetimeFigureOut">
              <a:rPr lang="zh-TW" altLang="en-US" smtClean="0"/>
              <a:t>2017/4/13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5EB12-16D1-4E9F-9362-76D0171659D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12870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FED6A-8ACB-4A8B-9767-BDF03CE1D57C}" type="datetimeFigureOut">
              <a:rPr lang="zh-TW" altLang="en-US" smtClean="0"/>
              <a:t>2017/4/13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5EB12-16D1-4E9F-9362-76D0171659D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495301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FED6A-8ACB-4A8B-9767-BDF03CE1D57C}" type="datetimeFigureOut">
              <a:rPr lang="zh-TW" altLang="en-US" smtClean="0"/>
              <a:t>2017/4/13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5EB12-16D1-4E9F-9362-76D0171659D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97218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FED6A-8ACB-4A8B-9767-BDF03CE1D57C}" type="datetimeFigureOut">
              <a:rPr lang="zh-TW" altLang="en-US" smtClean="0"/>
              <a:t>2017/4/13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5EB12-16D1-4E9F-9362-76D0171659D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59243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DFED6A-8ACB-4A8B-9767-BDF03CE1D57C}" type="datetimeFigureOut">
              <a:rPr lang="zh-TW" altLang="en-US" smtClean="0"/>
              <a:t>2017/4/13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65EB12-16D1-4E9F-9362-76D0171659D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0729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群組 8"/>
          <p:cNvGrpSpPr/>
          <p:nvPr/>
        </p:nvGrpSpPr>
        <p:grpSpPr>
          <a:xfrm>
            <a:off x="1547664" y="1484784"/>
            <a:ext cx="5838987" cy="2933600"/>
            <a:chOff x="1763688" y="1772816"/>
            <a:chExt cx="5838987" cy="2933600"/>
          </a:xfrm>
        </p:grpSpPr>
        <p:grpSp>
          <p:nvGrpSpPr>
            <p:cNvPr id="4" name="群組 3"/>
            <p:cNvGrpSpPr/>
            <p:nvPr/>
          </p:nvGrpSpPr>
          <p:grpSpPr>
            <a:xfrm rot="5400000">
              <a:off x="3482363" y="2101171"/>
              <a:ext cx="192255" cy="2116800"/>
              <a:chOff x="4013909" y="2084328"/>
              <a:chExt cx="414075" cy="1072484"/>
            </a:xfrm>
          </p:grpSpPr>
          <p:cxnSp>
            <p:nvCxnSpPr>
              <p:cNvPr id="3100" name="直線接點 3099"/>
              <p:cNvCxnSpPr/>
              <p:nvPr/>
            </p:nvCxnSpPr>
            <p:spPr>
              <a:xfrm>
                <a:off x="4425444" y="2084328"/>
                <a:ext cx="2540" cy="1056640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01" name="矩形 3100"/>
              <p:cNvSpPr/>
              <p:nvPr/>
            </p:nvSpPr>
            <p:spPr>
              <a:xfrm>
                <a:off x="4227392" y="2087391"/>
                <a:ext cx="198051" cy="1053577"/>
              </a:xfrm>
              <a:prstGeom prst="rect">
                <a:avLst/>
              </a:prstGeom>
              <a:pattFill prst="wdUpDiag">
                <a:fgClr>
                  <a:schemeClr val="bg2">
                    <a:lumMod val="50000"/>
                  </a:schemeClr>
                </a:fgClr>
                <a:bgClr>
                  <a:schemeClr val="bg1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3102" name="矩形 3101"/>
              <p:cNvSpPr/>
              <p:nvPr/>
            </p:nvSpPr>
            <p:spPr>
              <a:xfrm>
                <a:off x="4013909" y="2087391"/>
                <a:ext cx="198051" cy="1053577"/>
              </a:xfrm>
              <a:prstGeom prst="rect">
                <a:avLst/>
              </a:prstGeom>
              <a:pattFill prst="wdUpDiag">
                <a:fgClr>
                  <a:schemeClr val="bg2">
                    <a:lumMod val="50000"/>
                  </a:schemeClr>
                </a:fgClr>
                <a:bgClr>
                  <a:schemeClr val="bg1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cxnSp>
            <p:nvCxnSpPr>
              <p:cNvPr id="3103" name="直線接點 3102"/>
              <p:cNvCxnSpPr/>
              <p:nvPr/>
            </p:nvCxnSpPr>
            <p:spPr>
              <a:xfrm flipH="1">
                <a:off x="4013909" y="2084328"/>
                <a:ext cx="91" cy="1072484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8472" name="文字方塊 2"/>
            <p:cNvSpPr txBox="1">
              <a:spLocks noChangeArrowheads="1"/>
            </p:cNvSpPr>
            <p:nvPr/>
          </p:nvSpPr>
          <p:spPr bwMode="auto">
            <a:xfrm>
              <a:off x="2835052" y="1813462"/>
              <a:ext cx="862013" cy="311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lvl="0" indent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tabLst/>
              </a:pPr>
              <a:r>
                <a:rPr kumimoji="1" lang="en-US" altLang="zh-TW" sz="9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新細明體" pitchFamily="18" charset="-120"/>
                  <a:cs typeface="新細明體" pitchFamily="18" charset="-120"/>
                </a:rPr>
                <a:t>A</a:t>
              </a:r>
              <a:r>
                <a:rPr kumimoji="1" lang="en-US" altLang="zh-TW" sz="600" b="0" i="1" u="none" strike="noStrike" cap="none" normalizeH="0" baseline="-25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新細明體" pitchFamily="18" charset="-120"/>
                  <a:cs typeface="新細明體" pitchFamily="18" charset="-120"/>
                </a:rPr>
                <a:t>T </a:t>
              </a:r>
              <a:r>
                <a:rPr kumimoji="1" lang="en-US" altLang="zh-TW" sz="9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新細明體" pitchFamily="18" charset="-120"/>
                  <a:cs typeface="新細明體" pitchFamily="18" charset="-120"/>
                </a:rPr>
                <a:t>= 120</a:t>
              </a:r>
              <a:r>
                <a:rPr kumimoji="1" lang="zh-TW" altLang="en-US" sz="900" b="0" i="1" u="none" strike="noStrike" cap="none" normalizeH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新細明體" pitchFamily="18" charset="-120"/>
                  <a:cs typeface="新細明體" pitchFamily="18" charset="-120"/>
                </a:rPr>
                <a:t> </a:t>
              </a:r>
              <a:r>
                <a:rPr kumimoji="1" lang="en-US" altLang="zh-TW" sz="9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新細明體" pitchFamily="18" charset="-120"/>
                  <a:cs typeface="新細明體" pitchFamily="18" charset="-120"/>
                </a:rPr>
                <a:t> ft</a:t>
              </a:r>
              <a:r>
                <a:rPr kumimoji="1" lang="en-US" altLang="zh-TW" sz="600" b="0" i="1" u="none" strike="noStrike" cap="none" normalizeH="0" baseline="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新細明體" pitchFamily="18" charset="-120"/>
                  <a:cs typeface="新細明體" pitchFamily="18" charset="-120"/>
                </a:rPr>
                <a:t>2</a:t>
              </a:r>
              <a:endParaRPr kumimoji="1" lang="en-US" altLang="zh-TW" sz="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新細明體" pitchFamily="18" charset="-120"/>
                <a:cs typeface="新細明體" pitchFamily="18" charset="-12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endParaRPr>
            </a:p>
          </p:txBody>
        </p:sp>
        <p:sp>
          <p:nvSpPr>
            <p:cNvPr id="18470" name="文字方塊 18469"/>
            <p:cNvSpPr txBox="1"/>
            <p:nvPr/>
          </p:nvSpPr>
          <p:spPr>
            <a:xfrm>
              <a:off x="3298625" y="4437112"/>
              <a:ext cx="1057351" cy="2693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15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40</a:t>
              </a:r>
              <a:r>
                <a:rPr lang="zh-TW" altLang="en-US" sz="115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TW" sz="115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ft.</a:t>
              </a:r>
              <a:endParaRPr lang="zh-TW" altLang="en-US" sz="11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03" name="文字方塊 3302"/>
            <p:cNvSpPr txBox="1"/>
            <p:nvPr/>
          </p:nvSpPr>
          <p:spPr>
            <a:xfrm>
              <a:off x="5436096" y="4437112"/>
              <a:ext cx="1057351" cy="2693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15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40</a:t>
              </a:r>
              <a:r>
                <a:rPr lang="zh-TW" altLang="en-US" sz="115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TW" sz="115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ft.</a:t>
              </a:r>
              <a:endParaRPr lang="zh-TW" altLang="en-US" sz="11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257" name="Freeform 6"/>
            <p:cNvSpPr>
              <a:spLocks/>
            </p:cNvSpPr>
            <p:nvPr/>
          </p:nvSpPr>
          <p:spPr bwMode="auto">
            <a:xfrm>
              <a:off x="4597835" y="4194498"/>
              <a:ext cx="44453" cy="45091"/>
            </a:xfrm>
            <a:custGeom>
              <a:avLst/>
              <a:gdLst>
                <a:gd name="T0" fmla="+- 0 5755 5702"/>
                <a:gd name="T1" fmla="*/ T0 w 70"/>
                <a:gd name="T2" fmla="+- 0 3771 3717"/>
                <a:gd name="T3" fmla="*/ 3771 h 71"/>
                <a:gd name="T4" fmla="+- 0 5755 5702"/>
                <a:gd name="T5" fmla="*/ T4 w 70"/>
                <a:gd name="T6" fmla="+- 0 3788 3717"/>
                <a:gd name="T7" fmla="*/ 3788 h 71"/>
                <a:gd name="T8" fmla="+- 0 5772 5702"/>
                <a:gd name="T9" fmla="*/ T8 w 70"/>
                <a:gd name="T10" fmla="+- 0 3788 3717"/>
                <a:gd name="T11" fmla="*/ 3788 h 71"/>
                <a:gd name="T12" fmla="+- 0 5755 5702"/>
                <a:gd name="T13" fmla="*/ T12 w 70"/>
                <a:gd name="T14" fmla="+- 0 3771 3717"/>
                <a:gd name="T15" fmla="*/ 3771 h 7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70" h="71">
                  <a:moveTo>
                    <a:pt x="53" y="54"/>
                  </a:moveTo>
                  <a:lnTo>
                    <a:pt x="53" y="71"/>
                  </a:lnTo>
                  <a:lnTo>
                    <a:pt x="70" y="71"/>
                  </a:lnTo>
                  <a:lnTo>
                    <a:pt x="53" y="54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8258" name="Freeform 7"/>
            <p:cNvSpPr>
              <a:spLocks/>
            </p:cNvSpPr>
            <p:nvPr/>
          </p:nvSpPr>
          <p:spPr bwMode="auto">
            <a:xfrm>
              <a:off x="4597835" y="4194498"/>
              <a:ext cx="44453" cy="45091"/>
            </a:xfrm>
            <a:custGeom>
              <a:avLst/>
              <a:gdLst>
                <a:gd name="T0" fmla="+- 0 5772 5702"/>
                <a:gd name="T1" fmla="*/ T0 w 70"/>
                <a:gd name="T2" fmla="+- 0 3770 3717"/>
                <a:gd name="T3" fmla="*/ 3770 h 71"/>
                <a:gd name="T4" fmla="+- 0 5755 5702"/>
                <a:gd name="T5" fmla="*/ T4 w 70"/>
                <a:gd name="T6" fmla="+- 0 3770 3717"/>
                <a:gd name="T7" fmla="*/ 3770 h 71"/>
                <a:gd name="T8" fmla="+- 0 5755 5702"/>
                <a:gd name="T9" fmla="*/ T8 w 70"/>
                <a:gd name="T10" fmla="+- 0 3771 3717"/>
                <a:gd name="T11" fmla="*/ 3771 h 71"/>
                <a:gd name="T12" fmla="+- 0 5772 5702"/>
                <a:gd name="T13" fmla="*/ T12 w 70"/>
                <a:gd name="T14" fmla="+- 0 3788 3717"/>
                <a:gd name="T15" fmla="*/ 3788 h 71"/>
                <a:gd name="T16" fmla="+- 0 5772 5702"/>
                <a:gd name="T17" fmla="*/ T16 w 70"/>
                <a:gd name="T18" fmla="+- 0 3770 3717"/>
                <a:gd name="T19" fmla="*/ 3770 h 7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70" h="71">
                  <a:moveTo>
                    <a:pt x="70" y="53"/>
                  </a:moveTo>
                  <a:lnTo>
                    <a:pt x="53" y="53"/>
                  </a:lnTo>
                  <a:lnTo>
                    <a:pt x="53" y="54"/>
                  </a:lnTo>
                  <a:lnTo>
                    <a:pt x="70" y="71"/>
                  </a:lnTo>
                  <a:lnTo>
                    <a:pt x="70" y="53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8201" name="Freeform 118"/>
            <p:cNvSpPr>
              <a:spLocks/>
            </p:cNvSpPr>
            <p:nvPr/>
          </p:nvSpPr>
          <p:spPr bwMode="auto">
            <a:xfrm>
              <a:off x="4631493" y="3135808"/>
              <a:ext cx="44453" cy="45091"/>
            </a:xfrm>
            <a:custGeom>
              <a:avLst/>
              <a:gdLst>
                <a:gd name="T0" fmla="+- 0 5772 5755"/>
                <a:gd name="T1" fmla="*/ T0 w 70"/>
                <a:gd name="T2" fmla="+- 0 2050 2050"/>
                <a:gd name="T3" fmla="*/ 2050 h 71"/>
                <a:gd name="T4" fmla="+- 0 5755 5755"/>
                <a:gd name="T5" fmla="*/ T4 w 70"/>
                <a:gd name="T6" fmla="+- 0 2068 2050"/>
                <a:gd name="T7" fmla="*/ 2068 h 71"/>
                <a:gd name="T8" fmla="+- 0 5772 5755"/>
                <a:gd name="T9" fmla="*/ T8 w 70"/>
                <a:gd name="T10" fmla="+- 0 2068 2050"/>
                <a:gd name="T11" fmla="*/ 2068 h 71"/>
                <a:gd name="T12" fmla="+- 0 5772 5755"/>
                <a:gd name="T13" fmla="*/ T12 w 70"/>
                <a:gd name="T14" fmla="+- 0 2050 2050"/>
                <a:gd name="T15" fmla="*/ 2050 h 7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70" h="71">
                  <a:moveTo>
                    <a:pt x="17" y="0"/>
                  </a:moveTo>
                  <a:lnTo>
                    <a:pt x="0" y="18"/>
                  </a:lnTo>
                  <a:lnTo>
                    <a:pt x="17" y="18"/>
                  </a:lnTo>
                  <a:lnTo>
                    <a:pt x="1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8181" name="Freeform 156"/>
            <p:cNvSpPr>
              <a:spLocks/>
            </p:cNvSpPr>
            <p:nvPr/>
          </p:nvSpPr>
          <p:spPr bwMode="auto">
            <a:xfrm>
              <a:off x="4586405" y="2133005"/>
              <a:ext cx="89541" cy="1270"/>
            </a:xfrm>
            <a:custGeom>
              <a:avLst/>
              <a:gdLst>
                <a:gd name="T0" fmla="+- 0 5684 5684"/>
                <a:gd name="T1" fmla="*/ T0 w 141"/>
                <a:gd name="T2" fmla="+- 0 5825 5684"/>
                <a:gd name="T3" fmla="*/ T2 w 141"/>
              </a:gdLst>
              <a:ahLst/>
              <a:cxnLst>
                <a:cxn ang="0">
                  <a:pos x="T1" y="0"/>
                </a:cxn>
                <a:cxn ang="0">
                  <a:pos x="T3" y="0"/>
                </a:cxn>
              </a:cxnLst>
              <a:rect l="0" t="0" r="r" b="b"/>
              <a:pathLst>
                <a:path w="141">
                  <a:moveTo>
                    <a:pt x="0" y="0"/>
                  </a:moveTo>
                  <a:lnTo>
                    <a:pt x="141" y="0"/>
                  </a:lnTo>
                </a:path>
              </a:pathLst>
            </a:custGeom>
            <a:noFill/>
            <a:ln w="22359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8180" name="Freeform 158"/>
            <p:cNvSpPr>
              <a:spLocks/>
            </p:cNvSpPr>
            <p:nvPr/>
          </p:nvSpPr>
          <p:spPr bwMode="auto">
            <a:xfrm>
              <a:off x="4631493" y="1999636"/>
              <a:ext cx="1270" cy="122572"/>
            </a:xfrm>
            <a:custGeom>
              <a:avLst/>
              <a:gdLst>
                <a:gd name="T0" fmla="+- 0 454 261"/>
                <a:gd name="T1" fmla="*/ 454 h 193"/>
                <a:gd name="T2" fmla="+- 0 261 261"/>
                <a:gd name="T3" fmla="*/ 261 h 193"/>
              </a:gdLst>
              <a:ahLst/>
              <a:cxnLst>
                <a:cxn ang="0">
                  <a:pos x="0" y="T1"/>
                </a:cxn>
                <a:cxn ang="0">
                  <a:pos x="0" y="T3"/>
                </a:cxn>
              </a:cxnLst>
              <a:rect l="0" t="0" r="r" b="b"/>
              <a:pathLst>
                <a:path h="193">
                  <a:moveTo>
                    <a:pt x="0" y="193"/>
                  </a:moveTo>
                  <a:lnTo>
                    <a:pt x="0" y="0"/>
                  </a:lnTo>
                </a:path>
              </a:pathLst>
            </a:custGeom>
            <a:noFill/>
            <a:ln w="22329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8179" name="Freeform 160"/>
            <p:cNvSpPr>
              <a:spLocks/>
            </p:cNvSpPr>
            <p:nvPr/>
          </p:nvSpPr>
          <p:spPr bwMode="auto">
            <a:xfrm>
              <a:off x="4586405" y="2010433"/>
              <a:ext cx="89541" cy="1270"/>
            </a:xfrm>
            <a:custGeom>
              <a:avLst/>
              <a:gdLst>
                <a:gd name="T0" fmla="+- 0 5684 5684"/>
                <a:gd name="T1" fmla="*/ T0 w 141"/>
                <a:gd name="T2" fmla="+- 0 5825 5684"/>
                <a:gd name="T3" fmla="*/ T2 w 141"/>
              </a:gdLst>
              <a:ahLst/>
              <a:cxnLst>
                <a:cxn ang="0">
                  <a:pos x="T1" y="0"/>
                </a:cxn>
                <a:cxn ang="0">
                  <a:pos x="T3" y="0"/>
                </a:cxn>
              </a:cxnLst>
              <a:rect l="0" t="0" r="r" b="b"/>
              <a:pathLst>
                <a:path w="141">
                  <a:moveTo>
                    <a:pt x="0" y="0"/>
                  </a:moveTo>
                  <a:lnTo>
                    <a:pt x="141" y="0"/>
                  </a:lnTo>
                </a:path>
              </a:pathLst>
            </a:custGeom>
            <a:noFill/>
            <a:ln w="22362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8178" name="Freeform 162"/>
            <p:cNvSpPr>
              <a:spLocks/>
            </p:cNvSpPr>
            <p:nvPr/>
          </p:nvSpPr>
          <p:spPr bwMode="auto">
            <a:xfrm>
              <a:off x="4586405" y="4284045"/>
              <a:ext cx="100972" cy="1270"/>
            </a:xfrm>
            <a:custGeom>
              <a:avLst/>
              <a:gdLst>
                <a:gd name="T0" fmla="+- 0 5684 5684"/>
                <a:gd name="T1" fmla="*/ T0 w 159"/>
                <a:gd name="T2" fmla="+- 0 5843 5684"/>
                <a:gd name="T3" fmla="*/ T2 w 159"/>
              </a:gdLst>
              <a:ahLst/>
              <a:cxnLst>
                <a:cxn ang="0">
                  <a:pos x="T1" y="0"/>
                </a:cxn>
                <a:cxn ang="0">
                  <a:pos x="T3" y="0"/>
                </a:cxn>
              </a:cxnLst>
              <a:rect l="0" t="0" r="r" b="b"/>
              <a:pathLst>
                <a:path w="159">
                  <a:moveTo>
                    <a:pt x="0" y="0"/>
                  </a:moveTo>
                  <a:lnTo>
                    <a:pt x="159" y="0"/>
                  </a:lnTo>
                </a:path>
              </a:pathLst>
            </a:custGeom>
            <a:noFill/>
            <a:ln w="22312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8177" name="Freeform 164"/>
            <p:cNvSpPr>
              <a:spLocks/>
            </p:cNvSpPr>
            <p:nvPr/>
          </p:nvSpPr>
          <p:spPr bwMode="auto">
            <a:xfrm>
              <a:off x="4642289" y="4150677"/>
              <a:ext cx="1270" cy="122572"/>
            </a:xfrm>
            <a:custGeom>
              <a:avLst/>
              <a:gdLst>
                <a:gd name="T0" fmla="+- 0 3841 3648"/>
                <a:gd name="T1" fmla="*/ 3841 h 193"/>
                <a:gd name="T2" fmla="+- 0 3648 3648"/>
                <a:gd name="T3" fmla="*/ 3648 h 193"/>
              </a:gdLst>
              <a:ahLst/>
              <a:cxnLst>
                <a:cxn ang="0">
                  <a:pos x="0" y="T1"/>
                </a:cxn>
                <a:cxn ang="0">
                  <a:pos x="0" y="T3"/>
                </a:cxn>
              </a:cxnLst>
              <a:rect l="0" t="0" r="r" b="b"/>
              <a:pathLst>
                <a:path h="193">
                  <a:moveTo>
                    <a:pt x="0" y="193"/>
                  </a:moveTo>
                  <a:lnTo>
                    <a:pt x="0" y="0"/>
                  </a:lnTo>
                </a:path>
              </a:pathLst>
            </a:custGeom>
            <a:noFill/>
            <a:ln w="2233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8176" name="Freeform 166"/>
            <p:cNvSpPr>
              <a:spLocks/>
            </p:cNvSpPr>
            <p:nvPr/>
          </p:nvSpPr>
          <p:spPr bwMode="auto">
            <a:xfrm>
              <a:off x="4586405" y="4160838"/>
              <a:ext cx="100972" cy="1270"/>
            </a:xfrm>
            <a:custGeom>
              <a:avLst/>
              <a:gdLst>
                <a:gd name="T0" fmla="+- 0 5684 5684"/>
                <a:gd name="T1" fmla="*/ T0 w 159"/>
                <a:gd name="T2" fmla="+- 0 5843 5684"/>
                <a:gd name="T3" fmla="*/ T2 w 159"/>
              </a:gdLst>
              <a:ahLst/>
              <a:cxnLst>
                <a:cxn ang="0">
                  <a:pos x="T1" y="0"/>
                </a:cxn>
                <a:cxn ang="0">
                  <a:pos x="T3" y="0"/>
                </a:cxn>
              </a:cxnLst>
              <a:rect l="0" t="0" r="r" b="b"/>
              <a:pathLst>
                <a:path w="159">
                  <a:moveTo>
                    <a:pt x="0" y="0"/>
                  </a:moveTo>
                  <a:lnTo>
                    <a:pt x="159" y="0"/>
                  </a:lnTo>
                </a:path>
              </a:pathLst>
            </a:custGeom>
            <a:noFill/>
            <a:ln w="22314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8175" name="Freeform 168"/>
            <p:cNvSpPr>
              <a:spLocks/>
            </p:cNvSpPr>
            <p:nvPr/>
          </p:nvSpPr>
          <p:spPr bwMode="auto">
            <a:xfrm>
              <a:off x="2550448" y="3158036"/>
              <a:ext cx="4262427" cy="1081554"/>
            </a:xfrm>
            <a:custGeom>
              <a:avLst/>
              <a:gdLst>
                <a:gd name="T0" fmla="+- 0 2478 2478"/>
                <a:gd name="T1" fmla="*/ T0 w 6712"/>
                <a:gd name="T2" fmla="+- 0 2085 2085"/>
                <a:gd name="T3" fmla="*/ 2085 h 1703"/>
                <a:gd name="T4" fmla="+- 0 9189 2478"/>
                <a:gd name="T5" fmla="*/ T4 w 6712"/>
                <a:gd name="T6" fmla="+- 0 2085 2085"/>
                <a:gd name="T7" fmla="*/ 2085 h 1703"/>
                <a:gd name="T8" fmla="+- 0 9189 2478"/>
                <a:gd name="T9" fmla="*/ T8 w 6712"/>
                <a:gd name="T10" fmla="+- 0 3788 2085"/>
                <a:gd name="T11" fmla="*/ 3788 h 1703"/>
                <a:gd name="T12" fmla="+- 0 2478 2478"/>
                <a:gd name="T13" fmla="*/ T12 w 6712"/>
                <a:gd name="T14" fmla="+- 0 3788 2085"/>
                <a:gd name="T15" fmla="*/ 3788 h 1703"/>
                <a:gd name="T16" fmla="+- 0 2478 2478"/>
                <a:gd name="T17" fmla="*/ T16 w 6712"/>
                <a:gd name="T18" fmla="+- 0 2085 2085"/>
                <a:gd name="T19" fmla="*/ 2085 h 1703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6712" h="1703">
                  <a:moveTo>
                    <a:pt x="0" y="0"/>
                  </a:moveTo>
                  <a:lnTo>
                    <a:pt x="6711" y="0"/>
                  </a:lnTo>
                  <a:lnTo>
                    <a:pt x="6711" y="1703"/>
                  </a:lnTo>
                  <a:lnTo>
                    <a:pt x="0" y="170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1144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8174" name="Freeform 170"/>
            <p:cNvSpPr>
              <a:spLocks/>
            </p:cNvSpPr>
            <p:nvPr/>
          </p:nvSpPr>
          <p:spPr bwMode="auto">
            <a:xfrm>
              <a:off x="2550448" y="2077752"/>
              <a:ext cx="4262427" cy="1080919"/>
            </a:xfrm>
            <a:custGeom>
              <a:avLst/>
              <a:gdLst>
                <a:gd name="T0" fmla="+- 0 2478 2478"/>
                <a:gd name="T1" fmla="*/ T0 w 6712"/>
                <a:gd name="T2" fmla="+- 0 384 384"/>
                <a:gd name="T3" fmla="*/ 384 h 1702"/>
                <a:gd name="T4" fmla="+- 0 9189 2478"/>
                <a:gd name="T5" fmla="*/ T4 w 6712"/>
                <a:gd name="T6" fmla="+- 0 384 384"/>
                <a:gd name="T7" fmla="*/ 384 h 1702"/>
                <a:gd name="T8" fmla="+- 0 9189 2478"/>
                <a:gd name="T9" fmla="*/ T8 w 6712"/>
                <a:gd name="T10" fmla="+- 0 2085 384"/>
                <a:gd name="T11" fmla="*/ 2085 h 1702"/>
                <a:gd name="T12" fmla="+- 0 2478 2478"/>
                <a:gd name="T13" fmla="*/ T12 w 6712"/>
                <a:gd name="T14" fmla="+- 0 2085 384"/>
                <a:gd name="T15" fmla="*/ 2085 h 1702"/>
                <a:gd name="T16" fmla="+- 0 2478 2478"/>
                <a:gd name="T17" fmla="*/ T16 w 6712"/>
                <a:gd name="T18" fmla="+- 0 384 384"/>
                <a:gd name="T19" fmla="*/ 384 h 170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6712" h="1702">
                  <a:moveTo>
                    <a:pt x="0" y="0"/>
                  </a:moveTo>
                  <a:lnTo>
                    <a:pt x="6711" y="0"/>
                  </a:lnTo>
                  <a:lnTo>
                    <a:pt x="6711" y="1701"/>
                  </a:lnTo>
                  <a:lnTo>
                    <a:pt x="0" y="1701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1144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8173" name="Freeform 172"/>
            <p:cNvSpPr>
              <a:spLocks/>
            </p:cNvSpPr>
            <p:nvPr/>
          </p:nvSpPr>
          <p:spPr bwMode="auto">
            <a:xfrm>
              <a:off x="4631493" y="2144436"/>
              <a:ext cx="1270" cy="2072290"/>
            </a:xfrm>
            <a:custGeom>
              <a:avLst/>
              <a:gdLst>
                <a:gd name="T0" fmla="+- 0 3752 489"/>
                <a:gd name="T1" fmla="*/ 3752 h 3263"/>
                <a:gd name="T2" fmla="+- 0 489 489"/>
                <a:gd name="T3" fmla="*/ 489 h 3263"/>
              </a:gdLst>
              <a:ahLst/>
              <a:cxnLst>
                <a:cxn ang="0">
                  <a:pos x="0" y="T1"/>
                </a:cxn>
                <a:cxn ang="0">
                  <a:pos x="0" y="T3"/>
                </a:cxn>
              </a:cxnLst>
              <a:rect l="0" t="0" r="r" b="b"/>
              <a:pathLst>
                <a:path h="3263">
                  <a:moveTo>
                    <a:pt x="0" y="3263"/>
                  </a:moveTo>
                  <a:lnTo>
                    <a:pt x="0" y="0"/>
                  </a:lnTo>
                </a:path>
              </a:pathLst>
            </a:custGeom>
            <a:noFill/>
            <a:ln w="1122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8172" name="Freeform 174"/>
            <p:cNvSpPr>
              <a:spLocks/>
            </p:cNvSpPr>
            <p:nvPr/>
          </p:nvSpPr>
          <p:spPr bwMode="auto">
            <a:xfrm>
              <a:off x="4097419" y="3158036"/>
              <a:ext cx="2670368" cy="1270"/>
            </a:xfrm>
            <a:custGeom>
              <a:avLst/>
              <a:gdLst>
                <a:gd name="T0" fmla="+- 0 4914 4914"/>
                <a:gd name="T1" fmla="*/ T0 w 4205"/>
                <a:gd name="T2" fmla="+- 0 9119 4914"/>
                <a:gd name="T3" fmla="*/ T2 w 4205"/>
              </a:gdLst>
              <a:ahLst/>
              <a:cxnLst>
                <a:cxn ang="0">
                  <a:pos x="T1" y="0"/>
                </a:cxn>
                <a:cxn ang="0">
                  <a:pos x="T3" y="0"/>
                </a:cxn>
              </a:cxnLst>
              <a:rect l="0" t="0" r="r" b="b"/>
              <a:pathLst>
                <a:path w="4205">
                  <a:moveTo>
                    <a:pt x="0" y="0"/>
                  </a:moveTo>
                  <a:lnTo>
                    <a:pt x="4205" y="0"/>
                  </a:lnTo>
                </a:path>
              </a:pathLst>
            </a:custGeom>
            <a:noFill/>
            <a:ln w="11219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8169" name="Freeform 180"/>
            <p:cNvSpPr>
              <a:spLocks/>
            </p:cNvSpPr>
            <p:nvPr/>
          </p:nvSpPr>
          <p:spPr bwMode="auto">
            <a:xfrm>
              <a:off x="2550448" y="3158036"/>
              <a:ext cx="4261792" cy="1081554"/>
            </a:xfrm>
            <a:custGeom>
              <a:avLst/>
              <a:gdLst>
                <a:gd name="T0" fmla="+- 0 2478 2478"/>
                <a:gd name="T1" fmla="*/ T0 w 6711"/>
                <a:gd name="T2" fmla="+- 0 2085 2085"/>
                <a:gd name="T3" fmla="*/ 2085 h 1703"/>
                <a:gd name="T4" fmla="+- 0 9189 2478"/>
                <a:gd name="T5" fmla="*/ T4 w 6711"/>
                <a:gd name="T6" fmla="+- 0 2085 2085"/>
                <a:gd name="T7" fmla="*/ 2085 h 1703"/>
                <a:gd name="T8" fmla="+- 0 9189 2478"/>
                <a:gd name="T9" fmla="*/ T8 w 6711"/>
                <a:gd name="T10" fmla="+- 0 3788 2085"/>
                <a:gd name="T11" fmla="*/ 3788 h 1703"/>
                <a:gd name="T12" fmla="+- 0 2478 2478"/>
                <a:gd name="T13" fmla="*/ T12 w 6711"/>
                <a:gd name="T14" fmla="+- 0 3788 2085"/>
                <a:gd name="T15" fmla="*/ 3788 h 1703"/>
                <a:gd name="T16" fmla="+- 0 2478 2478"/>
                <a:gd name="T17" fmla="*/ T16 w 6711"/>
                <a:gd name="T18" fmla="+- 0 2085 2085"/>
                <a:gd name="T19" fmla="*/ 2085 h 1703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6711" h="1703">
                  <a:moveTo>
                    <a:pt x="0" y="0"/>
                  </a:moveTo>
                  <a:lnTo>
                    <a:pt x="6711" y="0"/>
                  </a:lnTo>
                  <a:lnTo>
                    <a:pt x="6711" y="1703"/>
                  </a:lnTo>
                  <a:lnTo>
                    <a:pt x="0" y="170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1144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8168" name="Freeform 182"/>
            <p:cNvSpPr>
              <a:spLocks/>
            </p:cNvSpPr>
            <p:nvPr/>
          </p:nvSpPr>
          <p:spPr bwMode="auto">
            <a:xfrm>
              <a:off x="2550448" y="2077752"/>
              <a:ext cx="4261792" cy="1080919"/>
            </a:xfrm>
            <a:custGeom>
              <a:avLst/>
              <a:gdLst>
                <a:gd name="T0" fmla="+- 0 2478 2478"/>
                <a:gd name="T1" fmla="*/ T0 w 6711"/>
                <a:gd name="T2" fmla="+- 0 384 384"/>
                <a:gd name="T3" fmla="*/ 384 h 1702"/>
                <a:gd name="T4" fmla="+- 0 9189 2478"/>
                <a:gd name="T5" fmla="*/ T4 w 6711"/>
                <a:gd name="T6" fmla="+- 0 384 384"/>
                <a:gd name="T7" fmla="*/ 384 h 1702"/>
                <a:gd name="T8" fmla="+- 0 9189 2478"/>
                <a:gd name="T9" fmla="*/ T8 w 6711"/>
                <a:gd name="T10" fmla="+- 0 2085 384"/>
                <a:gd name="T11" fmla="*/ 2085 h 1702"/>
                <a:gd name="T12" fmla="+- 0 2478 2478"/>
                <a:gd name="T13" fmla="*/ T12 w 6711"/>
                <a:gd name="T14" fmla="+- 0 2085 384"/>
                <a:gd name="T15" fmla="*/ 2085 h 1702"/>
                <a:gd name="T16" fmla="+- 0 2478 2478"/>
                <a:gd name="T17" fmla="*/ T16 w 6711"/>
                <a:gd name="T18" fmla="+- 0 384 384"/>
                <a:gd name="T19" fmla="*/ 384 h 170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6711" h="1702">
                  <a:moveTo>
                    <a:pt x="0" y="0"/>
                  </a:moveTo>
                  <a:lnTo>
                    <a:pt x="6711" y="0"/>
                  </a:lnTo>
                  <a:lnTo>
                    <a:pt x="6711" y="1701"/>
                  </a:lnTo>
                  <a:lnTo>
                    <a:pt x="0" y="1701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1144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8160" name="Freeform 194"/>
            <p:cNvSpPr>
              <a:spLocks/>
            </p:cNvSpPr>
            <p:nvPr/>
          </p:nvSpPr>
          <p:spPr bwMode="auto">
            <a:xfrm>
              <a:off x="2550448" y="3147239"/>
              <a:ext cx="33657" cy="44456"/>
            </a:xfrm>
            <a:custGeom>
              <a:avLst/>
              <a:gdLst>
                <a:gd name="T0" fmla="+- 0 2478 2478"/>
                <a:gd name="T1" fmla="*/ T0 w 53"/>
                <a:gd name="T2" fmla="+- 0 2068 2068"/>
                <a:gd name="T3" fmla="*/ 2068 h 70"/>
                <a:gd name="T4" fmla="+- 0 2478 2478"/>
                <a:gd name="T5" fmla="*/ T4 w 53"/>
                <a:gd name="T6" fmla="+- 0 2085 2068"/>
                <a:gd name="T7" fmla="*/ 2085 h 70"/>
                <a:gd name="T8" fmla="+- 0 2489 2478"/>
                <a:gd name="T9" fmla="*/ T8 w 53"/>
                <a:gd name="T10" fmla="+- 0 2085 2068"/>
                <a:gd name="T11" fmla="*/ 2085 h 70"/>
                <a:gd name="T12" fmla="+- 0 2478 2478"/>
                <a:gd name="T13" fmla="*/ T12 w 53"/>
                <a:gd name="T14" fmla="+- 0 2068 2068"/>
                <a:gd name="T15" fmla="*/ 2068 h 7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53" h="70">
                  <a:moveTo>
                    <a:pt x="0" y="0"/>
                  </a:moveTo>
                  <a:lnTo>
                    <a:pt x="0" y="17"/>
                  </a:lnTo>
                  <a:lnTo>
                    <a:pt x="11" y="17"/>
                  </a:ln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8161" name="Freeform 195"/>
            <p:cNvSpPr>
              <a:spLocks/>
            </p:cNvSpPr>
            <p:nvPr/>
          </p:nvSpPr>
          <p:spPr bwMode="auto">
            <a:xfrm>
              <a:off x="2550448" y="3147239"/>
              <a:ext cx="33657" cy="44456"/>
            </a:xfrm>
            <a:custGeom>
              <a:avLst/>
              <a:gdLst>
                <a:gd name="T0" fmla="+- 0 2503 2478"/>
                <a:gd name="T1" fmla="*/ T0 w 53"/>
                <a:gd name="T2" fmla="+- 0 2079 2068"/>
                <a:gd name="T3" fmla="*/ 2079 h 70"/>
                <a:gd name="T4" fmla="+- 0 2496 2478"/>
                <a:gd name="T5" fmla="*/ T4 w 53"/>
                <a:gd name="T6" fmla="+- 0 2085 2068"/>
                <a:gd name="T7" fmla="*/ 2085 h 70"/>
                <a:gd name="T8" fmla="+- 0 2507 2478"/>
                <a:gd name="T9" fmla="*/ T8 w 53"/>
                <a:gd name="T10" fmla="+- 0 2085 2068"/>
                <a:gd name="T11" fmla="*/ 2085 h 70"/>
                <a:gd name="T12" fmla="+- 0 2503 2478"/>
                <a:gd name="T13" fmla="*/ T12 w 53"/>
                <a:gd name="T14" fmla="+- 0 2079 2068"/>
                <a:gd name="T15" fmla="*/ 2079 h 7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53" h="70">
                  <a:moveTo>
                    <a:pt x="25" y="11"/>
                  </a:moveTo>
                  <a:lnTo>
                    <a:pt x="18" y="17"/>
                  </a:lnTo>
                  <a:lnTo>
                    <a:pt x="29" y="17"/>
                  </a:lnTo>
                  <a:lnTo>
                    <a:pt x="25" y="1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8162" name="Freeform 196"/>
            <p:cNvSpPr>
              <a:spLocks/>
            </p:cNvSpPr>
            <p:nvPr/>
          </p:nvSpPr>
          <p:spPr bwMode="auto">
            <a:xfrm>
              <a:off x="2550448" y="3147239"/>
              <a:ext cx="33657" cy="44456"/>
            </a:xfrm>
            <a:custGeom>
              <a:avLst/>
              <a:gdLst>
                <a:gd name="T0" fmla="+- 0 2513 2478"/>
                <a:gd name="T1" fmla="*/ T0 w 53"/>
                <a:gd name="T2" fmla="+- 0 2068 2068"/>
                <a:gd name="T3" fmla="*/ 2068 h 70"/>
                <a:gd name="T4" fmla="+- 0 2496 2478"/>
                <a:gd name="T5" fmla="*/ T4 w 53"/>
                <a:gd name="T6" fmla="+- 0 2068 2068"/>
                <a:gd name="T7" fmla="*/ 2068 h 70"/>
                <a:gd name="T8" fmla="+- 0 2503 2478"/>
                <a:gd name="T9" fmla="*/ T8 w 53"/>
                <a:gd name="T10" fmla="+- 0 2079 2068"/>
                <a:gd name="T11" fmla="*/ 2079 h 70"/>
                <a:gd name="T12" fmla="+- 0 2513 2478"/>
                <a:gd name="T13" fmla="*/ T12 w 53"/>
                <a:gd name="T14" fmla="+- 0 2068 2068"/>
                <a:gd name="T15" fmla="*/ 2068 h 7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53" h="70">
                  <a:moveTo>
                    <a:pt x="35" y="0"/>
                  </a:moveTo>
                  <a:lnTo>
                    <a:pt x="18" y="0"/>
                  </a:lnTo>
                  <a:lnTo>
                    <a:pt x="25" y="11"/>
                  </a:lnTo>
                  <a:lnTo>
                    <a:pt x="35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8124" name="Freeform 262"/>
            <p:cNvSpPr>
              <a:spLocks/>
            </p:cNvSpPr>
            <p:nvPr/>
          </p:nvSpPr>
          <p:spPr bwMode="auto">
            <a:xfrm>
              <a:off x="4620062" y="3147239"/>
              <a:ext cx="44453" cy="10796"/>
            </a:xfrm>
            <a:custGeom>
              <a:avLst/>
              <a:gdLst>
                <a:gd name="T0" fmla="+- 0 5790 5737"/>
                <a:gd name="T1" fmla="*/ T0 w 70"/>
                <a:gd name="T2" fmla="+- 0 2068 2068"/>
                <a:gd name="T3" fmla="*/ 2068 h 17"/>
                <a:gd name="T4" fmla="+- 0 5737 5737"/>
                <a:gd name="T5" fmla="*/ T4 w 70"/>
                <a:gd name="T6" fmla="+- 0 2068 2068"/>
                <a:gd name="T7" fmla="*/ 2068 h 17"/>
                <a:gd name="T8" fmla="+- 0 5737 5737"/>
                <a:gd name="T9" fmla="*/ T8 w 70"/>
                <a:gd name="T10" fmla="+- 0 2085 2068"/>
                <a:gd name="T11" fmla="*/ 2085 h 17"/>
                <a:gd name="T12" fmla="+- 0 5772 5737"/>
                <a:gd name="T13" fmla="*/ T12 w 70"/>
                <a:gd name="T14" fmla="+- 0 2085 2068"/>
                <a:gd name="T15" fmla="*/ 2085 h 17"/>
                <a:gd name="T16" fmla="+- 0 5790 5737"/>
                <a:gd name="T17" fmla="*/ T16 w 70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70" h="17">
                  <a:moveTo>
                    <a:pt x="53" y="0"/>
                  </a:moveTo>
                  <a:lnTo>
                    <a:pt x="0" y="0"/>
                  </a:lnTo>
                  <a:lnTo>
                    <a:pt x="0" y="17"/>
                  </a:lnTo>
                  <a:lnTo>
                    <a:pt x="35" y="17"/>
                  </a:lnTo>
                  <a:lnTo>
                    <a:pt x="53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8125" name="Freeform 263"/>
            <p:cNvSpPr>
              <a:spLocks/>
            </p:cNvSpPr>
            <p:nvPr/>
          </p:nvSpPr>
          <p:spPr bwMode="auto">
            <a:xfrm>
              <a:off x="4620062" y="3147239"/>
              <a:ext cx="44453" cy="10796"/>
            </a:xfrm>
            <a:custGeom>
              <a:avLst/>
              <a:gdLst>
                <a:gd name="T0" fmla="+- 0 5790 5737"/>
                <a:gd name="T1" fmla="*/ T0 w 70"/>
                <a:gd name="T2" fmla="+- 0 2068 2068"/>
                <a:gd name="T3" fmla="*/ 2068 h 17"/>
                <a:gd name="T4" fmla="+- 0 5772 5737"/>
                <a:gd name="T5" fmla="*/ T4 w 70"/>
                <a:gd name="T6" fmla="+- 0 2085 2068"/>
                <a:gd name="T7" fmla="*/ 2085 h 17"/>
                <a:gd name="T8" fmla="+- 0 5790 5737"/>
                <a:gd name="T9" fmla="*/ T8 w 70"/>
                <a:gd name="T10" fmla="+- 0 2085 2068"/>
                <a:gd name="T11" fmla="*/ 2085 h 17"/>
                <a:gd name="T12" fmla="+- 0 5790 5737"/>
                <a:gd name="T13" fmla="*/ T12 w 70"/>
                <a:gd name="T14" fmla="+- 0 2068 2068"/>
                <a:gd name="T15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70" h="17">
                  <a:moveTo>
                    <a:pt x="53" y="0"/>
                  </a:moveTo>
                  <a:lnTo>
                    <a:pt x="35" y="17"/>
                  </a:lnTo>
                  <a:lnTo>
                    <a:pt x="53" y="17"/>
                  </a:lnTo>
                  <a:lnTo>
                    <a:pt x="53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8126" name="Freeform 264"/>
            <p:cNvSpPr>
              <a:spLocks/>
            </p:cNvSpPr>
            <p:nvPr/>
          </p:nvSpPr>
          <p:spPr bwMode="auto">
            <a:xfrm>
              <a:off x="4620062" y="3147239"/>
              <a:ext cx="44453" cy="10796"/>
            </a:xfrm>
            <a:custGeom>
              <a:avLst/>
              <a:gdLst>
                <a:gd name="T0" fmla="+- 0 5807 5737"/>
                <a:gd name="T1" fmla="*/ T0 w 70"/>
                <a:gd name="T2" fmla="+- 0 2068 2068"/>
                <a:gd name="T3" fmla="*/ 2068 h 17"/>
                <a:gd name="T4" fmla="+- 0 5790 5737"/>
                <a:gd name="T5" fmla="*/ T4 w 70"/>
                <a:gd name="T6" fmla="+- 0 2068 2068"/>
                <a:gd name="T7" fmla="*/ 2068 h 17"/>
                <a:gd name="T8" fmla="+- 0 5790 5737"/>
                <a:gd name="T9" fmla="*/ T8 w 70"/>
                <a:gd name="T10" fmla="+- 0 2085 2068"/>
                <a:gd name="T11" fmla="*/ 2085 h 17"/>
                <a:gd name="T12" fmla="+- 0 5807 5737"/>
                <a:gd name="T13" fmla="*/ T12 w 70"/>
                <a:gd name="T14" fmla="+- 0 2068 2068"/>
                <a:gd name="T15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70" h="17">
                  <a:moveTo>
                    <a:pt x="70" y="0"/>
                  </a:moveTo>
                  <a:lnTo>
                    <a:pt x="53" y="0"/>
                  </a:lnTo>
                  <a:lnTo>
                    <a:pt x="53" y="17"/>
                  </a:lnTo>
                  <a:lnTo>
                    <a:pt x="70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8123" name="Freeform 266"/>
            <p:cNvSpPr>
              <a:spLocks/>
            </p:cNvSpPr>
            <p:nvPr/>
          </p:nvSpPr>
          <p:spPr bwMode="auto">
            <a:xfrm>
              <a:off x="4542586" y="3147239"/>
              <a:ext cx="55884" cy="10796"/>
            </a:xfrm>
            <a:custGeom>
              <a:avLst/>
              <a:gdLst>
                <a:gd name="T0" fmla="+- 0 5702 5615"/>
                <a:gd name="T1" fmla="*/ T0 w 88"/>
                <a:gd name="T2" fmla="+- 0 2068 2068"/>
                <a:gd name="T3" fmla="*/ 2068 h 17"/>
                <a:gd name="T4" fmla="+- 0 5615 5615"/>
                <a:gd name="T5" fmla="*/ T4 w 88"/>
                <a:gd name="T6" fmla="+- 0 2068 2068"/>
                <a:gd name="T7" fmla="*/ 2068 h 17"/>
                <a:gd name="T8" fmla="+- 0 5615 5615"/>
                <a:gd name="T9" fmla="*/ T8 w 88"/>
                <a:gd name="T10" fmla="+- 0 2085 2068"/>
                <a:gd name="T11" fmla="*/ 2085 h 17"/>
                <a:gd name="T12" fmla="+- 0 5684 5615"/>
                <a:gd name="T13" fmla="*/ T12 w 88"/>
                <a:gd name="T14" fmla="+- 0 2085 2068"/>
                <a:gd name="T15" fmla="*/ 2085 h 17"/>
                <a:gd name="T16" fmla="+- 0 5702 5615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0"/>
                  </a:moveTo>
                  <a:lnTo>
                    <a:pt x="0" y="0"/>
                  </a:lnTo>
                  <a:lnTo>
                    <a:pt x="0" y="17"/>
                  </a:lnTo>
                  <a:lnTo>
                    <a:pt x="69" y="17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8122" name="Freeform 268"/>
            <p:cNvSpPr>
              <a:spLocks/>
            </p:cNvSpPr>
            <p:nvPr/>
          </p:nvSpPr>
          <p:spPr bwMode="auto">
            <a:xfrm>
              <a:off x="4464476" y="3147239"/>
              <a:ext cx="55884" cy="10796"/>
            </a:xfrm>
            <a:custGeom>
              <a:avLst/>
              <a:gdLst>
                <a:gd name="T0" fmla="+- 0 5580 5492"/>
                <a:gd name="T1" fmla="*/ T0 w 88"/>
                <a:gd name="T2" fmla="+- 0 2068 2068"/>
                <a:gd name="T3" fmla="*/ 2068 h 17"/>
                <a:gd name="T4" fmla="+- 0 5492 5492"/>
                <a:gd name="T5" fmla="*/ T4 w 88"/>
                <a:gd name="T6" fmla="+- 0 2068 2068"/>
                <a:gd name="T7" fmla="*/ 2068 h 17"/>
                <a:gd name="T8" fmla="+- 0 5492 5492"/>
                <a:gd name="T9" fmla="*/ T8 w 88"/>
                <a:gd name="T10" fmla="+- 0 2085 2068"/>
                <a:gd name="T11" fmla="*/ 2085 h 17"/>
                <a:gd name="T12" fmla="+- 0 5562 5492"/>
                <a:gd name="T13" fmla="*/ T12 w 88"/>
                <a:gd name="T14" fmla="+- 0 2085 2068"/>
                <a:gd name="T15" fmla="*/ 2085 h 17"/>
                <a:gd name="T16" fmla="+- 0 5580 5492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0"/>
                  </a:moveTo>
                  <a:lnTo>
                    <a:pt x="0" y="0"/>
                  </a:lnTo>
                  <a:lnTo>
                    <a:pt x="0" y="17"/>
                  </a:lnTo>
                  <a:lnTo>
                    <a:pt x="70" y="17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8121" name="Freeform 270"/>
            <p:cNvSpPr>
              <a:spLocks/>
            </p:cNvSpPr>
            <p:nvPr/>
          </p:nvSpPr>
          <p:spPr bwMode="auto">
            <a:xfrm>
              <a:off x="4386365" y="3147239"/>
              <a:ext cx="55884" cy="10796"/>
            </a:xfrm>
            <a:custGeom>
              <a:avLst/>
              <a:gdLst>
                <a:gd name="T0" fmla="+- 0 5456 5369"/>
                <a:gd name="T1" fmla="*/ T0 w 88"/>
                <a:gd name="T2" fmla="+- 0 2068 2068"/>
                <a:gd name="T3" fmla="*/ 2068 h 17"/>
                <a:gd name="T4" fmla="+- 0 5369 5369"/>
                <a:gd name="T5" fmla="*/ T4 w 88"/>
                <a:gd name="T6" fmla="+- 0 2068 2068"/>
                <a:gd name="T7" fmla="*/ 2068 h 17"/>
                <a:gd name="T8" fmla="+- 0 5369 5369"/>
                <a:gd name="T9" fmla="*/ T8 w 88"/>
                <a:gd name="T10" fmla="+- 0 2085 2068"/>
                <a:gd name="T11" fmla="*/ 2085 h 17"/>
                <a:gd name="T12" fmla="+- 0 5440 5369"/>
                <a:gd name="T13" fmla="*/ T12 w 88"/>
                <a:gd name="T14" fmla="+- 0 2085 2068"/>
                <a:gd name="T15" fmla="*/ 2085 h 17"/>
                <a:gd name="T16" fmla="+- 0 5456 5369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0"/>
                  </a:moveTo>
                  <a:lnTo>
                    <a:pt x="0" y="0"/>
                  </a:lnTo>
                  <a:lnTo>
                    <a:pt x="0" y="17"/>
                  </a:lnTo>
                  <a:lnTo>
                    <a:pt x="71" y="17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8120" name="Freeform 272"/>
            <p:cNvSpPr>
              <a:spLocks/>
            </p:cNvSpPr>
            <p:nvPr/>
          </p:nvSpPr>
          <p:spPr bwMode="auto">
            <a:xfrm>
              <a:off x="4308255" y="3147239"/>
              <a:ext cx="55884" cy="10796"/>
            </a:xfrm>
            <a:custGeom>
              <a:avLst/>
              <a:gdLst>
                <a:gd name="T0" fmla="+- 0 5334 5246"/>
                <a:gd name="T1" fmla="*/ T0 w 88"/>
                <a:gd name="T2" fmla="+- 0 2068 2068"/>
                <a:gd name="T3" fmla="*/ 2068 h 17"/>
                <a:gd name="T4" fmla="+- 0 5246 5246"/>
                <a:gd name="T5" fmla="*/ T4 w 88"/>
                <a:gd name="T6" fmla="+- 0 2068 2068"/>
                <a:gd name="T7" fmla="*/ 2068 h 17"/>
                <a:gd name="T8" fmla="+- 0 5246 5246"/>
                <a:gd name="T9" fmla="*/ T8 w 88"/>
                <a:gd name="T10" fmla="+- 0 2085 2068"/>
                <a:gd name="T11" fmla="*/ 2085 h 17"/>
                <a:gd name="T12" fmla="+- 0 5317 5246"/>
                <a:gd name="T13" fmla="*/ T12 w 88"/>
                <a:gd name="T14" fmla="+- 0 2085 2068"/>
                <a:gd name="T15" fmla="*/ 2085 h 17"/>
                <a:gd name="T16" fmla="+- 0 5334 5246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0"/>
                  </a:moveTo>
                  <a:lnTo>
                    <a:pt x="0" y="0"/>
                  </a:lnTo>
                  <a:lnTo>
                    <a:pt x="0" y="17"/>
                  </a:lnTo>
                  <a:lnTo>
                    <a:pt x="71" y="17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8119" name="Freeform 274"/>
            <p:cNvSpPr>
              <a:spLocks/>
            </p:cNvSpPr>
            <p:nvPr/>
          </p:nvSpPr>
          <p:spPr bwMode="auto">
            <a:xfrm>
              <a:off x="4230779" y="3147239"/>
              <a:ext cx="55884" cy="10796"/>
            </a:xfrm>
            <a:custGeom>
              <a:avLst/>
              <a:gdLst>
                <a:gd name="T0" fmla="+- 0 5212 5124"/>
                <a:gd name="T1" fmla="*/ T0 w 88"/>
                <a:gd name="T2" fmla="+- 0 2068 2068"/>
                <a:gd name="T3" fmla="*/ 2068 h 17"/>
                <a:gd name="T4" fmla="+- 0 5124 5124"/>
                <a:gd name="T5" fmla="*/ T4 w 88"/>
                <a:gd name="T6" fmla="+- 0 2068 2068"/>
                <a:gd name="T7" fmla="*/ 2068 h 17"/>
                <a:gd name="T8" fmla="+- 0 5124 5124"/>
                <a:gd name="T9" fmla="*/ T8 w 88"/>
                <a:gd name="T10" fmla="+- 0 2085 2068"/>
                <a:gd name="T11" fmla="*/ 2085 h 17"/>
                <a:gd name="T12" fmla="+- 0 5194 5124"/>
                <a:gd name="T13" fmla="*/ T12 w 88"/>
                <a:gd name="T14" fmla="+- 0 2085 2068"/>
                <a:gd name="T15" fmla="*/ 2085 h 17"/>
                <a:gd name="T16" fmla="+- 0 5212 5124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0"/>
                  </a:moveTo>
                  <a:lnTo>
                    <a:pt x="0" y="0"/>
                  </a:lnTo>
                  <a:lnTo>
                    <a:pt x="0" y="17"/>
                  </a:lnTo>
                  <a:lnTo>
                    <a:pt x="70" y="17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8118" name="Freeform 276"/>
            <p:cNvSpPr>
              <a:spLocks/>
            </p:cNvSpPr>
            <p:nvPr/>
          </p:nvSpPr>
          <p:spPr bwMode="auto">
            <a:xfrm>
              <a:off x="4153303" y="3147239"/>
              <a:ext cx="55884" cy="10796"/>
            </a:xfrm>
            <a:custGeom>
              <a:avLst/>
              <a:gdLst>
                <a:gd name="T0" fmla="+- 0 5089 5002"/>
                <a:gd name="T1" fmla="*/ T0 w 88"/>
                <a:gd name="T2" fmla="+- 0 2068 2068"/>
                <a:gd name="T3" fmla="*/ 2068 h 17"/>
                <a:gd name="T4" fmla="+- 0 5002 5002"/>
                <a:gd name="T5" fmla="*/ T4 w 88"/>
                <a:gd name="T6" fmla="+- 0 2068 2068"/>
                <a:gd name="T7" fmla="*/ 2068 h 17"/>
                <a:gd name="T8" fmla="+- 0 5002 5002"/>
                <a:gd name="T9" fmla="*/ T8 w 88"/>
                <a:gd name="T10" fmla="+- 0 2085 2068"/>
                <a:gd name="T11" fmla="*/ 2085 h 17"/>
                <a:gd name="T12" fmla="+- 0 5071 5002"/>
                <a:gd name="T13" fmla="*/ T12 w 88"/>
                <a:gd name="T14" fmla="+- 0 2085 2068"/>
                <a:gd name="T15" fmla="*/ 2085 h 17"/>
                <a:gd name="T16" fmla="+- 0 5089 5002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0"/>
                  </a:moveTo>
                  <a:lnTo>
                    <a:pt x="0" y="0"/>
                  </a:lnTo>
                  <a:lnTo>
                    <a:pt x="0" y="17"/>
                  </a:lnTo>
                  <a:lnTo>
                    <a:pt x="69" y="17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8117" name="Freeform 278"/>
            <p:cNvSpPr>
              <a:spLocks/>
            </p:cNvSpPr>
            <p:nvPr/>
          </p:nvSpPr>
          <p:spPr bwMode="auto">
            <a:xfrm>
              <a:off x="4074558" y="3147239"/>
              <a:ext cx="55884" cy="10796"/>
            </a:xfrm>
            <a:custGeom>
              <a:avLst/>
              <a:gdLst>
                <a:gd name="T0" fmla="+- 0 4966 4878"/>
                <a:gd name="T1" fmla="*/ T0 w 88"/>
                <a:gd name="T2" fmla="+- 0 2068 2068"/>
                <a:gd name="T3" fmla="*/ 2068 h 17"/>
                <a:gd name="T4" fmla="+- 0 4878 4878"/>
                <a:gd name="T5" fmla="*/ T4 w 88"/>
                <a:gd name="T6" fmla="+- 0 2068 2068"/>
                <a:gd name="T7" fmla="*/ 2068 h 17"/>
                <a:gd name="T8" fmla="+- 0 4878 4878"/>
                <a:gd name="T9" fmla="*/ T8 w 88"/>
                <a:gd name="T10" fmla="+- 0 2085 2068"/>
                <a:gd name="T11" fmla="*/ 2085 h 17"/>
                <a:gd name="T12" fmla="+- 0 4949 4878"/>
                <a:gd name="T13" fmla="*/ T12 w 88"/>
                <a:gd name="T14" fmla="+- 0 2085 2068"/>
                <a:gd name="T15" fmla="*/ 2085 h 17"/>
                <a:gd name="T16" fmla="+- 0 4966 4878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0"/>
                  </a:moveTo>
                  <a:lnTo>
                    <a:pt x="0" y="0"/>
                  </a:lnTo>
                  <a:lnTo>
                    <a:pt x="0" y="17"/>
                  </a:lnTo>
                  <a:lnTo>
                    <a:pt x="71" y="17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8116" name="Freeform 280"/>
            <p:cNvSpPr>
              <a:spLocks/>
            </p:cNvSpPr>
            <p:nvPr/>
          </p:nvSpPr>
          <p:spPr bwMode="auto">
            <a:xfrm>
              <a:off x="3997082" y="3147239"/>
              <a:ext cx="55884" cy="10796"/>
            </a:xfrm>
            <a:custGeom>
              <a:avLst/>
              <a:gdLst>
                <a:gd name="T0" fmla="+- 0 4843 4756"/>
                <a:gd name="T1" fmla="*/ T0 w 88"/>
                <a:gd name="T2" fmla="+- 0 2068 2068"/>
                <a:gd name="T3" fmla="*/ 2068 h 17"/>
                <a:gd name="T4" fmla="+- 0 4756 4756"/>
                <a:gd name="T5" fmla="*/ T4 w 88"/>
                <a:gd name="T6" fmla="+- 0 2068 2068"/>
                <a:gd name="T7" fmla="*/ 2068 h 17"/>
                <a:gd name="T8" fmla="+- 0 4756 4756"/>
                <a:gd name="T9" fmla="*/ T8 w 88"/>
                <a:gd name="T10" fmla="+- 0 2085 2068"/>
                <a:gd name="T11" fmla="*/ 2085 h 17"/>
                <a:gd name="T12" fmla="+- 0 4826 4756"/>
                <a:gd name="T13" fmla="*/ T12 w 88"/>
                <a:gd name="T14" fmla="+- 0 2085 2068"/>
                <a:gd name="T15" fmla="*/ 2085 h 17"/>
                <a:gd name="T16" fmla="+- 0 4843 4756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0"/>
                  </a:moveTo>
                  <a:lnTo>
                    <a:pt x="0" y="0"/>
                  </a:lnTo>
                  <a:lnTo>
                    <a:pt x="0" y="17"/>
                  </a:lnTo>
                  <a:lnTo>
                    <a:pt x="70" y="17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8115" name="Freeform 282"/>
            <p:cNvSpPr>
              <a:spLocks/>
            </p:cNvSpPr>
            <p:nvPr/>
          </p:nvSpPr>
          <p:spPr bwMode="auto">
            <a:xfrm>
              <a:off x="3918971" y="3147239"/>
              <a:ext cx="55884" cy="10796"/>
            </a:xfrm>
            <a:custGeom>
              <a:avLst/>
              <a:gdLst>
                <a:gd name="T0" fmla="+- 0 4721 4633"/>
                <a:gd name="T1" fmla="*/ T0 w 88"/>
                <a:gd name="T2" fmla="+- 0 2068 2068"/>
                <a:gd name="T3" fmla="*/ 2068 h 17"/>
                <a:gd name="T4" fmla="+- 0 4633 4633"/>
                <a:gd name="T5" fmla="*/ T4 w 88"/>
                <a:gd name="T6" fmla="+- 0 2068 2068"/>
                <a:gd name="T7" fmla="*/ 2068 h 17"/>
                <a:gd name="T8" fmla="+- 0 4633 4633"/>
                <a:gd name="T9" fmla="*/ T8 w 88"/>
                <a:gd name="T10" fmla="+- 0 2085 2068"/>
                <a:gd name="T11" fmla="*/ 2085 h 17"/>
                <a:gd name="T12" fmla="+- 0 4703 4633"/>
                <a:gd name="T13" fmla="*/ T12 w 88"/>
                <a:gd name="T14" fmla="+- 0 2085 2068"/>
                <a:gd name="T15" fmla="*/ 2085 h 17"/>
                <a:gd name="T16" fmla="+- 0 4721 4633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0"/>
                  </a:moveTo>
                  <a:lnTo>
                    <a:pt x="0" y="0"/>
                  </a:lnTo>
                  <a:lnTo>
                    <a:pt x="0" y="17"/>
                  </a:lnTo>
                  <a:lnTo>
                    <a:pt x="70" y="17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8114" name="Freeform 284"/>
            <p:cNvSpPr>
              <a:spLocks/>
            </p:cNvSpPr>
            <p:nvPr/>
          </p:nvSpPr>
          <p:spPr bwMode="auto">
            <a:xfrm>
              <a:off x="3841496" y="3147239"/>
              <a:ext cx="55884" cy="10796"/>
            </a:xfrm>
            <a:custGeom>
              <a:avLst/>
              <a:gdLst>
                <a:gd name="T0" fmla="+- 0 4598 4511"/>
                <a:gd name="T1" fmla="*/ T0 w 88"/>
                <a:gd name="T2" fmla="+- 0 2068 2068"/>
                <a:gd name="T3" fmla="*/ 2068 h 17"/>
                <a:gd name="T4" fmla="+- 0 4511 4511"/>
                <a:gd name="T5" fmla="*/ T4 w 88"/>
                <a:gd name="T6" fmla="+- 0 2068 2068"/>
                <a:gd name="T7" fmla="*/ 2068 h 17"/>
                <a:gd name="T8" fmla="+- 0 4511 4511"/>
                <a:gd name="T9" fmla="*/ T8 w 88"/>
                <a:gd name="T10" fmla="+- 0 2085 2068"/>
                <a:gd name="T11" fmla="*/ 2085 h 17"/>
                <a:gd name="T12" fmla="+- 0 4580 4511"/>
                <a:gd name="T13" fmla="*/ T12 w 88"/>
                <a:gd name="T14" fmla="+- 0 2085 2068"/>
                <a:gd name="T15" fmla="*/ 2085 h 17"/>
                <a:gd name="T16" fmla="+- 0 4598 4511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0"/>
                  </a:moveTo>
                  <a:lnTo>
                    <a:pt x="0" y="0"/>
                  </a:lnTo>
                  <a:lnTo>
                    <a:pt x="0" y="17"/>
                  </a:lnTo>
                  <a:lnTo>
                    <a:pt x="69" y="17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8113" name="Freeform 286"/>
            <p:cNvSpPr>
              <a:spLocks/>
            </p:cNvSpPr>
            <p:nvPr/>
          </p:nvSpPr>
          <p:spPr bwMode="auto">
            <a:xfrm>
              <a:off x="3763385" y="3147239"/>
              <a:ext cx="55884" cy="10796"/>
            </a:xfrm>
            <a:custGeom>
              <a:avLst/>
              <a:gdLst>
                <a:gd name="T0" fmla="+- 0 4476 4388"/>
                <a:gd name="T1" fmla="*/ T0 w 88"/>
                <a:gd name="T2" fmla="+- 0 2068 2068"/>
                <a:gd name="T3" fmla="*/ 2068 h 17"/>
                <a:gd name="T4" fmla="+- 0 4388 4388"/>
                <a:gd name="T5" fmla="*/ T4 w 88"/>
                <a:gd name="T6" fmla="+- 0 2068 2068"/>
                <a:gd name="T7" fmla="*/ 2068 h 17"/>
                <a:gd name="T8" fmla="+- 0 4388 4388"/>
                <a:gd name="T9" fmla="*/ T8 w 88"/>
                <a:gd name="T10" fmla="+- 0 2085 2068"/>
                <a:gd name="T11" fmla="*/ 2085 h 17"/>
                <a:gd name="T12" fmla="+- 0 4458 4388"/>
                <a:gd name="T13" fmla="*/ T12 w 88"/>
                <a:gd name="T14" fmla="+- 0 2085 2068"/>
                <a:gd name="T15" fmla="*/ 2085 h 17"/>
                <a:gd name="T16" fmla="+- 0 4476 4388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0"/>
                  </a:moveTo>
                  <a:lnTo>
                    <a:pt x="0" y="0"/>
                  </a:lnTo>
                  <a:lnTo>
                    <a:pt x="0" y="17"/>
                  </a:lnTo>
                  <a:lnTo>
                    <a:pt x="70" y="17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8112" name="Freeform 288"/>
            <p:cNvSpPr>
              <a:spLocks/>
            </p:cNvSpPr>
            <p:nvPr/>
          </p:nvSpPr>
          <p:spPr bwMode="auto">
            <a:xfrm>
              <a:off x="3685275" y="3147239"/>
              <a:ext cx="55884" cy="10796"/>
            </a:xfrm>
            <a:custGeom>
              <a:avLst/>
              <a:gdLst>
                <a:gd name="T0" fmla="+- 0 4352 4265"/>
                <a:gd name="T1" fmla="*/ T0 w 88"/>
                <a:gd name="T2" fmla="+- 0 2068 2068"/>
                <a:gd name="T3" fmla="*/ 2068 h 17"/>
                <a:gd name="T4" fmla="+- 0 4265 4265"/>
                <a:gd name="T5" fmla="*/ T4 w 88"/>
                <a:gd name="T6" fmla="+- 0 2068 2068"/>
                <a:gd name="T7" fmla="*/ 2068 h 17"/>
                <a:gd name="T8" fmla="+- 0 4265 4265"/>
                <a:gd name="T9" fmla="*/ T8 w 88"/>
                <a:gd name="T10" fmla="+- 0 2085 2068"/>
                <a:gd name="T11" fmla="*/ 2085 h 17"/>
                <a:gd name="T12" fmla="+- 0 4336 4265"/>
                <a:gd name="T13" fmla="*/ T12 w 88"/>
                <a:gd name="T14" fmla="+- 0 2085 2068"/>
                <a:gd name="T15" fmla="*/ 2085 h 17"/>
                <a:gd name="T16" fmla="+- 0 4352 4265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0"/>
                  </a:moveTo>
                  <a:lnTo>
                    <a:pt x="0" y="0"/>
                  </a:lnTo>
                  <a:lnTo>
                    <a:pt x="0" y="17"/>
                  </a:lnTo>
                  <a:lnTo>
                    <a:pt x="71" y="17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8111" name="Freeform 290"/>
            <p:cNvSpPr>
              <a:spLocks/>
            </p:cNvSpPr>
            <p:nvPr/>
          </p:nvSpPr>
          <p:spPr bwMode="auto">
            <a:xfrm>
              <a:off x="3607164" y="3147239"/>
              <a:ext cx="55884" cy="10796"/>
            </a:xfrm>
            <a:custGeom>
              <a:avLst/>
              <a:gdLst>
                <a:gd name="T0" fmla="+- 0 4230 4142"/>
                <a:gd name="T1" fmla="*/ T0 w 88"/>
                <a:gd name="T2" fmla="+- 0 2068 2068"/>
                <a:gd name="T3" fmla="*/ 2068 h 17"/>
                <a:gd name="T4" fmla="+- 0 4142 4142"/>
                <a:gd name="T5" fmla="*/ T4 w 88"/>
                <a:gd name="T6" fmla="+- 0 2068 2068"/>
                <a:gd name="T7" fmla="*/ 2068 h 17"/>
                <a:gd name="T8" fmla="+- 0 4142 4142"/>
                <a:gd name="T9" fmla="*/ T8 w 88"/>
                <a:gd name="T10" fmla="+- 0 2085 2068"/>
                <a:gd name="T11" fmla="*/ 2085 h 17"/>
                <a:gd name="T12" fmla="+- 0 4213 4142"/>
                <a:gd name="T13" fmla="*/ T12 w 88"/>
                <a:gd name="T14" fmla="+- 0 2085 2068"/>
                <a:gd name="T15" fmla="*/ 2085 h 17"/>
                <a:gd name="T16" fmla="+- 0 4230 4142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0"/>
                  </a:moveTo>
                  <a:lnTo>
                    <a:pt x="0" y="0"/>
                  </a:lnTo>
                  <a:lnTo>
                    <a:pt x="0" y="17"/>
                  </a:lnTo>
                  <a:lnTo>
                    <a:pt x="71" y="17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8110" name="Freeform 292"/>
            <p:cNvSpPr>
              <a:spLocks/>
            </p:cNvSpPr>
            <p:nvPr/>
          </p:nvSpPr>
          <p:spPr bwMode="auto">
            <a:xfrm>
              <a:off x="3529688" y="3147239"/>
              <a:ext cx="55884" cy="10796"/>
            </a:xfrm>
            <a:custGeom>
              <a:avLst/>
              <a:gdLst>
                <a:gd name="T0" fmla="+- 0 4108 4020"/>
                <a:gd name="T1" fmla="*/ T0 w 88"/>
                <a:gd name="T2" fmla="+- 0 2068 2068"/>
                <a:gd name="T3" fmla="*/ 2068 h 17"/>
                <a:gd name="T4" fmla="+- 0 4020 4020"/>
                <a:gd name="T5" fmla="*/ T4 w 88"/>
                <a:gd name="T6" fmla="+- 0 2068 2068"/>
                <a:gd name="T7" fmla="*/ 2068 h 17"/>
                <a:gd name="T8" fmla="+- 0 4020 4020"/>
                <a:gd name="T9" fmla="*/ T8 w 88"/>
                <a:gd name="T10" fmla="+- 0 2085 2068"/>
                <a:gd name="T11" fmla="*/ 2085 h 17"/>
                <a:gd name="T12" fmla="+- 0 4090 4020"/>
                <a:gd name="T13" fmla="*/ T12 w 88"/>
                <a:gd name="T14" fmla="+- 0 2085 2068"/>
                <a:gd name="T15" fmla="*/ 2085 h 17"/>
                <a:gd name="T16" fmla="+- 0 4108 4020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0"/>
                  </a:moveTo>
                  <a:lnTo>
                    <a:pt x="0" y="0"/>
                  </a:lnTo>
                  <a:lnTo>
                    <a:pt x="0" y="17"/>
                  </a:lnTo>
                  <a:lnTo>
                    <a:pt x="70" y="17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8109" name="Freeform 294"/>
            <p:cNvSpPr>
              <a:spLocks/>
            </p:cNvSpPr>
            <p:nvPr/>
          </p:nvSpPr>
          <p:spPr bwMode="auto">
            <a:xfrm>
              <a:off x="3452213" y="3147239"/>
              <a:ext cx="55884" cy="10796"/>
            </a:xfrm>
            <a:custGeom>
              <a:avLst/>
              <a:gdLst>
                <a:gd name="T0" fmla="+- 0 3985 3898"/>
                <a:gd name="T1" fmla="*/ T0 w 88"/>
                <a:gd name="T2" fmla="+- 0 2068 2068"/>
                <a:gd name="T3" fmla="*/ 2068 h 17"/>
                <a:gd name="T4" fmla="+- 0 3898 3898"/>
                <a:gd name="T5" fmla="*/ T4 w 88"/>
                <a:gd name="T6" fmla="+- 0 2068 2068"/>
                <a:gd name="T7" fmla="*/ 2068 h 17"/>
                <a:gd name="T8" fmla="+- 0 3898 3898"/>
                <a:gd name="T9" fmla="*/ T8 w 88"/>
                <a:gd name="T10" fmla="+- 0 2085 2068"/>
                <a:gd name="T11" fmla="*/ 2085 h 17"/>
                <a:gd name="T12" fmla="+- 0 3967 3898"/>
                <a:gd name="T13" fmla="*/ T12 w 88"/>
                <a:gd name="T14" fmla="+- 0 2085 2068"/>
                <a:gd name="T15" fmla="*/ 2085 h 17"/>
                <a:gd name="T16" fmla="+- 0 3985 3898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0"/>
                  </a:moveTo>
                  <a:lnTo>
                    <a:pt x="0" y="0"/>
                  </a:lnTo>
                  <a:lnTo>
                    <a:pt x="0" y="17"/>
                  </a:lnTo>
                  <a:lnTo>
                    <a:pt x="69" y="17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8108" name="Freeform 296"/>
            <p:cNvSpPr>
              <a:spLocks/>
            </p:cNvSpPr>
            <p:nvPr/>
          </p:nvSpPr>
          <p:spPr bwMode="auto">
            <a:xfrm>
              <a:off x="3374102" y="3147239"/>
              <a:ext cx="55884" cy="10796"/>
            </a:xfrm>
            <a:custGeom>
              <a:avLst/>
              <a:gdLst>
                <a:gd name="T0" fmla="+- 0 3863 3775"/>
                <a:gd name="T1" fmla="*/ T0 w 88"/>
                <a:gd name="T2" fmla="+- 0 2068 2068"/>
                <a:gd name="T3" fmla="*/ 2068 h 17"/>
                <a:gd name="T4" fmla="+- 0 3775 3775"/>
                <a:gd name="T5" fmla="*/ T4 w 88"/>
                <a:gd name="T6" fmla="+- 0 2068 2068"/>
                <a:gd name="T7" fmla="*/ 2068 h 17"/>
                <a:gd name="T8" fmla="+- 0 3775 3775"/>
                <a:gd name="T9" fmla="*/ T8 w 88"/>
                <a:gd name="T10" fmla="+- 0 2085 2068"/>
                <a:gd name="T11" fmla="*/ 2085 h 17"/>
                <a:gd name="T12" fmla="+- 0 3845 3775"/>
                <a:gd name="T13" fmla="*/ T12 w 88"/>
                <a:gd name="T14" fmla="+- 0 2085 2068"/>
                <a:gd name="T15" fmla="*/ 2085 h 17"/>
                <a:gd name="T16" fmla="+- 0 3863 3775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0"/>
                  </a:moveTo>
                  <a:lnTo>
                    <a:pt x="0" y="0"/>
                  </a:lnTo>
                  <a:lnTo>
                    <a:pt x="0" y="17"/>
                  </a:lnTo>
                  <a:lnTo>
                    <a:pt x="70" y="17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8107" name="Freeform 298"/>
            <p:cNvSpPr>
              <a:spLocks/>
            </p:cNvSpPr>
            <p:nvPr/>
          </p:nvSpPr>
          <p:spPr bwMode="auto">
            <a:xfrm>
              <a:off x="3295992" y="3147239"/>
              <a:ext cx="55884" cy="10796"/>
            </a:xfrm>
            <a:custGeom>
              <a:avLst/>
              <a:gdLst>
                <a:gd name="T0" fmla="+- 0 3739 3652"/>
                <a:gd name="T1" fmla="*/ T0 w 88"/>
                <a:gd name="T2" fmla="+- 0 2068 2068"/>
                <a:gd name="T3" fmla="*/ 2068 h 17"/>
                <a:gd name="T4" fmla="+- 0 3652 3652"/>
                <a:gd name="T5" fmla="*/ T4 w 88"/>
                <a:gd name="T6" fmla="+- 0 2068 2068"/>
                <a:gd name="T7" fmla="*/ 2068 h 17"/>
                <a:gd name="T8" fmla="+- 0 3652 3652"/>
                <a:gd name="T9" fmla="*/ T8 w 88"/>
                <a:gd name="T10" fmla="+- 0 2085 2068"/>
                <a:gd name="T11" fmla="*/ 2085 h 17"/>
                <a:gd name="T12" fmla="+- 0 3722 3652"/>
                <a:gd name="T13" fmla="*/ T12 w 88"/>
                <a:gd name="T14" fmla="+- 0 2085 2068"/>
                <a:gd name="T15" fmla="*/ 2085 h 17"/>
                <a:gd name="T16" fmla="+- 0 3739 3652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0"/>
                  </a:moveTo>
                  <a:lnTo>
                    <a:pt x="0" y="0"/>
                  </a:lnTo>
                  <a:lnTo>
                    <a:pt x="0" y="17"/>
                  </a:lnTo>
                  <a:lnTo>
                    <a:pt x="70" y="17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8106" name="Freeform 300"/>
            <p:cNvSpPr>
              <a:spLocks/>
            </p:cNvSpPr>
            <p:nvPr/>
          </p:nvSpPr>
          <p:spPr bwMode="auto">
            <a:xfrm>
              <a:off x="3217881" y="3147239"/>
              <a:ext cx="55884" cy="10796"/>
            </a:xfrm>
            <a:custGeom>
              <a:avLst/>
              <a:gdLst>
                <a:gd name="T0" fmla="+- 0 3617 3529"/>
                <a:gd name="T1" fmla="*/ T0 w 88"/>
                <a:gd name="T2" fmla="+- 0 2068 2068"/>
                <a:gd name="T3" fmla="*/ 2068 h 17"/>
                <a:gd name="T4" fmla="+- 0 3529 3529"/>
                <a:gd name="T5" fmla="*/ T4 w 88"/>
                <a:gd name="T6" fmla="+- 0 2068 2068"/>
                <a:gd name="T7" fmla="*/ 2068 h 17"/>
                <a:gd name="T8" fmla="+- 0 3529 3529"/>
                <a:gd name="T9" fmla="*/ T8 w 88"/>
                <a:gd name="T10" fmla="+- 0 2085 2068"/>
                <a:gd name="T11" fmla="*/ 2085 h 17"/>
                <a:gd name="T12" fmla="+- 0 3600 3529"/>
                <a:gd name="T13" fmla="*/ T12 w 88"/>
                <a:gd name="T14" fmla="+- 0 2085 2068"/>
                <a:gd name="T15" fmla="*/ 2085 h 17"/>
                <a:gd name="T16" fmla="+- 0 3617 3529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0"/>
                  </a:moveTo>
                  <a:lnTo>
                    <a:pt x="0" y="0"/>
                  </a:lnTo>
                  <a:lnTo>
                    <a:pt x="0" y="17"/>
                  </a:lnTo>
                  <a:lnTo>
                    <a:pt x="71" y="17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8105" name="Freeform 302"/>
            <p:cNvSpPr>
              <a:spLocks/>
            </p:cNvSpPr>
            <p:nvPr/>
          </p:nvSpPr>
          <p:spPr bwMode="auto">
            <a:xfrm>
              <a:off x="3140405" y="3147239"/>
              <a:ext cx="55884" cy="10796"/>
            </a:xfrm>
            <a:custGeom>
              <a:avLst/>
              <a:gdLst>
                <a:gd name="T0" fmla="+- 0 3494 3407"/>
                <a:gd name="T1" fmla="*/ T0 w 88"/>
                <a:gd name="T2" fmla="+- 0 2068 2068"/>
                <a:gd name="T3" fmla="*/ 2068 h 17"/>
                <a:gd name="T4" fmla="+- 0 3407 3407"/>
                <a:gd name="T5" fmla="*/ T4 w 88"/>
                <a:gd name="T6" fmla="+- 0 2068 2068"/>
                <a:gd name="T7" fmla="*/ 2068 h 17"/>
                <a:gd name="T8" fmla="+- 0 3407 3407"/>
                <a:gd name="T9" fmla="*/ T8 w 88"/>
                <a:gd name="T10" fmla="+- 0 2085 2068"/>
                <a:gd name="T11" fmla="*/ 2085 h 17"/>
                <a:gd name="T12" fmla="+- 0 3476 3407"/>
                <a:gd name="T13" fmla="*/ T12 w 88"/>
                <a:gd name="T14" fmla="+- 0 2085 2068"/>
                <a:gd name="T15" fmla="*/ 2085 h 17"/>
                <a:gd name="T16" fmla="+- 0 3494 3407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0"/>
                  </a:moveTo>
                  <a:lnTo>
                    <a:pt x="0" y="0"/>
                  </a:lnTo>
                  <a:lnTo>
                    <a:pt x="0" y="17"/>
                  </a:lnTo>
                  <a:lnTo>
                    <a:pt x="69" y="17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8104" name="Freeform 304"/>
            <p:cNvSpPr>
              <a:spLocks/>
            </p:cNvSpPr>
            <p:nvPr/>
          </p:nvSpPr>
          <p:spPr bwMode="auto">
            <a:xfrm>
              <a:off x="3062295" y="3147239"/>
              <a:ext cx="55884" cy="10796"/>
            </a:xfrm>
            <a:custGeom>
              <a:avLst/>
              <a:gdLst>
                <a:gd name="T0" fmla="+- 0 3372 3284"/>
                <a:gd name="T1" fmla="*/ T0 w 88"/>
                <a:gd name="T2" fmla="+- 0 2068 2068"/>
                <a:gd name="T3" fmla="*/ 2068 h 17"/>
                <a:gd name="T4" fmla="+- 0 3284 3284"/>
                <a:gd name="T5" fmla="*/ T4 w 88"/>
                <a:gd name="T6" fmla="+- 0 2068 2068"/>
                <a:gd name="T7" fmla="*/ 2068 h 17"/>
                <a:gd name="T8" fmla="+- 0 3284 3284"/>
                <a:gd name="T9" fmla="*/ T8 w 88"/>
                <a:gd name="T10" fmla="+- 0 2085 2068"/>
                <a:gd name="T11" fmla="*/ 2085 h 17"/>
                <a:gd name="T12" fmla="+- 0 3354 3284"/>
                <a:gd name="T13" fmla="*/ T12 w 88"/>
                <a:gd name="T14" fmla="+- 0 2085 2068"/>
                <a:gd name="T15" fmla="*/ 2085 h 17"/>
                <a:gd name="T16" fmla="+- 0 3372 3284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0"/>
                  </a:moveTo>
                  <a:lnTo>
                    <a:pt x="0" y="0"/>
                  </a:lnTo>
                  <a:lnTo>
                    <a:pt x="0" y="17"/>
                  </a:lnTo>
                  <a:lnTo>
                    <a:pt x="70" y="17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8103" name="Freeform 306"/>
            <p:cNvSpPr>
              <a:spLocks/>
            </p:cNvSpPr>
            <p:nvPr/>
          </p:nvSpPr>
          <p:spPr bwMode="auto">
            <a:xfrm>
              <a:off x="2984184" y="3147239"/>
              <a:ext cx="55884" cy="10796"/>
            </a:xfrm>
            <a:custGeom>
              <a:avLst/>
              <a:gdLst>
                <a:gd name="T0" fmla="+- 0 3248 3161"/>
                <a:gd name="T1" fmla="*/ T0 w 88"/>
                <a:gd name="T2" fmla="+- 0 2068 2068"/>
                <a:gd name="T3" fmla="*/ 2068 h 17"/>
                <a:gd name="T4" fmla="+- 0 3161 3161"/>
                <a:gd name="T5" fmla="*/ T4 w 88"/>
                <a:gd name="T6" fmla="+- 0 2068 2068"/>
                <a:gd name="T7" fmla="*/ 2068 h 17"/>
                <a:gd name="T8" fmla="+- 0 3161 3161"/>
                <a:gd name="T9" fmla="*/ T8 w 88"/>
                <a:gd name="T10" fmla="+- 0 2085 2068"/>
                <a:gd name="T11" fmla="*/ 2085 h 17"/>
                <a:gd name="T12" fmla="+- 0 3232 3161"/>
                <a:gd name="T13" fmla="*/ T12 w 88"/>
                <a:gd name="T14" fmla="+- 0 2085 2068"/>
                <a:gd name="T15" fmla="*/ 2085 h 17"/>
                <a:gd name="T16" fmla="+- 0 3248 3161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0"/>
                  </a:moveTo>
                  <a:lnTo>
                    <a:pt x="0" y="0"/>
                  </a:lnTo>
                  <a:lnTo>
                    <a:pt x="0" y="17"/>
                  </a:lnTo>
                  <a:lnTo>
                    <a:pt x="71" y="17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8102" name="Freeform 308"/>
            <p:cNvSpPr>
              <a:spLocks/>
            </p:cNvSpPr>
            <p:nvPr/>
          </p:nvSpPr>
          <p:spPr bwMode="auto">
            <a:xfrm>
              <a:off x="2906073" y="3147239"/>
              <a:ext cx="55884" cy="10796"/>
            </a:xfrm>
            <a:custGeom>
              <a:avLst/>
              <a:gdLst>
                <a:gd name="T0" fmla="+- 0 3126 3038"/>
                <a:gd name="T1" fmla="*/ T0 w 88"/>
                <a:gd name="T2" fmla="+- 0 2068 2068"/>
                <a:gd name="T3" fmla="*/ 2068 h 17"/>
                <a:gd name="T4" fmla="+- 0 3038 3038"/>
                <a:gd name="T5" fmla="*/ T4 w 88"/>
                <a:gd name="T6" fmla="+- 0 2068 2068"/>
                <a:gd name="T7" fmla="*/ 2068 h 17"/>
                <a:gd name="T8" fmla="+- 0 3038 3038"/>
                <a:gd name="T9" fmla="*/ T8 w 88"/>
                <a:gd name="T10" fmla="+- 0 2085 2068"/>
                <a:gd name="T11" fmla="*/ 2085 h 17"/>
                <a:gd name="T12" fmla="+- 0 3109 3038"/>
                <a:gd name="T13" fmla="*/ T12 w 88"/>
                <a:gd name="T14" fmla="+- 0 2085 2068"/>
                <a:gd name="T15" fmla="*/ 2085 h 17"/>
                <a:gd name="T16" fmla="+- 0 3126 3038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0"/>
                  </a:moveTo>
                  <a:lnTo>
                    <a:pt x="0" y="0"/>
                  </a:lnTo>
                  <a:lnTo>
                    <a:pt x="0" y="17"/>
                  </a:lnTo>
                  <a:lnTo>
                    <a:pt x="71" y="17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8101" name="Freeform 310"/>
            <p:cNvSpPr>
              <a:spLocks/>
            </p:cNvSpPr>
            <p:nvPr/>
          </p:nvSpPr>
          <p:spPr bwMode="auto">
            <a:xfrm>
              <a:off x="2828598" y="3147239"/>
              <a:ext cx="55884" cy="10796"/>
            </a:xfrm>
            <a:custGeom>
              <a:avLst/>
              <a:gdLst>
                <a:gd name="T0" fmla="+- 0 3004 2916"/>
                <a:gd name="T1" fmla="*/ T0 w 88"/>
                <a:gd name="T2" fmla="+- 0 2068 2068"/>
                <a:gd name="T3" fmla="*/ 2068 h 17"/>
                <a:gd name="T4" fmla="+- 0 2916 2916"/>
                <a:gd name="T5" fmla="*/ T4 w 88"/>
                <a:gd name="T6" fmla="+- 0 2068 2068"/>
                <a:gd name="T7" fmla="*/ 2068 h 17"/>
                <a:gd name="T8" fmla="+- 0 2916 2916"/>
                <a:gd name="T9" fmla="*/ T8 w 88"/>
                <a:gd name="T10" fmla="+- 0 2085 2068"/>
                <a:gd name="T11" fmla="*/ 2085 h 17"/>
                <a:gd name="T12" fmla="+- 0 2986 2916"/>
                <a:gd name="T13" fmla="*/ T12 w 88"/>
                <a:gd name="T14" fmla="+- 0 2085 2068"/>
                <a:gd name="T15" fmla="*/ 2085 h 17"/>
                <a:gd name="T16" fmla="+- 0 3004 2916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0"/>
                  </a:moveTo>
                  <a:lnTo>
                    <a:pt x="0" y="0"/>
                  </a:lnTo>
                  <a:lnTo>
                    <a:pt x="0" y="17"/>
                  </a:lnTo>
                  <a:lnTo>
                    <a:pt x="70" y="17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8100" name="Freeform 312"/>
            <p:cNvSpPr>
              <a:spLocks/>
            </p:cNvSpPr>
            <p:nvPr/>
          </p:nvSpPr>
          <p:spPr bwMode="auto">
            <a:xfrm>
              <a:off x="2751122" y="3147239"/>
              <a:ext cx="55884" cy="10796"/>
            </a:xfrm>
            <a:custGeom>
              <a:avLst/>
              <a:gdLst>
                <a:gd name="T0" fmla="+- 0 2881 2794"/>
                <a:gd name="T1" fmla="*/ T0 w 88"/>
                <a:gd name="T2" fmla="+- 0 2068 2068"/>
                <a:gd name="T3" fmla="*/ 2068 h 17"/>
                <a:gd name="T4" fmla="+- 0 2794 2794"/>
                <a:gd name="T5" fmla="*/ T4 w 88"/>
                <a:gd name="T6" fmla="+- 0 2068 2068"/>
                <a:gd name="T7" fmla="*/ 2068 h 17"/>
                <a:gd name="T8" fmla="+- 0 2794 2794"/>
                <a:gd name="T9" fmla="*/ T8 w 88"/>
                <a:gd name="T10" fmla="+- 0 2085 2068"/>
                <a:gd name="T11" fmla="*/ 2085 h 17"/>
                <a:gd name="T12" fmla="+- 0 2863 2794"/>
                <a:gd name="T13" fmla="*/ T12 w 88"/>
                <a:gd name="T14" fmla="+- 0 2085 2068"/>
                <a:gd name="T15" fmla="*/ 2085 h 17"/>
                <a:gd name="T16" fmla="+- 0 2881 2794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0"/>
                  </a:moveTo>
                  <a:lnTo>
                    <a:pt x="0" y="0"/>
                  </a:lnTo>
                  <a:lnTo>
                    <a:pt x="0" y="17"/>
                  </a:lnTo>
                  <a:lnTo>
                    <a:pt x="69" y="17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8099" name="Freeform 314"/>
            <p:cNvSpPr>
              <a:spLocks/>
            </p:cNvSpPr>
            <p:nvPr/>
          </p:nvSpPr>
          <p:spPr bwMode="auto">
            <a:xfrm>
              <a:off x="2673012" y="3147239"/>
              <a:ext cx="55884" cy="10796"/>
            </a:xfrm>
            <a:custGeom>
              <a:avLst/>
              <a:gdLst>
                <a:gd name="T0" fmla="+- 0 2759 2671"/>
                <a:gd name="T1" fmla="*/ T0 w 88"/>
                <a:gd name="T2" fmla="+- 0 2068 2068"/>
                <a:gd name="T3" fmla="*/ 2068 h 17"/>
                <a:gd name="T4" fmla="+- 0 2671 2671"/>
                <a:gd name="T5" fmla="*/ T4 w 88"/>
                <a:gd name="T6" fmla="+- 0 2068 2068"/>
                <a:gd name="T7" fmla="*/ 2068 h 17"/>
                <a:gd name="T8" fmla="+- 0 2671 2671"/>
                <a:gd name="T9" fmla="*/ T8 w 88"/>
                <a:gd name="T10" fmla="+- 0 2085 2068"/>
                <a:gd name="T11" fmla="*/ 2085 h 17"/>
                <a:gd name="T12" fmla="+- 0 2741 2671"/>
                <a:gd name="T13" fmla="*/ T12 w 88"/>
                <a:gd name="T14" fmla="+- 0 2085 2068"/>
                <a:gd name="T15" fmla="*/ 2085 h 17"/>
                <a:gd name="T16" fmla="+- 0 2759 2671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0"/>
                  </a:moveTo>
                  <a:lnTo>
                    <a:pt x="0" y="0"/>
                  </a:lnTo>
                  <a:lnTo>
                    <a:pt x="0" y="17"/>
                  </a:lnTo>
                  <a:lnTo>
                    <a:pt x="70" y="17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8098" name="Freeform 316"/>
            <p:cNvSpPr>
              <a:spLocks/>
            </p:cNvSpPr>
            <p:nvPr/>
          </p:nvSpPr>
          <p:spPr bwMode="auto">
            <a:xfrm>
              <a:off x="2594901" y="3147239"/>
              <a:ext cx="55884" cy="10796"/>
            </a:xfrm>
            <a:custGeom>
              <a:avLst/>
              <a:gdLst>
                <a:gd name="T0" fmla="+- 0 2635 2548"/>
                <a:gd name="T1" fmla="*/ T0 w 88"/>
                <a:gd name="T2" fmla="+- 0 2068 2068"/>
                <a:gd name="T3" fmla="*/ 2068 h 17"/>
                <a:gd name="T4" fmla="+- 0 2548 2548"/>
                <a:gd name="T5" fmla="*/ T4 w 88"/>
                <a:gd name="T6" fmla="+- 0 2068 2068"/>
                <a:gd name="T7" fmla="*/ 2068 h 17"/>
                <a:gd name="T8" fmla="+- 0 2548 2548"/>
                <a:gd name="T9" fmla="*/ T8 w 88"/>
                <a:gd name="T10" fmla="+- 0 2085 2068"/>
                <a:gd name="T11" fmla="*/ 2085 h 17"/>
                <a:gd name="T12" fmla="+- 0 2618 2548"/>
                <a:gd name="T13" fmla="*/ T12 w 88"/>
                <a:gd name="T14" fmla="+- 0 2085 2068"/>
                <a:gd name="T15" fmla="*/ 2085 h 17"/>
                <a:gd name="T16" fmla="+- 0 2635 2548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0"/>
                  </a:moveTo>
                  <a:lnTo>
                    <a:pt x="0" y="0"/>
                  </a:lnTo>
                  <a:lnTo>
                    <a:pt x="0" y="17"/>
                  </a:lnTo>
                  <a:lnTo>
                    <a:pt x="70" y="17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8097" name="Freeform 318"/>
            <p:cNvSpPr>
              <a:spLocks/>
            </p:cNvSpPr>
            <p:nvPr/>
          </p:nvSpPr>
          <p:spPr bwMode="auto">
            <a:xfrm>
              <a:off x="4586405" y="3214558"/>
              <a:ext cx="89541" cy="1270"/>
            </a:xfrm>
            <a:custGeom>
              <a:avLst/>
              <a:gdLst>
                <a:gd name="T0" fmla="+- 0 5684 5684"/>
                <a:gd name="T1" fmla="*/ T0 w 141"/>
                <a:gd name="T2" fmla="+- 0 5825 5684"/>
                <a:gd name="T3" fmla="*/ T2 w 141"/>
              </a:gdLst>
              <a:ahLst/>
              <a:cxnLst>
                <a:cxn ang="0">
                  <a:pos x="T1" y="0"/>
                </a:cxn>
                <a:cxn ang="0">
                  <a:pos x="T3" y="0"/>
                </a:cxn>
              </a:cxnLst>
              <a:rect l="0" t="0" r="r" b="b"/>
              <a:pathLst>
                <a:path w="141">
                  <a:moveTo>
                    <a:pt x="0" y="0"/>
                  </a:moveTo>
                  <a:lnTo>
                    <a:pt x="141" y="0"/>
                  </a:lnTo>
                </a:path>
              </a:pathLst>
            </a:custGeom>
            <a:noFill/>
            <a:ln w="22334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8096" name="Freeform 320"/>
            <p:cNvSpPr>
              <a:spLocks/>
            </p:cNvSpPr>
            <p:nvPr/>
          </p:nvSpPr>
          <p:spPr bwMode="auto">
            <a:xfrm>
              <a:off x="4631493" y="3091987"/>
              <a:ext cx="1270" cy="122572"/>
            </a:xfrm>
            <a:custGeom>
              <a:avLst/>
              <a:gdLst>
                <a:gd name="T0" fmla="+- 0 2174 1981"/>
                <a:gd name="T1" fmla="*/ 2174 h 193"/>
                <a:gd name="T2" fmla="+- 0 1981 1981"/>
                <a:gd name="T3" fmla="*/ 1981 h 193"/>
              </a:gdLst>
              <a:ahLst/>
              <a:cxnLst>
                <a:cxn ang="0">
                  <a:pos x="0" y="T1"/>
                </a:cxn>
                <a:cxn ang="0">
                  <a:pos x="0" y="T3"/>
                </a:cxn>
              </a:cxnLst>
              <a:rect l="0" t="0" r="r" b="b"/>
              <a:pathLst>
                <a:path h="193">
                  <a:moveTo>
                    <a:pt x="0" y="193"/>
                  </a:moveTo>
                  <a:lnTo>
                    <a:pt x="0" y="0"/>
                  </a:lnTo>
                </a:path>
              </a:pathLst>
            </a:custGeom>
            <a:noFill/>
            <a:ln w="2232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8094" name="Freeform 322"/>
            <p:cNvSpPr>
              <a:spLocks/>
            </p:cNvSpPr>
            <p:nvPr/>
          </p:nvSpPr>
          <p:spPr bwMode="auto">
            <a:xfrm>
              <a:off x="4586405" y="3102783"/>
              <a:ext cx="89541" cy="1270"/>
            </a:xfrm>
            <a:custGeom>
              <a:avLst/>
              <a:gdLst>
                <a:gd name="T0" fmla="+- 0 5684 5684"/>
                <a:gd name="T1" fmla="*/ T0 w 141"/>
                <a:gd name="T2" fmla="+- 0 5825 5684"/>
                <a:gd name="T3" fmla="*/ T2 w 141"/>
              </a:gdLst>
              <a:ahLst/>
              <a:cxnLst>
                <a:cxn ang="0">
                  <a:pos x="T1" y="0"/>
                </a:cxn>
                <a:cxn ang="0">
                  <a:pos x="T3" y="0"/>
                </a:cxn>
              </a:cxnLst>
              <a:rect l="0" t="0" r="r" b="b"/>
              <a:pathLst>
                <a:path w="141">
                  <a:moveTo>
                    <a:pt x="0" y="0"/>
                  </a:moveTo>
                  <a:lnTo>
                    <a:pt x="141" y="0"/>
                  </a:lnTo>
                </a:path>
              </a:pathLst>
            </a:custGeom>
            <a:noFill/>
            <a:ln w="22336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8057" name="Freeform 395"/>
            <p:cNvSpPr>
              <a:spLocks/>
            </p:cNvSpPr>
            <p:nvPr/>
          </p:nvSpPr>
          <p:spPr bwMode="auto">
            <a:xfrm>
              <a:off x="2584105" y="4228158"/>
              <a:ext cx="55884" cy="11432"/>
            </a:xfrm>
            <a:custGeom>
              <a:avLst/>
              <a:gdLst>
                <a:gd name="T0" fmla="+- 0 2618 2531"/>
                <a:gd name="T1" fmla="*/ T0 w 88"/>
                <a:gd name="T2" fmla="+- 0 3770 3770"/>
                <a:gd name="T3" fmla="*/ 3770 h 18"/>
                <a:gd name="T4" fmla="+- 0 2531 2531"/>
                <a:gd name="T5" fmla="*/ T4 w 88"/>
                <a:gd name="T6" fmla="+- 0 3770 3770"/>
                <a:gd name="T7" fmla="*/ 3770 h 18"/>
                <a:gd name="T8" fmla="+- 0 2548 2531"/>
                <a:gd name="T9" fmla="*/ T8 w 88"/>
                <a:gd name="T10" fmla="+- 0 3788 3770"/>
                <a:gd name="T11" fmla="*/ 3788 h 18"/>
                <a:gd name="T12" fmla="+- 0 2618 2531"/>
                <a:gd name="T13" fmla="*/ T12 w 88"/>
                <a:gd name="T14" fmla="+- 0 3788 3770"/>
                <a:gd name="T15" fmla="*/ 3788 h 18"/>
                <a:gd name="T16" fmla="+- 0 2618 2531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7" y="0"/>
                  </a:moveTo>
                  <a:lnTo>
                    <a:pt x="0" y="0"/>
                  </a:lnTo>
                  <a:lnTo>
                    <a:pt x="17" y="18"/>
                  </a:lnTo>
                  <a:lnTo>
                    <a:pt x="87" y="18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8056" name="Freeform 397"/>
            <p:cNvSpPr>
              <a:spLocks/>
            </p:cNvSpPr>
            <p:nvPr/>
          </p:nvSpPr>
          <p:spPr bwMode="auto">
            <a:xfrm>
              <a:off x="2661581" y="4228158"/>
              <a:ext cx="55884" cy="11432"/>
            </a:xfrm>
            <a:custGeom>
              <a:avLst/>
              <a:gdLst>
                <a:gd name="T0" fmla="+- 0 2741 2653"/>
                <a:gd name="T1" fmla="*/ T0 w 88"/>
                <a:gd name="T2" fmla="+- 0 3770 3770"/>
                <a:gd name="T3" fmla="*/ 3770 h 18"/>
                <a:gd name="T4" fmla="+- 0 2653 2653"/>
                <a:gd name="T5" fmla="*/ T4 w 88"/>
                <a:gd name="T6" fmla="+- 0 3770 3770"/>
                <a:gd name="T7" fmla="*/ 3770 h 18"/>
                <a:gd name="T8" fmla="+- 0 2671 2653"/>
                <a:gd name="T9" fmla="*/ T8 w 88"/>
                <a:gd name="T10" fmla="+- 0 3788 3770"/>
                <a:gd name="T11" fmla="*/ 3788 h 18"/>
                <a:gd name="T12" fmla="+- 0 2741 2653"/>
                <a:gd name="T13" fmla="*/ T12 w 88"/>
                <a:gd name="T14" fmla="+- 0 3788 3770"/>
                <a:gd name="T15" fmla="*/ 3788 h 18"/>
                <a:gd name="T16" fmla="+- 0 2741 2653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8" y="0"/>
                  </a:moveTo>
                  <a:lnTo>
                    <a:pt x="0" y="0"/>
                  </a:lnTo>
                  <a:lnTo>
                    <a:pt x="18" y="18"/>
                  </a:lnTo>
                  <a:lnTo>
                    <a:pt x="88" y="18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8055" name="Freeform 399"/>
            <p:cNvSpPr>
              <a:spLocks/>
            </p:cNvSpPr>
            <p:nvPr/>
          </p:nvSpPr>
          <p:spPr bwMode="auto">
            <a:xfrm>
              <a:off x="2739691" y="4228158"/>
              <a:ext cx="55884" cy="11432"/>
            </a:xfrm>
            <a:custGeom>
              <a:avLst/>
              <a:gdLst>
                <a:gd name="T0" fmla="+- 0 2863 2776"/>
                <a:gd name="T1" fmla="*/ T0 w 88"/>
                <a:gd name="T2" fmla="+- 0 3770 3770"/>
                <a:gd name="T3" fmla="*/ 3770 h 18"/>
                <a:gd name="T4" fmla="+- 0 2776 2776"/>
                <a:gd name="T5" fmla="*/ T4 w 88"/>
                <a:gd name="T6" fmla="+- 0 3770 3770"/>
                <a:gd name="T7" fmla="*/ 3770 h 18"/>
                <a:gd name="T8" fmla="+- 0 2794 2776"/>
                <a:gd name="T9" fmla="*/ T8 w 88"/>
                <a:gd name="T10" fmla="+- 0 3788 3770"/>
                <a:gd name="T11" fmla="*/ 3788 h 18"/>
                <a:gd name="T12" fmla="+- 0 2863 2776"/>
                <a:gd name="T13" fmla="*/ T12 w 88"/>
                <a:gd name="T14" fmla="+- 0 3788 3770"/>
                <a:gd name="T15" fmla="*/ 3788 h 18"/>
                <a:gd name="T16" fmla="+- 0 2863 2776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7" y="0"/>
                  </a:moveTo>
                  <a:lnTo>
                    <a:pt x="0" y="0"/>
                  </a:lnTo>
                  <a:lnTo>
                    <a:pt x="18" y="18"/>
                  </a:lnTo>
                  <a:lnTo>
                    <a:pt x="87" y="18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8054" name="Freeform 401"/>
            <p:cNvSpPr>
              <a:spLocks/>
            </p:cNvSpPr>
            <p:nvPr/>
          </p:nvSpPr>
          <p:spPr bwMode="auto">
            <a:xfrm>
              <a:off x="2817167" y="4228158"/>
              <a:ext cx="55884" cy="11432"/>
            </a:xfrm>
            <a:custGeom>
              <a:avLst/>
              <a:gdLst>
                <a:gd name="T0" fmla="+- 0 2986 2898"/>
                <a:gd name="T1" fmla="*/ T0 w 88"/>
                <a:gd name="T2" fmla="+- 0 3770 3770"/>
                <a:gd name="T3" fmla="*/ 3770 h 18"/>
                <a:gd name="T4" fmla="+- 0 2898 2898"/>
                <a:gd name="T5" fmla="*/ T4 w 88"/>
                <a:gd name="T6" fmla="+- 0 3770 3770"/>
                <a:gd name="T7" fmla="*/ 3770 h 18"/>
                <a:gd name="T8" fmla="+- 0 2916 2898"/>
                <a:gd name="T9" fmla="*/ T8 w 88"/>
                <a:gd name="T10" fmla="+- 0 3788 3770"/>
                <a:gd name="T11" fmla="*/ 3788 h 18"/>
                <a:gd name="T12" fmla="+- 0 2986 2898"/>
                <a:gd name="T13" fmla="*/ T12 w 88"/>
                <a:gd name="T14" fmla="+- 0 3788 3770"/>
                <a:gd name="T15" fmla="*/ 3788 h 18"/>
                <a:gd name="T16" fmla="+- 0 2986 2898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8" y="0"/>
                  </a:moveTo>
                  <a:lnTo>
                    <a:pt x="0" y="0"/>
                  </a:lnTo>
                  <a:lnTo>
                    <a:pt x="18" y="18"/>
                  </a:lnTo>
                  <a:lnTo>
                    <a:pt x="88" y="18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8053" name="Freeform 403"/>
            <p:cNvSpPr>
              <a:spLocks/>
            </p:cNvSpPr>
            <p:nvPr/>
          </p:nvSpPr>
          <p:spPr bwMode="auto">
            <a:xfrm>
              <a:off x="2895913" y="4228158"/>
              <a:ext cx="55884" cy="11432"/>
            </a:xfrm>
            <a:custGeom>
              <a:avLst/>
              <a:gdLst>
                <a:gd name="T0" fmla="+- 0 3109 3022"/>
                <a:gd name="T1" fmla="*/ T0 w 88"/>
                <a:gd name="T2" fmla="+- 0 3770 3770"/>
                <a:gd name="T3" fmla="*/ 3770 h 18"/>
                <a:gd name="T4" fmla="+- 0 3022 3022"/>
                <a:gd name="T5" fmla="*/ T4 w 88"/>
                <a:gd name="T6" fmla="+- 0 3770 3770"/>
                <a:gd name="T7" fmla="*/ 3770 h 18"/>
                <a:gd name="T8" fmla="+- 0 3038 3022"/>
                <a:gd name="T9" fmla="*/ T8 w 88"/>
                <a:gd name="T10" fmla="+- 0 3788 3770"/>
                <a:gd name="T11" fmla="*/ 3788 h 18"/>
                <a:gd name="T12" fmla="+- 0 3109 3022"/>
                <a:gd name="T13" fmla="*/ T12 w 88"/>
                <a:gd name="T14" fmla="+- 0 3788 3770"/>
                <a:gd name="T15" fmla="*/ 3788 h 18"/>
                <a:gd name="T16" fmla="+- 0 3109 3022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7" y="0"/>
                  </a:moveTo>
                  <a:lnTo>
                    <a:pt x="0" y="0"/>
                  </a:lnTo>
                  <a:lnTo>
                    <a:pt x="16" y="18"/>
                  </a:lnTo>
                  <a:lnTo>
                    <a:pt x="87" y="18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8052" name="Freeform 405"/>
            <p:cNvSpPr>
              <a:spLocks/>
            </p:cNvSpPr>
            <p:nvPr/>
          </p:nvSpPr>
          <p:spPr bwMode="auto">
            <a:xfrm>
              <a:off x="2973388" y="4228158"/>
              <a:ext cx="55884" cy="11432"/>
            </a:xfrm>
            <a:custGeom>
              <a:avLst/>
              <a:gdLst>
                <a:gd name="T0" fmla="+- 0 3232 3144"/>
                <a:gd name="T1" fmla="*/ T0 w 88"/>
                <a:gd name="T2" fmla="+- 0 3770 3770"/>
                <a:gd name="T3" fmla="*/ 3770 h 18"/>
                <a:gd name="T4" fmla="+- 0 3144 3144"/>
                <a:gd name="T5" fmla="*/ T4 w 88"/>
                <a:gd name="T6" fmla="+- 0 3770 3770"/>
                <a:gd name="T7" fmla="*/ 3770 h 18"/>
                <a:gd name="T8" fmla="+- 0 3161 3144"/>
                <a:gd name="T9" fmla="*/ T8 w 88"/>
                <a:gd name="T10" fmla="+- 0 3788 3770"/>
                <a:gd name="T11" fmla="*/ 3788 h 18"/>
                <a:gd name="T12" fmla="+- 0 3232 3144"/>
                <a:gd name="T13" fmla="*/ T12 w 88"/>
                <a:gd name="T14" fmla="+- 0 3788 3770"/>
                <a:gd name="T15" fmla="*/ 3788 h 18"/>
                <a:gd name="T16" fmla="+- 0 3232 3144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8" y="0"/>
                  </a:moveTo>
                  <a:lnTo>
                    <a:pt x="0" y="0"/>
                  </a:lnTo>
                  <a:lnTo>
                    <a:pt x="17" y="18"/>
                  </a:lnTo>
                  <a:lnTo>
                    <a:pt x="88" y="18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8051" name="Freeform 407"/>
            <p:cNvSpPr>
              <a:spLocks/>
            </p:cNvSpPr>
            <p:nvPr/>
          </p:nvSpPr>
          <p:spPr bwMode="auto">
            <a:xfrm>
              <a:off x="3050864" y="4228158"/>
              <a:ext cx="55884" cy="11432"/>
            </a:xfrm>
            <a:custGeom>
              <a:avLst/>
              <a:gdLst>
                <a:gd name="T0" fmla="+- 0 3354 3266"/>
                <a:gd name="T1" fmla="*/ T0 w 88"/>
                <a:gd name="T2" fmla="+- 0 3770 3770"/>
                <a:gd name="T3" fmla="*/ 3770 h 18"/>
                <a:gd name="T4" fmla="+- 0 3266 3266"/>
                <a:gd name="T5" fmla="*/ T4 w 88"/>
                <a:gd name="T6" fmla="+- 0 3770 3770"/>
                <a:gd name="T7" fmla="*/ 3770 h 18"/>
                <a:gd name="T8" fmla="+- 0 3284 3266"/>
                <a:gd name="T9" fmla="*/ T8 w 88"/>
                <a:gd name="T10" fmla="+- 0 3788 3770"/>
                <a:gd name="T11" fmla="*/ 3788 h 18"/>
                <a:gd name="T12" fmla="+- 0 3354 3266"/>
                <a:gd name="T13" fmla="*/ T12 w 88"/>
                <a:gd name="T14" fmla="+- 0 3788 3770"/>
                <a:gd name="T15" fmla="*/ 3788 h 18"/>
                <a:gd name="T16" fmla="+- 0 3354 3266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8" y="0"/>
                  </a:moveTo>
                  <a:lnTo>
                    <a:pt x="0" y="0"/>
                  </a:lnTo>
                  <a:lnTo>
                    <a:pt x="18" y="18"/>
                  </a:lnTo>
                  <a:lnTo>
                    <a:pt x="88" y="18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8050" name="Freeform 409"/>
            <p:cNvSpPr>
              <a:spLocks/>
            </p:cNvSpPr>
            <p:nvPr/>
          </p:nvSpPr>
          <p:spPr bwMode="auto">
            <a:xfrm>
              <a:off x="3128975" y="4228158"/>
              <a:ext cx="55884" cy="11432"/>
            </a:xfrm>
            <a:custGeom>
              <a:avLst/>
              <a:gdLst>
                <a:gd name="T0" fmla="+- 0 3476 3389"/>
                <a:gd name="T1" fmla="*/ T0 w 88"/>
                <a:gd name="T2" fmla="+- 0 3770 3770"/>
                <a:gd name="T3" fmla="*/ 3770 h 18"/>
                <a:gd name="T4" fmla="+- 0 3389 3389"/>
                <a:gd name="T5" fmla="*/ T4 w 88"/>
                <a:gd name="T6" fmla="+- 0 3770 3770"/>
                <a:gd name="T7" fmla="*/ 3770 h 18"/>
                <a:gd name="T8" fmla="+- 0 3407 3389"/>
                <a:gd name="T9" fmla="*/ T8 w 88"/>
                <a:gd name="T10" fmla="+- 0 3788 3770"/>
                <a:gd name="T11" fmla="*/ 3788 h 18"/>
                <a:gd name="T12" fmla="+- 0 3476 3389"/>
                <a:gd name="T13" fmla="*/ T12 w 88"/>
                <a:gd name="T14" fmla="+- 0 3788 3770"/>
                <a:gd name="T15" fmla="*/ 3788 h 18"/>
                <a:gd name="T16" fmla="+- 0 3476 3389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7" y="0"/>
                  </a:moveTo>
                  <a:lnTo>
                    <a:pt x="0" y="0"/>
                  </a:lnTo>
                  <a:lnTo>
                    <a:pt x="18" y="18"/>
                  </a:lnTo>
                  <a:lnTo>
                    <a:pt x="87" y="18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8049" name="Freeform 411"/>
            <p:cNvSpPr>
              <a:spLocks/>
            </p:cNvSpPr>
            <p:nvPr/>
          </p:nvSpPr>
          <p:spPr bwMode="auto">
            <a:xfrm>
              <a:off x="3207085" y="4228158"/>
              <a:ext cx="55884" cy="11432"/>
            </a:xfrm>
            <a:custGeom>
              <a:avLst/>
              <a:gdLst>
                <a:gd name="T0" fmla="+- 0 3600 3512"/>
                <a:gd name="T1" fmla="*/ T0 w 88"/>
                <a:gd name="T2" fmla="+- 0 3770 3770"/>
                <a:gd name="T3" fmla="*/ 3770 h 18"/>
                <a:gd name="T4" fmla="+- 0 3512 3512"/>
                <a:gd name="T5" fmla="*/ T4 w 88"/>
                <a:gd name="T6" fmla="+- 0 3770 3770"/>
                <a:gd name="T7" fmla="*/ 3770 h 18"/>
                <a:gd name="T8" fmla="+- 0 3529 3512"/>
                <a:gd name="T9" fmla="*/ T8 w 88"/>
                <a:gd name="T10" fmla="+- 0 3788 3770"/>
                <a:gd name="T11" fmla="*/ 3788 h 18"/>
                <a:gd name="T12" fmla="+- 0 3600 3512"/>
                <a:gd name="T13" fmla="*/ T12 w 88"/>
                <a:gd name="T14" fmla="+- 0 3788 3770"/>
                <a:gd name="T15" fmla="*/ 3788 h 18"/>
                <a:gd name="T16" fmla="+- 0 3600 3512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8" y="0"/>
                  </a:moveTo>
                  <a:lnTo>
                    <a:pt x="0" y="0"/>
                  </a:lnTo>
                  <a:lnTo>
                    <a:pt x="17" y="18"/>
                  </a:lnTo>
                  <a:lnTo>
                    <a:pt x="88" y="18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8048" name="Freeform 413"/>
            <p:cNvSpPr>
              <a:spLocks/>
            </p:cNvSpPr>
            <p:nvPr/>
          </p:nvSpPr>
          <p:spPr bwMode="auto">
            <a:xfrm>
              <a:off x="3285196" y="4228158"/>
              <a:ext cx="55884" cy="11432"/>
            </a:xfrm>
            <a:custGeom>
              <a:avLst/>
              <a:gdLst>
                <a:gd name="T0" fmla="+- 0 3722 3635"/>
                <a:gd name="T1" fmla="*/ T0 w 88"/>
                <a:gd name="T2" fmla="+- 0 3770 3770"/>
                <a:gd name="T3" fmla="*/ 3770 h 18"/>
                <a:gd name="T4" fmla="+- 0 3635 3635"/>
                <a:gd name="T5" fmla="*/ T4 w 88"/>
                <a:gd name="T6" fmla="+- 0 3770 3770"/>
                <a:gd name="T7" fmla="*/ 3770 h 18"/>
                <a:gd name="T8" fmla="+- 0 3652 3635"/>
                <a:gd name="T9" fmla="*/ T8 w 88"/>
                <a:gd name="T10" fmla="+- 0 3788 3770"/>
                <a:gd name="T11" fmla="*/ 3788 h 18"/>
                <a:gd name="T12" fmla="+- 0 3722 3635"/>
                <a:gd name="T13" fmla="*/ T12 w 88"/>
                <a:gd name="T14" fmla="+- 0 3788 3770"/>
                <a:gd name="T15" fmla="*/ 3788 h 18"/>
                <a:gd name="T16" fmla="+- 0 3722 3635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7" y="0"/>
                  </a:moveTo>
                  <a:lnTo>
                    <a:pt x="0" y="0"/>
                  </a:lnTo>
                  <a:lnTo>
                    <a:pt x="17" y="18"/>
                  </a:lnTo>
                  <a:lnTo>
                    <a:pt x="87" y="18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8047" name="Freeform 415"/>
            <p:cNvSpPr>
              <a:spLocks/>
            </p:cNvSpPr>
            <p:nvPr/>
          </p:nvSpPr>
          <p:spPr bwMode="auto">
            <a:xfrm>
              <a:off x="3362671" y="4228158"/>
              <a:ext cx="55884" cy="11432"/>
            </a:xfrm>
            <a:custGeom>
              <a:avLst/>
              <a:gdLst>
                <a:gd name="T0" fmla="+- 0 3845 3757"/>
                <a:gd name="T1" fmla="*/ T0 w 88"/>
                <a:gd name="T2" fmla="+- 0 3770 3770"/>
                <a:gd name="T3" fmla="*/ 3770 h 18"/>
                <a:gd name="T4" fmla="+- 0 3757 3757"/>
                <a:gd name="T5" fmla="*/ T4 w 88"/>
                <a:gd name="T6" fmla="+- 0 3770 3770"/>
                <a:gd name="T7" fmla="*/ 3770 h 18"/>
                <a:gd name="T8" fmla="+- 0 3775 3757"/>
                <a:gd name="T9" fmla="*/ T8 w 88"/>
                <a:gd name="T10" fmla="+- 0 3788 3770"/>
                <a:gd name="T11" fmla="*/ 3788 h 18"/>
                <a:gd name="T12" fmla="+- 0 3845 3757"/>
                <a:gd name="T13" fmla="*/ T12 w 88"/>
                <a:gd name="T14" fmla="+- 0 3788 3770"/>
                <a:gd name="T15" fmla="*/ 3788 h 18"/>
                <a:gd name="T16" fmla="+- 0 3845 3757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8" y="0"/>
                  </a:moveTo>
                  <a:lnTo>
                    <a:pt x="0" y="0"/>
                  </a:lnTo>
                  <a:lnTo>
                    <a:pt x="18" y="18"/>
                  </a:lnTo>
                  <a:lnTo>
                    <a:pt x="88" y="18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8046" name="Freeform 417"/>
            <p:cNvSpPr>
              <a:spLocks/>
            </p:cNvSpPr>
            <p:nvPr/>
          </p:nvSpPr>
          <p:spPr bwMode="auto">
            <a:xfrm>
              <a:off x="3440782" y="4228158"/>
              <a:ext cx="55884" cy="11432"/>
            </a:xfrm>
            <a:custGeom>
              <a:avLst/>
              <a:gdLst>
                <a:gd name="T0" fmla="+- 0 3967 3880"/>
                <a:gd name="T1" fmla="*/ T0 w 88"/>
                <a:gd name="T2" fmla="+- 0 3770 3770"/>
                <a:gd name="T3" fmla="*/ 3770 h 18"/>
                <a:gd name="T4" fmla="+- 0 3880 3880"/>
                <a:gd name="T5" fmla="*/ T4 w 88"/>
                <a:gd name="T6" fmla="+- 0 3770 3770"/>
                <a:gd name="T7" fmla="*/ 3770 h 18"/>
                <a:gd name="T8" fmla="+- 0 3898 3880"/>
                <a:gd name="T9" fmla="*/ T8 w 88"/>
                <a:gd name="T10" fmla="+- 0 3788 3770"/>
                <a:gd name="T11" fmla="*/ 3788 h 18"/>
                <a:gd name="T12" fmla="+- 0 3967 3880"/>
                <a:gd name="T13" fmla="*/ T12 w 88"/>
                <a:gd name="T14" fmla="+- 0 3788 3770"/>
                <a:gd name="T15" fmla="*/ 3788 h 18"/>
                <a:gd name="T16" fmla="+- 0 3967 3880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7" y="0"/>
                  </a:moveTo>
                  <a:lnTo>
                    <a:pt x="0" y="0"/>
                  </a:lnTo>
                  <a:lnTo>
                    <a:pt x="18" y="18"/>
                  </a:lnTo>
                  <a:lnTo>
                    <a:pt x="87" y="18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8045" name="Freeform 419"/>
            <p:cNvSpPr>
              <a:spLocks/>
            </p:cNvSpPr>
            <p:nvPr/>
          </p:nvSpPr>
          <p:spPr bwMode="auto">
            <a:xfrm>
              <a:off x="3518258" y="4228158"/>
              <a:ext cx="55884" cy="11432"/>
            </a:xfrm>
            <a:custGeom>
              <a:avLst/>
              <a:gdLst>
                <a:gd name="T0" fmla="+- 0 4090 4002"/>
                <a:gd name="T1" fmla="*/ T0 w 88"/>
                <a:gd name="T2" fmla="+- 0 3770 3770"/>
                <a:gd name="T3" fmla="*/ 3770 h 18"/>
                <a:gd name="T4" fmla="+- 0 4002 4002"/>
                <a:gd name="T5" fmla="*/ T4 w 88"/>
                <a:gd name="T6" fmla="+- 0 3770 3770"/>
                <a:gd name="T7" fmla="*/ 3770 h 18"/>
                <a:gd name="T8" fmla="+- 0 4020 4002"/>
                <a:gd name="T9" fmla="*/ T8 w 88"/>
                <a:gd name="T10" fmla="+- 0 3788 3770"/>
                <a:gd name="T11" fmla="*/ 3788 h 18"/>
                <a:gd name="T12" fmla="+- 0 4090 4002"/>
                <a:gd name="T13" fmla="*/ T12 w 88"/>
                <a:gd name="T14" fmla="+- 0 3788 3770"/>
                <a:gd name="T15" fmla="*/ 3788 h 18"/>
                <a:gd name="T16" fmla="+- 0 4090 4002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8" y="0"/>
                  </a:moveTo>
                  <a:lnTo>
                    <a:pt x="0" y="0"/>
                  </a:lnTo>
                  <a:lnTo>
                    <a:pt x="18" y="18"/>
                  </a:lnTo>
                  <a:lnTo>
                    <a:pt x="88" y="18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8044" name="Freeform 421"/>
            <p:cNvSpPr>
              <a:spLocks/>
            </p:cNvSpPr>
            <p:nvPr/>
          </p:nvSpPr>
          <p:spPr bwMode="auto">
            <a:xfrm>
              <a:off x="3597003" y="4228158"/>
              <a:ext cx="55884" cy="11432"/>
            </a:xfrm>
            <a:custGeom>
              <a:avLst/>
              <a:gdLst>
                <a:gd name="T0" fmla="+- 0 4213 4126"/>
                <a:gd name="T1" fmla="*/ T0 w 88"/>
                <a:gd name="T2" fmla="+- 0 3770 3770"/>
                <a:gd name="T3" fmla="*/ 3770 h 18"/>
                <a:gd name="T4" fmla="+- 0 4126 4126"/>
                <a:gd name="T5" fmla="*/ T4 w 88"/>
                <a:gd name="T6" fmla="+- 0 3770 3770"/>
                <a:gd name="T7" fmla="*/ 3770 h 18"/>
                <a:gd name="T8" fmla="+- 0 4142 4126"/>
                <a:gd name="T9" fmla="*/ T8 w 88"/>
                <a:gd name="T10" fmla="+- 0 3788 3770"/>
                <a:gd name="T11" fmla="*/ 3788 h 18"/>
                <a:gd name="T12" fmla="+- 0 4213 4126"/>
                <a:gd name="T13" fmla="*/ T12 w 88"/>
                <a:gd name="T14" fmla="+- 0 3788 3770"/>
                <a:gd name="T15" fmla="*/ 3788 h 18"/>
                <a:gd name="T16" fmla="+- 0 4213 4126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7" y="0"/>
                  </a:moveTo>
                  <a:lnTo>
                    <a:pt x="0" y="0"/>
                  </a:lnTo>
                  <a:lnTo>
                    <a:pt x="16" y="18"/>
                  </a:lnTo>
                  <a:lnTo>
                    <a:pt x="87" y="18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8043" name="Freeform 423"/>
            <p:cNvSpPr>
              <a:spLocks/>
            </p:cNvSpPr>
            <p:nvPr/>
          </p:nvSpPr>
          <p:spPr bwMode="auto">
            <a:xfrm>
              <a:off x="3674479" y="4228158"/>
              <a:ext cx="55884" cy="11432"/>
            </a:xfrm>
            <a:custGeom>
              <a:avLst/>
              <a:gdLst>
                <a:gd name="T0" fmla="+- 0 4336 4248"/>
                <a:gd name="T1" fmla="*/ T0 w 88"/>
                <a:gd name="T2" fmla="+- 0 3770 3770"/>
                <a:gd name="T3" fmla="*/ 3770 h 18"/>
                <a:gd name="T4" fmla="+- 0 4248 4248"/>
                <a:gd name="T5" fmla="*/ T4 w 88"/>
                <a:gd name="T6" fmla="+- 0 3770 3770"/>
                <a:gd name="T7" fmla="*/ 3770 h 18"/>
                <a:gd name="T8" fmla="+- 0 4265 4248"/>
                <a:gd name="T9" fmla="*/ T8 w 88"/>
                <a:gd name="T10" fmla="+- 0 3788 3770"/>
                <a:gd name="T11" fmla="*/ 3788 h 18"/>
                <a:gd name="T12" fmla="+- 0 4336 4248"/>
                <a:gd name="T13" fmla="*/ T12 w 88"/>
                <a:gd name="T14" fmla="+- 0 3788 3770"/>
                <a:gd name="T15" fmla="*/ 3788 h 18"/>
                <a:gd name="T16" fmla="+- 0 4336 4248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8" y="0"/>
                  </a:moveTo>
                  <a:lnTo>
                    <a:pt x="0" y="0"/>
                  </a:lnTo>
                  <a:lnTo>
                    <a:pt x="17" y="18"/>
                  </a:lnTo>
                  <a:lnTo>
                    <a:pt x="88" y="18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8042" name="Freeform 425"/>
            <p:cNvSpPr>
              <a:spLocks/>
            </p:cNvSpPr>
            <p:nvPr/>
          </p:nvSpPr>
          <p:spPr bwMode="auto">
            <a:xfrm>
              <a:off x="3751954" y="4228158"/>
              <a:ext cx="55884" cy="11432"/>
            </a:xfrm>
            <a:custGeom>
              <a:avLst/>
              <a:gdLst>
                <a:gd name="T0" fmla="+- 0 4458 4370"/>
                <a:gd name="T1" fmla="*/ T0 w 88"/>
                <a:gd name="T2" fmla="+- 0 3770 3770"/>
                <a:gd name="T3" fmla="*/ 3770 h 18"/>
                <a:gd name="T4" fmla="+- 0 4370 4370"/>
                <a:gd name="T5" fmla="*/ T4 w 88"/>
                <a:gd name="T6" fmla="+- 0 3770 3770"/>
                <a:gd name="T7" fmla="*/ 3770 h 18"/>
                <a:gd name="T8" fmla="+- 0 4388 4370"/>
                <a:gd name="T9" fmla="*/ T8 w 88"/>
                <a:gd name="T10" fmla="+- 0 3788 3770"/>
                <a:gd name="T11" fmla="*/ 3788 h 18"/>
                <a:gd name="T12" fmla="+- 0 4458 4370"/>
                <a:gd name="T13" fmla="*/ T12 w 88"/>
                <a:gd name="T14" fmla="+- 0 3788 3770"/>
                <a:gd name="T15" fmla="*/ 3788 h 18"/>
                <a:gd name="T16" fmla="+- 0 4458 4370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8" y="0"/>
                  </a:moveTo>
                  <a:lnTo>
                    <a:pt x="0" y="0"/>
                  </a:lnTo>
                  <a:lnTo>
                    <a:pt x="18" y="18"/>
                  </a:lnTo>
                  <a:lnTo>
                    <a:pt x="88" y="18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8041" name="Freeform 427"/>
            <p:cNvSpPr>
              <a:spLocks/>
            </p:cNvSpPr>
            <p:nvPr/>
          </p:nvSpPr>
          <p:spPr bwMode="auto">
            <a:xfrm>
              <a:off x="3830065" y="4228158"/>
              <a:ext cx="55884" cy="11432"/>
            </a:xfrm>
            <a:custGeom>
              <a:avLst/>
              <a:gdLst>
                <a:gd name="T0" fmla="+- 0 4580 4493"/>
                <a:gd name="T1" fmla="*/ T0 w 88"/>
                <a:gd name="T2" fmla="+- 0 3770 3770"/>
                <a:gd name="T3" fmla="*/ 3770 h 18"/>
                <a:gd name="T4" fmla="+- 0 4493 4493"/>
                <a:gd name="T5" fmla="*/ T4 w 88"/>
                <a:gd name="T6" fmla="+- 0 3770 3770"/>
                <a:gd name="T7" fmla="*/ 3770 h 18"/>
                <a:gd name="T8" fmla="+- 0 4511 4493"/>
                <a:gd name="T9" fmla="*/ T8 w 88"/>
                <a:gd name="T10" fmla="+- 0 3788 3770"/>
                <a:gd name="T11" fmla="*/ 3788 h 18"/>
                <a:gd name="T12" fmla="+- 0 4580 4493"/>
                <a:gd name="T13" fmla="*/ T12 w 88"/>
                <a:gd name="T14" fmla="+- 0 3788 3770"/>
                <a:gd name="T15" fmla="*/ 3788 h 18"/>
                <a:gd name="T16" fmla="+- 0 4580 4493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7" y="0"/>
                  </a:moveTo>
                  <a:lnTo>
                    <a:pt x="0" y="0"/>
                  </a:lnTo>
                  <a:lnTo>
                    <a:pt x="18" y="18"/>
                  </a:lnTo>
                  <a:lnTo>
                    <a:pt x="87" y="18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8040" name="Freeform 429"/>
            <p:cNvSpPr>
              <a:spLocks/>
            </p:cNvSpPr>
            <p:nvPr/>
          </p:nvSpPr>
          <p:spPr bwMode="auto">
            <a:xfrm>
              <a:off x="3907541" y="4228158"/>
              <a:ext cx="55884" cy="11432"/>
            </a:xfrm>
            <a:custGeom>
              <a:avLst/>
              <a:gdLst>
                <a:gd name="T0" fmla="+- 0 4703 4615"/>
                <a:gd name="T1" fmla="*/ T0 w 88"/>
                <a:gd name="T2" fmla="+- 0 3770 3770"/>
                <a:gd name="T3" fmla="*/ 3770 h 18"/>
                <a:gd name="T4" fmla="+- 0 4615 4615"/>
                <a:gd name="T5" fmla="*/ T4 w 88"/>
                <a:gd name="T6" fmla="+- 0 3770 3770"/>
                <a:gd name="T7" fmla="*/ 3770 h 18"/>
                <a:gd name="T8" fmla="+- 0 4633 4615"/>
                <a:gd name="T9" fmla="*/ T8 w 88"/>
                <a:gd name="T10" fmla="+- 0 3788 3770"/>
                <a:gd name="T11" fmla="*/ 3788 h 18"/>
                <a:gd name="T12" fmla="+- 0 4703 4615"/>
                <a:gd name="T13" fmla="*/ T12 w 88"/>
                <a:gd name="T14" fmla="+- 0 3788 3770"/>
                <a:gd name="T15" fmla="*/ 3788 h 18"/>
                <a:gd name="T16" fmla="+- 0 4703 4615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8" y="0"/>
                  </a:moveTo>
                  <a:lnTo>
                    <a:pt x="0" y="0"/>
                  </a:lnTo>
                  <a:lnTo>
                    <a:pt x="18" y="18"/>
                  </a:lnTo>
                  <a:lnTo>
                    <a:pt x="88" y="18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8039" name="Freeform 431"/>
            <p:cNvSpPr>
              <a:spLocks/>
            </p:cNvSpPr>
            <p:nvPr/>
          </p:nvSpPr>
          <p:spPr bwMode="auto">
            <a:xfrm>
              <a:off x="3986286" y="4228158"/>
              <a:ext cx="55884" cy="11432"/>
            </a:xfrm>
            <a:custGeom>
              <a:avLst/>
              <a:gdLst>
                <a:gd name="T0" fmla="+- 0 4826 4739"/>
                <a:gd name="T1" fmla="*/ T0 w 88"/>
                <a:gd name="T2" fmla="+- 0 3770 3770"/>
                <a:gd name="T3" fmla="*/ 3770 h 18"/>
                <a:gd name="T4" fmla="+- 0 4739 4739"/>
                <a:gd name="T5" fmla="*/ T4 w 88"/>
                <a:gd name="T6" fmla="+- 0 3770 3770"/>
                <a:gd name="T7" fmla="*/ 3770 h 18"/>
                <a:gd name="T8" fmla="+- 0 4756 4739"/>
                <a:gd name="T9" fmla="*/ T8 w 88"/>
                <a:gd name="T10" fmla="+- 0 3788 3770"/>
                <a:gd name="T11" fmla="*/ 3788 h 18"/>
                <a:gd name="T12" fmla="+- 0 4826 4739"/>
                <a:gd name="T13" fmla="*/ T12 w 88"/>
                <a:gd name="T14" fmla="+- 0 3788 3770"/>
                <a:gd name="T15" fmla="*/ 3788 h 18"/>
                <a:gd name="T16" fmla="+- 0 4826 4739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7" y="0"/>
                  </a:moveTo>
                  <a:lnTo>
                    <a:pt x="0" y="0"/>
                  </a:lnTo>
                  <a:lnTo>
                    <a:pt x="17" y="18"/>
                  </a:lnTo>
                  <a:lnTo>
                    <a:pt x="87" y="18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8038" name="Freeform 433"/>
            <p:cNvSpPr>
              <a:spLocks/>
            </p:cNvSpPr>
            <p:nvPr/>
          </p:nvSpPr>
          <p:spPr bwMode="auto">
            <a:xfrm>
              <a:off x="4063762" y="4228158"/>
              <a:ext cx="55884" cy="11432"/>
            </a:xfrm>
            <a:custGeom>
              <a:avLst/>
              <a:gdLst>
                <a:gd name="T0" fmla="+- 0 4949 4861"/>
                <a:gd name="T1" fmla="*/ T0 w 88"/>
                <a:gd name="T2" fmla="+- 0 3770 3770"/>
                <a:gd name="T3" fmla="*/ 3770 h 18"/>
                <a:gd name="T4" fmla="+- 0 4861 4861"/>
                <a:gd name="T5" fmla="*/ T4 w 88"/>
                <a:gd name="T6" fmla="+- 0 3770 3770"/>
                <a:gd name="T7" fmla="*/ 3770 h 18"/>
                <a:gd name="T8" fmla="+- 0 4878 4861"/>
                <a:gd name="T9" fmla="*/ T8 w 88"/>
                <a:gd name="T10" fmla="+- 0 3788 3770"/>
                <a:gd name="T11" fmla="*/ 3788 h 18"/>
                <a:gd name="T12" fmla="+- 0 4949 4861"/>
                <a:gd name="T13" fmla="*/ T12 w 88"/>
                <a:gd name="T14" fmla="+- 0 3788 3770"/>
                <a:gd name="T15" fmla="*/ 3788 h 18"/>
                <a:gd name="T16" fmla="+- 0 4949 4861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8" y="0"/>
                  </a:moveTo>
                  <a:lnTo>
                    <a:pt x="0" y="0"/>
                  </a:lnTo>
                  <a:lnTo>
                    <a:pt x="17" y="18"/>
                  </a:lnTo>
                  <a:lnTo>
                    <a:pt x="88" y="18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8037" name="Freeform 435"/>
            <p:cNvSpPr>
              <a:spLocks/>
            </p:cNvSpPr>
            <p:nvPr/>
          </p:nvSpPr>
          <p:spPr bwMode="auto">
            <a:xfrm>
              <a:off x="4141873" y="4228158"/>
              <a:ext cx="55884" cy="11432"/>
            </a:xfrm>
            <a:custGeom>
              <a:avLst/>
              <a:gdLst>
                <a:gd name="T0" fmla="+- 0 5071 4984"/>
                <a:gd name="T1" fmla="*/ T0 w 88"/>
                <a:gd name="T2" fmla="+- 0 3770 3770"/>
                <a:gd name="T3" fmla="*/ 3770 h 18"/>
                <a:gd name="T4" fmla="+- 0 4984 4984"/>
                <a:gd name="T5" fmla="*/ T4 w 88"/>
                <a:gd name="T6" fmla="+- 0 3770 3770"/>
                <a:gd name="T7" fmla="*/ 3770 h 18"/>
                <a:gd name="T8" fmla="+- 0 5002 4984"/>
                <a:gd name="T9" fmla="*/ T8 w 88"/>
                <a:gd name="T10" fmla="+- 0 3788 3770"/>
                <a:gd name="T11" fmla="*/ 3788 h 18"/>
                <a:gd name="T12" fmla="+- 0 5071 4984"/>
                <a:gd name="T13" fmla="*/ T12 w 88"/>
                <a:gd name="T14" fmla="+- 0 3788 3770"/>
                <a:gd name="T15" fmla="*/ 3788 h 18"/>
                <a:gd name="T16" fmla="+- 0 5071 4984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7" y="0"/>
                  </a:moveTo>
                  <a:lnTo>
                    <a:pt x="0" y="0"/>
                  </a:lnTo>
                  <a:lnTo>
                    <a:pt x="18" y="18"/>
                  </a:lnTo>
                  <a:lnTo>
                    <a:pt x="87" y="18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8036" name="Freeform 437"/>
            <p:cNvSpPr>
              <a:spLocks/>
            </p:cNvSpPr>
            <p:nvPr/>
          </p:nvSpPr>
          <p:spPr bwMode="auto">
            <a:xfrm>
              <a:off x="4219348" y="4228158"/>
              <a:ext cx="55884" cy="11432"/>
            </a:xfrm>
            <a:custGeom>
              <a:avLst/>
              <a:gdLst>
                <a:gd name="T0" fmla="+- 0 5194 5106"/>
                <a:gd name="T1" fmla="*/ T0 w 88"/>
                <a:gd name="T2" fmla="+- 0 3770 3770"/>
                <a:gd name="T3" fmla="*/ 3770 h 18"/>
                <a:gd name="T4" fmla="+- 0 5106 5106"/>
                <a:gd name="T5" fmla="*/ T4 w 88"/>
                <a:gd name="T6" fmla="+- 0 3770 3770"/>
                <a:gd name="T7" fmla="*/ 3770 h 18"/>
                <a:gd name="T8" fmla="+- 0 5124 5106"/>
                <a:gd name="T9" fmla="*/ T8 w 88"/>
                <a:gd name="T10" fmla="+- 0 3788 3770"/>
                <a:gd name="T11" fmla="*/ 3788 h 18"/>
                <a:gd name="T12" fmla="+- 0 5194 5106"/>
                <a:gd name="T13" fmla="*/ T12 w 88"/>
                <a:gd name="T14" fmla="+- 0 3788 3770"/>
                <a:gd name="T15" fmla="*/ 3788 h 18"/>
                <a:gd name="T16" fmla="+- 0 5194 5106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8" y="0"/>
                  </a:moveTo>
                  <a:lnTo>
                    <a:pt x="0" y="0"/>
                  </a:lnTo>
                  <a:lnTo>
                    <a:pt x="18" y="18"/>
                  </a:lnTo>
                  <a:lnTo>
                    <a:pt x="88" y="18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8035" name="Freeform 439"/>
            <p:cNvSpPr>
              <a:spLocks/>
            </p:cNvSpPr>
            <p:nvPr/>
          </p:nvSpPr>
          <p:spPr bwMode="auto">
            <a:xfrm>
              <a:off x="4298094" y="4228158"/>
              <a:ext cx="55884" cy="11432"/>
            </a:xfrm>
            <a:custGeom>
              <a:avLst/>
              <a:gdLst>
                <a:gd name="T0" fmla="+- 0 5317 5230"/>
                <a:gd name="T1" fmla="*/ T0 w 88"/>
                <a:gd name="T2" fmla="+- 0 3770 3770"/>
                <a:gd name="T3" fmla="*/ 3770 h 18"/>
                <a:gd name="T4" fmla="+- 0 5230 5230"/>
                <a:gd name="T5" fmla="*/ T4 w 88"/>
                <a:gd name="T6" fmla="+- 0 3770 3770"/>
                <a:gd name="T7" fmla="*/ 3770 h 18"/>
                <a:gd name="T8" fmla="+- 0 5246 5230"/>
                <a:gd name="T9" fmla="*/ T8 w 88"/>
                <a:gd name="T10" fmla="+- 0 3788 3770"/>
                <a:gd name="T11" fmla="*/ 3788 h 18"/>
                <a:gd name="T12" fmla="+- 0 5317 5230"/>
                <a:gd name="T13" fmla="*/ T12 w 88"/>
                <a:gd name="T14" fmla="+- 0 3788 3770"/>
                <a:gd name="T15" fmla="*/ 3788 h 18"/>
                <a:gd name="T16" fmla="+- 0 5317 5230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7" y="0"/>
                  </a:moveTo>
                  <a:lnTo>
                    <a:pt x="0" y="0"/>
                  </a:lnTo>
                  <a:lnTo>
                    <a:pt x="16" y="18"/>
                  </a:lnTo>
                  <a:lnTo>
                    <a:pt x="87" y="18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8034" name="Freeform 441"/>
            <p:cNvSpPr>
              <a:spLocks/>
            </p:cNvSpPr>
            <p:nvPr/>
          </p:nvSpPr>
          <p:spPr bwMode="auto">
            <a:xfrm>
              <a:off x="4375569" y="4228158"/>
              <a:ext cx="55884" cy="11432"/>
            </a:xfrm>
            <a:custGeom>
              <a:avLst/>
              <a:gdLst>
                <a:gd name="T0" fmla="+- 0 5440 5352"/>
                <a:gd name="T1" fmla="*/ T0 w 88"/>
                <a:gd name="T2" fmla="+- 0 3770 3770"/>
                <a:gd name="T3" fmla="*/ 3770 h 18"/>
                <a:gd name="T4" fmla="+- 0 5352 5352"/>
                <a:gd name="T5" fmla="*/ T4 w 88"/>
                <a:gd name="T6" fmla="+- 0 3770 3770"/>
                <a:gd name="T7" fmla="*/ 3770 h 18"/>
                <a:gd name="T8" fmla="+- 0 5369 5352"/>
                <a:gd name="T9" fmla="*/ T8 w 88"/>
                <a:gd name="T10" fmla="+- 0 3788 3770"/>
                <a:gd name="T11" fmla="*/ 3788 h 18"/>
                <a:gd name="T12" fmla="+- 0 5440 5352"/>
                <a:gd name="T13" fmla="*/ T12 w 88"/>
                <a:gd name="T14" fmla="+- 0 3788 3770"/>
                <a:gd name="T15" fmla="*/ 3788 h 18"/>
                <a:gd name="T16" fmla="+- 0 5440 5352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8" y="0"/>
                  </a:moveTo>
                  <a:lnTo>
                    <a:pt x="0" y="0"/>
                  </a:lnTo>
                  <a:lnTo>
                    <a:pt x="17" y="18"/>
                  </a:lnTo>
                  <a:lnTo>
                    <a:pt x="88" y="18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8033" name="Freeform 443"/>
            <p:cNvSpPr>
              <a:spLocks/>
            </p:cNvSpPr>
            <p:nvPr/>
          </p:nvSpPr>
          <p:spPr bwMode="auto">
            <a:xfrm>
              <a:off x="4453045" y="4228158"/>
              <a:ext cx="55884" cy="11432"/>
            </a:xfrm>
            <a:custGeom>
              <a:avLst/>
              <a:gdLst>
                <a:gd name="T0" fmla="+- 0 5562 5474"/>
                <a:gd name="T1" fmla="*/ T0 w 88"/>
                <a:gd name="T2" fmla="+- 0 3770 3770"/>
                <a:gd name="T3" fmla="*/ 3770 h 18"/>
                <a:gd name="T4" fmla="+- 0 5474 5474"/>
                <a:gd name="T5" fmla="*/ T4 w 88"/>
                <a:gd name="T6" fmla="+- 0 3770 3770"/>
                <a:gd name="T7" fmla="*/ 3770 h 18"/>
                <a:gd name="T8" fmla="+- 0 5492 5474"/>
                <a:gd name="T9" fmla="*/ T8 w 88"/>
                <a:gd name="T10" fmla="+- 0 3788 3770"/>
                <a:gd name="T11" fmla="*/ 3788 h 18"/>
                <a:gd name="T12" fmla="+- 0 5562 5474"/>
                <a:gd name="T13" fmla="*/ T12 w 88"/>
                <a:gd name="T14" fmla="+- 0 3788 3770"/>
                <a:gd name="T15" fmla="*/ 3788 h 18"/>
                <a:gd name="T16" fmla="+- 0 5562 5474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8" y="0"/>
                  </a:moveTo>
                  <a:lnTo>
                    <a:pt x="0" y="0"/>
                  </a:lnTo>
                  <a:lnTo>
                    <a:pt x="18" y="18"/>
                  </a:lnTo>
                  <a:lnTo>
                    <a:pt x="88" y="18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8031" name="Freeform 445"/>
            <p:cNvSpPr>
              <a:spLocks/>
            </p:cNvSpPr>
            <p:nvPr/>
          </p:nvSpPr>
          <p:spPr bwMode="auto">
            <a:xfrm>
              <a:off x="4531156" y="4228158"/>
              <a:ext cx="55884" cy="11432"/>
            </a:xfrm>
            <a:custGeom>
              <a:avLst/>
              <a:gdLst>
                <a:gd name="T0" fmla="+- 0 5684 5597"/>
                <a:gd name="T1" fmla="*/ T0 w 88"/>
                <a:gd name="T2" fmla="+- 0 3770 3770"/>
                <a:gd name="T3" fmla="*/ 3770 h 18"/>
                <a:gd name="T4" fmla="+- 0 5597 5597"/>
                <a:gd name="T5" fmla="*/ T4 w 88"/>
                <a:gd name="T6" fmla="+- 0 3770 3770"/>
                <a:gd name="T7" fmla="*/ 3770 h 18"/>
                <a:gd name="T8" fmla="+- 0 5615 5597"/>
                <a:gd name="T9" fmla="*/ T8 w 88"/>
                <a:gd name="T10" fmla="+- 0 3788 3770"/>
                <a:gd name="T11" fmla="*/ 3788 h 18"/>
                <a:gd name="T12" fmla="+- 0 5684 5597"/>
                <a:gd name="T13" fmla="*/ T12 w 88"/>
                <a:gd name="T14" fmla="+- 0 3788 3770"/>
                <a:gd name="T15" fmla="*/ 3788 h 18"/>
                <a:gd name="T16" fmla="+- 0 5684 5597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7" y="0"/>
                  </a:moveTo>
                  <a:lnTo>
                    <a:pt x="0" y="0"/>
                  </a:lnTo>
                  <a:lnTo>
                    <a:pt x="18" y="18"/>
                  </a:lnTo>
                  <a:lnTo>
                    <a:pt x="87" y="18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994" name="Freeform 518"/>
            <p:cNvSpPr>
              <a:spLocks/>
            </p:cNvSpPr>
            <p:nvPr/>
          </p:nvSpPr>
          <p:spPr bwMode="auto">
            <a:xfrm>
              <a:off x="2550448" y="3147239"/>
              <a:ext cx="55884" cy="10796"/>
            </a:xfrm>
            <a:custGeom>
              <a:avLst/>
              <a:gdLst>
                <a:gd name="T0" fmla="+- 0 2566 2478"/>
                <a:gd name="T1" fmla="*/ T0 w 88"/>
                <a:gd name="T2" fmla="+- 0 2068 2068"/>
                <a:gd name="T3" fmla="*/ 2068 h 17"/>
                <a:gd name="T4" fmla="+- 0 2478 2478"/>
                <a:gd name="T5" fmla="*/ T4 w 88"/>
                <a:gd name="T6" fmla="+- 0 2068 2068"/>
                <a:gd name="T7" fmla="*/ 2068 h 17"/>
                <a:gd name="T8" fmla="+- 0 2496 2478"/>
                <a:gd name="T9" fmla="*/ T8 w 88"/>
                <a:gd name="T10" fmla="+- 0 2085 2068"/>
                <a:gd name="T11" fmla="*/ 2085 h 17"/>
                <a:gd name="T12" fmla="+- 0 2566 2478"/>
                <a:gd name="T13" fmla="*/ T12 w 88"/>
                <a:gd name="T14" fmla="+- 0 2085 2068"/>
                <a:gd name="T15" fmla="*/ 2085 h 17"/>
                <a:gd name="T16" fmla="+- 0 2566 2478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0"/>
                  </a:moveTo>
                  <a:lnTo>
                    <a:pt x="0" y="0"/>
                  </a:lnTo>
                  <a:lnTo>
                    <a:pt x="18" y="17"/>
                  </a:lnTo>
                  <a:lnTo>
                    <a:pt x="88" y="17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993" name="Freeform 520"/>
            <p:cNvSpPr>
              <a:spLocks/>
            </p:cNvSpPr>
            <p:nvPr/>
          </p:nvSpPr>
          <p:spPr bwMode="auto">
            <a:xfrm>
              <a:off x="2627923" y="3147239"/>
              <a:ext cx="55884" cy="10796"/>
            </a:xfrm>
            <a:custGeom>
              <a:avLst/>
              <a:gdLst>
                <a:gd name="T0" fmla="+- 0 2688 2600"/>
                <a:gd name="T1" fmla="*/ T0 w 88"/>
                <a:gd name="T2" fmla="+- 0 2068 2068"/>
                <a:gd name="T3" fmla="*/ 2068 h 17"/>
                <a:gd name="T4" fmla="+- 0 2600 2600"/>
                <a:gd name="T5" fmla="*/ T4 w 88"/>
                <a:gd name="T6" fmla="+- 0 2068 2068"/>
                <a:gd name="T7" fmla="*/ 2068 h 17"/>
                <a:gd name="T8" fmla="+- 0 2618 2600"/>
                <a:gd name="T9" fmla="*/ T8 w 88"/>
                <a:gd name="T10" fmla="+- 0 2085 2068"/>
                <a:gd name="T11" fmla="*/ 2085 h 17"/>
                <a:gd name="T12" fmla="+- 0 2688 2600"/>
                <a:gd name="T13" fmla="*/ T12 w 88"/>
                <a:gd name="T14" fmla="+- 0 2085 2068"/>
                <a:gd name="T15" fmla="*/ 2085 h 17"/>
                <a:gd name="T16" fmla="+- 0 2688 2600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0"/>
                  </a:moveTo>
                  <a:lnTo>
                    <a:pt x="0" y="0"/>
                  </a:lnTo>
                  <a:lnTo>
                    <a:pt x="18" y="17"/>
                  </a:lnTo>
                  <a:lnTo>
                    <a:pt x="88" y="17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992" name="Freeform 522"/>
            <p:cNvSpPr>
              <a:spLocks/>
            </p:cNvSpPr>
            <p:nvPr/>
          </p:nvSpPr>
          <p:spPr bwMode="auto">
            <a:xfrm>
              <a:off x="2706034" y="3147239"/>
              <a:ext cx="55884" cy="10796"/>
            </a:xfrm>
            <a:custGeom>
              <a:avLst/>
              <a:gdLst>
                <a:gd name="T0" fmla="+- 0 2810 2723"/>
                <a:gd name="T1" fmla="*/ T0 w 88"/>
                <a:gd name="T2" fmla="+- 0 2068 2068"/>
                <a:gd name="T3" fmla="*/ 2068 h 17"/>
                <a:gd name="T4" fmla="+- 0 2723 2723"/>
                <a:gd name="T5" fmla="*/ T4 w 88"/>
                <a:gd name="T6" fmla="+- 0 2068 2068"/>
                <a:gd name="T7" fmla="*/ 2068 h 17"/>
                <a:gd name="T8" fmla="+- 0 2741 2723"/>
                <a:gd name="T9" fmla="*/ T8 w 88"/>
                <a:gd name="T10" fmla="+- 0 2085 2068"/>
                <a:gd name="T11" fmla="*/ 2085 h 17"/>
                <a:gd name="T12" fmla="+- 0 2810 2723"/>
                <a:gd name="T13" fmla="*/ T12 w 88"/>
                <a:gd name="T14" fmla="+- 0 2085 2068"/>
                <a:gd name="T15" fmla="*/ 2085 h 17"/>
                <a:gd name="T16" fmla="+- 0 2810 2723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0"/>
                  </a:moveTo>
                  <a:lnTo>
                    <a:pt x="0" y="0"/>
                  </a:lnTo>
                  <a:lnTo>
                    <a:pt x="18" y="17"/>
                  </a:lnTo>
                  <a:lnTo>
                    <a:pt x="87" y="17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991" name="Freeform 524"/>
            <p:cNvSpPr>
              <a:spLocks/>
            </p:cNvSpPr>
            <p:nvPr/>
          </p:nvSpPr>
          <p:spPr bwMode="auto">
            <a:xfrm>
              <a:off x="2784145" y="3147239"/>
              <a:ext cx="55884" cy="10796"/>
            </a:xfrm>
            <a:custGeom>
              <a:avLst/>
              <a:gdLst>
                <a:gd name="T0" fmla="+- 0 2934 2846"/>
                <a:gd name="T1" fmla="*/ T0 w 88"/>
                <a:gd name="T2" fmla="+- 0 2068 2068"/>
                <a:gd name="T3" fmla="*/ 2068 h 17"/>
                <a:gd name="T4" fmla="+- 0 2846 2846"/>
                <a:gd name="T5" fmla="*/ T4 w 88"/>
                <a:gd name="T6" fmla="+- 0 2068 2068"/>
                <a:gd name="T7" fmla="*/ 2068 h 17"/>
                <a:gd name="T8" fmla="+- 0 2863 2846"/>
                <a:gd name="T9" fmla="*/ T8 w 88"/>
                <a:gd name="T10" fmla="+- 0 2085 2068"/>
                <a:gd name="T11" fmla="*/ 2085 h 17"/>
                <a:gd name="T12" fmla="+- 0 2934 2846"/>
                <a:gd name="T13" fmla="*/ T12 w 88"/>
                <a:gd name="T14" fmla="+- 0 2085 2068"/>
                <a:gd name="T15" fmla="*/ 2085 h 17"/>
                <a:gd name="T16" fmla="+- 0 2934 2846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0"/>
                  </a:moveTo>
                  <a:lnTo>
                    <a:pt x="0" y="0"/>
                  </a:lnTo>
                  <a:lnTo>
                    <a:pt x="17" y="17"/>
                  </a:lnTo>
                  <a:lnTo>
                    <a:pt x="88" y="17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990" name="Freeform 526"/>
            <p:cNvSpPr>
              <a:spLocks/>
            </p:cNvSpPr>
            <p:nvPr/>
          </p:nvSpPr>
          <p:spPr bwMode="auto">
            <a:xfrm>
              <a:off x="2862255" y="3147239"/>
              <a:ext cx="55884" cy="10796"/>
            </a:xfrm>
            <a:custGeom>
              <a:avLst/>
              <a:gdLst>
                <a:gd name="T0" fmla="+- 0 3056 2969"/>
                <a:gd name="T1" fmla="*/ T0 w 88"/>
                <a:gd name="T2" fmla="+- 0 2068 2068"/>
                <a:gd name="T3" fmla="*/ 2068 h 17"/>
                <a:gd name="T4" fmla="+- 0 2969 2969"/>
                <a:gd name="T5" fmla="*/ T4 w 88"/>
                <a:gd name="T6" fmla="+- 0 2068 2068"/>
                <a:gd name="T7" fmla="*/ 2068 h 17"/>
                <a:gd name="T8" fmla="+- 0 2986 2969"/>
                <a:gd name="T9" fmla="*/ T8 w 88"/>
                <a:gd name="T10" fmla="+- 0 2085 2068"/>
                <a:gd name="T11" fmla="*/ 2085 h 17"/>
                <a:gd name="T12" fmla="+- 0 3056 2969"/>
                <a:gd name="T13" fmla="*/ T12 w 88"/>
                <a:gd name="T14" fmla="+- 0 2085 2068"/>
                <a:gd name="T15" fmla="*/ 2085 h 17"/>
                <a:gd name="T16" fmla="+- 0 3056 2969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0"/>
                  </a:moveTo>
                  <a:lnTo>
                    <a:pt x="0" y="0"/>
                  </a:lnTo>
                  <a:lnTo>
                    <a:pt x="17" y="17"/>
                  </a:lnTo>
                  <a:lnTo>
                    <a:pt x="87" y="17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989" name="Freeform 528"/>
            <p:cNvSpPr>
              <a:spLocks/>
            </p:cNvSpPr>
            <p:nvPr/>
          </p:nvSpPr>
          <p:spPr bwMode="auto">
            <a:xfrm>
              <a:off x="2939731" y="3147239"/>
              <a:ext cx="55884" cy="10796"/>
            </a:xfrm>
            <a:custGeom>
              <a:avLst/>
              <a:gdLst>
                <a:gd name="T0" fmla="+- 0 3179 3091"/>
                <a:gd name="T1" fmla="*/ T0 w 88"/>
                <a:gd name="T2" fmla="+- 0 2068 2068"/>
                <a:gd name="T3" fmla="*/ 2068 h 17"/>
                <a:gd name="T4" fmla="+- 0 3091 3091"/>
                <a:gd name="T5" fmla="*/ T4 w 88"/>
                <a:gd name="T6" fmla="+- 0 2068 2068"/>
                <a:gd name="T7" fmla="*/ 2068 h 17"/>
                <a:gd name="T8" fmla="+- 0 3109 3091"/>
                <a:gd name="T9" fmla="*/ T8 w 88"/>
                <a:gd name="T10" fmla="+- 0 2085 2068"/>
                <a:gd name="T11" fmla="*/ 2085 h 17"/>
                <a:gd name="T12" fmla="+- 0 3179 3091"/>
                <a:gd name="T13" fmla="*/ T12 w 88"/>
                <a:gd name="T14" fmla="+- 0 2085 2068"/>
                <a:gd name="T15" fmla="*/ 2085 h 17"/>
                <a:gd name="T16" fmla="+- 0 3179 3091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0"/>
                  </a:moveTo>
                  <a:lnTo>
                    <a:pt x="0" y="0"/>
                  </a:lnTo>
                  <a:lnTo>
                    <a:pt x="18" y="17"/>
                  </a:lnTo>
                  <a:lnTo>
                    <a:pt x="88" y="17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988" name="Freeform 530"/>
            <p:cNvSpPr>
              <a:spLocks/>
            </p:cNvSpPr>
            <p:nvPr/>
          </p:nvSpPr>
          <p:spPr bwMode="auto">
            <a:xfrm>
              <a:off x="3017842" y="3147239"/>
              <a:ext cx="55884" cy="10796"/>
            </a:xfrm>
            <a:custGeom>
              <a:avLst/>
              <a:gdLst>
                <a:gd name="T0" fmla="+- 0 3301 3214"/>
                <a:gd name="T1" fmla="*/ T0 w 88"/>
                <a:gd name="T2" fmla="+- 0 2068 2068"/>
                <a:gd name="T3" fmla="*/ 2068 h 17"/>
                <a:gd name="T4" fmla="+- 0 3214 3214"/>
                <a:gd name="T5" fmla="*/ T4 w 88"/>
                <a:gd name="T6" fmla="+- 0 2068 2068"/>
                <a:gd name="T7" fmla="*/ 2068 h 17"/>
                <a:gd name="T8" fmla="+- 0 3232 3214"/>
                <a:gd name="T9" fmla="*/ T8 w 88"/>
                <a:gd name="T10" fmla="+- 0 2085 2068"/>
                <a:gd name="T11" fmla="*/ 2085 h 17"/>
                <a:gd name="T12" fmla="+- 0 3301 3214"/>
                <a:gd name="T13" fmla="*/ T12 w 88"/>
                <a:gd name="T14" fmla="+- 0 2085 2068"/>
                <a:gd name="T15" fmla="*/ 2085 h 17"/>
                <a:gd name="T16" fmla="+- 0 3301 3214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0"/>
                  </a:moveTo>
                  <a:lnTo>
                    <a:pt x="0" y="0"/>
                  </a:lnTo>
                  <a:lnTo>
                    <a:pt x="18" y="17"/>
                  </a:lnTo>
                  <a:lnTo>
                    <a:pt x="87" y="17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987" name="Freeform 532"/>
            <p:cNvSpPr>
              <a:spLocks/>
            </p:cNvSpPr>
            <p:nvPr/>
          </p:nvSpPr>
          <p:spPr bwMode="auto">
            <a:xfrm>
              <a:off x="3095317" y="3147239"/>
              <a:ext cx="56519" cy="10796"/>
            </a:xfrm>
            <a:custGeom>
              <a:avLst/>
              <a:gdLst>
                <a:gd name="T0" fmla="+- 0 3425 3336"/>
                <a:gd name="T1" fmla="*/ T0 w 89"/>
                <a:gd name="T2" fmla="+- 0 2068 2068"/>
                <a:gd name="T3" fmla="*/ 2068 h 17"/>
                <a:gd name="T4" fmla="+- 0 3336 3336"/>
                <a:gd name="T5" fmla="*/ T4 w 89"/>
                <a:gd name="T6" fmla="+- 0 2068 2068"/>
                <a:gd name="T7" fmla="*/ 2068 h 17"/>
                <a:gd name="T8" fmla="+- 0 3354 3336"/>
                <a:gd name="T9" fmla="*/ T8 w 89"/>
                <a:gd name="T10" fmla="+- 0 2085 2068"/>
                <a:gd name="T11" fmla="*/ 2085 h 17"/>
                <a:gd name="T12" fmla="+- 0 3425 3336"/>
                <a:gd name="T13" fmla="*/ T12 w 89"/>
                <a:gd name="T14" fmla="+- 0 2085 2068"/>
                <a:gd name="T15" fmla="*/ 2085 h 17"/>
                <a:gd name="T16" fmla="+- 0 3425 3336"/>
                <a:gd name="T17" fmla="*/ T16 w 89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9" h="17">
                  <a:moveTo>
                    <a:pt x="89" y="0"/>
                  </a:moveTo>
                  <a:lnTo>
                    <a:pt x="0" y="0"/>
                  </a:lnTo>
                  <a:lnTo>
                    <a:pt x="18" y="17"/>
                  </a:lnTo>
                  <a:lnTo>
                    <a:pt x="89" y="17"/>
                  </a:lnTo>
                  <a:lnTo>
                    <a:pt x="89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986" name="Freeform 534"/>
            <p:cNvSpPr>
              <a:spLocks/>
            </p:cNvSpPr>
            <p:nvPr/>
          </p:nvSpPr>
          <p:spPr bwMode="auto">
            <a:xfrm>
              <a:off x="3174063" y="3147239"/>
              <a:ext cx="55884" cy="10796"/>
            </a:xfrm>
            <a:custGeom>
              <a:avLst/>
              <a:gdLst>
                <a:gd name="T0" fmla="+- 0 3547 3460"/>
                <a:gd name="T1" fmla="*/ T0 w 88"/>
                <a:gd name="T2" fmla="+- 0 2068 2068"/>
                <a:gd name="T3" fmla="*/ 2068 h 17"/>
                <a:gd name="T4" fmla="+- 0 3460 3460"/>
                <a:gd name="T5" fmla="*/ T4 w 88"/>
                <a:gd name="T6" fmla="+- 0 2068 2068"/>
                <a:gd name="T7" fmla="*/ 2068 h 17"/>
                <a:gd name="T8" fmla="+- 0 3476 3460"/>
                <a:gd name="T9" fmla="*/ T8 w 88"/>
                <a:gd name="T10" fmla="+- 0 2085 2068"/>
                <a:gd name="T11" fmla="*/ 2085 h 17"/>
                <a:gd name="T12" fmla="+- 0 3547 3460"/>
                <a:gd name="T13" fmla="*/ T12 w 88"/>
                <a:gd name="T14" fmla="+- 0 2085 2068"/>
                <a:gd name="T15" fmla="*/ 2085 h 17"/>
                <a:gd name="T16" fmla="+- 0 3547 3460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0"/>
                  </a:moveTo>
                  <a:lnTo>
                    <a:pt x="0" y="0"/>
                  </a:lnTo>
                  <a:lnTo>
                    <a:pt x="16" y="17"/>
                  </a:lnTo>
                  <a:lnTo>
                    <a:pt x="87" y="17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985" name="Freeform 536"/>
            <p:cNvSpPr>
              <a:spLocks/>
            </p:cNvSpPr>
            <p:nvPr/>
          </p:nvSpPr>
          <p:spPr bwMode="auto">
            <a:xfrm>
              <a:off x="3251538" y="3147239"/>
              <a:ext cx="55884" cy="10796"/>
            </a:xfrm>
            <a:custGeom>
              <a:avLst/>
              <a:gdLst>
                <a:gd name="T0" fmla="+- 0 3670 3582"/>
                <a:gd name="T1" fmla="*/ T0 w 88"/>
                <a:gd name="T2" fmla="+- 0 2068 2068"/>
                <a:gd name="T3" fmla="*/ 2068 h 17"/>
                <a:gd name="T4" fmla="+- 0 3582 3582"/>
                <a:gd name="T5" fmla="*/ T4 w 88"/>
                <a:gd name="T6" fmla="+- 0 2068 2068"/>
                <a:gd name="T7" fmla="*/ 2068 h 17"/>
                <a:gd name="T8" fmla="+- 0 3600 3582"/>
                <a:gd name="T9" fmla="*/ T8 w 88"/>
                <a:gd name="T10" fmla="+- 0 2085 2068"/>
                <a:gd name="T11" fmla="*/ 2085 h 17"/>
                <a:gd name="T12" fmla="+- 0 3670 3582"/>
                <a:gd name="T13" fmla="*/ T12 w 88"/>
                <a:gd name="T14" fmla="+- 0 2085 2068"/>
                <a:gd name="T15" fmla="*/ 2085 h 17"/>
                <a:gd name="T16" fmla="+- 0 3670 3582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0"/>
                  </a:moveTo>
                  <a:lnTo>
                    <a:pt x="0" y="0"/>
                  </a:lnTo>
                  <a:lnTo>
                    <a:pt x="18" y="17"/>
                  </a:lnTo>
                  <a:lnTo>
                    <a:pt x="88" y="17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984" name="Freeform 538"/>
            <p:cNvSpPr>
              <a:spLocks/>
            </p:cNvSpPr>
            <p:nvPr/>
          </p:nvSpPr>
          <p:spPr bwMode="auto">
            <a:xfrm>
              <a:off x="3329014" y="3147239"/>
              <a:ext cx="55884" cy="10796"/>
            </a:xfrm>
            <a:custGeom>
              <a:avLst/>
              <a:gdLst>
                <a:gd name="T0" fmla="+- 0 3792 3704"/>
                <a:gd name="T1" fmla="*/ T0 w 88"/>
                <a:gd name="T2" fmla="+- 0 2068 2068"/>
                <a:gd name="T3" fmla="*/ 2068 h 17"/>
                <a:gd name="T4" fmla="+- 0 3704 3704"/>
                <a:gd name="T5" fmla="*/ T4 w 88"/>
                <a:gd name="T6" fmla="+- 0 2068 2068"/>
                <a:gd name="T7" fmla="*/ 2068 h 17"/>
                <a:gd name="T8" fmla="+- 0 3722 3704"/>
                <a:gd name="T9" fmla="*/ T8 w 88"/>
                <a:gd name="T10" fmla="+- 0 2085 2068"/>
                <a:gd name="T11" fmla="*/ 2085 h 17"/>
                <a:gd name="T12" fmla="+- 0 3792 3704"/>
                <a:gd name="T13" fmla="*/ T12 w 88"/>
                <a:gd name="T14" fmla="+- 0 2085 2068"/>
                <a:gd name="T15" fmla="*/ 2085 h 17"/>
                <a:gd name="T16" fmla="+- 0 3792 3704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0"/>
                  </a:moveTo>
                  <a:lnTo>
                    <a:pt x="0" y="0"/>
                  </a:lnTo>
                  <a:lnTo>
                    <a:pt x="18" y="17"/>
                  </a:lnTo>
                  <a:lnTo>
                    <a:pt x="88" y="17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983" name="Freeform 540"/>
            <p:cNvSpPr>
              <a:spLocks/>
            </p:cNvSpPr>
            <p:nvPr/>
          </p:nvSpPr>
          <p:spPr bwMode="auto">
            <a:xfrm>
              <a:off x="3407125" y="3147239"/>
              <a:ext cx="55884" cy="10796"/>
            </a:xfrm>
            <a:custGeom>
              <a:avLst/>
              <a:gdLst>
                <a:gd name="T0" fmla="+- 0 3914 3827"/>
                <a:gd name="T1" fmla="*/ T0 w 88"/>
                <a:gd name="T2" fmla="+- 0 2068 2068"/>
                <a:gd name="T3" fmla="*/ 2068 h 17"/>
                <a:gd name="T4" fmla="+- 0 3827 3827"/>
                <a:gd name="T5" fmla="*/ T4 w 88"/>
                <a:gd name="T6" fmla="+- 0 2068 2068"/>
                <a:gd name="T7" fmla="*/ 2068 h 17"/>
                <a:gd name="T8" fmla="+- 0 3845 3827"/>
                <a:gd name="T9" fmla="*/ T8 w 88"/>
                <a:gd name="T10" fmla="+- 0 2085 2068"/>
                <a:gd name="T11" fmla="*/ 2085 h 17"/>
                <a:gd name="T12" fmla="+- 0 3914 3827"/>
                <a:gd name="T13" fmla="*/ T12 w 88"/>
                <a:gd name="T14" fmla="+- 0 2085 2068"/>
                <a:gd name="T15" fmla="*/ 2085 h 17"/>
                <a:gd name="T16" fmla="+- 0 3914 3827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0"/>
                  </a:moveTo>
                  <a:lnTo>
                    <a:pt x="0" y="0"/>
                  </a:lnTo>
                  <a:lnTo>
                    <a:pt x="18" y="17"/>
                  </a:lnTo>
                  <a:lnTo>
                    <a:pt x="87" y="17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982" name="Freeform 542"/>
            <p:cNvSpPr>
              <a:spLocks/>
            </p:cNvSpPr>
            <p:nvPr/>
          </p:nvSpPr>
          <p:spPr bwMode="auto">
            <a:xfrm>
              <a:off x="3485235" y="3147239"/>
              <a:ext cx="55884" cy="10796"/>
            </a:xfrm>
            <a:custGeom>
              <a:avLst/>
              <a:gdLst>
                <a:gd name="T0" fmla="+- 0 4038 3950"/>
                <a:gd name="T1" fmla="*/ T0 w 88"/>
                <a:gd name="T2" fmla="+- 0 2068 2068"/>
                <a:gd name="T3" fmla="*/ 2068 h 17"/>
                <a:gd name="T4" fmla="+- 0 3950 3950"/>
                <a:gd name="T5" fmla="*/ T4 w 88"/>
                <a:gd name="T6" fmla="+- 0 2068 2068"/>
                <a:gd name="T7" fmla="*/ 2068 h 17"/>
                <a:gd name="T8" fmla="+- 0 3967 3950"/>
                <a:gd name="T9" fmla="*/ T8 w 88"/>
                <a:gd name="T10" fmla="+- 0 2085 2068"/>
                <a:gd name="T11" fmla="*/ 2085 h 17"/>
                <a:gd name="T12" fmla="+- 0 4038 3950"/>
                <a:gd name="T13" fmla="*/ T12 w 88"/>
                <a:gd name="T14" fmla="+- 0 2085 2068"/>
                <a:gd name="T15" fmla="*/ 2085 h 17"/>
                <a:gd name="T16" fmla="+- 0 4038 3950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0"/>
                  </a:moveTo>
                  <a:lnTo>
                    <a:pt x="0" y="0"/>
                  </a:lnTo>
                  <a:lnTo>
                    <a:pt x="17" y="17"/>
                  </a:lnTo>
                  <a:lnTo>
                    <a:pt x="88" y="17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981" name="Freeform 544"/>
            <p:cNvSpPr>
              <a:spLocks/>
            </p:cNvSpPr>
            <p:nvPr/>
          </p:nvSpPr>
          <p:spPr bwMode="auto">
            <a:xfrm>
              <a:off x="3563346" y="3147239"/>
              <a:ext cx="55884" cy="10796"/>
            </a:xfrm>
            <a:custGeom>
              <a:avLst/>
              <a:gdLst>
                <a:gd name="T0" fmla="+- 0 4160 4073"/>
                <a:gd name="T1" fmla="*/ T0 w 88"/>
                <a:gd name="T2" fmla="+- 0 2068 2068"/>
                <a:gd name="T3" fmla="*/ 2068 h 17"/>
                <a:gd name="T4" fmla="+- 0 4073 4073"/>
                <a:gd name="T5" fmla="*/ T4 w 88"/>
                <a:gd name="T6" fmla="+- 0 2068 2068"/>
                <a:gd name="T7" fmla="*/ 2068 h 17"/>
                <a:gd name="T8" fmla="+- 0 4090 4073"/>
                <a:gd name="T9" fmla="*/ T8 w 88"/>
                <a:gd name="T10" fmla="+- 0 2085 2068"/>
                <a:gd name="T11" fmla="*/ 2085 h 17"/>
                <a:gd name="T12" fmla="+- 0 4160 4073"/>
                <a:gd name="T13" fmla="*/ T12 w 88"/>
                <a:gd name="T14" fmla="+- 0 2085 2068"/>
                <a:gd name="T15" fmla="*/ 2085 h 17"/>
                <a:gd name="T16" fmla="+- 0 4160 4073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0"/>
                  </a:moveTo>
                  <a:lnTo>
                    <a:pt x="0" y="0"/>
                  </a:lnTo>
                  <a:lnTo>
                    <a:pt x="17" y="17"/>
                  </a:lnTo>
                  <a:lnTo>
                    <a:pt x="87" y="17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980" name="Freeform 546"/>
            <p:cNvSpPr>
              <a:spLocks/>
            </p:cNvSpPr>
            <p:nvPr/>
          </p:nvSpPr>
          <p:spPr bwMode="auto">
            <a:xfrm>
              <a:off x="3640821" y="3147239"/>
              <a:ext cx="55884" cy="10796"/>
            </a:xfrm>
            <a:custGeom>
              <a:avLst/>
              <a:gdLst>
                <a:gd name="T0" fmla="+- 0 4283 4195"/>
                <a:gd name="T1" fmla="*/ T0 w 88"/>
                <a:gd name="T2" fmla="+- 0 2068 2068"/>
                <a:gd name="T3" fmla="*/ 2068 h 17"/>
                <a:gd name="T4" fmla="+- 0 4195 4195"/>
                <a:gd name="T5" fmla="*/ T4 w 88"/>
                <a:gd name="T6" fmla="+- 0 2068 2068"/>
                <a:gd name="T7" fmla="*/ 2068 h 17"/>
                <a:gd name="T8" fmla="+- 0 4213 4195"/>
                <a:gd name="T9" fmla="*/ T8 w 88"/>
                <a:gd name="T10" fmla="+- 0 2085 2068"/>
                <a:gd name="T11" fmla="*/ 2085 h 17"/>
                <a:gd name="T12" fmla="+- 0 4283 4195"/>
                <a:gd name="T13" fmla="*/ T12 w 88"/>
                <a:gd name="T14" fmla="+- 0 2085 2068"/>
                <a:gd name="T15" fmla="*/ 2085 h 17"/>
                <a:gd name="T16" fmla="+- 0 4283 4195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0"/>
                  </a:moveTo>
                  <a:lnTo>
                    <a:pt x="0" y="0"/>
                  </a:lnTo>
                  <a:lnTo>
                    <a:pt x="18" y="17"/>
                  </a:lnTo>
                  <a:lnTo>
                    <a:pt x="88" y="17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979" name="Freeform 548"/>
            <p:cNvSpPr>
              <a:spLocks/>
            </p:cNvSpPr>
            <p:nvPr/>
          </p:nvSpPr>
          <p:spPr bwMode="auto">
            <a:xfrm>
              <a:off x="3718932" y="3147239"/>
              <a:ext cx="55884" cy="10796"/>
            </a:xfrm>
            <a:custGeom>
              <a:avLst/>
              <a:gdLst>
                <a:gd name="T0" fmla="+- 0 4405 4318"/>
                <a:gd name="T1" fmla="*/ T0 w 88"/>
                <a:gd name="T2" fmla="+- 0 2068 2068"/>
                <a:gd name="T3" fmla="*/ 2068 h 17"/>
                <a:gd name="T4" fmla="+- 0 4318 4318"/>
                <a:gd name="T5" fmla="*/ T4 w 88"/>
                <a:gd name="T6" fmla="+- 0 2068 2068"/>
                <a:gd name="T7" fmla="*/ 2068 h 17"/>
                <a:gd name="T8" fmla="+- 0 4336 4318"/>
                <a:gd name="T9" fmla="*/ T8 w 88"/>
                <a:gd name="T10" fmla="+- 0 2085 2068"/>
                <a:gd name="T11" fmla="*/ 2085 h 17"/>
                <a:gd name="T12" fmla="+- 0 4405 4318"/>
                <a:gd name="T13" fmla="*/ T12 w 88"/>
                <a:gd name="T14" fmla="+- 0 2085 2068"/>
                <a:gd name="T15" fmla="*/ 2085 h 17"/>
                <a:gd name="T16" fmla="+- 0 4405 4318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0"/>
                  </a:moveTo>
                  <a:lnTo>
                    <a:pt x="0" y="0"/>
                  </a:lnTo>
                  <a:lnTo>
                    <a:pt x="18" y="17"/>
                  </a:lnTo>
                  <a:lnTo>
                    <a:pt x="87" y="17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978" name="Freeform 550"/>
            <p:cNvSpPr>
              <a:spLocks/>
            </p:cNvSpPr>
            <p:nvPr/>
          </p:nvSpPr>
          <p:spPr bwMode="auto">
            <a:xfrm>
              <a:off x="3796408" y="3147239"/>
              <a:ext cx="55884" cy="10796"/>
            </a:xfrm>
            <a:custGeom>
              <a:avLst/>
              <a:gdLst>
                <a:gd name="T0" fmla="+- 0 4528 4440"/>
                <a:gd name="T1" fmla="*/ T0 w 88"/>
                <a:gd name="T2" fmla="+- 0 2068 2068"/>
                <a:gd name="T3" fmla="*/ 2068 h 17"/>
                <a:gd name="T4" fmla="+- 0 4440 4440"/>
                <a:gd name="T5" fmla="*/ T4 w 88"/>
                <a:gd name="T6" fmla="+- 0 2068 2068"/>
                <a:gd name="T7" fmla="*/ 2068 h 17"/>
                <a:gd name="T8" fmla="+- 0 4458 4440"/>
                <a:gd name="T9" fmla="*/ T8 w 88"/>
                <a:gd name="T10" fmla="+- 0 2085 2068"/>
                <a:gd name="T11" fmla="*/ 2085 h 17"/>
                <a:gd name="T12" fmla="+- 0 4528 4440"/>
                <a:gd name="T13" fmla="*/ T12 w 88"/>
                <a:gd name="T14" fmla="+- 0 2085 2068"/>
                <a:gd name="T15" fmla="*/ 2085 h 17"/>
                <a:gd name="T16" fmla="+- 0 4528 4440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0"/>
                  </a:moveTo>
                  <a:lnTo>
                    <a:pt x="0" y="0"/>
                  </a:lnTo>
                  <a:lnTo>
                    <a:pt x="18" y="17"/>
                  </a:lnTo>
                  <a:lnTo>
                    <a:pt x="88" y="17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977" name="Freeform 552"/>
            <p:cNvSpPr>
              <a:spLocks/>
            </p:cNvSpPr>
            <p:nvPr/>
          </p:nvSpPr>
          <p:spPr bwMode="auto">
            <a:xfrm>
              <a:off x="3875153" y="3147239"/>
              <a:ext cx="55884" cy="10796"/>
            </a:xfrm>
            <a:custGeom>
              <a:avLst/>
              <a:gdLst>
                <a:gd name="T0" fmla="+- 0 4651 4564"/>
                <a:gd name="T1" fmla="*/ T0 w 88"/>
                <a:gd name="T2" fmla="+- 0 2068 2068"/>
                <a:gd name="T3" fmla="*/ 2068 h 17"/>
                <a:gd name="T4" fmla="+- 0 4564 4564"/>
                <a:gd name="T5" fmla="*/ T4 w 88"/>
                <a:gd name="T6" fmla="+- 0 2068 2068"/>
                <a:gd name="T7" fmla="*/ 2068 h 17"/>
                <a:gd name="T8" fmla="+- 0 4580 4564"/>
                <a:gd name="T9" fmla="*/ T8 w 88"/>
                <a:gd name="T10" fmla="+- 0 2085 2068"/>
                <a:gd name="T11" fmla="*/ 2085 h 17"/>
                <a:gd name="T12" fmla="+- 0 4651 4564"/>
                <a:gd name="T13" fmla="*/ T12 w 88"/>
                <a:gd name="T14" fmla="+- 0 2085 2068"/>
                <a:gd name="T15" fmla="*/ 2085 h 17"/>
                <a:gd name="T16" fmla="+- 0 4651 4564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0"/>
                  </a:moveTo>
                  <a:lnTo>
                    <a:pt x="0" y="0"/>
                  </a:lnTo>
                  <a:lnTo>
                    <a:pt x="16" y="17"/>
                  </a:lnTo>
                  <a:lnTo>
                    <a:pt x="87" y="17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976" name="Freeform 554"/>
            <p:cNvSpPr>
              <a:spLocks/>
            </p:cNvSpPr>
            <p:nvPr/>
          </p:nvSpPr>
          <p:spPr bwMode="auto">
            <a:xfrm>
              <a:off x="3952629" y="3147239"/>
              <a:ext cx="55884" cy="10796"/>
            </a:xfrm>
            <a:custGeom>
              <a:avLst/>
              <a:gdLst>
                <a:gd name="T0" fmla="+- 0 4774 4686"/>
                <a:gd name="T1" fmla="*/ T0 w 88"/>
                <a:gd name="T2" fmla="+- 0 2068 2068"/>
                <a:gd name="T3" fmla="*/ 2068 h 17"/>
                <a:gd name="T4" fmla="+- 0 4686 4686"/>
                <a:gd name="T5" fmla="*/ T4 w 88"/>
                <a:gd name="T6" fmla="+- 0 2068 2068"/>
                <a:gd name="T7" fmla="*/ 2068 h 17"/>
                <a:gd name="T8" fmla="+- 0 4703 4686"/>
                <a:gd name="T9" fmla="*/ T8 w 88"/>
                <a:gd name="T10" fmla="+- 0 2085 2068"/>
                <a:gd name="T11" fmla="*/ 2085 h 17"/>
                <a:gd name="T12" fmla="+- 0 4774 4686"/>
                <a:gd name="T13" fmla="*/ T12 w 88"/>
                <a:gd name="T14" fmla="+- 0 2085 2068"/>
                <a:gd name="T15" fmla="*/ 2085 h 17"/>
                <a:gd name="T16" fmla="+- 0 4774 4686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0"/>
                  </a:moveTo>
                  <a:lnTo>
                    <a:pt x="0" y="0"/>
                  </a:lnTo>
                  <a:lnTo>
                    <a:pt x="17" y="17"/>
                  </a:lnTo>
                  <a:lnTo>
                    <a:pt x="88" y="17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975" name="Freeform 556"/>
            <p:cNvSpPr>
              <a:spLocks/>
            </p:cNvSpPr>
            <p:nvPr/>
          </p:nvSpPr>
          <p:spPr bwMode="auto">
            <a:xfrm>
              <a:off x="4030105" y="3147239"/>
              <a:ext cx="55884" cy="10796"/>
            </a:xfrm>
            <a:custGeom>
              <a:avLst/>
              <a:gdLst>
                <a:gd name="T0" fmla="+- 0 4896 4808"/>
                <a:gd name="T1" fmla="*/ T0 w 88"/>
                <a:gd name="T2" fmla="+- 0 2068 2068"/>
                <a:gd name="T3" fmla="*/ 2068 h 17"/>
                <a:gd name="T4" fmla="+- 0 4808 4808"/>
                <a:gd name="T5" fmla="*/ T4 w 88"/>
                <a:gd name="T6" fmla="+- 0 2068 2068"/>
                <a:gd name="T7" fmla="*/ 2068 h 17"/>
                <a:gd name="T8" fmla="+- 0 4826 4808"/>
                <a:gd name="T9" fmla="*/ T8 w 88"/>
                <a:gd name="T10" fmla="+- 0 2085 2068"/>
                <a:gd name="T11" fmla="*/ 2085 h 17"/>
                <a:gd name="T12" fmla="+- 0 4896 4808"/>
                <a:gd name="T13" fmla="*/ T12 w 88"/>
                <a:gd name="T14" fmla="+- 0 2085 2068"/>
                <a:gd name="T15" fmla="*/ 2085 h 17"/>
                <a:gd name="T16" fmla="+- 0 4896 4808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0"/>
                  </a:moveTo>
                  <a:lnTo>
                    <a:pt x="0" y="0"/>
                  </a:lnTo>
                  <a:lnTo>
                    <a:pt x="18" y="17"/>
                  </a:lnTo>
                  <a:lnTo>
                    <a:pt x="88" y="17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974" name="Freeform 558"/>
            <p:cNvSpPr>
              <a:spLocks/>
            </p:cNvSpPr>
            <p:nvPr/>
          </p:nvSpPr>
          <p:spPr bwMode="auto">
            <a:xfrm>
              <a:off x="4108215" y="3147239"/>
              <a:ext cx="55884" cy="10796"/>
            </a:xfrm>
            <a:custGeom>
              <a:avLst/>
              <a:gdLst>
                <a:gd name="T0" fmla="+- 0 5018 4931"/>
                <a:gd name="T1" fmla="*/ T0 w 88"/>
                <a:gd name="T2" fmla="+- 0 2068 2068"/>
                <a:gd name="T3" fmla="*/ 2068 h 17"/>
                <a:gd name="T4" fmla="+- 0 4931 4931"/>
                <a:gd name="T5" fmla="*/ T4 w 88"/>
                <a:gd name="T6" fmla="+- 0 2068 2068"/>
                <a:gd name="T7" fmla="*/ 2068 h 17"/>
                <a:gd name="T8" fmla="+- 0 4949 4931"/>
                <a:gd name="T9" fmla="*/ T8 w 88"/>
                <a:gd name="T10" fmla="+- 0 2085 2068"/>
                <a:gd name="T11" fmla="*/ 2085 h 17"/>
                <a:gd name="T12" fmla="+- 0 5018 4931"/>
                <a:gd name="T13" fmla="*/ T12 w 88"/>
                <a:gd name="T14" fmla="+- 0 2085 2068"/>
                <a:gd name="T15" fmla="*/ 2085 h 17"/>
                <a:gd name="T16" fmla="+- 0 5018 4931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0"/>
                  </a:moveTo>
                  <a:lnTo>
                    <a:pt x="0" y="0"/>
                  </a:lnTo>
                  <a:lnTo>
                    <a:pt x="18" y="17"/>
                  </a:lnTo>
                  <a:lnTo>
                    <a:pt x="87" y="17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973" name="Freeform 560"/>
            <p:cNvSpPr>
              <a:spLocks/>
            </p:cNvSpPr>
            <p:nvPr/>
          </p:nvSpPr>
          <p:spPr bwMode="auto">
            <a:xfrm>
              <a:off x="4185691" y="3147239"/>
              <a:ext cx="56519" cy="10796"/>
            </a:xfrm>
            <a:custGeom>
              <a:avLst/>
              <a:gdLst>
                <a:gd name="T0" fmla="+- 0 5142 5053"/>
                <a:gd name="T1" fmla="*/ T0 w 89"/>
                <a:gd name="T2" fmla="+- 0 2068 2068"/>
                <a:gd name="T3" fmla="*/ 2068 h 17"/>
                <a:gd name="T4" fmla="+- 0 5053 5053"/>
                <a:gd name="T5" fmla="*/ T4 w 89"/>
                <a:gd name="T6" fmla="+- 0 2068 2068"/>
                <a:gd name="T7" fmla="*/ 2068 h 17"/>
                <a:gd name="T8" fmla="+- 0 5071 5053"/>
                <a:gd name="T9" fmla="*/ T8 w 89"/>
                <a:gd name="T10" fmla="+- 0 2085 2068"/>
                <a:gd name="T11" fmla="*/ 2085 h 17"/>
                <a:gd name="T12" fmla="+- 0 5142 5053"/>
                <a:gd name="T13" fmla="*/ T12 w 89"/>
                <a:gd name="T14" fmla="+- 0 2085 2068"/>
                <a:gd name="T15" fmla="*/ 2085 h 17"/>
                <a:gd name="T16" fmla="+- 0 5142 5053"/>
                <a:gd name="T17" fmla="*/ T16 w 89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9" h="17">
                  <a:moveTo>
                    <a:pt x="89" y="0"/>
                  </a:moveTo>
                  <a:lnTo>
                    <a:pt x="0" y="0"/>
                  </a:lnTo>
                  <a:lnTo>
                    <a:pt x="18" y="17"/>
                  </a:lnTo>
                  <a:lnTo>
                    <a:pt x="89" y="17"/>
                  </a:lnTo>
                  <a:lnTo>
                    <a:pt x="89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972" name="Freeform 562"/>
            <p:cNvSpPr>
              <a:spLocks/>
            </p:cNvSpPr>
            <p:nvPr/>
          </p:nvSpPr>
          <p:spPr bwMode="auto">
            <a:xfrm>
              <a:off x="4264436" y="3147239"/>
              <a:ext cx="55884" cy="10796"/>
            </a:xfrm>
            <a:custGeom>
              <a:avLst/>
              <a:gdLst>
                <a:gd name="T0" fmla="+- 0 5264 5177"/>
                <a:gd name="T1" fmla="*/ T0 w 88"/>
                <a:gd name="T2" fmla="+- 0 2068 2068"/>
                <a:gd name="T3" fmla="*/ 2068 h 17"/>
                <a:gd name="T4" fmla="+- 0 5177 5177"/>
                <a:gd name="T5" fmla="*/ T4 w 88"/>
                <a:gd name="T6" fmla="+- 0 2068 2068"/>
                <a:gd name="T7" fmla="*/ 2068 h 17"/>
                <a:gd name="T8" fmla="+- 0 5194 5177"/>
                <a:gd name="T9" fmla="*/ T8 w 88"/>
                <a:gd name="T10" fmla="+- 0 2085 2068"/>
                <a:gd name="T11" fmla="*/ 2085 h 17"/>
                <a:gd name="T12" fmla="+- 0 5264 5177"/>
                <a:gd name="T13" fmla="*/ T12 w 88"/>
                <a:gd name="T14" fmla="+- 0 2085 2068"/>
                <a:gd name="T15" fmla="*/ 2085 h 17"/>
                <a:gd name="T16" fmla="+- 0 5264 5177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0"/>
                  </a:moveTo>
                  <a:lnTo>
                    <a:pt x="0" y="0"/>
                  </a:lnTo>
                  <a:lnTo>
                    <a:pt x="17" y="17"/>
                  </a:lnTo>
                  <a:lnTo>
                    <a:pt x="87" y="17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971" name="Freeform 564"/>
            <p:cNvSpPr>
              <a:spLocks/>
            </p:cNvSpPr>
            <p:nvPr/>
          </p:nvSpPr>
          <p:spPr bwMode="auto">
            <a:xfrm>
              <a:off x="4341912" y="3147239"/>
              <a:ext cx="55884" cy="10796"/>
            </a:xfrm>
            <a:custGeom>
              <a:avLst/>
              <a:gdLst>
                <a:gd name="T0" fmla="+- 0 5387 5299"/>
                <a:gd name="T1" fmla="*/ T0 w 88"/>
                <a:gd name="T2" fmla="+- 0 2068 2068"/>
                <a:gd name="T3" fmla="*/ 2068 h 17"/>
                <a:gd name="T4" fmla="+- 0 5299 5299"/>
                <a:gd name="T5" fmla="*/ T4 w 88"/>
                <a:gd name="T6" fmla="+- 0 2068 2068"/>
                <a:gd name="T7" fmla="*/ 2068 h 17"/>
                <a:gd name="T8" fmla="+- 0 5317 5299"/>
                <a:gd name="T9" fmla="*/ T8 w 88"/>
                <a:gd name="T10" fmla="+- 0 2085 2068"/>
                <a:gd name="T11" fmla="*/ 2085 h 17"/>
                <a:gd name="T12" fmla="+- 0 5387 5299"/>
                <a:gd name="T13" fmla="*/ T12 w 88"/>
                <a:gd name="T14" fmla="+- 0 2085 2068"/>
                <a:gd name="T15" fmla="*/ 2085 h 17"/>
                <a:gd name="T16" fmla="+- 0 5387 5299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0"/>
                  </a:moveTo>
                  <a:lnTo>
                    <a:pt x="0" y="0"/>
                  </a:lnTo>
                  <a:lnTo>
                    <a:pt x="18" y="17"/>
                  </a:lnTo>
                  <a:lnTo>
                    <a:pt x="88" y="17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970" name="Freeform 566"/>
            <p:cNvSpPr>
              <a:spLocks/>
            </p:cNvSpPr>
            <p:nvPr/>
          </p:nvSpPr>
          <p:spPr bwMode="auto">
            <a:xfrm>
              <a:off x="4420023" y="3147239"/>
              <a:ext cx="55884" cy="10796"/>
            </a:xfrm>
            <a:custGeom>
              <a:avLst/>
              <a:gdLst>
                <a:gd name="T0" fmla="+- 0 5509 5422"/>
                <a:gd name="T1" fmla="*/ T0 w 88"/>
                <a:gd name="T2" fmla="+- 0 2068 2068"/>
                <a:gd name="T3" fmla="*/ 2068 h 17"/>
                <a:gd name="T4" fmla="+- 0 5422 5422"/>
                <a:gd name="T5" fmla="*/ T4 w 88"/>
                <a:gd name="T6" fmla="+- 0 2068 2068"/>
                <a:gd name="T7" fmla="*/ 2068 h 17"/>
                <a:gd name="T8" fmla="+- 0 5440 5422"/>
                <a:gd name="T9" fmla="*/ T8 w 88"/>
                <a:gd name="T10" fmla="+- 0 2085 2068"/>
                <a:gd name="T11" fmla="*/ 2085 h 17"/>
                <a:gd name="T12" fmla="+- 0 5509 5422"/>
                <a:gd name="T13" fmla="*/ T12 w 88"/>
                <a:gd name="T14" fmla="+- 0 2085 2068"/>
                <a:gd name="T15" fmla="*/ 2085 h 17"/>
                <a:gd name="T16" fmla="+- 0 5509 5422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0"/>
                  </a:moveTo>
                  <a:lnTo>
                    <a:pt x="0" y="0"/>
                  </a:lnTo>
                  <a:lnTo>
                    <a:pt x="18" y="17"/>
                  </a:lnTo>
                  <a:lnTo>
                    <a:pt x="87" y="17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969" name="Freeform 568"/>
            <p:cNvSpPr>
              <a:spLocks/>
            </p:cNvSpPr>
            <p:nvPr/>
          </p:nvSpPr>
          <p:spPr bwMode="auto">
            <a:xfrm>
              <a:off x="4497498" y="3147239"/>
              <a:ext cx="55884" cy="10796"/>
            </a:xfrm>
            <a:custGeom>
              <a:avLst/>
              <a:gdLst>
                <a:gd name="T0" fmla="+- 0 5632 5544"/>
                <a:gd name="T1" fmla="*/ T0 w 88"/>
                <a:gd name="T2" fmla="+- 0 2068 2068"/>
                <a:gd name="T3" fmla="*/ 2068 h 17"/>
                <a:gd name="T4" fmla="+- 0 5544 5544"/>
                <a:gd name="T5" fmla="*/ T4 w 88"/>
                <a:gd name="T6" fmla="+- 0 2068 2068"/>
                <a:gd name="T7" fmla="*/ 2068 h 17"/>
                <a:gd name="T8" fmla="+- 0 5562 5544"/>
                <a:gd name="T9" fmla="*/ T8 w 88"/>
                <a:gd name="T10" fmla="+- 0 2085 2068"/>
                <a:gd name="T11" fmla="*/ 2085 h 17"/>
                <a:gd name="T12" fmla="+- 0 5632 5544"/>
                <a:gd name="T13" fmla="*/ T12 w 88"/>
                <a:gd name="T14" fmla="+- 0 2085 2068"/>
                <a:gd name="T15" fmla="*/ 2085 h 17"/>
                <a:gd name="T16" fmla="+- 0 5632 5544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0"/>
                  </a:moveTo>
                  <a:lnTo>
                    <a:pt x="0" y="0"/>
                  </a:lnTo>
                  <a:lnTo>
                    <a:pt x="18" y="17"/>
                  </a:lnTo>
                  <a:lnTo>
                    <a:pt x="88" y="17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967" name="Freeform 570"/>
            <p:cNvSpPr>
              <a:spLocks/>
            </p:cNvSpPr>
            <p:nvPr/>
          </p:nvSpPr>
          <p:spPr bwMode="auto">
            <a:xfrm>
              <a:off x="4576244" y="3147239"/>
              <a:ext cx="55884" cy="10796"/>
            </a:xfrm>
            <a:custGeom>
              <a:avLst/>
              <a:gdLst>
                <a:gd name="T0" fmla="+- 0 5755 5668"/>
                <a:gd name="T1" fmla="*/ T0 w 88"/>
                <a:gd name="T2" fmla="+- 0 2068 2068"/>
                <a:gd name="T3" fmla="*/ 2068 h 17"/>
                <a:gd name="T4" fmla="+- 0 5668 5668"/>
                <a:gd name="T5" fmla="*/ T4 w 88"/>
                <a:gd name="T6" fmla="+- 0 2068 2068"/>
                <a:gd name="T7" fmla="*/ 2068 h 17"/>
                <a:gd name="T8" fmla="+- 0 5684 5668"/>
                <a:gd name="T9" fmla="*/ T8 w 88"/>
                <a:gd name="T10" fmla="+- 0 2085 2068"/>
                <a:gd name="T11" fmla="*/ 2085 h 17"/>
                <a:gd name="T12" fmla="+- 0 5755 5668"/>
                <a:gd name="T13" fmla="*/ T12 w 88"/>
                <a:gd name="T14" fmla="+- 0 2085 2068"/>
                <a:gd name="T15" fmla="*/ 2085 h 17"/>
                <a:gd name="T16" fmla="+- 0 5755 5668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0"/>
                  </a:moveTo>
                  <a:lnTo>
                    <a:pt x="0" y="0"/>
                  </a:lnTo>
                  <a:lnTo>
                    <a:pt x="16" y="17"/>
                  </a:lnTo>
                  <a:lnTo>
                    <a:pt x="87" y="17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927" name="Freeform 647"/>
            <p:cNvSpPr>
              <a:spLocks/>
            </p:cNvSpPr>
            <p:nvPr/>
          </p:nvSpPr>
          <p:spPr bwMode="auto">
            <a:xfrm>
              <a:off x="6787350" y="2077752"/>
              <a:ext cx="33657" cy="33660"/>
            </a:xfrm>
            <a:custGeom>
              <a:avLst/>
              <a:gdLst>
                <a:gd name="T0" fmla="+- 0 9189 9137"/>
                <a:gd name="T1" fmla="*/ T0 w 53"/>
                <a:gd name="T2" fmla="+- 0 384 384"/>
                <a:gd name="T3" fmla="*/ 384 h 53"/>
                <a:gd name="T4" fmla="+- 0 9171 9137"/>
                <a:gd name="T5" fmla="*/ T4 w 53"/>
                <a:gd name="T6" fmla="+- 0 393 384"/>
                <a:gd name="T7" fmla="*/ 393 h 53"/>
                <a:gd name="T8" fmla="+- 0 9171 9137"/>
                <a:gd name="T9" fmla="*/ T8 w 53"/>
                <a:gd name="T10" fmla="+- 0 436 384"/>
                <a:gd name="T11" fmla="*/ 436 h 53"/>
                <a:gd name="T12" fmla="+- 0 9189 9137"/>
                <a:gd name="T13" fmla="*/ T12 w 53"/>
                <a:gd name="T14" fmla="+- 0 418 384"/>
                <a:gd name="T15" fmla="*/ 418 h 53"/>
                <a:gd name="T16" fmla="+- 0 9189 9137"/>
                <a:gd name="T17" fmla="*/ T16 w 53"/>
                <a:gd name="T18" fmla="+- 0 384 384"/>
                <a:gd name="T19" fmla="*/ 384 h 53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53" h="53">
                  <a:moveTo>
                    <a:pt x="52" y="0"/>
                  </a:moveTo>
                  <a:lnTo>
                    <a:pt x="34" y="9"/>
                  </a:lnTo>
                  <a:lnTo>
                    <a:pt x="34" y="52"/>
                  </a:lnTo>
                  <a:lnTo>
                    <a:pt x="52" y="34"/>
                  </a:lnTo>
                  <a:lnTo>
                    <a:pt x="52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929" name="Freeform 649"/>
            <p:cNvSpPr>
              <a:spLocks/>
            </p:cNvSpPr>
            <p:nvPr/>
          </p:nvSpPr>
          <p:spPr bwMode="auto">
            <a:xfrm>
              <a:off x="6787350" y="2077752"/>
              <a:ext cx="33657" cy="33660"/>
            </a:xfrm>
            <a:custGeom>
              <a:avLst/>
              <a:gdLst>
                <a:gd name="T0" fmla="+- 0 9189 9137"/>
                <a:gd name="T1" fmla="*/ T0 w 53"/>
                <a:gd name="T2" fmla="+- 0 384 384"/>
                <a:gd name="T3" fmla="*/ 384 h 53"/>
                <a:gd name="T4" fmla="+- 0 9171 9137"/>
                <a:gd name="T5" fmla="*/ T4 w 53"/>
                <a:gd name="T6" fmla="+- 0 384 384"/>
                <a:gd name="T7" fmla="*/ 384 h 53"/>
                <a:gd name="T8" fmla="+- 0 9171 9137"/>
                <a:gd name="T9" fmla="*/ T8 w 53"/>
                <a:gd name="T10" fmla="+- 0 393 384"/>
                <a:gd name="T11" fmla="*/ 393 h 53"/>
                <a:gd name="T12" fmla="+- 0 9189 9137"/>
                <a:gd name="T13" fmla="*/ T12 w 53"/>
                <a:gd name="T14" fmla="+- 0 384 384"/>
                <a:gd name="T15" fmla="*/ 384 h 53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53" h="53">
                  <a:moveTo>
                    <a:pt x="52" y="0"/>
                  </a:moveTo>
                  <a:lnTo>
                    <a:pt x="34" y="0"/>
                  </a:lnTo>
                  <a:lnTo>
                    <a:pt x="34" y="9"/>
                  </a:lnTo>
                  <a:lnTo>
                    <a:pt x="52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926" name="Freeform 651"/>
            <p:cNvSpPr>
              <a:spLocks/>
            </p:cNvSpPr>
            <p:nvPr/>
          </p:nvSpPr>
          <p:spPr bwMode="auto">
            <a:xfrm>
              <a:off x="6809576" y="2133005"/>
              <a:ext cx="11431" cy="55888"/>
            </a:xfrm>
            <a:custGeom>
              <a:avLst/>
              <a:gdLst>
                <a:gd name="T0" fmla="+- 0 9189 9172"/>
                <a:gd name="T1" fmla="*/ T0 w 18"/>
                <a:gd name="T2" fmla="+- 0 471 471"/>
                <a:gd name="T3" fmla="*/ 471 h 88"/>
                <a:gd name="T4" fmla="+- 0 9171 9172"/>
                <a:gd name="T5" fmla="*/ T4 w 18"/>
                <a:gd name="T6" fmla="+- 0 471 471"/>
                <a:gd name="T7" fmla="*/ 471 h 88"/>
                <a:gd name="T8" fmla="+- 0 9171 9172"/>
                <a:gd name="T9" fmla="*/ T8 w 18"/>
                <a:gd name="T10" fmla="+- 0 559 471"/>
                <a:gd name="T11" fmla="*/ 559 h 88"/>
                <a:gd name="T12" fmla="+- 0 9189 9172"/>
                <a:gd name="T13" fmla="*/ T12 w 18"/>
                <a:gd name="T14" fmla="+- 0 542 471"/>
                <a:gd name="T15" fmla="*/ 542 h 88"/>
                <a:gd name="T16" fmla="+- 0 9189 9172"/>
                <a:gd name="T17" fmla="*/ T16 w 18"/>
                <a:gd name="T18" fmla="+- 0 471 471"/>
                <a:gd name="T19" fmla="*/ 471 h 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8">
                  <a:moveTo>
                    <a:pt x="17" y="0"/>
                  </a:moveTo>
                  <a:lnTo>
                    <a:pt x="-1" y="0"/>
                  </a:lnTo>
                  <a:lnTo>
                    <a:pt x="-1" y="88"/>
                  </a:lnTo>
                  <a:lnTo>
                    <a:pt x="17" y="71"/>
                  </a:lnTo>
                  <a:lnTo>
                    <a:pt x="1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925" name="Freeform 653"/>
            <p:cNvSpPr>
              <a:spLocks/>
            </p:cNvSpPr>
            <p:nvPr/>
          </p:nvSpPr>
          <p:spPr bwMode="auto">
            <a:xfrm>
              <a:off x="6809576" y="2211756"/>
              <a:ext cx="11431" cy="55888"/>
            </a:xfrm>
            <a:custGeom>
              <a:avLst/>
              <a:gdLst>
                <a:gd name="T0" fmla="+- 0 9189 9172"/>
                <a:gd name="T1" fmla="*/ T0 w 18"/>
                <a:gd name="T2" fmla="+- 0 595 595"/>
                <a:gd name="T3" fmla="*/ 595 h 88"/>
                <a:gd name="T4" fmla="+- 0 9171 9172"/>
                <a:gd name="T5" fmla="*/ T4 w 18"/>
                <a:gd name="T6" fmla="+- 0 595 595"/>
                <a:gd name="T7" fmla="*/ 595 h 88"/>
                <a:gd name="T8" fmla="+- 0 9171 9172"/>
                <a:gd name="T9" fmla="*/ T8 w 18"/>
                <a:gd name="T10" fmla="+- 0 682 595"/>
                <a:gd name="T11" fmla="*/ 682 h 88"/>
                <a:gd name="T12" fmla="+- 0 9189 9172"/>
                <a:gd name="T13" fmla="*/ T12 w 18"/>
                <a:gd name="T14" fmla="+- 0 664 595"/>
                <a:gd name="T15" fmla="*/ 664 h 88"/>
                <a:gd name="T16" fmla="+- 0 9189 9172"/>
                <a:gd name="T17" fmla="*/ T16 w 18"/>
                <a:gd name="T18" fmla="+- 0 595 595"/>
                <a:gd name="T19" fmla="*/ 595 h 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8">
                  <a:moveTo>
                    <a:pt x="17" y="0"/>
                  </a:moveTo>
                  <a:lnTo>
                    <a:pt x="-1" y="0"/>
                  </a:lnTo>
                  <a:lnTo>
                    <a:pt x="-1" y="87"/>
                  </a:lnTo>
                  <a:lnTo>
                    <a:pt x="17" y="69"/>
                  </a:lnTo>
                  <a:lnTo>
                    <a:pt x="1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924" name="Freeform 655"/>
            <p:cNvSpPr>
              <a:spLocks/>
            </p:cNvSpPr>
            <p:nvPr/>
          </p:nvSpPr>
          <p:spPr bwMode="auto">
            <a:xfrm>
              <a:off x="6809576" y="2289236"/>
              <a:ext cx="11431" cy="55888"/>
            </a:xfrm>
            <a:custGeom>
              <a:avLst/>
              <a:gdLst>
                <a:gd name="T0" fmla="+- 0 9189 9172"/>
                <a:gd name="T1" fmla="*/ T0 w 18"/>
                <a:gd name="T2" fmla="+- 0 717 717"/>
                <a:gd name="T3" fmla="*/ 717 h 88"/>
                <a:gd name="T4" fmla="+- 0 9171 9172"/>
                <a:gd name="T5" fmla="*/ T4 w 18"/>
                <a:gd name="T6" fmla="+- 0 717 717"/>
                <a:gd name="T7" fmla="*/ 717 h 88"/>
                <a:gd name="T8" fmla="+- 0 9171 9172"/>
                <a:gd name="T9" fmla="*/ T8 w 18"/>
                <a:gd name="T10" fmla="+- 0 805 717"/>
                <a:gd name="T11" fmla="*/ 805 h 88"/>
                <a:gd name="T12" fmla="+- 0 9189 9172"/>
                <a:gd name="T13" fmla="*/ T12 w 18"/>
                <a:gd name="T14" fmla="+- 0 787 717"/>
                <a:gd name="T15" fmla="*/ 787 h 88"/>
                <a:gd name="T16" fmla="+- 0 9189 9172"/>
                <a:gd name="T17" fmla="*/ T16 w 18"/>
                <a:gd name="T18" fmla="+- 0 717 717"/>
                <a:gd name="T19" fmla="*/ 717 h 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8">
                  <a:moveTo>
                    <a:pt x="17" y="0"/>
                  </a:moveTo>
                  <a:lnTo>
                    <a:pt x="-1" y="0"/>
                  </a:lnTo>
                  <a:lnTo>
                    <a:pt x="-1" y="88"/>
                  </a:lnTo>
                  <a:lnTo>
                    <a:pt x="17" y="70"/>
                  </a:lnTo>
                  <a:lnTo>
                    <a:pt x="1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923" name="Freeform 657"/>
            <p:cNvSpPr>
              <a:spLocks/>
            </p:cNvSpPr>
            <p:nvPr/>
          </p:nvSpPr>
          <p:spPr bwMode="auto">
            <a:xfrm>
              <a:off x="6809576" y="2367352"/>
              <a:ext cx="11431" cy="55888"/>
            </a:xfrm>
            <a:custGeom>
              <a:avLst/>
              <a:gdLst>
                <a:gd name="T0" fmla="+- 0 9189 9172"/>
                <a:gd name="T1" fmla="*/ T0 w 18"/>
                <a:gd name="T2" fmla="+- 0 840 840"/>
                <a:gd name="T3" fmla="*/ 840 h 88"/>
                <a:gd name="T4" fmla="+- 0 9171 9172"/>
                <a:gd name="T5" fmla="*/ T4 w 18"/>
                <a:gd name="T6" fmla="+- 0 840 840"/>
                <a:gd name="T7" fmla="*/ 840 h 88"/>
                <a:gd name="T8" fmla="+- 0 9171 9172"/>
                <a:gd name="T9" fmla="*/ T8 w 18"/>
                <a:gd name="T10" fmla="+- 0 927 840"/>
                <a:gd name="T11" fmla="*/ 927 h 88"/>
                <a:gd name="T12" fmla="+- 0 9189 9172"/>
                <a:gd name="T13" fmla="*/ T12 w 18"/>
                <a:gd name="T14" fmla="+- 0 910 840"/>
                <a:gd name="T15" fmla="*/ 910 h 88"/>
                <a:gd name="T16" fmla="+- 0 9189 9172"/>
                <a:gd name="T17" fmla="*/ T16 w 18"/>
                <a:gd name="T18" fmla="+- 0 840 840"/>
                <a:gd name="T19" fmla="*/ 840 h 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8">
                  <a:moveTo>
                    <a:pt x="17" y="0"/>
                  </a:moveTo>
                  <a:lnTo>
                    <a:pt x="-1" y="0"/>
                  </a:lnTo>
                  <a:lnTo>
                    <a:pt x="-1" y="87"/>
                  </a:lnTo>
                  <a:lnTo>
                    <a:pt x="17" y="70"/>
                  </a:lnTo>
                  <a:lnTo>
                    <a:pt x="1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922" name="Freeform 659"/>
            <p:cNvSpPr>
              <a:spLocks/>
            </p:cNvSpPr>
            <p:nvPr/>
          </p:nvSpPr>
          <p:spPr bwMode="auto">
            <a:xfrm>
              <a:off x="6809576" y="2445468"/>
              <a:ext cx="11431" cy="55888"/>
            </a:xfrm>
            <a:custGeom>
              <a:avLst/>
              <a:gdLst>
                <a:gd name="T0" fmla="+- 0 9189 9172"/>
                <a:gd name="T1" fmla="*/ T0 w 18"/>
                <a:gd name="T2" fmla="+- 0 963 963"/>
                <a:gd name="T3" fmla="*/ 963 h 88"/>
                <a:gd name="T4" fmla="+- 0 9171 9172"/>
                <a:gd name="T5" fmla="*/ T4 w 18"/>
                <a:gd name="T6" fmla="+- 0 963 963"/>
                <a:gd name="T7" fmla="*/ 963 h 88"/>
                <a:gd name="T8" fmla="+- 0 9171 9172"/>
                <a:gd name="T9" fmla="*/ T8 w 18"/>
                <a:gd name="T10" fmla="+- 0 1051 963"/>
                <a:gd name="T11" fmla="*/ 1051 h 88"/>
                <a:gd name="T12" fmla="+- 0 9189 9172"/>
                <a:gd name="T13" fmla="*/ T12 w 18"/>
                <a:gd name="T14" fmla="+- 0 1033 963"/>
                <a:gd name="T15" fmla="*/ 1033 h 88"/>
                <a:gd name="T16" fmla="+- 0 9189 9172"/>
                <a:gd name="T17" fmla="*/ T16 w 18"/>
                <a:gd name="T18" fmla="+- 0 963 963"/>
                <a:gd name="T19" fmla="*/ 963 h 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8">
                  <a:moveTo>
                    <a:pt x="17" y="0"/>
                  </a:moveTo>
                  <a:lnTo>
                    <a:pt x="-1" y="0"/>
                  </a:lnTo>
                  <a:lnTo>
                    <a:pt x="-1" y="88"/>
                  </a:lnTo>
                  <a:lnTo>
                    <a:pt x="17" y="70"/>
                  </a:lnTo>
                  <a:lnTo>
                    <a:pt x="1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921" name="Freeform 661"/>
            <p:cNvSpPr>
              <a:spLocks/>
            </p:cNvSpPr>
            <p:nvPr/>
          </p:nvSpPr>
          <p:spPr bwMode="auto">
            <a:xfrm>
              <a:off x="6809576" y="2523583"/>
              <a:ext cx="11431" cy="55888"/>
            </a:xfrm>
            <a:custGeom>
              <a:avLst/>
              <a:gdLst>
                <a:gd name="T0" fmla="+- 0 9189 9172"/>
                <a:gd name="T1" fmla="*/ T0 w 18"/>
                <a:gd name="T2" fmla="+- 0 1086 1086"/>
                <a:gd name="T3" fmla="*/ 1086 h 88"/>
                <a:gd name="T4" fmla="+- 0 9171 9172"/>
                <a:gd name="T5" fmla="*/ T4 w 18"/>
                <a:gd name="T6" fmla="+- 0 1086 1086"/>
                <a:gd name="T7" fmla="*/ 1086 h 88"/>
                <a:gd name="T8" fmla="+- 0 9171 9172"/>
                <a:gd name="T9" fmla="*/ T8 w 18"/>
                <a:gd name="T10" fmla="+- 0 1173 1086"/>
                <a:gd name="T11" fmla="*/ 1173 h 88"/>
                <a:gd name="T12" fmla="+- 0 9189 9172"/>
                <a:gd name="T13" fmla="*/ T12 w 18"/>
                <a:gd name="T14" fmla="+- 0 1156 1086"/>
                <a:gd name="T15" fmla="*/ 1156 h 88"/>
                <a:gd name="T16" fmla="+- 0 9189 9172"/>
                <a:gd name="T17" fmla="*/ T16 w 18"/>
                <a:gd name="T18" fmla="+- 0 1086 1086"/>
                <a:gd name="T19" fmla="*/ 1086 h 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8">
                  <a:moveTo>
                    <a:pt x="17" y="0"/>
                  </a:moveTo>
                  <a:lnTo>
                    <a:pt x="-1" y="0"/>
                  </a:lnTo>
                  <a:lnTo>
                    <a:pt x="-1" y="87"/>
                  </a:lnTo>
                  <a:lnTo>
                    <a:pt x="17" y="70"/>
                  </a:lnTo>
                  <a:lnTo>
                    <a:pt x="1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920" name="Freeform 663"/>
            <p:cNvSpPr>
              <a:spLocks/>
            </p:cNvSpPr>
            <p:nvPr/>
          </p:nvSpPr>
          <p:spPr bwMode="auto">
            <a:xfrm>
              <a:off x="6809576" y="2601064"/>
              <a:ext cx="11431" cy="55888"/>
            </a:xfrm>
            <a:custGeom>
              <a:avLst/>
              <a:gdLst>
                <a:gd name="T0" fmla="+- 0 9189 9172"/>
                <a:gd name="T1" fmla="*/ T0 w 18"/>
                <a:gd name="T2" fmla="+- 0 1208 1208"/>
                <a:gd name="T3" fmla="*/ 1208 h 88"/>
                <a:gd name="T4" fmla="+- 0 9171 9172"/>
                <a:gd name="T5" fmla="*/ T4 w 18"/>
                <a:gd name="T6" fmla="+- 0 1208 1208"/>
                <a:gd name="T7" fmla="*/ 1208 h 88"/>
                <a:gd name="T8" fmla="+- 0 9171 9172"/>
                <a:gd name="T9" fmla="*/ T8 w 18"/>
                <a:gd name="T10" fmla="+- 0 1296 1208"/>
                <a:gd name="T11" fmla="*/ 1296 h 88"/>
                <a:gd name="T12" fmla="+- 0 9189 9172"/>
                <a:gd name="T13" fmla="*/ T12 w 18"/>
                <a:gd name="T14" fmla="+- 0 1279 1208"/>
                <a:gd name="T15" fmla="*/ 1279 h 88"/>
                <a:gd name="T16" fmla="+- 0 9189 9172"/>
                <a:gd name="T17" fmla="*/ T16 w 18"/>
                <a:gd name="T18" fmla="+- 0 1208 1208"/>
                <a:gd name="T19" fmla="*/ 1208 h 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8">
                  <a:moveTo>
                    <a:pt x="17" y="0"/>
                  </a:moveTo>
                  <a:lnTo>
                    <a:pt x="-1" y="0"/>
                  </a:lnTo>
                  <a:lnTo>
                    <a:pt x="-1" y="88"/>
                  </a:lnTo>
                  <a:lnTo>
                    <a:pt x="17" y="71"/>
                  </a:lnTo>
                  <a:lnTo>
                    <a:pt x="1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919" name="Freeform 665"/>
            <p:cNvSpPr>
              <a:spLocks/>
            </p:cNvSpPr>
            <p:nvPr/>
          </p:nvSpPr>
          <p:spPr bwMode="auto">
            <a:xfrm>
              <a:off x="6809576" y="2679815"/>
              <a:ext cx="11431" cy="55888"/>
            </a:xfrm>
            <a:custGeom>
              <a:avLst/>
              <a:gdLst>
                <a:gd name="T0" fmla="+- 0 9189 9172"/>
                <a:gd name="T1" fmla="*/ T0 w 18"/>
                <a:gd name="T2" fmla="+- 0 1332 1332"/>
                <a:gd name="T3" fmla="*/ 1332 h 88"/>
                <a:gd name="T4" fmla="+- 0 9171 9172"/>
                <a:gd name="T5" fmla="*/ T4 w 18"/>
                <a:gd name="T6" fmla="+- 0 1332 1332"/>
                <a:gd name="T7" fmla="*/ 1332 h 88"/>
                <a:gd name="T8" fmla="+- 0 9171 9172"/>
                <a:gd name="T9" fmla="*/ T8 w 18"/>
                <a:gd name="T10" fmla="+- 0 1419 1332"/>
                <a:gd name="T11" fmla="*/ 1419 h 88"/>
                <a:gd name="T12" fmla="+- 0 9189 9172"/>
                <a:gd name="T13" fmla="*/ T12 w 18"/>
                <a:gd name="T14" fmla="+- 0 1401 1332"/>
                <a:gd name="T15" fmla="*/ 1401 h 88"/>
                <a:gd name="T16" fmla="+- 0 9189 9172"/>
                <a:gd name="T17" fmla="*/ T16 w 18"/>
                <a:gd name="T18" fmla="+- 0 1332 1332"/>
                <a:gd name="T19" fmla="*/ 1332 h 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8">
                  <a:moveTo>
                    <a:pt x="17" y="0"/>
                  </a:moveTo>
                  <a:lnTo>
                    <a:pt x="-1" y="0"/>
                  </a:lnTo>
                  <a:lnTo>
                    <a:pt x="-1" y="87"/>
                  </a:lnTo>
                  <a:lnTo>
                    <a:pt x="17" y="69"/>
                  </a:lnTo>
                  <a:lnTo>
                    <a:pt x="1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918" name="Freeform 667"/>
            <p:cNvSpPr>
              <a:spLocks/>
            </p:cNvSpPr>
            <p:nvPr/>
          </p:nvSpPr>
          <p:spPr bwMode="auto">
            <a:xfrm>
              <a:off x="6809576" y="2757296"/>
              <a:ext cx="11431" cy="55888"/>
            </a:xfrm>
            <a:custGeom>
              <a:avLst/>
              <a:gdLst>
                <a:gd name="T0" fmla="+- 0 9189 9172"/>
                <a:gd name="T1" fmla="*/ T0 w 18"/>
                <a:gd name="T2" fmla="+- 0 1454 1454"/>
                <a:gd name="T3" fmla="*/ 1454 h 88"/>
                <a:gd name="T4" fmla="+- 0 9171 9172"/>
                <a:gd name="T5" fmla="*/ T4 w 18"/>
                <a:gd name="T6" fmla="+- 0 1454 1454"/>
                <a:gd name="T7" fmla="*/ 1454 h 88"/>
                <a:gd name="T8" fmla="+- 0 9171 9172"/>
                <a:gd name="T9" fmla="*/ T8 w 18"/>
                <a:gd name="T10" fmla="+- 0 1542 1454"/>
                <a:gd name="T11" fmla="*/ 1542 h 88"/>
                <a:gd name="T12" fmla="+- 0 9189 9172"/>
                <a:gd name="T13" fmla="*/ T12 w 18"/>
                <a:gd name="T14" fmla="+- 0 1525 1454"/>
                <a:gd name="T15" fmla="*/ 1525 h 88"/>
                <a:gd name="T16" fmla="+- 0 9189 9172"/>
                <a:gd name="T17" fmla="*/ T16 w 18"/>
                <a:gd name="T18" fmla="+- 0 1454 1454"/>
                <a:gd name="T19" fmla="*/ 1454 h 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8">
                  <a:moveTo>
                    <a:pt x="17" y="0"/>
                  </a:moveTo>
                  <a:lnTo>
                    <a:pt x="-1" y="0"/>
                  </a:lnTo>
                  <a:lnTo>
                    <a:pt x="-1" y="88"/>
                  </a:lnTo>
                  <a:lnTo>
                    <a:pt x="17" y="71"/>
                  </a:lnTo>
                  <a:lnTo>
                    <a:pt x="1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917" name="Freeform 669"/>
            <p:cNvSpPr>
              <a:spLocks/>
            </p:cNvSpPr>
            <p:nvPr/>
          </p:nvSpPr>
          <p:spPr bwMode="auto">
            <a:xfrm>
              <a:off x="6809576" y="2834776"/>
              <a:ext cx="11431" cy="56523"/>
            </a:xfrm>
            <a:custGeom>
              <a:avLst/>
              <a:gdLst>
                <a:gd name="T0" fmla="+- 0 9189 9172"/>
                <a:gd name="T1" fmla="*/ T0 w 18"/>
                <a:gd name="T2" fmla="+- 0 1576 1576"/>
                <a:gd name="T3" fmla="*/ 1576 h 89"/>
                <a:gd name="T4" fmla="+- 0 9171 9172"/>
                <a:gd name="T5" fmla="*/ T4 w 18"/>
                <a:gd name="T6" fmla="+- 0 1576 1576"/>
                <a:gd name="T7" fmla="*/ 1576 h 89"/>
                <a:gd name="T8" fmla="+- 0 9171 9172"/>
                <a:gd name="T9" fmla="*/ T8 w 18"/>
                <a:gd name="T10" fmla="+- 0 1665 1576"/>
                <a:gd name="T11" fmla="*/ 1665 h 89"/>
                <a:gd name="T12" fmla="+- 0 9189 9172"/>
                <a:gd name="T13" fmla="*/ T12 w 18"/>
                <a:gd name="T14" fmla="+- 0 1647 1576"/>
                <a:gd name="T15" fmla="*/ 1647 h 89"/>
                <a:gd name="T16" fmla="+- 0 9189 9172"/>
                <a:gd name="T17" fmla="*/ T16 w 18"/>
                <a:gd name="T18" fmla="+- 0 1576 1576"/>
                <a:gd name="T19" fmla="*/ 1576 h 8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9">
                  <a:moveTo>
                    <a:pt x="17" y="0"/>
                  </a:moveTo>
                  <a:lnTo>
                    <a:pt x="-1" y="0"/>
                  </a:lnTo>
                  <a:lnTo>
                    <a:pt x="-1" y="89"/>
                  </a:lnTo>
                  <a:lnTo>
                    <a:pt x="17" y="71"/>
                  </a:lnTo>
                  <a:lnTo>
                    <a:pt x="1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916" name="Freeform 671"/>
            <p:cNvSpPr>
              <a:spLocks/>
            </p:cNvSpPr>
            <p:nvPr/>
          </p:nvSpPr>
          <p:spPr bwMode="auto">
            <a:xfrm>
              <a:off x="6809576" y="2913527"/>
              <a:ext cx="11431" cy="55888"/>
            </a:xfrm>
            <a:custGeom>
              <a:avLst/>
              <a:gdLst>
                <a:gd name="T0" fmla="+- 0 9189 9172"/>
                <a:gd name="T1" fmla="*/ T0 w 18"/>
                <a:gd name="T2" fmla="+- 0 1700 1700"/>
                <a:gd name="T3" fmla="*/ 1700 h 88"/>
                <a:gd name="T4" fmla="+- 0 9171 9172"/>
                <a:gd name="T5" fmla="*/ T4 w 18"/>
                <a:gd name="T6" fmla="+- 0 1700 1700"/>
                <a:gd name="T7" fmla="*/ 1700 h 88"/>
                <a:gd name="T8" fmla="+- 0 9171 9172"/>
                <a:gd name="T9" fmla="*/ T8 w 18"/>
                <a:gd name="T10" fmla="+- 0 1788 1700"/>
                <a:gd name="T11" fmla="*/ 1788 h 88"/>
                <a:gd name="T12" fmla="+- 0 9189 9172"/>
                <a:gd name="T13" fmla="*/ T12 w 18"/>
                <a:gd name="T14" fmla="+- 0 1770 1700"/>
                <a:gd name="T15" fmla="*/ 1770 h 88"/>
                <a:gd name="T16" fmla="+- 0 9189 9172"/>
                <a:gd name="T17" fmla="*/ T16 w 18"/>
                <a:gd name="T18" fmla="+- 0 1700 1700"/>
                <a:gd name="T19" fmla="*/ 1700 h 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8">
                  <a:moveTo>
                    <a:pt x="17" y="0"/>
                  </a:moveTo>
                  <a:lnTo>
                    <a:pt x="-1" y="0"/>
                  </a:lnTo>
                  <a:lnTo>
                    <a:pt x="-1" y="88"/>
                  </a:lnTo>
                  <a:lnTo>
                    <a:pt x="17" y="70"/>
                  </a:lnTo>
                  <a:lnTo>
                    <a:pt x="1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915" name="Freeform 673"/>
            <p:cNvSpPr>
              <a:spLocks/>
            </p:cNvSpPr>
            <p:nvPr/>
          </p:nvSpPr>
          <p:spPr bwMode="auto">
            <a:xfrm>
              <a:off x="6809576" y="2991008"/>
              <a:ext cx="11431" cy="55888"/>
            </a:xfrm>
            <a:custGeom>
              <a:avLst/>
              <a:gdLst>
                <a:gd name="T0" fmla="+- 0 9189 9172"/>
                <a:gd name="T1" fmla="*/ T0 w 18"/>
                <a:gd name="T2" fmla="+- 0 1822 1822"/>
                <a:gd name="T3" fmla="*/ 1822 h 88"/>
                <a:gd name="T4" fmla="+- 0 9171 9172"/>
                <a:gd name="T5" fmla="*/ T4 w 18"/>
                <a:gd name="T6" fmla="+- 0 1822 1822"/>
                <a:gd name="T7" fmla="*/ 1822 h 88"/>
                <a:gd name="T8" fmla="+- 0 9171 9172"/>
                <a:gd name="T9" fmla="*/ T8 w 18"/>
                <a:gd name="T10" fmla="+- 0 1910 1822"/>
                <a:gd name="T11" fmla="*/ 1910 h 88"/>
                <a:gd name="T12" fmla="+- 0 9189 9172"/>
                <a:gd name="T13" fmla="*/ T12 w 18"/>
                <a:gd name="T14" fmla="+- 0 1893 1822"/>
                <a:gd name="T15" fmla="*/ 1893 h 88"/>
                <a:gd name="T16" fmla="+- 0 9189 9172"/>
                <a:gd name="T17" fmla="*/ T16 w 18"/>
                <a:gd name="T18" fmla="+- 0 1822 1822"/>
                <a:gd name="T19" fmla="*/ 1822 h 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8">
                  <a:moveTo>
                    <a:pt x="17" y="0"/>
                  </a:moveTo>
                  <a:lnTo>
                    <a:pt x="-1" y="0"/>
                  </a:lnTo>
                  <a:lnTo>
                    <a:pt x="-1" y="88"/>
                  </a:lnTo>
                  <a:lnTo>
                    <a:pt x="17" y="71"/>
                  </a:lnTo>
                  <a:lnTo>
                    <a:pt x="1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914" name="Freeform 675"/>
            <p:cNvSpPr>
              <a:spLocks/>
            </p:cNvSpPr>
            <p:nvPr/>
          </p:nvSpPr>
          <p:spPr bwMode="auto">
            <a:xfrm>
              <a:off x="6809576" y="3069123"/>
              <a:ext cx="11431" cy="56523"/>
            </a:xfrm>
            <a:custGeom>
              <a:avLst/>
              <a:gdLst>
                <a:gd name="T0" fmla="+- 0 9189 9172"/>
                <a:gd name="T1" fmla="*/ T0 w 18"/>
                <a:gd name="T2" fmla="+- 0 1945 1945"/>
                <a:gd name="T3" fmla="*/ 1945 h 89"/>
                <a:gd name="T4" fmla="+- 0 9171 9172"/>
                <a:gd name="T5" fmla="*/ T4 w 18"/>
                <a:gd name="T6" fmla="+- 0 1945 1945"/>
                <a:gd name="T7" fmla="*/ 1945 h 89"/>
                <a:gd name="T8" fmla="+- 0 9171 9172"/>
                <a:gd name="T9" fmla="*/ T8 w 18"/>
                <a:gd name="T10" fmla="+- 0 2034 1945"/>
                <a:gd name="T11" fmla="*/ 2034 h 89"/>
                <a:gd name="T12" fmla="+- 0 9189 9172"/>
                <a:gd name="T13" fmla="*/ T12 w 18"/>
                <a:gd name="T14" fmla="+- 0 2016 1945"/>
                <a:gd name="T15" fmla="*/ 2016 h 89"/>
                <a:gd name="T16" fmla="+- 0 9189 9172"/>
                <a:gd name="T17" fmla="*/ T16 w 18"/>
                <a:gd name="T18" fmla="+- 0 1945 1945"/>
                <a:gd name="T19" fmla="*/ 1945 h 8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9">
                  <a:moveTo>
                    <a:pt x="17" y="0"/>
                  </a:moveTo>
                  <a:lnTo>
                    <a:pt x="-1" y="0"/>
                  </a:lnTo>
                  <a:lnTo>
                    <a:pt x="-1" y="89"/>
                  </a:lnTo>
                  <a:lnTo>
                    <a:pt x="17" y="71"/>
                  </a:lnTo>
                  <a:lnTo>
                    <a:pt x="1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913" name="Freeform 677"/>
            <p:cNvSpPr>
              <a:spLocks/>
            </p:cNvSpPr>
            <p:nvPr/>
          </p:nvSpPr>
          <p:spPr bwMode="auto">
            <a:xfrm>
              <a:off x="6809576" y="3147239"/>
              <a:ext cx="11431" cy="55888"/>
            </a:xfrm>
            <a:custGeom>
              <a:avLst/>
              <a:gdLst>
                <a:gd name="T0" fmla="+- 0 9189 9172"/>
                <a:gd name="T1" fmla="*/ T0 w 18"/>
                <a:gd name="T2" fmla="+- 0 2068 2068"/>
                <a:gd name="T3" fmla="*/ 2068 h 88"/>
                <a:gd name="T4" fmla="+- 0 9171 9172"/>
                <a:gd name="T5" fmla="*/ T4 w 18"/>
                <a:gd name="T6" fmla="+- 0 2068 2068"/>
                <a:gd name="T7" fmla="*/ 2068 h 88"/>
                <a:gd name="T8" fmla="+- 0 9171 9172"/>
                <a:gd name="T9" fmla="*/ T8 w 18"/>
                <a:gd name="T10" fmla="+- 0 2138 2068"/>
                <a:gd name="T11" fmla="*/ 2138 h 88"/>
                <a:gd name="T12" fmla="+- 0 9189 9172"/>
                <a:gd name="T13" fmla="*/ T12 w 18"/>
                <a:gd name="T14" fmla="+- 0 2156 2068"/>
                <a:gd name="T15" fmla="*/ 2156 h 88"/>
                <a:gd name="T16" fmla="+- 0 9189 9172"/>
                <a:gd name="T17" fmla="*/ T16 w 18"/>
                <a:gd name="T18" fmla="+- 0 2068 2068"/>
                <a:gd name="T19" fmla="*/ 2068 h 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8">
                  <a:moveTo>
                    <a:pt x="17" y="0"/>
                  </a:moveTo>
                  <a:lnTo>
                    <a:pt x="-1" y="0"/>
                  </a:lnTo>
                  <a:lnTo>
                    <a:pt x="-1" y="70"/>
                  </a:lnTo>
                  <a:lnTo>
                    <a:pt x="17" y="88"/>
                  </a:lnTo>
                  <a:lnTo>
                    <a:pt x="1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912" name="Freeform 679"/>
            <p:cNvSpPr>
              <a:spLocks/>
            </p:cNvSpPr>
            <p:nvPr/>
          </p:nvSpPr>
          <p:spPr bwMode="auto">
            <a:xfrm>
              <a:off x="6809576" y="3225355"/>
              <a:ext cx="11431" cy="55888"/>
            </a:xfrm>
            <a:custGeom>
              <a:avLst/>
              <a:gdLst>
                <a:gd name="T0" fmla="+- 0 9189 9172"/>
                <a:gd name="T1" fmla="*/ T0 w 18"/>
                <a:gd name="T2" fmla="+- 0 2191 2191"/>
                <a:gd name="T3" fmla="*/ 2191 h 88"/>
                <a:gd name="T4" fmla="+- 0 9171 9172"/>
                <a:gd name="T5" fmla="*/ T4 w 18"/>
                <a:gd name="T6" fmla="+- 0 2191 2191"/>
                <a:gd name="T7" fmla="*/ 2191 h 88"/>
                <a:gd name="T8" fmla="+- 0 9171 9172"/>
                <a:gd name="T9" fmla="*/ T8 w 18"/>
                <a:gd name="T10" fmla="+- 0 2262 2191"/>
                <a:gd name="T11" fmla="*/ 2262 h 88"/>
                <a:gd name="T12" fmla="+- 0 9189 9172"/>
                <a:gd name="T13" fmla="*/ T12 w 18"/>
                <a:gd name="T14" fmla="+- 0 2278 2191"/>
                <a:gd name="T15" fmla="*/ 2278 h 88"/>
                <a:gd name="T16" fmla="+- 0 9189 9172"/>
                <a:gd name="T17" fmla="*/ T16 w 18"/>
                <a:gd name="T18" fmla="+- 0 2191 2191"/>
                <a:gd name="T19" fmla="*/ 2191 h 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8">
                  <a:moveTo>
                    <a:pt x="17" y="0"/>
                  </a:moveTo>
                  <a:lnTo>
                    <a:pt x="-1" y="0"/>
                  </a:lnTo>
                  <a:lnTo>
                    <a:pt x="-1" y="71"/>
                  </a:lnTo>
                  <a:lnTo>
                    <a:pt x="17" y="87"/>
                  </a:lnTo>
                  <a:lnTo>
                    <a:pt x="1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911" name="Freeform 681"/>
            <p:cNvSpPr>
              <a:spLocks/>
            </p:cNvSpPr>
            <p:nvPr/>
          </p:nvSpPr>
          <p:spPr bwMode="auto">
            <a:xfrm>
              <a:off x="6809576" y="3303471"/>
              <a:ext cx="11431" cy="55888"/>
            </a:xfrm>
            <a:custGeom>
              <a:avLst/>
              <a:gdLst>
                <a:gd name="T0" fmla="+- 0 9189 9172"/>
                <a:gd name="T1" fmla="*/ T0 w 18"/>
                <a:gd name="T2" fmla="+- 0 2314 2314"/>
                <a:gd name="T3" fmla="*/ 2314 h 88"/>
                <a:gd name="T4" fmla="+- 0 9171 9172"/>
                <a:gd name="T5" fmla="*/ T4 w 18"/>
                <a:gd name="T6" fmla="+- 0 2314 2314"/>
                <a:gd name="T7" fmla="*/ 2314 h 88"/>
                <a:gd name="T8" fmla="+- 0 9171 9172"/>
                <a:gd name="T9" fmla="*/ T8 w 18"/>
                <a:gd name="T10" fmla="+- 0 2384 2314"/>
                <a:gd name="T11" fmla="*/ 2384 h 88"/>
                <a:gd name="T12" fmla="+- 0 9189 9172"/>
                <a:gd name="T13" fmla="*/ T12 w 18"/>
                <a:gd name="T14" fmla="+- 0 2402 2314"/>
                <a:gd name="T15" fmla="*/ 2402 h 88"/>
                <a:gd name="T16" fmla="+- 0 9189 9172"/>
                <a:gd name="T17" fmla="*/ T16 w 18"/>
                <a:gd name="T18" fmla="+- 0 2314 2314"/>
                <a:gd name="T19" fmla="*/ 2314 h 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8">
                  <a:moveTo>
                    <a:pt x="17" y="0"/>
                  </a:moveTo>
                  <a:lnTo>
                    <a:pt x="-1" y="0"/>
                  </a:lnTo>
                  <a:lnTo>
                    <a:pt x="-1" y="70"/>
                  </a:lnTo>
                  <a:lnTo>
                    <a:pt x="17" y="88"/>
                  </a:lnTo>
                  <a:lnTo>
                    <a:pt x="1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910" name="Freeform 683"/>
            <p:cNvSpPr>
              <a:spLocks/>
            </p:cNvSpPr>
            <p:nvPr/>
          </p:nvSpPr>
          <p:spPr bwMode="auto">
            <a:xfrm>
              <a:off x="6809576" y="3381586"/>
              <a:ext cx="11431" cy="55888"/>
            </a:xfrm>
            <a:custGeom>
              <a:avLst/>
              <a:gdLst>
                <a:gd name="T0" fmla="+- 0 9189 9172"/>
                <a:gd name="T1" fmla="*/ T0 w 18"/>
                <a:gd name="T2" fmla="+- 0 2437 2437"/>
                <a:gd name="T3" fmla="*/ 2437 h 88"/>
                <a:gd name="T4" fmla="+- 0 9171 9172"/>
                <a:gd name="T5" fmla="*/ T4 w 18"/>
                <a:gd name="T6" fmla="+- 0 2437 2437"/>
                <a:gd name="T7" fmla="*/ 2437 h 88"/>
                <a:gd name="T8" fmla="+- 0 9171 9172"/>
                <a:gd name="T9" fmla="*/ T8 w 18"/>
                <a:gd name="T10" fmla="+- 0 2506 2437"/>
                <a:gd name="T11" fmla="*/ 2506 h 88"/>
                <a:gd name="T12" fmla="+- 0 9189 9172"/>
                <a:gd name="T13" fmla="*/ T12 w 18"/>
                <a:gd name="T14" fmla="+- 0 2524 2437"/>
                <a:gd name="T15" fmla="*/ 2524 h 88"/>
                <a:gd name="T16" fmla="+- 0 9189 9172"/>
                <a:gd name="T17" fmla="*/ T16 w 18"/>
                <a:gd name="T18" fmla="+- 0 2437 2437"/>
                <a:gd name="T19" fmla="*/ 2437 h 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8">
                  <a:moveTo>
                    <a:pt x="17" y="0"/>
                  </a:moveTo>
                  <a:lnTo>
                    <a:pt x="-1" y="0"/>
                  </a:lnTo>
                  <a:lnTo>
                    <a:pt x="-1" y="69"/>
                  </a:lnTo>
                  <a:lnTo>
                    <a:pt x="17" y="87"/>
                  </a:lnTo>
                  <a:lnTo>
                    <a:pt x="1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909" name="Freeform 685"/>
            <p:cNvSpPr>
              <a:spLocks/>
            </p:cNvSpPr>
            <p:nvPr/>
          </p:nvSpPr>
          <p:spPr bwMode="auto">
            <a:xfrm>
              <a:off x="6809576" y="3459067"/>
              <a:ext cx="11431" cy="55888"/>
            </a:xfrm>
            <a:custGeom>
              <a:avLst/>
              <a:gdLst>
                <a:gd name="T0" fmla="+- 0 9189 9172"/>
                <a:gd name="T1" fmla="*/ T0 w 18"/>
                <a:gd name="T2" fmla="+- 0 2559 2559"/>
                <a:gd name="T3" fmla="*/ 2559 h 88"/>
                <a:gd name="T4" fmla="+- 0 9171 9172"/>
                <a:gd name="T5" fmla="*/ T4 w 18"/>
                <a:gd name="T6" fmla="+- 0 2559 2559"/>
                <a:gd name="T7" fmla="*/ 2559 h 88"/>
                <a:gd name="T8" fmla="+- 0 9171 9172"/>
                <a:gd name="T9" fmla="*/ T8 w 18"/>
                <a:gd name="T10" fmla="+- 0 2630 2559"/>
                <a:gd name="T11" fmla="*/ 2630 h 88"/>
                <a:gd name="T12" fmla="+- 0 9189 9172"/>
                <a:gd name="T13" fmla="*/ T12 w 18"/>
                <a:gd name="T14" fmla="+- 0 2647 2559"/>
                <a:gd name="T15" fmla="*/ 2647 h 88"/>
                <a:gd name="T16" fmla="+- 0 9189 9172"/>
                <a:gd name="T17" fmla="*/ T16 w 18"/>
                <a:gd name="T18" fmla="+- 0 2559 2559"/>
                <a:gd name="T19" fmla="*/ 2559 h 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8">
                  <a:moveTo>
                    <a:pt x="17" y="0"/>
                  </a:moveTo>
                  <a:lnTo>
                    <a:pt x="-1" y="0"/>
                  </a:lnTo>
                  <a:lnTo>
                    <a:pt x="-1" y="71"/>
                  </a:lnTo>
                  <a:lnTo>
                    <a:pt x="17" y="88"/>
                  </a:lnTo>
                  <a:lnTo>
                    <a:pt x="1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908" name="Freeform 687"/>
            <p:cNvSpPr>
              <a:spLocks/>
            </p:cNvSpPr>
            <p:nvPr/>
          </p:nvSpPr>
          <p:spPr bwMode="auto">
            <a:xfrm>
              <a:off x="6809576" y="3537818"/>
              <a:ext cx="11431" cy="55888"/>
            </a:xfrm>
            <a:custGeom>
              <a:avLst/>
              <a:gdLst>
                <a:gd name="T0" fmla="+- 0 9189 9172"/>
                <a:gd name="T1" fmla="*/ T0 w 18"/>
                <a:gd name="T2" fmla="+- 0 2683 2683"/>
                <a:gd name="T3" fmla="*/ 2683 h 88"/>
                <a:gd name="T4" fmla="+- 0 9171 9172"/>
                <a:gd name="T5" fmla="*/ T4 w 18"/>
                <a:gd name="T6" fmla="+- 0 2683 2683"/>
                <a:gd name="T7" fmla="*/ 2683 h 88"/>
                <a:gd name="T8" fmla="+- 0 9171 9172"/>
                <a:gd name="T9" fmla="*/ T8 w 18"/>
                <a:gd name="T10" fmla="+- 0 2752 2683"/>
                <a:gd name="T11" fmla="*/ 2752 h 88"/>
                <a:gd name="T12" fmla="+- 0 9189 9172"/>
                <a:gd name="T13" fmla="*/ T12 w 18"/>
                <a:gd name="T14" fmla="+- 0 2770 2683"/>
                <a:gd name="T15" fmla="*/ 2770 h 88"/>
                <a:gd name="T16" fmla="+- 0 9189 9172"/>
                <a:gd name="T17" fmla="*/ T16 w 18"/>
                <a:gd name="T18" fmla="+- 0 2683 2683"/>
                <a:gd name="T19" fmla="*/ 2683 h 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8">
                  <a:moveTo>
                    <a:pt x="17" y="0"/>
                  </a:moveTo>
                  <a:lnTo>
                    <a:pt x="-1" y="0"/>
                  </a:lnTo>
                  <a:lnTo>
                    <a:pt x="-1" y="69"/>
                  </a:lnTo>
                  <a:lnTo>
                    <a:pt x="17" y="87"/>
                  </a:lnTo>
                  <a:lnTo>
                    <a:pt x="1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907" name="Freeform 689"/>
            <p:cNvSpPr>
              <a:spLocks/>
            </p:cNvSpPr>
            <p:nvPr/>
          </p:nvSpPr>
          <p:spPr bwMode="auto">
            <a:xfrm>
              <a:off x="6809576" y="3615299"/>
              <a:ext cx="11431" cy="55888"/>
            </a:xfrm>
            <a:custGeom>
              <a:avLst/>
              <a:gdLst>
                <a:gd name="T0" fmla="+- 0 9189 9172"/>
                <a:gd name="T1" fmla="*/ T0 w 18"/>
                <a:gd name="T2" fmla="+- 0 2805 2805"/>
                <a:gd name="T3" fmla="*/ 2805 h 88"/>
                <a:gd name="T4" fmla="+- 0 9171 9172"/>
                <a:gd name="T5" fmla="*/ T4 w 18"/>
                <a:gd name="T6" fmla="+- 0 2805 2805"/>
                <a:gd name="T7" fmla="*/ 2805 h 88"/>
                <a:gd name="T8" fmla="+- 0 9171 9172"/>
                <a:gd name="T9" fmla="*/ T8 w 18"/>
                <a:gd name="T10" fmla="+- 0 2875 2805"/>
                <a:gd name="T11" fmla="*/ 2875 h 88"/>
                <a:gd name="T12" fmla="+- 0 9189 9172"/>
                <a:gd name="T13" fmla="*/ T12 w 18"/>
                <a:gd name="T14" fmla="+- 0 2893 2805"/>
                <a:gd name="T15" fmla="*/ 2893 h 88"/>
                <a:gd name="T16" fmla="+- 0 9189 9172"/>
                <a:gd name="T17" fmla="*/ T16 w 18"/>
                <a:gd name="T18" fmla="+- 0 2805 2805"/>
                <a:gd name="T19" fmla="*/ 2805 h 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8">
                  <a:moveTo>
                    <a:pt x="17" y="0"/>
                  </a:moveTo>
                  <a:lnTo>
                    <a:pt x="-1" y="0"/>
                  </a:lnTo>
                  <a:lnTo>
                    <a:pt x="-1" y="70"/>
                  </a:lnTo>
                  <a:lnTo>
                    <a:pt x="17" y="88"/>
                  </a:lnTo>
                  <a:lnTo>
                    <a:pt x="1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906" name="Freeform 691"/>
            <p:cNvSpPr>
              <a:spLocks/>
            </p:cNvSpPr>
            <p:nvPr/>
          </p:nvSpPr>
          <p:spPr bwMode="auto">
            <a:xfrm>
              <a:off x="6809576" y="3693414"/>
              <a:ext cx="11431" cy="55888"/>
            </a:xfrm>
            <a:custGeom>
              <a:avLst/>
              <a:gdLst>
                <a:gd name="T0" fmla="+- 0 9189 9172"/>
                <a:gd name="T1" fmla="*/ T0 w 18"/>
                <a:gd name="T2" fmla="+- 0 2928 2928"/>
                <a:gd name="T3" fmla="*/ 2928 h 88"/>
                <a:gd name="T4" fmla="+- 0 9171 9172"/>
                <a:gd name="T5" fmla="*/ T4 w 18"/>
                <a:gd name="T6" fmla="+- 0 2928 2928"/>
                <a:gd name="T7" fmla="*/ 2928 h 88"/>
                <a:gd name="T8" fmla="+- 0 9171 9172"/>
                <a:gd name="T9" fmla="*/ T8 w 18"/>
                <a:gd name="T10" fmla="+- 0 2998 2928"/>
                <a:gd name="T11" fmla="*/ 2998 h 88"/>
                <a:gd name="T12" fmla="+- 0 9189 9172"/>
                <a:gd name="T13" fmla="*/ T12 w 18"/>
                <a:gd name="T14" fmla="+- 0 3015 2928"/>
                <a:gd name="T15" fmla="*/ 3015 h 88"/>
                <a:gd name="T16" fmla="+- 0 9189 9172"/>
                <a:gd name="T17" fmla="*/ T16 w 18"/>
                <a:gd name="T18" fmla="+- 0 2928 2928"/>
                <a:gd name="T19" fmla="*/ 2928 h 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8">
                  <a:moveTo>
                    <a:pt x="17" y="0"/>
                  </a:moveTo>
                  <a:lnTo>
                    <a:pt x="-1" y="0"/>
                  </a:lnTo>
                  <a:lnTo>
                    <a:pt x="-1" y="70"/>
                  </a:lnTo>
                  <a:lnTo>
                    <a:pt x="17" y="87"/>
                  </a:lnTo>
                  <a:lnTo>
                    <a:pt x="1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905" name="Freeform 693"/>
            <p:cNvSpPr>
              <a:spLocks/>
            </p:cNvSpPr>
            <p:nvPr/>
          </p:nvSpPr>
          <p:spPr bwMode="auto">
            <a:xfrm>
              <a:off x="6809576" y="3771530"/>
              <a:ext cx="11431" cy="55888"/>
            </a:xfrm>
            <a:custGeom>
              <a:avLst/>
              <a:gdLst>
                <a:gd name="T0" fmla="+- 0 9189 9172"/>
                <a:gd name="T1" fmla="*/ T0 w 18"/>
                <a:gd name="T2" fmla="+- 0 3051 3051"/>
                <a:gd name="T3" fmla="*/ 3051 h 88"/>
                <a:gd name="T4" fmla="+- 0 9171 9172"/>
                <a:gd name="T5" fmla="*/ T4 w 18"/>
                <a:gd name="T6" fmla="+- 0 3051 3051"/>
                <a:gd name="T7" fmla="*/ 3051 h 88"/>
                <a:gd name="T8" fmla="+- 0 9171 9172"/>
                <a:gd name="T9" fmla="*/ T8 w 18"/>
                <a:gd name="T10" fmla="+- 0 3121 3051"/>
                <a:gd name="T11" fmla="*/ 3121 h 88"/>
                <a:gd name="T12" fmla="+- 0 9189 9172"/>
                <a:gd name="T13" fmla="*/ T12 w 18"/>
                <a:gd name="T14" fmla="+- 0 3139 3051"/>
                <a:gd name="T15" fmla="*/ 3139 h 88"/>
                <a:gd name="T16" fmla="+- 0 9189 9172"/>
                <a:gd name="T17" fmla="*/ T16 w 18"/>
                <a:gd name="T18" fmla="+- 0 3051 3051"/>
                <a:gd name="T19" fmla="*/ 3051 h 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8">
                  <a:moveTo>
                    <a:pt x="17" y="0"/>
                  </a:moveTo>
                  <a:lnTo>
                    <a:pt x="-1" y="0"/>
                  </a:lnTo>
                  <a:lnTo>
                    <a:pt x="-1" y="70"/>
                  </a:lnTo>
                  <a:lnTo>
                    <a:pt x="17" y="88"/>
                  </a:lnTo>
                  <a:lnTo>
                    <a:pt x="1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904" name="Freeform 695"/>
            <p:cNvSpPr>
              <a:spLocks/>
            </p:cNvSpPr>
            <p:nvPr/>
          </p:nvSpPr>
          <p:spPr bwMode="auto">
            <a:xfrm>
              <a:off x="6809576" y="3849646"/>
              <a:ext cx="11431" cy="55888"/>
            </a:xfrm>
            <a:custGeom>
              <a:avLst/>
              <a:gdLst>
                <a:gd name="T0" fmla="+- 0 9189 9172"/>
                <a:gd name="T1" fmla="*/ T0 w 18"/>
                <a:gd name="T2" fmla="+- 0 3174 3174"/>
                <a:gd name="T3" fmla="*/ 3174 h 88"/>
                <a:gd name="T4" fmla="+- 0 9171 9172"/>
                <a:gd name="T5" fmla="*/ T4 w 18"/>
                <a:gd name="T6" fmla="+- 0 3174 3174"/>
                <a:gd name="T7" fmla="*/ 3174 h 88"/>
                <a:gd name="T8" fmla="+- 0 9171 9172"/>
                <a:gd name="T9" fmla="*/ T8 w 18"/>
                <a:gd name="T10" fmla="+- 0 3243 3174"/>
                <a:gd name="T11" fmla="*/ 3243 h 88"/>
                <a:gd name="T12" fmla="+- 0 9189 9172"/>
                <a:gd name="T13" fmla="*/ T12 w 18"/>
                <a:gd name="T14" fmla="+- 0 3261 3174"/>
                <a:gd name="T15" fmla="*/ 3261 h 88"/>
                <a:gd name="T16" fmla="+- 0 9189 9172"/>
                <a:gd name="T17" fmla="*/ T16 w 18"/>
                <a:gd name="T18" fmla="+- 0 3174 3174"/>
                <a:gd name="T19" fmla="*/ 3174 h 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8">
                  <a:moveTo>
                    <a:pt x="17" y="0"/>
                  </a:moveTo>
                  <a:lnTo>
                    <a:pt x="-1" y="0"/>
                  </a:lnTo>
                  <a:lnTo>
                    <a:pt x="-1" y="69"/>
                  </a:lnTo>
                  <a:lnTo>
                    <a:pt x="17" y="87"/>
                  </a:lnTo>
                  <a:lnTo>
                    <a:pt x="1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903" name="Freeform 697"/>
            <p:cNvSpPr>
              <a:spLocks/>
            </p:cNvSpPr>
            <p:nvPr/>
          </p:nvSpPr>
          <p:spPr bwMode="auto">
            <a:xfrm>
              <a:off x="6809576" y="3927126"/>
              <a:ext cx="11431" cy="55888"/>
            </a:xfrm>
            <a:custGeom>
              <a:avLst/>
              <a:gdLst>
                <a:gd name="T0" fmla="+- 0 9189 9172"/>
                <a:gd name="T1" fmla="*/ T0 w 18"/>
                <a:gd name="T2" fmla="+- 0 3296 3296"/>
                <a:gd name="T3" fmla="*/ 3296 h 88"/>
                <a:gd name="T4" fmla="+- 0 9171 9172"/>
                <a:gd name="T5" fmla="*/ T4 w 18"/>
                <a:gd name="T6" fmla="+- 0 3296 3296"/>
                <a:gd name="T7" fmla="*/ 3296 h 88"/>
                <a:gd name="T8" fmla="+- 0 9171 9172"/>
                <a:gd name="T9" fmla="*/ T8 w 18"/>
                <a:gd name="T10" fmla="+- 0 3367 3296"/>
                <a:gd name="T11" fmla="*/ 3367 h 88"/>
                <a:gd name="T12" fmla="+- 0 9189 9172"/>
                <a:gd name="T13" fmla="*/ T12 w 18"/>
                <a:gd name="T14" fmla="+- 0 3384 3296"/>
                <a:gd name="T15" fmla="*/ 3384 h 88"/>
                <a:gd name="T16" fmla="+- 0 9189 9172"/>
                <a:gd name="T17" fmla="*/ T16 w 18"/>
                <a:gd name="T18" fmla="+- 0 3296 3296"/>
                <a:gd name="T19" fmla="*/ 3296 h 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8">
                  <a:moveTo>
                    <a:pt x="17" y="0"/>
                  </a:moveTo>
                  <a:lnTo>
                    <a:pt x="-1" y="0"/>
                  </a:lnTo>
                  <a:lnTo>
                    <a:pt x="-1" y="71"/>
                  </a:lnTo>
                  <a:lnTo>
                    <a:pt x="17" y="88"/>
                  </a:lnTo>
                  <a:lnTo>
                    <a:pt x="1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902" name="Freeform 699"/>
            <p:cNvSpPr>
              <a:spLocks/>
            </p:cNvSpPr>
            <p:nvPr/>
          </p:nvSpPr>
          <p:spPr bwMode="auto">
            <a:xfrm>
              <a:off x="6809576" y="4005877"/>
              <a:ext cx="11431" cy="55888"/>
            </a:xfrm>
            <a:custGeom>
              <a:avLst/>
              <a:gdLst>
                <a:gd name="T0" fmla="+- 0 9189 9172"/>
                <a:gd name="T1" fmla="*/ T0 w 18"/>
                <a:gd name="T2" fmla="+- 0 3420 3420"/>
                <a:gd name="T3" fmla="*/ 3420 h 88"/>
                <a:gd name="T4" fmla="+- 0 9171 9172"/>
                <a:gd name="T5" fmla="*/ T4 w 18"/>
                <a:gd name="T6" fmla="+- 0 3420 3420"/>
                <a:gd name="T7" fmla="*/ 3420 h 88"/>
                <a:gd name="T8" fmla="+- 0 9171 9172"/>
                <a:gd name="T9" fmla="*/ T8 w 18"/>
                <a:gd name="T10" fmla="+- 0 3489 3420"/>
                <a:gd name="T11" fmla="*/ 3489 h 88"/>
                <a:gd name="T12" fmla="+- 0 9189 9172"/>
                <a:gd name="T13" fmla="*/ T12 w 18"/>
                <a:gd name="T14" fmla="+- 0 3507 3420"/>
                <a:gd name="T15" fmla="*/ 3507 h 88"/>
                <a:gd name="T16" fmla="+- 0 9189 9172"/>
                <a:gd name="T17" fmla="*/ T16 w 18"/>
                <a:gd name="T18" fmla="+- 0 3420 3420"/>
                <a:gd name="T19" fmla="*/ 3420 h 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8">
                  <a:moveTo>
                    <a:pt x="17" y="0"/>
                  </a:moveTo>
                  <a:lnTo>
                    <a:pt x="-1" y="0"/>
                  </a:lnTo>
                  <a:lnTo>
                    <a:pt x="-1" y="69"/>
                  </a:lnTo>
                  <a:lnTo>
                    <a:pt x="17" y="87"/>
                  </a:lnTo>
                  <a:lnTo>
                    <a:pt x="1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901" name="Freeform 701"/>
            <p:cNvSpPr>
              <a:spLocks/>
            </p:cNvSpPr>
            <p:nvPr/>
          </p:nvSpPr>
          <p:spPr bwMode="auto">
            <a:xfrm>
              <a:off x="6809576" y="4083358"/>
              <a:ext cx="11431" cy="55888"/>
            </a:xfrm>
            <a:custGeom>
              <a:avLst/>
              <a:gdLst>
                <a:gd name="T0" fmla="+- 0 9189 9172"/>
                <a:gd name="T1" fmla="*/ T0 w 18"/>
                <a:gd name="T2" fmla="+- 0 3542 3542"/>
                <a:gd name="T3" fmla="*/ 3542 h 88"/>
                <a:gd name="T4" fmla="+- 0 9171 9172"/>
                <a:gd name="T5" fmla="*/ T4 w 18"/>
                <a:gd name="T6" fmla="+- 0 3542 3542"/>
                <a:gd name="T7" fmla="*/ 3542 h 88"/>
                <a:gd name="T8" fmla="+- 0 9171 9172"/>
                <a:gd name="T9" fmla="*/ T8 w 18"/>
                <a:gd name="T10" fmla="+- 0 3612 3542"/>
                <a:gd name="T11" fmla="*/ 3612 h 88"/>
                <a:gd name="T12" fmla="+- 0 9189 9172"/>
                <a:gd name="T13" fmla="*/ T12 w 18"/>
                <a:gd name="T14" fmla="+- 0 3630 3542"/>
                <a:gd name="T15" fmla="*/ 3630 h 88"/>
                <a:gd name="T16" fmla="+- 0 9189 9172"/>
                <a:gd name="T17" fmla="*/ T16 w 18"/>
                <a:gd name="T18" fmla="+- 0 3542 3542"/>
                <a:gd name="T19" fmla="*/ 3542 h 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8">
                  <a:moveTo>
                    <a:pt x="17" y="0"/>
                  </a:moveTo>
                  <a:lnTo>
                    <a:pt x="-1" y="0"/>
                  </a:lnTo>
                  <a:lnTo>
                    <a:pt x="-1" y="70"/>
                  </a:lnTo>
                  <a:lnTo>
                    <a:pt x="17" y="88"/>
                  </a:lnTo>
                  <a:lnTo>
                    <a:pt x="1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899" name="Freeform 703"/>
            <p:cNvSpPr>
              <a:spLocks/>
            </p:cNvSpPr>
            <p:nvPr/>
          </p:nvSpPr>
          <p:spPr bwMode="auto">
            <a:xfrm>
              <a:off x="6809576" y="4160838"/>
              <a:ext cx="11431" cy="55888"/>
            </a:xfrm>
            <a:custGeom>
              <a:avLst/>
              <a:gdLst>
                <a:gd name="T0" fmla="+- 0 9189 9172"/>
                <a:gd name="T1" fmla="*/ T0 w 18"/>
                <a:gd name="T2" fmla="+- 0 3664 3664"/>
                <a:gd name="T3" fmla="*/ 3664 h 88"/>
                <a:gd name="T4" fmla="+- 0 9171 9172"/>
                <a:gd name="T5" fmla="*/ T4 w 18"/>
                <a:gd name="T6" fmla="+- 0 3664 3664"/>
                <a:gd name="T7" fmla="*/ 3664 h 88"/>
                <a:gd name="T8" fmla="+- 0 9171 9172"/>
                <a:gd name="T9" fmla="*/ T8 w 18"/>
                <a:gd name="T10" fmla="+- 0 3735 3664"/>
                <a:gd name="T11" fmla="*/ 3735 h 88"/>
                <a:gd name="T12" fmla="+- 0 9189 9172"/>
                <a:gd name="T13" fmla="*/ T12 w 18"/>
                <a:gd name="T14" fmla="+- 0 3752 3664"/>
                <a:gd name="T15" fmla="*/ 3752 h 88"/>
                <a:gd name="T16" fmla="+- 0 9189 9172"/>
                <a:gd name="T17" fmla="*/ T16 w 18"/>
                <a:gd name="T18" fmla="+- 0 3664 3664"/>
                <a:gd name="T19" fmla="*/ 3664 h 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8">
                  <a:moveTo>
                    <a:pt x="17" y="0"/>
                  </a:moveTo>
                  <a:lnTo>
                    <a:pt x="-1" y="0"/>
                  </a:lnTo>
                  <a:lnTo>
                    <a:pt x="-1" y="71"/>
                  </a:lnTo>
                  <a:lnTo>
                    <a:pt x="17" y="88"/>
                  </a:lnTo>
                  <a:lnTo>
                    <a:pt x="1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862" name="Freeform 776"/>
            <p:cNvSpPr>
              <a:spLocks/>
            </p:cNvSpPr>
            <p:nvPr/>
          </p:nvSpPr>
          <p:spPr bwMode="auto">
            <a:xfrm>
              <a:off x="4631493" y="4228158"/>
              <a:ext cx="55884" cy="11432"/>
            </a:xfrm>
            <a:custGeom>
              <a:avLst/>
              <a:gdLst>
                <a:gd name="T0" fmla="+- 0 5843 5755"/>
                <a:gd name="T1" fmla="*/ T0 w 88"/>
                <a:gd name="T2" fmla="+- 0 3770 3770"/>
                <a:gd name="T3" fmla="*/ 3770 h 18"/>
                <a:gd name="T4" fmla="+- 0 5755 5755"/>
                <a:gd name="T5" fmla="*/ T4 w 88"/>
                <a:gd name="T6" fmla="+- 0 3770 3770"/>
                <a:gd name="T7" fmla="*/ 3770 h 18"/>
                <a:gd name="T8" fmla="+- 0 5772 5755"/>
                <a:gd name="T9" fmla="*/ T8 w 88"/>
                <a:gd name="T10" fmla="+- 0 3788 3770"/>
                <a:gd name="T11" fmla="*/ 3788 h 18"/>
                <a:gd name="T12" fmla="+- 0 5843 5755"/>
                <a:gd name="T13" fmla="*/ T12 w 88"/>
                <a:gd name="T14" fmla="+- 0 3788 3770"/>
                <a:gd name="T15" fmla="*/ 3788 h 18"/>
                <a:gd name="T16" fmla="+- 0 5843 5755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8" y="0"/>
                  </a:moveTo>
                  <a:lnTo>
                    <a:pt x="0" y="0"/>
                  </a:lnTo>
                  <a:lnTo>
                    <a:pt x="17" y="18"/>
                  </a:lnTo>
                  <a:lnTo>
                    <a:pt x="88" y="18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861" name="Freeform 778"/>
            <p:cNvSpPr>
              <a:spLocks/>
            </p:cNvSpPr>
            <p:nvPr/>
          </p:nvSpPr>
          <p:spPr bwMode="auto">
            <a:xfrm>
              <a:off x="4709604" y="4228158"/>
              <a:ext cx="55884" cy="11432"/>
            </a:xfrm>
            <a:custGeom>
              <a:avLst/>
              <a:gdLst>
                <a:gd name="T0" fmla="+- 0 5965 5878"/>
                <a:gd name="T1" fmla="*/ T0 w 88"/>
                <a:gd name="T2" fmla="+- 0 3770 3770"/>
                <a:gd name="T3" fmla="*/ 3770 h 18"/>
                <a:gd name="T4" fmla="+- 0 5878 5878"/>
                <a:gd name="T5" fmla="*/ T4 w 88"/>
                <a:gd name="T6" fmla="+- 0 3770 3770"/>
                <a:gd name="T7" fmla="*/ 3770 h 18"/>
                <a:gd name="T8" fmla="+- 0 5894 5878"/>
                <a:gd name="T9" fmla="*/ T8 w 88"/>
                <a:gd name="T10" fmla="+- 0 3788 3770"/>
                <a:gd name="T11" fmla="*/ 3788 h 18"/>
                <a:gd name="T12" fmla="+- 0 5965 5878"/>
                <a:gd name="T13" fmla="*/ T12 w 88"/>
                <a:gd name="T14" fmla="+- 0 3788 3770"/>
                <a:gd name="T15" fmla="*/ 3788 h 18"/>
                <a:gd name="T16" fmla="+- 0 5965 5878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7" y="0"/>
                  </a:moveTo>
                  <a:lnTo>
                    <a:pt x="0" y="0"/>
                  </a:lnTo>
                  <a:lnTo>
                    <a:pt x="16" y="18"/>
                  </a:lnTo>
                  <a:lnTo>
                    <a:pt x="87" y="18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860" name="Freeform 780"/>
            <p:cNvSpPr>
              <a:spLocks/>
            </p:cNvSpPr>
            <p:nvPr/>
          </p:nvSpPr>
          <p:spPr bwMode="auto">
            <a:xfrm>
              <a:off x="4787079" y="4228158"/>
              <a:ext cx="55884" cy="11432"/>
            </a:xfrm>
            <a:custGeom>
              <a:avLst/>
              <a:gdLst>
                <a:gd name="T0" fmla="+- 0 6088 6000"/>
                <a:gd name="T1" fmla="*/ T0 w 88"/>
                <a:gd name="T2" fmla="+- 0 3770 3770"/>
                <a:gd name="T3" fmla="*/ 3770 h 18"/>
                <a:gd name="T4" fmla="+- 0 6000 6000"/>
                <a:gd name="T5" fmla="*/ T4 w 88"/>
                <a:gd name="T6" fmla="+- 0 3770 3770"/>
                <a:gd name="T7" fmla="*/ 3770 h 18"/>
                <a:gd name="T8" fmla="+- 0 6018 6000"/>
                <a:gd name="T9" fmla="*/ T8 w 88"/>
                <a:gd name="T10" fmla="+- 0 3788 3770"/>
                <a:gd name="T11" fmla="*/ 3788 h 18"/>
                <a:gd name="T12" fmla="+- 0 6088 6000"/>
                <a:gd name="T13" fmla="*/ T12 w 88"/>
                <a:gd name="T14" fmla="+- 0 3788 3770"/>
                <a:gd name="T15" fmla="*/ 3788 h 18"/>
                <a:gd name="T16" fmla="+- 0 6088 6000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8" y="0"/>
                  </a:moveTo>
                  <a:lnTo>
                    <a:pt x="0" y="0"/>
                  </a:lnTo>
                  <a:lnTo>
                    <a:pt x="18" y="18"/>
                  </a:lnTo>
                  <a:lnTo>
                    <a:pt x="88" y="18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859" name="Freeform 782"/>
            <p:cNvSpPr>
              <a:spLocks/>
            </p:cNvSpPr>
            <p:nvPr/>
          </p:nvSpPr>
          <p:spPr bwMode="auto">
            <a:xfrm>
              <a:off x="4864555" y="4228158"/>
              <a:ext cx="55884" cy="11432"/>
            </a:xfrm>
            <a:custGeom>
              <a:avLst/>
              <a:gdLst>
                <a:gd name="T0" fmla="+- 0 6210 6122"/>
                <a:gd name="T1" fmla="*/ T0 w 88"/>
                <a:gd name="T2" fmla="+- 0 3770 3770"/>
                <a:gd name="T3" fmla="*/ 3770 h 18"/>
                <a:gd name="T4" fmla="+- 0 6122 6122"/>
                <a:gd name="T5" fmla="*/ T4 w 88"/>
                <a:gd name="T6" fmla="+- 0 3770 3770"/>
                <a:gd name="T7" fmla="*/ 3770 h 18"/>
                <a:gd name="T8" fmla="+- 0 6140 6122"/>
                <a:gd name="T9" fmla="*/ T8 w 88"/>
                <a:gd name="T10" fmla="+- 0 3788 3770"/>
                <a:gd name="T11" fmla="*/ 3788 h 18"/>
                <a:gd name="T12" fmla="+- 0 6210 6122"/>
                <a:gd name="T13" fmla="*/ T12 w 88"/>
                <a:gd name="T14" fmla="+- 0 3788 3770"/>
                <a:gd name="T15" fmla="*/ 3788 h 18"/>
                <a:gd name="T16" fmla="+- 0 6210 6122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8" y="0"/>
                  </a:moveTo>
                  <a:lnTo>
                    <a:pt x="0" y="0"/>
                  </a:lnTo>
                  <a:lnTo>
                    <a:pt x="18" y="18"/>
                  </a:lnTo>
                  <a:lnTo>
                    <a:pt x="88" y="18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858" name="Freeform 784"/>
            <p:cNvSpPr>
              <a:spLocks/>
            </p:cNvSpPr>
            <p:nvPr/>
          </p:nvSpPr>
          <p:spPr bwMode="auto">
            <a:xfrm>
              <a:off x="4942665" y="4228158"/>
              <a:ext cx="55884" cy="11432"/>
            </a:xfrm>
            <a:custGeom>
              <a:avLst/>
              <a:gdLst>
                <a:gd name="T0" fmla="+- 0 6332 6245"/>
                <a:gd name="T1" fmla="*/ T0 w 88"/>
                <a:gd name="T2" fmla="+- 0 3770 3770"/>
                <a:gd name="T3" fmla="*/ 3770 h 18"/>
                <a:gd name="T4" fmla="+- 0 6245 6245"/>
                <a:gd name="T5" fmla="*/ T4 w 88"/>
                <a:gd name="T6" fmla="+- 0 3770 3770"/>
                <a:gd name="T7" fmla="*/ 3770 h 18"/>
                <a:gd name="T8" fmla="+- 0 6263 6245"/>
                <a:gd name="T9" fmla="*/ T8 w 88"/>
                <a:gd name="T10" fmla="+- 0 3788 3770"/>
                <a:gd name="T11" fmla="*/ 3788 h 18"/>
                <a:gd name="T12" fmla="+- 0 6332 6245"/>
                <a:gd name="T13" fmla="*/ T12 w 88"/>
                <a:gd name="T14" fmla="+- 0 3788 3770"/>
                <a:gd name="T15" fmla="*/ 3788 h 18"/>
                <a:gd name="T16" fmla="+- 0 6332 6245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7" y="0"/>
                  </a:moveTo>
                  <a:lnTo>
                    <a:pt x="0" y="0"/>
                  </a:lnTo>
                  <a:lnTo>
                    <a:pt x="18" y="18"/>
                  </a:lnTo>
                  <a:lnTo>
                    <a:pt x="87" y="18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857" name="Freeform 786"/>
            <p:cNvSpPr>
              <a:spLocks/>
            </p:cNvSpPr>
            <p:nvPr/>
          </p:nvSpPr>
          <p:spPr bwMode="auto">
            <a:xfrm>
              <a:off x="5020776" y="4228158"/>
              <a:ext cx="55884" cy="11432"/>
            </a:xfrm>
            <a:custGeom>
              <a:avLst/>
              <a:gdLst>
                <a:gd name="T0" fmla="+- 0 6456 6368"/>
                <a:gd name="T1" fmla="*/ T0 w 88"/>
                <a:gd name="T2" fmla="+- 0 3770 3770"/>
                <a:gd name="T3" fmla="*/ 3770 h 18"/>
                <a:gd name="T4" fmla="+- 0 6368 6368"/>
                <a:gd name="T5" fmla="*/ T4 w 88"/>
                <a:gd name="T6" fmla="+- 0 3770 3770"/>
                <a:gd name="T7" fmla="*/ 3770 h 18"/>
                <a:gd name="T8" fmla="+- 0 6385 6368"/>
                <a:gd name="T9" fmla="*/ T8 w 88"/>
                <a:gd name="T10" fmla="+- 0 3788 3770"/>
                <a:gd name="T11" fmla="*/ 3788 h 18"/>
                <a:gd name="T12" fmla="+- 0 6456 6368"/>
                <a:gd name="T13" fmla="*/ T12 w 88"/>
                <a:gd name="T14" fmla="+- 0 3788 3770"/>
                <a:gd name="T15" fmla="*/ 3788 h 18"/>
                <a:gd name="T16" fmla="+- 0 6456 6368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8" y="0"/>
                  </a:moveTo>
                  <a:lnTo>
                    <a:pt x="0" y="0"/>
                  </a:lnTo>
                  <a:lnTo>
                    <a:pt x="17" y="18"/>
                  </a:lnTo>
                  <a:lnTo>
                    <a:pt x="88" y="18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856" name="Freeform 788"/>
            <p:cNvSpPr>
              <a:spLocks/>
            </p:cNvSpPr>
            <p:nvPr/>
          </p:nvSpPr>
          <p:spPr bwMode="auto">
            <a:xfrm>
              <a:off x="5098887" y="4228158"/>
              <a:ext cx="55884" cy="11432"/>
            </a:xfrm>
            <a:custGeom>
              <a:avLst/>
              <a:gdLst>
                <a:gd name="T0" fmla="+- 0 6578 6491"/>
                <a:gd name="T1" fmla="*/ T0 w 88"/>
                <a:gd name="T2" fmla="+- 0 3770 3770"/>
                <a:gd name="T3" fmla="*/ 3770 h 18"/>
                <a:gd name="T4" fmla="+- 0 6491 6491"/>
                <a:gd name="T5" fmla="*/ T4 w 88"/>
                <a:gd name="T6" fmla="+- 0 3770 3770"/>
                <a:gd name="T7" fmla="*/ 3770 h 18"/>
                <a:gd name="T8" fmla="+- 0 6508 6491"/>
                <a:gd name="T9" fmla="*/ T8 w 88"/>
                <a:gd name="T10" fmla="+- 0 3788 3770"/>
                <a:gd name="T11" fmla="*/ 3788 h 18"/>
                <a:gd name="T12" fmla="+- 0 6578 6491"/>
                <a:gd name="T13" fmla="*/ T12 w 88"/>
                <a:gd name="T14" fmla="+- 0 3788 3770"/>
                <a:gd name="T15" fmla="*/ 3788 h 18"/>
                <a:gd name="T16" fmla="+- 0 6578 6491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7" y="0"/>
                  </a:moveTo>
                  <a:lnTo>
                    <a:pt x="0" y="0"/>
                  </a:lnTo>
                  <a:lnTo>
                    <a:pt x="17" y="18"/>
                  </a:lnTo>
                  <a:lnTo>
                    <a:pt x="87" y="18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855" name="Freeform 790"/>
            <p:cNvSpPr>
              <a:spLocks/>
            </p:cNvSpPr>
            <p:nvPr/>
          </p:nvSpPr>
          <p:spPr bwMode="auto">
            <a:xfrm>
              <a:off x="5176362" y="4228158"/>
              <a:ext cx="55884" cy="11432"/>
            </a:xfrm>
            <a:custGeom>
              <a:avLst/>
              <a:gdLst>
                <a:gd name="T0" fmla="+- 0 6701 6613"/>
                <a:gd name="T1" fmla="*/ T0 w 88"/>
                <a:gd name="T2" fmla="+- 0 3770 3770"/>
                <a:gd name="T3" fmla="*/ 3770 h 18"/>
                <a:gd name="T4" fmla="+- 0 6613 6613"/>
                <a:gd name="T5" fmla="*/ T4 w 88"/>
                <a:gd name="T6" fmla="+- 0 3770 3770"/>
                <a:gd name="T7" fmla="*/ 3770 h 18"/>
                <a:gd name="T8" fmla="+- 0 6631 6613"/>
                <a:gd name="T9" fmla="*/ T8 w 88"/>
                <a:gd name="T10" fmla="+- 0 3788 3770"/>
                <a:gd name="T11" fmla="*/ 3788 h 18"/>
                <a:gd name="T12" fmla="+- 0 6701 6613"/>
                <a:gd name="T13" fmla="*/ T12 w 88"/>
                <a:gd name="T14" fmla="+- 0 3788 3770"/>
                <a:gd name="T15" fmla="*/ 3788 h 18"/>
                <a:gd name="T16" fmla="+- 0 6701 6613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8" y="0"/>
                  </a:moveTo>
                  <a:lnTo>
                    <a:pt x="0" y="0"/>
                  </a:lnTo>
                  <a:lnTo>
                    <a:pt x="18" y="18"/>
                  </a:lnTo>
                  <a:lnTo>
                    <a:pt x="88" y="18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854" name="Freeform 792"/>
            <p:cNvSpPr>
              <a:spLocks/>
            </p:cNvSpPr>
            <p:nvPr/>
          </p:nvSpPr>
          <p:spPr bwMode="auto">
            <a:xfrm>
              <a:off x="5254473" y="4228158"/>
              <a:ext cx="55884" cy="11432"/>
            </a:xfrm>
            <a:custGeom>
              <a:avLst/>
              <a:gdLst>
                <a:gd name="T0" fmla="+- 0 6823 6736"/>
                <a:gd name="T1" fmla="*/ T0 w 88"/>
                <a:gd name="T2" fmla="+- 0 3770 3770"/>
                <a:gd name="T3" fmla="*/ 3770 h 18"/>
                <a:gd name="T4" fmla="+- 0 6736 6736"/>
                <a:gd name="T5" fmla="*/ T4 w 88"/>
                <a:gd name="T6" fmla="+- 0 3770 3770"/>
                <a:gd name="T7" fmla="*/ 3770 h 18"/>
                <a:gd name="T8" fmla="+- 0 6754 6736"/>
                <a:gd name="T9" fmla="*/ T8 w 88"/>
                <a:gd name="T10" fmla="+- 0 3788 3770"/>
                <a:gd name="T11" fmla="*/ 3788 h 18"/>
                <a:gd name="T12" fmla="+- 0 6823 6736"/>
                <a:gd name="T13" fmla="*/ T12 w 88"/>
                <a:gd name="T14" fmla="+- 0 3788 3770"/>
                <a:gd name="T15" fmla="*/ 3788 h 18"/>
                <a:gd name="T16" fmla="+- 0 6823 6736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7" y="0"/>
                  </a:moveTo>
                  <a:lnTo>
                    <a:pt x="0" y="0"/>
                  </a:lnTo>
                  <a:lnTo>
                    <a:pt x="18" y="18"/>
                  </a:lnTo>
                  <a:lnTo>
                    <a:pt x="87" y="18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853" name="Freeform 794"/>
            <p:cNvSpPr>
              <a:spLocks/>
            </p:cNvSpPr>
            <p:nvPr/>
          </p:nvSpPr>
          <p:spPr bwMode="auto">
            <a:xfrm>
              <a:off x="5332583" y="4228158"/>
              <a:ext cx="55884" cy="11432"/>
            </a:xfrm>
            <a:custGeom>
              <a:avLst/>
              <a:gdLst>
                <a:gd name="T0" fmla="+- 0 6947 6859"/>
                <a:gd name="T1" fmla="*/ T0 w 88"/>
                <a:gd name="T2" fmla="+- 0 3770 3770"/>
                <a:gd name="T3" fmla="*/ 3770 h 18"/>
                <a:gd name="T4" fmla="+- 0 6859 6859"/>
                <a:gd name="T5" fmla="*/ T4 w 88"/>
                <a:gd name="T6" fmla="+- 0 3770 3770"/>
                <a:gd name="T7" fmla="*/ 3770 h 18"/>
                <a:gd name="T8" fmla="+- 0 6876 6859"/>
                <a:gd name="T9" fmla="*/ T8 w 88"/>
                <a:gd name="T10" fmla="+- 0 3788 3770"/>
                <a:gd name="T11" fmla="*/ 3788 h 18"/>
                <a:gd name="T12" fmla="+- 0 6947 6859"/>
                <a:gd name="T13" fmla="*/ T12 w 88"/>
                <a:gd name="T14" fmla="+- 0 3788 3770"/>
                <a:gd name="T15" fmla="*/ 3788 h 18"/>
                <a:gd name="T16" fmla="+- 0 6947 6859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8" y="0"/>
                  </a:moveTo>
                  <a:lnTo>
                    <a:pt x="0" y="0"/>
                  </a:lnTo>
                  <a:lnTo>
                    <a:pt x="17" y="18"/>
                  </a:lnTo>
                  <a:lnTo>
                    <a:pt x="88" y="18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852" name="Freeform 796"/>
            <p:cNvSpPr>
              <a:spLocks/>
            </p:cNvSpPr>
            <p:nvPr/>
          </p:nvSpPr>
          <p:spPr bwMode="auto">
            <a:xfrm>
              <a:off x="5410694" y="4228158"/>
              <a:ext cx="55884" cy="11432"/>
            </a:xfrm>
            <a:custGeom>
              <a:avLst/>
              <a:gdLst>
                <a:gd name="T0" fmla="+- 0 7069 6982"/>
                <a:gd name="T1" fmla="*/ T0 w 88"/>
                <a:gd name="T2" fmla="+- 0 3770 3770"/>
                <a:gd name="T3" fmla="*/ 3770 h 18"/>
                <a:gd name="T4" fmla="+- 0 6982 6982"/>
                <a:gd name="T5" fmla="*/ T4 w 88"/>
                <a:gd name="T6" fmla="+- 0 3770 3770"/>
                <a:gd name="T7" fmla="*/ 3770 h 18"/>
                <a:gd name="T8" fmla="+- 0 6998 6982"/>
                <a:gd name="T9" fmla="*/ T8 w 88"/>
                <a:gd name="T10" fmla="+- 0 3788 3770"/>
                <a:gd name="T11" fmla="*/ 3788 h 18"/>
                <a:gd name="T12" fmla="+- 0 7069 6982"/>
                <a:gd name="T13" fmla="*/ T12 w 88"/>
                <a:gd name="T14" fmla="+- 0 3788 3770"/>
                <a:gd name="T15" fmla="*/ 3788 h 18"/>
                <a:gd name="T16" fmla="+- 0 7069 6982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7" y="0"/>
                  </a:moveTo>
                  <a:lnTo>
                    <a:pt x="0" y="0"/>
                  </a:lnTo>
                  <a:lnTo>
                    <a:pt x="16" y="18"/>
                  </a:lnTo>
                  <a:lnTo>
                    <a:pt x="87" y="18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851" name="Freeform 798"/>
            <p:cNvSpPr>
              <a:spLocks/>
            </p:cNvSpPr>
            <p:nvPr/>
          </p:nvSpPr>
          <p:spPr bwMode="auto">
            <a:xfrm>
              <a:off x="5488170" y="4228158"/>
              <a:ext cx="55884" cy="11432"/>
            </a:xfrm>
            <a:custGeom>
              <a:avLst/>
              <a:gdLst>
                <a:gd name="T0" fmla="+- 0 7192 7104"/>
                <a:gd name="T1" fmla="*/ T0 w 88"/>
                <a:gd name="T2" fmla="+- 0 3770 3770"/>
                <a:gd name="T3" fmla="*/ 3770 h 18"/>
                <a:gd name="T4" fmla="+- 0 7104 7104"/>
                <a:gd name="T5" fmla="*/ T4 w 88"/>
                <a:gd name="T6" fmla="+- 0 3770 3770"/>
                <a:gd name="T7" fmla="*/ 3770 h 18"/>
                <a:gd name="T8" fmla="+- 0 7122 7104"/>
                <a:gd name="T9" fmla="*/ T8 w 88"/>
                <a:gd name="T10" fmla="+- 0 3788 3770"/>
                <a:gd name="T11" fmla="*/ 3788 h 18"/>
                <a:gd name="T12" fmla="+- 0 7192 7104"/>
                <a:gd name="T13" fmla="*/ T12 w 88"/>
                <a:gd name="T14" fmla="+- 0 3788 3770"/>
                <a:gd name="T15" fmla="*/ 3788 h 18"/>
                <a:gd name="T16" fmla="+- 0 7192 7104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8" y="0"/>
                  </a:moveTo>
                  <a:lnTo>
                    <a:pt x="0" y="0"/>
                  </a:lnTo>
                  <a:lnTo>
                    <a:pt x="18" y="18"/>
                  </a:lnTo>
                  <a:lnTo>
                    <a:pt x="88" y="18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850" name="Freeform 800"/>
            <p:cNvSpPr>
              <a:spLocks/>
            </p:cNvSpPr>
            <p:nvPr/>
          </p:nvSpPr>
          <p:spPr bwMode="auto">
            <a:xfrm>
              <a:off x="5565645" y="4228158"/>
              <a:ext cx="55884" cy="11432"/>
            </a:xfrm>
            <a:custGeom>
              <a:avLst/>
              <a:gdLst>
                <a:gd name="T0" fmla="+- 0 7314 7226"/>
                <a:gd name="T1" fmla="*/ T0 w 88"/>
                <a:gd name="T2" fmla="+- 0 3770 3770"/>
                <a:gd name="T3" fmla="*/ 3770 h 18"/>
                <a:gd name="T4" fmla="+- 0 7226 7226"/>
                <a:gd name="T5" fmla="*/ T4 w 88"/>
                <a:gd name="T6" fmla="+- 0 3770 3770"/>
                <a:gd name="T7" fmla="*/ 3770 h 18"/>
                <a:gd name="T8" fmla="+- 0 7244 7226"/>
                <a:gd name="T9" fmla="*/ T8 w 88"/>
                <a:gd name="T10" fmla="+- 0 3788 3770"/>
                <a:gd name="T11" fmla="*/ 3788 h 18"/>
                <a:gd name="T12" fmla="+- 0 7314 7226"/>
                <a:gd name="T13" fmla="*/ T12 w 88"/>
                <a:gd name="T14" fmla="+- 0 3788 3770"/>
                <a:gd name="T15" fmla="*/ 3788 h 18"/>
                <a:gd name="T16" fmla="+- 0 7314 7226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8" y="0"/>
                  </a:moveTo>
                  <a:lnTo>
                    <a:pt x="0" y="0"/>
                  </a:lnTo>
                  <a:lnTo>
                    <a:pt x="18" y="18"/>
                  </a:lnTo>
                  <a:lnTo>
                    <a:pt x="88" y="18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849" name="Freeform 802"/>
            <p:cNvSpPr>
              <a:spLocks/>
            </p:cNvSpPr>
            <p:nvPr/>
          </p:nvSpPr>
          <p:spPr bwMode="auto">
            <a:xfrm>
              <a:off x="5643756" y="4228158"/>
              <a:ext cx="55884" cy="11432"/>
            </a:xfrm>
            <a:custGeom>
              <a:avLst/>
              <a:gdLst>
                <a:gd name="T0" fmla="+- 0 7436 7349"/>
                <a:gd name="T1" fmla="*/ T0 w 88"/>
                <a:gd name="T2" fmla="+- 0 3770 3770"/>
                <a:gd name="T3" fmla="*/ 3770 h 18"/>
                <a:gd name="T4" fmla="+- 0 7349 7349"/>
                <a:gd name="T5" fmla="*/ T4 w 88"/>
                <a:gd name="T6" fmla="+- 0 3770 3770"/>
                <a:gd name="T7" fmla="*/ 3770 h 18"/>
                <a:gd name="T8" fmla="+- 0 7367 7349"/>
                <a:gd name="T9" fmla="*/ T8 w 88"/>
                <a:gd name="T10" fmla="+- 0 3788 3770"/>
                <a:gd name="T11" fmla="*/ 3788 h 18"/>
                <a:gd name="T12" fmla="+- 0 7436 7349"/>
                <a:gd name="T13" fmla="*/ T12 w 88"/>
                <a:gd name="T14" fmla="+- 0 3788 3770"/>
                <a:gd name="T15" fmla="*/ 3788 h 18"/>
                <a:gd name="T16" fmla="+- 0 7436 7349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7" y="0"/>
                  </a:moveTo>
                  <a:lnTo>
                    <a:pt x="0" y="0"/>
                  </a:lnTo>
                  <a:lnTo>
                    <a:pt x="18" y="18"/>
                  </a:lnTo>
                  <a:lnTo>
                    <a:pt x="87" y="18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848" name="Freeform 804"/>
            <p:cNvSpPr>
              <a:spLocks/>
            </p:cNvSpPr>
            <p:nvPr/>
          </p:nvSpPr>
          <p:spPr bwMode="auto">
            <a:xfrm>
              <a:off x="5721867" y="4228158"/>
              <a:ext cx="55884" cy="11432"/>
            </a:xfrm>
            <a:custGeom>
              <a:avLst/>
              <a:gdLst>
                <a:gd name="T0" fmla="+- 0 7560 7472"/>
                <a:gd name="T1" fmla="*/ T0 w 88"/>
                <a:gd name="T2" fmla="+- 0 3770 3770"/>
                <a:gd name="T3" fmla="*/ 3770 h 18"/>
                <a:gd name="T4" fmla="+- 0 7472 7472"/>
                <a:gd name="T5" fmla="*/ T4 w 88"/>
                <a:gd name="T6" fmla="+- 0 3770 3770"/>
                <a:gd name="T7" fmla="*/ 3770 h 18"/>
                <a:gd name="T8" fmla="+- 0 7489 7472"/>
                <a:gd name="T9" fmla="*/ T8 w 88"/>
                <a:gd name="T10" fmla="+- 0 3788 3770"/>
                <a:gd name="T11" fmla="*/ 3788 h 18"/>
                <a:gd name="T12" fmla="+- 0 7560 7472"/>
                <a:gd name="T13" fmla="*/ T12 w 88"/>
                <a:gd name="T14" fmla="+- 0 3788 3770"/>
                <a:gd name="T15" fmla="*/ 3788 h 18"/>
                <a:gd name="T16" fmla="+- 0 7560 7472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8" y="0"/>
                  </a:moveTo>
                  <a:lnTo>
                    <a:pt x="0" y="0"/>
                  </a:lnTo>
                  <a:lnTo>
                    <a:pt x="17" y="18"/>
                  </a:lnTo>
                  <a:lnTo>
                    <a:pt x="88" y="18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847" name="Freeform 806"/>
            <p:cNvSpPr>
              <a:spLocks/>
            </p:cNvSpPr>
            <p:nvPr/>
          </p:nvSpPr>
          <p:spPr bwMode="auto">
            <a:xfrm>
              <a:off x="5799977" y="4228158"/>
              <a:ext cx="55884" cy="11432"/>
            </a:xfrm>
            <a:custGeom>
              <a:avLst/>
              <a:gdLst>
                <a:gd name="T0" fmla="+- 0 7682 7595"/>
                <a:gd name="T1" fmla="*/ T0 w 88"/>
                <a:gd name="T2" fmla="+- 0 3770 3770"/>
                <a:gd name="T3" fmla="*/ 3770 h 18"/>
                <a:gd name="T4" fmla="+- 0 7595 7595"/>
                <a:gd name="T5" fmla="*/ T4 w 88"/>
                <a:gd name="T6" fmla="+- 0 3770 3770"/>
                <a:gd name="T7" fmla="*/ 3770 h 18"/>
                <a:gd name="T8" fmla="+- 0 7612 7595"/>
                <a:gd name="T9" fmla="*/ T8 w 88"/>
                <a:gd name="T10" fmla="+- 0 3788 3770"/>
                <a:gd name="T11" fmla="*/ 3788 h 18"/>
                <a:gd name="T12" fmla="+- 0 7682 7595"/>
                <a:gd name="T13" fmla="*/ T12 w 88"/>
                <a:gd name="T14" fmla="+- 0 3788 3770"/>
                <a:gd name="T15" fmla="*/ 3788 h 18"/>
                <a:gd name="T16" fmla="+- 0 7682 7595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7" y="0"/>
                  </a:moveTo>
                  <a:lnTo>
                    <a:pt x="0" y="0"/>
                  </a:lnTo>
                  <a:lnTo>
                    <a:pt x="17" y="18"/>
                  </a:lnTo>
                  <a:lnTo>
                    <a:pt x="87" y="18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846" name="Freeform 808"/>
            <p:cNvSpPr>
              <a:spLocks/>
            </p:cNvSpPr>
            <p:nvPr/>
          </p:nvSpPr>
          <p:spPr bwMode="auto">
            <a:xfrm>
              <a:off x="5877453" y="4228158"/>
              <a:ext cx="55884" cy="11432"/>
            </a:xfrm>
            <a:custGeom>
              <a:avLst/>
              <a:gdLst>
                <a:gd name="T0" fmla="+- 0 7805 7717"/>
                <a:gd name="T1" fmla="*/ T0 w 88"/>
                <a:gd name="T2" fmla="+- 0 3770 3770"/>
                <a:gd name="T3" fmla="*/ 3770 h 18"/>
                <a:gd name="T4" fmla="+- 0 7717 7717"/>
                <a:gd name="T5" fmla="*/ T4 w 88"/>
                <a:gd name="T6" fmla="+- 0 3770 3770"/>
                <a:gd name="T7" fmla="*/ 3770 h 18"/>
                <a:gd name="T8" fmla="+- 0 7735 7717"/>
                <a:gd name="T9" fmla="*/ T8 w 88"/>
                <a:gd name="T10" fmla="+- 0 3788 3770"/>
                <a:gd name="T11" fmla="*/ 3788 h 18"/>
                <a:gd name="T12" fmla="+- 0 7805 7717"/>
                <a:gd name="T13" fmla="*/ T12 w 88"/>
                <a:gd name="T14" fmla="+- 0 3788 3770"/>
                <a:gd name="T15" fmla="*/ 3788 h 18"/>
                <a:gd name="T16" fmla="+- 0 7805 7717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8" y="0"/>
                  </a:moveTo>
                  <a:lnTo>
                    <a:pt x="0" y="0"/>
                  </a:lnTo>
                  <a:lnTo>
                    <a:pt x="18" y="18"/>
                  </a:lnTo>
                  <a:lnTo>
                    <a:pt x="88" y="18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845" name="Freeform 810"/>
            <p:cNvSpPr>
              <a:spLocks/>
            </p:cNvSpPr>
            <p:nvPr/>
          </p:nvSpPr>
          <p:spPr bwMode="auto">
            <a:xfrm>
              <a:off x="5955563" y="4228158"/>
              <a:ext cx="55884" cy="11432"/>
            </a:xfrm>
            <a:custGeom>
              <a:avLst/>
              <a:gdLst>
                <a:gd name="T0" fmla="+- 0 7927 7840"/>
                <a:gd name="T1" fmla="*/ T0 w 88"/>
                <a:gd name="T2" fmla="+- 0 3770 3770"/>
                <a:gd name="T3" fmla="*/ 3770 h 18"/>
                <a:gd name="T4" fmla="+- 0 7840 7840"/>
                <a:gd name="T5" fmla="*/ T4 w 88"/>
                <a:gd name="T6" fmla="+- 0 3770 3770"/>
                <a:gd name="T7" fmla="*/ 3770 h 18"/>
                <a:gd name="T8" fmla="+- 0 7858 7840"/>
                <a:gd name="T9" fmla="*/ T8 w 88"/>
                <a:gd name="T10" fmla="+- 0 3788 3770"/>
                <a:gd name="T11" fmla="*/ 3788 h 18"/>
                <a:gd name="T12" fmla="+- 0 7927 7840"/>
                <a:gd name="T13" fmla="*/ T12 w 88"/>
                <a:gd name="T14" fmla="+- 0 3788 3770"/>
                <a:gd name="T15" fmla="*/ 3788 h 18"/>
                <a:gd name="T16" fmla="+- 0 7927 7840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7" y="0"/>
                  </a:moveTo>
                  <a:lnTo>
                    <a:pt x="0" y="0"/>
                  </a:lnTo>
                  <a:lnTo>
                    <a:pt x="18" y="18"/>
                  </a:lnTo>
                  <a:lnTo>
                    <a:pt x="87" y="18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844" name="Freeform 812"/>
            <p:cNvSpPr>
              <a:spLocks/>
            </p:cNvSpPr>
            <p:nvPr/>
          </p:nvSpPr>
          <p:spPr bwMode="auto">
            <a:xfrm>
              <a:off x="6033039" y="4228158"/>
              <a:ext cx="55884" cy="11432"/>
            </a:xfrm>
            <a:custGeom>
              <a:avLst/>
              <a:gdLst>
                <a:gd name="T0" fmla="+- 0 8050 7962"/>
                <a:gd name="T1" fmla="*/ T0 w 88"/>
                <a:gd name="T2" fmla="+- 0 3770 3770"/>
                <a:gd name="T3" fmla="*/ 3770 h 18"/>
                <a:gd name="T4" fmla="+- 0 7962 7962"/>
                <a:gd name="T5" fmla="*/ T4 w 88"/>
                <a:gd name="T6" fmla="+- 0 3770 3770"/>
                <a:gd name="T7" fmla="*/ 3770 h 18"/>
                <a:gd name="T8" fmla="+- 0 7980 7962"/>
                <a:gd name="T9" fmla="*/ T8 w 88"/>
                <a:gd name="T10" fmla="+- 0 3788 3770"/>
                <a:gd name="T11" fmla="*/ 3788 h 18"/>
                <a:gd name="T12" fmla="+- 0 8050 7962"/>
                <a:gd name="T13" fmla="*/ T12 w 88"/>
                <a:gd name="T14" fmla="+- 0 3788 3770"/>
                <a:gd name="T15" fmla="*/ 3788 h 18"/>
                <a:gd name="T16" fmla="+- 0 8050 7962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8" y="0"/>
                  </a:moveTo>
                  <a:lnTo>
                    <a:pt x="0" y="0"/>
                  </a:lnTo>
                  <a:lnTo>
                    <a:pt x="18" y="18"/>
                  </a:lnTo>
                  <a:lnTo>
                    <a:pt x="88" y="18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843" name="Freeform 814"/>
            <p:cNvSpPr>
              <a:spLocks/>
            </p:cNvSpPr>
            <p:nvPr/>
          </p:nvSpPr>
          <p:spPr bwMode="auto">
            <a:xfrm>
              <a:off x="6111785" y="4228158"/>
              <a:ext cx="55884" cy="11432"/>
            </a:xfrm>
            <a:custGeom>
              <a:avLst/>
              <a:gdLst>
                <a:gd name="T0" fmla="+- 0 8173 8086"/>
                <a:gd name="T1" fmla="*/ T0 w 88"/>
                <a:gd name="T2" fmla="+- 0 3770 3770"/>
                <a:gd name="T3" fmla="*/ 3770 h 18"/>
                <a:gd name="T4" fmla="+- 0 8086 8086"/>
                <a:gd name="T5" fmla="*/ T4 w 88"/>
                <a:gd name="T6" fmla="+- 0 3770 3770"/>
                <a:gd name="T7" fmla="*/ 3770 h 18"/>
                <a:gd name="T8" fmla="+- 0 8102 8086"/>
                <a:gd name="T9" fmla="*/ T8 w 88"/>
                <a:gd name="T10" fmla="+- 0 3788 3770"/>
                <a:gd name="T11" fmla="*/ 3788 h 18"/>
                <a:gd name="T12" fmla="+- 0 8173 8086"/>
                <a:gd name="T13" fmla="*/ T12 w 88"/>
                <a:gd name="T14" fmla="+- 0 3788 3770"/>
                <a:gd name="T15" fmla="*/ 3788 h 18"/>
                <a:gd name="T16" fmla="+- 0 8173 8086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7" y="0"/>
                  </a:moveTo>
                  <a:lnTo>
                    <a:pt x="0" y="0"/>
                  </a:lnTo>
                  <a:lnTo>
                    <a:pt x="16" y="18"/>
                  </a:lnTo>
                  <a:lnTo>
                    <a:pt x="87" y="18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842" name="Freeform 816"/>
            <p:cNvSpPr>
              <a:spLocks/>
            </p:cNvSpPr>
            <p:nvPr/>
          </p:nvSpPr>
          <p:spPr bwMode="auto">
            <a:xfrm>
              <a:off x="6189260" y="4228158"/>
              <a:ext cx="55884" cy="11432"/>
            </a:xfrm>
            <a:custGeom>
              <a:avLst/>
              <a:gdLst>
                <a:gd name="T0" fmla="+- 0 8296 8208"/>
                <a:gd name="T1" fmla="*/ T0 w 88"/>
                <a:gd name="T2" fmla="+- 0 3770 3770"/>
                <a:gd name="T3" fmla="*/ 3770 h 18"/>
                <a:gd name="T4" fmla="+- 0 8208 8208"/>
                <a:gd name="T5" fmla="*/ T4 w 88"/>
                <a:gd name="T6" fmla="+- 0 3770 3770"/>
                <a:gd name="T7" fmla="*/ 3770 h 18"/>
                <a:gd name="T8" fmla="+- 0 8225 8208"/>
                <a:gd name="T9" fmla="*/ T8 w 88"/>
                <a:gd name="T10" fmla="+- 0 3788 3770"/>
                <a:gd name="T11" fmla="*/ 3788 h 18"/>
                <a:gd name="T12" fmla="+- 0 8296 8208"/>
                <a:gd name="T13" fmla="*/ T12 w 88"/>
                <a:gd name="T14" fmla="+- 0 3788 3770"/>
                <a:gd name="T15" fmla="*/ 3788 h 18"/>
                <a:gd name="T16" fmla="+- 0 8296 8208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8" y="0"/>
                  </a:moveTo>
                  <a:lnTo>
                    <a:pt x="0" y="0"/>
                  </a:lnTo>
                  <a:lnTo>
                    <a:pt x="17" y="18"/>
                  </a:lnTo>
                  <a:lnTo>
                    <a:pt x="88" y="18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841" name="Freeform 818"/>
            <p:cNvSpPr>
              <a:spLocks/>
            </p:cNvSpPr>
            <p:nvPr/>
          </p:nvSpPr>
          <p:spPr bwMode="auto">
            <a:xfrm>
              <a:off x="6266736" y="4228158"/>
              <a:ext cx="55884" cy="11432"/>
            </a:xfrm>
            <a:custGeom>
              <a:avLst/>
              <a:gdLst>
                <a:gd name="T0" fmla="+- 0 8418 8330"/>
                <a:gd name="T1" fmla="*/ T0 w 88"/>
                <a:gd name="T2" fmla="+- 0 3770 3770"/>
                <a:gd name="T3" fmla="*/ 3770 h 18"/>
                <a:gd name="T4" fmla="+- 0 8330 8330"/>
                <a:gd name="T5" fmla="*/ T4 w 88"/>
                <a:gd name="T6" fmla="+- 0 3770 3770"/>
                <a:gd name="T7" fmla="*/ 3770 h 18"/>
                <a:gd name="T8" fmla="+- 0 8348 8330"/>
                <a:gd name="T9" fmla="*/ T8 w 88"/>
                <a:gd name="T10" fmla="+- 0 3788 3770"/>
                <a:gd name="T11" fmla="*/ 3788 h 18"/>
                <a:gd name="T12" fmla="+- 0 8418 8330"/>
                <a:gd name="T13" fmla="*/ T12 w 88"/>
                <a:gd name="T14" fmla="+- 0 3788 3770"/>
                <a:gd name="T15" fmla="*/ 3788 h 18"/>
                <a:gd name="T16" fmla="+- 0 8418 8330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8" y="0"/>
                  </a:moveTo>
                  <a:lnTo>
                    <a:pt x="0" y="0"/>
                  </a:lnTo>
                  <a:lnTo>
                    <a:pt x="18" y="18"/>
                  </a:lnTo>
                  <a:lnTo>
                    <a:pt x="88" y="18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840" name="Freeform 820"/>
            <p:cNvSpPr>
              <a:spLocks/>
            </p:cNvSpPr>
            <p:nvPr/>
          </p:nvSpPr>
          <p:spPr bwMode="auto">
            <a:xfrm>
              <a:off x="6344846" y="4228158"/>
              <a:ext cx="55884" cy="11432"/>
            </a:xfrm>
            <a:custGeom>
              <a:avLst/>
              <a:gdLst>
                <a:gd name="T0" fmla="+- 0 8540 8453"/>
                <a:gd name="T1" fmla="*/ T0 w 88"/>
                <a:gd name="T2" fmla="+- 0 3770 3770"/>
                <a:gd name="T3" fmla="*/ 3770 h 18"/>
                <a:gd name="T4" fmla="+- 0 8453 8453"/>
                <a:gd name="T5" fmla="*/ T4 w 88"/>
                <a:gd name="T6" fmla="+- 0 3770 3770"/>
                <a:gd name="T7" fmla="*/ 3770 h 18"/>
                <a:gd name="T8" fmla="+- 0 8471 8453"/>
                <a:gd name="T9" fmla="*/ T8 w 88"/>
                <a:gd name="T10" fmla="+- 0 3788 3770"/>
                <a:gd name="T11" fmla="*/ 3788 h 18"/>
                <a:gd name="T12" fmla="+- 0 8540 8453"/>
                <a:gd name="T13" fmla="*/ T12 w 88"/>
                <a:gd name="T14" fmla="+- 0 3788 3770"/>
                <a:gd name="T15" fmla="*/ 3788 h 18"/>
                <a:gd name="T16" fmla="+- 0 8540 8453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7" y="0"/>
                  </a:moveTo>
                  <a:lnTo>
                    <a:pt x="0" y="0"/>
                  </a:lnTo>
                  <a:lnTo>
                    <a:pt x="18" y="18"/>
                  </a:lnTo>
                  <a:lnTo>
                    <a:pt x="87" y="18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839" name="Freeform 822"/>
            <p:cNvSpPr>
              <a:spLocks/>
            </p:cNvSpPr>
            <p:nvPr/>
          </p:nvSpPr>
          <p:spPr bwMode="auto">
            <a:xfrm>
              <a:off x="6422957" y="4228158"/>
              <a:ext cx="55884" cy="11432"/>
            </a:xfrm>
            <a:custGeom>
              <a:avLst/>
              <a:gdLst>
                <a:gd name="T0" fmla="+- 0 8664 8576"/>
                <a:gd name="T1" fmla="*/ T0 w 88"/>
                <a:gd name="T2" fmla="+- 0 3770 3770"/>
                <a:gd name="T3" fmla="*/ 3770 h 18"/>
                <a:gd name="T4" fmla="+- 0 8576 8576"/>
                <a:gd name="T5" fmla="*/ T4 w 88"/>
                <a:gd name="T6" fmla="+- 0 3770 3770"/>
                <a:gd name="T7" fmla="*/ 3770 h 18"/>
                <a:gd name="T8" fmla="+- 0 8593 8576"/>
                <a:gd name="T9" fmla="*/ T8 w 88"/>
                <a:gd name="T10" fmla="+- 0 3788 3770"/>
                <a:gd name="T11" fmla="*/ 3788 h 18"/>
                <a:gd name="T12" fmla="+- 0 8664 8576"/>
                <a:gd name="T13" fmla="*/ T12 w 88"/>
                <a:gd name="T14" fmla="+- 0 3788 3770"/>
                <a:gd name="T15" fmla="*/ 3788 h 18"/>
                <a:gd name="T16" fmla="+- 0 8664 8576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8" y="0"/>
                  </a:moveTo>
                  <a:lnTo>
                    <a:pt x="0" y="0"/>
                  </a:lnTo>
                  <a:lnTo>
                    <a:pt x="17" y="18"/>
                  </a:lnTo>
                  <a:lnTo>
                    <a:pt x="88" y="18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838" name="Freeform 824"/>
            <p:cNvSpPr>
              <a:spLocks/>
            </p:cNvSpPr>
            <p:nvPr/>
          </p:nvSpPr>
          <p:spPr bwMode="auto">
            <a:xfrm>
              <a:off x="6501068" y="4228158"/>
              <a:ext cx="55884" cy="11432"/>
            </a:xfrm>
            <a:custGeom>
              <a:avLst/>
              <a:gdLst>
                <a:gd name="T0" fmla="+- 0 8786 8699"/>
                <a:gd name="T1" fmla="*/ T0 w 88"/>
                <a:gd name="T2" fmla="+- 0 3770 3770"/>
                <a:gd name="T3" fmla="*/ 3770 h 18"/>
                <a:gd name="T4" fmla="+- 0 8699 8699"/>
                <a:gd name="T5" fmla="*/ T4 w 88"/>
                <a:gd name="T6" fmla="+- 0 3770 3770"/>
                <a:gd name="T7" fmla="*/ 3770 h 18"/>
                <a:gd name="T8" fmla="+- 0 8715 8699"/>
                <a:gd name="T9" fmla="*/ T8 w 88"/>
                <a:gd name="T10" fmla="+- 0 3788 3770"/>
                <a:gd name="T11" fmla="*/ 3788 h 18"/>
                <a:gd name="T12" fmla="+- 0 8786 8699"/>
                <a:gd name="T13" fmla="*/ T12 w 88"/>
                <a:gd name="T14" fmla="+- 0 3788 3770"/>
                <a:gd name="T15" fmla="*/ 3788 h 18"/>
                <a:gd name="T16" fmla="+- 0 8786 8699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7" y="0"/>
                  </a:moveTo>
                  <a:lnTo>
                    <a:pt x="0" y="0"/>
                  </a:lnTo>
                  <a:lnTo>
                    <a:pt x="16" y="18"/>
                  </a:lnTo>
                  <a:lnTo>
                    <a:pt x="87" y="18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837" name="Freeform 826"/>
            <p:cNvSpPr>
              <a:spLocks/>
            </p:cNvSpPr>
            <p:nvPr/>
          </p:nvSpPr>
          <p:spPr bwMode="auto">
            <a:xfrm>
              <a:off x="6578543" y="4228158"/>
              <a:ext cx="55884" cy="11432"/>
            </a:xfrm>
            <a:custGeom>
              <a:avLst/>
              <a:gdLst>
                <a:gd name="T0" fmla="+- 0 8909 8821"/>
                <a:gd name="T1" fmla="*/ T0 w 88"/>
                <a:gd name="T2" fmla="+- 0 3770 3770"/>
                <a:gd name="T3" fmla="*/ 3770 h 18"/>
                <a:gd name="T4" fmla="+- 0 8821 8821"/>
                <a:gd name="T5" fmla="*/ T4 w 88"/>
                <a:gd name="T6" fmla="+- 0 3770 3770"/>
                <a:gd name="T7" fmla="*/ 3770 h 18"/>
                <a:gd name="T8" fmla="+- 0 8839 8821"/>
                <a:gd name="T9" fmla="*/ T8 w 88"/>
                <a:gd name="T10" fmla="+- 0 3788 3770"/>
                <a:gd name="T11" fmla="*/ 3788 h 18"/>
                <a:gd name="T12" fmla="+- 0 8909 8821"/>
                <a:gd name="T13" fmla="*/ T12 w 88"/>
                <a:gd name="T14" fmla="+- 0 3788 3770"/>
                <a:gd name="T15" fmla="*/ 3788 h 18"/>
                <a:gd name="T16" fmla="+- 0 8909 8821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8" y="0"/>
                  </a:moveTo>
                  <a:lnTo>
                    <a:pt x="0" y="0"/>
                  </a:lnTo>
                  <a:lnTo>
                    <a:pt x="18" y="18"/>
                  </a:lnTo>
                  <a:lnTo>
                    <a:pt x="88" y="18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836" name="Freeform 828"/>
            <p:cNvSpPr>
              <a:spLocks/>
            </p:cNvSpPr>
            <p:nvPr/>
          </p:nvSpPr>
          <p:spPr bwMode="auto">
            <a:xfrm>
              <a:off x="6694230" y="4228158"/>
              <a:ext cx="55884" cy="11432"/>
            </a:xfrm>
            <a:custGeom>
              <a:avLst/>
              <a:gdLst>
                <a:gd name="T0" fmla="+- 0 9031 8944"/>
                <a:gd name="T1" fmla="*/ T0 w 88"/>
                <a:gd name="T2" fmla="+- 0 3770 3770"/>
                <a:gd name="T3" fmla="*/ 3770 h 18"/>
                <a:gd name="T4" fmla="+- 0 8943 8944"/>
                <a:gd name="T5" fmla="*/ T4 w 88"/>
                <a:gd name="T6" fmla="+- 0 3770 3770"/>
                <a:gd name="T7" fmla="*/ 3770 h 18"/>
                <a:gd name="T8" fmla="+- 0 8961 8944"/>
                <a:gd name="T9" fmla="*/ T8 w 88"/>
                <a:gd name="T10" fmla="+- 0 3788 3770"/>
                <a:gd name="T11" fmla="*/ 3788 h 18"/>
                <a:gd name="T12" fmla="+- 0 9031 8944"/>
                <a:gd name="T13" fmla="*/ T12 w 88"/>
                <a:gd name="T14" fmla="+- 0 3788 3770"/>
                <a:gd name="T15" fmla="*/ 3788 h 18"/>
                <a:gd name="T16" fmla="+- 0 9031 8944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7" y="0"/>
                  </a:moveTo>
                  <a:lnTo>
                    <a:pt x="-1" y="0"/>
                  </a:lnTo>
                  <a:lnTo>
                    <a:pt x="17" y="18"/>
                  </a:lnTo>
                  <a:lnTo>
                    <a:pt x="87" y="18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834" name="Freeform 830"/>
            <p:cNvSpPr>
              <a:spLocks/>
            </p:cNvSpPr>
            <p:nvPr/>
          </p:nvSpPr>
          <p:spPr bwMode="auto">
            <a:xfrm>
              <a:off x="6742262" y="4228158"/>
              <a:ext cx="55884" cy="11432"/>
            </a:xfrm>
            <a:custGeom>
              <a:avLst/>
              <a:gdLst>
                <a:gd name="T0" fmla="+- 0 9153 9066"/>
                <a:gd name="T1" fmla="*/ T0 w 88"/>
                <a:gd name="T2" fmla="+- 0 3770 3770"/>
                <a:gd name="T3" fmla="*/ 3770 h 18"/>
                <a:gd name="T4" fmla="+- 0 9066 9066"/>
                <a:gd name="T5" fmla="*/ T4 w 88"/>
                <a:gd name="T6" fmla="+- 0 3770 3770"/>
                <a:gd name="T7" fmla="*/ 3770 h 18"/>
                <a:gd name="T8" fmla="+- 0 9084 9066"/>
                <a:gd name="T9" fmla="*/ T8 w 88"/>
                <a:gd name="T10" fmla="+- 0 3788 3770"/>
                <a:gd name="T11" fmla="*/ 3788 h 18"/>
                <a:gd name="T12" fmla="+- 0 9153 9066"/>
                <a:gd name="T13" fmla="*/ T12 w 88"/>
                <a:gd name="T14" fmla="+- 0 3788 3770"/>
                <a:gd name="T15" fmla="*/ 3788 h 18"/>
                <a:gd name="T16" fmla="+- 0 9153 9066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7" y="0"/>
                  </a:moveTo>
                  <a:lnTo>
                    <a:pt x="0" y="0"/>
                  </a:lnTo>
                  <a:lnTo>
                    <a:pt x="18" y="18"/>
                  </a:lnTo>
                  <a:lnTo>
                    <a:pt x="87" y="18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833" name="Freeform 833"/>
            <p:cNvSpPr>
              <a:spLocks/>
            </p:cNvSpPr>
            <p:nvPr/>
          </p:nvSpPr>
          <p:spPr bwMode="auto">
            <a:xfrm>
              <a:off x="4597835" y="3152955"/>
              <a:ext cx="44453" cy="1270"/>
            </a:xfrm>
            <a:custGeom>
              <a:avLst/>
              <a:gdLst>
                <a:gd name="T0" fmla="+- 0 5702 5702"/>
                <a:gd name="T1" fmla="*/ T0 w 70"/>
                <a:gd name="T2" fmla="+- 0 5772 5702"/>
                <a:gd name="T3" fmla="*/ T2 w 70"/>
              </a:gdLst>
              <a:ahLst/>
              <a:cxnLst>
                <a:cxn ang="0">
                  <a:pos x="T1" y="0"/>
                </a:cxn>
                <a:cxn ang="0">
                  <a:pos x="T3" y="0"/>
                </a:cxn>
              </a:cxnLst>
              <a:rect l="0" t="0" r="r" b="b"/>
              <a:pathLst>
                <a:path w="70">
                  <a:moveTo>
                    <a:pt x="0" y="0"/>
                  </a:moveTo>
                  <a:lnTo>
                    <a:pt x="70" y="0"/>
                  </a:lnTo>
                </a:path>
              </a:pathLst>
            </a:custGeom>
            <a:noFill/>
            <a:ln w="11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832" name="Freeform 835"/>
            <p:cNvSpPr>
              <a:spLocks/>
            </p:cNvSpPr>
            <p:nvPr/>
          </p:nvSpPr>
          <p:spPr bwMode="auto">
            <a:xfrm>
              <a:off x="4664515" y="3147239"/>
              <a:ext cx="55884" cy="10796"/>
            </a:xfrm>
            <a:custGeom>
              <a:avLst/>
              <a:gdLst>
                <a:gd name="T0" fmla="+- 0 5894 5807"/>
                <a:gd name="T1" fmla="*/ T0 w 88"/>
                <a:gd name="T2" fmla="+- 0 2068 2068"/>
                <a:gd name="T3" fmla="*/ 2068 h 17"/>
                <a:gd name="T4" fmla="+- 0 5807 5807"/>
                <a:gd name="T5" fmla="*/ T4 w 88"/>
                <a:gd name="T6" fmla="+- 0 2068 2068"/>
                <a:gd name="T7" fmla="*/ 2068 h 17"/>
                <a:gd name="T8" fmla="+- 0 5825 5807"/>
                <a:gd name="T9" fmla="*/ T8 w 88"/>
                <a:gd name="T10" fmla="+- 0 2085 2068"/>
                <a:gd name="T11" fmla="*/ 2085 h 17"/>
                <a:gd name="T12" fmla="+- 0 5894 5807"/>
                <a:gd name="T13" fmla="*/ T12 w 88"/>
                <a:gd name="T14" fmla="+- 0 2085 2068"/>
                <a:gd name="T15" fmla="*/ 2085 h 17"/>
                <a:gd name="T16" fmla="+- 0 5894 5807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0"/>
                  </a:moveTo>
                  <a:lnTo>
                    <a:pt x="0" y="0"/>
                  </a:lnTo>
                  <a:lnTo>
                    <a:pt x="18" y="17"/>
                  </a:lnTo>
                  <a:lnTo>
                    <a:pt x="87" y="17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831" name="Freeform 837"/>
            <p:cNvSpPr>
              <a:spLocks/>
            </p:cNvSpPr>
            <p:nvPr/>
          </p:nvSpPr>
          <p:spPr bwMode="auto">
            <a:xfrm>
              <a:off x="4742626" y="3147239"/>
              <a:ext cx="55884" cy="10796"/>
            </a:xfrm>
            <a:custGeom>
              <a:avLst/>
              <a:gdLst>
                <a:gd name="T0" fmla="+- 0 6018 5930"/>
                <a:gd name="T1" fmla="*/ T0 w 88"/>
                <a:gd name="T2" fmla="+- 0 2068 2068"/>
                <a:gd name="T3" fmla="*/ 2068 h 17"/>
                <a:gd name="T4" fmla="+- 0 5930 5930"/>
                <a:gd name="T5" fmla="*/ T4 w 88"/>
                <a:gd name="T6" fmla="+- 0 2068 2068"/>
                <a:gd name="T7" fmla="*/ 2068 h 17"/>
                <a:gd name="T8" fmla="+- 0 5947 5930"/>
                <a:gd name="T9" fmla="*/ T8 w 88"/>
                <a:gd name="T10" fmla="+- 0 2085 2068"/>
                <a:gd name="T11" fmla="*/ 2085 h 17"/>
                <a:gd name="T12" fmla="+- 0 6018 5930"/>
                <a:gd name="T13" fmla="*/ T12 w 88"/>
                <a:gd name="T14" fmla="+- 0 2085 2068"/>
                <a:gd name="T15" fmla="*/ 2085 h 17"/>
                <a:gd name="T16" fmla="+- 0 6018 5930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0"/>
                  </a:moveTo>
                  <a:lnTo>
                    <a:pt x="0" y="0"/>
                  </a:lnTo>
                  <a:lnTo>
                    <a:pt x="17" y="17"/>
                  </a:lnTo>
                  <a:lnTo>
                    <a:pt x="88" y="17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830" name="Freeform 839"/>
            <p:cNvSpPr>
              <a:spLocks/>
            </p:cNvSpPr>
            <p:nvPr/>
          </p:nvSpPr>
          <p:spPr bwMode="auto">
            <a:xfrm>
              <a:off x="4820737" y="3147239"/>
              <a:ext cx="55884" cy="10796"/>
            </a:xfrm>
            <a:custGeom>
              <a:avLst/>
              <a:gdLst>
                <a:gd name="T0" fmla="+- 0 6140 6053"/>
                <a:gd name="T1" fmla="*/ T0 w 88"/>
                <a:gd name="T2" fmla="+- 0 2068 2068"/>
                <a:gd name="T3" fmla="*/ 2068 h 17"/>
                <a:gd name="T4" fmla="+- 0 6053 6053"/>
                <a:gd name="T5" fmla="*/ T4 w 88"/>
                <a:gd name="T6" fmla="+- 0 2068 2068"/>
                <a:gd name="T7" fmla="*/ 2068 h 17"/>
                <a:gd name="T8" fmla="+- 0 6070 6053"/>
                <a:gd name="T9" fmla="*/ T8 w 88"/>
                <a:gd name="T10" fmla="+- 0 2085 2068"/>
                <a:gd name="T11" fmla="*/ 2085 h 17"/>
                <a:gd name="T12" fmla="+- 0 6140 6053"/>
                <a:gd name="T13" fmla="*/ T12 w 88"/>
                <a:gd name="T14" fmla="+- 0 2085 2068"/>
                <a:gd name="T15" fmla="*/ 2085 h 17"/>
                <a:gd name="T16" fmla="+- 0 6140 6053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0"/>
                  </a:moveTo>
                  <a:lnTo>
                    <a:pt x="0" y="0"/>
                  </a:lnTo>
                  <a:lnTo>
                    <a:pt x="17" y="17"/>
                  </a:lnTo>
                  <a:lnTo>
                    <a:pt x="87" y="17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829" name="Freeform 841"/>
            <p:cNvSpPr>
              <a:spLocks/>
            </p:cNvSpPr>
            <p:nvPr/>
          </p:nvSpPr>
          <p:spPr bwMode="auto">
            <a:xfrm>
              <a:off x="4898212" y="3147239"/>
              <a:ext cx="55884" cy="10796"/>
            </a:xfrm>
            <a:custGeom>
              <a:avLst/>
              <a:gdLst>
                <a:gd name="T0" fmla="+- 0 6263 6175"/>
                <a:gd name="T1" fmla="*/ T0 w 88"/>
                <a:gd name="T2" fmla="+- 0 2068 2068"/>
                <a:gd name="T3" fmla="*/ 2068 h 17"/>
                <a:gd name="T4" fmla="+- 0 6175 6175"/>
                <a:gd name="T5" fmla="*/ T4 w 88"/>
                <a:gd name="T6" fmla="+- 0 2068 2068"/>
                <a:gd name="T7" fmla="*/ 2068 h 17"/>
                <a:gd name="T8" fmla="+- 0 6193 6175"/>
                <a:gd name="T9" fmla="*/ T8 w 88"/>
                <a:gd name="T10" fmla="+- 0 2085 2068"/>
                <a:gd name="T11" fmla="*/ 2085 h 17"/>
                <a:gd name="T12" fmla="+- 0 6263 6175"/>
                <a:gd name="T13" fmla="*/ T12 w 88"/>
                <a:gd name="T14" fmla="+- 0 2085 2068"/>
                <a:gd name="T15" fmla="*/ 2085 h 17"/>
                <a:gd name="T16" fmla="+- 0 6263 6175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0"/>
                  </a:moveTo>
                  <a:lnTo>
                    <a:pt x="0" y="0"/>
                  </a:lnTo>
                  <a:lnTo>
                    <a:pt x="18" y="17"/>
                  </a:lnTo>
                  <a:lnTo>
                    <a:pt x="88" y="17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828" name="Freeform 843"/>
            <p:cNvSpPr>
              <a:spLocks/>
            </p:cNvSpPr>
            <p:nvPr/>
          </p:nvSpPr>
          <p:spPr bwMode="auto">
            <a:xfrm>
              <a:off x="4976323" y="3147239"/>
              <a:ext cx="55884" cy="10796"/>
            </a:xfrm>
            <a:custGeom>
              <a:avLst/>
              <a:gdLst>
                <a:gd name="T0" fmla="+- 0 6385 6298"/>
                <a:gd name="T1" fmla="*/ T0 w 88"/>
                <a:gd name="T2" fmla="+- 0 2068 2068"/>
                <a:gd name="T3" fmla="*/ 2068 h 17"/>
                <a:gd name="T4" fmla="+- 0 6298 6298"/>
                <a:gd name="T5" fmla="*/ T4 w 88"/>
                <a:gd name="T6" fmla="+- 0 2068 2068"/>
                <a:gd name="T7" fmla="*/ 2068 h 17"/>
                <a:gd name="T8" fmla="+- 0 6316 6298"/>
                <a:gd name="T9" fmla="*/ T8 w 88"/>
                <a:gd name="T10" fmla="+- 0 2085 2068"/>
                <a:gd name="T11" fmla="*/ 2085 h 17"/>
                <a:gd name="T12" fmla="+- 0 6385 6298"/>
                <a:gd name="T13" fmla="*/ T12 w 88"/>
                <a:gd name="T14" fmla="+- 0 2085 2068"/>
                <a:gd name="T15" fmla="*/ 2085 h 17"/>
                <a:gd name="T16" fmla="+- 0 6385 6298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0"/>
                  </a:moveTo>
                  <a:lnTo>
                    <a:pt x="0" y="0"/>
                  </a:lnTo>
                  <a:lnTo>
                    <a:pt x="18" y="17"/>
                  </a:lnTo>
                  <a:lnTo>
                    <a:pt x="87" y="17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827" name="Freeform 845"/>
            <p:cNvSpPr>
              <a:spLocks/>
            </p:cNvSpPr>
            <p:nvPr/>
          </p:nvSpPr>
          <p:spPr bwMode="auto">
            <a:xfrm>
              <a:off x="5053798" y="3147239"/>
              <a:ext cx="55884" cy="10796"/>
            </a:xfrm>
            <a:custGeom>
              <a:avLst/>
              <a:gdLst>
                <a:gd name="T0" fmla="+- 0 6508 6420"/>
                <a:gd name="T1" fmla="*/ T0 w 88"/>
                <a:gd name="T2" fmla="+- 0 2068 2068"/>
                <a:gd name="T3" fmla="*/ 2068 h 17"/>
                <a:gd name="T4" fmla="+- 0 6420 6420"/>
                <a:gd name="T5" fmla="*/ T4 w 88"/>
                <a:gd name="T6" fmla="+- 0 2068 2068"/>
                <a:gd name="T7" fmla="*/ 2068 h 17"/>
                <a:gd name="T8" fmla="+- 0 6438 6420"/>
                <a:gd name="T9" fmla="*/ T8 w 88"/>
                <a:gd name="T10" fmla="+- 0 2085 2068"/>
                <a:gd name="T11" fmla="*/ 2085 h 17"/>
                <a:gd name="T12" fmla="+- 0 6508 6420"/>
                <a:gd name="T13" fmla="*/ T12 w 88"/>
                <a:gd name="T14" fmla="+- 0 2085 2068"/>
                <a:gd name="T15" fmla="*/ 2085 h 17"/>
                <a:gd name="T16" fmla="+- 0 6508 6420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0"/>
                  </a:moveTo>
                  <a:lnTo>
                    <a:pt x="0" y="0"/>
                  </a:lnTo>
                  <a:lnTo>
                    <a:pt x="18" y="17"/>
                  </a:lnTo>
                  <a:lnTo>
                    <a:pt x="88" y="17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826" name="Freeform 847"/>
            <p:cNvSpPr>
              <a:spLocks/>
            </p:cNvSpPr>
            <p:nvPr/>
          </p:nvSpPr>
          <p:spPr bwMode="auto">
            <a:xfrm>
              <a:off x="5132544" y="3147239"/>
              <a:ext cx="55884" cy="10796"/>
            </a:xfrm>
            <a:custGeom>
              <a:avLst/>
              <a:gdLst>
                <a:gd name="T0" fmla="+- 0 6631 6544"/>
                <a:gd name="T1" fmla="*/ T0 w 88"/>
                <a:gd name="T2" fmla="+- 0 2068 2068"/>
                <a:gd name="T3" fmla="*/ 2068 h 17"/>
                <a:gd name="T4" fmla="+- 0 6544 6544"/>
                <a:gd name="T5" fmla="*/ T4 w 88"/>
                <a:gd name="T6" fmla="+- 0 2068 2068"/>
                <a:gd name="T7" fmla="*/ 2068 h 17"/>
                <a:gd name="T8" fmla="+- 0 6560 6544"/>
                <a:gd name="T9" fmla="*/ T8 w 88"/>
                <a:gd name="T10" fmla="+- 0 2085 2068"/>
                <a:gd name="T11" fmla="*/ 2085 h 17"/>
                <a:gd name="T12" fmla="+- 0 6631 6544"/>
                <a:gd name="T13" fmla="*/ T12 w 88"/>
                <a:gd name="T14" fmla="+- 0 2085 2068"/>
                <a:gd name="T15" fmla="*/ 2085 h 17"/>
                <a:gd name="T16" fmla="+- 0 6631 6544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0"/>
                  </a:moveTo>
                  <a:lnTo>
                    <a:pt x="0" y="0"/>
                  </a:lnTo>
                  <a:lnTo>
                    <a:pt x="16" y="17"/>
                  </a:lnTo>
                  <a:lnTo>
                    <a:pt x="87" y="17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825" name="Freeform 849"/>
            <p:cNvSpPr>
              <a:spLocks/>
            </p:cNvSpPr>
            <p:nvPr/>
          </p:nvSpPr>
          <p:spPr bwMode="auto">
            <a:xfrm>
              <a:off x="5210020" y="3147239"/>
              <a:ext cx="55884" cy="10796"/>
            </a:xfrm>
            <a:custGeom>
              <a:avLst/>
              <a:gdLst>
                <a:gd name="T0" fmla="+- 0 6754 6666"/>
                <a:gd name="T1" fmla="*/ T0 w 88"/>
                <a:gd name="T2" fmla="+- 0 2068 2068"/>
                <a:gd name="T3" fmla="*/ 2068 h 17"/>
                <a:gd name="T4" fmla="+- 0 6666 6666"/>
                <a:gd name="T5" fmla="*/ T4 w 88"/>
                <a:gd name="T6" fmla="+- 0 2068 2068"/>
                <a:gd name="T7" fmla="*/ 2068 h 17"/>
                <a:gd name="T8" fmla="+- 0 6683 6666"/>
                <a:gd name="T9" fmla="*/ T8 w 88"/>
                <a:gd name="T10" fmla="+- 0 2085 2068"/>
                <a:gd name="T11" fmla="*/ 2085 h 17"/>
                <a:gd name="T12" fmla="+- 0 6754 6666"/>
                <a:gd name="T13" fmla="*/ T12 w 88"/>
                <a:gd name="T14" fmla="+- 0 2085 2068"/>
                <a:gd name="T15" fmla="*/ 2085 h 17"/>
                <a:gd name="T16" fmla="+- 0 6754 6666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0"/>
                  </a:moveTo>
                  <a:lnTo>
                    <a:pt x="0" y="0"/>
                  </a:lnTo>
                  <a:lnTo>
                    <a:pt x="17" y="17"/>
                  </a:lnTo>
                  <a:lnTo>
                    <a:pt x="88" y="17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824" name="Freeform 851"/>
            <p:cNvSpPr>
              <a:spLocks/>
            </p:cNvSpPr>
            <p:nvPr/>
          </p:nvSpPr>
          <p:spPr bwMode="auto">
            <a:xfrm>
              <a:off x="5287495" y="3147239"/>
              <a:ext cx="55884" cy="10796"/>
            </a:xfrm>
            <a:custGeom>
              <a:avLst/>
              <a:gdLst>
                <a:gd name="T0" fmla="+- 0 6876 6788"/>
                <a:gd name="T1" fmla="*/ T0 w 88"/>
                <a:gd name="T2" fmla="+- 0 2068 2068"/>
                <a:gd name="T3" fmla="*/ 2068 h 17"/>
                <a:gd name="T4" fmla="+- 0 6788 6788"/>
                <a:gd name="T5" fmla="*/ T4 w 88"/>
                <a:gd name="T6" fmla="+- 0 2068 2068"/>
                <a:gd name="T7" fmla="*/ 2068 h 17"/>
                <a:gd name="T8" fmla="+- 0 6806 6788"/>
                <a:gd name="T9" fmla="*/ T8 w 88"/>
                <a:gd name="T10" fmla="+- 0 2085 2068"/>
                <a:gd name="T11" fmla="*/ 2085 h 17"/>
                <a:gd name="T12" fmla="+- 0 6876 6788"/>
                <a:gd name="T13" fmla="*/ T12 w 88"/>
                <a:gd name="T14" fmla="+- 0 2085 2068"/>
                <a:gd name="T15" fmla="*/ 2085 h 17"/>
                <a:gd name="T16" fmla="+- 0 6876 6788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0"/>
                  </a:moveTo>
                  <a:lnTo>
                    <a:pt x="0" y="0"/>
                  </a:lnTo>
                  <a:lnTo>
                    <a:pt x="18" y="17"/>
                  </a:lnTo>
                  <a:lnTo>
                    <a:pt x="88" y="17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823" name="Freeform 853"/>
            <p:cNvSpPr>
              <a:spLocks/>
            </p:cNvSpPr>
            <p:nvPr/>
          </p:nvSpPr>
          <p:spPr bwMode="auto">
            <a:xfrm>
              <a:off x="5365606" y="3147239"/>
              <a:ext cx="55884" cy="10796"/>
            </a:xfrm>
            <a:custGeom>
              <a:avLst/>
              <a:gdLst>
                <a:gd name="T0" fmla="+- 0 6998 6911"/>
                <a:gd name="T1" fmla="*/ T0 w 88"/>
                <a:gd name="T2" fmla="+- 0 2068 2068"/>
                <a:gd name="T3" fmla="*/ 2068 h 17"/>
                <a:gd name="T4" fmla="+- 0 6911 6911"/>
                <a:gd name="T5" fmla="*/ T4 w 88"/>
                <a:gd name="T6" fmla="+- 0 2068 2068"/>
                <a:gd name="T7" fmla="*/ 2068 h 17"/>
                <a:gd name="T8" fmla="+- 0 6929 6911"/>
                <a:gd name="T9" fmla="*/ T8 w 88"/>
                <a:gd name="T10" fmla="+- 0 2085 2068"/>
                <a:gd name="T11" fmla="*/ 2085 h 17"/>
                <a:gd name="T12" fmla="+- 0 6998 6911"/>
                <a:gd name="T13" fmla="*/ T12 w 88"/>
                <a:gd name="T14" fmla="+- 0 2085 2068"/>
                <a:gd name="T15" fmla="*/ 2085 h 17"/>
                <a:gd name="T16" fmla="+- 0 6998 6911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0"/>
                  </a:moveTo>
                  <a:lnTo>
                    <a:pt x="0" y="0"/>
                  </a:lnTo>
                  <a:lnTo>
                    <a:pt x="18" y="17"/>
                  </a:lnTo>
                  <a:lnTo>
                    <a:pt x="87" y="17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822" name="Freeform 855"/>
            <p:cNvSpPr>
              <a:spLocks/>
            </p:cNvSpPr>
            <p:nvPr/>
          </p:nvSpPr>
          <p:spPr bwMode="auto">
            <a:xfrm>
              <a:off x="5443716" y="3147239"/>
              <a:ext cx="55884" cy="10796"/>
            </a:xfrm>
            <a:custGeom>
              <a:avLst/>
              <a:gdLst>
                <a:gd name="T0" fmla="+- 0 7122 7034"/>
                <a:gd name="T1" fmla="*/ T0 w 88"/>
                <a:gd name="T2" fmla="+- 0 2068 2068"/>
                <a:gd name="T3" fmla="*/ 2068 h 17"/>
                <a:gd name="T4" fmla="+- 0 7034 7034"/>
                <a:gd name="T5" fmla="*/ T4 w 88"/>
                <a:gd name="T6" fmla="+- 0 2068 2068"/>
                <a:gd name="T7" fmla="*/ 2068 h 17"/>
                <a:gd name="T8" fmla="+- 0 7051 7034"/>
                <a:gd name="T9" fmla="*/ T8 w 88"/>
                <a:gd name="T10" fmla="+- 0 2085 2068"/>
                <a:gd name="T11" fmla="*/ 2085 h 17"/>
                <a:gd name="T12" fmla="+- 0 7122 7034"/>
                <a:gd name="T13" fmla="*/ T12 w 88"/>
                <a:gd name="T14" fmla="+- 0 2085 2068"/>
                <a:gd name="T15" fmla="*/ 2085 h 17"/>
                <a:gd name="T16" fmla="+- 0 7122 7034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0"/>
                  </a:moveTo>
                  <a:lnTo>
                    <a:pt x="0" y="0"/>
                  </a:lnTo>
                  <a:lnTo>
                    <a:pt x="17" y="17"/>
                  </a:lnTo>
                  <a:lnTo>
                    <a:pt x="88" y="17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821" name="Freeform 857"/>
            <p:cNvSpPr>
              <a:spLocks/>
            </p:cNvSpPr>
            <p:nvPr/>
          </p:nvSpPr>
          <p:spPr bwMode="auto">
            <a:xfrm>
              <a:off x="5521827" y="3147239"/>
              <a:ext cx="55884" cy="10796"/>
            </a:xfrm>
            <a:custGeom>
              <a:avLst/>
              <a:gdLst>
                <a:gd name="T0" fmla="+- 0 7244 7157"/>
                <a:gd name="T1" fmla="*/ T0 w 88"/>
                <a:gd name="T2" fmla="+- 0 2068 2068"/>
                <a:gd name="T3" fmla="*/ 2068 h 17"/>
                <a:gd name="T4" fmla="+- 0 7157 7157"/>
                <a:gd name="T5" fmla="*/ T4 w 88"/>
                <a:gd name="T6" fmla="+- 0 2068 2068"/>
                <a:gd name="T7" fmla="*/ 2068 h 17"/>
                <a:gd name="T8" fmla="+- 0 7174 7157"/>
                <a:gd name="T9" fmla="*/ T8 w 88"/>
                <a:gd name="T10" fmla="+- 0 2085 2068"/>
                <a:gd name="T11" fmla="*/ 2085 h 17"/>
                <a:gd name="T12" fmla="+- 0 7244 7157"/>
                <a:gd name="T13" fmla="*/ T12 w 88"/>
                <a:gd name="T14" fmla="+- 0 2085 2068"/>
                <a:gd name="T15" fmla="*/ 2085 h 17"/>
                <a:gd name="T16" fmla="+- 0 7244 7157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0"/>
                  </a:moveTo>
                  <a:lnTo>
                    <a:pt x="0" y="0"/>
                  </a:lnTo>
                  <a:lnTo>
                    <a:pt x="17" y="17"/>
                  </a:lnTo>
                  <a:lnTo>
                    <a:pt x="87" y="17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820" name="Freeform 859"/>
            <p:cNvSpPr>
              <a:spLocks/>
            </p:cNvSpPr>
            <p:nvPr/>
          </p:nvSpPr>
          <p:spPr bwMode="auto">
            <a:xfrm>
              <a:off x="5599303" y="3147239"/>
              <a:ext cx="55884" cy="10796"/>
            </a:xfrm>
            <a:custGeom>
              <a:avLst/>
              <a:gdLst>
                <a:gd name="T0" fmla="+- 0 7367 7279"/>
                <a:gd name="T1" fmla="*/ T0 w 88"/>
                <a:gd name="T2" fmla="+- 0 2068 2068"/>
                <a:gd name="T3" fmla="*/ 2068 h 17"/>
                <a:gd name="T4" fmla="+- 0 7279 7279"/>
                <a:gd name="T5" fmla="*/ T4 w 88"/>
                <a:gd name="T6" fmla="+- 0 2068 2068"/>
                <a:gd name="T7" fmla="*/ 2068 h 17"/>
                <a:gd name="T8" fmla="+- 0 7297 7279"/>
                <a:gd name="T9" fmla="*/ T8 w 88"/>
                <a:gd name="T10" fmla="+- 0 2085 2068"/>
                <a:gd name="T11" fmla="*/ 2085 h 17"/>
                <a:gd name="T12" fmla="+- 0 7367 7279"/>
                <a:gd name="T13" fmla="*/ T12 w 88"/>
                <a:gd name="T14" fmla="+- 0 2085 2068"/>
                <a:gd name="T15" fmla="*/ 2085 h 17"/>
                <a:gd name="T16" fmla="+- 0 7367 7279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0"/>
                  </a:moveTo>
                  <a:lnTo>
                    <a:pt x="0" y="0"/>
                  </a:lnTo>
                  <a:lnTo>
                    <a:pt x="18" y="17"/>
                  </a:lnTo>
                  <a:lnTo>
                    <a:pt x="88" y="17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819" name="Freeform 861"/>
            <p:cNvSpPr>
              <a:spLocks/>
            </p:cNvSpPr>
            <p:nvPr/>
          </p:nvSpPr>
          <p:spPr bwMode="auto">
            <a:xfrm>
              <a:off x="5677413" y="3147239"/>
              <a:ext cx="55884" cy="10796"/>
            </a:xfrm>
            <a:custGeom>
              <a:avLst/>
              <a:gdLst>
                <a:gd name="T0" fmla="+- 0 7489 7402"/>
                <a:gd name="T1" fmla="*/ T0 w 88"/>
                <a:gd name="T2" fmla="+- 0 2068 2068"/>
                <a:gd name="T3" fmla="*/ 2068 h 17"/>
                <a:gd name="T4" fmla="+- 0 7402 7402"/>
                <a:gd name="T5" fmla="*/ T4 w 88"/>
                <a:gd name="T6" fmla="+- 0 2068 2068"/>
                <a:gd name="T7" fmla="*/ 2068 h 17"/>
                <a:gd name="T8" fmla="+- 0 7420 7402"/>
                <a:gd name="T9" fmla="*/ T8 w 88"/>
                <a:gd name="T10" fmla="+- 0 2085 2068"/>
                <a:gd name="T11" fmla="*/ 2085 h 17"/>
                <a:gd name="T12" fmla="+- 0 7489 7402"/>
                <a:gd name="T13" fmla="*/ T12 w 88"/>
                <a:gd name="T14" fmla="+- 0 2085 2068"/>
                <a:gd name="T15" fmla="*/ 2085 h 17"/>
                <a:gd name="T16" fmla="+- 0 7489 7402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0"/>
                  </a:moveTo>
                  <a:lnTo>
                    <a:pt x="0" y="0"/>
                  </a:lnTo>
                  <a:lnTo>
                    <a:pt x="18" y="17"/>
                  </a:lnTo>
                  <a:lnTo>
                    <a:pt x="87" y="17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818" name="Freeform 863"/>
            <p:cNvSpPr>
              <a:spLocks/>
            </p:cNvSpPr>
            <p:nvPr/>
          </p:nvSpPr>
          <p:spPr bwMode="auto">
            <a:xfrm>
              <a:off x="5754889" y="3147239"/>
              <a:ext cx="55884" cy="10796"/>
            </a:xfrm>
            <a:custGeom>
              <a:avLst/>
              <a:gdLst>
                <a:gd name="T0" fmla="+- 0 7612 7524"/>
                <a:gd name="T1" fmla="*/ T0 w 88"/>
                <a:gd name="T2" fmla="+- 0 2068 2068"/>
                <a:gd name="T3" fmla="*/ 2068 h 17"/>
                <a:gd name="T4" fmla="+- 0 7524 7524"/>
                <a:gd name="T5" fmla="*/ T4 w 88"/>
                <a:gd name="T6" fmla="+- 0 2068 2068"/>
                <a:gd name="T7" fmla="*/ 2068 h 17"/>
                <a:gd name="T8" fmla="+- 0 7542 7524"/>
                <a:gd name="T9" fmla="*/ T8 w 88"/>
                <a:gd name="T10" fmla="+- 0 2085 2068"/>
                <a:gd name="T11" fmla="*/ 2085 h 17"/>
                <a:gd name="T12" fmla="+- 0 7612 7524"/>
                <a:gd name="T13" fmla="*/ T12 w 88"/>
                <a:gd name="T14" fmla="+- 0 2085 2068"/>
                <a:gd name="T15" fmla="*/ 2085 h 17"/>
                <a:gd name="T16" fmla="+- 0 7612 7524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0"/>
                  </a:moveTo>
                  <a:lnTo>
                    <a:pt x="0" y="0"/>
                  </a:lnTo>
                  <a:lnTo>
                    <a:pt x="18" y="17"/>
                  </a:lnTo>
                  <a:lnTo>
                    <a:pt x="88" y="17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817" name="Freeform 865"/>
            <p:cNvSpPr>
              <a:spLocks/>
            </p:cNvSpPr>
            <p:nvPr/>
          </p:nvSpPr>
          <p:spPr bwMode="auto">
            <a:xfrm>
              <a:off x="5833635" y="3147239"/>
              <a:ext cx="55884" cy="10796"/>
            </a:xfrm>
            <a:custGeom>
              <a:avLst/>
              <a:gdLst>
                <a:gd name="T0" fmla="+- 0 7735 7648"/>
                <a:gd name="T1" fmla="*/ T0 w 88"/>
                <a:gd name="T2" fmla="+- 0 2068 2068"/>
                <a:gd name="T3" fmla="*/ 2068 h 17"/>
                <a:gd name="T4" fmla="+- 0 7648 7648"/>
                <a:gd name="T5" fmla="*/ T4 w 88"/>
                <a:gd name="T6" fmla="+- 0 2068 2068"/>
                <a:gd name="T7" fmla="*/ 2068 h 17"/>
                <a:gd name="T8" fmla="+- 0 7664 7648"/>
                <a:gd name="T9" fmla="*/ T8 w 88"/>
                <a:gd name="T10" fmla="+- 0 2085 2068"/>
                <a:gd name="T11" fmla="*/ 2085 h 17"/>
                <a:gd name="T12" fmla="+- 0 7735 7648"/>
                <a:gd name="T13" fmla="*/ T12 w 88"/>
                <a:gd name="T14" fmla="+- 0 2085 2068"/>
                <a:gd name="T15" fmla="*/ 2085 h 17"/>
                <a:gd name="T16" fmla="+- 0 7735 7648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0"/>
                  </a:moveTo>
                  <a:lnTo>
                    <a:pt x="0" y="0"/>
                  </a:lnTo>
                  <a:lnTo>
                    <a:pt x="16" y="17"/>
                  </a:lnTo>
                  <a:lnTo>
                    <a:pt x="87" y="17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816" name="Freeform 867"/>
            <p:cNvSpPr>
              <a:spLocks/>
            </p:cNvSpPr>
            <p:nvPr/>
          </p:nvSpPr>
          <p:spPr bwMode="auto">
            <a:xfrm>
              <a:off x="5911110" y="3147239"/>
              <a:ext cx="55884" cy="10796"/>
            </a:xfrm>
            <a:custGeom>
              <a:avLst/>
              <a:gdLst>
                <a:gd name="T0" fmla="+- 0 7858 7770"/>
                <a:gd name="T1" fmla="*/ T0 w 88"/>
                <a:gd name="T2" fmla="+- 0 2068 2068"/>
                <a:gd name="T3" fmla="*/ 2068 h 17"/>
                <a:gd name="T4" fmla="+- 0 7770 7770"/>
                <a:gd name="T5" fmla="*/ T4 w 88"/>
                <a:gd name="T6" fmla="+- 0 2068 2068"/>
                <a:gd name="T7" fmla="*/ 2068 h 17"/>
                <a:gd name="T8" fmla="+- 0 7787 7770"/>
                <a:gd name="T9" fmla="*/ T8 w 88"/>
                <a:gd name="T10" fmla="+- 0 2085 2068"/>
                <a:gd name="T11" fmla="*/ 2085 h 17"/>
                <a:gd name="T12" fmla="+- 0 7858 7770"/>
                <a:gd name="T13" fmla="*/ T12 w 88"/>
                <a:gd name="T14" fmla="+- 0 2085 2068"/>
                <a:gd name="T15" fmla="*/ 2085 h 17"/>
                <a:gd name="T16" fmla="+- 0 7858 7770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0"/>
                  </a:moveTo>
                  <a:lnTo>
                    <a:pt x="0" y="0"/>
                  </a:lnTo>
                  <a:lnTo>
                    <a:pt x="17" y="17"/>
                  </a:lnTo>
                  <a:lnTo>
                    <a:pt x="88" y="17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815" name="Freeform 869"/>
            <p:cNvSpPr>
              <a:spLocks/>
            </p:cNvSpPr>
            <p:nvPr/>
          </p:nvSpPr>
          <p:spPr bwMode="auto">
            <a:xfrm>
              <a:off x="5988586" y="3147239"/>
              <a:ext cx="55884" cy="10796"/>
            </a:xfrm>
            <a:custGeom>
              <a:avLst/>
              <a:gdLst>
                <a:gd name="T0" fmla="+- 0 7980 7892"/>
                <a:gd name="T1" fmla="*/ T0 w 88"/>
                <a:gd name="T2" fmla="+- 0 2068 2068"/>
                <a:gd name="T3" fmla="*/ 2068 h 17"/>
                <a:gd name="T4" fmla="+- 0 7892 7892"/>
                <a:gd name="T5" fmla="*/ T4 w 88"/>
                <a:gd name="T6" fmla="+- 0 2068 2068"/>
                <a:gd name="T7" fmla="*/ 2068 h 17"/>
                <a:gd name="T8" fmla="+- 0 7910 7892"/>
                <a:gd name="T9" fmla="*/ T8 w 88"/>
                <a:gd name="T10" fmla="+- 0 2085 2068"/>
                <a:gd name="T11" fmla="*/ 2085 h 17"/>
                <a:gd name="T12" fmla="+- 0 7980 7892"/>
                <a:gd name="T13" fmla="*/ T12 w 88"/>
                <a:gd name="T14" fmla="+- 0 2085 2068"/>
                <a:gd name="T15" fmla="*/ 2085 h 17"/>
                <a:gd name="T16" fmla="+- 0 7980 7892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0"/>
                  </a:moveTo>
                  <a:lnTo>
                    <a:pt x="0" y="0"/>
                  </a:lnTo>
                  <a:lnTo>
                    <a:pt x="18" y="17"/>
                  </a:lnTo>
                  <a:lnTo>
                    <a:pt x="88" y="17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814" name="Freeform 871"/>
            <p:cNvSpPr>
              <a:spLocks/>
            </p:cNvSpPr>
            <p:nvPr/>
          </p:nvSpPr>
          <p:spPr bwMode="auto">
            <a:xfrm>
              <a:off x="6066696" y="3147239"/>
              <a:ext cx="55884" cy="10796"/>
            </a:xfrm>
            <a:custGeom>
              <a:avLst/>
              <a:gdLst>
                <a:gd name="T0" fmla="+- 0 8102 8015"/>
                <a:gd name="T1" fmla="*/ T0 w 88"/>
                <a:gd name="T2" fmla="+- 0 2068 2068"/>
                <a:gd name="T3" fmla="*/ 2068 h 17"/>
                <a:gd name="T4" fmla="+- 0 8015 8015"/>
                <a:gd name="T5" fmla="*/ T4 w 88"/>
                <a:gd name="T6" fmla="+- 0 2068 2068"/>
                <a:gd name="T7" fmla="*/ 2068 h 17"/>
                <a:gd name="T8" fmla="+- 0 8033 8015"/>
                <a:gd name="T9" fmla="*/ T8 w 88"/>
                <a:gd name="T10" fmla="+- 0 2085 2068"/>
                <a:gd name="T11" fmla="*/ 2085 h 17"/>
                <a:gd name="T12" fmla="+- 0 8102 8015"/>
                <a:gd name="T13" fmla="*/ T12 w 88"/>
                <a:gd name="T14" fmla="+- 0 2085 2068"/>
                <a:gd name="T15" fmla="*/ 2085 h 17"/>
                <a:gd name="T16" fmla="+- 0 8102 8015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0"/>
                  </a:moveTo>
                  <a:lnTo>
                    <a:pt x="0" y="0"/>
                  </a:lnTo>
                  <a:lnTo>
                    <a:pt x="18" y="17"/>
                  </a:lnTo>
                  <a:lnTo>
                    <a:pt x="87" y="17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813" name="Freeform 873"/>
            <p:cNvSpPr>
              <a:spLocks/>
            </p:cNvSpPr>
            <p:nvPr/>
          </p:nvSpPr>
          <p:spPr bwMode="auto">
            <a:xfrm>
              <a:off x="6144172" y="3147239"/>
              <a:ext cx="55884" cy="10796"/>
            </a:xfrm>
            <a:custGeom>
              <a:avLst/>
              <a:gdLst>
                <a:gd name="T0" fmla="+- 0 8225 8137"/>
                <a:gd name="T1" fmla="*/ T0 w 88"/>
                <a:gd name="T2" fmla="+- 0 2068 2068"/>
                <a:gd name="T3" fmla="*/ 2068 h 17"/>
                <a:gd name="T4" fmla="+- 0 8137 8137"/>
                <a:gd name="T5" fmla="*/ T4 w 88"/>
                <a:gd name="T6" fmla="+- 0 2068 2068"/>
                <a:gd name="T7" fmla="*/ 2068 h 17"/>
                <a:gd name="T8" fmla="+- 0 8155 8137"/>
                <a:gd name="T9" fmla="*/ T8 w 88"/>
                <a:gd name="T10" fmla="+- 0 2085 2068"/>
                <a:gd name="T11" fmla="*/ 2085 h 17"/>
                <a:gd name="T12" fmla="+- 0 8225 8137"/>
                <a:gd name="T13" fmla="*/ T12 w 88"/>
                <a:gd name="T14" fmla="+- 0 2085 2068"/>
                <a:gd name="T15" fmla="*/ 2085 h 17"/>
                <a:gd name="T16" fmla="+- 0 8225 8137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0"/>
                  </a:moveTo>
                  <a:lnTo>
                    <a:pt x="0" y="0"/>
                  </a:lnTo>
                  <a:lnTo>
                    <a:pt x="18" y="17"/>
                  </a:lnTo>
                  <a:lnTo>
                    <a:pt x="88" y="17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812" name="Freeform 875"/>
            <p:cNvSpPr>
              <a:spLocks/>
            </p:cNvSpPr>
            <p:nvPr/>
          </p:nvSpPr>
          <p:spPr bwMode="auto">
            <a:xfrm>
              <a:off x="6222918" y="3147239"/>
              <a:ext cx="55884" cy="10796"/>
            </a:xfrm>
            <a:custGeom>
              <a:avLst/>
              <a:gdLst>
                <a:gd name="T0" fmla="+- 0 8348 8261"/>
                <a:gd name="T1" fmla="*/ T0 w 88"/>
                <a:gd name="T2" fmla="+- 0 2068 2068"/>
                <a:gd name="T3" fmla="*/ 2068 h 17"/>
                <a:gd name="T4" fmla="+- 0 8261 8261"/>
                <a:gd name="T5" fmla="*/ T4 w 88"/>
                <a:gd name="T6" fmla="+- 0 2068 2068"/>
                <a:gd name="T7" fmla="*/ 2068 h 17"/>
                <a:gd name="T8" fmla="+- 0 8278 8261"/>
                <a:gd name="T9" fmla="*/ T8 w 88"/>
                <a:gd name="T10" fmla="+- 0 2085 2068"/>
                <a:gd name="T11" fmla="*/ 2085 h 17"/>
                <a:gd name="T12" fmla="+- 0 8348 8261"/>
                <a:gd name="T13" fmla="*/ T12 w 88"/>
                <a:gd name="T14" fmla="+- 0 2085 2068"/>
                <a:gd name="T15" fmla="*/ 2085 h 17"/>
                <a:gd name="T16" fmla="+- 0 8348 8261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0"/>
                  </a:moveTo>
                  <a:lnTo>
                    <a:pt x="0" y="0"/>
                  </a:lnTo>
                  <a:lnTo>
                    <a:pt x="17" y="17"/>
                  </a:lnTo>
                  <a:lnTo>
                    <a:pt x="87" y="17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811" name="Freeform 877"/>
            <p:cNvSpPr>
              <a:spLocks/>
            </p:cNvSpPr>
            <p:nvPr/>
          </p:nvSpPr>
          <p:spPr bwMode="auto">
            <a:xfrm>
              <a:off x="6300393" y="3147239"/>
              <a:ext cx="55884" cy="10796"/>
            </a:xfrm>
            <a:custGeom>
              <a:avLst/>
              <a:gdLst>
                <a:gd name="T0" fmla="+- 0 8471 8383"/>
                <a:gd name="T1" fmla="*/ T0 w 88"/>
                <a:gd name="T2" fmla="+- 0 2068 2068"/>
                <a:gd name="T3" fmla="*/ 2068 h 17"/>
                <a:gd name="T4" fmla="+- 0 8383 8383"/>
                <a:gd name="T5" fmla="*/ T4 w 88"/>
                <a:gd name="T6" fmla="+- 0 2068 2068"/>
                <a:gd name="T7" fmla="*/ 2068 h 17"/>
                <a:gd name="T8" fmla="+- 0 8400 8383"/>
                <a:gd name="T9" fmla="*/ T8 w 88"/>
                <a:gd name="T10" fmla="+- 0 2085 2068"/>
                <a:gd name="T11" fmla="*/ 2085 h 17"/>
                <a:gd name="T12" fmla="+- 0 8471 8383"/>
                <a:gd name="T13" fmla="*/ T12 w 88"/>
                <a:gd name="T14" fmla="+- 0 2085 2068"/>
                <a:gd name="T15" fmla="*/ 2085 h 17"/>
                <a:gd name="T16" fmla="+- 0 8471 8383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0"/>
                  </a:moveTo>
                  <a:lnTo>
                    <a:pt x="0" y="0"/>
                  </a:lnTo>
                  <a:lnTo>
                    <a:pt x="17" y="17"/>
                  </a:lnTo>
                  <a:lnTo>
                    <a:pt x="88" y="17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810" name="Freeform 879"/>
            <p:cNvSpPr>
              <a:spLocks/>
            </p:cNvSpPr>
            <p:nvPr/>
          </p:nvSpPr>
          <p:spPr bwMode="auto">
            <a:xfrm>
              <a:off x="6378504" y="3147239"/>
              <a:ext cx="55884" cy="10796"/>
            </a:xfrm>
            <a:custGeom>
              <a:avLst/>
              <a:gdLst>
                <a:gd name="T0" fmla="+- 0 8593 8506"/>
                <a:gd name="T1" fmla="*/ T0 w 88"/>
                <a:gd name="T2" fmla="+- 0 2068 2068"/>
                <a:gd name="T3" fmla="*/ 2068 h 17"/>
                <a:gd name="T4" fmla="+- 0 8506 8506"/>
                <a:gd name="T5" fmla="*/ T4 w 88"/>
                <a:gd name="T6" fmla="+- 0 2068 2068"/>
                <a:gd name="T7" fmla="*/ 2068 h 17"/>
                <a:gd name="T8" fmla="+- 0 8523 8506"/>
                <a:gd name="T9" fmla="*/ T8 w 88"/>
                <a:gd name="T10" fmla="+- 0 2085 2068"/>
                <a:gd name="T11" fmla="*/ 2085 h 17"/>
                <a:gd name="T12" fmla="+- 0 8593 8506"/>
                <a:gd name="T13" fmla="*/ T12 w 88"/>
                <a:gd name="T14" fmla="+- 0 2085 2068"/>
                <a:gd name="T15" fmla="*/ 2085 h 17"/>
                <a:gd name="T16" fmla="+- 0 8593 8506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0"/>
                  </a:moveTo>
                  <a:lnTo>
                    <a:pt x="0" y="0"/>
                  </a:lnTo>
                  <a:lnTo>
                    <a:pt x="17" y="17"/>
                  </a:lnTo>
                  <a:lnTo>
                    <a:pt x="87" y="17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809" name="Freeform 881"/>
            <p:cNvSpPr>
              <a:spLocks/>
            </p:cNvSpPr>
            <p:nvPr/>
          </p:nvSpPr>
          <p:spPr bwMode="auto">
            <a:xfrm>
              <a:off x="6455979" y="3147239"/>
              <a:ext cx="55884" cy="10796"/>
            </a:xfrm>
            <a:custGeom>
              <a:avLst/>
              <a:gdLst>
                <a:gd name="T0" fmla="+- 0 8715 8628"/>
                <a:gd name="T1" fmla="*/ T0 w 88"/>
                <a:gd name="T2" fmla="+- 0 2068 2068"/>
                <a:gd name="T3" fmla="*/ 2068 h 17"/>
                <a:gd name="T4" fmla="+- 0 8628 8628"/>
                <a:gd name="T5" fmla="*/ T4 w 88"/>
                <a:gd name="T6" fmla="+- 0 2068 2068"/>
                <a:gd name="T7" fmla="*/ 2068 h 17"/>
                <a:gd name="T8" fmla="+- 0 8646 8628"/>
                <a:gd name="T9" fmla="*/ T8 w 88"/>
                <a:gd name="T10" fmla="+- 0 2085 2068"/>
                <a:gd name="T11" fmla="*/ 2085 h 17"/>
                <a:gd name="T12" fmla="+- 0 8715 8628"/>
                <a:gd name="T13" fmla="*/ T12 w 88"/>
                <a:gd name="T14" fmla="+- 0 2085 2068"/>
                <a:gd name="T15" fmla="*/ 2085 h 17"/>
                <a:gd name="T16" fmla="+- 0 8715 8628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0"/>
                  </a:moveTo>
                  <a:lnTo>
                    <a:pt x="0" y="0"/>
                  </a:lnTo>
                  <a:lnTo>
                    <a:pt x="18" y="17"/>
                  </a:lnTo>
                  <a:lnTo>
                    <a:pt x="87" y="17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808" name="Freeform 883"/>
            <p:cNvSpPr>
              <a:spLocks/>
            </p:cNvSpPr>
            <p:nvPr/>
          </p:nvSpPr>
          <p:spPr bwMode="auto">
            <a:xfrm>
              <a:off x="6534725" y="3147239"/>
              <a:ext cx="55884" cy="10796"/>
            </a:xfrm>
            <a:custGeom>
              <a:avLst/>
              <a:gdLst>
                <a:gd name="T0" fmla="+- 0 8839 8752"/>
                <a:gd name="T1" fmla="*/ T0 w 88"/>
                <a:gd name="T2" fmla="+- 0 2068 2068"/>
                <a:gd name="T3" fmla="*/ 2068 h 17"/>
                <a:gd name="T4" fmla="+- 0 8751 8752"/>
                <a:gd name="T5" fmla="*/ T4 w 88"/>
                <a:gd name="T6" fmla="+- 0 2068 2068"/>
                <a:gd name="T7" fmla="*/ 2068 h 17"/>
                <a:gd name="T8" fmla="+- 0 8768 8752"/>
                <a:gd name="T9" fmla="*/ T8 w 88"/>
                <a:gd name="T10" fmla="+- 0 2085 2068"/>
                <a:gd name="T11" fmla="*/ 2085 h 17"/>
                <a:gd name="T12" fmla="+- 0 8839 8752"/>
                <a:gd name="T13" fmla="*/ T12 w 88"/>
                <a:gd name="T14" fmla="+- 0 2085 2068"/>
                <a:gd name="T15" fmla="*/ 2085 h 17"/>
                <a:gd name="T16" fmla="+- 0 8839 8752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0"/>
                  </a:moveTo>
                  <a:lnTo>
                    <a:pt x="-1" y="0"/>
                  </a:lnTo>
                  <a:lnTo>
                    <a:pt x="16" y="17"/>
                  </a:lnTo>
                  <a:lnTo>
                    <a:pt x="87" y="17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807" name="Freeform 885"/>
            <p:cNvSpPr>
              <a:spLocks/>
            </p:cNvSpPr>
            <p:nvPr/>
          </p:nvSpPr>
          <p:spPr bwMode="auto">
            <a:xfrm>
              <a:off x="6649777" y="3147239"/>
              <a:ext cx="55884" cy="10796"/>
            </a:xfrm>
            <a:custGeom>
              <a:avLst/>
              <a:gdLst>
                <a:gd name="T0" fmla="+- 0 8961 8874"/>
                <a:gd name="T1" fmla="*/ T0 w 88"/>
                <a:gd name="T2" fmla="+- 0 2068 2068"/>
                <a:gd name="T3" fmla="*/ 2068 h 17"/>
                <a:gd name="T4" fmla="+- 0 8874 8874"/>
                <a:gd name="T5" fmla="*/ T4 w 88"/>
                <a:gd name="T6" fmla="+- 0 2068 2068"/>
                <a:gd name="T7" fmla="*/ 2068 h 17"/>
                <a:gd name="T8" fmla="+- 0 8891 8874"/>
                <a:gd name="T9" fmla="*/ T8 w 88"/>
                <a:gd name="T10" fmla="+- 0 2085 2068"/>
                <a:gd name="T11" fmla="*/ 2085 h 17"/>
                <a:gd name="T12" fmla="+- 0 8961 8874"/>
                <a:gd name="T13" fmla="*/ T12 w 88"/>
                <a:gd name="T14" fmla="+- 0 2085 2068"/>
                <a:gd name="T15" fmla="*/ 2085 h 17"/>
                <a:gd name="T16" fmla="+- 0 8961 8874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0"/>
                  </a:moveTo>
                  <a:lnTo>
                    <a:pt x="0" y="0"/>
                  </a:lnTo>
                  <a:lnTo>
                    <a:pt x="17" y="17"/>
                  </a:lnTo>
                  <a:lnTo>
                    <a:pt x="87" y="17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806" name="Freeform 887"/>
            <p:cNvSpPr>
              <a:spLocks/>
            </p:cNvSpPr>
            <p:nvPr/>
          </p:nvSpPr>
          <p:spPr bwMode="auto">
            <a:xfrm>
              <a:off x="6697808" y="3147239"/>
              <a:ext cx="55884" cy="10796"/>
            </a:xfrm>
            <a:custGeom>
              <a:avLst/>
              <a:gdLst>
                <a:gd name="T0" fmla="+- 0 9084 8996"/>
                <a:gd name="T1" fmla="*/ T0 w 88"/>
                <a:gd name="T2" fmla="+- 0 2068 2068"/>
                <a:gd name="T3" fmla="*/ 2068 h 17"/>
                <a:gd name="T4" fmla="+- 0 8996 8996"/>
                <a:gd name="T5" fmla="*/ T4 w 88"/>
                <a:gd name="T6" fmla="+- 0 2068 2068"/>
                <a:gd name="T7" fmla="*/ 2068 h 17"/>
                <a:gd name="T8" fmla="+- 0 9014 8996"/>
                <a:gd name="T9" fmla="*/ T8 w 88"/>
                <a:gd name="T10" fmla="+- 0 2085 2068"/>
                <a:gd name="T11" fmla="*/ 2085 h 17"/>
                <a:gd name="T12" fmla="+- 0 9084 8996"/>
                <a:gd name="T13" fmla="*/ T12 w 88"/>
                <a:gd name="T14" fmla="+- 0 2085 2068"/>
                <a:gd name="T15" fmla="*/ 2085 h 17"/>
                <a:gd name="T16" fmla="+- 0 9084 8996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0"/>
                  </a:moveTo>
                  <a:lnTo>
                    <a:pt x="0" y="0"/>
                  </a:lnTo>
                  <a:lnTo>
                    <a:pt x="18" y="17"/>
                  </a:lnTo>
                  <a:lnTo>
                    <a:pt x="88" y="17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803" name="Freeform 889"/>
            <p:cNvSpPr>
              <a:spLocks/>
            </p:cNvSpPr>
            <p:nvPr/>
          </p:nvSpPr>
          <p:spPr bwMode="auto">
            <a:xfrm>
              <a:off x="6775919" y="3147239"/>
              <a:ext cx="45088" cy="22228"/>
            </a:xfrm>
            <a:custGeom>
              <a:avLst/>
              <a:gdLst>
                <a:gd name="T0" fmla="+- 0 9171 9119"/>
                <a:gd name="T1" fmla="*/ T0 w 71"/>
                <a:gd name="T2" fmla="+- 0 2068 2068"/>
                <a:gd name="T3" fmla="*/ 2068 h 35"/>
                <a:gd name="T4" fmla="+- 0 9137 9119"/>
                <a:gd name="T5" fmla="*/ T4 w 71"/>
                <a:gd name="T6" fmla="+- 0 2103 2068"/>
                <a:gd name="T7" fmla="*/ 2103 h 35"/>
                <a:gd name="T8" fmla="+- 0 9153 9119"/>
                <a:gd name="T9" fmla="*/ T8 w 71"/>
                <a:gd name="T10" fmla="+- 0 2103 2068"/>
                <a:gd name="T11" fmla="*/ 2103 h 35"/>
                <a:gd name="T12" fmla="+- 0 9172 9119"/>
                <a:gd name="T13" fmla="*/ T12 w 71"/>
                <a:gd name="T14" fmla="+- 0 2085 2068"/>
                <a:gd name="T15" fmla="*/ 2085 h 35"/>
                <a:gd name="T16" fmla="+- 0 9171 9119"/>
                <a:gd name="T17" fmla="*/ T16 w 71"/>
                <a:gd name="T18" fmla="+- 0 2085 2068"/>
                <a:gd name="T19" fmla="*/ 2085 h 35"/>
                <a:gd name="T20" fmla="+- 0 9171 9119"/>
                <a:gd name="T21" fmla="*/ T20 w 71"/>
                <a:gd name="T22" fmla="+- 0 2068 2068"/>
                <a:gd name="T23" fmla="*/ 2068 h 3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</a:cxnLst>
              <a:rect l="0" t="0" r="r" b="b"/>
              <a:pathLst>
                <a:path w="71" h="35">
                  <a:moveTo>
                    <a:pt x="52" y="0"/>
                  </a:moveTo>
                  <a:lnTo>
                    <a:pt x="18" y="35"/>
                  </a:lnTo>
                  <a:lnTo>
                    <a:pt x="34" y="35"/>
                  </a:lnTo>
                  <a:lnTo>
                    <a:pt x="53" y="17"/>
                  </a:lnTo>
                  <a:lnTo>
                    <a:pt x="52" y="17"/>
                  </a:lnTo>
                  <a:lnTo>
                    <a:pt x="52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804" name="Freeform 890"/>
            <p:cNvSpPr>
              <a:spLocks/>
            </p:cNvSpPr>
            <p:nvPr/>
          </p:nvSpPr>
          <p:spPr bwMode="auto">
            <a:xfrm>
              <a:off x="6775919" y="3147239"/>
              <a:ext cx="45088" cy="22228"/>
            </a:xfrm>
            <a:custGeom>
              <a:avLst/>
              <a:gdLst>
                <a:gd name="T0" fmla="+- 0 9171 9119"/>
                <a:gd name="T1" fmla="*/ T0 w 71"/>
                <a:gd name="T2" fmla="+- 0 2068 2068"/>
                <a:gd name="T3" fmla="*/ 2068 h 35"/>
                <a:gd name="T4" fmla="+- 0 9119 9119"/>
                <a:gd name="T5" fmla="*/ T4 w 71"/>
                <a:gd name="T6" fmla="+- 0 2068 2068"/>
                <a:gd name="T7" fmla="*/ 2068 h 35"/>
                <a:gd name="T8" fmla="+- 0 9137 9119"/>
                <a:gd name="T9" fmla="*/ T8 w 71"/>
                <a:gd name="T10" fmla="+- 0 2085 2068"/>
                <a:gd name="T11" fmla="*/ 2085 h 35"/>
                <a:gd name="T12" fmla="+- 0 9155 9119"/>
                <a:gd name="T13" fmla="*/ T12 w 71"/>
                <a:gd name="T14" fmla="+- 0 2085 2068"/>
                <a:gd name="T15" fmla="*/ 2085 h 35"/>
                <a:gd name="T16" fmla="+- 0 9171 9119"/>
                <a:gd name="T17" fmla="*/ T16 w 71"/>
                <a:gd name="T18" fmla="+- 0 2068 2068"/>
                <a:gd name="T19" fmla="*/ 2068 h 3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71" h="35">
                  <a:moveTo>
                    <a:pt x="52" y="0"/>
                  </a:moveTo>
                  <a:lnTo>
                    <a:pt x="0" y="0"/>
                  </a:lnTo>
                  <a:lnTo>
                    <a:pt x="18" y="17"/>
                  </a:lnTo>
                  <a:lnTo>
                    <a:pt x="36" y="17"/>
                  </a:lnTo>
                  <a:lnTo>
                    <a:pt x="52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805" name="Freeform 891"/>
            <p:cNvSpPr>
              <a:spLocks/>
            </p:cNvSpPr>
            <p:nvPr/>
          </p:nvSpPr>
          <p:spPr bwMode="auto">
            <a:xfrm>
              <a:off x="6775919" y="3147239"/>
              <a:ext cx="45088" cy="22228"/>
            </a:xfrm>
            <a:custGeom>
              <a:avLst/>
              <a:gdLst>
                <a:gd name="T0" fmla="+- 0 9189 9119"/>
                <a:gd name="T1" fmla="*/ T0 w 71"/>
                <a:gd name="T2" fmla="+- 0 2068 2068"/>
                <a:gd name="T3" fmla="*/ 2068 h 35"/>
                <a:gd name="T4" fmla="+- 0 9171 9119"/>
                <a:gd name="T5" fmla="*/ T4 w 71"/>
                <a:gd name="T6" fmla="+- 0 2068 2068"/>
                <a:gd name="T7" fmla="*/ 2068 h 35"/>
                <a:gd name="T8" fmla="+- 0 9171 9119"/>
                <a:gd name="T9" fmla="*/ T8 w 71"/>
                <a:gd name="T10" fmla="+- 0 2085 2068"/>
                <a:gd name="T11" fmla="*/ 2085 h 35"/>
                <a:gd name="T12" fmla="+- 0 9172 9119"/>
                <a:gd name="T13" fmla="*/ T12 w 71"/>
                <a:gd name="T14" fmla="+- 0 2085 2068"/>
                <a:gd name="T15" fmla="*/ 2085 h 35"/>
                <a:gd name="T16" fmla="+- 0 9189 9119"/>
                <a:gd name="T17" fmla="*/ T16 w 71"/>
                <a:gd name="T18" fmla="+- 0 2068 2068"/>
                <a:gd name="T19" fmla="*/ 2068 h 3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71" h="35">
                  <a:moveTo>
                    <a:pt x="70" y="0"/>
                  </a:moveTo>
                  <a:lnTo>
                    <a:pt x="52" y="0"/>
                  </a:lnTo>
                  <a:lnTo>
                    <a:pt x="52" y="17"/>
                  </a:lnTo>
                  <a:lnTo>
                    <a:pt x="53" y="17"/>
                  </a:lnTo>
                  <a:lnTo>
                    <a:pt x="70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768" name="Freeform 960"/>
            <p:cNvSpPr>
              <a:spLocks/>
            </p:cNvSpPr>
            <p:nvPr/>
          </p:nvSpPr>
          <p:spPr bwMode="auto">
            <a:xfrm>
              <a:off x="4620062" y="3135808"/>
              <a:ext cx="44453" cy="33660"/>
            </a:xfrm>
            <a:custGeom>
              <a:avLst/>
              <a:gdLst>
                <a:gd name="T0" fmla="+- 0 5755 5737"/>
                <a:gd name="T1" fmla="*/ T0 w 70"/>
                <a:gd name="T2" fmla="+- 0 2050 2050"/>
                <a:gd name="T3" fmla="*/ 2050 h 53"/>
                <a:gd name="T4" fmla="+- 0 5737 5737"/>
                <a:gd name="T5" fmla="*/ T4 w 70"/>
                <a:gd name="T6" fmla="+- 0 2050 2050"/>
                <a:gd name="T7" fmla="*/ 2050 h 53"/>
                <a:gd name="T8" fmla="+- 0 5737 5737"/>
                <a:gd name="T9" fmla="*/ T8 w 70"/>
                <a:gd name="T10" fmla="+- 0 2068 2050"/>
                <a:gd name="T11" fmla="*/ 2068 h 53"/>
                <a:gd name="T12" fmla="+- 0 5755 5737"/>
                <a:gd name="T13" fmla="*/ T12 w 70"/>
                <a:gd name="T14" fmla="+- 0 2068 2050"/>
                <a:gd name="T15" fmla="*/ 2068 h 53"/>
                <a:gd name="T16" fmla="+- 0 5755 5737"/>
                <a:gd name="T17" fmla="*/ T16 w 70"/>
                <a:gd name="T18" fmla="+- 0 2050 2050"/>
                <a:gd name="T19" fmla="*/ 2050 h 53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70" h="53">
                  <a:moveTo>
                    <a:pt x="18" y="0"/>
                  </a:moveTo>
                  <a:lnTo>
                    <a:pt x="0" y="0"/>
                  </a:lnTo>
                  <a:lnTo>
                    <a:pt x="0" y="18"/>
                  </a:lnTo>
                  <a:lnTo>
                    <a:pt x="18" y="18"/>
                  </a:lnTo>
                  <a:lnTo>
                    <a:pt x="1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766" name="Freeform 963"/>
            <p:cNvSpPr>
              <a:spLocks/>
            </p:cNvSpPr>
            <p:nvPr/>
          </p:nvSpPr>
          <p:spPr bwMode="auto">
            <a:xfrm>
              <a:off x="4597835" y="2083468"/>
              <a:ext cx="44453" cy="1270"/>
            </a:xfrm>
            <a:custGeom>
              <a:avLst/>
              <a:gdLst>
                <a:gd name="T0" fmla="+- 0 5702 5702"/>
                <a:gd name="T1" fmla="*/ T0 w 70"/>
                <a:gd name="T2" fmla="+- 0 5772 5702"/>
                <a:gd name="T3" fmla="*/ T2 w 70"/>
              </a:gdLst>
              <a:ahLst/>
              <a:cxnLst>
                <a:cxn ang="0">
                  <a:pos x="T1" y="0"/>
                </a:cxn>
                <a:cxn ang="0">
                  <a:pos x="T3" y="0"/>
                </a:cxn>
              </a:cxnLst>
              <a:rect l="0" t="0" r="r" b="b"/>
              <a:pathLst>
                <a:path w="70">
                  <a:moveTo>
                    <a:pt x="0" y="0"/>
                  </a:moveTo>
                  <a:lnTo>
                    <a:pt x="7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765" name="Freeform 965"/>
            <p:cNvSpPr>
              <a:spLocks/>
            </p:cNvSpPr>
            <p:nvPr/>
          </p:nvSpPr>
          <p:spPr bwMode="auto">
            <a:xfrm>
              <a:off x="4664515" y="2077752"/>
              <a:ext cx="55884" cy="11432"/>
            </a:xfrm>
            <a:custGeom>
              <a:avLst/>
              <a:gdLst>
                <a:gd name="T0" fmla="+- 0 5894 5807"/>
                <a:gd name="T1" fmla="*/ T0 w 88"/>
                <a:gd name="T2" fmla="+- 0 384 384"/>
                <a:gd name="T3" fmla="*/ 384 h 18"/>
                <a:gd name="T4" fmla="+- 0 5807 5807"/>
                <a:gd name="T5" fmla="*/ T4 w 88"/>
                <a:gd name="T6" fmla="+- 0 384 384"/>
                <a:gd name="T7" fmla="*/ 384 h 18"/>
                <a:gd name="T8" fmla="+- 0 5825 5807"/>
                <a:gd name="T9" fmla="*/ T8 w 88"/>
                <a:gd name="T10" fmla="+- 0 402 384"/>
                <a:gd name="T11" fmla="*/ 402 h 18"/>
                <a:gd name="T12" fmla="+- 0 5894 5807"/>
                <a:gd name="T13" fmla="*/ T12 w 88"/>
                <a:gd name="T14" fmla="+- 0 402 384"/>
                <a:gd name="T15" fmla="*/ 402 h 18"/>
                <a:gd name="T16" fmla="+- 0 5894 5807"/>
                <a:gd name="T17" fmla="*/ T16 w 88"/>
                <a:gd name="T18" fmla="+- 0 384 384"/>
                <a:gd name="T19" fmla="*/ 384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7" y="0"/>
                  </a:moveTo>
                  <a:lnTo>
                    <a:pt x="0" y="0"/>
                  </a:lnTo>
                  <a:lnTo>
                    <a:pt x="18" y="18"/>
                  </a:lnTo>
                  <a:lnTo>
                    <a:pt x="87" y="18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764" name="Freeform 967"/>
            <p:cNvSpPr>
              <a:spLocks/>
            </p:cNvSpPr>
            <p:nvPr/>
          </p:nvSpPr>
          <p:spPr bwMode="auto">
            <a:xfrm>
              <a:off x="4742626" y="2077752"/>
              <a:ext cx="55884" cy="11432"/>
            </a:xfrm>
            <a:custGeom>
              <a:avLst/>
              <a:gdLst>
                <a:gd name="T0" fmla="+- 0 6018 5930"/>
                <a:gd name="T1" fmla="*/ T0 w 88"/>
                <a:gd name="T2" fmla="+- 0 384 384"/>
                <a:gd name="T3" fmla="*/ 384 h 18"/>
                <a:gd name="T4" fmla="+- 0 5930 5930"/>
                <a:gd name="T5" fmla="*/ T4 w 88"/>
                <a:gd name="T6" fmla="+- 0 384 384"/>
                <a:gd name="T7" fmla="*/ 384 h 18"/>
                <a:gd name="T8" fmla="+- 0 5947 5930"/>
                <a:gd name="T9" fmla="*/ T8 w 88"/>
                <a:gd name="T10" fmla="+- 0 402 384"/>
                <a:gd name="T11" fmla="*/ 402 h 18"/>
                <a:gd name="T12" fmla="+- 0 6018 5930"/>
                <a:gd name="T13" fmla="*/ T12 w 88"/>
                <a:gd name="T14" fmla="+- 0 402 384"/>
                <a:gd name="T15" fmla="*/ 402 h 18"/>
                <a:gd name="T16" fmla="+- 0 6018 5930"/>
                <a:gd name="T17" fmla="*/ T16 w 88"/>
                <a:gd name="T18" fmla="+- 0 384 384"/>
                <a:gd name="T19" fmla="*/ 384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8" y="0"/>
                  </a:moveTo>
                  <a:lnTo>
                    <a:pt x="0" y="0"/>
                  </a:lnTo>
                  <a:lnTo>
                    <a:pt x="17" y="18"/>
                  </a:lnTo>
                  <a:lnTo>
                    <a:pt x="88" y="18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763" name="Freeform 969"/>
            <p:cNvSpPr>
              <a:spLocks/>
            </p:cNvSpPr>
            <p:nvPr/>
          </p:nvSpPr>
          <p:spPr bwMode="auto">
            <a:xfrm>
              <a:off x="4820737" y="2077752"/>
              <a:ext cx="55884" cy="11432"/>
            </a:xfrm>
            <a:custGeom>
              <a:avLst/>
              <a:gdLst>
                <a:gd name="T0" fmla="+- 0 6140 6053"/>
                <a:gd name="T1" fmla="*/ T0 w 88"/>
                <a:gd name="T2" fmla="+- 0 384 384"/>
                <a:gd name="T3" fmla="*/ 384 h 18"/>
                <a:gd name="T4" fmla="+- 0 6053 6053"/>
                <a:gd name="T5" fmla="*/ T4 w 88"/>
                <a:gd name="T6" fmla="+- 0 384 384"/>
                <a:gd name="T7" fmla="*/ 384 h 18"/>
                <a:gd name="T8" fmla="+- 0 6070 6053"/>
                <a:gd name="T9" fmla="*/ T8 w 88"/>
                <a:gd name="T10" fmla="+- 0 402 384"/>
                <a:gd name="T11" fmla="*/ 402 h 18"/>
                <a:gd name="T12" fmla="+- 0 6140 6053"/>
                <a:gd name="T13" fmla="*/ T12 w 88"/>
                <a:gd name="T14" fmla="+- 0 402 384"/>
                <a:gd name="T15" fmla="*/ 402 h 18"/>
                <a:gd name="T16" fmla="+- 0 6140 6053"/>
                <a:gd name="T17" fmla="*/ T16 w 88"/>
                <a:gd name="T18" fmla="+- 0 384 384"/>
                <a:gd name="T19" fmla="*/ 384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7" y="0"/>
                  </a:moveTo>
                  <a:lnTo>
                    <a:pt x="0" y="0"/>
                  </a:lnTo>
                  <a:lnTo>
                    <a:pt x="17" y="18"/>
                  </a:lnTo>
                  <a:lnTo>
                    <a:pt x="87" y="18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762" name="Freeform 971"/>
            <p:cNvSpPr>
              <a:spLocks/>
            </p:cNvSpPr>
            <p:nvPr/>
          </p:nvSpPr>
          <p:spPr bwMode="auto">
            <a:xfrm>
              <a:off x="4898212" y="2077752"/>
              <a:ext cx="55884" cy="11432"/>
            </a:xfrm>
            <a:custGeom>
              <a:avLst/>
              <a:gdLst>
                <a:gd name="T0" fmla="+- 0 6263 6175"/>
                <a:gd name="T1" fmla="*/ T0 w 88"/>
                <a:gd name="T2" fmla="+- 0 384 384"/>
                <a:gd name="T3" fmla="*/ 384 h 18"/>
                <a:gd name="T4" fmla="+- 0 6175 6175"/>
                <a:gd name="T5" fmla="*/ T4 w 88"/>
                <a:gd name="T6" fmla="+- 0 384 384"/>
                <a:gd name="T7" fmla="*/ 384 h 18"/>
                <a:gd name="T8" fmla="+- 0 6193 6175"/>
                <a:gd name="T9" fmla="*/ T8 w 88"/>
                <a:gd name="T10" fmla="+- 0 402 384"/>
                <a:gd name="T11" fmla="*/ 402 h 18"/>
                <a:gd name="T12" fmla="+- 0 6263 6175"/>
                <a:gd name="T13" fmla="*/ T12 w 88"/>
                <a:gd name="T14" fmla="+- 0 402 384"/>
                <a:gd name="T15" fmla="*/ 402 h 18"/>
                <a:gd name="T16" fmla="+- 0 6263 6175"/>
                <a:gd name="T17" fmla="*/ T16 w 88"/>
                <a:gd name="T18" fmla="+- 0 384 384"/>
                <a:gd name="T19" fmla="*/ 384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8" y="0"/>
                  </a:moveTo>
                  <a:lnTo>
                    <a:pt x="0" y="0"/>
                  </a:lnTo>
                  <a:lnTo>
                    <a:pt x="18" y="18"/>
                  </a:lnTo>
                  <a:lnTo>
                    <a:pt x="88" y="18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761" name="Freeform 973"/>
            <p:cNvSpPr>
              <a:spLocks/>
            </p:cNvSpPr>
            <p:nvPr/>
          </p:nvSpPr>
          <p:spPr bwMode="auto">
            <a:xfrm>
              <a:off x="4976323" y="2077752"/>
              <a:ext cx="55884" cy="11432"/>
            </a:xfrm>
            <a:custGeom>
              <a:avLst/>
              <a:gdLst>
                <a:gd name="T0" fmla="+- 0 6385 6298"/>
                <a:gd name="T1" fmla="*/ T0 w 88"/>
                <a:gd name="T2" fmla="+- 0 384 384"/>
                <a:gd name="T3" fmla="*/ 384 h 18"/>
                <a:gd name="T4" fmla="+- 0 6298 6298"/>
                <a:gd name="T5" fmla="*/ T4 w 88"/>
                <a:gd name="T6" fmla="+- 0 384 384"/>
                <a:gd name="T7" fmla="*/ 384 h 18"/>
                <a:gd name="T8" fmla="+- 0 6316 6298"/>
                <a:gd name="T9" fmla="*/ T8 w 88"/>
                <a:gd name="T10" fmla="+- 0 402 384"/>
                <a:gd name="T11" fmla="*/ 402 h 18"/>
                <a:gd name="T12" fmla="+- 0 6385 6298"/>
                <a:gd name="T13" fmla="*/ T12 w 88"/>
                <a:gd name="T14" fmla="+- 0 402 384"/>
                <a:gd name="T15" fmla="*/ 402 h 18"/>
                <a:gd name="T16" fmla="+- 0 6385 6298"/>
                <a:gd name="T17" fmla="*/ T16 w 88"/>
                <a:gd name="T18" fmla="+- 0 384 384"/>
                <a:gd name="T19" fmla="*/ 384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7" y="0"/>
                  </a:moveTo>
                  <a:lnTo>
                    <a:pt x="0" y="0"/>
                  </a:lnTo>
                  <a:lnTo>
                    <a:pt x="18" y="18"/>
                  </a:lnTo>
                  <a:lnTo>
                    <a:pt x="87" y="18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760" name="Freeform 975"/>
            <p:cNvSpPr>
              <a:spLocks/>
            </p:cNvSpPr>
            <p:nvPr/>
          </p:nvSpPr>
          <p:spPr bwMode="auto">
            <a:xfrm>
              <a:off x="5053798" y="2077752"/>
              <a:ext cx="55884" cy="11432"/>
            </a:xfrm>
            <a:custGeom>
              <a:avLst/>
              <a:gdLst>
                <a:gd name="T0" fmla="+- 0 6508 6420"/>
                <a:gd name="T1" fmla="*/ T0 w 88"/>
                <a:gd name="T2" fmla="+- 0 384 384"/>
                <a:gd name="T3" fmla="*/ 384 h 18"/>
                <a:gd name="T4" fmla="+- 0 6420 6420"/>
                <a:gd name="T5" fmla="*/ T4 w 88"/>
                <a:gd name="T6" fmla="+- 0 384 384"/>
                <a:gd name="T7" fmla="*/ 384 h 18"/>
                <a:gd name="T8" fmla="+- 0 6438 6420"/>
                <a:gd name="T9" fmla="*/ T8 w 88"/>
                <a:gd name="T10" fmla="+- 0 402 384"/>
                <a:gd name="T11" fmla="*/ 402 h 18"/>
                <a:gd name="T12" fmla="+- 0 6508 6420"/>
                <a:gd name="T13" fmla="*/ T12 w 88"/>
                <a:gd name="T14" fmla="+- 0 402 384"/>
                <a:gd name="T15" fmla="*/ 402 h 18"/>
                <a:gd name="T16" fmla="+- 0 6508 6420"/>
                <a:gd name="T17" fmla="*/ T16 w 88"/>
                <a:gd name="T18" fmla="+- 0 384 384"/>
                <a:gd name="T19" fmla="*/ 384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8" y="0"/>
                  </a:moveTo>
                  <a:lnTo>
                    <a:pt x="0" y="0"/>
                  </a:lnTo>
                  <a:lnTo>
                    <a:pt x="18" y="18"/>
                  </a:lnTo>
                  <a:lnTo>
                    <a:pt x="88" y="18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759" name="Freeform 977"/>
            <p:cNvSpPr>
              <a:spLocks/>
            </p:cNvSpPr>
            <p:nvPr/>
          </p:nvSpPr>
          <p:spPr bwMode="auto">
            <a:xfrm>
              <a:off x="5132544" y="2077752"/>
              <a:ext cx="55884" cy="11432"/>
            </a:xfrm>
            <a:custGeom>
              <a:avLst/>
              <a:gdLst>
                <a:gd name="T0" fmla="+- 0 6631 6544"/>
                <a:gd name="T1" fmla="*/ T0 w 88"/>
                <a:gd name="T2" fmla="+- 0 384 384"/>
                <a:gd name="T3" fmla="*/ 384 h 18"/>
                <a:gd name="T4" fmla="+- 0 6544 6544"/>
                <a:gd name="T5" fmla="*/ T4 w 88"/>
                <a:gd name="T6" fmla="+- 0 384 384"/>
                <a:gd name="T7" fmla="*/ 384 h 18"/>
                <a:gd name="T8" fmla="+- 0 6560 6544"/>
                <a:gd name="T9" fmla="*/ T8 w 88"/>
                <a:gd name="T10" fmla="+- 0 402 384"/>
                <a:gd name="T11" fmla="*/ 402 h 18"/>
                <a:gd name="T12" fmla="+- 0 6631 6544"/>
                <a:gd name="T13" fmla="*/ T12 w 88"/>
                <a:gd name="T14" fmla="+- 0 402 384"/>
                <a:gd name="T15" fmla="*/ 402 h 18"/>
                <a:gd name="T16" fmla="+- 0 6631 6544"/>
                <a:gd name="T17" fmla="*/ T16 w 88"/>
                <a:gd name="T18" fmla="+- 0 384 384"/>
                <a:gd name="T19" fmla="*/ 384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7" y="0"/>
                  </a:moveTo>
                  <a:lnTo>
                    <a:pt x="0" y="0"/>
                  </a:lnTo>
                  <a:lnTo>
                    <a:pt x="16" y="18"/>
                  </a:lnTo>
                  <a:lnTo>
                    <a:pt x="87" y="18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758" name="Freeform 979"/>
            <p:cNvSpPr>
              <a:spLocks/>
            </p:cNvSpPr>
            <p:nvPr/>
          </p:nvSpPr>
          <p:spPr bwMode="auto">
            <a:xfrm>
              <a:off x="5210020" y="2077752"/>
              <a:ext cx="55884" cy="11432"/>
            </a:xfrm>
            <a:custGeom>
              <a:avLst/>
              <a:gdLst>
                <a:gd name="T0" fmla="+- 0 6754 6666"/>
                <a:gd name="T1" fmla="*/ T0 w 88"/>
                <a:gd name="T2" fmla="+- 0 384 384"/>
                <a:gd name="T3" fmla="*/ 384 h 18"/>
                <a:gd name="T4" fmla="+- 0 6666 6666"/>
                <a:gd name="T5" fmla="*/ T4 w 88"/>
                <a:gd name="T6" fmla="+- 0 384 384"/>
                <a:gd name="T7" fmla="*/ 384 h 18"/>
                <a:gd name="T8" fmla="+- 0 6683 6666"/>
                <a:gd name="T9" fmla="*/ T8 w 88"/>
                <a:gd name="T10" fmla="+- 0 402 384"/>
                <a:gd name="T11" fmla="*/ 402 h 18"/>
                <a:gd name="T12" fmla="+- 0 6754 6666"/>
                <a:gd name="T13" fmla="*/ T12 w 88"/>
                <a:gd name="T14" fmla="+- 0 402 384"/>
                <a:gd name="T15" fmla="*/ 402 h 18"/>
                <a:gd name="T16" fmla="+- 0 6754 6666"/>
                <a:gd name="T17" fmla="*/ T16 w 88"/>
                <a:gd name="T18" fmla="+- 0 384 384"/>
                <a:gd name="T19" fmla="*/ 384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8" y="0"/>
                  </a:moveTo>
                  <a:lnTo>
                    <a:pt x="0" y="0"/>
                  </a:lnTo>
                  <a:lnTo>
                    <a:pt x="17" y="18"/>
                  </a:lnTo>
                  <a:lnTo>
                    <a:pt x="88" y="18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757" name="Freeform 981"/>
            <p:cNvSpPr>
              <a:spLocks/>
            </p:cNvSpPr>
            <p:nvPr/>
          </p:nvSpPr>
          <p:spPr bwMode="auto">
            <a:xfrm>
              <a:off x="5287495" y="2077752"/>
              <a:ext cx="55884" cy="11432"/>
            </a:xfrm>
            <a:custGeom>
              <a:avLst/>
              <a:gdLst>
                <a:gd name="T0" fmla="+- 0 6876 6788"/>
                <a:gd name="T1" fmla="*/ T0 w 88"/>
                <a:gd name="T2" fmla="+- 0 384 384"/>
                <a:gd name="T3" fmla="*/ 384 h 18"/>
                <a:gd name="T4" fmla="+- 0 6788 6788"/>
                <a:gd name="T5" fmla="*/ T4 w 88"/>
                <a:gd name="T6" fmla="+- 0 384 384"/>
                <a:gd name="T7" fmla="*/ 384 h 18"/>
                <a:gd name="T8" fmla="+- 0 6806 6788"/>
                <a:gd name="T9" fmla="*/ T8 w 88"/>
                <a:gd name="T10" fmla="+- 0 402 384"/>
                <a:gd name="T11" fmla="*/ 402 h 18"/>
                <a:gd name="T12" fmla="+- 0 6876 6788"/>
                <a:gd name="T13" fmla="*/ T12 w 88"/>
                <a:gd name="T14" fmla="+- 0 402 384"/>
                <a:gd name="T15" fmla="*/ 402 h 18"/>
                <a:gd name="T16" fmla="+- 0 6876 6788"/>
                <a:gd name="T17" fmla="*/ T16 w 88"/>
                <a:gd name="T18" fmla="+- 0 384 384"/>
                <a:gd name="T19" fmla="*/ 384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8" y="0"/>
                  </a:moveTo>
                  <a:lnTo>
                    <a:pt x="0" y="0"/>
                  </a:lnTo>
                  <a:lnTo>
                    <a:pt x="18" y="18"/>
                  </a:lnTo>
                  <a:lnTo>
                    <a:pt x="88" y="18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756" name="Freeform 983"/>
            <p:cNvSpPr>
              <a:spLocks/>
            </p:cNvSpPr>
            <p:nvPr/>
          </p:nvSpPr>
          <p:spPr bwMode="auto">
            <a:xfrm>
              <a:off x="5365606" y="2077752"/>
              <a:ext cx="55884" cy="11432"/>
            </a:xfrm>
            <a:custGeom>
              <a:avLst/>
              <a:gdLst>
                <a:gd name="T0" fmla="+- 0 6998 6911"/>
                <a:gd name="T1" fmla="*/ T0 w 88"/>
                <a:gd name="T2" fmla="+- 0 384 384"/>
                <a:gd name="T3" fmla="*/ 384 h 18"/>
                <a:gd name="T4" fmla="+- 0 6911 6911"/>
                <a:gd name="T5" fmla="*/ T4 w 88"/>
                <a:gd name="T6" fmla="+- 0 384 384"/>
                <a:gd name="T7" fmla="*/ 384 h 18"/>
                <a:gd name="T8" fmla="+- 0 6929 6911"/>
                <a:gd name="T9" fmla="*/ T8 w 88"/>
                <a:gd name="T10" fmla="+- 0 402 384"/>
                <a:gd name="T11" fmla="*/ 402 h 18"/>
                <a:gd name="T12" fmla="+- 0 6998 6911"/>
                <a:gd name="T13" fmla="*/ T12 w 88"/>
                <a:gd name="T14" fmla="+- 0 402 384"/>
                <a:gd name="T15" fmla="*/ 402 h 18"/>
                <a:gd name="T16" fmla="+- 0 6998 6911"/>
                <a:gd name="T17" fmla="*/ T16 w 88"/>
                <a:gd name="T18" fmla="+- 0 384 384"/>
                <a:gd name="T19" fmla="*/ 384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7" y="0"/>
                  </a:moveTo>
                  <a:lnTo>
                    <a:pt x="0" y="0"/>
                  </a:lnTo>
                  <a:lnTo>
                    <a:pt x="18" y="18"/>
                  </a:lnTo>
                  <a:lnTo>
                    <a:pt x="87" y="18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755" name="Freeform 985"/>
            <p:cNvSpPr>
              <a:spLocks/>
            </p:cNvSpPr>
            <p:nvPr/>
          </p:nvSpPr>
          <p:spPr bwMode="auto">
            <a:xfrm>
              <a:off x="5443716" y="2077752"/>
              <a:ext cx="55884" cy="11432"/>
            </a:xfrm>
            <a:custGeom>
              <a:avLst/>
              <a:gdLst>
                <a:gd name="T0" fmla="+- 0 7122 7034"/>
                <a:gd name="T1" fmla="*/ T0 w 88"/>
                <a:gd name="T2" fmla="+- 0 384 384"/>
                <a:gd name="T3" fmla="*/ 384 h 18"/>
                <a:gd name="T4" fmla="+- 0 7034 7034"/>
                <a:gd name="T5" fmla="*/ T4 w 88"/>
                <a:gd name="T6" fmla="+- 0 384 384"/>
                <a:gd name="T7" fmla="*/ 384 h 18"/>
                <a:gd name="T8" fmla="+- 0 7051 7034"/>
                <a:gd name="T9" fmla="*/ T8 w 88"/>
                <a:gd name="T10" fmla="+- 0 402 384"/>
                <a:gd name="T11" fmla="*/ 402 h 18"/>
                <a:gd name="T12" fmla="+- 0 7122 7034"/>
                <a:gd name="T13" fmla="*/ T12 w 88"/>
                <a:gd name="T14" fmla="+- 0 402 384"/>
                <a:gd name="T15" fmla="*/ 402 h 18"/>
                <a:gd name="T16" fmla="+- 0 7122 7034"/>
                <a:gd name="T17" fmla="*/ T16 w 88"/>
                <a:gd name="T18" fmla="+- 0 384 384"/>
                <a:gd name="T19" fmla="*/ 384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8" y="0"/>
                  </a:moveTo>
                  <a:lnTo>
                    <a:pt x="0" y="0"/>
                  </a:lnTo>
                  <a:lnTo>
                    <a:pt x="17" y="18"/>
                  </a:lnTo>
                  <a:lnTo>
                    <a:pt x="88" y="18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754" name="Freeform 987"/>
            <p:cNvSpPr>
              <a:spLocks/>
            </p:cNvSpPr>
            <p:nvPr/>
          </p:nvSpPr>
          <p:spPr bwMode="auto">
            <a:xfrm>
              <a:off x="5521827" y="2077752"/>
              <a:ext cx="55884" cy="11432"/>
            </a:xfrm>
            <a:custGeom>
              <a:avLst/>
              <a:gdLst>
                <a:gd name="T0" fmla="+- 0 7244 7157"/>
                <a:gd name="T1" fmla="*/ T0 w 88"/>
                <a:gd name="T2" fmla="+- 0 384 384"/>
                <a:gd name="T3" fmla="*/ 384 h 18"/>
                <a:gd name="T4" fmla="+- 0 7157 7157"/>
                <a:gd name="T5" fmla="*/ T4 w 88"/>
                <a:gd name="T6" fmla="+- 0 384 384"/>
                <a:gd name="T7" fmla="*/ 384 h 18"/>
                <a:gd name="T8" fmla="+- 0 7174 7157"/>
                <a:gd name="T9" fmla="*/ T8 w 88"/>
                <a:gd name="T10" fmla="+- 0 402 384"/>
                <a:gd name="T11" fmla="*/ 402 h 18"/>
                <a:gd name="T12" fmla="+- 0 7244 7157"/>
                <a:gd name="T13" fmla="*/ T12 w 88"/>
                <a:gd name="T14" fmla="+- 0 402 384"/>
                <a:gd name="T15" fmla="*/ 402 h 18"/>
                <a:gd name="T16" fmla="+- 0 7244 7157"/>
                <a:gd name="T17" fmla="*/ T16 w 88"/>
                <a:gd name="T18" fmla="+- 0 384 384"/>
                <a:gd name="T19" fmla="*/ 384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7" y="0"/>
                  </a:moveTo>
                  <a:lnTo>
                    <a:pt x="0" y="0"/>
                  </a:lnTo>
                  <a:lnTo>
                    <a:pt x="17" y="18"/>
                  </a:lnTo>
                  <a:lnTo>
                    <a:pt x="87" y="18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753" name="Freeform 989"/>
            <p:cNvSpPr>
              <a:spLocks/>
            </p:cNvSpPr>
            <p:nvPr/>
          </p:nvSpPr>
          <p:spPr bwMode="auto">
            <a:xfrm>
              <a:off x="5599303" y="2077752"/>
              <a:ext cx="55884" cy="11432"/>
            </a:xfrm>
            <a:custGeom>
              <a:avLst/>
              <a:gdLst>
                <a:gd name="T0" fmla="+- 0 7367 7279"/>
                <a:gd name="T1" fmla="*/ T0 w 88"/>
                <a:gd name="T2" fmla="+- 0 384 384"/>
                <a:gd name="T3" fmla="*/ 384 h 18"/>
                <a:gd name="T4" fmla="+- 0 7279 7279"/>
                <a:gd name="T5" fmla="*/ T4 w 88"/>
                <a:gd name="T6" fmla="+- 0 384 384"/>
                <a:gd name="T7" fmla="*/ 384 h 18"/>
                <a:gd name="T8" fmla="+- 0 7297 7279"/>
                <a:gd name="T9" fmla="*/ T8 w 88"/>
                <a:gd name="T10" fmla="+- 0 402 384"/>
                <a:gd name="T11" fmla="*/ 402 h 18"/>
                <a:gd name="T12" fmla="+- 0 7367 7279"/>
                <a:gd name="T13" fmla="*/ T12 w 88"/>
                <a:gd name="T14" fmla="+- 0 402 384"/>
                <a:gd name="T15" fmla="*/ 402 h 18"/>
                <a:gd name="T16" fmla="+- 0 7367 7279"/>
                <a:gd name="T17" fmla="*/ T16 w 88"/>
                <a:gd name="T18" fmla="+- 0 384 384"/>
                <a:gd name="T19" fmla="*/ 384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8" y="0"/>
                  </a:moveTo>
                  <a:lnTo>
                    <a:pt x="0" y="0"/>
                  </a:lnTo>
                  <a:lnTo>
                    <a:pt x="18" y="18"/>
                  </a:lnTo>
                  <a:lnTo>
                    <a:pt x="88" y="18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752" name="Freeform 991"/>
            <p:cNvSpPr>
              <a:spLocks/>
            </p:cNvSpPr>
            <p:nvPr/>
          </p:nvSpPr>
          <p:spPr bwMode="auto">
            <a:xfrm>
              <a:off x="5677413" y="2077752"/>
              <a:ext cx="55884" cy="11432"/>
            </a:xfrm>
            <a:custGeom>
              <a:avLst/>
              <a:gdLst>
                <a:gd name="T0" fmla="+- 0 7489 7402"/>
                <a:gd name="T1" fmla="*/ T0 w 88"/>
                <a:gd name="T2" fmla="+- 0 384 384"/>
                <a:gd name="T3" fmla="*/ 384 h 18"/>
                <a:gd name="T4" fmla="+- 0 7402 7402"/>
                <a:gd name="T5" fmla="*/ T4 w 88"/>
                <a:gd name="T6" fmla="+- 0 384 384"/>
                <a:gd name="T7" fmla="*/ 384 h 18"/>
                <a:gd name="T8" fmla="+- 0 7420 7402"/>
                <a:gd name="T9" fmla="*/ T8 w 88"/>
                <a:gd name="T10" fmla="+- 0 402 384"/>
                <a:gd name="T11" fmla="*/ 402 h 18"/>
                <a:gd name="T12" fmla="+- 0 7489 7402"/>
                <a:gd name="T13" fmla="*/ T12 w 88"/>
                <a:gd name="T14" fmla="+- 0 402 384"/>
                <a:gd name="T15" fmla="*/ 402 h 18"/>
                <a:gd name="T16" fmla="+- 0 7489 7402"/>
                <a:gd name="T17" fmla="*/ T16 w 88"/>
                <a:gd name="T18" fmla="+- 0 384 384"/>
                <a:gd name="T19" fmla="*/ 384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7" y="0"/>
                  </a:moveTo>
                  <a:lnTo>
                    <a:pt x="0" y="0"/>
                  </a:lnTo>
                  <a:lnTo>
                    <a:pt x="18" y="18"/>
                  </a:lnTo>
                  <a:lnTo>
                    <a:pt x="87" y="18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751" name="Freeform 993"/>
            <p:cNvSpPr>
              <a:spLocks/>
            </p:cNvSpPr>
            <p:nvPr/>
          </p:nvSpPr>
          <p:spPr bwMode="auto">
            <a:xfrm>
              <a:off x="5754889" y="2077752"/>
              <a:ext cx="55884" cy="11432"/>
            </a:xfrm>
            <a:custGeom>
              <a:avLst/>
              <a:gdLst>
                <a:gd name="T0" fmla="+- 0 7612 7524"/>
                <a:gd name="T1" fmla="*/ T0 w 88"/>
                <a:gd name="T2" fmla="+- 0 384 384"/>
                <a:gd name="T3" fmla="*/ 384 h 18"/>
                <a:gd name="T4" fmla="+- 0 7524 7524"/>
                <a:gd name="T5" fmla="*/ T4 w 88"/>
                <a:gd name="T6" fmla="+- 0 384 384"/>
                <a:gd name="T7" fmla="*/ 384 h 18"/>
                <a:gd name="T8" fmla="+- 0 7542 7524"/>
                <a:gd name="T9" fmla="*/ T8 w 88"/>
                <a:gd name="T10" fmla="+- 0 402 384"/>
                <a:gd name="T11" fmla="*/ 402 h 18"/>
                <a:gd name="T12" fmla="+- 0 7612 7524"/>
                <a:gd name="T13" fmla="*/ T12 w 88"/>
                <a:gd name="T14" fmla="+- 0 402 384"/>
                <a:gd name="T15" fmla="*/ 402 h 18"/>
                <a:gd name="T16" fmla="+- 0 7612 7524"/>
                <a:gd name="T17" fmla="*/ T16 w 88"/>
                <a:gd name="T18" fmla="+- 0 384 384"/>
                <a:gd name="T19" fmla="*/ 384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8" y="0"/>
                  </a:moveTo>
                  <a:lnTo>
                    <a:pt x="0" y="0"/>
                  </a:lnTo>
                  <a:lnTo>
                    <a:pt x="18" y="18"/>
                  </a:lnTo>
                  <a:lnTo>
                    <a:pt x="88" y="18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750" name="Freeform 995"/>
            <p:cNvSpPr>
              <a:spLocks/>
            </p:cNvSpPr>
            <p:nvPr/>
          </p:nvSpPr>
          <p:spPr bwMode="auto">
            <a:xfrm>
              <a:off x="5833635" y="2077752"/>
              <a:ext cx="55884" cy="11432"/>
            </a:xfrm>
            <a:custGeom>
              <a:avLst/>
              <a:gdLst>
                <a:gd name="T0" fmla="+- 0 7735 7648"/>
                <a:gd name="T1" fmla="*/ T0 w 88"/>
                <a:gd name="T2" fmla="+- 0 384 384"/>
                <a:gd name="T3" fmla="*/ 384 h 18"/>
                <a:gd name="T4" fmla="+- 0 7648 7648"/>
                <a:gd name="T5" fmla="*/ T4 w 88"/>
                <a:gd name="T6" fmla="+- 0 384 384"/>
                <a:gd name="T7" fmla="*/ 384 h 18"/>
                <a:gd name="T8" fmla="+- 0 7664 7648"/>
                <a:gd name="T9" fmla="*/ T8 w 88"/>
                <a:gd name="T10" fmla="+- 0 402 384"/>
                <a:gd name="T11" fmla="*/ 402 h 18"/>
                <a:gd name="T12" fmla="+- 0 7735 7648"/>
                <a:gd name="T13" fmla="*/ T12 w 88"/>
                <a:gd name="T14" fmla="+- 0 402 384"/>
                <a:gd name="T15" fmla="*/ 402 h 18"/>
                <a:gd name="T16" fmla="+- 0 7735 7648"/>
                <a:gd name="T17" fmla="*/ T16 w 88"/>
                <a:gd name="T18" fmla="+- 0 384 384"/>
                <a:gd name="T19" fmla="*/ 384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7" y="0"/>
                  </a:moveTo>
                  <a:lnTo>
                    <a:pt x="0" y="0"/>
                  </a:lnTo>
                  <a:lnTo>
                    <a:pt x="16" y="18"/>
                  </a:lnTo>
                  <a:lnTo>
                    <a:pt x="87" y="18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749" name="Freeform 997"/>
            <p:cNvSpPr>
              <a:spLocks/>
            </p:cNvSpPr>
            <p:nvPr/>
          </p:nvSpPr>
          <p:spPr bwMode="auto">
            <a:xfrm>
              <a:off x="5911110" y="2077752"/>
              <a:ext cx="55884" cy="11432"/>
            </a:xfrm>
            <a:custGeom>
              <a:avLst/>
              <a:gdLst>
                <a:gd name="T0" fmla="+- 0 7858 7770"/>
                <a:gd name="T1" fmla="*/ T0 w 88"/>
                <a:gd name="T2" fmla="+- 0 384 384"/>
                <a:gd name="T3" fmla="*/ 384 h 18"/>
                <a:gd name="T4" fmla="+- 0 7770 7770"/>
                <a:gd name="T5" fmla="*/ T4 w 88"/>
                <a:gd name="T6" fmla="+- 0 384 384"/>
                <a:gd name="T7" fmla="*/ 384 h 18"/>
                <a:gd name="T8" fmla="+- 0 7787 7770"/>
                <a:gd name="T9" fmla="*/ T8 w 88"/>
                <a:gd name="T10" fmla="+- 0 402 384"/>
                <a:gd name="T11" fmla="*/ 402 h 18"/>
                <a:gd name="T12" fmla="+- 0 7858 7770"/>
                <a:gd name="T13" fmla="*/ T12 w 88"/>
                <a:gd name="T14" fmla="+- 0 402 384"/>
                <a:gd name="T15" fmla="*/ 402 h 18"/>
                <a:gd name="T16" fmla="+- 0 7858 7770"/>
                <a:gd name="T17" fmla="*/ T16 w 88"/>
                <a:gd name="T18" fmla="+- 0 384 384"/>
                <a:gd name="T19" fmla="*/ 384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8" y="0"/>
                  </a:moveTo>
                  <a:lnTo>
                    <a:pt x="0" y="0"/>
                  </a:lnTo>
                  <a:lnTo>
                    <a:pt x="17" y="18"/>
                  </a:lnTo>
                  <a:lnTo>
                    <a:pt x="88" y="18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748" name="Freeform 999"/>
            <p:cNvSpPr>
              <a:spLocks/>
            </p:cNvSpPr>
            <p:nvPr/>
          </p:nvSpPr>
          <p:spPr bwMode="auto">
            <a:xfrm>
              <a:off x="5988586" y="2077752"/>
              <a:ext cx="55884" cy="11432"/>
            </a:xfrm>
            <a:custGeom>
              <a:avLst/>
              <a:gdLst>
                <a:gd name="T0" fmla="+- 0 7980 7892"/>
                <a:gd name="T1" fmla="*/ T0 w 88"/>
                <a:gd name="T2" fmla="+- 0 384 384"/>
                <a:gd name="T3" fmla="*/ 384 h 18"/>
                <a:gd name="T4" fmla="+- 0 7892 7892"/>
                <a:gd name="T5" fmla="*/ T4 w 88"/>
                <a:gd name="T6" fmla="+- 0 384 384"/>
                <a:gd name="T7" fmla="*/ 384 h 18"/>
                <a:gd name="T8" fmla="+- 0 7910 7892"/>
                <a:gd name="T9" fmla="*/ T8 w 88"/>
                <a:gd name="T10" fmla="+- 0 402 384"/>
                <a:gd name="T11" fmla="*/ 402 h 18"/>
                <a:gd name="T12" fmla="+- 0 7980 7892"/>
                <a:gd name="T13" fmla="*/ T12 w 88"/>
                <a:gd name="T14" fmla="+- 0 402 384"/>
                <a:gd name="T15" fmla="*/ 402 h 18"/>
                <a:gd name="T16" fmla="+- 0 7980 7892"/>
                <a:gd name="T17" fmla="*/ T16 w 88"/>
                <a:gd name="T18" fmla="+- 0 384 384"/>
                <a:gd name="T19" fmla="*/ 384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8" y="0"/>
                  </a:moveTo>
                  <a:lnTo>
                    <a:pt x="0" y="0"/>
                  </a:lnTo>
                  <a:lnTo>
                    <a:pt x="18" y="18"/>
                  </a:lnTo>
                  <a:lnTo>
                    <a:pt x="88" y="18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747" name="Freeform 1001"/>
            <p:cNvSpPr>
              <a:spLocks/>
            </p:cNvSpPr>
            <p:nvPr/>
          </p:nvSpPr>
          <p:spPr bwMode="auto">
            <a:xfrm>
              <a:off x="6066696" y="2077752"/>
              <a:ext cx="55884" cy="11432"/>
            </a:xfrm>
            <a:custGeom>
              <a:avLst/>
              <a:gdLst>
                <a:gd name="T0" fmla="+- 0 8102 8015"/>
                <a:gd name="T1" fmla="*/ T0 w 88"/>
                <a:gd name="T2" fmla="+- 0 384 384"/>
                <a:gd name="T3" fmla="*/ 384 h 18"/>
                <a:gd name="T4" fmla="+- 0 8015 8015"/>
                <a:gd name="T5" fmla="*/ T4 w 88"/>
                <a:gd name="T6" fmla="+- 0 384 384"/>
                <a:gd name="T7" fmla="*/ 384 h 18"/>
                <a:gd name="T8" fmla="+- 0 8033 8015"/>
                <a:gd name="T9" fmla="*/ T8 w 88"/>
                <a:gd name="T10" fmla="+- 0 402 384"/>
                <a:gd name="T11" fmla="*/ 402 h 18"/>
                <a:gd name="T12" fmla="+- 0 8102 8015"/>
                <a:gd name="T13" fmla="*/ T12 w 88"/>
                <a:gd name="T14" fmla="+- 0 402 384"/>
                <a:gd name="T15" fmla="*/ 402 h 18"/>
                <a:gd name="T16" fmla="+- 0 8102 8015"/>
                <a:gd name="T17" fmla="*/ T16 w 88"/>
                <a:gd name="T18" fmla="+- 0 384 384"/>
                <a:gd name="T19" fmla="*/ 384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7" y="0"/>
                  </a:moveTo>
                  <a:lnTo>
                    <a:pt x="0" y="0"/>
                  </a:lnTo>
                  <a:lnTo>
                    <a:pt x="18" y="18"/>
                  </a:lnTo>
                  <a:lnTo>
                    <a:pt x="87" y="18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746" name="Freeform 1003"/>
            <p:cNvSpPr>
              <a:spLocks/>
            </p:cNvSpPr>
            <p:nvPr/>
          </p:nvSpPr>
          <p:spPr bwMode="auto">
            <a:xfrm>
              <a:off x="6144172" y="2077752"/>
              <a:ext cx="55884" cy="11432"/>
            </a:xfrm>
            <a:custGeom>
              <a:avLst/>
              <a:gdLst>
                <a:gd name="T0" fmla="+- 0 8225 8137"/>
                <a:gd name="T1" fmla="*/ T0 w 88"/>
                <a:gd name="T2" fmla="+- 0 384 384"/>
                <a:gd name="T3" fmla="*/ 384 h 18"/>
                <a:gd name="T4" fmla="+- 0 8137 8137"/>
                <a:gd name="T5" fmla="*/ T4 w 88"/>
                <a:gd name="T6" fmla="+- 0 384 384"/>
                <a:gd name="T7" fmla="*/ 384 h 18"/>
                <a:gd name="T8" fmla="+- 0 8155 8137"/>
                <a:gd name="T9" fmla="*/ T8 w 88"/>
                <a:gd name="T10" fmla="+- 0 402 384"/>
                <a:gd name="T11" fmla="*/ 402 h 18"/>
                <a:gd name="T12" fmla="+- 0 8225 8137"/>
                <a:gd name="T13" fmla="*/ T12 w 88"/>
                <a:gd name="T14" fmla="+- 0 402 384"/>
                <a:gd name="T15" fmla="*/ 402 h 18"/>
                <a:gd name="T16" fmla="+- 0 8225 8137"/>
                <a:gd name="T17" fmla="*/ T16 w 88"/>
                <a:gd name="T18" fmla="+- 0 384 384"/>
                <a:gd name="T19" fmla="*/ 384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8" y="0"/>
                  </a:moveTo>
                  <a:lnTo>
                    <a:pt x="0" y="0"/>
                  </a:lnTo>
                  <a:lnTo>
                    <a:pt x="18" y="18"/>
                  </a:lnTo>
                  <a:lnTo>
                    <a:pt x="88" y="18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745" name="Freeform 1005"/>
            <p:cNvSpPr>
              <a:spLocks/>
            </p:cNvSpPr>
            <p:nvPr/>
          </p:nvSpPr>
          <p:spPr bwMode="auto">
            <a:xfrm>
              <a:off x="6222918" y="2077752"/>
              <a:ext cx="55884" cy="11432"/>
            </a:xfrm>
            <a:custGeom>
              <a:avLst/>
              <a:gdLst>
                <a:gd name="T0" fmla="+- 0 8348 8261"/>
                <a:gd name="T1" fmla="*/ T0 w 88"/>
                <a:gd name="T2" fmla="+- 0 384 384"/>
                <a:gd name="T3" fmla="*/ 384 h 18"/>
                <a:gd name="T4" fmla="+- 0 8261 8261"/>
                <a:gd name="T5" fmla="*/ T4 w 88"/>
                <a:gd name="T6" fmla="+- 0 384 384"/>
                <a:gd name="T7" fmla="*/ 384 h 18"/>
                <a:gd name="T8" fmla="+- 0 8278 8261"/>
                <a:gd name="T9" fmla="*/ T8 w 88"/>
                <a:gd name="T10" fmla="+- 0 402 384"/>
                <a:gd name="T11" fmla="*/ 402 h 18"/>
                <a:gd name="T12" fmla="+- 0 8348 8261"/>
                <a:gd name="T13" fmla="*/ T12 w 88"/>
                <a:gd name="T14" fmla="+- 0 402 384"/>
                <a:gd name="T15" fmla="*/ 402 h 18"/>
                <a:gd name="T16" fmla="+- 0 8348 8261"/>
                <a:gd name="T17" fmla="*/ T16 w 88"/>
                <a:gd name="T18" fmla="+- 0 384 384"/>
                <a:gd name="T19" fmla="*/ 384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7" y="0"/>
                  </a:moveTo>
                  <a:lnTo>
                    <a:pt x="0" y="0"/>
                  </a:lnTo>
                  <a:lnTo>
                    <a:pt x="17" y="18"/>
                  </a:lnTo>
                  <a:lnTo>
                    <a:pt x="87" y="18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744" name="Freeform 1007"/>
            <p:cNvSpPr>
              <a:spLocks/>
            </p:cNvSpPr>
            <p:nvPr/>
          </p:nvSpPr>
          <p:spPr bwMode="auto">
            <a:xfrm>
              <a:off x="6300393" y="2077752"/>
              <a:ext cx="55884" cy="11432"/>
            </a:xfrm>
            <a:custGeom>
              <a:avLst/>
              <a:gdLst>
                <a:gd name="T0" fmla="+- 0 8471 8383"/>
                <a:gd name="T1" fmla="*/ T0 w 88"/>
                <a:gd name="T2" fmla="+- 0 384 384"/>
                <a:gd name="T3" fmla="*/ 384 h 18"/>
                <a:gd name="T4" fmla="+- 0 8383 8383"/>
                <a:gd name="T5" fmla="*/ T4 w 88"/>
                <a:gd name="T6" fmla="+- 0 384 384"/>
                <a:gd name="T7" fmla="*/ 384 h 18"/>
                <a:gd name="T8" fmla="+- 0 8400 8383"/>
                <a:gd name="T9" fmla="*/ T8 w 88"/>
                <a:gd name="T10" fmla="+- 0 402 384"/>
                <a:gd name="T11" fmla="*/ 402 h 18"/>
                <a:gd name="T12" fmla="+- 0 8471 8383"/>
                <a:gd name="T13" fmla="*/ T12 w 88"/>
                <a:gd name="T14" fmla="+- 0 402 384"/>
                <a:gd name="T15" fmla="*/ 402 h 18"/>
                <a:gd name="T16" fmla="+- 0 8471 8383"/>
                <a:gd name="T17" fmla="*/ T16 w 88"/>
                <a:gd name="T18" fmla="+- 0 384 384"/>
                <a:gd name="T19" fmla="*/ 384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8" y="0"/>
                  </a:moveTo>
                  <a:lnTo>
                    <a:pt x="0" y="0"/>
                  </a:lnTo>
                  <a:lnTo>
                    <a:pt x="17" y="18"/>
                  </a:lnTo>
                  <a:lnTo>
                    <a:pt x="88" y="18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743" name="Freeform 1009"/>
            <p:cNvSpPr>
              <a:spLocks/>
            </p:cNvSpPr>
            <p:nvPr/>
          </p:nvSpPr>
          <p:spPr bwMode="auto">
            <a:xfrm>
              <a:off x="6378504" y="2077752"/>
              <a:ext cx="55884" cy="11432"/>
            </a:xfrm>
            <a:custGeom>
              <a:avLst/>
              <a:gdLst>
                <a:gd name="T0" fmla="+- 0 8593 8506"/>
                <a:gd name="T1" fmla="*/ T0 w 88"/>
                <a:gd name="T2" fmla="+- 0 384 384"/>
                <a:gd name="T3" fmla="*/ 384 h 18"/>
                <a:gd name="T4" fmla="+- 0 8506 8506"/>
                <a:gd name="T5" fmla="*/ T4 w 88"/>
                <a:gd name="T6" fmla="+- 0 384 384"/>
                <a:gd name="T7" fmla="*/ 384 h 18"/>
                <a:gd name="T8" fmla="+- 0 8523 8506"/>
                <a:gd name="T9" fmla="*/ T8 w 88"/>
                <a:gd name="T10" fmla="+- 0 402 384"/>
                <a:gd name="T11" fmla="*/ 402 h 18"/>
                <a:gd name="T12" fmla="+- 0 8593 8506"/>
                <a:gd name="T13" fmla="*/ T12 w 88"/>
                <a:gd name="T14" fmla="+- 0 402 384"/>
                <a:gd name="T15" fmla="*/ 402 h 18"/>
                <a:gd name="T16" fmla="+- 0 8593 8506"/>
                <a:gd name="T17" fmla="*/ T16 w 88"/>
                <a:gd name="T18" fmla="+- 0 384 384"/>
                <a:gd name="T19" fmla="*/ 384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7" y="0"/>
                  </a:moveTo>
                  <a:lnTo>
                    <a:pt x="0" y="0"/>
                  </a:lnTo>
                  <a:lnTo>
                    <a:pt x="17" y="18"/>
                  </a:lnTo>
                  <a:lnTo>
                    <a:pt x="87" y="18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742" name="Freeform 1011"/>
            <p:cNvSpPr>
              <a:spLocks/>
            </p:cNvSpPr>
            <p:nvPr/>
          </p:nvSpPr>
          <p:spPr bwMode="auto">
            <a:xfrm>
              <a:off x="6455979" y="2077752"/>
              <a:ext cx="55884" cy="11432"/>
            </a:xfrm>
            <a:custGeom>
              <a:avLst/>
              <a:gdLst>
                <a:gd name="T0" fmla="+- 0 8715 8628"/>
                <a:gd name="T1" fmla="*/ T0 w 88"/>
                <a:gd name="T2" fmla="+- 0 384 384"/>
                <a:gd name="T3" fmla="*/ 384 h 18"/>
                <a:gd name="T4" fmla="+- 0 8628 8628"/>
                <a:gd name="T5" fmla="*/ T4 w 88"/>
                <a:gd name="T6" fmla="+- 0 384 384"/>
                <a:gd name="T7" fmla="*/ 384 h 18"/>
                <a:gd name="T8" fmla="+- 0 8646 8628"/>
                <a:gd name="T9" fmla="*/ T8 w 88"/>
                <a:gd name="T10" fmla="+- 0 402 384"/>
                <a:gd name="T11" fmla="*/ 402 h 18"/>
                <a:gd name="T12" fmla="+- 0 8715 8628"/>
                <a:gd name="T13" fmla="*/ T12 w 88"/>
                <a:gd name="T14" fmla="+- 0 402 384"/>
                <a:gd name="T15" fmla="*/ 402 h 18"/>
                <a:gd name="T16" fmla="+- 0 8715 8628"/>
                <a:gd name="T17" fmla="*/ T16 w 88"/>
                <a:gd name="T18" fmla="+- 0 384 384"/>
                <a:gd name="T19" fmla="*/ 384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7" y="0"/>
                  </a:moveTo>
                  <a:lnTo>
                    <a:pt x="0" y="0"/>
                  </a:lnTo>
                  <a:lnTo>
                    <a:pt x="18" y="18"/>
                  </a:lnTo>
                  <a:lnTo>
                    <a:pt x="87" y="18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741" name="Freeform 1013"/>
            <p:cNvSpPr>
              <a:spLocks/>
            </p:cNvSpPr>
            <p:nvPr/>
          </p:nvSpPr>
          <p:spPr bwMode="auto">
            <a:xfrm>
              <a:off x="6534725" y="2077752"/>
              <a:ext cx="55884" cy="11432"/>
            </a:xfrm>
            <a:custGeom>
              <a:avLst/>
              <a:gdLst>
                <a:gd name="T0" fmla="+- 0 8839 8752"/>
                <a:gd name="T1" fmla="*/ T0 w 88"/>
                <a:gd name="T2" fmla="+- 0 384 384"/>
                <a:gd name="T3" fmla="*/ 384 h 18"/>
                <a:gd name="T4" fmla="+- 0 8751 8752"/>
                <a:gd name="T5" fmla="*/ T4 w 88"/>
                <a:gd name="T6" fmla="+- 0 384 384"/>
                <a:gd name="T7" fmla="*/ 384 h 18"/>
                <a:gd name="T8" fmla="+- 0 8768 8752"/>
                <a:gd name="T9" fmla="*/ T8 w 88"/>
                <a:gd name="T10" fmla="+- 0 402 384"/>
                <a:gd name="T11" fmla="*/ 402 h 18"/>
                <a:gd name="T12" fmla="+- 0 8839 8752"/>
                <a:gd name="T13" fmla="*/ T12 w 88"/>
                <a:gd name="T14" fmla="+- 0 402 384"/>
                <a:gd name="T15" fmla="*/ 402 h 18"/>
                <a:gd name="T16" fmla="+- 0 8839 8752"/>
                <a:gd name="T17" fmla="*/ T16 w 88"/>
                <a:gd name="T18" fmla="+- 0 384 384"/>
                <a:gd name="T19" fmla="*/ 384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7" y="0"/>
                  </a:moveTo>
                  <a:lnTo>
                    <a:pt x="-1" y="0"/>
                  </a:lnTo>
                  <a:lnTo>
                    <a:pt x="16" y="18"/>
                  </a:lnTo>
                  <a:lnTo>
                    <a:pt x="87" y="18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740" name="Freeform 1015"/>
            <p:cNvSpPr>
              <a:spLocks/>
            </p:cNvSpPr>
            <p:nvPr/>
          </p:nvSpPr>
          <p:spPr bwMode="auto">
            <a:xfrm>
              <a:off x="6649777" y="2077752"/>
              <a:ext cx="55884" cy="11432"/>
            </a:xfrm>
            <a:custGeom>
              <a:avLst/>
              <a:gdLst>
                <a:gd name="T0" fmla="+- 0 8961 8874"/>
                <a:gd name="T1" fmla="*/ T0 w 88"/>
                <a:gd name="T2" fmla="+- 0 384 384"/>
                <a:gd name="T3" fmla="*/ 384 h 18"/>
                <a:gd name="T4" fmla="+- 0 8874 8874"/>
                <a:gd name="T5" fmla="*/ T4 w 88"/>
                <a:gd name="T6" fmla="+- 0 384 384"/>
                <a:gd name="T7" fmla="*/ 384 h 18"/>
                <a:gd name="T8" fmla="+- 0 8891 8874"/>
                <a:gd name="T9" fmla="*/ T8 w 88"/>
                <a:gd name="T10" fmla="+- 0 402 384"/>
                <a:gd name="T11" fmla="*/ 402 h 18"/>
                <a:gd name="T12" fmla="+- 0 8961 8874"/>
                <a:gd name="T13" fmla="*/ T12 w 88"/>
                <a:gd name="T14" fmla="+- 0 402 384"/>
                <a:gd name="T15" fmla="*/ 402 h 18"/>
                <a:gd name="T16" fmla="+- 0 8961 8874"/>
                <a:gd name="T17" fmla="*/ T16 w 88"/>
                <a:gd name="T18" fmla="+- 0 384 384"/>
                <a:gd name="T19" fmla="*/ 384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7" y="0"/>
                  </a:moveTo>
                  <a:lnTo>
                    <a:pt x="0" y="0"/>
                  </a:lnTo>
                  <a:lnTo>
                    <a:pt x="17" y="18"/>
                  </a:lnTo>
                  <a:lnTo>
                    <a:pt x="87" y="18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739" name="Freeform 1017"/>
            <p:cNvSpPr>
              <a:spLocks/>
            </p:cNvSpPr>
            <p:nvPr/>
          </p:nvSpPr>
          <p:spPr bwMode="auto">
            <a:xfrm>
              <a:off x="6697808" y="2077752"/>
              <a:ext cx="55884" cy="11432"/>
            </a:xfrm>
            <a:custGeom>
              <a:avLst/>
              <a:gdLst>
                <a:gd name="T0" fmla="+- 0 9084 8996"/>
                <a:gd name="T1" fmla="*/ T0 w 88"/>
                <a:gd name="T2" fmla="+- 0 384 384"/>
                <a:gd name="T3" fmla="*/ 384 h 18"/>
                <a:gd name="T4" fmla="+- 0 8996 8996"/>
                <a:gd name="T5" fmla="*/ T4 w 88"/>
                <a:gd name="T6" fmla="+- 0 384 384"/>
                <a:gd name="T7" fmla="*/ 384 h 18"/>
                <a:gd name="T8" fmla="+- 0 9014 8996"/>
                <a:gd name="T9" fmla="*/ T8 w 88"/>
                <a:gd name="T10" fmla="+- 0 402 384"/>
                <a:gd name="T11" fmla="*/ 402 h 18"/>
                <a:gd name="T12" fmla="+- 0 9084 8996"/>
                <a:gd name="T13" fmla="*/ T12 w 88"/>
                <a:gd name="T14" fmla="+- 0 402 384"/>
                <a:gd name="T15" fmla="*/ 402 h 18"/>
                <a:gd name="T16" fmla="+- 0 9084 8996"/>
                <a:gd name="T17" fmla="*/ T16 w 88"/>
                <a:gd name="T18" fmla="+- 0 384 384"/>
                <a:gd name="T19" fmla="*/ 384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8" y="0"/>
                  </a:moveTo>
                  <a:lnTo>
                    <a:pt x="0" y="0"/>
                  </a:lnTo>
                  <a:lnTo>
                    <a:pt x="18" y="18"/>
                  </a:lnTo>
                  <a:lnTo>
                    <a:pt x="88" y="18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736" name="Freeform 1020"/>
            <p:cNvSpPr>
              <a:spLocks/>
            </p:cNvSpPr>
            <p:nvPr/>
          </p:nvSpPr>
          <p:spPr bwMode="auto">
            <a:xfrm>
              <a:off x="6775919" y="2077752"/>
              <a:ext cx="45088" cy="22228"/>
            </a:xfrm>
            <a:custGeom>
              <a:avLst/>
              <a:gdLst>
                <a:gd name="T0" fmla="+- 0 9171 9119"/>
                <a:gd name="T1" fmla="*/ T0 w 71"/>
                <a:gd name="T2" fmla="+- 0 384 384"/>
                <a:gd name="T3" fmla="*/ 384 h 35"/>
                <a:gd name="T4" fmla="+- 0 9119 9119"/>
                <a:gd name="T5" fmla="*/ T4 w 71"/>
                <a:gd name="T6" fmla="+- 0 384 384"/>
                <a:gd name="T7" fmla="*/ 384 h 35"/>
                <a:gd name="T8" fmla="+- 0 9137 9119"/>
                <a:gd name="T9" fmla="*/ T8 w 71"/>
                <a:gd name="T10" fmla="+- 0 402 384"/>
                <a:gd name="T11" fmla="*/ 402 h 35"/>
                <a:gd name="T12" fmla="+- 0 9153 9119"/>
                <a:gd name="T13" fmla="*/ T12 w 71"/>
                <a:gd name="T14" fmla="+- 0 402 384"/>
                <a:gd name="T15" fmla="*/ 402 h 35"/>
                <a:gd name="T16" fmla="+- 0 9171 9119"/>
                <a:gd name="T17" fmla="*/ T16 w 71"/>
                <a:gd name="T18" fmla="+- 0 384 384"/>
                <a:gd name="T19" fmla="*/ 384 h 3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71" h="35">
                  <a:moveTo>
                    <a:pt x="52" y="0"/>
                  </a:moveTo>
                  <a:lnTo>
                    <a:pt x="0" y="0"/>
                  </a:lnTo>
                  <a:lnTo>
                    <a:pt x="18" y="18"/>
                  </a:lnTo>
                  <a:lnTo>
                    <a:pt x="34" y="18"/>
                  </a:lnTo>
                  <a:lnTo>
                    <a:pt x="52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737" name="Freeform 1021"/>
            <p:cNvSpPr>
              <a:spLocks/>
            </p:cNvSpPr>
            <p:nvPr/>
          </p:nvSpPr>
          <p:spPr bwMode="auto">
            <a:xfrm>
              <a:off x="6775919" y="2077752"/>
              <a:ext cx="45088" cy="22228"/>
            </a:xfrm>
            <a:custGeom>
              <a:avLst/>
              <a:gdLst>
                <a:gd name="T0" fmla="+- 0 9171 9119"/>
                <a:gd name="T1" fmla="*/ T0 w 71"/>
                <a:gd name="T2" fmla="+- 0 401 384"/>
                <a:gd name="T3" fmla="*/ 401 h 35"/>
                <a:gd name="T4" fmla="+- 0 9171 9119"/>
                <a:gd name="T5" fmla="*/ T4 w 71"/>
                <a:gd name="T6" fmla="+- 0 402 384"/>
                <a:gd name="T7" fmla="*/ 402 h 35"/>
                <a:gd name="T8" fmla="+- 0 9171 9119"/>
                <a:gd name="T9" fmla="*/ T8 w 71"/>
                <a:gd name="T10" fmla="+- 0 402 384"/>
                <a:gd name="T11" fmla="*/ 402 h 35"/>
                <a:gd name="T12" fmla="+- 0 9171 9119"/>
                <a:gd name="T13" fmla="*/ T12 w 71"/>
                <a:gd name="T14" fmla="+- 0 401 384"/>
                <a:gd name="T15" fmla="*/ 401 h 3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71" h="35">
                  <a:moveTo>
                    <a:pt x="52" y="17"/>
                  </a:moveTo>
                  <a:lnTo>
                    <a:pt x="52" y="18"/>
                  </a:lnTo>
                  <a:lnTo>
                    <a:pt x="52" y="17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738" name="Freeform 1022"/>
            <p:cNvSpPr>
              <a:spLocks/>
            </p:cNvSpPr>
            <p:nvPr/>
          </p:nvSpPr>
          <p:spPr bwMode="auto">
            <a:xfrm>
              <a:off x="6775919" y="2077752"/>
              <a:ext cx="45088" cy="22228"/>
            </a:xfrm>
            <a:custGeom>
              <a:avLst/>
              <a:gdLst>
                <a:gd name="T0" fmla="+- 0 9189 9119"/>
                <a:gd name="T1" fmla="*/ T0 w 71"/>
                <a:gd name="T2" fmla="+- 0 384 384"/>
                <a:gd name="T3" fmla="*/ 384 h 35"/>
                <a:gd name="T4" fmla="+- 0 9171 9119"/>
                <a:gd name="T5" fmla="*/ T4 w 71"/>
                <a:gd name="T6" fmla="+- 0 384 384"/>
                <a:gd name="T7" fmla="*/ 384 h 35"/>
                <a:gd name="T8" fmla="+- 0 9171 9119"/>
                <a:gd name="T9" fmla="*/ T8 w 71"/>
                <a:gd name="T10" fmla="+- 0 401 384"/>
                <a:gd name="T11" fmla="*/ 401 h 35"/>
                <a:gd name="T12" fmla="+- 0 9189 9119"/>
                <a:gd name="T13" fmla="*/ T12 w 71"/>
                <a:gd name="T14" fmla="+- 0 384 384"/>
                <a:gd name="T15" fmla="*/ 384 h 3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71" h="35">
                  <a:moveTo>
                    <a:pt x="70" y="0"/>
                  </a:moveTo>
                  <a:lnTo>
                    <a:pt x="52" y="0"/>
                  </a:lnTo>
                  <a:lnTo>
                    <a:pt x="52" y="17"/>
                  </a:lnTo>
                  <a:lnTo>
                    <a:pt x="70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700" name="Freeform 1091"/>
            <p:cNvSpPr>
              <a:spLocks/>
            </p:cNvSpPr>
            <p:nvPr/>
          </p:nvSpPr>
          <p:spPr bwMode="auto">
            <a:xfrm>
              <a:off x="4620062" y="2066956"/>
              <a:ext cx="44453" cy="33025"/>
            </a:xfrm>
            <a:custGeom>
              <a:avLst/>
              <a:gdLst>
                <a:gd name="T0" fmla="+- 0 5755 5737"/>
                <a:gd name="T1" fmla="*/ T0 w 70"/>
                <a:gd name="T2" fmla="+- 0 367 367"/>
                <a:gd name="T3" fmla="*/ 367 h 52"/>
                <a:gd name="T4" fmla="+- 0 5737 5737"/>
                <a:gd name="T5" fmla="*/ T4 w 70"/>
                <a:gd name="T6" fmla="+- 0 367 367"/>
                <a:gd name="T7" fmla="*/ 367 h 52"/>
                <a:gd name="T8" fmla="+- 0 5737 5737"/>
                <a:gd name="T9" fmla="*/ T8 w 70"/>
                <a:gd name="T10" fmla="+- 0 384 367"/>
                <a:gd name="T11" fmla="*/ 384 h 52"/>
                <a:gd name="T12" fmla="+- 0 5755 5737"/>
                <a:gd name="T13" fmla="*/ T12 w 70"/>
                <a:gd name="T14" fmla="+- 0 384 367"/>
                <a:gd name="T15" fmla="*/ 384 h 52"/>
                <a:gd name="T16" fmla="+- 0 5755 5737"/>
                <a:gd name="T17" fmla="*/ T16 w 70"/>
                <a:gd name="T18" fmla="+- 0 367 367"/>
                <a:gd name="T19" fmla="*/ 367 h 5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70" h="52">
                  <a:moveTo>
                    <a:pt x="18" y="0"/>
                  </a:moveTo>
                  <a:lnTo>
                    <a:pt x="0" y="0"/>
                  </a:lnTo>
                  <a:lnTo>
                    <a:pt x="0" y="17"/>
                  </a:lnTo>
                  <a:lnTo>
                    <a:pt x="18" y="17"/>
                  </a:lnTo>
                  <a:lnTo>
                    <a:pt x="1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661" name="Freeform 1165"/>
            <p:cNvSpPr>
              <a:spLocks/>
            </p:cNvSpPr>
            <p:nvPr/>
          </p:nvSpPr>
          <p:spPr bwMode="auto">
            <a:xfrm>
              <a:off x="4620062" y="3114215"/>
              <a:ext cx="22227" cy="44456"/>
            </a:xfrm>
            <a:custGeom>
              <a:avLst/>
              <a:gdLst>
                <a:gd name="T0" fmla="+- 0 5772 5737"/>
                <a:gd name="T1" fmla="*/ T0 w 35"/>
                <a:gd name="T2" fmla="+- 0 2016 2016"/>
                <a:gd name="T3" fmla="*/ 2016 h 70"/>
                <a:gd name="T4" fmla="+- 0 5755 5737"/>
                <a:gd name="T5" fmla="*/ T4 w 35"/>
                <a:gd name="T6" fmla="+- 0 2034 2016"/>
                <a:gd name="T7" fmla="*/ 2034 h 70"/>
                <a:gd name="T8" fmla="+- 0 5737 5737"/>
                <a:gd name="T9" fmla="*/ T8 w 35"/>
                <a:gd name="T10" fmla="+- 0 2068 2016"/>
                <a:gd name="T11" fmla="*/ 2068 h 70"/>
                <a:gd name="T12" fmla="+- 0 5737 5737"/>
                <a:gd name="T13" fmla="*/ T12 w 35"/>
                <a:gd name="T14" fmla="+- 0 2085 2016"/>
                <a:gd name="T15" fmla="*/ 2085 h 70"/>
                <a:gd name="T16" fmla="+- 0 5755 5737"/>
                <a:gd name="T17" fmla="*/ T16 w 35"/>
                <a:gd name="T18" fmla="+- 0 2085 2016"/>
                <a:gd name="T19" fmla="*/ 2085 h 70"/>
                <a:gd name="T20" fmla="+- 0 5772 5737"/>
                <a:gd name="T21" fmla="*/ T20 w 35"/>
                <a:gd name="T22" fmla="+- 0 2068 2016"/>
                <a:gd name="T23" fmla="*/ 2068 h 70"/>
                <a:gd name="T24" fmla="+- 0 5755 5737"/>
                <a:gd name="T25" fmla="*/ T24 w 35"/>
                <a:gd name="T26" fmla="+- 0 2068 2016"/>
                <a:gd name="T27" fmla="*/ 2068 h 70"/>
                <a:gd name="T28" fmla="+- 0 5772 5737"/>
                <a:gd name="T29" fmla="*/ T28 w 35"/>
                <a:gd name="T30" fmla="+- 0 2034 2016"/>
                <a:gd name="T31" fmla="*/ 2034 h 70"/>
                <a:gd name="T32" fmla="+- 0 5772 5737"/>
                <a:gd name="T33" fmla="*/ T32 w 35"/>
                <a:gd name="T34" fmla="+- 0 2016 2016"/>
                <a:gd name="T35" fmla="*/ 2016 h 7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</a:cxnLst>
              <a:rect l="0" t="0" r="r" b="b"/>
              <a:pathLst>
                <a:path w="35" h="70">
                  <a:moveTo>
                    <a:pt x="35" y="0"/>
                  </a:moveTo>
                  <a:lnTo>
                    <a:pt x="18" y="18"/>
                  </a:lnTo>
                  <a:lnTo>
                    <a:pt x="0" y="52"/>
                  </a:lnTo>
                  <a:lnTo>
                    <a:pt x="0" y="69"/>
                  </a:lnTo>
                  <a:lnTo>
                    <a:pt x="18" y="69"/>
                  </a:lnTo>
                  <a:lnTo>
                    <a:pt x="35" y="52"/>
                  </a:lnTo>
                  <a:lnTo>
                    <a:pt x="18" y="52"/>
                  </a:lnTo>
                  <a:lnTo>
                    <a:pt x="35" y="18"/>
                  </a:lnTo>
                  <a:lnTo>
                    <a:pt x="35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660" name="Freeform 1167"/>
            <p:cNvSpPr>
              <a:spLocks/>
            </p:cNvSpPr>
            <p:nvPr/>
          </p:nvSpPr>
          <p:spPr bwMode="auto">
            <a:xfrm>
              <a:off x="4664515" y="3147239"/>
              <a:ext cx="55884" cy="10796"/>
            </a:xfrm>
            <a:custGeom>
              <a:avLst/>
              <a:gdLst>
                <a:gd name="T0" fmla="+- 0 5894 5807"/>
                <a:gd name="T1" fmla="*/ T0 w 88"/>
                <a:gd name="T2" fmla="+- 0 2068 2068"/>
                <a:gd name="T3" fmla="*/ 2068 h 17"/>
                <a:gd name="T4" fmla="+- 0 5807 5807"/>
                <a:gd name="T5" fmla="*/ T4 w 88"/>
                <a:gd name="T6" fmla="+- 0 2068 2068"/>
                <a:gd name="T7" fmla="*/ 2068 h 17"/>
                <a:gd name="T8" fmla="+- 0 5807 5807"/>
                <a:gd name="T9" fmla="*/ T8 w 88"/>
                <a:gd name="T10" fmla="+- 0 2085 2068"/>
                <a:gd name="T11" fmla="*/ 2085 h 17"/>
                <a:gd name="T12" fmla="+- 0 5878 5807"/>
                <a:gd name="T13" fmla="*/ T12 w 88"/>
                <a:gd name="T14" fmla="+- 0 2085 2068"/>
                <a:gd name="T15" fmla="*/ 2085 h 17"/>
                <a:gd name="T16" fmla="+- 0 5894 5807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0"/>
                  </a:moveTo>
                  <a:lnTo>
                    <a:pt x="0" y="0"/>
                  </a:lnTo>
                  <a:lnTo>
                    <a:pt x="0" y="17"/>
                  </a:lnTo>
                  <a:lnTo>
                    <a:pt x="71" y="17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659" name="Freeform 1169"/>
            <p:cNvSpPr>
              <a:spLocks/>
            </p:cNvSpPr>
            <p:nvPr/>
          </p:nvSpPr>
          <p:spPr bwMode="auto">
            <a:xfrm>
              <a:off x="4742626" y="3147239"/>
              <a:ext cx="55884" cy="10796"/>
            </a:xfrm>
            <a:custGeom>
              <a:avLst/>
              <a:gdLst>
                <a:gd name="T0" fmla="+- 0 6018 5930"/>
                <a:gd name="T1" fmla="*/ T0 w 88"/>
                <a:gd name="T2" fmla="+- 0 2068 2068"/>
                <a:gd name="T3" fmla="*/ 2068 h 17"/>
                <a:gd name="T4" fmla="+- 0 5930 5930"/>
                <a:gd name="T5" fmla="*/ T4 w 88"/>
                <a:gd name="T6" fmla="+- 0 2068 2068"/>
                <a:gd name="T7" fmla="*/ 2068 h 17"/>
                <a:gd name="T8" fmla="+- 0 5930 5930"/>
                <a:gd name="T9" fmla="*/ T8 w 88"/>
                <a:gd name="T10" fmla="+- 0 2085 2068"/>
                <a:gd name="T11" fmla="*/ 2085 h 17"/>
                <a:gd name="T12" fmla="+- 0 6000 5930"/>
                <a:gd name="T13" fmla="*/ T12 w 88"/>
                <a:gd name="T14" fmla="+- 0 2085 2068"/>
                <a:gd name="T15" fmla="*/ 2085 h 17"/>
                <a:gd name="T16" fmla="+- 0 6018 5930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0"/>
                  </a:moveTo>
                  <a:lnTo>
                    <a:pt x="0" y="0"/>
                  </a:lnTo>
                  <a:lnTo>
                    <a:pt x="0" y="17"/>
                  </a:lnTo>
                  <a:lnTo>
                    <a:pt x="70" y="17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658" name="Freeform 1171"/>
            <p:cNvSpPr>
              <a:spLocks/>
            </p:cNvSpPr>
            <p:nvPr/>
          </p:nvSpPr>
          <p:spPr bwMode="auto">
            <a:xfrm>
              <a:off x="4820737" y="3147239"/>
              <a:ext cx="55884" cy="10796"/>
            </a:xfrm>
            <a:custGeom>
              <a:avLst/>
              <a:gdLst>
                <a:gd name="T0" fmla="+- 0 6140 6053"/>
                <a:gd name="T1" fmla="*/ T0 w 88"/>
                <a:gd name="T2" fmla="+- 0 2068 2068"/>
                <a:gd name="T3" fmla="*/ 2068 h 17"/>
                <a:gd name="T4" fmla="+- 0 6053 6053"/>
                <a:gd name="T5" fmla="*/ T4 w 88"/>
                <a:gd name="T6" fmla="+- 0 2068 2068"/>
                <a:gd name="T7" fmla="*/ 2068 h 17"/>
                <a:gd name="T8" fmla="+- 0 6053 6053"/>
                <a:gd name="T9" fmla="*/ T8 w 88"/>
                <a:gd name="T10" fmla="+- 0 2085 2068"/>
                <a:gd name="T11" fmla="*/ 2085 h 17"/>
                <a:gd name="T12" fmla="+- 0 6122 6053"/>
                <a:gd name="T13" fmla="*/ T12 w 88"/>
                <a:gd name="T14" fmla="+- 0 2085 2068"/>
                <a:gd name="T15" fmla="*/ 2085 h 17"/>
                <a:gd name="T16" fmla="+- 0 6140 6053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0"/>
                  </a:moveTo>
                  <a:lnTo>
                    <a:pt x="0" y="0"/>
                  </a:lnTo>
                  <a:lnTo>
                    <a:pt x="0" y="17"/>
                  </a:lnTo>
                  <a:lnTo>
                    <a:pt x="69" y="17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657" name="Freeform 1173"/>
            <p:cNvSpPr>
              <a:spLocks/>
            </p:cNvSpPr>
            <p:nvPr/>
          </p:nvSpPr>
          <p:spPr bwMode="auto">
            <a:xfrm>
              <a:off x="4898212" y="3147239"/>
              <a:ext cx="55884" cy="10796"/>
            </a:xfrm>
            <a:custGeom>
              <a:avLst/>
              <a:gdLst>
                <a:gd name="T0" fmla="+- 0 6263 6175"/>
                <a:gd name="T1" fmla="*/ T0 w 88"/>
                <a:gd name="T2" fmla="+- 0 2068 2068"/>
                <a:gd name="T3" fmla="*/ 2068 h 17"/>
                <a:gd name="T4" fmla="+- 0 6175 6175"/>
                <a:gd name="T5" fmla="*/ T4 w 88"/>
                <a:gd name="T6" fmla="+- 0 2068 2068"/>
                <a:gd name="T7" fmla="*/ 2068 h 17"/>
                <a:gd name="T8" fmla="+- 0 6175 6175"/>
                <a:gd name="T9" fmla="*/ T8 w 88"/>
                <a:gd name="T10" fmla="+- 0 2085 2068"/>
                <a:gd name="T11" fmla="*/ 2085 h 17"/>
                <a:gd name="T12" fmla="+- 0 6245 6175"/>
                <a:gd name="T13" fmla="*/ T12 w 88"/>
                <a:gd name="T14" fmla="+- 0 2085 2068"/>
                <a:gd name="T15" fmla="*/ 2085 h 17"/>
                <a:gd name="T16" fmla="+- 0 6263 6175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0"/>
                  </a:moveTo>
                  <a:lnTo>
                    <a:pt x="0" y="0"/>
                  </a:lnTo>
                  <a:lnTo>
                    <a:pt x="0" y="17"/>
                  </a:lnTo>
                  <a:lnTo>
                    <a:pt x="70" y="17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656" name="Freeform 1175"/>
            <p:cNvSpPr>
              <a:spLocks/>
            </p:cNvSpPr>
            <p:nvPr/>
          </p:nvSpPr>
          <p:spPr bwMode="auto">
            <a:xfrm>
              <a:off x="4976323" y="3147239"/>
              <a:ext cx="55884" cy="10796"/>
            </a:xfrm>
            <a:custGeom>
              <a:avLst/>
              <a:gdLst>
                <a:gd name="T0" fmla="+- 0 6385 6298"/>
                <a:gd name="T1" fmla="*/ T0 w 88"/>
                <a:gd name="T2" fmla="+- 0 2068 2068"/>
                <a:gd name="T3" fmla="*/ 2068 h 17"/>
                <a:gd name="T4" fmla="+- 0 6298 6298"/>
                <a:gd name="T5" fmla="*/ T4 w 88"/>
                <a:gd name="T6" fmla="+- 0 2068 2068"/>
                <a:gd name="T7" fmla="*/ 2068 h 17"/>
                <a:gd name="T8" fmla="+- 0 6298 6298"/>
                <a:gd name="T9" fmla="*/ T8 w 88"/>
                <a:gd name="T10" fmla="+- 0 2085 2068"/>
                <a:gd name="T11" fmla="*/ 2085 h 17"/>
                <a:gd name="T12" fmla="+- 0 6368 6298"/>
                <a:gd name="T13" fmla="*/ T12 w 88"/>
                <a:gd name="T14" fmla="+- 0 2085 2068"/>
                <a:gd name="T15" fmla="*/ 2085 h 17"/>
                <a:gd name="T16" fmla="+- 0 6385 6298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0"/>
                  </a:moveTo>
                  <a:lnTo>
                    <a:pt x="0" y="0"/>
                  </a:lnTo>
                  <a:lnTo>
                    <a:pt x="0" y="17"/>
                  </a:lnTo>
                  <a:lnTo>
                    <a:pt x="70" y="17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655" name="Freeform 1177"/>
            <p:cNvSpPr>
              <a:spLocks/>
            </p:cNvSpPr>
            <p:nvPr/>
          </p:nvSpPr>
          <p:spPr bwMode="auto">
            <a:xfrm>
              <a:off x="5053798" y="3147239"/>
              <a:ext cx="55884" cy="10796"/>
            </a:xfrm>
            <a:custGeom>
              <a:avLst/>
              <a:gdLst>
                <a:gd name="T0" fmla="+- 0 6508 6420"/>
                <a:gd name="T1" fmla="*/ T0 w 88"/>
                <a:gd name="T2" fmla="+- 0 2068 2068"/>
                <a:gd name="T3" fmla="*/ 2068 h 17"/>
                <a:gd name="T4" fmla="+- 0 6420 6420"/>
                <a:gd name="T5" fmla="*/ T4 w 88"/>
                <a:gd name="T6" fmla="+- 0 2068 2068"/>
                <a:gd name="T7" fmla="*/ 2068 h 17"/>
                <a:gd name="T8" fmla="+- 0 6420 6420"/>
                <a:gd name="T9" fmla="*/ T8 w 88"/>
                <a:gd name="T10" fmla="+- 0 2085 2068"/>
                <a:gd name="T11" fmla="*/ 2085 h 17"/>
                <a:gd name="T12" fmla="+- 0 6491 6420"/>
                <a:gd name="T13" fmla="*/ T12 w 88"/>
                <a:gd name="T14" fmla="+- 0 2085 2068"/>
                <a:gd name="T15" fmla="*/ 2085 h 17"/>
                <a:gd name="T16" fmla="+- 0 6508 6420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0"/>
                  </a:moveTo>
                  <a:lnTo>
                    <a:pt x="0" y="0"/>
                  </a:lnTo>
                  <a:lnTo>
                    <a:pt x="0" y="17"/>
                  </a:lnTo>
                  <a:lnTo>
                    <a:pt x="71" y="17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654" name="Freeform 1179"/>
            <p:cNvSpPr>
              <a:spLocks/>
            </p:cNvSpPr>
            <p:nvPr/>
          </p:nvSpPr>
          <p:spPr bwMode="auto">
            <a:xfrm>
              <a:off x="5132544" y="3147239"/>
              <a:ext cx="55884" cy="10796"/>
            </a:xfrm>
            <a:custGeom>
              <a:avLst/>
              <a:gdLst>
                <a:gd name="T0" fmla="+- 0 6631 6544"/>
                <a:gd name="T1" fmla="*/ T0 w 88"/>
                <a:gd name="T2" fmla="+- 0 2068 2068"/>
                <a:gd name="T3" fmla="*/ 2068 h 17"/>
                <a:gd name="T4" fmla="+- 0 6544 6544"/>
                <a:gd name="T5" fmla="*/ T4 w 88"/>
                <a:gd name="T6" fmla="+- 0 2068 2068"/>
                <a:gd name="T7" fmla="*/ 2068 h 17"/>
                <a:gd name="T8" fmla="+- 0 6544 6544"/>
                <a:gd name="T9" fmla="*/ T8 w 88"/>
                <a:gd name="T10" fmla="+- 0 2085 2068"/>
                <a:gd name="T11" fmla="*/ 2085 h 17"/>
                <a:gd name="T12" fmla="+- 0 6613 6544"/>
                <a:gd name="T13" fmla="*/ T12 w 88"/>
                <a:gd name="T14" fmla="+- 0 2085 2068"/>
                <a:gd name="T15" fmla="*/ 2085 h 17"/>
                <a:gd name="T16" fmla="+- 0 6631 6544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0"/>
                  </a:moveTo>
                  <a:lnTo>
                    <a:pt x="0" y="0"/>
                  </a:lnTo>
                  <a:lnTo>
                    <a:pt x="0" y="17"/>
                  </a:lnTo>
                  <a:lnTo>
                    <a:pt x="69" y="17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653" name="Freeform 1181"/>
            <p:cNvSpPr>
              <a:spLocks/>
            </p:cNvSpPr>
            <p:nvPr/>
          </p:nvSpPr>
          <p:spPr bwMode="auto">
            <a:xfrm>
              <a:off x="5210020" y="3147239"/>
              <a:ext cx="55884" cy="10796"/>
            </a:xfrm>
            <a:custGeom>
              <a:avLst/>
              <a:gdLst>
                <a:gd name="T0" fmla="+- 0 6754 6666"/>
                <a:gd name="T1" fmla="*/ T0 w 88"/>
                <a:gd name="T2" fmla="+- 0 2068 2068"/>
                <a:gd name="T3" fmla="*/ 2068 h 17"/>
                <a:gd name="T4" fmla="+- 0 6666 6666"/>
                <a:gd name="T5" fmla="*/ T4 w 88"/>
                <a:gd name="T6" fmla="+- 0 2068 2068"/>
                <a:gd name="T7" fmla="*/ 2068 h 17"/>
                <a:gd name="T8" fmla="+- 0 6666 6666"/>
                <a:gd name="T9" fmla="*/ T8 w 88"/>
                <a:gd name="T10" fmla="+- 0 2085 2068"/>
                <a:gd name="T11" fmla="*/ 2085 h 17"/>
                <a:gd name="T12" fmla="+- 0 6736 6666"/>
                <a:gd name="T13" fmla="*/ T12 w 88"/>
                <a:gd name="T14" fmla="+- 0 2085 2068"/>
                <a:gd name="T15" fmla="*/ 2085 h 17"/>
                <a:gd name="T16" fmla="+- 0 6754 6666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0"/>
                  </a:moveTo>
                  <a:lnTo>
                    <a:pt x="0" y="0"/>
                  </a:lnTo>
                  <a:lnTo>
                    <a:pt x="0" y="17"/>
                  </a:lnTo>
                  <a:lnTo>
                    <a:pt x="70" y="17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652" name="Freeform 1183"/>
            <p:cNvSpPr>
              <a:spLocks/>
            </p:cNvSpPr>
            <p:nvPr/>
          </p:nvSpPr>
          <p:spPr bwMode="auto">
            <a:xfrm>
              <a:off x="5287495" y="3147239"/>
              <a:ext cx="55884" cy="10796"/>
            </a:xfrm>
            <a:custGeom>
              <a:avLst/>
              <a:gdLst>
                <a:gd name="T0" fmla="+- 0 6876 6788"/>
                <a:gd name="T1" fmla="*/ T0 w 88"/>
                <a:gd name="T2" fmla="+- 0 2068 2068"/>
                <a:gd name="T3" fmla="*/ 2068 h 17"/>
                <a:gd name="T4" fmla="+- 0 6788 6788"/>
                <a:gd name="T5" fmla="*/ T4 w 88"/>
                <a:gd name="T6" fmla="+- 0 2068 2068"/>
                <a:gd name="T7" fmla="*/ 2068 h 17"/>
                <a:gd name="T8" fmla="+- 0 6788 6788"/>
                <a:gd name="T9" fmla="*/ T8 w 88"/>
                <a:gd name="T10" fmla="+- 0 2085 2068"/>
                <a:gd name="T11" fmla="*/ 2085 h 17"/>
                <a:gd name="T12" fmla="+- 0 6859 6788"/>
                <a:gd name="T13" fmla="*/ T12 w 88"/>
                <a:gd name="T14" fmla="+- 0 2085 2068"/>
                <a:gd name="T15" fmla="*/ 2085 h 17"/>
                <a:gd name="T16" fmla="+- 0 6876 6788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0"/>
                  </a:moveTo>
                  <a:lnTo>
                    <a:pt x="0" y="0"/>
                  </a:lnTo>
                  <a:lnTo>
                    <a:pt x="0" y="17"/>
                  </a:lnTo>
                  <a:lnTo>
                    <a:pt x="71" y="17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651" name="Freeform 1185"/>
            <p:cNvSpPr>
              <a:spLocks/>
            </p:cNvSpPr>
            <p:nvPr/>
          </p:nvSpPr>
          <p:spPr bwMode="auto">
            <a:xfrm>
              <a:off x="5365606" y="3147239"/>
              <a:ext cx="55884" cy="10796"/>
            </a:xfrm>
            <a:custGeom>
              <a:avLst/>
              <a:gdLst>
                <a:gd name="T0" fmla="+- 0 6998 6911"/>
                <a:gd name="T1" fmla="*/ T0 w 88"/>
                <a:gd name="T2" fmla="+- 0 2068 2068"/>
                <a:gd name="T3" fmla="*/ 2068 h 17"/>
                <a:gd name="T4" fmla="+- 0 6911 6911"/>
                <a:gd name="T5" fmla="*/ T4 w 88"/>
                <a:gd name="T6" fmla="+- 0 2068 2068"/>
                <a:gd name="T7" fmla="*/ 2068 h 17"/>
                <a:gd name="T8" fmla="+- 0 6911 6911"/>
                <a:gd name="T9" fmla="*/ T8 w 88"/>
                <a:gd name="T10" fmla="+- 0 2085 2068"/>
                <a:gd name="T11" fmla="*/ 2085 h 17"/>
                <a:gd name="T12" fmla="+- 0 6982 6911"/>
                <a:gd name="T13" fmla="*/ T12 w 88"/>
                <a:gd name="T14" fmla="+- 0 2085 2068"/>
                <a:gd name="T15" fmla="*/ 2085 h 17"/>
                <a:gd name="T16" fmla="+- 0 6998 6911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0"/>
                  </a:moveTo>
                  <a:lnTo>
                    <a:pt x="0" y="0"/>
                  </a:lnTo>
                  <a:lnTo>
                    <a:pt x="0" y="17"/>
                  </a:lnTo>
                  <a:lnTo>
                    <a:pt x="71" y="17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650" name="Freeform 1187"/>
            <p:cNvSpPr>
              <a:spLocks/>
            </p:cNvSpPr>
            <p:nvPr/>
          </p:nvSpPr>
          <p:spPr bwMode="auto">
            <a:xfrm>
              <a:off x="5443716" y="3147239"/>
              <a:ext cx="55884" cy="10796"/>
            </a:xfrm>
            <a:custGeom>
              <a:avLst/>
              <a:gdLst>
                <a:gd name="T0" fmla="+- 0 7122 7034"/>
                <a:gd name="T1" fmla="*/ T0 w 88"/>
                <a:gd name="T2" fmla="+- 0 2068 2068"/>
                <a:gd name="T3" fmla="*/ 2068 h 17"/>
                <a:gd name="T4" fmla="+- 0 7034 7034"/>
                <a:gd name="T5" fmla="*/ T4 w 88"/>
                <a:gd name="T6" fmla="+- 0 2068 2068"/>
                <a:gd name="T7" fmla="*/ 2068 h 17"/>
                <a:gd name="T8" fmla="+- 0 7034 7034"/>
                <a:gd name="T9" fmla="*/ T8 w 88"/>
                <a:gd name="T10" fmla="+- 0 2085 2068"/>
                <a:gd name="T11" fmla="*/ 2085 h 17"/>
                <a:gd name="T12" fmla="+- 0 7104 7034"/>
                <a:gd name="T13" fmla="*/ T12 w 88"/>
                <a:gd name="T14" fmla="+- 0 2085 2068"/>
                <a:gd name="T15" fmla="*/ 2085 h 17"/>
                <a:gd name="T16" fmla="+- 0 7122 7034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0"/>
                  </a:moveTo>
                  <a:lnTo>
                    <a:pt x="0" y="0"/>
                  </a:lnTo>
                  <a:lnTo>
                    <a:pt x="0" y="17"/>
                  </a:lnTo>
                  <a:lnTo>
                    <a:pt x="70" y="17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649" name="Freeform 1189"/>
            <p:cNvSpPr>
              <a:spLocks/>
            </p:cNvSpPr>
            <p:nvPr/>
          </p:nvSpPr>
          <p:spPr bwMode="auto">
            <a:xfrm>
              <a:off x="5521827" y="3147239"/>
              <a:ext cx="55884" cy="10796"/>
            </a:xfrm>
            <a:custGeom>
              <a:avLst/>
              <a:gdLst>
                <a:gd name="T0" fmla="+- 0 7244 7157"/>
                <a:gd name="T1" fmla="*/ T0 w 88"/>
                <a:gd name="T2" fmla="+- 0 2068 2068"/>
                <a:gd name="T3" fmla="*/ 2068 h 17"/>
                <a:gd name="T4" fmla="+- 0 7157 7157"/>
                <a:gd name="T5" fmla="*/ T4 w 88"/>
                <a:gd name="T6" fmla="+- 0 2068 2068"/>
                <a:gd name="T7" fmla="*/ 2068 h 17"/>
                <a:gd name="T8" fmla="+- 0 7157 7157"/>
                <a:gd name="T9" fmla="*/ T8 w 88"/>
                <a:gd name="T10" fmla="+- 0 2085 2068"/>
                <a:gd name="T11" fmla="*/ 2085 h 17"/>
                <a:gd name="T12" fmla="+- 0 7226 7157"/>
                <a:gd name="T13" fmla="*/ T12 w 88"/>
                <a:gd name="T14" fmla="+- 0 2085 2068"/>
                <a:gd name="T15" fmla="*/ 2085 h 17"/>
                <a:gd name="T16" fmla="+- 0 7244 7157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0"/>
                  </a:moveTo>
                  <a:lnTo>
                    <a:pt x="0" y="0"/>
                  </a:lnTo>
                  <a:lnTo>
                    <a:pt x="0" y="17"/>
                  </a:lnTo>
                  <a:lnTo>
                    <a:pt x="69" y="17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648" name="Freeform 1191"/>
            <p:cNvSpPr>
              <a:spLocks/>
            </p:cNvSpPr>
            <p:nvPr/>
          </p:nvSpPr>
          <p:spPr bwMode="auto">
            <a:xfrm>
              <a:off x="5599303" y="3147239"/>
              <a:ext cx="55884" cy="10796"/>
            </a:xfrm>
            <a:custGeom>
              <a:avLst/>
              <a:gdLst>
                <a:gd name="T0" fmla="+- 0 7367 7279"/>
                <a:gd name="T1" fmla="*/ T0 w 88"/>
                <a:gd name="T2" fmla="+- 0 2068 2068"/>
                <a:gd name="T3" fmla="*/ 2068 h 17"/>
                <a:gd name="T4" fmla="+- 0 7279 7279"/>
                <a:gd name="T5" fmla="*/ T4 w 88"/>
                <a:gd name="T6" fmla="+- 0 2068 2068"/>
                <a:gd name="T7" fmla="*/ 2068 h 17"/>
                <a:gd name="T8" fmla="+- 0 7279 7279"/>
                <a:gd name="T9" fmla="*/ T8 w 88"/>
                <a:gd name="T10" fmla="+- 0 2085 2068"/>
                <a:gd name="T11" fmla="*/ 2085 h 17"/>
                <a:gd name="T12" fmla="+- 0 7349 7279"/>
                <a:gd name="T13" fmla="*/ T12 w 88"/>
                <a:gd name="T14" fmla="+- 0 2085 2068"/>
                <a:gd name="T15" fmla="*/ 2085 h 17"/>
                <a:gd name="T16" fmla="+- 0 7367 7279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0"/>
                  </a:moveTo>
                  <a:lnTo>
                    <a:pt x="0" y="0"/>
                  </a:lnTo>
                  <a:lnTo>
                    <a:pt x="0" y="17"/>
                  </a:lnTo>
                  <a:lnTo>
                    <a:pt x="70" y="17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647" name="Freeform 1193"/>
            <p:cNvSpPr>
              <a:spLocks/>
            </p:cNvSpPr>
            <p:nvPr/>
          </p:nvSpPr>
          <p:spPr bwMode="auto">
            <a:xfrm>
              <a:off x="5677413" y="3147239"/>
              <a:ext cx="55884" cy="10796"/>
            </a:xfrm>
            <a:custGeom>
              <a:avLst/>
              <a:gdLst>
                <a:gd name="T0" fmla="+- 0 7489 7402"/>
                <a:gd name="T1" fmla="*/ T0 w 88"/>
                <a:gd name="T2" fmla="+- 0 2068 2068"/>
                <a:gd name="T3" fmla="*/ 2068 h 17"/>
                <a:gd name="T4" fmla="+- 0 7402 7402"/>
                <a:gd name="T5" fmla="*/ T4 w 88"/>
                <a:gd name="T6" fmla="+- 0 2068 2068"/>
                <a:gd name="T7" fmla="*/ 2068 h 17"/>
                <a:gd name="T8" fmla="+- 0 7402 7402"/>
                <a:gd name="T9" fmla="*/ T8 w 88"/>
                <a:gd name="T10" fmla="+- 0 2085 2068"/>
                <a:gd name="T11" fmla="*/ 2085 h 17"/>
                <a:gd name="T12" fmla="+- 0 7472 7402"/>
                <a:gd name="T13" fmla="*/ T12 w 88"/>
                <a:gd name="T14" fmla="+- 0 2085 2068"/>
                <a:gd name="T15" fmla="*/ 2085 h 17"/>
                <a:gd name="T16" fmla="+- 0 7489 7402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0"/>
                  </a:moveTo>
                  <a:lnTo>
                    <a:pt x="0" y="0"/>
                  </a:lnTo>
                  <a:lnTo>
                    <a:pt x="0" y="17"/>
                  </a:lnTo>
                  <a:lnTo>
                    <a:pt x="70" y="17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646" name="Freeform 1195"/>
            <p:cNvSpPr>
              <a:spLocks/>
            </p:cNvSpPr>
            <p:nvPr/>
          </p:nvSpPr>
          <p:spPr bwMode="auto">
            <a:xfrm>
              <a:off x="5754889" y="3147239"/>
              <a:ext cx="55884" cy="10796"/>
            </a:xfrm>
            <a:custGeom>
              <a:avLst/>
              <a:gdLst>
                <a:gd name="T0" fmla="+- 0 7612 7524"/>
                <a:gd name="T1" fmla="*/ T0 w 88"/>
                <a:gd name="T2" fmla="+- 0 2068 2068"/>
                <a:gd name="T3" fmla="*/ 2068 h 17"/>
                <a:gd name="T4" fmla="+- 0 7524 7524"/>
                <a:gd name="T5" fmla="*/ T4 w 88"/>
                <a:gd name="T6" fmla="+- 0 2068 2068"/>
                <a:gd name="T7" fmla="*/ 2068 h 17"/>
                <a:gd name="T8" fmla="+- 0 7524 7524"/>
                <a:gd name="T9" fmla="*/ T8 w 88"/>
                <a:gd name="T10" fmla="+- 0 2085 2068"/>
                <a:gd name="T11" fmla="*/ 2085 h 17"/>
                <a:gd name="T12" fmla="+- 0 7595 7524"/>
                <a:gd name="T13" fmla="*/ T12 w 88"/>
                <a:gd name="T14" fmla="+- 0 2085 2068"/>
                <a:gd name="T15" fmla="*/ 2085 h 17"/>
                <a:gd name="T16" fmla="+- 0 7612 7524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0"/>
                  </a:moveTo>
                  <a:lnTo>
                    <a:pt x="0" y="0"/>
                  </a:lnTo>
                  <a:lnTo>
                    <a:pt x="0" y="17"/>
                  </a:lnTo>
                  <a:lnTo>
                    <a:pt x="71" y="17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645" name="Freeform 1197"/>
            <p:cNvSpPr>
              <a:spLocks/>
            </p:cNvSpPr>
            <p:nvPr/>
          </p:nvSpPr>
          <p:spPr bwMode="auto">
            <a:xfrm>
              <a:off x="5833635" y="3147239"/>
              <a:ext cx="55884" cy="10796"/>
            </a:xfrm>
            <a:custGeom>
              <a:avLst/>
              <a:gdLst>
                <a:gd name="T0" fmla="+- 0 7735 7648"/>
                <a:gd name="T1" fmla="*/ T0 w 88"/>
                <a:gd name="T2" fmla="+- 0 2068 2068"/>
                <a:gd name="T3" fmla="*/ 2068 h 17"/>
                <a:gd name="T4" fmla="+- 0 7648 7648"/>
                <a:gd name="T5" fmla="*/ T4 w 88"/>
                <a:gd name="T6" fmla="+- 0 2068 2068"/>
                <a:gd name="T7" fmla="*/ 2068 h 17"/>
                <a:gd name="T8" fmla="+- 0 7648 7648"/>
                <a:gd name="T9" fmla="*/ T8 w 88"/>
                <a:gd name="T10" fmla="+- 0 2085 2068"/>
                <a:gd name="T11" fmla="*/ 2085 h 17"/>
                <a:gd name="T12" fmla="+- 0 7717 7648"/>
                <a:gd name="T13" fmla="*/ T12 w 88"/>
                <a:gd name="T14" fmla="+- 0 2085 2068"/>
                <a:gd name="T15" fmla="*/ 2085 h 17"/>
                <a:gd name="T16" fmla="+- 0 7735 7648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0"/>
                  </a:moveTo>
                  <a:lnTo>
                    <a:pt x="0" y="0"/>
                  </a:lnTo>
                  <a:lnTo>
                    <a:pt x="0" y="17"/>
                  </a:lnTo>
                  <a:lnTo>
                    <a:pt x="69" y="17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644" name="Freeform 1199"/>
            <p:cNvSpPr>
              <a:spLocks/>
            </p:cNvSpPr>
            <p:nvPr/>
          </p:nvSpPr>
          <p:spPr bwMode="auto">
            <a:xfrm>
              <a:off x="5911110" y="3147239"/>
              <a:ext cx="55884" cy="10796"/>
            </a:xfrm>
            <a:custGeom>
              <a:avLst/>
              <a:gdLst>
                <a:gd name="T0" fmla="+- 0 7858 7770"/>
                <a:gd name="T1" fmla="*/ T0 w 88"/>
                <a:gd name="T2" fmla="+- 0 2068 2068"/>
                <a:gd name="T3" fmla="*/ 2068 h 17"/>
                <a:gd name="T4" fmla="+- 0 7770 7770"/>
                <a:gd name="T5" fmla="*/ T4 w 88"/>
                <a:gd name="T6" fmla="+- 0 2068 2068"/>
                <a:gd name="T7" fmla="*/ 2068 h 17"/>
                <a:gd name="T8" fmla="+- 0 7770 7770"/>
                <a:gd name="T9" fmla="*/ T8 w 88"/>
                <a:gd name="T10" fmla="+- 0 2085 2068"/>
                <a:gd name="T11" fmla="*/ 2085 h 17"/>
                <a:gd name="T12" fmla="+- 0 7840 7770"/>
                <a:gd name="T13" fmla="*/ T12 w 88"/>
                <a:gd name="T14" fmla="+- 0 2085 2068"/>
                <a:gd name="T15" fmla="*/ 2085 h 17"/>
                <a:gd name="T16" fmla="+- 0 7858 7770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0"/>
                  </a:moveTo>
                  <a:lnTo>
                    <a:pt x="0" y="0"/>
                  </a:lnTo>
                  <a:lnTo>
                    <a:pt x="0" y="17"/>
                  </a:lnTo>
                  <a:lnTo>
                    <a:pt x="70" y="17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643" name="Freeform 1201"/>
            <p:cNvSpPr>
              <a:spLocks/>
            </p:cNvSpPr>
            <p:nvPr/>
          </p:nvSpPr>
          <p:spPr bwMode="auto">
            <a:xfrm>
              <a:off x="5988586" y="3147239"/>
              <a:ext cx="55884" cy="10796"/>
            </a:xfrm>
            <a:custGeom>
              <a:avLst/>
              <a:gdLst>
                <a:gd name="T0" fmla="+- 0 7980 7892"/>
                <a:gd name="T1" fmla="*/ T0 w 88"/>
                <a:gd name="T2" fmla="+- 0 2068 2068"/>
                <a:gd name="T3" fmla="*/ 2068 h 17"/>
                <a:gd name="T4" fmla="+- 0 7892 7892"/>
                <a:gd name="T5" fmla="*/ T4 w 88"/>
                <a:gd name="T6" fmla="+- 0 2068 2068"/>
                <a:gd name="T7" fmla="*/ 2068 h 17"/>
                <a:gd name="T8" fmla="+- 0 7892 7892"/>
                <a:gd name="T9" fmla="*/ T8 w 88"/>
                <a:gd name="T10" fmla="+- 0 2085 2068"/>
                <a:gd name="T11" fmla="*/ 2085 h 17"/>
                <a:gd name="T12" fmla="+- 0 7962 7892"/>
                <a:gd name="T13" fmla="*/ T12 w 88"/>
                <a:gd name="T14" fmla="+- 0 2085 2068"/>
                <a:gd name="T15" fmla="*/ 2085 h 17"/>
                <a:gd name="T16" fmla="+- 0 7980 7892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0"/>
                  </a:moveTo>
                  <a:lnTo>
                    <a:pt x="0" y="0"/>
                  </a:lnTo>
                  <a:lnTo>
                    <a:pt x="0" y="17"/>
                  </a:lnTo>
                  <a:lnTo>
                    <a:pt x="70" y="17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642" name="Freeform 1203"/>
            <p:cNvSpPr>
              <a:spLocks/>
            </p:cNvSpPr>
            <p:nvPr/>
          </p:nvSpPr>
          <p:spPr bwMode="auto">
            <a:xfrm>
              <a:off x="6066696" y="3147239"/>
              <a:ext cx="55884" cy="10796"/>
            </a:xfrm>
            <a:custGeom>
              <a:avLst/>
              <a:gdLst>
                <a:gd name="T0" fmla="+- 0 8102 8015"/>
                <a:gd name="T1" fmla="*/ T0 w 88"/>
                <a:gd name="T2" fmla="+- 0 2068 2068"/>
                <a:gd name="T3" fmla="*/ 2068 h 17"/>
                <a:gd name="T4" fmla="+- 0 8015 8015"/>
                <a:gd name="T5" fmla="*/ T4 w 88"/>
                <a:gd name="T6" fmla="+- 0 2068 2068"/>
                <a:gd name="T7" fmla="*/ 2068 h 17"/>
                <a:gd name="T8" fmla="+- 0 8015 8015"/>
                <a:gd name="T9" fmla="*/ T8 w 88"/>
                <a:gd name="T10" fmla="+- 0 2085 2068"/>
                <a:gd name="T11" fmla="*/ 2085 h 17"/>
                <a:gd name="T12" fmla="+- 0 8086 8015"/>
                <a:gd name="T13" fmla="*/ T12 w 88"/>
                <a:gd name="T14" fmla="+- 0 2085 2068"/>
                <a:gd name="T15" fmla="*/ 2085 h 17"/>
                <a:gd name="T16" fmla="+- 0 8102 8015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0"/>
                  </a:moveTo>
                  <a:lnTo>
                    <a:pt x="0" y="0"/>
                  </a:lnTo>
                  <a:lnTo>
                    <a:pt x="0" y="17"/>
                  </a:lnTo>
                  <a:lnTo>
                    <a:pt x="71" y="17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641" name="Freeform 1205"/>
            <p:cNvSpPr>
              <a:spLocks/>
            </p:cNvSpPr>
            <p:nvPr/>
          </p:nvSpPr>
          <p:spPr bwMode="auto">
            <a:xfrm>
              <a:off x="6144172" y="3147239"/>
              <a:ext cx="55884" cy="10796"/>
            </a:xfrm>
            <a:custGeom>
              <a:avLst/>
              <a:gdLst>
                <a:gd name="T0" fmla="+- 0 8225 8137"/>
                <a:gd name="T1" fmla="*/ T0 w 88"/>
                <a:gd name="T2" fmla="+- 0 2068 2068"/>
                <a:gd name="T3" fmla="*/ 2068 h 17"/>
                <a:gd name="T4" fmla="+- 0 8137 8137"/>
                <a:gd name="T5" fmla="*/ T4 w 88"/>
                <a:gd name="T6" fmla="+- 0 2068 2068"/>
                <a:gd name="T7" fmla="*/ 2068 h 17"/>
                <a:gd name="T8" fmla="+- 0 8137 8137"/>
                <a:gd name="T9" fmla="*/ T8 w 88"/>
                <a:gd name="T10" fmla="+- 0 2085 2068"/>
                <a:gd name="T11" fmla="*/ 2085 h 17"/>
                <a:gd name="T12" fmla="+- 0 8208 8137"/>
                <a:gd name="T13" fmla="*/ T12 w 88"/>
                <a:gd name="T14" fmla="+- 0 2085 2068"/>
                <a:gd name="T15" fmla="*/ 2085 h 17"/>
                <a:gd name="T16" fmla="+- 0 8225 8137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0"/>
                  </a:moveTo>
                  <a:lnTo>
                    <a:pt x="0" y="0"/>
                  </a:lnTo>
                  <a:lnTo>
                    <a:pt x="0" y="17"/>
                  </a:lnTo>
                  <a:lnTo>
                    <a:pt x="71" y="17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640" name="Freeform 1207"/>
            <p:cNvSpPr>
              <a:spLocks/>
            </p:cNvSpPr>
            <p:nvPr/>
          </p:nvSpPr>
          <p:spPr bwMode="auto">
            <a:xfrm>
              <a:off x="6222918" y="3147239"/>
              <a:ext cx="55884" cy="10796"/>
            </a:xfrm>
            <a:custGeom>
              <a:avLst/>
              <a:gdLst>
                <a:gd name="T0" fmla="+- 0 8348 8261"/>
                <a:gd name="T1" fmla="*/ T0 w 88"/>
                <a:gd name="T2" fmla="+- 0 2068 2068"/>
                <a:gd name="T3" fmla="*/ 2068 h 17"/>
                <a:gd name="T4" fmla="+- 0 8261 8261"/>
                <a:gd name="T5" fmla="*/ T4 w 88"/>
                <a:gd name="T6" fmla="+- 0 2068 2068"/>
                <a:gd name="T7" fmla="*/ 2068 h 17"/>
                <a:gd name="T8" fmla="+- 0 8261 8261"/>
                <a:gd name="T9" fmla="*/ T8 w 88"/>
                <a:gd name="T10" fmla="+- 0 2085 2068"/>
                <a:gd name="T11" fmla="*/ 2085 h 17"/>
                <a:gd name="T12" fmla="+- 0 8330 8261"/>
                <a:gd name="T13" fmla="*/ T12 w 88"/>
                <a:gd name="T14" fmla="+- 0 2085 2068"/>
                <a:gd name="T15" fmla="*/ 2085 h 17"/>
                <a:gd name="T16" fmla="+- 0 8348 8261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0"/>
                  </a:moveTo>
                  <a:lnTo>
                    <a:pt x="0" y="0"/>
                  </a:lnTo>
                  <a:lnTo>
                    <a:pt x="0" y="17"/>
                  </a:lnTo>
                  <a:lnTo>
                    <a:pt x="69" y="17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639" name="Freeform 1209"/>
            <p:cNvSpPr>
              <a:spLocks/>
            </p:cNvSpPr>
            <p:nvPr/>
          </p:nvSpPr>
          <p:spPr bwMode="auto">
            <a:xfrm>
              <a:off x="6300393" y="3147239"/>
              <a:ext cx="55884" cy="10796"/>
            </a:xfrm>
            <a:custGeom>
              <a:avLst/>
              <a:gdLst>
                <a:gd name="T0" fmla="+- 0 8471 8383"/>
                <a:gd name="T1" fmla="*/ T0 w 88"/>
                <a:gd name="T2" fmla="+- 0 2068 2068"/>
                <a:gd name="T3" fmla="*/ 2068 h 17"/>
                <a:gd name="T4" fmla="+- 0 8383 8383"/>
                <a:gd name="T5" fmla="*/ T4 w 88"/>
                <a:gd name="T6" fmla="+- 0 2068 2068"/>
                <a:gd name="T7" fmla="*/ 2068 h 17"/>
                <a:gd name="T8" fmla="+- 0 8383 8383"/>
                <a:gd name="T9" fmla="*/ T8 w 88"/>
                <a:gd name="T10" fmla="+- 0 2085 2068"/>
                <a:gd name="T11" fmla="*/ 2085 h 17"/>
                <a:gd name="T12" fmla="+- 0 8453 8383"/>
                <a:gd name="T13" fmla="*/ T12 w 88"/>
                <a:gd name="T14" fmla="+- 0 2085 2068"/>
                <a:gd name="T15" fmla="*/ 2085 h 17"/>
                <a:gd name="T16" fmla="+- 0 8471 8383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0"/>
                  </a:moveTo>
                  <a:lnTo>
                    <a:pt x="0" y="0"/>
                  </a:lnTo>
                  <a:lnTo>
                    <a:pt x="0" y="17"/>
                  </a:lnTo>
                  <a:lnTo>
                    <a:pt x="70" y="17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638" name="Freeform 1211"/>
            <p:cNvSpPr>
              <a:spLocks/>
            </p:cNvSpPr>
            <p:nvPr/>
          </p:nvSpPr>
          <p:spPr bwMode="auto">
            <a:xfrm>
              <a:off x="6378504" y="3147239"/>
              <a:ext cx="55884" cy="10796"/>
            </a:xfrm>
            <a:custGeom>
              <a:avLst/>
              <a:gdLst>
                <a:gd name="T0" fmla="+- 0 8593 8506"/>
                <a:gd name="T1" fmla="*/ T0 w 88"/>
                <a:gd name="T2" fmla="+- 0 2068 2068"/>
                <a:gd name="T3" fmla="*/ 2068 h 17"/>
                <a:gd name="T4" fmla="+- 0 8506 8506"/>
                <a:gd name="T5" fmla="*/ T4 w 88"/>
                <a:gd name="T6" fmla="+- 0 2068 2068"/>
                <a:gd name="T7" fmla="*/ 2068 h 17"/>
                <a:gd name="T8" fmla="+- 0 8506 8506"/>
                <a:gd name="T9" fmla="*/ T8 w 88"/>
                <a:gd name="T10" fmla="+- 0 2085 2068"/>
                <a:gd name="T11" fmla="*/ 2085 h 17"/>
                <a:gd name="T12" fmla="+- 0 8576 8506"/>
                <a:gd name="T13" fmla="*/ T12 w 88"/>
                <a:gd name="T14" fmla="+- 0 2085 2068"/>
                <a:gd name="T15" fmla="*/ 2085 h 17"/>
                <a:gd name="T16" fmla="+- 0 8593 8506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0"/>
                  </a:moveTo>
                  <a:lnTo>
                    <a:pt x="0" y="0"/>
                  </a:lnTo>
                  <a:lnTo>
                    <a:pt x="0" y="17"/>
                  </a:lnTo>
                  <a:lnTo>
                    <a:pt x="70" y="17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637" name="Freeform 1213"/>
            <p:cNvSpPr>
              <a:spLocks/>
            </p:cNvSpPr>
            <p:nvPr/>
          </p:nvSpPr>
          <p:spPr bwMode="auto">
            <a:xfrm>
              <a:off x="6455979" y="3147239"/>
              <a:ext cx="55884" cy="10796"/>
            </a:xfrm>
            <a:custGeom>
              <a:avLst/>
              <a:gdLst>
                <a:gd name="T0" fmla="+- 0 8715 8628"/>
                <a:gd name="T1" fmla="*/ T0 w 88"/>
                <a:gd name="T2" fmla="+- 0 2068 2068"/>
                <a:gd name="T3" fmla="*/ 2068 h 17"/>
                <a:gd name="T4" fmla="+- 0 8628 8628"/>
                <a:gd name="T5" fmla="*/ T4 w 88"/>
                <a:gd name="T6" fmla="+- 0 2068 2068"/>
                <a:gd name="T7" fmla="*/ 2068 h 17"/>
                <a:gd name="T8" fmla="+- 0 8628 8628"/>
                <a:gd name="T9" fmla="*/ T8 w 88"/>
                <a:gd name="T10" fmla="+- 0 2085 2068"/>
                <a:gd name="T11" fmla="*/ 2085 h 17"/>
                <a:gd name="T12" fmla="+- 0 8699 8628"/>
                <a:gd name="T13" fmla="*/ T12 w 88"/>
                <a:gd name="T14" fmla="+- 0 2085 2068"/>
                <a:gd name="T15" fmla="*/ 2085 h 17"/>
                <a:gd name="T16" fmla="+- 0 8715 8628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0"/>
                  </a:moveTo>
                  <a:lnTo>
                    <a:pt x="0" y="0"/>
                  </a:lnTo>
                  <a:lnTo>
                    <a:pt x="0" y="17"/>
                  </a:lnTo>
                  <a:lnTo>
                    <a:pt x="71" y="17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636" name="Freeform 1215"/>
            <p:cNvSpPr>
              <a:spLocks/>
            </p:cNvSpPr>
            <p:nvPr/>
          </p:nvSpPr>
          <p:spPr bwMode="auto">
            <a:xfrm>
              <a:off x="6534725" y="3147239"/>
              <a:ext cx="55884" cy="10796"/>
            </a:xfrm>
            <a:custGeom>
              <a:avLst/>
              <a:gdLst>
                <a:gd name="T0" fmla="+- 0 8839 8752"/>
                <a:gd name="T1" fmla="*/ T0 w 88"/>
                <a:gd name="T2" fmla="+- 0 2068 2068"/>
                <a:gd name="T3" fmla="*/ 2068 h 17"/>
                <a:gd name="T4" fmla="+- 0 8751 8752"/>
                <a:gd name="T5" fmla="*/ T4 w 88"/>
                <a:gd name="T6" fmla="+- 0 2068 2068"/>
                <a:gd name="T7" fmla="*/ 2068 h 17"/>
                <a:gd name="T8" fmla="+- 0 8751 8752"/>
                <a:gd name="T9" fmla="*/ T8 w 88"/>
                <a:gd name="T10" fmla="+- 0 2085 2068"/>
                <a:gd name="T11" fmla="*/ 2085 h 17"/>
                <a:gd name="T12" fmla="+- 0 8821 8752"/>
                <a:gd name="T13" fmla="*/ T12 w 88"/>
                <a:gd name="T14" fmla="+- 0 2085 2068"/>
                <a:gd name="T15" fmla="*/ 2085 h 17"/>
                <a:gd name="T16" fmla="+- 0 8839 8752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0"/>
                  </a:moveTo>
                  <a:lnTo>
                    <a:pt x="-1" y="0"/>
                  </a:lnTo>
                  <a:lnTo>
                    <a:pt x="-1" y="17"/>
                  </a:lnTo>
                  <a:lnTo>
                    <a:pt x="69" y="17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635" name="Freeform 1217"/>
            <p:cNvSpPr>
              <a:spLocks/>
            </p:cNvSpPr>
            <p:nvPr/>
          </p:nvSpPr>
          <p:spPr bwMode="auto">
            <a:xfrm>
              <a:off x="6649777" y="3147239"/>
              <a:ext cx="55884" cy="10796"/>
            </a:xfrm>
            <a:custGeom>
              <a:avLst/>
              <a:gdLst>
                <a:gd name="T0" fmla="+- 0 8961 8874"/>
                <a:gd name="T1" fmla="*/ T0 w 88"/>
                <a:gd name="T2" fmla="+- 0 2068 2068"/>
                <a:gd name="T3" fmla="*/ 2068 h 17"/>
                <a:gd name="T4" fmla="+- 0 8874 8874"/>
                <a:gd name="T5" fmla="*/ T4 w 88"/>
                <a:gd name="T6" fmla="+- 0 2068 2068"/>
                <a:gd name="T7" fmla="*/ 2068 h 17"/>
                <a:gd name="T8" fmla="+- 0 8874 8874"/>
                <a:gd name="T9" fmla="*/ T8 w 88"/>
                <a:gd name="T10" fmla="+- 0 2085 2068"/>
                <a:gd name="T11" fmla="*/ 2085 h 17"/>
                <a:gd name="T12" fmla="+- 0 8943 8874"/>
                <a:gd name="T13" fmla="*/ T12 w 88"/>
                <a:gd name="T14" fmla="+- 0 2085 2068"/>
                <a:gd name="T15" fmla="*/ 2085 h 17"/>
                <a:gd name="T16" fmla="+- 0 8961 8874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0"/>
                  </a:moveTo>
                  <a:lnTo>
                    <a:pt x="0" y="0"/>
                  </a:lnTo>
                  <a:lnTo>
                    <a:pt x="0" y="17"/>
                  </a:lnTo>
                  <a:lnTo>
                    <a:pt x="69" y="17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634" name="Freeform 1219"/>
            <p:cNvSpPr>
              <a:spLocks/>
            </p:cNvSpPr>
            <p:nvPr/>
          </p:nvSpPr>
          <p:spPr bwMode="auto">
            <a:xfrm>
              <a:off x="6697808" y="3147239"/>
              <a:ext cx="55884" cy="10796"/>
            </a:xfrm>
            <a:custGeom>
              <a:avLst/>
              <a:gdLst>
                <a:gd name="T0" fmla="+- 0 9084 8996"/>
                <a:gd name="T1" fmla="*/ T0 w 88"/>
                <a:gd name="T2" fmla="+- 0 2068 2068"/>
                <a:gd name="T3" fmla="*/ 2068 h 17"/>
                <a:gd name="T4" fmla="+- 0 8996 8996"/>
                <a:gd name="T5" fmla="*/ T4 w 88"/>
                <a:gd name="T6" fmla="+- 0 2068 2068"/>
                <a:gd name="T7" fmla="*/ 2068 h 17"/>
                <a:gd name="T8" fmla="+- 0 8996 8996"/>
                <a:gd name="T9" fmla="*/ T8 w 88"/>
                <a:gd name="T10" fmla="+- 0 2085 2068"/>
                <a:gd name="T11" fmla="*/ 2085 h 17"/>
                <a:gd name="T12" fmla="+- 0 9066 8996"/>
                <a:gd name="T13" fmla="*/ T12 w 88"/>
                <a:gd name="T14" fmla="+- 0 2085 2068"/>
                <a:gd name="T15" fmla="*/ 2085 h 17"/>
                <a:gd name="T16" fmla="+- 0 9084 8996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0"/>
                  </a:moveTo>
                  <a:lnTo>
                    <a:pt x="0" y="0"/>
                  </a:lnTo>
                  <a:lnTo>
                    <a:pt x="0" y="17"/>
                  </a:lnTo>
                  <a:lnTo>
                    <a:pt x="70" y="17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633" name="Freeform 1221"/>
            <p:cNvSpPr>
              <a:spLocks/>
            </p:cNvSpPr>
            <p:nvPr/>
          </p:nvSpPr>
          <p:spPr bwMode="auto">
            <a:xfrm>
              <a:off x="6775919" y="3147239"/>
              <a:ext cx="55884" cy="10796"/>
            </a:xfrm>
            <a:custGeom>
              <a:avLst/>
              <a:gdLst>
                <a:gd name="T0" fmla="+- 0 9206 9119"/>
                <a:gd name="T1" fmla="*/ T0 w 88"/>
                <a:gd name="T2" fmla="+- 0 2068 2068"/>
                <a:gd name="T3" fmla="*/ 2068 h 17"/>
                <a:gd name="T4" fmla="+- 0 9119 9119"/>
                <a:gd name="T5" fmla="*/ T4 w 88"/>
                <a:gd name="T6" fmla="+- 0 2068 2068"/>
                <a:gd name="T7" fmla="*/ 2068 h 17"/>
                <a:gd name="T8" fmla="+- 0 9119 9119"/>
                <a:gd name="T9" fmla="*/ T8 w 88"/>
                <a:gd name="T10" fmla="+- 0 2085 2068"/>
                <a:gd name="T11" fmla="*/ 2085 h 17"/>
                <a:gd name="T12" fmla="+- 0 9189 9119"/>
                <a:gd name="T13" fmla="*/ T12 w 88"/>
                <a:gd name="T14" fmla="+- 0 2085 2068"/>
                <a:gd name="T15" fmla="*/ 2085 h 17"/>
                <a:gd name="T16" fmla="+- 0 9206 9119"/>
                <a:gd name="T17" fmla="*/ T16 w 88"/>
                <a:gd name="T18" fmla="+- 0 2068 2068"/>
                <a:gd name="T19" fmla="*/ 2068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0"/>
                  </a:moveTo>
                  <a:lnTo>
                    <a:pt x="0" y="0"/>
                  </a:lnTo>
                  <a:lnTo>
                    <a:pt x="0" y="17"/>
                  </a:lnTo>
                  <a:lnTo>
                    <a:pt x="70" y="17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632" name="Freeform 1223"/>
            <p:cNvSpPr>
              <a:spLocks/>
            </p:cNvSpPr>
            <p:nvPr/>
          </p:nvSpPr>
          <p:spPr bwMode="auto">
            <a:xfrm>
              <a:off x="6775284" y="2144436"/>
              <a:ext cx="100972" cy="1270"/>
            </a:xfrm>
            <a:custGeom>
              <a:avLst/>
              <a:gdLst>
                <a:gd name="T0" fmla="+- 0 9118 9118"/>
                <a:gd name="T1" fmla="*/ T0 w 159"/>
                <a:gd name="T2" fmla="+- 0 9277 9118"/>
                <a:gd name="T3" fmla="*/ T2 w 159"/>
              </a:gdLst>
              <a:ahLst/>
              <a:cxnLst>
                <a:cxn ang="0">
                  <a:pos x="T1" y="0"/>
                </a:cxn>
                <a:cxn ang="0">
                  <a:pos x="T3" y="0"/>
                </a:cxn>
              </a:cxnLst>
              <a:rect l="0" t="0" r="r" b="b"/>
              <a:pathLst>
                <a:path w="159">
                  <a:moveTo>
                    <a:pt x="0" y="0"/>
                  </a:moveTo>
                  <a:lnTo>
                    <a:pt x="159" y="0"/>
                  </a:lnTo>
                </a:path>
              </a:pathLst>
            </a:custGeom>
            <a:noFill/>
            <a:ln w="22359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631" name="Freeform 1225"/>
            <p:cNvSpPr>
              <a:spLocks/>
            </p:cNvSpPr>
            <p:nvPr/>
          </p:nvSpPr>
          <p:spPr bwMode="auto">
            <a:xfrm>
              <a:off x="6831168" y="1999636"/>
              <a:ext cx="1270" cy="133368"/>
            </a:xfrm>
            <a:custGeom>
              <a:avLst/>
              <a:gdLst>
                <a:gd name="T0" fmla="+- 0 471 261"/>
                <a:gd name="T1" fmla="*/ 471 h 210"/>
                <a:gd name="T2" fmla="+- 0 261 261"/>
                <a:gd name="T3" fmla="*/ 261 h 210"/>
              </a:gdLst>
              <a:ahLst/>
              <a:cxnLst>
                <a:cxn ang="0">
                  <a:pos x="0" y="T1"/>
                </a:cxn>
                <a:cxn ang="0">
                  <a:pos x="0" y="T3"/>
                </a:cxn>
              </a:cxnLst>
              <a:rect l="0" t="0" r="r" b="b"/>
              <a:pathLst>
                <a:path h="210">
                  <a:moveTo>
                    <a:pt x="0" y="210"/>
                  </a:moveTo>
                  <a:lnTo>
                    <a:pt x="0" y="0"/>
                  </a:lnTo>
                </a:path>
              </a:pathLst>
            </a:custGeom>
            <a:noFill/>
            <a:ln w="2237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630" name="Freeform 1227"/>
            <p:cNvSpPr>
              <a:spLocks/>
            </p:cNvSpPr>
            <p:nvPr/>
          </p:nvSpPr>
          <p:spPr bwMode="auto">
            <a:xfrm>
              <a:off x="6775284" y="2010433"/>
              <a:ext cx="100972" cy="1270"/>
            </a:xfrm>
            <a:custGeom>
              <a:avLst/>
              <a:gdLst>
                <a:gd name="T0" fmla="+- 0 9118 9118"/>
                <a:gd name="T1" fmla="*/ T0 w 159"/>
                <a:gd name="T2" fmla="+- 0 9277 9118"/>
                <a:gd name="T3" fmla="*/ T2 w 159"/>
              </a:gdLst>
              <a:ahLst/>
              <a:cxnLst>
                <a:cxn ang="0">
                  <a:pos x="T1" y="0"/>
                </a:cxn>
                <a:cxn ang="0">
                  <a:pos x="T3" y="0"/>
                </a:cxn>
              </a:cxnLst>
              <a:rect l="0" t="0" r="r" b="b"/>
              <a:pathLst>
                <a:path w="159">
                  <a:moveTo>
                    <a:pt x="0" y="0"/>
                  </a:moveTo>
                  <a:lnTo>
                    <a:pt x="159" y="0"/>
                  </a:lnTo>
                </a:path>
              </a:pathLst>
            </a:custGeom>
            <a:noFill/>
            <a:ln w="22362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629" name="Freeform 1229"/>
            <p:cNvSpPr>
              <a:spLocks/>
            </p:cNvSpPr>
            <p:nvPr/>
          </p:nvSpPr>
          <p:spPr bwMode="auto">
            <a:xfrm>
              <a:off x="6765123" y="4273249"/>
              <a:ext cx="99702" cy="1270"/>
            </a:xfrm>
            <a:custGeom>
              <a:avLst/>
              <a:gdLst>
                <a:gd name="T0" fmla="+- 0 9102 9102"/>
                <a:gd name="T1" fmla="*/ T0 w 157"/>
                <a:gd name="T2" fmla="+- 0 9259 9102"/>
                <a:gd name="T3" fmla="*/ T2 w 157"/>
              </a:gdLst>
              <a:ahLst/>
              <a:cxnLst>
                <a:cxn ang="0">
                  <a:pos x="T1" y="0"/>
                </a:cxn>
                <a:cxn ang="0">
                  <a:pos x="T3" y="0"/>
                </a:cxn>
              </a:cxnLst>
              <a:rect l="0" t="0" r="r" b="b"/>
              <a:pathLst>
                <a:path w="157">
                  <a:moveTo>
                    <a:pt x="0" y="0"/>
                  </a:moveTo>
                  <a:lnTo>
                    <a:pt x="157" y="0"/>
                  </a:lnTo>
                </a:path>
              </a:pathLst>
            </a:custGeom>
            <a:noFill/>
            <a:ln w="22312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628" name="Freeform 1231"/>
            <p:cNvSpPr>
              <a:spLocks/>
            </p:cNvSpPr>
            <p:nvPr/>
          </p:nvSpPr>
          <p:spPr bwMode="auto">
            <a:xfrm>
              <a:off x="6820372" y="4150677"/>
              <a:ext cx="1270" cy="122572"/>
            </a:xfrm>
            <a:custGeom>
              <a:avLst/>
              <a:gdLst>
                <a:gd name="T0" fmla="+- 0 3841 3648"/>
                <a:gd name="T1" fmla="*/ 3841 h 193"/>
                <a:gd name="T2" fmla="+- 0 3648 3648"/>
                <a:gd name="T3" fmla="*/ 3648 h 193"/>
              </a:gdLst>
              <a:ahLst/>
              <a:cxnLst>
                <a:cxn ang="0">
                  <a:pos x="0" y="T1"/>
                </a:cxn>
                <a:cxn ang="0">
                  <a:pos x="0" y="T3"/>
                </a:cxn>
              </a:cxnLst>
              <a:rect l="0" t="0" r="r" b="b"/>
              <a:pathLst>
                <a:path h="193">
                  <a:moveTo>
                    <a:pt x="0" y="193"/>
                  </a:moveTo>
                  <a:lnTo>
                    <a:pt x="0" y="0"/>
                  </a:lnTo>
                </a:path>
              </a:pathLst>
            </a:custGeom>
            <a:noFill/>
            <a:ln w="2237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627" name="Freeform 1233"/>
            <p:cNvSpPr>
              <a:spLocks/>
            </p:cNvSpPr>
            <p:nvPr/>
          </p:nvSpPr>
          <p:spPr bwMode="auto">
            <a:xfrm>
              <a:off x="6765123" y="4160838"/>
              <a:ext cx="99702" cy="1270"/>
            </a:xfrm>
            <a:custGeom>
              <a:avLst/>
              <a:gdLst>
                <a:gd name="T0" fmla="+- 0 9102 9102"/>
                <a:gd name="T1" fmla="*/ T0 w 157"/>
                <a:gd name="T2" fmla="+- 0 9259 9102"/>
                <a:gd name="T3" fmla="*/ T2 w 157"/>
              </a:gdLst>
              <a:ahLst/>
              <a:cxnLst>
                <a:cxn ang="0">
                  <a:pos x="T1" y="0"/>
                </a:cxn>
                <a:cxn ang="0">
                  <a:pos x="T3" y="0"/>
                </a:cxn>
              </a:cxnLst>
              <a:rect l="0" t="0" r="r" b="b"/>
              <a:pathLst>
                <a:path w="157">
                  <a:moveTo>
                    <a:pt x="0" y="0"/>
                  </a:moveTo>
                  <a:lnTo>
                    <a:pt x="157" y="0"/>
                  </a:lnTo>
                </a:path>
              </a:pathLst>
            </a:custGeom>
            <a:noFill/>
            <a:ln w="22314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626" name="Freeform 1235"/>
            <p:cNvSpPr>
              <a:spLocks/>
            </p:cNvSpPr>
            <p:nvPr/>
          </p:nvSpPr>
          <p:spPr bwMode="auto">
            <a:xfrm>
              <a:off x="6775284" y="3203127"/>
              <a:ext cx="89541" cy="1270"/>
            </a:xfrm>
            <a:custGeom>
              <a:avLst/>
              <a:gdLst>
                <a:gd name="T0" fmla="+- 0 9118 9118"/>
                <a:gd name="T1" fmla="*/ T0 w 141"/>
                <a:gd name="T2" fmla="+- 0 9259 9118"/>
                <a:gd name="T3" fmla="*/ T2 w 141"/>
              </a:gdLst>
              <a:ahLst/>
              <a:cxnLst>
                <a:cxn ang="0">
                  <a:pos x="T1" y="0"/>
                </a:cxn>
                <a:cxn ang="0">
                  <a:pos x="T3" y="0"/>
                </a:cxn>
              </a:cxnLst>
              <a:rect l="0" t="0" r="r" b="b"/>
              <a:pathLst>
                <a:path w="141">
                  <a:moveTo>
                    <a:pt x="0" y="0"/>
                  </a:moveTo>
                  <a:lnTo>
                    <a:pt x="141" y="0"/>
                  </a:lnTo>
                </a:path>
              </a:pathLst>
            </a:custGeom>
            <a:noFill/>
            <a:ln w="22336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625" name="Freeform 1237"/>
            <p:cNvSpPr>
              <a:spLocks/>
            </p:cNvSpPr>
            <p:nvPr/>
          </p:nvSpPr>
          <p:spPr bwMode="auto">
            <a:xfrm>
              <a:off x="6820372" y="3080555"/>
              <a:ext cx="1270" cy="122572"/>
            </a:xfrm>
            <a:custGeom>
              <a:avLst/>
              <a:gdLst>
                <a:gd name="T0" fmla="+- 0 2156 1963"/>
                <a:gd name="T1" fmla="*/ 2156 h 193"/>
                <a:gd name="T2" fmla="+- 0 1963 1963"/>
                <a:gd name="T3" fmla="*/ 1963 h 193"/>
              </a:gdLst>
              <a:ahLst/>
              <a:cxnLst>
                <a:cxn ang="0">
                  <a:pos x="0" y="T1"/>
                </a:cxn>
                <a:cxn ang="0">
                  <a:pos x="0" y="T3"/>
                </a:cxn>
              </a:cxnLst>
              <a:rect l="0" t="0" r="r" b="b"/>
              <a:pathLst>
                <a:path h="193">
                  <a:moveTo>
                    <a:pt x="0" y="193"/>
                  </a:moveTo>
                  <a:lnTo>
                    <a:pt x="0" y="0"/>
                  </a:lnTo>
                </a:path>
              </a:pathLst>
            </a:custGeom>
            <a:noFill/>
            <a:ln w="2237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623" name="Freeform 1239"/>
            <p:cNvSpPr>
              <a:spLocks/>
            </p:cNvSpPr>
            <p:nvPr/>
          </p:nvSpPr>
          <p:spPr bwMode="auto">
            <a:xfrm>
              <a:off x="6775284" y="3091987"/>
              <a:ext cx="89541" cy="1270"/>
            </a:xfrm>
            <a:custGeom>
              <a:avLst/>
              <a:gdLst>
                <a:gd name="T0" fmla="+- 0 9118 9118"/>
                <a:gd name="T1" fmla="*/ T0 w 141"/>
                <a:gd name="T2" fmla="+- 0 9259 9118"/>
                <a:gd name="T3" fmla="*/ T2 w 141"/>
              </a:gdLst>
              <a:ahLst/>
              <a:cxnLst>
                <a:cxn ang="0">
                  <a:pos x="T1" y="0"/>
                </a:cxn>
                <a:cxn ang="0">
                  <a:pos x="T3" y="0"/>
                </a:cxn>
              </a:cxnLst>
              <a:rect l="0" t="0" r="r" b="b"/>
              <a:pathLst>
                <a:path w="141">
                  <a:moveTo>
                    <a:pt x="0" y="0"/>
                  </a:moveTo>
                  <a:lnTo>
                    <a:pt x="141" y="0"/>
                  </a:lnTo>
                </a:path>
              </a:pathLst>
            </a:custGeom>
            <a:noFill/>
            <a:ln w="223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620" name="Freeform 1242"/>
            <p:cNvSpPr>
              <a:spLocks/>
            </p:cNvSpPr>
            <p:nvPr/>
          </p:nvSpPr>
          <p:spPr bwMode="auto">
            <a:xfrm>
              <a:off x="2539017" y="4194498"/>
              <a:ext cx="33657" cy="45091"/>
            </a:xfrm>
            <a:custGeom>
              <a:avLst/>
              <a:gdLst>
                <a:gd name="T0" fmla="+- 0 2472 2460"/>
                <a:gd name="T1" fmla="*/ T0 w 53"/>
                <a:gd name="T2" fmla="+- 0 3770 3717"/>
                <a:gd name="T3" fmla="*/ 3770 h 71"/>
                <a:gd name="T4" fmla="+- 0 2460 2460"/>
                <a:gd name="T5" fmla="*/ T4 w 53"/>
                <a:gd name="T6" fmla="+- 0 3770 3717"/>
                <a:gd name="T7" fmla="*/ 3770 h 71"/>
                <a:gd name="T8" fmla="+- 0 2460 2460"/>
                <a:gd name="T9" fmla="*/ T8 w 53"/>
                <a:gd name="T10" fmla="+- 0 3788 3717"/>
                <a:gd name="T11" fmla="*/ 3788 h 71"/>
                <a:gd name="T12" fmla="+- 0 2472 2460"/>
                <a:gd name="T13" fmla="*/ T12 w 53"/>
                <a:gd name="T14" fmla="+- 0 3770 3717"/>
                <a:gd name="T15" fmla="*/ 3770 h 7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53" h="71">
                  <a:moveTo>
                    <a:pt x="12" y="53"/>
                  </a:moveTo>
                  <a:lnTo>
                    <a:pt x="0" y="53"/>
                  </a:lnTo>
                  <a:lnTo>
                    <a:pt x="0" y="71"/>
                  </a:lnTo>
                  <a:lnTo>
                    <a:pt x="12" y="53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622" name="Freeform 1244"/>
            <p:cNvSpPr>
              <a:spLocks/>
            </p:cNvSpPr>
            <p:nvPr/>
          </p:nvSpPr>
          <p:spPr bwMode="auto">
            <a:xfrm>
              <a:off x="2539017" y="4194498"/>
              <a:ext cx="33657" cy="45091"/>
            </a:xfrm>
            <a:custGeom>
              <a:avLst/>
              <a:gdLst>
                <a:gd name="T0" fmla="+- 0 2490 2460"/>
                <a:gd name="T1" fmla="*/ T0 w 53"/>
                <a:gd name="T2" fmla="+- 0 3770 3717"/>
                <a:gd name="T3" fmla="*/ 3770 h 71"/>
                <a:gd name="T4" fmla="+- 0 2478 2460"/>
                <a:gd name="T5" fmla="*/ T4 w 53"/>
                <a:gd name="T6" fmla="+- 0 3770 3717"/>
                <a:gd name="T7" fmla="*/ 3770 h 71"/>
                <a:gd name="T8" fmla="+- 0 2478 2460"/>
                <a:gd name="T9" fmla="*/ T8 w 53"/>
                <a:gd name="T10" fmla="+- 0 3788 3717"/>
                <a:gd name="T11" fmla="*/ 3788 h 71"/>
                <a:gd name="T12" fmla="+- 0 2490 2460"/>
                <a:gd name="T13" fmla="*/ T12 w 53"/>
                <a:gd name="T14" fmla="+- 0 3770 3717"/>
                <a:gd name="T15" fmla="*/ 3770 h 7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53" h="71">
                  <a:moveTo>
                    <a:pt x="30" y="53"/>
                  </a:moveTo>
                  <a:lnTo>
                    <a:pt x="18" y="53"/>
                  </a:lnTo>
                  <a:lnTo>
                    <a:pt x="18" y="71"/>
                  </a:lnTo>
                  <a:lnTo>
                    <a:pt x="30" y="53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602" name="Freeform 1280"/>
            <p:cNvSpPr>
              <a:spLocks/>
            </p:cNvSpPr>
            <p:nvPr/>
          </p:nvSpPr>
          <p:spPr bwMode="auto">
            <a:xfrm>
              <a:off x="2539017" y="3114215"/>
              <a:ext cx="33657" cy="44456"/>
            </a:xfrm>
            <a:custGeom>
              <a:avLst/>
              <a:gdLst>
                <a:gd name="T0" fmla="+- 0 2478 2460"/>
                <a:gd name="T1" fmla="*/ T0 w 53"/>
                <a:gd name="T2" fmla="+- 0 2016 2016"/>
                <a:gd name="T3" fmla="*/ 2016 h 70"/>
                <a:gd name="T4" fmla="+- 0 2460 2460"/>
                <a:gd name="T5" fmla="*/ T4 w 53"/>
                <a:gd name="T6" fmla="+- 0 2016 2016"/>
                <a:gd name="T7" fmla="*/ 2016 h 70"/>
                <a:gd name="T8" fmla="+- 0 2460 2460"/>
                <a:gd name="T9" fmla="*/ T8 w 53"/>
                <a:gd name="T10" fmla="+- 0 2034 2016"/>
                <a:gd name="T11" fmla="*/ 2034 h 70"/>
                <a:gd name="T12" fmla="+- 0 2496 2460"/>
                <a:gd name="T13" fmla="*/ T12 w 53"/>
                <a:gd name="T14" fmla="+- 0 2085 2016"/>
                <a:gd name="T15" fmla="*/ 2085 h 70"/>
                <a:gd name="T16" fmla="+- 0 2513 2460"/>
                <a:gd name="T17" fmla="*/ T16 w 53"/>
                <a:gd name="T18" fmla="+- 0 2085 2016"/>
                <a:gd name="T19" fmla="*/ 2085 h 70"/>
                <a:gd name="T20" fmla="+- 0 2478 2460"/>
                <a:gd name="T21" fmla="*/ T20 w 53"/>
                <a:gd name="T22" fmla="+- 0 2034 2016"/>
                <a:gd name="T23" fmla="*/ 2034 h 70"/>
                <a:gd name="T24" fmla="+- 0 2478 2460"/>
                <a:gd name="T25" fmla="*/ T24 w 53"/>
                <a:gd name="T26" fmla="+- 0 2016 2016"/>
                <a:gd name="T27" fmla="*/ 2016 h 7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</a:cxnLst>
              <a:rect l="0" t="0" r="r" b="b"/>
              <a:pathLst>
                <a:path w="53" h="70">
                  <a:moveTo>
                    <a:pt x="18" y="0"/>
                  </a:moveTo>
                  <a:lnTo>
                    <a:pt x="0" y="0"/>
                  </a:lnTo>
                  <a:lnTo>
                    <a:pt x="0" y="18"/>
                  </a:lnTo>
                  <a:lnTo>
                    <a:pt x="36" y="69"/>
                  </a:lnTo>
                  <a:lnTo>
                    <a:pt x="53" y="69"/>
                  </a:lnTo>
                  <a:lnTo>
                    <a:pt x="18" y="18"/>
                  </a:lnTo>
                  <a:lnTo>
                    <a:pt x="1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583" name="Freeform 1316"/>
            <p:cNvSpPr>
              <a:spLocks/>
            </p:cNvSpPr>
            <p:nvPr/>
          </p:nvSpPr>
          <p:spPr bwMode="auto">
            <a:xfrm>
              <a:off x="2539017" y="2066956"/>
              <a:ext cx="11431" cy="33025"/>
            </a:xfrm>
            <a:custGeom>
              <a:avLst/>
              <a:gdLst>
                <a:gd name="T0" fmla="+- 0 2460 2460"/>
                <a:gd name="T1" fmla="*/ T0 w 18"/>
                <a:gd name="T2" fmla="+- 0 384 367"/>
                <a:gd name="T3" fmla="*/ 384 h 52"/>
                <a:gd name="T4" fmla="+- 0 2460 2460"/>
                <a:gd name="T5" fmla="*/ T4 w 18"/>
                <a:gd name="T6" fmla="+- 0 418 367"/>
                <a:gd name="T7" fmla="*/ 418 h 52"/>
                <a:gd name="T8" fmla="+- 0 2478 2460"/>
                <a:gd name="T9" fmla="*/ T8 w 18"/>
                <a:gd name="T10" fmla="+- 0 402 367"/>
                <a:gd name="T11" fmla="*/ 402 h 52"/>
                <a:gd name="T12" fmla="+- 0 2460 2460"/>
                <a:gd name="T13" fmla="*/ T12 w 18"/>
                <a:gd name="T14" fmla="+- 0 384 367"/>
                <a:gd name="T15" fmla="*/ 384 h 5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18" h="52">
                  <a:moveTo>
                    <a:pt x="0" y="17"/>
                  </a:moveTo>
                  <a:lnTo>
                    <a:pt x="0" y="51"/>
                  </a:lnTo>
                  <a:lnTo>
                    <a:pt x="18" y="35"/>
                  </a:lnTo>
                  <a:lnTo>
                    <a:pt x="0" y="17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584" name="Freeform 1317"/>
            <p:cNvSpPr>
              <a:spLocks/>
            </p:cNvSpPr>
            <p:nvPr/>
          </p:nvSpPr>
          <p:spPr bwMode="auto">
            <a:xfrm>
              <a:off x="2539017" y="2066956"/>
              <a:ext cx="11431" cy="33025"/>
            </a:xfrm>
            <a:custGeom>
              <a:avLst/>
              <a:gdLst>
                <a:gd name="T0" fmla="+- 0 2478 2460"/>
                <a:gd name="T1" fmla="*/ T0 w 18"/>
                <a:gd name="T2" fmla="+- 0 367 367"/>
                <a:gd name="T3" fmla="*/ 367 h 52"/>
                <a:gd name="T4" fmla="+- 0 2460 2460"/>
                <a:gd name="T5" fmla="*/ T4 w 18"/>
                <a:gd name="T6" fmla="+- 0 367 367"/>
                <a:gd name="T7" fmla="*/ 367 h 52"/>
                <a:gd name="T8" fmla="+- 0 2460 2460"/>
                <a:gd name="T9" fmla="*/ T8 w 18"/>
                <a:gd name="T10" fmla="+- 0 384 367"/>
                <a:gd name="T11" fmla="*/ 384 h 52"/>
                <a:gd name="T12" fmla="+- 0 2478 2460"/>
                <a:gd name="T13" fmla="*/ T12 w 18"/>
                <a:gd name="T14" fmla="+- 0 402 367"/>
                <a:gd name="T15" fmla="*/ 402 h 52"/>
                <a:gd name="T16" fmla="+- 0 2478 2460"/>
                <a:gd name="T17" fmla="*/ T16 w 18"/>
                <a:gd name="T18" fmla="+- 0 367 367"/>
                <a:gd name="T19" fmla="*/ 367 h 5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52">
                  <a:moveTo>
                    <a:pt x="18" y="0"/>
                  </a:moveTo>
                  <a:lnTo>
                    <a:pt x="0" y="0"/>
                  </a:lnTo>
                  <a:lnTo>
                    <a:pt x="0" y="17"/>
                  </a:lnTo>
                  <a:lnTo>
                    <a:pt x="18" y="35"/>
                  </a:lnTo>
                  <a:lnTo>
                    <a:pt x="1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582" name="Freeform 1319"/>
            <p:cNvSpPr>
              <a:spLocks/>
            </p:cNvSpPr>
            <p:nvPr/>
          </p:nvSpPr>
          <p:spPr bwMode="auto">
            <a:xfrm>
              <a:off x="2539017" y="2122208"/>
              <a:ext cx="11431" cy="55888"/>
            </a:xfrm>
            <a:custGeom>
              <a:avLst/>
              <a:gdLst>
                <a:gd name="T0" fmla="+- 0 2478 2460"/>
                <a:gd name="T1" fmla="*/ T0 w 18"/>
                <a:gd name="T2" fmla="+- 0 454 454"/>
                <a:gd name="T3" fmla="*/ 454 h 88"/>
                <a:gd name="T4" fmla="+- 0 2460 2460"/>
                <a:gd name="T5" fmla="*/ T4 w 18"/>
                <a:gd name="T6" fmla="+- 0 454 454"/>
                <a:gd name="T7" fmla="*/ 454 h 88"/>
                <a:gd name="T8" fmla="+- 0 2460 2460"/>
                <a:gd name="T9" fmla="*/ T8 w 18"/>
                <a:gd name="T10" fmla="+- 0 542 454"/>
                <a:gd name="T11" fmla="*/ 542 h 88"/>
                <a:gd name="T12" fmla="+- 0 2478 2460"/>
                <a:gd name="T13" fmla="*/ T12 w 18"/>
                <a:gd name="T14" fmla="+- 0 524 454"/>
                <a:gd name="T15" fmla="*/ 524 h 88"/>
                <a:gd name="T16" fmla="+- 0 2478 2460"/>
                <a:gd name="T17" fmla="*/ T16 w 18"/>
                <a:gd name="T18" fmla="+- 0 454 454"/>
                <a:gd name="T19" fmla="*/ 454 h 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8">
                  <a:moveTo>
                    <a:pt x="18" y="0"/>
                  </a:moveTo>
                  <a:lnTo>
                    <a:pt x="0" y="0"/>
                  </a:lnTo>
                  <a:lnTo>
                    <a:pt x="0" y="88"/>
                  </a:lnTo>
                  <a:lnTo>
                    <a:pt x="18" y="70"/>
                  </a:lnTo>
                  <a:lnTo>
                    <a:pt x="1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581" name="Freeform 1321"/>
            <p:cNvSpPr>
              <a:spLocks/>
            </p:cNvSpPr>
            <p:nvPr/>
          </p:nvSpPr>
          <p:spPr bwMode="auto">
            <a:xfrm>
              <a:off x="2539017" y="2200324"/>
              <a:ext cx="11431" cy="55888"/>
            </a:xfrm>
            <a:custGeom>
              <a:avLst/>
              <a:gdLst>
                <a:gd name="T0" fmla="+- 0 2478 2460"/>
                <a:gd name="T1" fmla="*/ T0 w 18"/>
                <a:gd name="T2" fmla="+- 0 577 577"/>
                <a:gd name="T3" fmla="*/ 577 h 88"/>
                <a:gd name="T4" fmla="+- 0 2460 2460"/>
                <a:gd name="T5" fmla="*/ T4 w 18"/>
                <a:gd name="T6" fmla="+- 0 577 577"/>
                <a:gd name="T7" fmla="*/ 577 h 88"/>
                <a:gd name="T8" fmla="+- 0 2460 2460"/>
                <a:gd name="T9" fmla="*/ T8 w 18"/>
                <a:gd name="T10" fmla="+- 0 664 577"/>
                <a:gd name="T11" fmla="*/ 664 h 88"/>
                <a:gd name="T12" fmla="+- 0 2478 2460"/>
                <a:gd name="T13" fmla="*/ T12 w 18"/>
                <a:gd name="T14" fmla="+- 0 648 577"/>
                <a:gd name="T15" fmla="*/ 648 h 88"/>
                <a:gd name="T16" fmla="+- 0 2478 2460"/>
                <a:gd name="T17" fmla="*/ T16 w 18"/>
                <a:gd name="T18" fmla="+- 0 577 577"/>
                <a:gd name="T19" fmla="*/ 577 h 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8">
                  <a:moveTo>
                    <a:pt x="18" y="0"/>
                  </a:moveTo>
                  <a:lnTo>
                    <a:pt x="0" y="0"/>
                  </a:lnTo>
                  <a:lnTo>
                    <a:pt x="0" y="87"/>
                  </a:lnTo>
                  <a:lnTo>
                    <a:pt x="18" y="71"/>
                  </a:lnTo>
                  <a:lnTo>
                    <a:pt x="1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580" name="Freeform 1323"/>
            <p:cNvSpPr>
              <a:spLocks/>
            </p:cNvSpPr>
            <p:nvPr/>
          </p:nvSpPr>
          <p:spPr bwMode="auto">
            <a:xfrm>
              <a:off x="2539017" y="2277805"/>
              <a:ext cx="11431" cy="55888"/>
            </a:xfrm>
            <a:custGeom>
              <a:avLst/>
              <a:gdLst>
                <a:gd name="T0" fmla="+- 0 2478 2460"/>
                <a:gd name="T1" fmla="*/ T0 w 18"/>
                <a:gd name="T2" fmla="+- 0 699 699"/>
                <a:gd name="T3" fmla="*/ 699 h 88"/>
                <a:gd name="T4" fmla="+- 0 2460 2460"/>
                <a:gd name="T5" fmla="*/ T4 w 18"/>
                <a:gd name="T6" fmla="+- 0 699 699"/>
                <a:gd name="T7" fmla="*/ 699 h 88"/>
                <a:gd name="T8" fmla="+- 0 2460 2460"/>
                <a:gd name="T9" fmla="*/ T8 w 18"/>
                <a:gd name="T10" fmla="+- 0 787 699"/>
                <a:gd name="T11" fmla="*/ 787 h 88"/>
                <a:gd name="T12" fmla="+- 0 2478 2460"/>
                <a:gd name="T13" fmla="*/ T12 w 18"/>
                <a:gd name="T14" fmla="+- 0 770 699"/>
                <a:gd name="T15" fmla="*/ 770 h 88"/>
                <a:gd name="T16" fmla="+- 0 2478 2460"/>
                <a:gd name="T17" fmla="*/ T16 w 18"/>
                <a:gd name="T18" fmla="+- 0 699 699"/>
                <a:gd name="T19" fmla="*/ 699 h 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8">
                  <a:moveTo>
                    <a:pt x="18" y="0"/>
                  </a:moveTo>
                  <a:lnTo>
                    <a:pt x="0" y="0"/>
                  </a:lnTo>
                  <a:lnTo>
                    <a:pt x="0" y="88"/>
                  </a:lnTo>
                  <a:lnTo>
                    <a:pt x="18" y="71"/>
                  </a:lnTo>
                  <a:lnTo>
                    <a:pt x="1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579" name="Freeform 1325"/>
            <p:cNvSpPr>
              <a:spLocks/>
            </p:cNvSpPr>
            <p:nvPr/>
          </p:nvSpPr>
          <p:spPr bwMode="auto">
            <a:xfrm>
              <a:off x="2539017" y="2356556"/>
              <a:ext cx="11431" cy="55888"/>
            </a:xfrm>
            <a:custGeom>
              <a:avLst/>
              <a:gdLst>
                <a:gd name="T0" fmla="+- 0 2478 2460"/>
                <a:gd name="T1" fmla="*/ T0 w 18"/>
                <a:gd name="T2" fmla="+- 0 823 823"/>
                <a:gd name="T3" fmla="*/ 823 h 88"/>
                <a:gd name="T4" fmla="+- 0 2460 2460"/>
                <a:gd name="T5" fmla="*/ T4 w 18"/>
                <a:gd name="T6" fmla="+- 0 823 823"/>
                <a:gd name="T7" fmla="*/ 823 h 88"/>
                <a:gd name="T8" fmla="+- 0 2460 2460"/>
                <a:gd name="T9" fmla="*/ T8 w 18"/>
                <a:gd name="T10" fmla="+- 0 910 823"/>
                <a:gd name="T11" fmla="*/ 910 h 88"/>
                <a:gd name="T12" fmla="+- 0 2478 2460"/>
                <a:gd name="T13" fmla="*/ T12 w 18"/>
                <a:gd name="T14" fmla="+- 0 892 823"/>
                <a:gd name="T15" fmla="*/ 892 h 88"/>
                <a:gd name="T16" fmla="+- 0 2478 2460"/>
                <a:gd name="T17" fmla="*/ T16 w 18"/>
                <a:gd name="T18" fmla="+- 0 823 823"/>
                <a:gd name="T19" fmla="*/ 823 h 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8">
                  <a:moveTo>
                    <a:pt x="18" y="0"/>
                  </a:moveTo>
                  <a:lnTo>
                    <a:pt x="0" y="0"/>
                  </a:lnTo>
                  <a:lnTo>
                    <a:pt x="0" y="87"/>
                  </a:lnTo>
                  <a:lnTo>
                    <a:pt x="18" y="69"/>
                  </a:lnTo>
                  <a:lnTo>
                    <a:pt x="1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578" name="Freeform 1327"/>
            <p:cNvSpPr>
              <a:spLocks/>
            </p:cNvSpPr>
            <p:nvPr/>
          </p:nvSpPr>
          <p:spPr bwMode="auto">
            <a:xfrm>
              <a:off x="2539017" y="2434036"/>
              <a:ext cx="11431" cy="55888"/>
            </a:xfrm>
            <a:custGeom>
              <a:avLst/>
              <a:gdLst>
                <a:gd name="T0" fmla="+- 0 2478 2460"/>
                <a:gd name="T1" fmla="*/ T0 w 18"/>
                <a:gd name="T2" fmla="+- 0 945 945"/>
                <a:gd name="T3" fmla="*/ 945 h 88"/>
                <a:gd name="T4" fmla="+- 0 2460 2460"/>
                <a:gd name="T5" fmla="*/ T4 w 18"/>
                <a:gd name="T6" fmla="+- 0 945 945"/>
                <a:gd name="T7" fmla="*/ 945 h 88"/>
                <a:gd name="T8" fmla="+- 0 2460 2460"/>
                <a:gd name="T9" fmla="*/ T8 w 18"/>
                <a:gd name="T10" fmla="+- 0 1033 945"/>
                <a:gd name="T11" fmla="*/ 1033 h 88"/>
                <a:gd name="T12" fmla="+- 0 2478 2460"/>
                <a:gd name="T13" fmla="*/ T12 w 18"/>
                <a:gd name="T14" fmla="+- 0 1016 945"/>
                <a:gd name="T15" fmla="*/ 1016 h 88"/>
                <a:gd name="T16" fmla="+- 0 2478 2460"/>
                <a:gd name="T17" fmla="*/ T16 w 18"/>
                <a:gd name="T18" fmla="+- 0 945 945"/>
                <a:gd name="T19" fmla="*/ 945 h 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8">
                  <a:moveTo>
                    <a:pt x="18" y="0"/>
                  </a:moveTo>
                  <a:lnTo>
                    <a:pt x="0" y="0"/>
                  </a:lnTo>
                  <a:lnTo>
                    <a:pt x="0" y="88"/>
                  </a:lnTo>
                  <a:lnTo>
                    <a:pt x="18" y="71"/>
                  </a:lnTo>
                  <a:lnTo>
                    <a:pt x="1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577" name="Freeform 1329"/>
            <p:cNvSpPr>
              <a:spLocks/>
            </p:cNvSpPr>
            <p:nvPr/>
          </p:nvSpPr>
          <p:spPr bwMode="auto">
            <a:xfrm>
              <a:off x="2539017" y="2512152"/>
              <a:ext cx="11431" cy="56523"/>
            </a:xfrm>
            <a:custGeom>
              <a:avLst/>
              <a:gdLst>
                <a:gd name="T0" fmla="+- 0 2478 2460"/>
                <a:gd name="T1" fmla="*/ T0 w 18"/>
                <a:gd name="T2" fmla="+- 0 1068 1068"/>
                <a:gd name="T3" fmla="*/ 1068 h 89"/>
                <a:gd name="T4" fmla="+- 0 2460 2460"/>
                <a:gd name="T5" fmla="*/ T4 w 18"/>
                <a:gd name="T6" fmla="+- 0 1068 1068"/>
                <a:gd name="T7" fmla="*/ 1068 h 89"/>
                <a:gd name="T8" fmla="+- 0 2460 2460"/>
                <a:gd name="T9" fmla="*/ T8 w 18"/>
                <a:gd name="T10" fmla="+- 0 1156 1068"/>
                <a:gd name="T11" fmla="*/ 1156 h 89"/>
                <a:gd name="T12" fmla="+- 0 2478 2460"/>
                <a:gd name="T13" fmla="*/ T12 w 18"/>
                <a:gd name="T14" fmla="+- 0 1138 1068"/>
                <a:gd name="T15" fmla="*/ 1138 h 89"/>
                <a:gd name="T16" fmla="+- 0 2478 2460"/>
                <a:gd name="T17" fmla="*/ T16 w 18"/>
                <a:gd name="T18" fmla="+- 0 1068 1068"/>
                <a:gd name="T19" fmla="*/ 1068 h 8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9">
                  <a:moveTo>
                    <a:pt x="18" y="0"/>
                  </a:moveTo>
                  <a:lnTo>
                    <a:pt x="0" y="0"/>
                  </a:lnTo>
                  <a:lnTo>
                    <a:pt x="0" y="88"/>
                  </a:lnTo>
                  <a:lnTo>
                    <a:pt x="18" y="70"/>
                  </a:lnTo>
                  <a:lnTo>
                    <a:pt x="1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576" name="Freeform 1331"/>
            <p:cNvSpPr>
              <a:spLocks/>
            </p:cNvSpPr>
            <p:nvPr/>
          </p:nvSpPr>
          <p:spPr bwMode="auto">
            <a:xfrm>
              <a:off x="2539017" y="2590268"/>
              <a:ext cx="11431" cy="55888"/>
            </a:xfrm>
            <a:custGeom>
              <a:avLst/>
              <a:gdLst>
                <a:gd name="T0" fmla="+- 0 2478 2460"/>
                <a:gd name="T1" fmla="*/ T0 w 18"/>
                <a:gd name="T2" fmla="+- 0 1191 1191"/>
                <a:gd name="T3" fmla="*/ 1191 h 88"/>
                <a:gd name="T4" fmla="+- 0 2460 2460"/>
                <a:gd name="T5" fmla="*/ T4 w 18"/>
                <a:gd name="T6" fmla="+- 0 1191 1191"/>
                <a:gd name="T7" fmla="*/ 1191 h 88"/>
                <a:gd name="T8" fmla="+- 0 2460 2460"/>
                <a:gd name="T9" fmla="*/ T8 w 18"/>
                <a:gd name="T10" fmla="+- 0 1279 1191"/>
                <a:gd name="T11" fmla="*/ 1279 h 88"/>
                <a:gd name="T12" fmla="+- 0 2478 2460"/>
                <a:gd name="T13" fmla="*/ T12 w 18"/>
                <a:gd name="T14" fmla="+- 0 1261 1191"/>
                <a:gd name="T15" fmla="*/ 1261 h 88"/>
                <a:gd name="T16" fmla="+- 0 2478 2460"/>
                <a:gd name="T17" fmla="*/ T16 w 18"/>
                <a:gd name="T18" fmla="+- 0 1191 1191"/>
                <a:gd name="T19" fmla="*/ 1191 h 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8">
                  <a:moveTo>
                    <a:pt x="18" y="0"/>
                  </a:moveTo>
                  <a:lnTo>
                    <a:pt x="0" y="0"/>
                  </a:lnTo>
                  <a:lnTo>
                    <a:pt x="0" y="88"/>
                  </a:lnTo>
                  <a:lnTo>
                    <a:pt x="18" y="70"/>
                  </a:lnTo>
                  <a:lnTo>
                    <a:pt x="1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575" name="Freeform 1333"/>
            <p:cNvSpPr>
              <a:spLocks/>
            </p:cNvSpPr>
            <p:nvPr/>
          </p:nvSpPr>
          <p:spPr bwMode="auto">
            <a:xfrm>
              <a:off x="2539017" y="2668383"/>
              <a:ext cx="11431" cy="55888"/>
            </a:xfrm>
            <a:custGeom>
              <a:avLst/>
              <a:gdLst>
                <a:gd name="T0" fmla="+- 0 2478 2460"/>
                <a:gd name="T1" fmla="*/ T0 w 18"/>
                <a:gd name="T2" fmla="+- 0 1314 1314"/>
                <a:gd name="T3" fmla="*/ 1314 h 88"/>
                <a:gd name="T4" fmla="+- 0 2460 2460"/>
                <a:gd name="T5" fmla="*/ T4 w 18"/>
                <a:gd name="T6" fmla="+- 0 1314 1314"/>
                <a:gd name="T7" fmla="*/ 1314 h 88"/>
                <a:gd name="T8" fmla="+- 0 2460 2460"/>
                <a:gd name="T9" fmla="*/ T8 w 18"/>
                <a:gd name="T10" fmla="+- 0 1401 1314"/>
                <a:gd name="T11" fmla="*/ 1401 h 88"/>
                <a:gd name="T12" fmla="+- 0 2478 2460"/>
                <a:gd name="T13" fmla="*/ T12 w 18"/>
                <a:gd name="T14" fmla="+- 0 1384 1314"/>
                <a:gd name="T15" fmla="*/ 1384 h 88"/>
                <a:gd name="T16" fmla="+- 0 2478 2460"/>
                <a:gd name="T17" fmla="*/ T16 w 18"/>
                <a:gd name="T18" fmla="+- 0 1314 1314"/>
                <a:gd name="T19" fmla="*/ 1314 h 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8">
                  <a:moveTo>
                    <a:pt x="18" y="0"/>
                  </a:moveTo>
                  <a:lnTo>
                    <a:pt x="0" y="0"/>
                  </a:lnTo>
                  <a:lnTo>
                    <a:pt x="0" y="87"/>
                  </a:lnTo>
                  <a:lnTo>
                    <a:pt x="18" y="70"/>
                  </a:lnTo>
                  <a:lnTo>
                    <a:pt x="1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574" name="Freeform 1335"/>
            <p:cNvSpPr>
              <a:spLocks/>
            </p:cNvSpPr>
            <p:nvPr/>
          </p:nvSpPr>
          <p:spPr bwMode="auto">
            <a:xfrm>
              <a:off x="2539017" y="2745864"/>
              <a:ext cx="11431" cy="56523"/>
            </a:xfrm>
            <a:custGeom>
              <a:avLst/>
              <a:gdLst>
                <a:gd name="T0" fmla="+- 0 2478 2460"/>
                <a:gd name="T1" fmla="*/ T0 w 18"/>
                <a:gd name="T2" fmla="+- 0 1436 1436"/>
                <a:gd name="T3" fmla="*/ 1436 h 89"/>
                <a:gd name="T4" fmla="+- 0 2460 2460"/>
                <a:gd name="T5" fmla="*/ T4 w 18"/>
                <a:gd name="T6" fmla="+- 0 1436 1436"/>
                <a:gd name="T7" fmla="*/ 1436 h 89"/>
                <a:gd name="T8" fmla="+- 0 2460 2460"/>
                <a:gd name="T9" fmla="*/ T8 w 18"/>
                <a:gd name="T10" fmla="+- 0 1525 1436"/>
                <a:gd name="T11" fmla="*/ 1525 h 89"/>
                <a:gd name="T12" fmla="+- 0 2478 2460"/>
                <a:gd name="T13" fmla="*/ T12 w 18"/>
                <a:gd name="T14" fmla="+- 0 1507 1436"/>
                <a:gd name="T15" fmla="*/ 1507 h 89"/>
                <a:gd name="T16" fmla="+- 0 2478 2460"/>
                <a:gd name="T17" fmla="*/ T16 w 18"/>
                <a:gd name="T18" fmla="+- 0 1436 1436"/>
                <a:gd name="T19" fmla="*/ 1436 h 8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9">
                  <a:moveTo>
                    <a:pt x="18" y="0"/>
                  </a:moveTo>
                  <a:lnTo>
                    <a:pt x="0" y="0"/>
                  </a:lnTo>
                  <a:lnTo>
                    <a:pt x="0" y="89"/>
                  </a:lnTo>
                  <a:lnTo>
                    <a:pt x="18" y="71"/>
                  </a:lnTo>
                  <a:lnTo>
                    <a:pt x="1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573" name="Freeform 1337"/>
            <p:cNvSpPr>
              <a:spLocks/>
            </p:cNvSpPr>
            <p:nvPr/>
          </p:nvSpPr>
          <p:spPr bwMode="auto">
            <a:xfrm>
              <a:off x="2539017" y="2824615"/>
              <a:ext cx="11431" cy="55888"/>
            </a:xfrm>
            <a:custGeom>
              <a:avLst/>
              <a:gdLst>
                <a:gd name="T0" fmla="+- 0 2478 2460"/>
                <a:gd name="T1" fmla="*/ T0 w 18"/>
                <a:gd name="T2" fmla="+- 0 1560 1560"/>
                <a:gd name="T3" fmla="*/ 1560 h 88"/>
                <a:gd name="T4" fmla="+- 0 2460 2460"/>
                <a:gd name="T5" fmla="*/ T4 w 18"/>
                <a:gd name="T6" fmla="+- 0 1560 1560"/>
                <a:gd name="T7" fmla="*/ 1560 h 88"/>
                <a:gd name="T8" fmla="+- 0 2460 2460"/>
                <a:gd name="T9" fmla="*/ T8 w 18"/>
                <a:gd name="T10" fmla="+- 0 1647 1560"/>
                <a:gd name="T11" fmla="*/ 1647 h 88"/>
                <a:gd name="T12" fmla="+- 0 2478 2460"/>
                <a:gd name="T13" fmla="*/ T12 w 18"/>
                <a:gd name="T14" fmla="+- 0 1629 1560"/>
                <a:gd name="T15" fmla="*/ 1629 h 88"/>
                <a:gd name="T16" fmla="+- 0 2478 2460"/>
                <a:gd name="T17" fmla="*/ T16 w 18"/>
                <a:gd name="T18" fmla="+- 0 1560 1560"/>
                <a:gd name="T19" fmla="*/ 1560 h 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8">
                  <a:moveTo>
                    <a:pt x="18" y="0"/>
                  </a:moveTo>
                  <a:lnTo>
                    <a:pt x="0" y="0"/>
                  </a:lnTo>
                  <a:lnTo>
                    <a:pt x="0" y="87"/>
                  </a:lnTo>
                  <a:lnTo>
                    <a:pt x="18" y="69"/>
                  </a:lnTo>
                  <a:lnTo>
                    <a:pt x="1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572" name="Freeform 1339"/>
            <p:cNvSpPr>
              <a:spLocks/>
            </p:cNvSpPr>
            <p:nvPr/>
          </p:nvSpPr>
          <p:spPr bwMode="auto">
            <a:xfrm>
              <a:off x="2539017" y="2902096"/>
              <a:ext cx="11431" cy="55888"/>
            </a:xfrm>
            <a:custGeom>
              <a:avLst/>
              <a:gdLst>
                <a:gd name="T0" fmla="+- 0 2478 2460"/>
                <a:gd name="T1" fmla="*/ T0 w 18"/>
                <a:gd name="T2" fmla="+- 0 1682 1682"/>
                <a:gd name="T3" fmla="*/ 1682 h 88"/>
                <a:gd name="T4" fmla="+- 0 2460 2460"/>
                <a:gd name="T5" fmla="*/ T4 w 18"/>
                <a:gd name="T6" fmla="+- 0 1682 1682"/>
                <a:gd name="T7" fmla="*/ 1682 h 88"/>
                <a:gd name="T8" fmla="+- 0 2460 2460"/>
                <a:gd name="T9" fmla="*/ T8 w 18"/>
                <a:gd name="T10" fmla="+- 0 1770 1682"/>
                <a:gd name="T11" fmla="*/ 1770 h 88"/>
                <a:gd name="T12" fmla="+- 0 2478 2460"/>
                <a:gd name="T13" fmla="*/ T12 w 18"/>
                <a:gd name="T14" fmla="+- 0 1753 1682"/>
                <a:gd name="T15" fmla="*/ 1753 h 88"/>
                <a:gd name="T16" fmla="+- 0 2478 2460"/>
                <a:gd name="T17" fmla="*/ T16 w 18"/>
                <a:gd name="T18" fmla="+- 0 1682 1682"/>
                <a:gd name="T19" fmla="*/ 1682 h 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8">
                  <a:moveTo>
                    <a:pt x="18" y="0"/>
                  </a:moveTo>
                  <a:lnTo>
                    <a:pt x="0" y="0"/>
                  </a:lnTo>
                  <a:lnTo>
                    <a:pt x="0" y="88"/>
                  </a:lnTo>
                  <a:lnTo>
                    <a:pt x="18" y="71"/>
                  </a:lnTo>
                  <a:lnTo>
                    <a:pt x="1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571" name="Freeform 1341"/>
            <p:cNvSpPr>
              <a:spLocks/>
            </p:cNvSpPr>
            <p:nvPr/>
          </p:nvSpPr>
          <p:spPr bwMode="auto">
            <a:xfrm>
              <a:off x="2539017" y="2979576"/>
              <a:ext cx="11431" cy="56523"/>
            </a:xfrm>
            <a:custGeom>
              <a:avLst/>
              <a:gdLst>
                <a:gd name="T0" fmla="+- 0 2478 2460"/>
                <a:gd name="T1" fmla="*/ T0 w 18"/>
                <a:gd name="T2" fmla="+- 0 1804 1804"/>
                <a:gd name="T3" fmla="*/ 1804 h 89"/>
                <a:gd name="T4" fmla="+- 0 2460 2460"/>
                <a:gd name="T5" fmla="*/ T4 w 18"/>
                <a:gd name="T6" fmla="+- 0 1804 1804"/>
                <a:gd name="T7" fmla="*/ 1804 h 89"/>
                <a:gd name="T8" fmla="+- 0 2460 2460"/>
                <a:gd name="T9" fmla="*/ T8 w 18"/>
                <a:gd name="T10" fmla="+- 0 1893 1804"/>
                <a:gd name="T11" fmla="*/ 1893 h 89"/>
                <a:gd name="T12" fmla="+- 0 2478 2460"/>
                <a:gd name="T13" fmla="*/ T12 w 18"/>
                <a:gd name="T14" fmla="+- 0 1875 1804"/>
                <a:gd name="T15" fmla="*/ 1875 h 89"/>
                <a:gd name="T16" fmla="+- 0 2478 2460"/>
                <a:gd name="T17" fmla="*/ T16 w 18"/>
                <a:gd name="T18" fmla="+- 0 1804 1804"/>
                <a:gd name="T19" fmla="*/ 1804 h 8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9">
                  <a:moveTo>
                    <a:pt x="18" y="0"/>
                  </a:moveTo>
                  <a:lnTo>
                    <a:pt x="0" y="0"/>
                  </a:lnTo>
                  <a:lnTo>
                    <a:pt x="0" y="89"/>
                  </a:lnTo>
                  <a:lnTo>
                    <a:pt x="18" y="71"/>
                  </a:lnTo>
                  <a:lnTo>
                    <a:pt x="1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570" name="Freeform 1343"/>
            <p:cNvSpPr>
              <a:spLocks/>
            </p:cNvSpPr>
            <p:nvPr/>
          </p:nvSpPr>
          <p:spPr bwMode="auto">
            <a:xfrm>
              <a:off x="2539017" y="3058327"/>
              <a:ext cx="11431" cy="55888"/>
            </a:xfrm>
            <a:custGeom>
              <a:avLst/>
              <a:gdLst>
                <a:gd name="T0" fmla="+- 0 2478 2460"/>
                <a:gd name="T1" fmla="*/ T0 w 18"/>
                <a:gd name="T2" fmla="+- 0 1928 1928"/>
                <a:gd name="T3" fmla="*/ 1928 h 88"/>
                <a:gd name="T4" fmla="+- 0 2460 2460"/>
                <a:gd name="T5" fmla="*/ T4 w 18"/>
                <a:gd name="T6" fmla="+- 0 1928 1928"/>
                <a:gd name="T7" fmla="*/ 1928 h 88"/>
                <a:gd name="T8" fmla="+- 0 2460 2460"/>
                <a:gd name="T9" fmla="*/ T8 w 18"/>
                <a:gd name="T10" fmla="+- 0 2016 1928"/>
                <a:gd name="T11" fmla="*/ 2016 h 88"/>
                <a:gd name="T12" fmla="+- 0 2478 2460"/>
                <a:gd name="T13" fmla="*/ T12 w 18"/>
                <a:gd name="T14" fmla="+- 0 1998 1928"/>
                <a:gd name="T15" fmla="*/ 1998 h 88"/>
                <a:gd name="T16" fmla="+- 0 2478 2460"/>
                <a:gd name="T17" fmla="*/ T16 w 18"/>
                <a:gd name="T18" fmla="+- 0 1928 1928"/>
                <a:gd name="T19" fmla="*/ 1928 h 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8">
                  <a:moveTo>
                    <a:pt x="18" y="0"/>
                  </a:moveTo>
                  <a:lnTo>
                    <a:pt x="0" y="0"/>
                  </a:lnTo>
                  <a:lnTo>
                    <a:pt x="0" y="88"/>
                  </a:lnTo>
                  <a:lnTo>
                    <a:pt x="18" y="70"/>
                  </a:lnTo>
                  <a:lnTo>
                    <a:pt x="1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569" name="Freeform 1345"/>
            <p:cNvSpPr>
              <a:spLocks/>
            </p:cNvSpPr>
            <p:nvPr/>
          </p:nvSpPr>
          <p:spPr bwMode="auto">
            <a:xfrm>
              <a:off x="2539017" y="3135808"/>
              <a:ext cx="11431" cy="55888"/>
            </a:xfrm>
            <a:custGeom>
              <a:avLst/>
              <a:gdLst>
                <a:gd name="T0" fmla="+- 0 2478 2460"/>
                <a:gd name="T1" fmla="*/ T0 w 18"/>
                <a:gd name="T2" fmla="+- 0 2050 2050"/>
                <a:gd name="T3" fmla="*/ 2050 h 88"/>
                <a:gd name="T4" fmla="+- 0 2460 2460"/>
                <a:gd name="T5" fmla="*/ T4 w 18"/>
                <a:gd name="T6" fmla="+- 0 2050 2050"/>
                <a:gd name="T7" fmla="*/ 2050 h 88"/>
                <a:gd name="T8" fmla="+- 0 2460 2460"/>
                <a:gd name="T9" fmla="*/ T8 w 18"/>
                <a:gd name="T10" fmla="+- 0 2138 2050"/>
                <a:gd name="T11" fmla="*/ 2138 h 88"/>
                <a:gd name="T12" fmla="+- 0 2478 2460"/>
                <a:gd name="T13" fmla="*/ T12 w 18"/>
                <a:gd name="T14" fmla="+- 0 2121 2050"/>
                <a:gd name="T15" fmla="*/ 2121 h 88"/>
                <a:gd name="T16" fmla="+- 0 2478 2460"/>
                <a:gd name="T17" fmla="*/ T16 w 18"/>
                <a:gd name="T18" fmla="+- 0 2050 2050"/>
                <a:gd name="T19" fmla="*/ 2050 h 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8">
                  <a:moveTo>
                    <a:pt x="18" y="0"/>
                  </a:moveTo>
                  <a:lnTo>
                    <a:pt x="0" y="0"/>
                  </a:lnTo>
                  <a:lnTo>
                    <a:pt x="0" y="88"/>
                  </a:lnTo>
                  <a:lnTo>
                    <a:pt x="18" y="71"/>
                  </a:lnTo>
                  <a:lnTo>
                    <a:pt x="1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568" name="Freeform 1347"/>
            <p:cNvSpPr>
              <a:spLocks/>
            </p:cNvSpPr>
            <p:nvPr/>
          </p:nvSpPr>
          <p:spPr bwMode="auto">
            <a:xfrm>
              <a:off x="2539017" y="3214558"/>
              <a:ext cx="11431" cy="55888"/>
            </a:xfrm>
            <a:custGeom>
              <a:avLst/>
              <a:gdLst>
                <a:gd name="T0" fmla="+- 0 2478 2460"/>
                <a:gd name="T1" fmla="*/ T0 w 18"/>
                <a:gd name="T2" fmla="+- 0 2174 2174"/>
                <a:gd name="T3" fmla="*/ 2174 h 88"/>
                <a:gd name="T4" fmla="+- 0 2460 2460"/>
                <a:gd name="T5" fmla="*/ T4 w 18"/>
                <a:gd name="T6" fmla="+- 0 2174 2174"/>
                <a:gd name="T7" fmla="*/ 2174 h 88"/>
                <a:gd name="T8" fmla="+- 0 2460 2460"/>
                <a:gd name="T9" fmla="*/ T8 w 18"/>
                <a:gd name="T10" fmla="+- 0 2262 2174"/>
                <a:gd name="T11" fmla="*/ 2262 h 88"/>
                <a:gd name="T12" fmla="+- 0 2478 2460"/>
                <a:gd name="T13" fmla="*/ T12 w 18"/>
                <a:gd name="T14" fmla="+- 0 2244 2174"/>
                <a:gd name="T15" fmla="*/ 2244 h 88"/>
                <a:gd name="T16" fmla="+- 0 2478 2460"/>
                <a:gd name="T17" fmla="*/ T16 w 18"/>
                <a:gd name="T18" fmla="+- 0 2174 2174"/>
                <a:gd name="T19" fmla="*/ 2174 h 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8">
                  <a:moveTo>
                    <a:pt x="18" y="0"/>
                  </a:moveTo>
                  <a:lnTo>
                    <a:pt x="0" y="0"/>
                  </a:lnTo>
                  <a:lnTo>
                    <a:pt x="0" y="88"/>
                  </a:lnTo>
                  <a:lnTo>
                    <a:pt x="18" y="70"/>
                  </a:lnTo>
                  <a:lnTo>
                    <a:pt x="1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567" name="Freeform 1349"/>
            <p:cNvSpPr>
              <a:spLocks/>
            </p:cNvSpPr>
            <p:nvPr/>
          </p:nvSpPr>
          <p:spPr bwMode="auto">
            <a:xfrm>
              <a:off x="2539017" y="3292039"/>
              <a:ext cx="11431" cy="55888"/>
            </a:xfrm>
            <a:custGeom>
              <a:avLst/>
              <a:gdLst>
                <a:gd name="T0" fmla="+- 0 2478 2460"/>
                <a:gd name="T1" fmla="*/ T0 w 18"/>
                <a:gd name="T2" fmla="+- 0 2296 2296"/>
                <a:gd name="T3" fmla="*/ 2296 h 88"/>
                <a:gd name="T4" fmla="+- 0 2460 2460"/>
                <a:gd name="T5" fmla="*/ T4 w 18"/>
                <a:gd name="T6" fmla="+- 0 2296 2296"/>
                <a:gd name="T7" fmla="*/ 2296 h 88"/>
                <a:gd name="T8" fmla="+- 0 2460 2460"/>
                <a:gd name="T9" fmla="*/ T8 w 18"/>
                <a:gd name="T10" fmla="+- 0 2384 2296"/>
                <a:gd name="T11" fmla="*/ 2384 h 88"/>
                <a:gd name="T12" fmla="+- 0 2478 2460"/>
                <a:gd name="T13" fmla="*/ T12 w 18"/>
                <a:gd name="T14" fmla="+- 0 2366 2296"/>
                <a:gd name="T15" fmla="*/ 2366 h 88"/>
                <a:gd name="T16" fmla="+- 0 2478 2460"/>
                <a:gd name="T17" fmla="*/ T16 w 18"/>
                <a:gd name="T18" fmla="+- 0 2296 2296"/>
                <a:gd name="T19" fmla="*/ 2296 h 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8">
                  <a:moveTo>
                    <a:pt x="18" y="0"/>
                  </a:moveTo>
                  <a:lnTo>
                    <a:pt x="0" y="0"/>
                  </a:lnTo>
                  <a:lnTo>
                    <a:pt x="0" y="88"/>
                  </a:lnTo>
                  <a:lnTo>
                    <a:pt x="18" y="70"/>
                  </a:lnTo>
                  <a:lnTo>
                    <a:pt x="1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566" name="Freeform 1351"/>
            <p:cNvSpPr>
              <a:spLocks/>
            </p:cNvSpPr>
            <p:nvPr/>
          </p:nvSpPr>
          <p:spPr bwMode="auto">
            <a:xfrm>
              <a:off x="2539017" y="3370155"/>
              <a:ext cx="11431" cy="55888"/>
            </a:xfrm>
            <a:custGeom>
              <a:avLst/>
              <a:gdLst>
                <a:gd name="T0" fmla="+- 0 2478 2460"/>
                <a:gd name="T1" fmla="*/ T0 w 18"/>
                <a:gd name="T2" fmla="+- 0 2419 2419"/>
                <a:gd name="T3" fmla="*/ 2419 h 88"/>
                <a:gd name="T4" fmla="+- 0 2460 2460"/>
                <a:gd name="T5" fmla="*/ T4 w 18"/>
                <a:gd name="T6" fmla="+- 0 2419 2419"/>
                <a:gd name="T7" fmla="*/ 2419 h 88"/>
                <a:gd name="T8" fmla="+- 0 2460 2460"/>
                <a:gd name="T9" fmla="*/ T8 w 18"/>
                <a:gd name="T10" fmla="+- 0 2506 2419"/>
                <a:gd name="T11" fmla="*/ 2506 h 88"/>
                <a:gd name="T12" fmla="+- 0 2478 2460"/>
                <a:gd name="T13" fmla="*/ T12 w 18"/>
                <a:gd name="T14" fmla="+- 0 2490 2419"/>
                <a:gd name="T15" fmla="*/ 2490 h 88"/>
                <a:gd name="T16" fmla="+- 0 2478 2460"/>
                <a:gd name="T17" fmla="*/ T16 w 18"/>
                <a:gd name="T18" fmla="+- 0 2419 2419"/>
                <a:gd name="T19" fmla="*/ 2419 h 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8">
                  <a:moveTo>
                    <a:pt x="18" y="0"/>
                  </a:moveTo>
                  <a:lnTo>
                    <a:pt x="0" y="0"/>
                  </a:lnTo>
                  <a:lnTo>
                    <a:pt x="0" y="87"/>
                  </a:lnTo>
                  <a:lnTo>
                    <a:pt x="18" y="71"/>
                  </a:lnTo>
                  <a:lnTo>
                    <a:pt x="1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565" name="Freeform 1353"/>
            <p:cNvSpPr>
              <a:spLocks/>
            </p:cNvSpPr>
            <p:nvPr/>
          </p:nvSpPr>
          <p:spPr bwMode="auto">
            <a:xfrm>
              <a:off x="2539017" y="3448271"/>
              <a:ext cx="11431" cy="55888"/>
            </a:xfrm>
            <a:custGeom>
              <a:avLst/>
              <a:gdLst>
                <a:gd name="T0" fmla="+- 0 2478 2460"/>
                <a:gd name="T1" fmla="*/ T0 w 18"/>
                <a:gd name="T2" fmla="+- 0 2542 2542"/>
                <a:gd name="T3" fmla="*/ 2542 h 88"/>
                <a:gd name="T4" fmla="+- 0 2460 2460"/>
                <a:gd name="T5" fmla="*/ T4 w 18"/>
                <a:gd name="T6" fmla="+- 0 2542 2542"/>
                <a:gd name="T7" fmla="*/ 2542 h 88"/>
                <a:gd name="T8" fmla="+- 0 2460 2460"/>
                <a:gd name="T9" fmla="*/ T8 w 18"/>
                <a:gd name="T10" fmla="+- 0 2630 2542"/>
                <a:gd name="T11" fmla="*/ 2630 h 88"/>
                <a:gd name="T12" fmla="+- 0 2478 2460"/>
                <a:gd name="T13" fmla="*/ T12 w 18"/>
                <a:gd name="T14" fmla="+- 0 2612 2542"/>
                <a:gd name="T15" fmla="*/ 2612 h 88"/>
                <a:gd name="T16" fmla="+- 0 2478 2460"/>
                <a:gd name="T17" fmla="*/ T16 w 18"/>
                <a:gd name="T18" fmla="+- 0 2542 2542"/>
                <a:gd name="T19" fmla="*/ 2542 h 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8">
                  <a:moveTo>
                    <a:pt x="18" y="0"/>
                  </a:moveTo>
                  <a:lnTo>
                    <a:pt x="0" y="0"/>
                  </a:lnTo>
                  <a:lnTo>
                    <a:pt x="0" y="88"/>
                  </a:lnTo>
                  <a:lnTo>
                    <a:pt x="18" y="70"/>
                  </a:lnTo>
                  <a:lnTo>
                    <a:pt x="1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564" name="Freeform 1355"/>
            <p:cNvSpPr>
              <a:spLocks/>
            </p:cNvSpPr>
            <p:nvPr/>
          </p:nvSpPr>
          <p:spPr bwMode="auto">
            <a:xfrm>
              <a:off x="2539017" y="3526386"/>
              <a:ext cx="11431" cy="55888"/>
            </a:xfrm>
            <a:custGeom>
              <a:avLst/>
              <a:gdLst>
                <a:gd name="T0" fmla="+- 0 2478 2460"/>
                <a:gd name="T1" fmla="*/ T0 w 18"/>
                <a:gd name="T2" fmla="+- 0 2665 2665"/>
                <a:gd name="T3" fmla="*/ 2665 h 88"/>
                <a:gd name="T4" fmla="+- 0 2460 2460"/>
                <a:gd name="T5" fmla="*/ T4 w 18"/>
                <a:gd name="T6" fmla="+- 0 2665 2665"/>
                <a:gd name="T7" fmla="*/ 2665 h 88"/>
                <a:gd name="T8" fmla="+- 0 2460 2460"/>
                <a:gd name="T9" fmla="*/ T8 w 18"/>
                <a:gd name="T10" fmla="+- 0 2752 2665"/>
                <a:gd name="T11" fmla="*/ 2752 h 88"/>
                <a:gd name="T12" fmla="+- 0 2478 2460"/>
                <a:gd name="T13" fmla="*/ T12 w 18"/>
                <a:gd name="T14" fmla="+- 0 2734 2665"/>
                <a:gd name="T15" fmla="*/ 2734 h 88"/>
                <a:gd name="T16" fmla="+- 0 2478 2460"/>
                <a:gd name="T17" fmla="*/ T16 w 18"/>
                <a:gd name="T18" fmla="+- 0 2665 2665"/>
                <a:gd name="T19" fmla="*/ 2665 h 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8">
                  <a:moveTo>
                    <a:pt x="18" y="0"/>
                  </a:moveTo>
                  <a:lnTo>
                    <a:pt x="0" y="0"/>
                  </a:lnTo>
                  <a:lnTo>
                    <a:pt x="0" y="87"/>
                  </a:lnTo>
                  <a:lnTo>
                    <a:pt x="18" y="69"/>
                  </a:lnTo>
                  <a:lnTo>
                    <a:pt x="1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563" name="Freeform 1357"/>
            <p:cNvSpPr>
              <a:spLocks/>
            </p:cNvSpPr>
            <p:nvPr/>
          </p:nvSpPr>
          <p:spPr bwMode="auto">
            <a:xfrm>
              <a:off x="2539017" y="3603867"/>
              <a:ext cx="11431" cy="55888"/>
            </a:xfrm>
            <a:custGeom>
              <a:avLst/>
              <a:gdLst>
                <a:gd name="T0" fmla="+- 0 2478 2460"/>
                <a:gd name="T1" fmla="*/ T0 w 18"/>
                <a:gd name="T2" fmla="+- 0 2787 2787"/>
                <a:gd name="T3" fmla="*/ 2787 h 88"/>
                <a:gd name="T4" fmla="+- 0 2460 2460"/>
                <a:gd name="T5" fmla="*/ T4 w 18"/>
                <a:gd name="T6" fmla="+- 0 2787 2787"/>
                <a:gd name="T7" fmla="*/ 2787 h 88"/>
                <a:gd name="T8" fmla="+- 0 2460 2460"/>
                <a:gd name="T9" fmla="*/ T8 w 18"/>
                <a:gd name="T10" fmla="+- 0 2875 2787"/>
                <a:gd name="T11" fmla="*/ 2875 h 88"/>
                <a:gd name="T12" fmla="+- 0 2478 2460"/>
                <a:gd name="T13" fmla="*/ T12 w 18"/>
                <a:gd name="T14" fmla="+- 0 2858 2787"/>
                <a:gd name="T15" fmla="*/ 2858 h 88"/>
                <a:gd name="T16" fmla="+- 0 2478 2460"/>
                <a:gd name="T17" fmla="*/ T16 w 18"/>
                <a:gd name="T18" fmla="+- 0 2787 2787"/>
                <a:gd name="T19" fmla="*/ 2787 h 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8">
                  <a:moveTo>
                    <a:pt x="18" y="0"/>
                  </a:moveTo>
                  <a:lnTo>
                    <a:pt x="0" y="0"/>
                  </a:lnTo>
                  <a:lnTo>
                    <a:pt x="0" y="88"/>
                  </a:lnTo>
                  <a:lnTo>
                    <a:pt x="18" y="71"/>
                  </a:lnTo>
                  <a:lnTo>
                    <a:pt x="1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562" name="Freeform 1359"/>
            <p:cNvSpPr>
              <a:spLocks/>
            </p:cNvSpPr>
            <p:nvPr/>
          </p:nvSpPr>
          <p:spPr bwMode="auto">
            <a:xfrm>
              <a:off x="2539017" y="3682618"/>
              <a:ext cx="11431" cy="55888"/>
            </a:xfrm>
            <a:custGeom>
              <a:avLst/>
              <a:gdLst>
                <a:gd name="T0" fmla="+- 0 2478 2460"/>
                <a:gd name="T1" fmla="*/ T0 w 18"/>
                <a:gd name="T2" fmla="+- 0 2911 2911"/>
                <a:gd name="T3" fmla="*/ 2911 h 88"/>
                <a:gd name="T4" fmla="+- 0 2460 2460"/>
                <a:gd name="T5" fmla="*/ T4 w 18"/>
                <a:gd name="T6" fmla="+- 0 2911 2911"/>
                <a:gd name="T7" fmla="*/ 2911 h 88"/>
                <a:gd name="T8" fmla="+- 0 2460 2460"/>
                <a:gd name="T9" fmla="*/ T8 w 18"/>
                <a:gd name="T10" fmla="+- 0 2998 2911"/>
                <a:gd name="T11" fmla="*/ 2998 h 88"/>
                <a:gd name="T12" fmla="+- 0 2478 2460"/>
                <a:gd name="T13" fmla="*/ T12 w 18"/>
                <a:gd name="T14" fmla="+- 0 2980 2911"/>
                <a:gd name="T15" fmla="*/ 2980 h 88"/>
                <a:gd name="T16" fmla="+- 0 2478 2460"/>
                <a:gd name="T17" fmla="*/ T16 w 18"/>
                <a:gd name="T18" fmla="+- 0 2911 2911"/>
                <a:gd name="T19" fmla="*/ 2911 h 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8">
                  <a:moveTo>
                    <a:pt x="18" y="0"/>
                  </a:moveTo>
                  <a:lnTo>
                    <a:pt x="0" y="0"/>
                  </a:lnTo>
                  <a:lnTo>
                    <a:pt x="0" y="87"/>
                  </a:lnTo>
                  <a:lnTo>
                    <a:pt x="18" y="69"/>
                  </a:lnTo>
                  <a:lnTo>
                    <a:pt x="1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561" name="Freeform 1361"/>
            <p:cNvSpPr>
              <a:spLocks/>
            </p:cNvSpPr>
            <p:nvPr/>
          </p:nvSpPr>
          <p:spPr bwMode="auto">
            <a:xfrm>
              <a:off x="2539017" y="3760098"/>
              <a:ext cx="11431" cy="55888"/>
            </a:xfrm>
            <a:custGeom>
              <a:avLst/>
              <a:gdLst>
                <a:gd name="T0" fmla="+- 0 2478 2460"/>
                <a:gd name="T1" fmla="*/ T0 w 18"/>
                <a:gd name="T2" fmla="+- 0 3033 3033"/>
                <a:gd name="T3" fmla="*/ 3033 h 88"/>
                <a:gd name="T4" fmla="+- 0 2460 2460"/>
                <a:gd name="T5" fmla="*/ T4 w 18"/>
                <a:gd name="T6" fmla="+- 0 3033 3033"/>
                <a:gd name="T7" fmla="*/ 3033 h 88"/>
                <a:gd name="T8" fmla="+- 0 2460 2460"/>
                <a:gd name="T9" fmla="*/ T8 w 18"/>
                <a:gd name="T10" fmla="+- 0 3121 3033"/>
                <a:gd name="T11" fmla="*/ 3121 h 88"/>
                <a:gd name="T12" fmla="+- 0 2478 2460"/>
                <a:gd name="T13" fmla="*/ T12 w 18"/>
                <a:gd name="T14" fmla="+- 0 3103 3033"/>
                <a:gd name="T15" fmla="*/ 3103 h 88"/>
                <a:gd name="T16" fmla="+- 0 2478 2460"/>
                <a:gd name="T17" fmla="*/ T16 w 18"/>
                <a:gd name="T18" fmla="+- 0 3033 3033"/>
                <a:gd name="T19" fmla="*/ 3033 h 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8">
                  <a:moveTo>
                    <a:pt x="18" y="0"/>
                  </a:moveTo>
                  <a:lnTo>
                    <a:pt x="0" y="0"/>
                  </a:lnTo>
                  <a:lnTo>
                    <a:pt x="0" y="88"/>
                  </a:lnTo>
                  <a:lnTo>
                    <a:pt x="18" y="70"/>
                  </a:lnTo>
                  <a:lnTo>
                    <a:pt x="1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560" name="Freeform 1363"/>
            <p:cNvSpPr>
              <a:spLocks/>
            </p:cNvSpPr>
            <p:nvPr/>
          </p:nvSpPr>
          <p:spPr bwMode="auto">
            <a:xfrm>
              <a:off x="2539017" y="3838214"/>
              <a:ext cx="11431" cy="55888"/>
            </a:xfrm>
            <a:custGeom>
              <a:avLst/>
              <a:gdLst>
                <a:gd name="T0" fmla="+- 0 2478 2460"/>
                <a:gd name="T1" fmla="*/ T0 w 18"/>
                <a:gd name="T2" fmla="+- 0 3156 3156"/>
                <a:gd name="T3" fmla="*/ 3156 h 88"/>
                <a:gd name="T4" fmla="+- 0 2460 2460"/>
                <a:gd name="T5" fmla="*/ T4 w 18"/>
                <a:gd name="T6" fmla="+- 0 3156 3156"/>
                <a:gd name="T7" fmla="*/ 3156 h 88"/>
                <a:gd name="T8" fmla="+- 0 2460 2460"/>
                <a:gd name="T9" fmla="*/ T8 w 18"/>
                <a:gd name="T10" fmla="+- 0 3243 3156"/>
                <a:gd name="T11" fmla="*/ 3243 h 88"/>
                <a:gd name="T12" fmla="+- 0 2478 2460"/>
                <a:gd name="T13" fmla="*/ T12 w 18"/>
                <a:gd name="T14" fmla="+- 0 3226 3156"/>
                <a:gd name="T15" fmla="*/ 3226 h 88"/>
                <a:gd name="T16" fmla="+- 0 2478 2460"/>
                <a:gd name="T17" fmla="*/ T16 w 18"/>
                <a:gd name="T18" fmla="+- 0 3156 3156"/>
                <a:gd name="T19" fmla="*/ 3156 h 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8">
                  <a:moveTo>
                    <a:pt x="18" y="0"/>
                  </a:moveTo>
                  <a:lnTo>
                    <a:pt x="0" y="0"/>
                  </a:lnTo>
                  <a:lnTo>
                    <a:pt x="0" y="87"/>
                  </a:lnTo>
                  <a:lnTo>
                    <a:pt x="18" y="70"/>
                  </a:lnTo>
                  <a:lnTo>
                    <a:pt x="1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559" name="Freeform 1365"/>
            <p:cNvSpPr>
              <a:spLocks/>
            </p:cNvSpPr>
            <p:nvPr/>
          </p:nvSpPr>
          <p:spPr bwMode="auto">
            <a:xfrm>
              <a:off x="2539017" y="3916330"/>
              <a:ext cx="11431" cy="55888"/>
            </a:xfrm>
            <a:custGeom>
              <a:avLst/>
              <a:gdLst>
                <a:gd name="T0" fmla="+- 0 2478 2460"/>
                <a:gd name="T1" fmla="*/ T0 w 18"/>
                <a:gd name="T2" fmla="+- 0 3279 3279"/>
                <a:gd name="T3" fmla="*/ 3279 h 88"/>
                <a:gd name="T4" fmla="+- 0 2460 2460"/>
                <a:gd name="T5" fmla="*/ T4 w 18"/>
                <a:gd name="T6" fmla="+- 0 3279 3279"/>
                <a:gd name="T7" fmla="*/ 3279 h 88"/>
                <a:gd name="T8" fmla="+- 0 2460 2460"/>
                <a:gd name="T9" fmla="*/ T8 w 18"/>
                <a:gd name="T10" fmla="+- 0 3367 3279"/>
                <a:gd name="T11" fmla="*/ 3367 h 88"/>
                <a:gd name="T12" fmla="+- 0 2478 2460"/>
                <a:gd name="T13" fmla="*/ T12 w 18"/>
                <a:gd name="T14" fmla="+- 0 3349 3279"/>
                <a:gd name="T15" fmla="*/ 3349 h 88"/>
                <a:gd name="T16" fmla="+- 0 2478 2460"/>
                <a:gd name="T17" fmla="*/ T16 w 18"/>
                <a:gd name="T18" fmla="+- 0 3279 3279"/>
                <a:gd name="T19" fmla="*/ 3279 h 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8">
                  <a:moveTo>
                    <a:pt x="18" y="0"/>
                  </a:moveTo>
                  <a:lnTo>
                    <a:pt x="0" y="0"/>
                  </a:lnTo>
                  <a:lnTo>
                    <a:pt x="0" y="88"/>
                  </a:lnTo>
                  <a:lnTo>
                    <a:pt x="18" y="70"/>
                  </a:lnTo>
                  <a:lnTo>
                    <a:pt x="1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558" name="Freeform 1367"/>
            <p:cNvSpPr>
              <a:spLocks/>
            </p:cNvSpPr>
            <p:nvPr/>
          </p:nvSpPr>
          <p:spPr bwMode="auto">
            <a:xfrm>
              <a:off x="2539017" y="3994446"/>
              <a:ext cx="11431" cy="55888"/>
            </a:xfrm>
            <a:custGeom>
              <a:avLst/>
              <a:gdLst>
                <a:gd name="T0" fmla="+- 0 2478 2460"/>
                <a:gd name="T1" fmla="*/ T0 w 18"/>
                <a:gd name="T2" fmla="+- 0 3402 3402"/>
                <a:gd name="T3" fmla="*/ 3402 h 88"/>
                <a:gd name="T4" fmla="+- 0 2460 2460"/>
                <a:gd name="T5" fmla="*/ T4 w 18"/>
                <a:gd name="T6" fmla="+- 0 3402 3402"/>
                <a:gd name="T7" fmla="*/ 3402 h 88"/>
                <a:gd name="T8" fmla="+- 0 2460 2460"/>
                <a:gd name="T9" fmla="*/ T8 w 18"/>
                <a:gd name="T10" fmla="+- 0 3489 3402"/>
                <a:gd name="T11" fmla="*/ 3489 h 88"/>
                <a:gd name="T12" fmla="+- 0 2478 2460"/>
                <a:gd name="T13" fmla="*/ T12 w 18"/>
                <a:gd name="T14" fmla="+- 0 3472 3402"/>
                <a:gd name="T15" fmla="*/ 3472 h 88"/>
                <a:gd name="T16" fmla="+- 0 2478 2460"/>
                <a:gd name="T17" fmla="*/ T16 w 18"/>
                <a:gd name="T18" fmla="+- 0 3402 3402"/>
                <a:gd name="T19" fmla="*/ 3402 h 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8">
                  <a:moveTo>
                    <a:pt x="18" y="0"/>
                  </a:moveTo>
                  <a:lnTo>
                    <a:pt x="0" y="0"/>
                  </a:lnTo>
                  <a:lnTo>
                    <a:pt x="0" y="87"/>
                  </a:lnTo>
                  <a:lnTo>
                    <a:pt x="18" y="70"/>
                  </a:lnTo>
                  <a:lnTo>
                    <a:pt x="1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557" name="Freeform 1369"/>
            <p:cNvSpPr>
              <a:spLocks/>
            </p:cNvSpPr>
            <p:nvPr/>
          </p:nvSpPr>
          <p:spPr bwMode="auto">
            <a:xfrm>
              <a:off x="2539017" y="4071926"/>
              <a:ext cx="11431" cy="55888"/>
            </a:xfrm>
            <a:custGeom>
              <a:avLst/>
              <a:gdLst>
                <a:gd name="T0" fmla="+- 0 2478 2460"/>
                <a:gd name="T1" fmla="*/ T0 w 18"/>
                <a:gd name="T2" fmla="+- 0 3524 3524"/>
                <a:gd name="T3" fmla="*/ 3524 h 88"/>
                <a:gd name="T4" fmla="+- 0 2460 2460"/>
                <a:gd name="T5" fmla="*/ T4 w 18"/>
                <a:gd name="T6" fmla="+- 0 3524 3524"/>
                <a:gd name="T7" fmla="*/ 3524 h 88"/>
                <a:gd name="T8" fmla="+- 0 2460 2460"/>
                <a:gd name="T9" fmla="*/ T8 w 18"/>
                <a:gd name="T10" fmla="+- 0 3612 3524"/>
                <a:gd name="T11" fmla="*/ 3612 h 88"/>
                <a:gd name="T12" fmla="+- 0 2478 2460"/>
                <a:gd name="T13" fmla="*/ T12 w 18"/>
                <a:gd name="T14" fmla="+- 0 3595 3524"/>
                <a:gd name="T15" fmla="*/ 3595 h 88"/>
                <a:gd name="T16" fmla="+- 0 2478 2460"/>
                <a:gd name="T17" fmla="*/ T16 w 18"/>
                <a:gd name="T18" fmla="+- 0 3524 3524"/>
                <a:gd name="T19" fmla="*/ 3524 h 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8">
                  <a:moveTo>
                    <a:pt x="18" y="0"/>
                  </a:moveTo>
                  <a:lnTo>
                    <a:pt x="0" y="0"/>
                  </a:lnTo>
                  <a:lnTo>
                    <a:pt x="0" y="88"/>
                  </a:lnTo>
                  <a:lnTo>
                    <a:pt x="18" y="71"/>
                  </a:lnTo>
                  <a:lnTo>
                    <a:pt x="1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556" name="Freeform 1371"/>
            <p:cNvSpPr>
              <a:spLocks/>
            </p:cNvSpPr>
            <p:nvPr/>
          </p:nvSpPr>
          <p:spPr bwMode="auto">
            <a:xfrm>
              <a:off x="2539017" y="4150677"/>
              <a:ext cx="11431" cy="55888"/>
            </a:xfrm>
            <a:custGeom>
              <a:avLst/>
              <a:gdLst>
                <a:gd name="T0" fmla="+- 0 2478 2460"/>
                <a:gd name="T1" fmla="*/ T0 w 18"/>
                <a:gd name="T2" fmla="+- 0 3648 3648"/>
                <a:gd name="T3" fmla="*/ 3648 h 88"/>
                <a:gd name="T4" fmla="+- 0 2460 2460"/>
                <a:gd name="T5" fmla="*/ T4 w 18"/>
                <a:gd name="T6" fmla="+- 0 3648 3648"/>
                <a:gd name="T7" fmla="*/ 3648 h 88"/>
                <a:gd name="T8" fmla="+- 0 2460 2460"/>
                <a:gd name="T9" fmla="*/ T8 w 18"/>
                <a:gd name="T10" fmla="+- 0 3735 3648"/>
                <a:gd name="T11" fmla="*/ 3735 h 88"/>
                <a:gd name="T12" fmla="+- 0 2478 2460"/>
                <a:gd name="T13" fmla="*/ T12 w 18"/>
                <a:gd name="T14" fmla="+- 0 3717 3648"/>
                <a:gd name="T15" fmla="*/ 3717 h 88"/>
                <a:gd name="T16" fmla="+- 0 2478 2460"/>
                <a:gd name="T17" fmla="*/ T16 w 18"/>
                <a:gd name="T18" fmla="+- 0 3648 3648"/>
                <a:gd name="T19" fmla="*/ 3648 h 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8">
                  <a:moveTo>
                    <a:pt x="18" y="0"/>
                  </a:moveTo>
                  <a:lnTo>
                    <a:pt x="0" y="0"/>
                  </a:lnTo>
                  <a:lnTo>
                    <a:pt x="0" y="87"/>
                  </a:lnTo>
                  <a:lnTo>
                    <a:pt x="18" y="69"/>
                  </a:lnTo>
                  <a:lnTo>
                    <a:pt x="1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555" name="Freeform 1373"/>
            <p:cNvSpPr>
              <a:spLocks/>
            </p:cNvSpPr>
            <p:nvPr/>
          </p:nvSpPr>
          <p:spPr bwMode="auto">
            <a:xfrm>
              <a:off x="2494564" y="2133005"/>
              <a:ext cx="99702" cy="1270"/>
            </a:xfrm>
            <a:custGeom>
              <a:avLst/>
              <a:gdLst>
                <a:gd name="T0" fmla="+- 0 2390 2390"/>
                <a:gd name="T1" fmla="*/ T0 w 157"/>
                <a:gd name="T2" fmla="+- 0 2548 2390"/>
                <a:gd name="T3" fmla="*/ T2 w 157"/>
              </a:gdLst>
              <a:ahLst/>
              <a:cxnLst>
                <a:cxn ang="0">
                  <a:pos x="T1" y="0"/>
                </a:cxn>
                <a:cxn ang="0">
                  <a:pos x="T3" y="0"/>
                </a:cxn>
              </a:cxnLst>
              <a:rect l="0" t="0" r="r" b="b"/>
              <a:pathLst>
                <a:path w="157">
                  <a:moveTo>
                    <a:pt x="0" y="0"/>
                  </a:moveTo>
                  <a:lnTo>
                    <a:pt x="158" y="0"/>
                  </a:lnTo>
                </a:path>
              </a:pathLst>
            </a:custGeom>
            <a:noFill/>
            <a:ln w="22359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554" name="Freeform 1375"/>
            <p:cNvSpPr>
              <a:spLocks/>
            </p:cNvSpPr>
            <p:nvPr/>
          </p:nvSpPr>
          <p:spPr bwMode="auto">
            <a:xfrm>
              <a:off x="2550448" y="1999636"/>
              <a:ext cx="1270" cy="122572"/>
            </a:xfrm>
            <a:custGeom>
              <a:avLst/>
              <a:gdLst>
                <a:gd name="T0" fmla="+- 0 455 261"/>
                <a:gd name="T1" fmla="*/ 455 h 193"/>
                <a:gd name="T2" fmla="+- 0 261 261"/>
                <a:gd name="T3" fmla="*/ 261 h 193"/>
              </a:gdLst>
              <a:ahLst/>
              <a:cxnLst>
                <a:cxn ang="0">
                  <a:pos x="0" y="T1"/>
                </a:cxn>
                <a:cxn ang="0">
                  <a:pos x="0" y="T3"/>
                </a:cxn>
              </a:cxnLst>
              <a:rect l="0" t="0" r="r" b="b"/>
              <a:pathLst>
                <a:path h="193">
                  <a:moveTo>
                    <a:pt x="0" y="194"/>
                  </a:moveTo>
                  <a:lnTo>
                    <a:pt x="0" y="0"/>
                  </a:lnTo>
                </a:path>
              </a:pathLst>
            </a:custGeom>
            <a:noFill/>
            <a:ln w="2228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553" name="Freeform 1377"/>
            <p:cNvSpPr>
              <a:spLocks/>
            </p:cNvSpPr>
            <p:nvPr/>
          </p:nvSpPr>
          <p:spPr bwMode="auto">
            <a:xfrm>
              <a:off x="2494564" y="2010433"/>
              <a:ext cx="99702" cy="1270"/>
            </a:xfrm>
            <a:custGeom>
              <a:avLst/>
              <a:gdLst>
                <a:gd name="T0" fmla="+- 0 2390 2390"/>
                <a:gd name="T1" fmla="*/ T0 w 157"/>
                <a:gd name="T2" fmla="+- 0 2548 2390"/>
                <a:gd name="T3" fmla="*/ T2 w 157"/>
              </a:gdLst>
              <a:ahLst/>
              <a:cxnLst>
                <a:cxn ang="0">
                  <a:pos x="T1" y="0"/>
                </a:cxn>
                <a:cxn ang="0">
                  <a:pos x="T3" y="0"/>
                </a:cxn>
              </a:cxnLst>
              <a:rect l="0" t="0" r="r" b="b"/>
              <a:pathLst>
                <a:path w="157">
                  <a:moveTo>
                    <a:pt x="0" y="0"/>
                  </a:moveTo>
                  <a:lnTo>
                    <a:pt x="158" y="0"/>
                  </a:lnTo>
                </a:path>
              </a:pathLst>
            </a:custGeom>
            <a:noFill/>
            <a:ln w="22362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552" name="Freeform 1379"/>
            <p:cNvSpPr>
              <a:spLocks/>
            </p:cNvSpPr>
            <p:nvPr/>
          </p:nvSpPr>
          <p:spPr bwMode="auto">
            <a:xfrm>
              <a:off x="2505995" y="3214558"/>
              <a:ext cx="99702" cy="1270"/>
            </a:xfrm>
            <a:custGeom>
              <a:avLst/>
              <a:gdLst>
                <a:gd name="T0" fmla="+- 0 2408 2408"/>
                <a:gd name="T1" fmla="*/ T0 w 157"/>
                <a:gd name="T2" fmla="+- 0 2566 2408"/>
                <a:gd name="T3" fmla="*/ T2 w 157"/>
              </a:gdLst>
              <a:ahLst/>
              <a:cxnLst>
                <a:cxn ang="0">
                  <a:pos x="T1" y="0"/>
                </a:cxn>
                <a:cxn ang="0">
                  <a:pos x="T3" y="0"/>
                </a:cxn>
              </a:cxnLst>
              <a:rect l="0" t="0" r="r" b="b"/>
              <a:pathLst>
                <a:path w="157">
                  <a:moveTo>
                    <a:pt x="0" y="0"/>
                  </a:moveTo>
                  <a:lnTo>
                    <a:pt x="158" y="0"/>
                  </a:lnTo>
                </a:path>
              </a:pathLst>
            </a:custGeom>
            <a:noFill/>
            <a:ln w="2233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551" name="Freeform 1381"/>
            <p:cNvSpPr>
              <a:spLocks/>
            </p:cNvSpPr>
            <p:nvPr/>
          </p:nvSpPr>
          <p:spPr bwMode="auto">
            <a:xfrm>
              <a:off x="2561879" y="3080555"/>
              <a:ext cx="1270" cy="122572"/>
            </a:xfrm>
            <a:custGeom>
              <a:avLst/>
              <a:gdLst>
                <a:gd name="T0" fmla="+- 0 2156 1963"/>
                <a:gd name="T1" fmla="*/ 2156 h 193"/>
                <a:gd name="T2" fmla="+- 0 1963 1963"/>
                <a:gd name="T3" fmla="*/ 1963 h 193"/>
              </a:gdLst>
              <a:ahLst/>
              <a:cxnLst>
                <a:cxn ang="0">
                  <a:pos x="0" y="T1"/>
                </a:cxn>
                <a:cxn ang="0">
                  <a:pos x="0" y="T3"/>
                </a:cxn>
              </a:cxnLst>
              <a:rect l="0" t="0" r="r" b="b"/>
              <a:pathLst>
                <a:path h="193">
                  <a:moveTo>
                    <a:pt x="0" y="193"/>
                  </a:moveTo>
                  <a:lnTo>
                    <a:pt x="0" y="0"/>
                  </a:lnTo>
                </a:path>
              </a:pathLst>
            </a:custGeom>
            <a:noFill/>
            <a:ln w="2228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550" name="Freeform 1383"/>
            <p:cNvSpPr>
              <a:spLocks/>
            </p:cNvSpPr>
            <p:nvPr/>
          </p:nvSpPr>
          <p:spPr bwMode="auto">
            <a:xfrm>
              <a:off x="2505995" y="3091987"/>
              <a:ext cx="99702" cy="1270"/>
            </a:xfrm>
            <a:custGeom>
              <a:avLst/>
              <a:gdLst>
                <a:gd name="T0" fmla="+- 0 2408 2408"/>
                <a:gd name="T1" fmla="*/ T0 w 157"/>
                <a:gd name="T2" fmla="+- 0 2566 2408"/>
                <a:gd name="T3" fmla="*/ T2 w 157"/>
              </a:gdLst>
              <a:ahLst/>
              <a:cxnLst>
                <a:cxn ang="0">
                  <a:pos x="T1" y="0"/>
                </a:cxn>
                <a:cxn ang="0">
                  <a:pos x="T3" y="0"/>
                </a:cxn>
              </a:cxnLst>
              <a:rect l="0" t="0" r="r" b="b"/>
              <a:pathLst>
                <a:path w="157">
                  <a:moveTo>
                    <a:pt x="0" y="0"/>
                  </a:moveTo>
                  <a:lnTo>
                    <a:pt x="158" y="0"/>
                  </a:lnTo>
                </a:path>
              </a:pathLst>
            </a:custGeom>
            <a:noFill/>
            <a:ln w="223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549" name="Freeform 1385"/>
            <p:cNvSpPr>
              <a:spLocks/>
            </p:cNvSpPr>
            <p:nvPr/>
          </p:nvSpPr>
          <p:spPr bwMode="auto">
            <a:xfrm>
              <a:off x="2505995" y="4273249"/>
              <a:ext cx="88271" cy="1270"/>
            </a:xfrm>
            <a:custGeom>
              <a:avLst/>
              <a:gdLst>
                <a:gd name="T0" fmla="+- 0 2408 2408"/>
                <a:gd name="T1" fmla="*/ T0 w 139"/>
                <a:gd name="T2" fmla="+- 0 2548 2408"/>
                <a:gd name="T3" fmla="*/ T2 w 139"/>
              </a:gdLst>
              <a:ahLst/>
              <a:cxnLst>
                <a:cxn ang="0">
                  <a:pos x="T1" y="0"/>
                </a:cxn>
                <a:cxn ang="0">
                  <a:pos x="T3" y="0"/>
                </a:cxn>
              </a:cxnLst>
              <a:rect l="0" t="0" r="r" b="b"/>
              <a:pathLst>
                <a:path w="139">
                  <a:moveTo>
                    <a:pt x="0" y="0"/>
                  </a:moveTo>
                  <a:lnTo>
                    <a:pt x="140" y="0"/>
                  </a:lnTo>
                </a:path>
              </a:pathLst>
            </a:custGeom>
            <a:noFill/>
            <a:ln w="22311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548" name="Freeform 1387"/>
            <p:cNvSpPr>
              <a:spLocks/>
            </p:cNvSpPr>
            <p:nvPr/>
          </p:nvSpPr>
          <p:spPr bwMode="auto">
            <a:xfrm>
              <a:off x="2550448" y="4160838"/>
              <a:ext cx="1270" cy="111775"/>
            </a:xfrm>
            <a:custGeom>
              <a:avLst/>
              <a:gdLst>
                <a:gd name="T0" fmla="+- 0 3841 3664"/>
                <a:gd name="T1" fmla="*/ 3841 h 176"/>
                <a:gd name="T2" fmla="+- 0 3664 3664"/>
                <a:gd name="T3" fmla="*/ 3664 h 176"/>
              </a:gdLst>
              <a:ahLst/>
              <a:cxnLst>
                <a:cxn ang="0">
                  <a:pos x="0" y="T1"/>
                </a:cxn>
                <a:cxn ang="0">
                  <a:pos x="0" y="T3"/>
                </a:cxn>
              </a:cxnLst>
              <a:rect l="0" t="0" r="r" b="b"/>
              <a:pathLst>
                <a:path h="176">
                  <a:moveTo>
                    <a:pt x="0" y="177"/>
                  </a:moveTo>
                  <a:lnTo>
                    <a:pt x="0" y="0"/>
                  </a:lnTo>
                </a:path>
              </a:pathLst>
            </a:custGeom>
            <a:noFill/>
            <a:ln w="2228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546" name="Freeform 1389"/>
            <p:cNvSpPr>
              <a:spLocks/>
            </p:cNvSpPr>
            <p:nvPr/>
          </p:nvSpPr>
          <p:spPr bwMode="auto">
            <a:xfrm>
              <a:off x="2505995" y="4172270"/>
              <a:ext cx="88271" cy="1270"/>
            </a:xfrm>
            <a:custGeom>
              <a:avLst/>
              <a:gdLst>
                <a:gd name="T0" fmla="+- 0 2408 2408"/>
                <a:gd name="T1" fmla="*/ T0 w 139"/>
                <a:gd name="T2" fmla="+- 0 2548 2408"/>
                <a:gd name="T3" fmla="*/ T2 w 139"/>
              </a:gdLst>
              <a:ahLst/>
              <a:cxnLst>
                <a:cxn ang="0">
                  <a:pos x="T1" y="0"/>
                </a:cxn>
                <a:cxn ang="0">
                  <a:pos x="T3" y="0"/>
                </a:cxn>
              </a:cxnLst>
              <a:rect l="0" t="0" r="r" b="b"/>
              <a:pathLst>
                <a:path w="139">
                  <a:moveTo>
                    <a:pt x="0" y="0"/>
                  </a:moveTo>
                  <a:lnTo>
                    <a:pt x="140" y="0"/>
                  </a:lnTo>
                </a:path>
              </a:pathLst>
            </a:custGeom>
            <a:noFill/>
            <a:ln w="22314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545" name="Freeform 1392"/>
            <p:cNvSpPr>
              <a:spLocks/>
            </p:cNvSpPr>
            <p:nvPr/>
          </p:nvSpPr>
          <p:spPr bwMode="auto">
            <a:xfrm>
              <a:off x="2539017" y="2066956"/>
              <a:ext cx="45088" cy="22228"/>
            </a:xfrm>
            <a:custGeom>
              <a:avLst/>
              <a:gdLst>
                <a:gd name="T0" fmla="+- 0 2531 2460"/>
                <a:gd name="T1" fmla="*/ T0 w 71"/>
                <a:gd name="T2" fmla="+- 0 367 367"/>
                <a:gd name="T3" fmla="*/ 367 h 35"/>
                <a:gd name="T4" fmla="+- 0 2460 2460"/>
                <a:gd name="T5" fmla="*/ T4 w 71"/>
                <a:gd name="T6" fmla="+- 0 384 367"/>
                <a:gd name="T7" fmla="*/ 384 h 35"/>
                <a:gd name="T8" fmla="+- 0 2460 2460"/>
                <a:gd name="T9" fmla="*/ T8 w 71"/>
                <a:gd name="T10" fmla="+- 0 402 367"/>
                <a:gd name="T11" fmla="*/ 402 h 35"/>
                <a:gd name="T12" fmla="+- 0 2531 2460"/>
                <a:gd name="T13" fmla="*/ T12 w 71"/>
                <a:gd name="T14" fmla="+- 0 384 367"/>
                <a:gd name="T15" fmla="*/ 384 h 35"/>
                <a:gd name="T16" fmla="+- 0 2531 2460"/>
                <a:gd name="T17" fmla="*/ T16 w 71"/>
                <a:gd name="T18" fmla="+- 0 367 367"/>
                <a:gd name="T19" fmla="*/ 367 h 3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71" h="35">
                  <a:moveTo>
                    <a:pt x="71" y="0"/>
                  </a:moveTo>
                  <a:lnTo>
                    <a:pt x="0" y="17"/>
                  </a:lnTo>
                  <a:lnTo>
                    <a:pt x="0" y="35"/>
                  </a:lnTo>
                  <a:lnTo>
                    <a:pt x="71" y="17"/>
                  </a:lnTo>
                  <a:lnTo>
                    <a:pt x="71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544" name="Freeform 1394"/>
            <p:cNvSpPr>
              <a:spLocks/>
            </p:cNvSpPr>
            <p:nvPr/>
          </p:nvSpPr>
          <p:spPr bwMode="auto">
            <a:xfrm>
              <a:off x="2606332" y="2066956"/>
              <a:ext cx="55884" cy="10796"/>
            </a:xfrm>
            <a:custGeom>
              <a:avLst/>
              <a:gdLst>
                <a:gd name="T0" fmla="+- 0 2653 2566"/>
                <a:gd name="T1" fmla="*/ T0 w 88"/>
                <a:gd name="T2" fmla="+- 0 367 367"/>
                <a:gd name="T3" fmla="*/ 367 h 17"/>
                <a:gd name="T4" fmla="+- 0 2584 2566"/>
                <a:gd name="T5" fmla="*/ T4 w 88"/>
                <a:gd name="T6" fmla="+- 0 367 367"/>
                <a:gd name="T7" fmla="*/ 367 h 17"/>
                <a:gd name="T8" fmla="+- 0 2566 2566"/>
                <a:gd name="T9" fmla="*/ T8 w 88"/>
                <a:gd name="T10" fmla="+- 0 384 367"/>
                <a:gd name="T11" fmla="*/ 384 h 17"/>
                <a:gd name="T12" fmla="+- 0 2653 2566"/>
                <a:gd name="T13" fmla="*/ T12 w 88"/>
                <a:gd name="T14" fmla="+- 0 384 367"/>
                <a:gd name="T15" fmla="*/ 384 h 17"/>
                <a:gd name="T16" fmla="+- 0 2653 2566"/>
                <a:gd name="T17" fmla="*/ T16 w 88"/>
                <a:gd name="T18" fmla="+- 0 367 367"/>
                <a:gd name="T19" fmla="*/ 367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0"/>
                  </a:moveTo>
                  <a:lnTo>
                    <a:pt x="18" y="0"/>
                  </a:lnTo>
                  <a:lnTo>
                    <a:pt x="0" y="17"/>
                  </a:lnTo>
                  <a:lnTo>
                    <a:pt x="87" y="17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543" name="Freeform 1396"/>
            <p:cNvSpPr>
              <a:spLocks/>
            </p:cNvSpPr>
            <p:nvPr/>
          </p:nvSpPr>
          <p:spPr bwMode="auto">
            <a:xfrm>
              <a:off x="2683807" y="2066956"/>
              <a:ext cx="55884" cy="10796"/>
            </a:xfrm>
            <a:custGeom>
              <a:avLst/>
              <a:gdLst>
                <a:gd name="T0" fmla="+- 0 2776 2688"/>
                <a:gd name="T1" fmla="*/ T0 w 88"/>
                <a:gd name="T2" fmla="+- 0 367 367"/>
                <a:gd name="T3" fmla="*/ 367 h 17"/>
                <a:gd name="T4" fmla="+- 0 2706 2688"/>
                <a:gd name="T5" fmla="*/ T4 w 88"/>
                <a:gd name="T6" fmla="+- 0 367 367"/>
                <a:gd name="T7" fmla="*/ 367 h 17"/>
                <a:gd name="T8" fmla="+- 0 2688 2688"/>
                <a:gd name="T9" fmla="*/ T8 w 88"/>
                <a:gd name="T10" fmla="+- 0 384 367"/>
                <a:gd name="T11" fmla="*/ 384 h 17"/>
                <a:gd name="T12" fmla="+- 0 2776 2688"/>
                <a:gd name="T13" fmla="*/ T12 w 88"/>
                <a:gd name="T14" fmla="+- 0 384 367"/>
                <a:gd name="T15" fmla="*/ 384 h 17"/>
                <a:gd name="T16" fmla="+- 0 2776 2688"/>
                <a:gd name="T17" fmla="*/ T16 w 88"/>
                <a:gd name="T18" fmla="+- 0 367 367"/>
                <a:gd name="T19" fmla="*/ 367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0"/>
                  </a:moveTo>
                  <a:lnTo>
                    <a:pt x="18" y="0"/>
                  </a:lnTo>
                  <a:lnTo>
                    <a:pt x="0" y="17"/>
                  </a:lnTo>
                  <a:lnTo>
                    <a:pt x="88" y="17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542" name="Freeform 1398"/>
            <p:cNvSpPr>
              <a:spLocks/>
            </p:cNvSpPr>
            <p:nvPr/>
          </p:nvSpPr>
          <p:spPr bwMode="auto">
            <a:xfrm>
              <a:off x="2761283" y="2066956"/>
              <a:ext cx="55884" cy="10796"/>
            </a:xfrm>
            <a:custGeom>
              <a:avLst/>
              <a:gdLst>
                <a:gd name="T0" fmla="+- 0 2898 2810"/>
                <a:gd name="T1" fmla="*/ T0 w 88"/>
                <a:gd name="T2" fmla="+- 0 367 367"/>
                <a:gd name="T3" fmla="*/ 367 h 17"/>
                <a:gd name="T4" fmla="+- 0 2828 2810"/>
                <a:gd name="T5" fmla="*/ T4 w 88"/>
                <a:gd name="T6" fmla="+- 0 367 367"/>
                <a:gd name="T7" fmla="*/ 367 h 17"/>
                <a:gd name="T8" fmla="+- 0 2810 2810"/>
                <a:gd name="T9" fmla="*/ T8 w 88"/>
                <a:gd name="T10" fmla="+- 0 384 367"/>
                <a:gd name="T11" fmla="*/ 384 h 17"/>
                <a:gd name="T12" fmla="+- 0 2898 2810"/>
                <a:gd name="T13" fmla="*/ T12 w 88"/>
                <a:gd name="T14" fmla="+- 0 384 367"/>
                <a:gd name="T15" fmla="*/ 384 h 17"/>
                <a:gd name="T16" fmla="+- 0 2898 2810"/>
                <a:gd name="T17" fmla="*/ T16 w 88"/>
                <a:gd name="T18" fmla="+- 0 367 367"/>
                <a:gd name="T19" fmla="*/ 367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0"/>
                  </a:moveTo>
                  <a:lnTo>
                    <a:pt x="18" y="0"/>
                  </a:lnTo>
                  <a:lnTo>
                    <a:pt x="0" y="17"/>
                  </a:lnTo>
                  <a:lnTo>
                    <a:pt x="88" y="17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541" name="Freeform 1400"/>
            <p:cNvSpPr>
              <a:spLocks/>
            </p:cNvSpPr>
            <p:nvPr/>
          </p:nvSpPr>
          <p:spPr bwMode="auto">
            <a:xfrm>
              <a:off x="2840029" y="2066956"/>
              <a:ext cx="55884" cy="10796"/>
            </a:xfrm>
            <a:custGeom>
              <a:avLst/>
              <a:gdLst>
                <a:gd name="T0" fmla="+- 0 3022 2934"/>
                <a:gd name="T1" fmla="*/ T0 w 88"/>
                <a:gd name="T2" fmla="+- 0 367 367"/>
                <a:gd name="T3" fmla="*/ 367 h 17"/>
                <a:gd name="T4" fmla="+- 0 2951 2934"/>
                <a:gd name="T5" fmla="*/ T4 w 88"/>
                <a:gd name="T6" fmla="+- 0 367 367"/>
                <a:gd name="T7" fmla="*/ 367 h 17"/>
                <a:gd name="T8" fmla="+- 0 2934 2934"/>
                <a:gd name="T9" fmla="*/ T8 w 88"/>
                <a:gd name="T10" fmla="+- 0 384 367"/>
                <a:gd name="T11" fmla="*/ 384 h 17"/>
                <a:gd name="T12" fmla="+- 0 3022 2934"/>
                <a:gd name="T13" fmla="*/ T12 w 88"/>
                <a:gd name="T14" fmla="+- 0 384 367"/>
                <a:gd name="T15" fmla="*/ 384 h 17"/>
                <a:gd name="T16" fmla="+- 0 3022 2934"/>
                <a:gd name="T17" fmla="*/ T16 w 88"/>
                <a:gd name="T18" fmla="+- 0 367 367"/>
                <a:gd name="T19" fmla="*/ 367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0"/>
                  </a:moveTo>
                  <a:lnTo>
                    <a:pt x="17" y="0"/>
                  </a:lnTo>
                  <a:lnTo>
                    <a:pt x="0" y="17"/>
                  </a:lnTo>
                  <a:lnTo>
                    <a:pt x="88" y="17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540" name="Freeform 1402"/>
            <p:cNvSpPr>
              <a:spLocks/>
            </p:cNvSpPr>
            <p:nvPr/>
          </p:nvSpPr>
          <p:spPr bwMode="auto">
            <a:xfrm>
              <a:off x="2917504" y="2066956"/>
              <a:ext cx="55884" cy="10796"/>
            </a:xfrm>
            <a:custGeom>
              <a:avLst/>
              <a:gdLst>
                <a:gd name="T0" fmla="+- 0 3144 3056"/>
                <a:gd name="T1" fmla="*/ T0 w 88"/>
                <a:gd name="T2" fmla="+- 0 367 367"/>
                <a:gd name="T3" fmla="*/ 367 h 17"/>
                <a:gd name="T4" fmla="+- 0 3073 3056"/>
                <a:gd name="T5" fmla="*/ T4 w 88"/>
                <a:gd name="T6" fmla="+- 0 367 367"/>
                <a:gd name="T7" fmla="*/ 367 h 17"/>
                <a:gd name="T8" fmla="+- 0 3056 3056"/>
                <a:gd name="T9" fmla="*/ T8 w 88"/>
                <a:gd name="T10" fmla="+- 0 384 367"/>
                <a:gd name="T11" fmla="*/ 384 h 17"/>
                <a:gd name="T12" fmla="+- 0 3144 3056"/>
                <a:gd name="T13" fmla="*/ T12 w 88"/>
                <a:gd name="T14" fmla="+- 0 384 367"/>
                <a:gd name="T15" fmla="*/ 384 h 17"/>
                <a:gd name="T16" fmla="+- 0 3144 3056"/>
                <a:gd name="T17" fmla="*/ T16 w 88"/>
                <a:gd name="T18" fmla="+- 0 367 367"/>
                <a:gd name="T19" fmla="*/ 367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0"/>
                  </a:moveTo>
                  <a:lnTo>
                    <a:pt x="17" y="0"/>
                  </a:lnTo>
                  <a:lnTo>
                    <a:pt x="0" y="17"/>
                  </a:lnTo>
                  <a:lnTo>
                    <a:pt x="88" y="17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539" name="Freeform 1404"/>
            <p:cNvSpPr>
              <a:spLocks/>
            </p:cNvSpPr>
            <p:nvPr/>
          </p:nvSpPr>
          <p:spPr bwMode="auto">
            <a:xfrm>
              <a:off x="2995615" y="2066956"/>
              <a:ext cx="55884" cy="10796"/>
            </a:xfrm>
            <a:custGeom>
              <a:avLst/>
              <a:gdLst>
                <a:gd name="T0" fmla="+- 0 3266 3179"/>
                <a:gd name="T1" fmla="*/ T0 w 88"/>
                <a:gd name="T2" fmla="+- 0 367 367"/>
                <a:gd name="T3" fmla="*/ 367 h 17"/>
                <a:gd name="T4" fmla="+- 0 3197 3179"/>
                <a:gd name="T5" fmla="*/ T4 w 88"/>
                <a:gd name="T6" fmla="+- 0 367 367"/>
                <a:gd name="T7" fmla="*/ 367 h 17"/>
                <a:gd name="T8" fmla="+- 0 3179 3179"/>
                <a:gd name="T9" fmla="*/ T8 w 88"/>
                <a:gd name="T10" fmla="+- 0 384 367"/>
                <a:gd name="T11" fmla="*/ 384 h 17"/>
                <a:gd name="T12" fmla="+- 0 3266 3179"/>
                <a:gd name="T13" fmla="*/ T12 w 88"/>
                <a:gd name="T14" fmla="+- 0 384 367"/>
                <a:gd name="T15" fmla="*/ 384 h 17"/>
                <a:gd name="T16" fmla="+- 0 3266 3179"/>
                <a:gd name="T17" fmla="*/ T16 w 88"/>
                <a:gd name="T18" fmla="+- 0 367 367"/>
                <a:gd name="T19" fmla="*/ 367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0"/>
                  </a:moveTo>
                  <a:lnTo>
                    <a:pt x="18" y="0"/>
                  </a:lnTo>
                  <a:lnTo>
                    <a:pt x="0" y="17"/>
                  </a:lnTo>
                  <a:lnTo>
                    <a:pt x="87" y="17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538" name="Freeform 1406"/>
            <p:cNvSpPr>
              <a:spLocks/>
            </p:cNvSpPr>
            <p:nvPr/>
          </p:nvSpPr>
          <p:spPr bwMode="auto">
            <a:xfrm>
              <a:off x="3073090" y="2066956"/>
              <a:ext cx="55884" cy="10796"/>
            </a:xfrm>
            <a:custGeom>
              <a:avLst/>
              <a:gdLst>
                <a:gd name="T0" fmla="+- 0 3389 3301"/>
                <a:gd name="T1" fmla="*/ T0 w 88"/>
                <a:gd name="T2" fmla="+- 0 367 367"/>
                <a:gd name="T3" fmla="*/ 367 h 17"/>
                <a:gd name="T4" fmla="+- 0 3319 3301"/>
                <a:gd name="T5" fmla="*/ T4 w 88"/>
                <a:gd name="T6" fmla="+- 0 367 367"/>
                <a:gd name="T7" fmla="*/ 367 h 17"/>
                <a:gd name="T8" fmla="+- 0 3301 3301"/>
                <a:gd name="T9" fmla="*/ T8 w 88"/>
                <a:gd name="T10" fmla="+- 0 384 367"/>
                <a:gd name="T11" fmla="*/ 384 h 17"/>
                <a:gd name="T12" fmla="+- 0 3389 3301"/>
                <a:gd name="T13" fmla="*/ T12 w 88"/>
                <a:gd name="T14" fmla="+- 0 384 367"/>
                <a:gd name="T15" fmla="*/ 384 h 17"/>
                <a:gd name="T16" fmla="+- 0 3389 3301"/>
                <a:gd name="T17" fmla="*/ T16 w 88"/>
                <a:gd name="T18" fmla="+- 0 367 367"/>
                <a:gd name="T19" fmla="*/ 367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0"/>
                  </a:moveTo>
                  <a:lnTo>
                    <a:pt x="18" y="0"/>
                  </a:lnTo>
                  <a:lnTo>
                    <a:pt x="0" y="17"/>
                  </a:lnTo>
                  <a:lnTo>
                    <a:pt x="88" y="17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537" name="Freeform 1408"/>
            <p:cNvSpPr>
              <a:spLocks/>
            </p:cNvSpPr>
            <p:nvPr/>
          </p:nvSpPr>
          <p:spPr bwMode="auto">
            <a:xfrm>
              <a:off x="3151836" y="2066956"/>
              <a:ext cx="55884" cy="10796"/>
            </a:xfrm>
            <a:custGeom>
              <a:avLst/>
              <a:gdLst>
                <a:gd name="T0" fmla="+- 0 3512 3425"/>
                <a:gd name="T1" fmla="*/ T0 w 88"/>
                <a:gd name="T2" fmla="+- 0 367 367"/>
                <a:gd name="T3" fmla="*/ 367 h 17"/>
                <a:gd name="T4" fmla="+- 0 3442 3425"/>
                <a:gd name="T5" fmla="*/ T4 w 88"/>
                <a:gd name="T6" fmla="+- 0 367 367"/>
                <a:gd name="T7" fmla="*/ 367 h 17"/>
                <a:gd name="T8" fmla="+- 0 3425 3425"/>
                <a:gd name="T9" fmla="*/ T8 w 88"/>
                <a:gd name="T10" fmla="+- 0 384 367"/>
                <a:gd name="T11" fmla="*/ 384 h 17"/>
                <a:gd name="T12" fmla="+- 0 3512 3425"/>
                <a:gd name="T13" fmla="*/ T12 w 88"/>
                <a:gd name="T14" fmla="+- 0 384 367"/>
                <a:gd name="T15" fmla="*/ 384 h 17"/>
                <a:gd name="T16" fmla="+- 0 3512 3425"/>
                <a:gd name="T17" fmla="*/ T16 w 88"/>
                <a:gd name="T18" fmla="+- 0 367 367"/>
                <a:gd name="T19" fmla="*/ 367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0"/>
                  </a:moveTo>
                  <a:lnTo>
                    <a:pt x="17" y="0"/>
                  </a:lnTo>
                  <a:lnTo>
                    <a:pt x="0" y="17"/>
                  </a:lnTo>
                  <a:lnTo>
                    <a:pt x="87" y="17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536" name="Freeform 1410"/>
            <p:cNvSpPr>
              <a:spLocks/>
            </p:cNvSpPr>
            <p:nvPr/>
          </p:nvSpPr>
          <p:spPr bwMode="auto">
            <a:xfrm>
              <a:off x="3229312" y="2066956"/>
              <a:ext cx="55884" cy="10796"/>
            </a:xfrm>
            <a:custGeom>
              <a:avLst/>
              <a:gdLst>
                <a:gd name="T0" fmla="+- 0 3635 3547"/>
                <a:gd name="T1" fmla="*/ T0 w 88"/>
                <a:gd name="T2" fmla="+- 0 367 367"/>
                <a:gd name="T3" fmla="*/ 367 h 17"/>
                <a:gd name="T4" fmla="+- 0 3564 3547"/>
                <a:gd name="T5" fmla="*/ T4 w 88"/>
                <a:gd name="T6" fmla="+- 0 367 367"/>
                <a:gd name="T7" fmla="*/ 367 h 17"/>
                <a:gd name="T8" fmla="+- 0 3547 3547"/>
                <a:gd name="T9" fmla="*/ T8 w 88"/>
                <a:gd name="T10" fmla="+- 0 384 367"/>
                <a:gd name="T11" fmla="*/ 384 h 17"/>
                <a:gd name="T12" fmla="+- 0 3635 3547"/>
                <a:gd name="T13" fmla="*/ T12 w 88"/>
                <a:gd name="T14" fmla="+- 0 384 367"/>
                <a:gd name="T15" fmla="*/ 384 h 17"/>
                <a:gd name="T16" fmla="+- 0 3635 3547"/>
                <a:gd name="T17" fmla="*/ T16 w 88"/>
                <a:gd name="T18" fmla="+- 0 367 367"/>
                <a:gd name="T19" fmla="*/ 367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0"/>
                  </a:moveTo>
                  <a:lnTo>
                    <a:pt x="17" y="0"/>
                  </a:lnTo>
                  <a:lnTo>
                    <a:pt x="0" y="17"/>
                  </a:lnTo>
                  <a:lnTo>
                    <a:pt x="88" y="17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5871" name="Freeform 1412"/>
            <p:cNvSpPr>
              <a:spLocks/>
            </p:cNvSpPr>
            <p:nvPr/>
          </p:nvSpPr>
          <p:spPr bwMode="auto">
            <a:xfrm>
              <a:off x="3307422" y="2066956"/>
              <a:ext cx="55884" cy="10796"/>
            </a:xfrm>
            <a:custGeom>
              <a:avLst/>
              <a:gdLst>
                <a:gd name="T0" fmla="+- 0 3757 3670"/>
                <a:gd name="T1" fmla="*/ T0 w 88"/>
                <a:gd name="T2" fmla="+- 0 367 367"/>
                <a:gd name="T3" fmla="*/ 367 h 17"/>
                <a:gd name="T4" fmla="+- 0 3688 3670"/>
                <a:gd name="T5" fmla="*/ T4 w 88"/>
                <a:gd name="T6" fmla="+- 0 367 367"/>
                <a:gd name="T7" fmla="*/ 367 h 17"/>
                <a:gd name="T8" fmla="+- 0 3670 3670"/>
                <a:gd name="T9" fmla="*/ T8 w 88"/>
                <a:gd name="T10" fmla="+- 0 384 367"/>
                <a:gd name="T11" fmla="*/ 384 h 17"/>
                <a:gd name="T12" fmla="+- 0 3757 3670"/>
                <a:gd name="T13" fmla="*/ T12 w 88"/>
                <a:gd name="T14" fmla="+- 0 384 367"/>
                <a:gd name="T15" fmla="*/ 384 h 17"/>
                <a:gd name="T16" fmla="+- 0 3757 3670"/>
                <a:gd name="T17" fmla="*/ T16 w 88"/>
                <a:gd name="T18" fmla="+- 0 367 367"/>
                <a:gd name="T19" fmla="*/ 367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0"/>
                  </a:moveTo>
                  <a:lnTo>
                    <a:pt x="18" y="0"/>
                  </a:lnTo>
                  <a:lnTo>
                    <a:pt x="0" y="17"/>
                  </a:lnTo>
                  <a:lnTo>
                    <a:pt x="87" y="17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5870" name="Freeform 1414"/>
            <p:cNvSpPr>
              <a:spLocks/>
            </p:cNvSpPr>
            <p:nvPr/>
          </p:nvSpPr>
          <p:spPr bwMode="auto">
            <a:xfrm>
              <a:off x="3384898" y="2066956"/>
              <a:ext cx="55884" cy="10796"/>
            </a:xfrm>
            <a:custGeom>
              <a:avLst/>
              <a:gdLst>
                <a:gd name="T0" fmla="+- 0 3880 3792"/>
                <a:gd name="T1" fmla="*/ T0 w 88"/>
                <a:gd name="T2" fmla="+- 0 367 367"/>
                <a:gd name="T3" fmla="*/ 367 h 17"/>
                <a:gd name="T4" fmla="+- 0 3810 3792"/>
                <a:gd name="T5" fmla="*/ T4 w 88"/>
                <a:gd name="T6" fmla="+- 0 367 367"/>
                <a:gd name="T7" fmla="*/ 367 h 17"/>
                <a:gd name="T8" fmla="+- 0 3792 3792"/>
                <a:gd name="T9" fmla="*/ T8 w 88"/>
                <a:gd name="T10" fmla="+- 0 384 367"/>
                <a:gd name="T11" fmla="*/ 384 h 17"/>
                <a:gd name="T12" fmla="+- 0 3880 3792"/>
                <a:gd name="T13" fmla="*/ T12 w 88"/>
                <a:gd name="T14" fmla="+- 0 384 367"/>
                <a:gd name="T15" fmla="*/ 384 h 17"/>
                <a:gd name="T16" fmla="+- 0 3880 3792"/>
                <a:gd name="T17" fmla="*/ T16 w 88"/>
                <a:gd name="T18" fmla="+- 0 367 367"/>
                <a:gd name="T19" fmla="*/ 367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0"/>
                  </a:moveTo>
                  <a:lnTo>
                    <a:pt x="18" y="0"/>
                  </a:lnTo>
                  <a:lnTo>
                    <a:pt x="0" y="17"/>
                  </a:lnTo>
                  <a:lnTo>
                    <a:pt x="88" y="17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5869" name="Freeform 1416"/>
            <p:cNvSpPr>
              <a:spLocks/>
            </p:cNvSpPr>
            <p:nvPr/>
          </p:nvSpPr>
          <p:spPr bwMode="auto">
            <a:xfrm>
              <a:off x="3462374" y="2066956"/>
              <a:ext cx="55884" cy="10796"/>
            </a:xfrm>
            <a:custGeom>
              <a:avLst/>
              <a:gdLst>
                <a:gd name="T0" fmla="+- 0 4002 3914"/>
                <a:gd name="T1" fmla="*/ T0 w 88"/>
                <a:gd name="T2" fmla="+- 0 367 367"/>
                <a:gd name="T3" fmla="*/ 367 h 17"/>
                <a:gd name="T4" fmla="+- 0 3932 3914"/>
                <a:gd name="T5" fmla="*/ T4 w 88"/>
                <a:gd name="T6" fmla="+- 0 367 367"/>
                <a:gd name="T7" fmla="*/ 367 h 17"/>
                <a:gd name="T8" fmla="+- 0 3914 3914"/>
                <a:gd name="T9" fmla="*/ T8 w 88"/>
                <a:gd name="T10" fmla="+- 0 384 367"/>
                <a:gd name="T11" fmla="*/ 384 h 17"/>
                <a:gd name="T12" fmla="+- 0 4002 3914"/>
                <a:gd name="T13" fmla="*/ T12 w 88"/>
                <a:gd name="T14" fmla="+- 0 384 367"/>
                <a:gd name="T15" fmla="*/ 384 h 17"/>
                <a:gd name="T16" fmla="+- 0 4002 3914"/>
                <a:gd name="T17" fmla="*/ T16 w 88"/>
                <a:gd name="T18" fmla="+- 0 367 367"/>
                <a:gd name="T19" fmla="*/ 367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0"/>
                  </a:moveTo>
                  <a:lnTo>
                    <a:pt x="18" y="0"/>
                  </a:lnTo>
                  <a:lnTo>
                    <a:pt x="0" y="17"/>
                  </a:lnTo>
                  <a:lnTo>
                    <a:pt x="88" y="17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5868" name="Freeform 1418"/>
            <p:cNvSpPr>
              <a:spLocks/>
            </p:cNvSpPr>
            <p:nvPr/>
          </p:nvSpPr>
          <p:spPr bwMode="auto">
            <a:xfrm>
              <a:off x="3541119" y="2066956"/>
              <a:ext cx="55884" cy="10796"/>
            </a:xfrm>
            <a:custGeom>
              <a:avLst/>
              <a:gdLst>
                <a:gd name="T0" fmla="+- 0 4126 4038"/>
                <a:gd name="T1" fmla="*/ T0 w 88"/>
                <a:gd name="T2" fmla="+- 0 367 367"/>
                <a:gd name="T3" fmla="*/ 367 h 17"/>
                <a:gd name="T4" fmla="+- 0 4055 4038"/>
                <a:gd name="T5" fmla="*/ T4 w 88"/>
                <a:gd name="T6" fmla="+- 0 367 367"/>
                <a:gd name="T7" fmla="*/ 367 h 17"/>
                <a:gd name="T8" fmla="+- 0 4038 4038"/>
                <a:gd name="T9" fmla="*/ T8 w 88"/>
                <a:gd name="T10" fmla="+- 0 384 367"/>
                <a:gd name="T11" fmla="*/ 384 h 17"/>
                <a:gd name="T12" fmla="+- 0 4126 4038"/>
                <a:gd name="T13" fmla="*/ T12 w 88"/>
                <a:gd name="T14" fmla="+- 0 384 367"/>
                <a:gd name="T15" fmla="*/ 384 h 17"/>
                <a:gd name="T16" fmla="+- 0 4126 4038"/>
                <a:gd name="T17" fmla="*/ T16 w 88"/>
                <a:gd name="T18" fmla="+- 0 367 367"/>
                <a:gd name="T19" fmla="*/ 367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0"/>
                  </a:moveTo>
                  <a:lnTo>
                    <a:pt x="17" y="0"/>
                  </a:lnTo>
                  <a:lnTo>
                    <a:pt x="0" y="17"/>
                  </a:lnTo>
                  <a:lnTo>
                    <a:pt x="88" y="17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5867" name="Freeform 1420"/>
            <p:cNvSpPr>
              <a:spLocks/>
            </p:cNvSpPr>
            <p:nvPr/>
          </p:nvSpPr>
          <p:spPr bwMode="auto">
            <a:xfrm>
              <a:off x="3618595" y="2066956"/>
              <a:ext cx="55884" cy="10796"/>
            </a:xfrm>
            <a:custGeom>
              <a:avLst/>
              <a:gdLst>
                <a:gd name="T0" fmla="+- 0 4248 4160"/>
                <a:gd name="T1" fmla="*/ T0 w 88"/>
                <a:gd name="T2" fmla="+- 0 367 367"/>
                <a:gd name="T3" fmla="*/ 367 h 17"/>
                <a:gd name="T4" fmla="+- 0 4160 4160"/>
                <a:gd name="T5" fmla="*/ T4 w 88"/>
                <a:gd name="T6" fmla="+- 0 367 367"/>
                <a:gd name="T7" fmla="*/ 367 h 17"/>
                <a:gd name="T8" fmla="+- 0 4177 4160"/>
                <a:gd name="T9" fmla="*/ T8 w 88"/>
                <a:gd name="T10" fmla="+- 0 384 367"/>
                <a:gd name="T11" fmla="*/ 384 h 17"/>
                <a:gd name="T12" fmla="+- 0 4248 4160"/>
                <a:gd name="T13" fmla="*/ T12 w 88"/>
                <a:gd name="T14" fmla="+- 0 384 367"/>
                <a:gd name="T15" fmla="*/ 384 h 17"/>
                <a:gd name="T16" fmla="+- 0 4248 4160"/>
                <a:gd name="T17" fmla="*/ T16 w 88"/>
                <a:gd name="T18" fmla="+- 0 367 367"/>
                <a:gd name="T19" fmla="*/ 367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0"/>
                  </a:moveTo>
                  <a:lnTo>
                    <a:pt x="0" y="0"/>
                  </a:lnTo>
                  <a:lnTo>
                    <a:pt x="17" y="17"/>
                  </a:lnTo>
                  <a:lnTo>
                    <a:pt x="88" y="17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5866" name="Freeform 1422"/>
            <p:cNvSpPr>
              <a:spLocks/>
            </p:cNvSpPr>
            <p:nvPr/>
          </p:nvSpPr>
          <p:spPr bwMode="auto">
            <a:xfrm>
              <a:off x="3696705" y="2066956"/>
              <a:ext cx="55884" cy="10796"/>
            </a:xfrm>
            <a:custGeom>
              <a:avLst/>
              <a:gdLst>
                <a:gd name="T0" fmla="+- 0 4370 4283"/>
                <a:gd name="T1" fmla="*/ T0 w 88"/>
                <a:gd name="T2" fmla="+- 0 367 367"/>
                <a:gd name="T3" fmla="*/ 367 h 17"/>
                <a:gd name="T4" fmla="+- 0 4283 4283"/>
                <a:gd name="T5" fmla="*/ T4 w 88"/>
                <a:gd name="T6" fmla="+- 0 367 367"/>
                <a:gd name="T7" fmla="*/ 367 h 17"/>
                <a:gd name="T8" fmla="+- 0 4301 4283"/>
                <a:gd name="T9" fmla="*/ T8 w 88"/>
                <a:gd name="T10" fmla="+- 0 384 367"/>
                <a:gd name="T11" fmla="*/ 384 h 17"/>
                <a:gd name="T12" fmla="+- 0 4370 4283"/>
                <a:gd name="T13" fmla="*/ T12 w 88"/>
                <a:gd name="T14" fmla="+- 0 384 367"/>
                <a:gd name="T15" fmla="*/ 384 h 17"/>
                <a:gd name="T16" fmla="+- 0 4370 4283"/>
                <a:gd name="T17" fmla="*/ T16 w 88"/>
                <a:gd name="T18" fmla="+- 0 367 367"/>
                <a:gd name="T19" fmla="*/ 367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0"/>
                  </a:moveTo>
                  <a:lnTo>
                    <a:pt x="0" y="0"/>
                  </a:lnTo>
                  <a:lnTo>
                    <a:pt x="18" y="17"/>
                  </a:lnTo>
                  <a:lnTo>
                    <a:pt x="87" y="17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5865" name="Freeform 1424"/>
            <p:cNvSpPr>
              <a:spLocks/>
            </p:cNvSpPr>
            <p:nvPr/>
          </p:nvSpPr>
          <p:spPr bwMode="auto">
            <a:xfrm>
              <a:off x="3774181" y="2066956"/>
              <a:ext cx="55884" cy="10796"/>
            </a:xfrm>
            <a:custGeom>
              <a:avLst/>
              <a:gdLst>
                <a:gd name="T0" fmla="+- 0 4493 4405"/>
                <a:gd name="T1" fmla="*/ T0 w 88"/>
                <a:gd name="T2" fmla="+- 0 367 367"/>
                <a:gd name="T3" fmla="*/ 367 h 17"/>
                <a:gd name="T4" fmla="+- 0 4405 4405"/>
                <a:gd name="T5" fmla="*/ T4 w 88"/>
                <a:gd name="T6" fmla="+- 0 367 367"/>
                <a:gd name="T7" fmla="*/ 367 h 17"/>
                <a:gd name="T8" fmla="+- 0 4423 4405"/>
                <a:gd name="T9" fmla="*/ T8 w 88"/>
                <a:gd name="T10" fmla="+- 0 384 367"/>
                <a:gd name="T11" fmla="*/ 384 h 17"/>
                <a:gd name="T12" fmla="+- 0 4493 4405"/>
                <a:gd name="T13" fmla="*/ T12 w 88"/>
                <a:gd name="T14" fmla="+- 0 384 367"/>
                <a:gd name="T15" fmla="*/ 384 h 17"/>
                <a:gd name="T16" fmla="+- 0 4493 4405"/>
                <a:gd name="T17" fmla="*/ T16 w 88"/>
                <a:gd name="T18" fmla="+- 0 367 367"/>
                <a:gd name="T19" fmla="*/ 367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0"/>
                  </a:moveTo>
                  <a:lnTo>
                    <a:pt x="0" y="0"/>
                  </a:lnTo>
                  <a:lnTo>
                    <a:pt x="18" y="17"/>
                  </a:lnTo>
                  <a:lnTo>
                    <a:pt x="88" y="17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5864" name="Freeform 1426"/>
            <p:cNvSpPr>
              <a:spLocks/>
            </p:cNvSpPr>
            <p:nvPr/>
          </p:nvSpPr>
          <p:spPr bwMode="auto">
            <a:xfrm>
              <a:off x="3852292" y="2066956"/>
              <a:ext cx="55884" cy="10796"/>
            </a:xfrm>
            <a:custGeom>
              <a:avLst/>
              <a:gdLst>
                <a:gd name="T0" fmla="+- 0 4615 4528"/>
                <a:gd name="T1" fmla="*/ T0 w 88"/>
                <a:gd name="T2" fmla="+- 0 367 367"/>
                <a:gd name="T3" fmla="*/ 367 h 17"/>
                <a:gd name="T4" fmla="+- 0 4528 4528"/>
                <a:gd name="T5" fmla="*/ T4 w 88"/>
                <a:gd name="T6" fmla="+- 0 367 367"/>
                <a:gd name="T7" fmla="*/ 367 h 17"/>
                <a:gd name="T8" fmla="+- 0 4546 4528"/>
                <a:gd name="T9" fmla="*/ T8 w 88"/>
                <a:gd name="T10" fmla="+- 0 384 367"/>
                <a:gd name="T11" fmla="*/ 384 h 17"/>
                <a:gd name="T12" fmla="+- 0 4615 4528"/>
                <a:gd name="T13" fmla="*/ T12 w 88"/>
                <a:gd name="T14" fmla="+- 0 384 367"/>
                <a:gd name="T15" fmla="*/ 384 h 17"/>
                <a:gd name="T16" fmla="+- 0 4615 4528"/>
                <a:gd name="T17" fmla="*/ T16 w 88"/>
                <a:gd name="T18" fmla="+- 0 367 367"/>
                <a:gd name="T19" fmla="*/ 367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0"/>
                  </a:moveTo>
                  <a:lnTo>
                    <a:pt x="0" y="0"/>
                  </a:lnTo>
                  <a:lnTo>
                    <a:pt x="18" y="17"/>
                  </a:lnTo>
                  <a:lnTo>
                    <a:pt x="87" y="17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5863" name="Freeform 1428"/>
            <p:cNvSpPr>
              <a:spLocks/>
            </p:cNvSpPr>
            <p:nvPr/>
          </p:nvSpPr>
          <p:spPr bwMode="auto">
            <a:xfrm>
              <a:off x="3930402" y="2066956"/>
              <a:ext cx="55884" cy="10796"/>
            </a:xfrm>
            <a:custGeom>
              <a:avLst/>
              <a:gdLst>
                <a:gd name="T0" fmla="+- 0 4739 4651"/>
                <a:gd name="T1" fmla="*/ T0 w 88"/>
                <a:gd name="T2" fmla="+- 0 367 367"/>
                <a:gd name="T3" fmla="*/ 367 h 17"/>
                <a:gd name="T4" fmla="+- 0 4651 4651"/>
                <a:gd name="T5" fmla="*/ T4 w 88"/>
                <a:gd name="T6" fmla="+- 0 367 367"/>
                <a:gd name="T7" fmla="*/ 367 h 17"/>
                <a:gd name="T8" fmla="+- 0 4668 4651"/>
                <a:gd name="T9" fmla="*/ T8 w 88"/>
                <a:gd name="T10" fmla="+- 0 384 367"/>
                <a:gd name="T11" fmla="*/ 384 h 17"/>
                <a:gd name="T12" fmla="+- 0 4739 4651"/>
                <a:gd name="T13" fmla="*/ T12 w 88"/>
                <a:gd name="T14" fmla="+- 0 384 367"/>
                <a:gd name="T15" fmla="*/ 384 h 17"/>
                <a:gd name="T16" fmla="+- 0 4739 4651"/>
                <a:gd name="T17" fmla="*/ T16 w 88"/>
                <a:gd name="T18" fmla="+- 0 367 367"/>
                <a:gd name="T19" fmla="*/ 367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0"/>
                  </a:moveTo>
                  <a:lnTo>
                    <a:pt x="0" y="0"/>
                  </a:lnTo>
                  <a:lnTo>
                    <a:pt x="17" y="17"/>
                  </a:lnTo>
                  <a:lnTo>
                    <a:pt x="88" y="17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5862" name="Freeform 1430"/>
            <p:cNvSpPr>
              <a:spLocks/>
            </p:cNvSpPr>
            <p:nvPr/>
          </p:nvSpPr>
          <p:spPr bwMode="auto">
            <a:xfrm>
              <a:off x="4008513" y="2066956"/>
              <a:ext cx="55884" cy="10796"/>
            </a:xfrm>
            <a:custGeom>
              <a:avLst/>
              <a:gdLst>
                <a:gd name="T0" fmla="+- 0 4861 4774"/>
                <a:gd name="T1" fmla="*/ T0 w 88"/>
                <a:gd name="T2" fmla="+- 0 367 367"/>
                <a:gd name="T3" fmla="*/ 367 h 17"/>
                <a:gd name="T4" fmla="+- 0 4774 4774"/>
                <a:gd name="T5" fmla="*/ T4 w 88"/>
                <a:gd name="T6" fmla="+- 0 367 367"/>
                <a:gd name="T7" fmla="*/ 367 h 17"/>
                <a:gd name="T8" fmla="+- 0 4790 4774"/>
                <a:gd name="T9" fmla="*/ T8 w 88"/>
                <a:gd name="T10" fmla="+- 0 384 367"/>
                <a:gd name="T11" fmla="*/ 384 h 17"/>
                <a:gd name="T12" fmla="+- 0 4861 4774"/>
                <a:gd name="T13" fmla="*/ T12 w 88"/>
                <a:gd name="T14" fmla="+- 0 384 367"/>
                <a:gd name="T15" fmla="*/ 384 h 17"/>
                <a:gd name="T16" fmla="+- 0 4861 4774"/>
                <a:gd name="T17" fmla="*/ T16 w 88"/>
                <a:gd name="T18" fmla="+- 0 367 367"/>
                <a:gd name="T19" fmla="*/ 367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0"/>
                  </a:moveTo>
                  <a:lnTo>
                    <a:pt x="0" y="0"/>
                  </a:lnTo>
                  <a:lnTo>
                    <a:pt x="16" y="17"/>
                  </a:lnTo>
                  <a:lnTo>
                    <a:pt x="87" y="17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5861" name="Freeform 1432"/>
            <p:cNvSpPr>
              <a:spLocks/>
            </p:cNvSpPr>
            <p:nvPr/>
          </p:nvSpPr>
          <p:spPr bwMode="auto">
            <a:xfrm>
              <a:off x="4085989" y="2066956"/>
              <a:ext cx="55884" cy="10796"/>
            </a:xfrm>
            <a:custGeom>
              <a:avLst/>
              <a:gdLst>
                <a:gd name="T0" fmla="+- 0 4984 4896"/>
                <a:gd name="T1" fmla="*/ T0 w 88"/>
                <a:gd name="T2" fmla="+- 0 367 367"/>
                <a:gd name="T3" fmla="*/ 367 h 17"/>
                <a:gd name="T4" fmla="+- 0 4896 4896"/>
                <a:gd name="T5" fmla="*/ T4 w 88"/>
                <a:gd name="T6" fmla="+- 0 367 367"/>
                <a:gd name="T7" fmla="*/ 367 h 17"/>
                <a:gd name="T8" fmla="+- 0 4914 4896"/>
                <a:gd name="T9" fmla="*/ T8 w 88"/>
                <a:gd name="T10" fmla="+- 0 384 367"/>
                <a:gd name="T11" fmla="*/ 384 h 17"/>
                <a:gd name="T12" fmla="+- 0 4984 4896"/>
                <a:gd name="T13" fmla="*/ T12 w 88"/>
                <a:gd name="T14" fmla="+- 0 384 367"/>
                <a:gd name="T15" fmla="*/ 384 h 17"/>
                <a:gd name="T16" fmla="+- 0 4984 4896"/>
                <a:gd name="T17" fmla="*/ T16 w 88"/>
                <a:gd name="T18" fmla="+- 0 367 367"/>
                <a:gd name="T19" fmla="*/ 367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0"/>
                  </a:moveTo>
                  <a:lnTo>
                    <a:pt x="0" y="0"/>
                  </a:lnTo>
                  <a:lnTo>
                    <a:pt x="18" y="17"/>
                  </a:lnTo>
                  <a:lnTo>
                    <a:pt x="88" y="17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5860" name="Freeform 1434"/>
            <p:cNvSpPr>
              <a:spLocks/>
            </p:cNvSpPr>
            <p:nvPr/>
          </p:nvSpPr>
          <p:spPr bwMode="auto">
            <a:xfrm>
              <a:off x="4163464" y="2066956"/>
              <a:ext cx="55884" cy="10796"/>
            </a:xfrm>
            <a:custGeom>
              <a:avLst/>
              <a:gdLst>
                <a:gd name="T0" fmla="+- 0 5106 5018"/>
                <a:gd name="T1" fmla="*/ T0 w 88"/>
                <a:gd name="T2" fmla="+- 0 367 367"/>
                <a:gd name="T3" fmla="*/ 367 h 17"/>
                <a:gd name="T4" fmla="+- 0 5018 5018"/>
                <a:gd name="T5" fmla="*/ T4 w 88"/>
                <a:gd name="T6" fmla="+- 0 367 367"/>
                <a:gd name="T7" fmla="*/ 367 h 17"/>
                <a:gd name="T8" fmla="+- 0 5036 5018"/>
                <a:gd name="T9" fmla="*/ T8 w 88"/>
                <a:gd name="T10" fmla="+- 0 384 367"/>
                <a:gd name="T11" fmla="*/ 384 h 17"/>
                <a:gd name="T12" fmla="+- 0 5106 5018"/>
                <a:gd name="T13" fmla="*/ T12 w 88"/>
                <a:gd name="T14" fmla="+- 0 384 367"/>
                <a:gd name="T15" fmla="*/ 384 h 17"/>
                <a:gd name="T16" fmla="+- 0 5106 5018"/>
                <a:gd name="T17" fmla="*/ T16 w 88"/>
                <a:gd name="T18" fmla="+- 0 367 367"/>
                <a:gd name="T19" fmla="*/ 367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0"/>
                  </a:moveTo>
                  <a:lnTo>
                    <a:pt x="0" y="0"/>
                  </a:lnTo>
                  <a:lnTo>
                    <a:pt x="18" y="17"/>
                  </a:lnTo>
                  <a:lnTo>
                    <a:pt x="88" y="17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5859" name="Freeform 1436"/>
            <p:cNvSpPr>
              <a:spLocks/>
            </p:cNvSpPr>
            <p:nvPr/>
          </p:nvSpPr>
          <p:spPr bwMode="auto">
            <a:xfrm>
              <a:off x="4242210" y="2066956"/>
              <a:ext cx="55884" cy="10796"/>
            </a:xfrm>
            <a:custGeom>
              <a:avLst/>
              <a:gdLst>
                <a:gd name="T0" fmla="+- 0 5230 5142"/>
                <a:gd name="T1" fmla="*/ T0 w 88"/>
                <a:gd name="T2" fmla="+- 0 367 367"/>
                <a:gd name="T3" fmla="*/ 367 h 17"/>
                <a:gd name="T4" fmla="+- 0 5142 5142"/>
                <a:gd name="T5" fmla="*/ T4 w 88"/>
                <a:gd name="T6" fmla="+- 0 367 367"/>
                <a:gd name="T7" fmla="*/ 367 h 17"/>
                <a:gd name="T8" fmla="+- 0 5159 5142"/>
                <a:gd name="T9" fmla="*/ T8 w 88"/>
                <a:gd name="T10" fmla="+- 0 384 367"/>
                <a:gd name="T11" fmla="*/ 384 h 17"/>
                <a:gd name="T12" fmla="+- 0 5230 5142"/>
                <a:gd name="T13" fmla="*/ T12 w 88"/>
                <a:gd name="T14" fmla="+- 0 384 367"/>
                <a:gd name="T15" fmla="*/ 384 h 17"/>
                <a:gd name="T16" fmla="+- 0 5230 5142"/>
                <a:gd name="T17" fmla="*/ T16 w 88"/>
                <a:gd name="T18" fmla="+- 0 367 367"/>
                <a:gd name="T19" fmla="*/ 367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0"/>
                  </a:moveTo>
                  <a:lnTo>
                    <a:pt x="0" y="0"/>
                  </a:lnTo>
                  <a:lnTo>
                    <a:pt x="17" y="17"/>
                  </a:lnTo>
                  <a:lnTo>
                    <a:pt x="88" y="17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5858" name="Freeform 1438"/>
            <p:cNvSpPr>
              <a:spLocks/>
            </p:cNvSpPr>
            <p:nvPr/>
          </p:nvSpPr>
          <p:spPr bwMode="auto">
            <a:xfrm>
              <a:off x="4319685" y="2066956"/>
              <a:ext cx="55884" cy="10796"/>
            </a:xfrm>
            <a:custGeom>
              <a:avLst/>
              <a:gdLst>
                <a:gd name="T0" fmla="+- 0 5352 5264"/>
                <a:gd name="T1" fmla="*/ T0 w 88"/>
                <a:gd name="T2" fmla="+- 0 367 367"/>
                <a:gd name="T3" fmla="*/ 367 h 17"/>
                <a:gd name="T4" fmla="+- 0 5264 5264"/>
                <a:gd name="T5" fmla="*/ T4 w 88"/>
                <a:gd name="T6" fmla="+- 0 367 367"/>
                <a:gd name="T7" fmla="*/ 367 h 17"/>
                <a:gd name="T8" fmla="+- 0 5281 5264"/>
                <a:gd name="T9" fmla="*/ T8 w 88"/>
                <a:gd name="T10" fmla="+- 0 384 367"/>
                <a:gd name="T11" fmla="*/ 384 h 17"/>
                <a:gd name="T12" fmla="+- 0 5352 5264"/>
                <a:gd name="T13" fmla="*/ T12 w 88"/>
                <a:gd name="T14" fmla="+- 0 384 367"/>
                <a:gd name="T15" fmla="*/ 384 h 17"/>
                <a:gd name="T16" fmla="+- 0 5352 5264"/>
                <a:gd name="T17" fmla="*/ T16 w 88"/>
                <a:gd name="T18" fmla="+- 0 367 367"/>
                <a:gd name="T19" fmla="*/ 367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0"/>
                  </a:moveTo>
                  <a:lnTo>
                    <a:pt x="0" y="0"/>
                  </a:lnTo>
                  <a:lnTo>
                    <a:pt x="17" y="17"/>
                  </a:lnTo>
                  <a:lnTo>
                    <a:pt x="88" y="17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5857" name="Freeform 1440"/>
            <p:cNvSpPr>
              <a:spLocks/>
            </p:cNvSpPr>
            <p:nvPr/>
          </p:nvSpPr>
          <p:spPr bwMode="auto">
            <a:xfrm>
              <a:off x="4397796" y="2066956"/>
              <a:ext cx="55884" cy="10796"/>
            </a:xfrm>
            <a:custGeom>
              <a:avLst/>
              <a:gdLst>
                <a:gd name="T0" fmla="+- 0 5474 5387"/>
                <a:gd name="T1" fmla="*/ T0 w 88"/>
                <a:gd name="T2" fmla="+- 0 367 367"/>
                <a:gd name="T3" fmla="*/ 367 h 17"/>
                <a:gd name="T4" fmla="+- 0 5387 5387"/>
                <a:gd name="T5" fmla="*/ T4 w 88"/>
                <a:gd name="T6" fmla="+- 0 367 367"/>
                <a:gd name="T7" fmla="*/ 367 h 17"/>
                <a:gd name="T8" fmla="+- 0 5405 5387"/>
                <a:gd name="T9" fmla="*/ T8 w 88"/>
                <a:gd name="T10" fmla="+- 0 384 367"/>
                <a:gd name="T11" fmla="*/ 384 h 17"/>
                <a:gd name="T12" fmla="+- 0 5474 5387"/>
                <a:gd name="T13" fmla="*/ T12 w 88"/>
                <a:gd name="T14" fmla="+- 0 384 367"/>
                <a:gd name="T15" fmla="*/ 384 h 17"/>
                <a:gd name="T16" fmla="+- 0 5474 5387"/>
                <a:gd name="T17" fmla="*/ T16 w 88"/>
                <a:gd name="T18" fmla="+- 0 367 367"/>
                <a:gd name="T19" fmla="*/ 367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0"/>
                  </a:moveTo>
                  <a:lnTo>
                    <a:pt x="0" y="0"/>
                  </a:lnTo>
                  <a:lnTo>
                    <a:pt x="18" y="17"/>
                  </a:lnTo>
                  <a:lnTo>
                    <a:pt x="87" y="17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5856" name="Freeform 1442"/>
            <p:cNvSpPr>
              <a:spLocks/>
            </p:cNvSpPr>
            <p:nvPr/>
          </p:nvSpPr>
          <p:spPr bwMode="auto">
            <a:xfrm>
              <a:off x="4475272" y="2066956"/>
              <a:ext cx="55884" cy="10796"/>
            </a:xfrm>
            <a:custGeom>
              <a:avLst/>
              <a:gdLst>
                <a:gd name="T0" fmla="+- 0 5597 5509"/>
                <a:gd name="T1" fmla="*/ T0 w 88"/>
                <a:gd name="T2" fmla="+- 0 367 367"/>
                <a:gd name="T3" fmla="*/ 367 h 17"/>
                <a:gd name="T4" fmla="+- 0 5509 5509"/>
                <a:gd name="T5" fmla="*/ T4 w 88"/>
                <a:gd name="T6" fmla="+- 0 367 367"/>
                <a:gd name="T7" fmla="*/ 367 h 17"/>
                <a:gd name="T8" fmla="+- 0 5527 5509"/>
                <a:gd name="T9" fmla="*/ T8 w 88"/>
                <a:gd name="T10" fmla="+- 0 384 367"/>
                <a:gd name="T11" fmla="*/ 384 h 17"/>
                <a:gd name="T12" fmla="+- 0 5597 5509"/>
                <a:gd name="T13" fmla="*/ T12 w 88"/>
                <a:gd name="T14" fmla="+- 0 384 367"/>
                <a:gd name="T15" fmla="*/ 384 h 17"/>
                <a:gd name="T16" fmla="+- 0 5597 5509"/>
                <a:gd name="T17" fmla="*/ T16 w 88"/>
                <a:gd name="T18" fmla="+- 0 367 367"/>
                <a:gd name="T19" fmla="*/ 367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0"/>
                  </a:moveTo>
                  <a:lnTo>
                    <a:pt x="0" y="0"/>
                  </a:lnTo>
                  <a:lnTo>
                    <a:pt x="18" y="17"/>
                  </a:lnTo>
                  <a:lnTo>
                    <a:pt x="88" y="17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5855" name="Freeform 1444"/>
            <p:cNvSpPr>
              <a:spLocks/>
            </p:cNvSpPr>
            <p:nvPr/>
          </p:nvSpPr>
          <p:spPr bwMode="auto">
            <a:xfrm>
              <a:off x="4553382" y="2066956"/>
              <a:ext cx="55884" cy="10796"/>
            </a:xfrm>
            <a:custGeom>
              <a:avLst/>
              <a:gdLst>
                <a:gd name="T0" fmla="+- 0 5719 5632"/>
                <a:gd name="T1" fmla="*/ T0 w 88"/>
                <a:gd name="T2" fmla="+- 0 367 367"/>
                <a:gd name="T3" fmla="*/ 367 h 17"/>
                <a:gd name="T4" fmla="+- 0 5632 5632"/>
                <a:gd name="T5" fmla="*/ T4 w 88"/>
                <a:gd name="T6" fmla="+- 0 367 367"/>
                <a:gd name="T7" fmla="*/ 367 h 17"/>
                <a:gd name="T8" fmla="+- 0 5650 5632"/>
                <a:gd name="T9" fmla="*/ T8 w 88"/>
                <a:gd name="T10" fmla="+- 0 384 367"/>
                <a:gd name="T11" fmla="*/ 384 h 17"/>
                <a:gd name="T12" fmla="+- 0 5719 5632"/>
                <a:gd name="T13" fmla="*/ T12 w 88"/>
                <a:gd name="T14" fmla="+- 0 384 367"/>
                <a:gd name="T15" fmla="*/ 384 h 17"/>
                <a:gd name="T16" fmla="+- 0 5719 5632"/>
                <a:gd name="T17" fmla="*/ T16 w 88"/>
                <a:gd name="T18" fmla="+- 0 367 367"/>
                <a:gd name="T19" fmla="*/ 367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0"/>
                  </a:moveTo>
                  <a:lnTo>
                    <a:pt x="0" y="0"/>
                  </a:lnTo>
                  <a:lnTo>
                    <a:pt x="18" y="17"/>
                  </a:lnTo>
                  <a:lnTo>
                    <a:pt x="87" y="17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515" name="Freeform 1514"/>
            <p:cNvSpPr>
              <a:spLocks/>
            </p:cNvSpPr>
            <p:nvPr/>
          </p:nvSpPr>
          <p:spPr bwMode="auto">
            <a:xfrm>
              <a:off x="4597835" y="4194498"/>
              <a:ext cx="44453" cy="45091"/>
            </a:xfrm>
            <a:custGeom>
              <a:avLst/>
              <a:gdLst>
                <a:gd name="T0" fmla="+- 0 5755 5702"/>
                <a:gd name="T1" fmla="*/ T0 w 70"/>
                <a:gd name="T2" fmla="+- 0 3771 3717"/>
                <a:gd name="T3" fmla="*/ 3771 h 71"/>
                <a:gd name="T4" fmla="+- 0 5755 5702"/>
                <a:gd name="T5" fmla="*/ T4 w 70"/>
                <a:gd name="T6" fmla="+- 0 3788 3717"/>
                <a:gd name="T7" fmla="*/ 3788 h 71"/>
                <a:gd name="T8" fmla="+- 0 5772 5702"/>
                <a:gd name="T9" fmla="*/ T8 w 70"/>
                <a:gd name="T10" fmla="+- 0 3788 3717"/>
                <a:gd name="T11" fmla="*/ 3788 h 71"/>
                <a:gd name="T12" fmla="+- 0 5755 5702"/>
                <a:gd name="T13" fmla="*/ T12 w 70"/>
                <a:gd name="T14" fmla="+- 0 3771 3717"/>
                <a:gd name="T15" fmla="*/ 3771 h 7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70" h="71">
                  <a:moveTo>
                    <a:pt x="53" y="54"/>
                  </a:moveTo>
                  <a:lnTo>
                    <a:pt x="53" y="71"/>
                  </a:lnTo>
                  <a:lnTo>
                    <a:pt x="70" y="71"/>
                  </a:lnTo>
                  <a:lnTo>
                    <a:pt x="53" y="54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516" name="Freeform 1515"/>
            <p:cNvSpPr>
              <a:spLocks/>
            </p:cNvSpPr>
            <p:nvPr/>
          </p:nvSpPr>
          <p:spPr bwMode="auto">
            <a:xfrm>
              <a:off x="4597835" y="4194498"/>
              <a:ext cx="44453" cy="45091"/>
            </a:xfrm>
            <a:custGeom>
              <a:avLst/>
              <a:gdLst>
                <a:gd name="T0" fmla="+- 0 5772 5702"/>
                <a:gd name="T1" fmla="*/ T0 w 70"/>
                <a:gd name="T2" fmla="+- 0 3770 3717"/>
                <a:gd name="T3" fmla="*/ 3770 h 71"/>
                <a:gd name="T4" fmla="+- 0 5755 5702"/>
                <a:gd name="T5" fmla="*/ T4 w 70"/>
                <a:gd name="T6" fmla="+- 0 3770 3717"/>
                <a:gd name="T7" fmla="*/ 3770 h 71"/>
                <a:gd name="T8" fmla="+- 0 5755 5702"/>
                <a:gd name="T9" fmla="*/ T8 w 70"/>
                <a:gd name="T10" fmla="+- 0 3771 3717"/>
                <a:gd name="T11" fmla="*/ 3771 h 71"/>
                <a:gd name="T12" fmla="+- 0 5772 5702"/>
                <a:gd name="T13" fmla="*/ T12 w 70"/>
                <a:gd name="T14" fmla="+- 0 3788 3717"/>
                <a:gd name="T15" fmla="*/ 3788 h 71"/>
                <a:gd name="T16" fmla="+- 0 5772 5702"/>
                <a:gd name="T17" fmla="*/ T16 w 70"/>
                <a:gd name="T18" fmla="+- 0 3770 3717"/>
                <a:gd name="T19" fmla="*/ 3770 h 7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70" h="71">
                  <a:moveTo>
                    <a:pt x="70" y="53"/>
                  </a:moveTo>
                  <a:lnTo>
                    <a:pt x="53" y="53"/>
                  </a:lnTo>
                  <a:lnTo>
                    <a:pt x="53" y="54"/>
                  </a:lnTo>
                  <a:lnTo>
                    <a:pt x="70" y="71"/>
                  </a:lnTo>
                  <a:lnTo>
                    <a:pt x="70" y="53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6018" name="Freeform 1626"/>
            <p:cNvSpPr>
              <a:spLocks/>
            </p:cNvSpPr>
            <p:nvPr/>
          </p:nvSpPr>
          <p:spPr bwMode="auto">
            <a:xfrm>
              <a:off x="4631493" y="3135808"/>
              <a:ext cx="44453" cy="45091"/>
            </a:xfrm>
            <a:custGeom>
              <a:avLst/>
              <a:gdLst>
                <a:gd name="T0" fmla="+- 0 5772 5755"/>
                <a:gd name="T1" fmla="*/ T0 w 70"/>
                <a:gd name="T2" fmla="+- 0 2050 2050"/>
                <a:gd name="T3" fmla="*/ 2050 h 71"/>
                <a:gd name="T4" fmla="+- 0 5755 5755"/>
                <a:gd name="T5" fmla="*/ T4 w 70"/>
                <a:gd name="T6" fmla="+- 0 2068 2050"/>
                <a:gd name="T7" fmla="*/ 2068 h 71"/>
                <a:gd name="T8" fmla="+- 0 5772 5755"/>
                <a:gd name="T9" fmla="*/ T8 w 70"/>
                <a:gd name="T10" fmla="+- 0 2068 2050"/>
                <a:gd name="T11" fmla="*/ 2068 h 71"/>
                <a:gd name="T12" fmla="+- 0 5772 5755"/>
                <a:gd name="T13" fmla="*/ T12 w 70"/>
                <a:gd name="T14" fmla="+- 0 2050 2050"/>
                <a:gd name="T15" fmla="*/ 2050 h 7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70" h="71">
                  <a:moveTo>
                    <a:pt x="17" y="0"/>
                  </a:moveTo>
                  <a:lnTo>
                    <a:pt x="0" y="18"/>
                  </a:lnTo>
                  <a:lnTo>
                    <a:pt x="17" y="18"/>
                  </a:lnTo>
                  <a:lnTo>
                    <a:pt x="1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470" name="Freeform 1664"/>
            <p:cNvSpPr>
              <a:spLocks/>
            </p:cNvSpPr>
            <p:nvPr/>
          </p:nvSpPr>
          <p:spPr bwMode="auto">
            <a:xfrm>
              <a:off x="2550448" y="3158036"/>
              <a:ext cx="4261792" cy="1081554"/>
            </a:xfrm>
            <a:custGeom>
              <a:avLst/>
              <a:gdLst>
                <a:gd name="T0" fmla="+- 0 2478 2478"/>
                <a:gd name="T1" fmla="*/ T0 w 6711"/>
                <a:gd name="T2" fmla="+- 0 2085 2085"/>
                <a:gd name="T3" fmla="*/ 2085 h 1703"/>
                <a:gd name="T4" fmla="+- 0 9189 2478"/>
                <a:gd name="T5" fmla="*/ T4 w 6711"/>
                <a:gd name="T6" fmla="+- 0 2085 2085"/>
                <a:gd name="T7" fmla="*/ 2085 h 1703"/>
                <a:gd name="T8" fmla="+- 0 9189 2478"/>
                <a:gd name="T9" fmla="*/ T8 w 6711"/>
                <a:gd name="T10" fmla="+- 0 3788 2085"/>
                <a:gd name="T11" fmla="*/ 3788 h 1703"/>
                <a:gd name="T12" fmla="+- 0 2478 2478"/>
                <a:gd name="T13" fmla="*/ T12 w 6711"/>
                <a:gd name="T14" fmla="+- 0 3788 2085"/>
                <a:gd name="T15" fmla="*/ 3788 h 1703"/>
                <a:gd name="T16" fmla="+- 0 2478 2478"/>
                <a:gd name="T17" fmla="*/ T16 w 6711"/>
                <a:gd name="T18" fmla="+- 0 2085 2085"/>
                <a:gd name="T19" fmla="*/ 2085 h 1703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6711" h="1703">
                  <a:moveTo>
                    <a:pt x="0" y="0"/>
                  </a:moveTo>
                  <a:lnTo>
                    <a:pt x="6711" y="0"/>
                  </a:lnTo>
                  <a:lnTo>
                    <a:pt x="6711" y="1703"/>
                  </a:lnTo>
                  <a:lnTo>
                    <a:pt x="0" y="170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1144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469" name="Freeform 1666"/>
            <p:cNvSpPr>
              <a:spLocks/>
            </p:cNvSpPr>
            <p:nvPr/>
          </p:nvSpPr>
          <p:spPr bwMode="auto">
            <a:xfrm>
              <a:off x="2550448" y="2077752"/>
              <a:ext cx="4261792" cy="1080919"/>
            </a:xfrm>
            <a:custGeom>
              <a:avLst/>
              <a:gdLst>
                <a:gd name="T0" fmla="+- 0 2478 2478"/>
                <a:gd name="T1" fmla="*/ T0 w 6711"/>
                <a:gd name="T2" fmla="+- 0 384 384"/>
                <a:gd name="T3" fmla="*/ 384 h 1702"/>
                <a:gd name="T4" fmla="+- 0 9189 2478"/>
                <a:gd name="T5" fmla="*/ T4 w 6711"/>
                <a:gd name="T6" fmla="+- 0 384 384"/>
                <a:gd name="T7" fmla="*/ 384 h 1702"/>
                <a:gd name="T8" fmla="+- 0 9189 2478"/>
                <a:gd name="T9" fmla="*/ T8 w 6711"/>
                <a:gd name="T10" fmla="+- 0 2085 384"/>
                <a:gd name="T11" fmla="*/ 2085 h 1702"/>
                <a:gd name="T12" fmla="+- 0 2478 2478"/>
                <a:gd name="T13" fmla="*/ T12 w 6711"/>
                <a:gd name="T14" fmla="+- 0 2085 384"/>
                <a:gd name="T15" fmla="*/ 2085 h 1702"/>
                <a:gd name="T16" fmla="+- 0 2478 2478"/>
                <a:gd name="T17" fmla="*/ T16 w 6711"/>
                <a:gd name="T18" fmla="+- 0 384 384"/>
                <a:gd name="T19" fmla="*/ 384 h 170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6711" h="1702">
                  <a:moveTo>
                    <a:pt x="0" y="0"/>
                  </a:moveTo>
                  <a:lnTo>
                    <a:pt x="6711" y="0"/>
                  </a:lnTo>
                  <a:lnTo>
                    <a:pt x="6711" y="1701"/>
                  </a:lnTo>
                  <a:lnTo>
                    <a:pt x="0" y="1701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1144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464" name="Freeform 1676"/>
            <p:cNvSpPr>
              <a:spLocks/>
            </p:cNvSpPr>
            <p:nvPr/>
          </p:nvSpPr>
          <p:spPr bwMode="auto">
            <a:xfrm>
              <a:off x="2550448" y="3158036"/>
              <a:ext cx="4261792" cy="1081554"/>
            </a:xfrm>
            <a:custGeom>
              <a:avLst/>
              <a:gdLst>
                <a:gd name="T0" fmla="+- 0 2478 2478"/>
                <a:gd name="T1" fmla="*/ T0 w 6711"/>
                <a:gd name="T2" fmla="+- 0 2085 2085"/>
                <a:gd name="T3" fmla="*/ 2085 h 1703"/>
                <a:gd name="T4" fmla="+- 0 9189 2478"/>
                <a:gd name="T5" fmla="*/ T4 w 6711"/>
                <a:gd name="T6" fmla="+- 0 2085 2085"/>
                <a:gd name="T7" fmla="*/ 2085 h 1703"/>
                <a:gd name="T8" fmla="+- 0 9189 2478"/>
                <a:gd name="T9" fmla="*/ T8 w 6711"/>
                <a:gd name="T10" fmla="+- 0 3788 2085"/>
                <a:gd name="T11" fmla="*/ 3788 h 1703"/>
                <a:gd name="T12" fmla="+- 0 2478 2478"/>
                <a:gd name="T13" fmla="*/ T12 w 6711"/>
                <a:gd name="T14" fmla="+- 0 3788 2085"/>
                <a:gd name="T15" fmla="*/ 3788 h 1703"/>
                <a:gd name="T16" fmla="+- 0 2478 2478"/>
                <a:gd name="T17" fmla="*/ T16 w 6711"/>
                <a:gd name="T18" fmla="+- 0 2085 2085"/>
                <a:gd name="T19" fmla="*/ 2085 h 1703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6711" h="1703">
                  <a:moveTo>
                    <a:pt x="0" y="0"/>
                  </a:moveTo>
                  <a:lnTo>
                    <a:pt x="6711" y="0"/>
                  </a:lnTo>
                  <a:lnTo>
                    <a:pt x="6711" y="1703"/>
                  </a:lnTo>
                  <a:lnTo>
                    <a:pt x="0" y="170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1144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456" name="Freeform 1690"/>
            <p:cNvSpPr>
              <a:spLocks/>
            </p:cNvSpPr>
            <p:nvPr/>
          </p:nvSpPr>
          <p:spPr bwMode="auto">
            <a:xfrm>
              <a:off x="2550448" y="3147239"/>
              <a:ext cx="33657" cy="44456"/>
            </a:xfrm>
            <a:custGeom>
              <a:avLst/>
              <a:gdLst>
                <a:gd name="T0" fmla="+- 0 2478 2478"/>
                <a:gd name="T1" fmla="*/ T0 w 53"/>
                <a:gd name="T2" fmla="+- 0 2069 2068"/>
                <a:gd name="T3" fmla="*/ 2069 h 70"/>
                <a:gd name="T4" fmla="+- 0 2478 2478"/>
                <a:gd name="T5" fmla="*/ T4 w 53"/>
                <a:gd name="T6" fmla="+- 0 2085 2068"/>
                <a:gd name="T7" fmla="*/ 2085 h 70"/>
                <a:gd name="T8" fmla="+- 0 2489 2478"/>
                <a:gd name="T9" fmla="*/ T8 w 53"/>
                <a:gd name="T10" fmla="+- 0 2085 2068"/>
                <a:gd name="T11" fmla="*/ 2085 h 70"/>
                <a:gd name="T12" fmla="+- 0 2478 2478"/>
                <a:gd name="T13" fmla="*/ T12 w 53"/>
                <a:gd name="T14" fmla="+- 0 2069 2068"/>
                <a:gd name="T15" fmla="*/ 2069 h 7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53" h="70">
                  <a:moveTo>
                    <a:pt x="0" y="1"/>
                  </a:moveTo>
                  <a:lnTo>
                    <a:pt x="0" y="17"/>
                  </a:lnTo>
                  <a:lnTo>
                    <a:pt x="11" y="17"/>
                  </a:lnTo>
                  <a:lnTo>
                    <a:pt x="0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457" name="Freeform 1691"/>
            <p:cNvSpPr>
              <a:spLocks/>
            </p:cNvSpPr>
            <p:nvPr/>
          </p:nvSpPr>
          <p:spPr bwMode="auto">
            <a:xfrm>
              <a:off x="2550448" y="3147239"/>
              <a:ext cx="33657" cy="44456"/>
            </a:xfrm>
            <a:custGeom>
              <a:avLst/>
              <a:gdLst>
                <a:gd name="T0" fmla="+- 0 2503 2478"/>
                <a:gd name="T1" fmla="*/ T0 w 53"/>
                <a:gd name="T2" fmla="+- 0 2079 2068"/>
                <a:gd name="T3" fmla="*/ 2079 h 70"/>
                <a:gd name="T4" fmla="+- 0 2496 2478"/>
                <a:gd name="T5" fmla="*/ T4 w 53"/>
                <a:gd name="T6" fmla="+- 0 2085 2068"/>
                <a:gd name="T7" fmla="*/ 2085 h 70"/>
                <a:gd name="T8" fmla="+- 0 2507 2478"/>
                <a:gd name="T9" fmla="*/ T8 w 53"/>
                <a:gd name="T10" fmla="+- 0 2085 2068"/>
                <a:gd name="T11" fmla="*/ 2085 h 70"/>
                <a:gd name="T12" fmla="+- 0 2503 2478"/>
                <a:gd name="T13" fmla="*/ T12 w 53"/>
                <a:gd name="T14" fmla="+- 0 2079 2068"/>
                <a:gd name="T15" fmla="*/ 2079 h 7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53" h="70">
                  <a:moveTo>
                    <a:pt x="25" y="11"/>
                  </a:moveTo>
                  <a:lnTo>
                    <a:pt x="18" y="17"/>
                  </a:lnTo>
                  <a:lnTo>
                    <a:pt x="29" y="17"/>
                  </a:lnTo>
                  <a:lnTo>
                    <a:pt x="25" y="1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458" name="Freeform 1692"/>
            <p:cNvSpPr>
              <a:spLocks/>
            </p:cNvSpPr>
            <p:nvPr/>
          </p:nvSpPr>
          <p:spPr bwMode="auto">
            <a:xfrm>
              <a:off x="2550448" y="3147239"/>
              <a:ext cx="33657" cy="44456"/>
            </a:xfrm>
            <a:custGeom>
              <a:avLst/>
              <a:gdLst>
                <a:gd name="T0" fmla="+- 0 2513 2478"/>
                <a:gd name="T1" fmla="*/ T0 w 53"/>
                <a:gd name="T2" fmla="+- 0 2069 2068"/>
                <a:gd name="T3" fmla="*/ 2069 h 70"/>
                <a:gd name="T4" fmla="+- 0 2496 2478"/>
                <a:gd name="T5" fmla="*/ T4 w 53"/>
                <a:gd name="T6" fmla="+- 0 2069 2068"/>
                <a:gd name="T7" fmla="*/ 2069 h 70"/>
                <a:gd name="T8" fmla="+- 0 2503 2478"/>
                <a:gd name="T9" fmla="*/ T8 w 53"/>
                <a:gd name="T10" fmla="+- 0 2079 2068"/>
                <a:gd name="T11" fmla="*/ 2079 h 70"/>
                <a:gd name="T12" fmla="+- 0 2513 2478"/>
                <a:gd name="T13" fmla="*/ T12 w 53"/>
                <a:gd name="T14" fmla="+- 0 2069 2068"/>
                <a:gd name="T15" fmla="*/ 2069 h 7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53" h="70">
                  <a:moveTo>
                    <a:pt x="35" y="1"/>
                  </a:moveTo>
                  <a:lnTo>
                    <a:pt x="18" y="1"/>
                  </a:lnTo>
                  <a:lnTo>
                    <a:pt x="25" y="11"/>
                  </a:lnTo>
                  <a:lnTo>
                    <a:pt x="35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6138" name="Freeform 1762"/>
            <p:cNvSpPr>
              <a:spLocks/>
            </p:cNvSpPr>
            <p:nvPr/>
          </p:nvSpPr>
          <p:spPr bwMode="auto">
            <a:xfrm>
              <a:off x="4542586" y="3147239"/>
              <a:ext cx="55884" cy="10796"/>
            </a:xfrm>
            <a:custGeom>
              <a:avLst/>
              <a:gdLst>
                <a:gd name="T0" fmla="+- 0 5702 5615"/>
                <a:gd name="T1" fmla="*/ T0 w 88"/>
                <a:gd name="T2" fmla="+- 0 2069 2068"/>
                <a:gd name="T3" fmla="*/ 2069 h 17"/>
                <a:gd name="T4" fmla="+- 0 5615 5615"/>
                <a:gd name="T5" fmla="*/ T4 w 88"/>
                <a:gd name="T6" fmla="+- 0 2069 2068"/>
                <a:gd name="T7" fmla="*/ 2069 h 17"/>
                <a:gd name="T8" fmla="+- 0 5615 5615"/>
                <a:gd name="T9" fmla="*/ T8 w 88"/>
                <a:gd name="T10" fmla="+- 0 2085 2068"/>
                <a:gd name="T11" fmla="*/ 2085 h 17"/>
                <a:gd name="T12" fmla="+- 0 5684 5615"/>
                <a:gd name="T13" fmla="*/ T12 w 88"/>
                <a:gd name="T14" fmla="+- 0 2085 2068"/>
                <a:gd name="T15" fmla="*/ 2085 h 17"/>
                <a:gd name="T16" fmla="+- 0 5702 5615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1"/>
                  </a:moveTo>
                  <a:lnTo>
                    <a:pt x="0" y="1"/>
                  </a:lnTo>
                  <a:lnTo>
                    <a:pt x="0" y="17"/>
                  </a:lnTo>
                  <a:lnTo>
                    <a:pt x="69" y="17"/>
                  </a:lnTo>
                  <a:lnTo>
                    <a:pt x="87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6137" name="Freeform 1764"/>
            <p:cNvSpPr>
              <a:spLocks/>
            </p:cNvSpPr>
            <p:nvPr/>
          </p:nvSpPr>
          <p:spPr bwMode="auto">
            <a:xfrm>
              <a:off x="4464476" y="3147239"/>
              <a:ext cx="55884" cy="10796"/>
            </a:xfrm>
            <a:custGeom>
              <a:avLst/>
              <a:gdLst>
                <a:gd name="T0" fmla="+- 0 5580 5492"/>
                <a:gd name="T1" fmla="*/ T0 w 88"/>
                <a:gd name="T2" fmla="+- 0 2069 2068"/>
                <a:gd name="T3" fmla="*/ 2069 h 17"/>
                <a:gd name="T4" fmla="+- 0 5492 5492"/>
                <a:gd name="T5" fmla="*/ T4 w 88"/>
                <a:gd name="T6" fmla="+- 0 2069 2068"/>
                <a:gd name="T7" fmla="*/ 2069 h 17"/>
                <a:gd name="T8" fmla="+- 0 5492 5492"/>
                <a:gd name="T9" fmla="*/ T8 w 88"/>
                <a:gd name="T10" fmla="+- 0 2085 2068"/>
                <a:gd name="T11" fmla="*/ 2085 h 17"/>
                <a:gd name="T12" fmla="+- 0 5562 5492"/>
                <a:gd name="T13" fmla="*/ T12 w 88"/>
                <a:gd name="T14" fmla="+- 0 2085 2068"/>
                <a:gd name="T15" fmla="*/ 2085 h 17"/>
                <a:gd name="T16" fmla="+- 0 5580 5492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1"/>
                  </a:moveTo>
                  <a:lnTo>
                    <a:pt x="0" y="1"/>
                  </a:lnTo>
                  <a:lnTo>
                    <a:pt x="0" y="17"/>
                  </a:lnTo>
                  <a:lnTo>
                    <a:pt x="70" y="17"/>
                  </a:lnTo>
                  <a:lnTo>
                    <a:pt x="88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6136" name="Freeform 1766"/>
            <p:cNvSpPr>
              <a:spLocks/>
            </p:cNvSpPr>
            <p:nvPr/>
          </p:nvSpPr>
          <p:spPr bwMode="auto">
            <a:xfrm>
              <a:off x="4386365" y="3147239"/>
              <a:ext cx="55884" cy="10796"/>
            </a:xfrm>
            <a:custGeom>
              <a:avLst/>
              <a:gdLst>
                <a:gd name="T0" fmla="+- 0 5456 5369"/>
                <a:gd name="T1" fmla="*/ T0 w 88"/>
                <a:gd name="T2" fmla="+- 0 2069 2068"/>
                <a:gd name="T3" fmla="*/ 2069 h 17"/>
                <a:gd name="T4" fmla="+- 0 5369 5369"/>
                <a:gd name="T5" fmla="*/ T4 w 88"/>
                <a:gd name="T6" fmla="+- 0 2069 2068"/>
                <a:gd name="T7" fmla="*/ 2069 h 17"/>
                <a:gd name="T8" fmla="+- 0 5369 5369"/>
                <a:gd name="T9" fmla="*/ T8 w 88"/>
                <a:gd name="T10" fmla="+- 0 2085 2068"/>
                <a:gd name="T11" fmla="*/ 2085 h 17"/>
                <a:gd name="T12" fmla="+- 0 5439 5369"/>
                <a:gd name="T13" fmla="*/ T12 w 88"/>
                <a:gd name="T14" fmla="+- 0 2085 2068"/>
                <a:gd name="T15" fmla="*/ 2085 h 17"/>
                <a:gd name="T16" fmla="+- 0 5456 5369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1"/>
                  </a:moveTo>
                  <a:lnTo>
                    <a:pt x="0" y="1"/>
                  </a:lnTo>
                  <a:lnTo>
                    <a:pt x="0" y="17"/>
                  </a:lnTo>
                  <a:lnTo>
                    <a:pt x="70" y="17"/>
                  </a:lnTo>
                  <a:lnTo>
                    <a:pt x="87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6135" name="Freeform 1768"/>
            <p:cNvSpPr>
              <a:spLocks/>
            </p:cNvSpPr>
            <p:nvPr/>
          </p:nvSpPr>
          <p:spPr bwMode="auto">
            <a:xfrm>
              <a:off x="4308255" y="3147239"/>
              <a:ext cx="55884" cy="10796"/>
            </a:xfrm>
            <a:custGeom>
              <a:avLst/>
              <a:gdLst>
                <a:gd name="T0" fmla="+- 0 5334 5246"/>
                <a:gd name="T1" fmla="*/ T0 w 88"/>
                <a:gd name="T2" fmla="+- 0 2069 2068"/>
                <a:gd name="T3" fmla="*/ 2069 h 17"/>
                <a:gd name="T4" fmla="+- 0 5246 5246"/>
                <a:gd name="T5" fmla="*/ T4 w 88"/>
                <a:gd name="T6" fmla="+- 0 2069 2068"/>
                <a:gd name="T7" fmla="*/ 2069 h 17"/>
                <a:gd name="T8" fmla="+- 0 5246 5246"/>
                <a:gd name="T9" fmla="*/ T8 w 88"/>
                <a:gd name="T10" fmla="+- 0 2085 2068"/>
                <a:gd name="T11" fmla="*/ 2085 h 17"/>
                <a:gd name="T12" fmla="+- 0 5317 5246"/>
                <a:gd name="T13" fmla="*/ T12 w 88"/>
                <a:gd name="T14" fmla="+- 0 2085 2068"/>
                <a:gd name="T15" fmla="*/ 2085 h 17"/>
                <a:gd name="T16" fmla="+- 0 5334 5246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1"/>
                  </a:moveTo>
                  <a:lnTo>
                    <a:pt x="0" y="1"/>
                  </a:lnTo>
                  <a:lnTo>
                    <a:pt x="0" y="17"/>
                  </a:lnTo>
                  <a:lnTo>
                    <a:pt x="71" y="17"/>
                  </a:lnTo>
                  <a:lnTo>
                    <a:pt x="88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6134" name="Freeform 1770"/>
            <p:cNvSpPr>
              <a:spLocks/>
            </p:cNvSpPr>
            <p:nvPr/>
          </p:nvSpPr>
          <p:spPr bwMode="auto">
            <a:xfrm>
              <a:off x="4230779" y="3147239"/>
              <a:ext cx="55884" cy="10796"/>
            </a:xfrm>
            <a:custGeom>
              <a:avLst/>
              <a:gdLst>
                <a:gd name="T0" fmla="+- 0 5211 5124"/>
                <a:gd name="T1" fmla="*/ T0 w 88"/>
                <a:gd name="T2" fmla="+- 0 2069 2068"/>
                <a:gd name="T3" fmla="*/ 2069 h 17"/>
                <a:gd name="T4" fmla="+- 0 5124 5124"/>
                <a:gd name="T5" fmla="*/ T4 w 88"/>
                <a:gd name="T6" fmla="+- 0 2069 2068"/>
                <a:gd name="T7" fmla="*/ 2069 h 17"/>
                <a:gd name="T8" fmla="+- 0 5124 5124"/>
                <a:gd name="T9" fmla="*/ T8 w 88"/>
                <a:gd name="T10" fmla="+- 0 2085 2068"/>
                <a:gd name="T11" fmla="*/ 2085 h 17"/>
                <a:gd name="T12" fmla="+- 0 5193 5124"/>
                <a:gd name="T13" fmla="*/ T12 w 88"/>
                <a:gd name="T14" fmla="+- 0 2085 2068"/>
                <a:gd name="T15" fmla="*/ 2085 h 17"/>
                <a:gd name="T16" fmla="+- 0 5211 5124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1"/>
                  </a:moveTo>
                  <a:lnTo>
                    <a:pt x="0" y="1"/>
                  </a:lnTo>
                  <a:lnTo>
                    <a:pt x="0" y="17"/>
                  </a:lnTo>
                  <a:lnTo>
                    <a:pt x="69" y="17"/>
                  </a:lnTo>
                  <a:lnTo>
                    <a:pt x="87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6133" name="Freeform 1772"/>
            <p:cNvSpPr>
              <a:spLocks/>
            </p:cNvSpPr>
            <p:nvPr/>
          </p:nvSpPr>
          <p:spPr bwMode="auto">
            <a:xfrm>
              <a:off x="4153303" y="3147239"/>
              <a:ext cx="55884" cy="10796"/>
            </a:xfrm>
            <a:custGeom>
              <a:avLst/>
              <a:gdLst>
                <a:gd name="T0" fmla="+- 0 5089 5002"/>
                <a:gd name="T1" fmla="*/ T0 w 88"/>
                <a:gd name="T2" fmla="+- 0 2069 2068"/>
                <a:gd name="T3" fmla="*/ 2069 h 17"/>
                <a:gd name="T4" fmla="+- 0 5001 5002"/>
                <a:gd name="T5" fmla="*/ T4 w 88"/>
                <a:gd name="T6" fmla="+- 0 2069 2068"/>
                <a:gd name="T7" fmla="*/ 2069 h 17"/>
                <a:gd name="T8" fmla="+- 0 5001 5002"/>
                <a:gd name="T9" fmla="*/ T8 w 88"/>
                <a:gd name="T10" fmla="+- 0 2085 2068"/>
                <a:gd name="T11" fmla="*/ 2085 h 17"/>
                <a:gd name="T12" fmla="+- 0 5071 5002"/>
                <a:gd name="T13" fmla="*/ T12 w 88"/>
                <a:gd name="T14" fmla="+- 0 2085 2068"/>
                <a:gd name="T15" fmla="*/ 2085 h 17"/>
                <a:gd name="T16" fmla="+- 0 5089 5002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1"/>
                  </a:moveTo>
                  <a:lnTo>
                    <a:pt x="-1" y="1"/>
                  </a:lnTo>
                  <a:lnTo>
                    <a:pt x="-1" y="17"/>
                  </a:lnTo>
                  <a:lnTo>
                    <a:pt x="69" y="17"/>
                  </a:lnTo>
                  <a:lnTo>
                    <a:pt x="87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6132" name="Freeform 1774"/>
            <p:cNvSpPr>
              <a:spLocks/>
            </p:cNvSpPr>
            <p:nvPr/>
          </p:nvSpPr>
          <p:spPr bwMode="auto">
            <a:xfrm>
              <a:off x="4074558" y="3147239"/>
              <a:ext cx="55884" cy="10796"/>
            </a:xfrm>
            <a:custGeom>
              <a:avLst/>
              <a:gdLst>
                <a:gd name="T0" fmla="+- 0 4965 4878"/>
                <a:gd name="T1" fmla="*/ T0 w 88"/>
                <a:gd name="T2" fmla="+- 0 2069 2068"/>
                <a:gd name="T3" fmla="*/ 2069 h 17"/>
                <a:gd name="T4" fmla="+- 0 4878 4878"/>
                <a:gd name="T5" fmla="*/ T4 w 88"/>
                <a:gd name="T6" fmla="+- 0 2069 2068"/>
                <a:gd name="T7" fmla="*/ 2069 h 17"/>
                <a:gd name="T8" fmla="+- 0 4878 4878"/>
                <a:gd name="T9" fmla="*/ T8 w 88"/>
                <a:gd name="T10" fmla="+- 0 2085 2068"/>
                <a:gd name="T11" fmla="*/ 2085 h 17"/>
                <a:gd name="T12" fmla="+- 0 4949 4878"/>
                <a:gd name="T13" fmla="*/ T12 w 88"/>
                <a:gd name="T14" fmla="+- 0 2085 2068"/>
                <a:gd name="T15" fmla="*/ 2085 h 17"/>
                <a:gd name="T16" fmla="+- 0 4965 4878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1"/>
                  </a:moveTo>
                  <a:lnTo>
                    <a:pt x="0" y="1"/>
                  </a:lnTo>
                  <a:lnTo>
                    <a:pt x="0" y="17"/>
                  </a:lnTo>
                  <a:lnTo>
                    <a:pt x="71" y="17"/>
                  </a:lnTo>
                  <a:lnTo>
                    <a:pt x="87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6131" name="Freeform 1776"/>
            <p:cNvSpPr>
              <a:spLocks/>
            </p:cNvSpPr>
            <p:nvPr/>
          </p:nvSpPr>
          <p:spPr bwMode="auto">
            <a:xfrm>
              <a:off x="3997082" y="3147239"/>
              <a:ext cx="55884" cy="10796"/>
            </a:xfrm>
            <a:custGeom>
              <a:avLst/>
              <a:gdLst>
                <a:gd name="T0" fmla="+- 0 4843 4756"/>
                <a:gd name="T1" fmla="*/ T0 w 88"/>
                <a:gd name="T2" fmla="+- 0 2069 2068"/>
                <a:gd name="T3" fmla="*/ 2069 h 17"/>
                <a:gd name="T4" fmla="+- 0 4755 4756"/>
                <a:gd name="T5" fmla="*/ T4 w 88"/>
                <a:gd name="T6" fmla="+- 0 2069 2068"/>
                <a:gd name="T7" fmla="*/ 2069 h 17"/>
                <a:gd name="T8" fmla="+- 0 4755 4756"/>
                <a:gd name="T9" fmla="*/ T8 w 88"/>
                <a:gd name="T10" fmla="+- 0 2085 2068"/>
                <a:gd name="T11" fmla="*/ 2085 h 17"/>
                <a:gd name="T12" fmla="+- 0 4826 4756"/>
                <a:gd name="T13" fmla="*/ T12 w 88"/>
                <a:gd name="T14" fmla="+- 0 2085 2068"/>
                <a:gd name="T15" fmla="*/ 2085 h 17"/>
                <a:gd name="T16" fmla="+- 0 4843 4756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1"/>
                  </a:moveTo>
                  <a:lnTo>
                    <a:pt x="-1" y="1"/>
                  </a:lnTo>
                  <a:lnTo>
                    <a:pt x="-1" y="17"/>
                  </a:lnTo>
                  <a:lnTo>
                    <a:pt x="70" y="17"/>
                  </a:lnTo>
                  <a:lnTo>
                    <a:pt x="87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6130" name="Freeform 1778"/>
            <p:cNvSpPr>
              <a:spLocks/>
            </p:cNvSpPr>
            <p:nvPr/>
          </p:nvSpPr>
          <p:spPr bwMode="auto">
            <a:xfrm>
              <a:off x="3918971" y="3147239"/>
              <a:ext cx="55884" cy="10796"/>
            </a:xfrm>
            <a:custGeom>
              <a:avLst/>
              <a:gdLst>
                <a:gd name="T0" fmla="+- 0 4721 4633"/>
                <a:gd name="T1" fmla="*/ T0 w 88"/>
                <a:gd name="T2" fmla="+- 0 2069 2068"/>
                <a:gd name="T3" fmla="*/ 2069 h 17"/>
                <a:gd name="T4" fmla="+- 0 4633 4633"/>
                <a:gd name="T5" fmla="*/ T4 w 88"/>
                <a:gd name="T6" fmla="+- 0 2069 2068"/>
                <a:gd name="T7" fmla="*/ 2069 h 17"/>
                <a:gd name="T8" fmla="+- 0 4633 4633"/>
                <a:gd name="T9" fmla="*/ T8 w 88"/>
                <a:gd name="T10" fmla="+- 0 2085 2068"/>
                <a:gd name="T11" fmla="*/ 2085 h 17"/>
                <a:gd name="T12" fmla="+- 0 4703 4633"/>
                <a:gd name="T13" fmla="*/ T12 w 88"/>
                <a:gd name="T14" fmla="+- 0 2085 2068"/>
                <a:gd name="T15" fmla="*/ 2085 h 17"/>
                <a:gd name="T16" fmla="+- 0 4721 4633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1"/>
                  </a:moveTo>
                  <a:lnTo>
                    <a:pt x="0" y="1"/>
                  </a:lnTo>
                  <a:lnTo>
                    <a:pt x="0" y="17"/>
                  </a:lnTo>
                  <a:lnTo>
                    <a:pt x="70" y="17"/>
                  </a:lnTo>
                  <a:lnTo>
                    <a:pt x="88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6129" name="Freeform 1780"/>
            <p:cNvSpPr>
              <a:spLocks/>
            </p:cNvSpPr>
            <p:nvPr/>
          </p:nvSpPr>
          <p:spPr bwMode="auto">
            <a:xfrm>
              <a:off x="3841496" y="3147239"/>
              <a:ext cx="55884" cy="10796"/>
            </a:xfrm>
            <a:custGeom>
              <a:avLst/>
              <a:gdLst>
                <a:gd name="T0" fmla="+- 0 4598 4511"/>
                <a:gd name="T1" fmla="*/ T0 w 88"/>
                <a:gd name="T2" fmla="+- 0 2069 2068"/>
                <a:gd name="T3" fmla="*/ 2069 h 17"/>
                <a:gd name="T4" fmla="+- 0 4511 4511"/>
                <a:gd name="T5" fmla="*/ T4 w 88"/>
                <a:gd name="T6" fmla="+- 0 2069 2068"/>
                <a:gd name="T7" fmla="*/ 2069 h 17"/>
                <a:gd name="T8" fmla="+- 0 4511 4511"/>
                <a:gd name="T9" fmla="*/ T8 w 88"/>
                <a:gd name="T10" fmla="+- 0 2085 2068"/>
                <a:gd name="T11" fmla="*/ 2085 h 17"/>
                <a:gd name="T12" fmla="+- 0 4580 4511"/>
                <a:gd name="T13" fmla="*/ T12 w 88"/>
                <a:gd name="T14" fmla="+- 0 2085 2068"/>
                <a:gd name="T15" fmla="*/ 2085 h 17"/>
                <a:gd name="T16" fmla="+- 0 4598 4511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1"/>
                  </a:moveTo>
                  <a:lnTo>
                    <a:pt x="0" y="1"/>
                  </a:lnTo>
                  <a:lnTo>
                    <a:pt x="0" y="17"/>
                  </a:lnTo>
                  <a:lnTo>
                    <a:pt x="69" y="17"/>
                  </a:lnTo>
                  <a:lnTo>
                    <a:pt x="87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6128" name="Freeform 1782"/>
            <p:cNvSpPr>
              <a:spLocks/>
            </p:cNvSpPr>
            <p:nvPr/>
          </p:nvSpPr>
          <p:spPr bwMode="auto">
            <a:xfrm>
              <a:off x="3763385" y="3147239"/>
              <a:ext cx="55884" cy="10796"/>
            </a:xfrm>
            <a:custGeom>
              <a:avLst/>
              <a:gdLst>
                <a:gd name="T0" fmla="+- 0 4476 4388"/>
                <a:gd name="T1" fmla="*/ T0 w 88"/>
                <a:gd name="T2" fmla="+- 0 2069 2068"/>
                <a:gd name="T3" fmla="*/ 2069 h 17"/>
                <a:gd name="T4" fmla="+- 0 4388 4388"/>
                <a:gd name="T5" fmla="*/ T4 w 88"/>
                <a:gd name="T6" fmla="+- 0 2069 2068"/>
                <a:gd name="T7" fmla="*/ 2069 h 17"/>
                <a:gd name="T8" fmla="+- 0 4388 4388"/>
                <a:gd name="T9" fmla="*/ T8 w 88"/>
                <a:gd name="T10" fmla="+- 0 2085 2068"/>
                <a:gd name="T11" fmla="*/ 2085 h 17"/>
                <a:gd name="T12" fmla="+- 0 4458 4388"/>
                <a:gd name="T13" fmla="*/ T12 w 88"/>
                <a:gd name="T14" fmla="+- 0 2085 2068"/>
                <a:gd name="T15" fmla="*/ 2085 h 17"/>
                <a:gd name="T16" fmla="+- 0 4476 4388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1"/>
                  </a:moveTo>
                  <a:lnTo>
                    <a:pt x="0" y="1"/>
                  </a:lnTo>
                  <a:lnTo>
                    <a:pt x="0" y="17"/>
                  </a:lnTo>
                  <a:lnTo>
                    <a:pt x="70" y="17"/>
                  </a:lnTo>
                  <a:lnTo>
                    <a:pt x="88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439" name="Freeform 1784"/>
            <p:cNvSpPr>
              <a:spLocks/>
            </p:cNvSpPr>
            <p:nvPr/>
          </p:nvSpPr>
          <p:spPr bwMode="auto">
            <a:xfrm>
              <a:off x="3685275" y="3147239"/>
              <a:ext cx="55884" cy="10796"/>
            </a:xfrm>
            <a:custGeom>
              <a:avLst/>
              <a:gdLst>
                <a:gd name="T0" fmla="+- 0 4352 4265"/>
                <a:gd name="T1" fmla="*/ T0 w 88"/>
                <a:gd name="T2" fmla="+- 0 2069 2068"/>
                <a:gd name="T3" fmla="*/ 2069 h 17"/>
                <a:gd name="T4" fmla="+- 0 4265 4265"/>
                <a:gd name="T5" fmla="*/ T4 w 88"/>
                <a:gd name="T6" fmla="+- 0 2069 2068"/>
                <a:gd name="T7" fmla="*/ 2069 h 17"/>
                <a:gd name="T8" fmla="+- 0 4265 4265"/>
                <a:gd name="T9" fmla="*/ T8 w 88"/>
                <a:gd name="T10" fmla="+- 0 2085 2068"/>
                <a:gd name="T11" fmla="*/ 2085 h 17"/>
                <a:gd name="T12" fmla="+- 0 4335 4265"/>
                <a:gd name="T13" fmla="*/ T12 w 88"/>
                <a:gd name="T14" fmla="+- 0 2085 2068"/>
                <a:gd name="T15" fmla="*/ 2085 h 17"/>
                <a:gd name="T16" fmla="+- 0 4352 4265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1"/>
                  </a:moveTo>
                  <a:lnTo>
                    <a:pt x="0" y="1"/>
                  </a:lnTo>
                  <a:lnTo>
                    <a:pt x="0" y="17"/>
                  </a:lnTo>
                  <a:lnTo>
                    <a:pt x="70" y="17"/>
                  </a:lnTo>
                  <a:lnTo>
                    <a:pt x="87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438" name="Freeform 1786"/>
            <p:cNvSpPr>
              <a:spLocks/>
            </p:cNvSpPr>
            <p:nvPr/>
          </p:nvSpPr>
          <p:spPr bwMode="auto">
            <a:xfrm>
              <a:off x="3607164" y="3147239"/>
              <a:ext cx="55884" cy="10796"/>
            </a:xfrm>
            <a:custGeom>
              <a:avLst/>
              <a:gdLst>
                <a:gd name="T0" fmla="+- 0 4230 4142"/>
                <a:gd name="T1" fmla="*/ T0 w 88"/>
                <a:gd name="T2" fmla="+- 0 2069 2068"/>
                <a:gd name="T3" fmla="*/ 2069 h 17"/>
                <a:gd name="T4" fmla="+- 0 4142 4142"/>
                <a:gd name="T5" fmla="*/ T4 w 88"/>
                <a:gd name="T6" fmla="+- 0 2069 2068"/>
                <a:gd name="T7" fmla="*/ 2069 h 17"/>
                <a:gd name="T8" fmla="+- 0 4142 4142"/>
                <a:gd name="T9" fmla="*/ T8 w 88"/>
                <a:gd name="T10" fmla="+- 0 2085 2068"/>
                <a:gd name="T11" fmla="*/ 2085 h 17"/>
                <a:gd name="T12" fmla="+- 0 4213 4142"/>
                <a:gd name="T13" fmla="*/ T12 w 88"/>
                <a:gd name="T14" fmla="+- 0 2085 2068"/>
                <a:gd name="T15" fmla="*/ 2085 h 17"/>
                <a:gd name="T16" fmla="+- 0 4230 4142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1"/>
                  </a:moveTo>
                  <a:lnTo>
                    <a:pt x="0" y="1"/>
                  </a:lnTo>
                  <a:lnTo>
                    <a:pt x="0" y="17"/>
                  </a:lnTo>
                  <a:lnTo>
                    <a:pt x="71" y="17"/>
                  </a:lnTo>
                  <a:lnTo>
                    <a:pt x="88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437" name="Freeform 1788"/>
            <p:cNvSpPr>
              <a:spLocks/>
            </p:cNvSpPr>
            <p:nvPr/>
          </p:nvSpPr>
          <p:spPr bwMode="auto">
            <a:xfrm>
              <a:off x="3529688" y="3147239"/>
              <a:ext cx="55884" cy="10796"/>
            </a:xfrm>
            <a:custGeom>
              <a:avLst/>
              <a:gdLst>
                <a:gd name="T0" fmla="+- 0 4107 4020"/>
                <a:gd name="T1" fmla="*/ T0 w 88"/>
                <a:gd name="T2" fmla="+- 0 2069 2068"/>
                <a:gd name="T3" fmla="*/ 2069 h 17"/>
                <a:gd name="T4" fmla="+- 0 4020 4020"/>
                <a:gd name="T5" fmla="*/ T4 w 88"/>
                <a:gd name="T6" fmla="+- 0 2069 2068"/>
                <a:gd name="T7" fmla="*/ 2069 h 17"/>
                <a:gd name="T8" fmla="+- 0 4020 4020"/>
                <a:gd name="T9" fmla="*/ T8 w 88"/>
                <a:gd name="T10" fmla="+- 0 2085 2068"/>
                <a:gd name="T11" fmla="*/ 2085 h 17"/>
                <a:gd name="T12" fmla="+- 0 4089 4020"/>
                <a:gd name="T13" fmla="*/ T12 w 88"/>
                <a:gd name="T14" fmla="+- 0 2085 2068"/>
                <a:gd name="T15" fmla="*/ 2085 h 17"/>
                <a:gd name="T16" fmla="+- 0 4107 4020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1"/>
                  </a:moveTo>
                  <a:lnTo>
                    <a:pt x="0" y="1"/>
                  </a:lnTo>
                  <a:lnTo>
                    <a:pt x="0" y="17"/>
                  </a:lnTo>
                  <a:lnTo>
                    <a:pt x="69" y="17"/>
                  </a:lnTo>
                  <a:lnTo>
                    <a:pt x="87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436" name="Freeform 1790"/>
            <p:cNvSpPr>
              <a:spLocks/>
            </p:cNvSpPr>
            <p:nvPr/>
          </p:nvSpPr>
          <p:spPr bwMode="auto">
            <a:xfrm>
              <a:off x="3452213" y="3147239"/>
              <a:ext cx="55884" cy="10796"/>
            </a:xfrm>
            <a:custGeom>
              <a:avLst/>
              <a:gdLst>
                <a:gd name="T0" fmla="+- 0 3985 3898"/>
                <a:gd name="T1" fmla="*/ T0 w 88"/>
                <a:gd name="T2" fmla="+- 0 2069 2068"/>
                <a:gd name="T3" fmla="*/ 2069 h 17"/>
                <a:gd name="T4" fmla="+- 0 3897 3898"/>
                <a:gd name="T5" fmla="*/ T4 w 88"/>
                <a:gd name="T6" fmla="+- 0 2069 2068"/>
                <a:gd name="T7" fmla="*/ 2069 h 17"/>
                <a:gd name="T8" fmla="+- 0 3897 3898"/>
                <a:gd name="T9" fmla="*/ T8 w 88"/>
                <a:gd name="T10" fmla="+- 0 2085 2068"/>
                <a:gd name="T11" fmla="*/ 2085 h 17"/>
                <a:gd name="T12" fmla="+- 0 3967 3898"/>
                <a:gd name="T13" fmla="*/ T12 w 88"/>
                <a:gd name="T14" fmla="+- 0 2085 2068"/>
                <a:gd name="T15" fmla="*/ 2085 h 17"/>
                <a:gd name="T16" fmla="+- 0 3985 3898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1"/>
                  </a:moveTo>
                  <a:lnTo>
                    <a:pt x="-1" y="1"/>
                  </a:lnTo>
                  <a:lnTo>
                    <a:pt x="-1" y="17"/>
                  </a:lnTo>
                  <a:lnTo>
                    <a:pt x="69" y="17"/>
                  </a:lnTo>
                  <a:lnTo>
                    <a:pt x="87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435" name="Freeform 1792"/>
            <p:cNvSpPr>
              <a:spLocks/>
            </p:cNvSpPr>
            <p:nvPr/>
          </p:nvSpPr>
          <p:spPr bwMode="auto">
            <a:xfrm>
              <a:off x="3374102" y="3147239"/>
              <a:ext cx="55884" cy="10796"/>
            </a:xfrm>
            <a:custGeom>
              <a:avLst/>
              <a:gdLst>
                <a:gd name="T0" fmla="+- 0 3863 3775"/>
                <a:gd name="T1" fmla="*/ T0 w 88"/>
                <a:gd name="T2" fmla="+- 0 2069 2068"/>
                <a:gd name="T3" fmla="*/ 2069 h 17"/>
                <a:gd name="T4" fmla="+- 0 3775 3775"/>
                <a:gd name="T5" fmla="*/ T4 w 88"/>
                <a:gd name="T6" fmla="+- 0 2069 2068"/>
                <a:gd name="T7" fmla="*/ 2069 h 17"/>
                <a:gd name="T8" fmla="+- 0 3775 3775"/>
                <a:gd name="T9" fmla="*/ T8 w 88"/>
                <a:gd name="T10" fmla="+- 0 2085 2068"/>
                <a:gd name="T11" fmla="*/ 2085 h 17"/>
                <a:gd name="T12" fmla="+- 0 3845 3775"/>
                <a:gd name="T13" fmla="*/ T12 w 88"/>
                <a:gd name="T14" fmla="+- 0 2085 2068"/>
                <a:gd name="T15" fmla="*/ 2085 h 17"/>
                <a:gd name="T16" fmla="+- 0 3863 3775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1"/>
                  </a:moveTo>
                  <a:lnTo>
                    <a:pt x="0" y="1"/>
                  </a:lnTo>
                  <a:lnTo>
                    <a:pt x="0" y="17"/>
                  </a:lnTo>
                  <a:lnTo>
                    <a:pt x="70" y="17"/>
                  </a:lnTo>
                  <a:lnTo>
                    <a:pt x="88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434" name="Freeform 1794"/>
            <p:cNvSpPr>
              <a:spLocks/>
            </p:cNvSpPr>
            <p:nvPr/>
          </p:nvSpPr>
          <p:spPr bwMode="auto">
            <a:xfrm>
              <a:off x="3295992" y="3147239"/>
              <a:ext cx="55884" cy="10796"/>
            </a:xfrm>
            <a:custGeom>
              <a:avLst/>
              <a:gdLst>
                <a:gd name="T0" fmla="+- 0 3739 3652"/>
                <a:gd name="T1" fmla="*/ T0 w 88"/>
                <a:gd name="T2" fmla="+- 0 2069 2068"/>
                <a:gd name="T3" fmla="*/ 2069 h 17"/>
                <a:gd name="T4" fmla="+- 0 3651 3652"/>
                <a:gd name="T5" fmla="*/ T4 w 88"/>
                <a:gd name="T6" fmla="+- 0 2069 2068"/>
                <a:gd name="T7" fmla="*/ 2069 h 17"/>
                <a:gd name="T8" fmla="+- 0 3651 3652"/>
                <a:gd name="T9" fmla="*/ T8 w 88"/>
                <a:gd name="T10" fmla="+- 0 2085 2068"/>
                <a:gd name="T11" fmla="*/ 2085 h 17"/>
                <a:gd name="T12" fmla="+- 0 3722 3652"/>
                <a:gd name="T13" fmla="*/ T12 w 88"/>
                <a:gd name="T14" fmla="+- 0 2085 2068"/>
                <a:gd name="T15" fmla="*/ 2085 h 17"/>
                <a:gd name="T16" fmla="+- 0 3739 3652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1"/>
                  </a:moveTo>
                  <a:lnTo>
                    <a:pt x="-1" y="1"/>
                  </a:lnTo>
                  <a:lnTo>
                    <a:pt x="-1" y="17"/>
                  </a:lnTo>
                  <a:lnTo>
                    <a:pt x="70" y="17"/>
                  </a:lnTo>
                  <a:lnTo>
                    <a:pt x="87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433" name="Freeform 1796"/>
            <p:cNvSpPr>
              <a:spLocks/>
            </p:cNvSpPr>
            <p:nvPr/>
          </p:nvSpPr>
          <p:spPr bwMode="auto">
            <a:xfrm>
              <a:off x="3217881" y="3147239"/>
              <a:ext cx="55884" cy="10796"/>
            </a:xfrm>
            <a:custGeom>
              <a:avLst/>
              <a:gdLst>
                <a:gd name="T0" fmla="+- 0 3617 3529"/>
                <a:gd name="T1" fmla="*/ T0 w 88"/>
                <a:gd name="T2" fmla="+- 0 2069 2068"/>
                <a:gd name="T3" fmla="*/ 2069 h 17"/>
                <a:gd name="T4" fmla="+- 0 3529 3529"/>
                <a:gd name="T5" fmla="*/ T4 w 88"/>
                <a:gd name="T6" fmla="+- 0 2069 2068"/>
                <a:gd name="T7" fmla="*/ 2069 h 17"/>
                <a:gd name="T8" fmla="+- 0 3529 3529"/>
                <a:gd name="T9" fmla="*/ T8 w 88"/>
                <a:gd name="T10" fmla="+- 0 2085 2068"/>
                <a:gd name="T11" fmla="*/ 2085 h 17"/>
                <a:gd name="T12" fmla="+- 0 3600 3529"/>
                <a:gd name="T13" fmla="*/ T12 w 88"/>
                <a:gd name="T14" fmla="+- 0 2085 2068"/>
                <a:gd name="T15" fmla="*/ 2085 h 17"/>
                <a:gd name="T16" fmla="+- 0 3617 3529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1"/>
                  </a:moveTo>
                  <a:lnTo>
                    <a:pt x="0" y="1"/>
                  </a:lnTo>
                  <a:lnTo>
                    <a:pt x="0" y="17"/>
                  </a:lnTo>
                  <a:lnTo>
                    <a:pt x="71" y="17"/>
                  </a:lnTo>
                  <a:lnTo>
                    <a:pt x="88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432" name="Freeform 1798"/>
            <p:cNvSpPr>
              <a:spLocks/>
            </p:cNvSpPr>
            <p:nvPr/>
          </p:nvSpPr>
          <p:spPr bwMode="auto">
            <a:xfrm>
              <a:off x="3140405" y="3147239"/>
              <a:ext cx="55884" cy="10796"/>
            </a:xfrm>
            <a:custGeom>
              <a:avLst/>
              <a:gdLst>
                <a:gd name="T0" fmla="+- 0 3494 3407"/>
                <a:gd name="T1" fmla="*/ T0 w 88"/>
                <a:gd name="T2" fmla="+- 0 2069 2068"/>
                <a:gd name="T3" fmla="*/ 2069 h 17"/>
                <a:gd name="T4" fmla="+- 0 3407 3407"/>
                <a:gd name="T5" fmla="*/ T4 w 88"/>
                <a:gd name="T6" fmla="+- 0 2069 2068"/>
                <a:gd name="T7" fmla="*/ 2069 h 17"/>
                <a:gd name="T8" fmla="+- 0 3407 3407"/>
                <a:gd name="T9" fmla="*/ T8 w 88"/>
                <a:gd name="T10" fmla="+- 0 2085 2068"/>
                <a:gd name="T11" fmla="*/ 2085 h 17"/>
                <a:gd name="T12" fmla="+- 0 3476 3407"/>
                <a:gd name="T13" fmla="*/ T12 w 88"/>
                <a:gd name="T14" fmla="+- 0 2085 2068"/>
                <a:gd name="T15" fmla="*/ 2085 h 17"/>
                <a:gd name="T16" fmla="+- 0 3494 3407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1"/>
                  </a:moveTo>
                  <a:lnTo>
                    <a:pt x="0" y="1"/>
                  </a:lnTo>
                  <a:lnTo>
                    <a:pt x="0" y="17"/>
                  </a:lnTo>
                  <a:lnTo>
                    <a:pt x="69" y="17"/>
                  </a:lnTo>
                  <a:lnTo>
                    <a:pt x="87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431" name="Freeform 1800"/>
            <p:cNvSpPr>
              <a:spLocks/>
            </p:cNvSpPr>
            <p:nvPr/>
          </p:nvSpPr>
          <p:spPr bwMode="auto">
            <a:xfrm>
              <a:off x="3062295" y="3147239"/>
              <a:ext cx="55884" cy="10796"/>
            </a:xfrm>
            <a:custGeom>
              <a:avLst/>
              <a:gdLst>
                <a:gd name="T0" fmla="+- 0 3372 3284"/>
                <a:gd name="T1" fmla="*/ T0 w 88"/>
                <a:gd name="T2" fmla="+- 0 2069 2068"/>
                <a:gd name="T3" fmla="*/ 2069 h 17"/>
                <a:gd name="T4" fmla="+- 0 3284 3284"/>
                <a:gd name="T5" fmla="*/ T4 w 88"/>
                <a:gd name="T6" fmla="+- 0 2069 2068"/>
                <a:gd name="T7" fmla="*/ 2069 h 17"/>
                <a:gd name="T8" fmla="+- 0 3284 3284"/>
                <a:gd name="T9" fmla="*/ T8 w 88"/>
                <a:gd name="T10" fmla="+- 0 2085 2068"/>
                <a:gd name="T11" fmla="*/ 2085 h 17"/>
                <a:gd name="T12" fmla="+- 0 3354 3284"/>
                <a:gd name="T13" fmla="*/ T12 w 88"/>
                <a:gd name="T14" fmla="+- 0 2085 2068"/>
                <a:gd name="T15" fmla="*/ 2085 h 17"/>
                <a:gd name="T16" fmla="+- 0 3372 3284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1"/>
                  </a:moveTo>
                  <a:lnTo>
                    <a:pt x="0" y="1"/>
                  </a:lnTo>
                  <a:lnTo>
                    <a:pt x="0" y="17"/>
                  </a:lnTo>
                  <a:lnTo>
                    <a:pt x="70" y="17"/>
                  </a:lnTo>
                  <a:lnTo>
                    <a:pt x="88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430" name="Freeform 1802"/>
            <p:cNvSpPr>
              <a:spLocks/>
            </p:cNvSpPr>
            <p:nvPr/>
          </p:nvSpPr>
          <p:spPr bwMode="auto">
            <a:xfrm>
              <a:off x="2984184" y="3147239"/>
              <a:ext cx="55884" cy="10796"/>
            </a:xfrm>
            <a:custGeom>
              <a:avLst/>
              <a:gdLst>
                <a:gd name="T0" fmla="+- 0 3248 3161"/>
                <a:gd name="T1" fmla="*/ T0 w 88"/>
                <a:gd name="T2" fmla="+- 0 2069 2068"/>
                <a:gd name="T3" fmla="*/ 2069 h 17"/>
                <a:gd name="T4" fmla="+- 0 3161 3161"/>
                <a:gd name="T5" fmla="*/ T4 w 88"/>
                <a:gd name="T6" fmla="+- 0 2069 2068"/>
                <a:gd name="T7" fmla="*/ 2069 h 17"/>
                <a:gd name="T8" fmla="+- 0 3161 3161"/>
                <a:gd name="T9" fmla="*/ T8 w 88"/>
                <a:gd name="T10" fmla="+- 0 2085 2068"/>
                <a:gd name="T11" fmla="*/ 2085 h 17"/>
                <a:gd name="T12" fmla="+- 0 3231 3161"/>
                <a:gd name="T13" fmla="*/ T12 w 88"/>
                <a:gd name="T14" fmla="+- 0 2085 2068"/>
                <a:gd name="T15" fmla="*/ 2085 h 17"/>
                <a:gd name="T16" fmla="+- 0 3248 3161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1"/>
                  </a:moveTo>
                  <a:lnTo>
                    <a:pt x="0" y="1"/>
                  </a:lnTo>
                  <a:lnTo>
                    <a:pt x="0" y="17"/>
                  </a:lnTo>
                  <a:lnTo>
                    <a:pt x="70" y="17"/>
                  </a:lnTo>
                  <a:lnTo>
                    <a:pt x="87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429" name="Freeform 1804"/>
            <p:cNvSpPr>
              <a:spLocks/>
            </p:cNvSpPr>
            <p:nvPr/>
          </p:nvSpPr>
          <p:spPr bwMode="auto">
            <a:xfrm>
              <a:off x="2906073" y="3147239"/>
              <a:ext cx="55884" cy="10796"/>
            </a:xfrm>
            <a:custGeom>
              <a:avLst/>
              <a:gdLst>
                <a:gd name="T0" fmla="+- 0 3126 3038"/>
                <a:gd name="T1" fmla="*/ T0 w 88"/>
                <a:gd name="T2" fmla="+- 0 2069 2068"/>
                <a:gd name="T3" fmla="*/ 2069 h 17"/>
                <a:gd name="T4" fmla="+- 0 3038 3038"/>
                <a:gd name="T5" fmla="*/ T4 w 88"/>
                <a:gd name="T6" fmla="+- 0 2069 2068"/>
                <a:gd name="T7" fmla="*/ 2069 h 17"/>
                <a:gd name="T8" fmla="+- 0 3038 3038"/>
                <a:gd name="T9" fmla="*/ T8 w 88"/>
                <a:gd name="T10" fmla="+- 0 2085 2068"/>
                <a:gd name="T11" fmla="*/ 2085 h 17"/>
                <a:gd name="T12" fmla="+- 0 3109 3038"/>
                <a:gd name="T13" fmla="*/ T12 w 88"/>
                <a:gd name="T14" fmla="+- 0 2085 2068"/>
                <a:gd name="T15" fmla="*/ 2085 h 17"/>
                <a:gd name="T16" fmla="+- 0 3126 3038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1"/>
                  </a:moveTo>
                  <a:lnTo>
                    <a:pt x="0" y="1"/>
                  </a:lnTo>
                  <a:lnTo>
                    <a:pt x="0" y="17"/>
                  </a:lnTo>
                  <a:lnTo>
                    <a:pt x="71" y="17"/>
                  </a:lnTo>
                  <a:lnTo>
                    <a:pt x="88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428" name="Freeform 1806"/>
            <p:cNvSpPr>
              <a:spLocks/>
            </p:cNvSpPr>
            <p:nvPr/>
          </p:nvSpPr>
          <p:spPr bwMode="auto">
            <a:xfrm>
              <a:off x="2828598" y="3147239"/>
              <a:ext cx="55884" cy="10796"/>
            </a:xfrm>
            <a:custGeom>
              <a:avLst/>
              <a:gdLst>
                <a:gd name="T0" fmla="+- 0 3004 2916"/>
                <a:gd name="T1" fmla="*/ T0 w 88"/>
                <a:gd name="T2" fmla="+- 0 2069 2068"/>
                <a:gd name="T3" fmla="*/ 2069 h 17"/>
                <a:gd name="T4" fmla="+- 0 2916 2916"/>
                <a:gd name="T5" fmla="*/ T4 w 88"/>
                <a:gd name="T6" fmla="+- 0 2069 2068"/>
                <a:gd name="T7" fmla="*/ 2069 h 17"/>
                <a:gd name="T8" fmla="+- 0 2916 2916"/>
                <a:gd name="T9" fmla="*/ T8 w 88"/>
                <a:gd name="T10" fmla="+- 0 2085 2068"/>
                <a:gd name="T11" fmla="*/ 2085 h 17"/>
                <a:gd name="T12" fmla="+- 0 2986 2916"/>
                <a:gd name="T13" fmla="*/ T12 w 88"/>
                <a:gd name="T14" fmla="+- 0 2085 2068"/>
                <a:gd name="T15" fmla="*/ 2085 h 17"/>
                <a:gd name="T16" fmla="+- 0 3004 2916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1"/>
                  </a:moveTo>
                  <a:lnTo>
                    <a:pt x="0" y="1"/>
                  </a:lnTo>
                  <a:lnTo>
                    <a:pt x="0" y="17"/>
                  </a:lnTo>
                  <a:lnTo>
                    <a:pt x="70" y="17"/>
                  </a:lnTo>
                  <a:lnTo>
                    <a:pt x="88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427" name="Freeform 1808"/>
            <p:cNvSpPr>
              <a:spLocks/>
            </p:cNvSpPr>
            <p:nvPr/>
          </p:nvSpPr>
          <p:spPr bwMode="auto">
            <a:xfrm>
              <a:off x="2751122" y="3147239"/>
              <a:ext cx="55884" cy="10796"/>
            </a:xfrm>
            <a:custGeom>
              <a:avLst/>
              <a:gdLst>
                <a:gd name="T0" fmla="+- 0 2881 2794"/>
                <a:gd name="T1" fmla="*/ T0 w 88"/>
                <a:gd name="T2" fmla="+- 0 2069 2068"/>
                <a:gd name="T3" fmla="*/ 2069 h 17"/>
                <a:gd name="T4" fmla="+- 0 2794 2794"/>
                <a:gd name="T5" fmla="*/ T4 w 88"/>
                <a:gd name="T6" fmla="+- 0 2069 2068"/>
                <a:gd name="T7" fmla="*/ 2069 h 17"/>
                <a:gd name="T8" fmla="+- 0 2794 2794"/>
                <a:gd name="T9" fmla="*/ T8 w 88"/>
                <a:gd name="T10" fmla="+- 0 2085 2068"/>
                <a:gd name="T11" fmla="*/ 2085 h 17"/>
                <a:gd name="T12" fmla="+- 0 2863 2794"/>
                <a:gd name="T13" fmla="*/ T12 w 88"/>
                <a:gd name="T14" fmla="+- 0 2085 2068"/>
                <a:gd name="T15" fmla="*/ 2085 h 17"/>
                <a:gd name="T16" fmla="+- 0 2881 2794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1"/>
                  </a:moveTo>
                  <a:lnTo>
                    <a:pt x="0" y="1"/>
                  </a:lnTo>
                  <a:lnTo>
                    <a:pt x="0" y="17"/>
                  </a:lnTo>
                  <a:lnTo>
                    <a:pt x="69" y="17"/>
                  </a:lnTo>
                  <a:lnTo>
                    <a:pt x="87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426" name="Freeform 1810"/>
            <p:cNvSpPr>
              <a:spLocks/>
            </p:cNvSpPr>
            <p:nvPr/>
          </p:nvSpPr>
          <p:spPr bwMode="auto">
            <a:xfrm>
              <a:off x="2673012" y="3147239"/>
              <a:ext cx="55884" cy="10796"/>
            </a:xfrm>
            <a:custGeom>
              <a:avLst/>
              <a:gdLst>
                <a:gd name="T0" fmla="+- 0 2759 2671"/>
                <a:gd name="T1" fmla="*/ T0 w 88"/>
                <a:gd name="T2" fmla="+- 0 2069 2068"/>
                <a:gd name="T3" fmla="*/ 2069 h 17"/>
                <a:gd name="T4" fmla="+- 0 2671 2671"/>
                <a:gd name="T5" fmla="*/ T4 w 88"/>
                <a:gd name="T6" fmla="+- 0 2069 2068"/>
                <a:gd name="T7" fmla="*/ 2069 h 17"/>
                <a:gd name="T8" fmla="+- 0 2671 2671"/>
                <a:gd name="T9" fmla="*/ T8 w 88"/>
                <a:gd name="T10" fmla="+- 0 2085 2068"/>
                <a:gd name="T11" fmla="*/ 2085 h 17"/>
                <a:gd name="T12" fmla="+- 0 2741 2671"/>
                <a:gd name="T13" fmla="*/ T12 w 88"/>
                <a:gd name="T14" fmla="+- 0 2085 2068"/>
                <a:gd name="T15" fmla="*/ 2085 h 17"/>
                <a:gd name="T16" fmla="+- 0 2759 2671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1"/>
                  </a:moveTo>
                  <a:lnTo>
                    <a:pt x="0" y="1"/>
                  </a:lnTo>
                  <a:lnTo>
                    <a:pt x="0" y="17"/>
                  </a:lnTo>
                  <a:lnTo>
                    <a:pt x="70" y="17"/>
                  </a:lnTo>
                  <a:lnTo>
                    <a:pt x="88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425" name="Freeform 1812"/>
            <p:cNvSpPr>
              <a:spLocks/>
            </p:cNvSpPr>
            <p:nvPr/>
          </p:nvSpPr>
          <p:spPr bwMode="auto">
            <a:xfrm>
              <a:off x="2594901" y="3147239"/>
              <a:ext cx="55884" cy="10796"/>
            </a:xfrm>
            <a:custGeom>
              <a:avLst/>
              <a:gdLst>
                <a:gd name="T0" fmla="+- 0 2635 2548"/>
                <a:gd name="T1" fmla="*/ T0 w 88"/>
                <a:gd name="T2" fmla="+- 0 2069 2068"/>
                <a:gd name="T3" fmla="*/ 2069 h 17"/>
                <a:gd name="T4" fmla="+- 0 2548 2548"/>
                <a:gd name="T5" fmla="*/ T4 w 88"/>
                <a:gd name="T6" fmla="+- 0 2069 2068"/>
                <a:gd name="T7" fmla="*/ 2069 h 17"/>
                <a:gd name="T8" fmla="+- 0 2548 2548"/>
                <a:gd name="T9" fmla="*/ T8 w 88"/>
                <a:gd name="T10" fmla="+- 0 2085 2068"/>
                <a:gd name="T11" fmla="*/ 2085 h 17"/>
                <a:gd name="T12" fmla="+- 0 2618 2548"/>
                <a:gd name="T13" fmla="*/ T12 w 88"/>
                <a:gd name="T14" fmla="+- 0 2085 2068"/>
                <a:gd name="T15" fmla="*/ 2085 h 17"/>
                <a:gd name="T16" fmla="+- 0 2635 2548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1"/>
                  </a:moveTo>
                  <a:lnTo>
                    <a:pt x="0" y="1"/>
                  </a:lnTo>
                  <a:lnTo>
                    <a:pt x="0" y="17"/>
                  </a:lnTo>
                  <a:lnTo>
                    <a:pt x="70" y="17"/>
                  </a:lnTo>
                  <a:lnTo>
                    <a:pt x="87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6267" name="Freeform 1885"/>
            <p:cNvSpPr>
              <a:spLocks/>
            </p:cNvSpPr>
            <p:nvPr/>
          </p:nvSpPr>
          <p:spPr bwMode="auto">
            <a:xfrm>
              <a:off x="2584105" y="4228158"/>
              <a:ext cx="55884" cy="11432"/>
            </a:xfrm>
            <a:custGeom>
              <a:avLst/>
              <a:gdLst>
                <a:gd name="T0" fmla="+- 0 2618 2531"/>
                <a:gd name="T1" fmla="*/ T0 w 88"/>
                <a:gd name="T2" fmla="+- 0 3770 3770"/>
                <a:gd name="T3" fmla="*/ 3770 h 18"/>
                <a:gd name="T4" fmla="+- 0 2531 2531"/>
                <a:gd name="T5" fmla="*/ T4 w 88"/>
                <a:gd name="T6" fmla="+- 0 3770 3770"/>
                <a:gd name="T7" fmla="*/ 3770 h 18"/>
                <a:gd name="T8" fmla="+- 0 2548 2531"/>
                <a:gd name="T9" fmla="*/ T8 w 88"/>
                <a:gd name="T10" fmla="+- 0 3788 3770"/>
                <a:gd name="T11" fmla="*/ 3788 h 18"/>
                <a:gd name="T12" fmla="+- 0 2618 2531"/>
                <a:gd name="T13" fmla="*/ T12 w 88"/>
                <a:gd name="T14" fmla="+- 0 3788 3770"/>
                <a:gd name="T15" fmla="*/ 3788 h 18"/>
                <a:gd name="T16" fmla="+- 0 2618 2531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7" y="0"/>
                  </a:moveTo>
                  <a:lnTo>
                    <a:pt x="0" y="0"/>
                  </a:lnTo>
                  <a:lnTo>
                    <a:pt x="17" y="18"/>
                  </a:lnTo>
                  <a:lnTo>
                    <a:pt x="87" y="18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6266" name="Freeform 1887"/>
            <p:cNvSpPr>
              <a:spLocks/>
            </p:cNvSpPr>
            <p:nvPr/>
          </p:nvSpPr>
          <p:spPr bwMode="auto">
            <a:xfrm>
              <a:off x="2661581" y="4228158"/>
              <a:ext cx="55884" cy="11432"/>
            </a:xfrm>
            <a:custGeom>
              <a:avLst/>
              <a:gdLst>
                <a:gd name="T0" fmla="+- 0 2741 2653"/>
                <a:gd name="T1" fmla="*/ T0 w 88"/>
                <a:gd name="T2" fmla="+- 0 3770 3770"/>
                <a:gd name="T3" fmla="*/ 3770 h 18"/>
                <a:gd name="T4" fmla="+- 0 2653 2653"/>
                <a:gd name="T5" fmla="*/ T4 w 88"/>
                <a:gd name="T6" fmla="+- 0 3770 3770"/>
                <a:gd name="T7" fmla="*/ 3770 h 18"/>
                <a:gd name="T8" fmla="+- 0 2671 2653"/>
                <a:gd name="T9" fmla="*/ T8 w 88"/>
                <a:gd name="T10" fmla="+- 0 3788 3770"/>
                <a:gd name="T11" fmla="*/ 3788 h 18"/>
                <a:gd name="T12" fmla="+- 0 2741 2653"/>
                <a:gd name="T13" fmla="*/ T12 w 88"/>
                <a:gd name="T14" fmla="+- 0 3788 3770"/>
                <a:gd name="T15" fmla="*/ 3788 h 18"/>
                <a:gd name="T16" fmla="+- 0 2741 2653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8" y="0"/>
                  </a:moveTo>
                  <a:lnTo>
                    <a:pt x="0" y="0"/>
                  </a:lnTo>
                  <a:lnTo>
                    <a:pt x="18" y="18"/>
                  </a:lnTo>
                  <a:lnTo>
                    <a:pt x="88" y="18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6265" name="Freeform 1889"/>
            <p:cNvSpPr>
              <a:spLocks/>
            </p:cNvSpPr>
            <p:nvPr/>
          </p:nvSpPr>
          <p:spPr bwMode="auto">
            <a:xfrm>
              <a:off x="2739691" y="4228158"/>
              <a:ext cx="55884" cy="11432"/>
            </a:xfrm>
            <a:custGeom>
              <a:avLst/>
              <a:gdLst>
                <a:gd name="T0" fmla="+- 0 2863 2776"/>
                <a:gd name="T1" fmla="*/ T0 w 88"/>
                <a:gd name="T2" fmla="+- 0 3770 3770"/>
                <a:gd name="T3" fmla="*/ 3770 h 18"/>
                <a:gd name="T4" fmla="+- 0 2776 2776"/>
                <a:gd name="T5" fmla="*/ T4 w 88"/>
                <a:gd name="T6" fmla="+- 0 3770 3770"/>
                <a:gd name="T7" fmla="*/ 3770 h 18"/>
                <a:gd name="T8" fmla="+- 0 2794 2776"/>
                <a:gd name="T9" fmla="*/ T8 w 88"/>
                <a:gd name="T10" fmla="+- 0 3788 3770"/>
                <a:gd name="T11" fmla="*/ 3788 h 18"/>
                <a:gd name="T12" fmla="+- 0 2863 2776"/>
                <a:gd name="T13" fmla="*/ T12 w 88"/>
                <a:gd name="T14" fmla="+- 0 3788 3770"/>
                <a:gd name="T15" fmla="*/ 3788 h 18"/>
                <a:gd name="T16" fmla="+- 0 2863 2776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7" y="0"/>
                  </a:moveTo>
                  <a:lnTo>
                    <a:pt x="0" y="0"/>
                  </a:lnTo>
                  <a:lnTo>
                    <a:pt x="18" y="18"/>
                  </a:lnTo>
                  <a:lnTo>
                    <a:pt x="87" y="18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6264" name="Freeform 1891"/>
            <p:cNvSpPr>
              <a:spLocks/>
            </p:cNvSpPr>
            <p:nvPr/>
          </p:nvSpPr>
          <p:spPr bwMode="auto">
            <a:xfrm>
              <a:off x="2817167" y="4228158"/>
              <a:ext cx="55884" cy="11432"/>
            </a:xfrm>
            <a:custGeom>
              <a:avLst/>
              <a:gdLst>
                <a:gd name="T0" fmla="+- 0 2985 2898"/>
                <a:gd name="T1" fmla="*/ T0 w 88"/>
                <a:gd name="T2" fmla="+- 0 3770 3770"/>
                <a:gd name="T3" fmla="*/ 3770 h 18"/>
                <a:gd name="T4" fmla="+- 0 2898 2898"/>
                <a:gd name="T5" fmla="*/ T4 w 88"/>
                <a:gd name="T6" fmla="+- 0 3770 3770"/>
                <a:gd name="T7" fmla="*/ 3770 h 18"/>
                <a:gd name="T8" fmla="+- 0 2916 2898"/>
                <a:gd name="T9" fmla="*/ T8 w 88"/>
                <a:gd name="T10" fmla="+- 0 3788 3770"/>
                <a:gd name="T11" fmla="*/ 3788 h 18"/>
                <a:gd name="T12" fmla="+- 0 2985 2898"/>
                <a:gd name="T13" fmla="*/ T12 w 88"/>
                <a:gd name="T14" fmla="+- 0 3788 3770"/>
                <a:gd name="T15" fmla="*/ 3788 h 18"/>
                <a:gd name="T16" fmla="+- 0 2985 2898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7" y="0"/>
                  </a:moveTo>
                  <a:lnTo>
                    <a:pt x="0" y="0"/>
                  </a:lnTo>
                  <a:lnTo>
                    <a:pt x="18" y="18"/>
                  </a:lnTo>
                  <a:lnTo>
                    <a:pt x="87" y="18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6263" name="Freeform 1893"/>
            <p:cNvSpPr>
              <a:spLocks/>
            </p:cNvSpPr>
            <p:nvPr/>
          </p:nvSpPr>
          <p:spPr bwMode="auto">
            <a:xfrm>
              <a:off x="2895913" y="4228158"/>
              <a:ext cx="55884" cy="11432"/>
            </a:xfrm>
            <a:custGeom>
              <a:avLst/>
              <a:gdLst>
                <a:gd name="T0" fmla="+- 0 3109 3022"/>
                <a:gd name="T1" fmla="*/ T0 w 88"/>
                <a:gd name="T2" fmla="+- 0 3770 3770"/>
                <a:gd name="T3" fmla="*/ 3770 h 18"/>
                <a:gd name="T4" fmla="+- 0 3021 3022"/>
                <a:gd name="T5" fmla="*/ T4 w 88"/>
                <a:gd name="T6" fmla="+- 0 3770 3770"/>
                <a:gd name="T7" fmla="*/ 3770 h 18"/>
                <a:gd name="T8" fmla="+- 0 3038 3022"/>
                <a:gd name="T9" fmla="*/ T8 w 88"/>
                <a:gd name="T10" fmla="+- 0 3788 3770"/>
                <a:gd name="T11" fmla="*/ 3788 h 18"/>
                <a:gd name="T12" fmla="+- 0 3109 3022"/>
                <a:gd name="T13" fmla="*/ T12 w 88"/>
                <a:gd name="T14" fmla="+- 0 3788 3770"/>
                <a:gd name="T15" fmla="*/ 3788 h 18"/>
                <a:gd name="T16" fmla="+- 0 3109 3022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7" y="0"/>
                  </a:moveTo>
                  <a:lnTo>
                    <a:pt x="-1" y="0"/>
                  </a:lnTo>
                  <a:lnTo>
                    <a:pt x="16" y="18"/>
                  </a:lnTo>
                  <a:lnTo>
                    <a:pt x="87" y="18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6262" name="Freeform 1895"/>
            <p:cNvSpPr>
              <a:spLocks/>
            </p:cNvSpPr>
            <p:nvPr/>
          </p:nvSpPr>
          <p:spPr bwMode="auto">
            <a:xfrm>
              <a:off x="2973388" y="4228158"/>
              <a:ext cx="55884" cy="11432"/>
            </a:xfrm>
            <a:custGeom>
              <a:avLst/>
              <a:gdLst>
                <a:gd name="T0" fmla="+- 0 3231 3144"/>
                <a:gd name="T1" fmla="*/ T0 w 88"/>
                <a:gd name="T2" fmla="+- 0 3770 3770"/>
                <a:gd name="T3" fmla="*/ 3770 h 18"/>
                <a:gd name="T4" fmla="+- 0 3144 3144"/>
                <a:gd name="T5" fmla="*/ T4 w 88"/>
                <a:gd name="T6" fmla="+- 0 3770 3770"/>
                <a:gd name="T7" fmla="*/ 3770 h 18"/>
                <a:gd name="T8" fmla="+- 0 3161 3144"/>
                <a:gd name="T9" fmla="*/ T8 w 88"/>
                <a:gd name="T10" fmla="+- 0 3788 3770"/>
                <a:gd name="T11" fmla="*/ 3788 h 18"/>
                <a:gd name="T12" fmla="+- 0 3231 3144"/>
                <a:gd name="T13" fmla="*/ T12 w 88"/>
                <a:gd name="T14" fmla="+- 0 3788 3770"/>
                <a:gd name="T15" fmla="*/ 3788 h 18"/>
                <a:gd name="T16" fmla="+- 0 3231 3144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7" y="0"/>
                  </a:moveTo>
                  <a:lnTo>
                    <a:pt x="0" y="0"/>
                  </a:lnTo>
                  <a:lnTo>
                    <a:pt x="17" y="18"/>
                  </a:lnTo>
                  <a:lnTo>
                    <a:pt x="87" y="18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6261" name="Freeform 1897"/>
            <p:cNvSpPr>
              <a:spLocks/>
            </p:cNvSpPr>
            <p:nvPr/>
          </p:nvSpPr>
          <p:spPr bwMode="auto">
            <a:xfrm>
              <a:off x="3050864" y="4228158"/>
              <a:ext cx="55884" cy="11432"/>
            </a:xfrm>
            <a:custGeom>
              <a:avLst/>
              <a:gdLst>
                <a:gd name="T0" fmla="+- 0 3354 3266"/>
                <a:gd name="T1" fmla="*/ T0 w 88"/>
                <a:gd name="T2" fmla="+- 0 3770 3770"/>
                <a:gd name="T3" fmla="*/ 3770 h 18"/>
                <a:gd name="T4" fmla="+- 0 3266 3266"/>
                <a:gd name="T5" fmla="*/ T4 w 88"/>
                <a:gd name="T6" fmla="+- 0 3770 3770"/>
                <a:gd name="T7" fmla="*/ 3770 h 18"/>
                <a:gd name="T8" fmla="+- 0 3284 3266"/>
                <a:gd name="T9" fmla="*/ T8 w 88"/>
                <a:gd name="T10" fmla="+- 0 3788 3770"/>
                <a:gd name="T11" fmla="*/ 3788 h 18"/>
                <a:gd name="T12" fmla="+- 0 3354 3266"/>
                <a:gd name="T13" fmla="*/ T12 w 88"/>
                <a:gd name="T14" fmla="+- 0 3788 3770"/>
                <a:gd name="T15" fmla="*/ 3788 h 18"/>
                <a:gd name="T16" fmla="+- 0 3354 3266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8" y="0"/>
                  </a:moveTo>
                  <a:lnTo>
                    <a:pt x="0" y="0"/>
                  </a:lnTo>
                  <a:lnTo>
                    <a:pt x="18" y="18"/>
                  </a:lnTo>
                  <a:lnTo>
                    <a:pt x="88" y="18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6260" name="Freeform 1899"/>
            <p:cNvSpPr>
              <a:spLocks/>
            </p:cNvSpPr>
            <p:nvPr/>
          </p:nvSpPr>
          <p:spPr bwMode="auto">
            <a:xfrm>
              <a:off x="3128975" y="4228158"/>
              <a:ext cx="55884" cy="11432"/>
            </a:xfrm>
            <a:custGeom>
              <a:avLst/>
              <a:gdLst>
                <a:gd name="T0" fmla="+- 0 3476 3389"/>
                <a:gd name="T1" fmla="*/ T0 w 88"/>
                <a:gd name="T2" fmla="+- 0 3770 3770"/>
                <a:gd name="T3" fmla="*/ 3770 h 18"/>
                <a:gd name="T4" fmla="+- 0 3389 3389"/>
                <a:gd name="T5" fmla="*/ T4 w 88"/>
                <a:gd name="T6" fmla="+- 0 3770 3770"/>
                <a:gd name="T7" fmla="*/ 3770 h 18"/>
                <a:gd name="T8" fmla="+- 0 3407 3389"/>
                <a:gd name="T9" fmla="*/ T8 w 88"/>
                <a:gd name="T10" fmla="+- 0 3788 3770"/>
                <a:gd name="T11" fmla="*/ 3788 h 18"/>
                <a:gd name="T12" fmla="+- 0 3476 3389"/>
                <a:gd name="T13" fmla="*/ T12 w 88"/>
                <a:gd name="T14" fmla="+- 0 3788 3770"/>
                <a:gd name="T15" fmla="*/ 3788 h 18"/>
                <a:gd name="T16" fmla="+- 0 3476 3389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7" y="0"/>
                  </a:moveTo>
                  <a:lnTo>
                    <a:pt x="0" y="0"/>
                  </a:lnTo>
                  <a:lnTo>
                    <a:pt x="18" y="18"/>
                  </a:lnTo>
                  <a:lnTo>
                    <a:pt x="87" y="18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6259" name="Freeform 1901"/>
            <p:cNvSpPr>
              <a:spLocks/>
            </p:cNvSpPr>
            <p:nvPr/>
          </p:nvSpPr>
          <p:spPr bwMode="auto">
            <a:xfrm>
              <a:off x="3207085" y="4228158"/>
              <a:ext cx="55884" cy="11432"/>
            </a:xfrm>
            <a:custGeom>
              <a:avLst/>
              <a:gdLst>
                <a:gd name="T0" fmla="+- 0 3600 3512"/>
                <a:gd name="T1" fmla="*/ T0 w 88"/>
                <a:gd name="T2" fmla="+- 0 3770 3770"/>
                <a:gd name="T3" fmla="*/ 3770 h 18"/>
                <a:gd name="T4" fmla="+- 0 3512 3512"/>
                <a:gd name="T5" fmla="*/ T4 w 88"/>
                <a:gd name="T6" fmla="+- 0 3770 3770"/>
                <a:gd name="T7" fmla="*/ 3770 h 18"/>
                <a:gd name="T8" fmla="+- 0 3529 3512"/>
                <a:gd name="T9" fmla="*/ T8 w 88"/>
                <a:gd name="T10" fmla="+- 0 3788 3770"/>
                <a:gd name="T11" fmla="*/ 3788 h 18"/>
                <a:gd name="T12" fmla="+- 0 3600 3512"/>
                <a:gd name="T13" fmla="*/ T12 w 88"/>
                <a:gd name="T14" fmla="+- 0 3788 3770"/>
                <a:gd name="T15" fmla="*/ 3788 h 18"/>
                <a:gd name="T16" fmla="+- 0 3600 3512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8" y="0"/>
                  </a:moveTo>
                  <a:lnTo>
                    <a:pt x="0" y="0"/>
                  </a:lnTo>
                  <a:lnTo>
                    <a:pt x="17" y="18"/>
                  </a:lnTo>
                  <a:lnTo>
                    <a:pt x="88" y="18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6258" name="Freeform 1903"/>
            <p:cNvSpPr>
              <a:spLocks/>
            </p:cNvSpPr>
            <p:nvPr/>
          </p:nvSpPr>
          <p:spPr bwMode="auto">
            <a:xfrm>
              <a:off x="3285196" y="4228158"/>
              <a:ext cx="55884" cy="11432"/>
            </a:xfrm>
            <a:custGeom>
              <a:avLst/>
              <a:gdLst>
                <a:gd name="T0" fmla="+- 0 3722 3635"/>
                <a:gd name="T1" fmla="*/ T0 w 88"/>
                <a:gd name="T2" fmla="+- 0 3770 3770"/>
                <a:gd name="T3" fmla="*/ 3770 h 18"/>
                <a:gd name="T4" fmla="+- 0 3635 3635"/>
                <a:gd name="T5" fmla="*/ T4 w 88"/>
                <a:gd name="T6" fmla="+- 0 3770 3770"/>
                <a:gd name="T7" fmla="*/ 3770 h 18"/>
                <a:gd name="T8" fmla="+- 0 3651 3635"/>
                <a:gd name="T9" fmla="*/ T8 w 88"/>
                <a:gd name="T10" fmla="+- 0 3788 3770"/>
                <a:gd name="T11" fmla="*/ 3788 h 18"/>
                <a:gd name="T12" fmla="+- 0 3722 3635"/>
                <a:gd name="T13" fmla="*/ T12 w 88"/>
                <a:gd name="T14" fmla="+- 0 3788 3770"/>
                <a:gd name="T15" fmla="*/ 3788 h 18"/>
                <a:gd name="T16" fmla="+- 0 3722 3635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7" y="0"/>
                  </a:moveTo>
                  <a:lnTo>
                    <a:pt x="0" y="0"/>
                  </a:lnTo>
                  <a:lnTo>
                    <a:pt x="16" y="18"/>
                  </a:lnTo>
                  <a:lnTo>
                    <a:pt x="87" y="18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6257" name="Freeform 1905"/>
            <p:cNvSpPr>
              <a:spLocks/>
            </p:cNvSpPr>
            <p:nvPr/>
          </p:nvSpPr>
          <p:spPr bwMode="auto">
            <a:xfrm>
              <a:off x="3362671" y="4228158"/>
              <a:ext cx="55884" cy="11432"/>
            </a:xfrm>
            <a:custGeom>
              <a:avLst/>
              <a:gdLst>
                <a:gd name="T0" fmla="+- 0 3845 3757"/>
                <a:gd name="T1" fmla="*/ T0 w 88"/>
                <a:gd name="T2" fmla="+- 0 3770 3770"/>
                <a:gd name="T3" fmla="*/ 3770 h 18"/>
                <a:gd name="T4" fmla="+- 0 3757 3757"/>
                <a:gd name="T5" fmla="*/ T4 w 88"/>
                <a:gd name="T6" fmla="+- 0 3770 3770"/>
                <a:gd name="T7" fmla="*/ 3770 h 18"/>
                <a:gd name="T8" fmla="+- 0 3775 3757"/>
                <a:gd name="T9" fmla="*/ T8 w 88"/>
                <a:gd name="T10" fmla="+- 0 3788 3770"/>
                <a:gd name="T11" fmla="*/ 3788 h 18"/>
                <a:gd name="T12" fmla="+- 0 3845 3757"/>
                <a:gd name="T13" fmla="*/ T12 w 88"/>
                <a:gd name="T14" fmla="+- 0 3788 3770"/>
                <a:gd name="T15" fmla="*/ 3788 h 18"/>
                <a:gd name="T16" fmla="+- 0 3845 3757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8" y="0"/>
                  </a:moveTo>
                  <a:lnTo>
                    <a:pt x="0" y="0"/>
                  </a:lnTo>
                  <a:lnTo>
                    <a:pt x="18" y="18"/>
                  </a:lnTo>
                  <a:lnTo>
                    <a:pt x="88" y="18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6256" name="Freeform 1907"/>
            <p:cNvSpPr>
              <a:spLocks/>
            </p:cNvSpPr>
            <p:nvPr/>
          </p:nvSpPr>
          <p:spPr bwMode="auto">
            <a:xfrm>
              <a:off x="3440782" y="4228158"/>
              <a:ext cx="55884" cy="11432"/>
            </a:xfrm>
            <a:custGeom>
              <a:avLst/>
              <a:gdLst>
                <a:gd name="T0" fmla="+- 0 3967 3880"/>
                <a:gd name="T1" fmla="*/ T0 w 88"/>
                <a:gd name="T2" fmla="+- 0 3770 3770"/>
                <a:gd name="T3" fmla="*/ 3770 h 18"/>
                <a:gd name="T4" fmla="+- 0 3879 3880"/>
                <a:gd name="T5" fmla="*/ T4 w 88"/>
                <a:gd name="T6" fmla="+- 0 3770 3770"/>
                <a:gd name="T7" fmla="*/ 3770 h 18"/>
                <a:gd name="T8" fmla="+- 0 3897 3880"/>
                <a:gd name="T9" fmla="*/ T8 w 88"/>
                <a:gd name="T10" fmla="+- 0 3788 3770"/>
                <a:gd name="T11" fmla="*/ 3788 h 18"/>
                <a:gd name="T12" fmla="+- 0 3967 3880"/>
                <a:gd name="T13" fmla="*/ T12 w 88"/>
                <a:gd name="T14" fmla="+- 0 3788 3770"/>
                <a:gd name="T15" fmla="*/ 3788 h 18"/>
                <a:gd name="T16" fmla="+- 0 3967 3880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7" y="0"/>
                  </a:moveTo>
                  <a:lnTo>
                    <a:pt x="-1" y="0"/>
                  </a:lnTo>
                  <a:lnTo>
                    <a:pt x="17" y="18"/>
                  </a:lnTo>
                  <a:lnTo>
                    <a:pt x="87" y="18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407" name="Freeform 1909"/>
            <p:cNvSpPr>
              <a:spLocks/>
            </p:cNvSpPr>
            <p:nvPr/>
          </p:nvSpPr>
          <p:spPr bwMode="auto">
            <a:xfrm>
              <a:off x="3518258" y="4228158"/>
              <a:ext cx="55884" cy="11432"/>
            </a:xfrm>
            <a:custGeom>
              <a:avLst/>
              <a:gdLst>
                <a:gd name="T0" fmla="+- 0 4089 4002"/>
                <a:gd name="T1" fmla="*/ T0 w 88"/>
                <a:gd name="T2" fmla="+- 0 3770 3770"/>
                <a:gd name="T3" fmla="*/ 3770 h 18"/>
                <a:gd name="T4" fmla="+- 0 4002 4002"/>
                <a:gd name="T5" fmla="*/ T4 w 88"/>
                <a:gd name="T6" fmla="+- 0 3770 3770"/>
                <a:gd name="T7" fmla="*/ 3770 h 18"/>
                <a:gd name="T8" fmla="+- 0 4020 4002"/>
                <a:gd name="T9" fmla="*/ T8 w 88"/>
                <a:gd name="T10" fmla="+- 0 3788 3770"/>
                <a:gd name="T11" fmla="*/ 3788 h 18"/>
                <a:gd name="T12" fmla="+- 0 4089 4002"/>
                <a:gd name="T13" fmla="*/ T12 w 88"/>
                <a:gd name="T14" fmla="+- 0 3788 3770"/>
                <a:gd name="T15" fmla="*/ 3788 h 18"/>
                <a:gd name="T16" fmla="+- 0 4089 4002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7" y="0"/>
                  </a:moveTo>
                  <a:lnTo>
                    <a:pt x="0" y="0"/>
                  </a:lnTo>
                  <a:lnTo>
                    <a:pt x="18" y="18"/>
                  </a:lnTo>
                  <a:lnTo>
                    <a:pt x="87" y="18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406" name="Freeform 1911"/>
            <p:cNvSpPr>
              <a:spLocks/>
            </p:cNvSpPr>
            <p:nvPr/>
          </p:nvSpPr>
          <p:spPr bwMode="auto">
            <a:xfrm>
              <a:off x="3597003" y="4228158"/>
              <a:ext cx="55884" cy="11432"/>
            </a:xfrm>
            <a:custGeom>
              <a:avLst/>
              <a:gdLst>
                <a:gd name="T0" fmla="+- 0 4213 4126"/>
                <a:gd name="T1" fmla="*/ T0 w 88"/>
                <a:gd name="T2" fmla="+- 0 3770 3770"/>
                <a:gd name="T3" fmla="*/ 3770 h 18"/>
                <a:gd name="T4" fmla="+- 0 4125 4126"/>
                <a:gd name="T5" fmla="*/ T4 w 88"/>
                <a:gd name="T6" fmla="+- 0 3770 3770"/>
                <a:gd name="T7" fmla="*/ 3770 h 18"/>
                <a:gd name="T8" fmla="+- 0 4142 4126"/>
                <a:gd name="T9" fmla="*/ T8 w 88"/>
                <a:gd name="T10" fmla="+- 0 3788 3770"/>
                <a:gd name="T11" fmla="*/ 3788 h 18"/>
                <a:gd name="T12" fmla="+- 0 4213 4126"/>
                <a:gd name="T13" fmla="*/ T12 w 88"/>
                <a:gd name="T14" fmla="+- 0 3788 3770"/>
                <a:gd name="T15" fmla="*/ 3788 h 18"/>
                <a:gd name="T16" fmla="+- 0 4213 4126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7" y="0"/>
                  </a:moveTo>
                  <a:lnTo>
                    <a:pt x="-1" y="0"/>
                  </a:lnTo>
                  <a:lnTo>
                    <a:pt x="16" y="18"/>
                  </a:lnTo>
                  <a:lnTo>
                    <a:pt x="87" y="18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405" name="Freeform 1913"/>
            <p:cNvSpPr>
              <a:spLocks/>
            </p:cNvSpPr>
            <p:nvPr/>
          </p:nvSpPr>
          <p:spPr bwMode="auto">
            <a:xfrm>
              <a:off x="3674479" y="4228158"/>
              <a:ext cx="55884" cy="11432"/>
            </a:xfrm>
            <a:custGeom>
              <a:avLst/>
              <a:gdLst>
                <a:gd name="T0" fmla="+- 0 4335 4248"/>
                <a:gd name="T1" fmla="*/ T0 w 88"/>
                <a:gd name="T2" fmla="+- 0 3770 3770"/>
                <a:gd name="T3" fmla="*/ 3770 h 18"/>
                <a:gd name="T4" fmla="+- 0 4248 4248"/>
                <a:gd name="T5" fmla="*/ T4 w 88"/>
                <a:gd name="T6" fmla="+- 0 3770 3770"/>
                <a:gd name="T7" fmla="*/ 3770 h 18"/>
                <a:gd name="T8" fmla="+- 0 4265 4248"/>
                <a:gd name="T9" fmla="*/ T8 w 88"/>
                <a:gd name="T10" fmla="+- 0 3788 3770"/>
                <a:gd name="T11" fmla="*/ 3788 h 18"/>
                <a:gd name="T12" fmla="+- 0 4335 4248"/>
                <a:gd name="T13" fmla="*/ T12 w 88"/>
                <a:gd name="T14" fmla="+- 0 3788 3770"/>
                <a:gd name="T15" fmla="*/ 3788 h 18"/>
                <a:gd name="T16" fmla="+- 0 4335 4248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7" y="0"/>
                  </a:moveTo>
                  <a:lnTo>
                    <a:pt x="0" y="0"/>
                  </a:lnTo>
                  <a:lnTo>
                    <a:pt x="17" y="18"/>
                  </a:lnTo>
                  <a:lnTo>
                    <a:pt x="87" y="18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404" name="Freeform 1915"/>
            <p:cNvSpPr>
              <a:spLocks/>
            </p:cNvSpPr>
            <p:nvPr/>
          </p:nvSpPr>
          <p:spPr bwMode="auto">
            <a:xfrm>
              <a:off x="3751954" y="4228158"/>
              <a:ext cx="55884" cy="11432"/>
            </a:xfrm>
            <a:custGeom>
              <a:avLst/>
              <a:gdLst>
                <a:gd name="T0" fmla="+- 0 4458 4370"/>
                <a:gd name="T1" fmla="*/ T0 w 88"/>
                <a:gd name="T2" fmla="+- 0 3770 3770"/>
                <a:gd name="T3" fmla="*/ 3770 h 18"/>
                <a:gd name="T4" fmla="+- 0 4370 4370"/>
                <a:gd name="T5" fmla="*/ T4 w 88"/>
                <a:gd name="T6" fmla="+- 0 3770 3770"/>
                <a:gd name="T7" fmla="*/ 3770 h 18"/>
                <a:gd name="T8" fmla="+- 0 4388 4370"/>
                <a:gd name="T9" fmla="*/ T8 w 88"/>
                <a:gd name="T10" fmla="+- 0 3788 3770"/>
                <a:gd name="T11" fmla="*/ 3788 h 18"/>
                <a:gd name="T12" fmla="+- 0 4458 4370"/>
                <a:gd name="T13" fmla="*/ T12 w 88"/>
                <a:gd name="T14" fmla="+- 0 3788 3770"/>
                <a:gd name="T15" fmla="*/ 3788 h 18"/>
                <a:gd name="T16" fmla="+- 0 4458 4370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8" y="0"/>
                  </a:moveTo>
                  <a:lnTo>
                    <a:pt x="0" y="0"/>
                  </a:lnTo>
                  <a:lnTo>
                    <a:pt x="18" y="18"/>
                  </a:lnTo>
                  <a:lnTo>
                    <a:pt x="88" y="18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403" name="Freeform 1917"/>
            <p:cNvSpPr>
              <a:spLocks/>
            </p:cNvSpPr>
            <p:nvPr/>
          </p:nvSpPr>
          <p:spPr bwMode="auto">
            <a:xfrm>
              <a:off x="3830065" y="4228158"/>
              <a:ext cx="55884" cy="11432"/>
            </a:xfrm>
            <a:custGeom>
              <a:avLst/>
              <a:gdLst>
                <a:gd name="T0" fmla="+- 0 4580 4493"/>
                <a:gd name="T1" fmla="*/ T0 w 88"/>
                <a:gd name="T2" fmla="+- 0 3770 3770"/>
                <a:gd name="T3" fmla="*/ 3770 h 18"/>
                <a:gd name="T4" fmla="+- 0 4493 4493"/>
                <a:gd name="T5" fmla="*/ T4 w 88"/>
                <a:gd name="T6" fmla="+- 0 3770 3770"/>
                <a:gd name="T7" fmla="*/ 3770 h 18"/>
                <a:gd name="T8" fmla="+- 0 4511 4493"/>
                <a:gd name="T9" fmla="*/ T8 w 88"/>
                <a:gd name="T10" fmla="+- 0 3788 3770"/>
                <a:gd name="T11" fmla="*/ 3788 h 18"/>
                <a:gd name="T12" fmla="+- 0 4580 4493"/>
                <a:gd name="T13" fmla="*/ T12 w 88"/>
                <a:gd name="T14" fmla="+- 0 3788 3770"/>
                <a:gd name="T15" fmla="*/ 3788 h 18"/>
                <a:gd name="T16" fmla="+- 0 4580 4493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7" y="0"/>
                  </a:moveTo>
                  <a:lnTo>
                    <a:pt x="0" y="0"/>
                  </a:lnTo>
                  <a:lnTo>
                    <a:pt x="18" y="18"/>
                  </a:lnTo>
                  <a:lnTo>
                    <a:pt x="87" y="18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402" name="Freeform 1919"/>
            <p:cNvSpPr>
              <a:spLocks/>
            </p:cNvSpPr>
            <p:nvPr/>
          </p:nvSpPr>
          <p:spPr bwMode="auto">
            <a:xfrm>
              <a:off x="3907541" y="4228158"/>
              <a:ext cx="55884" cy="11432"/>
            </a:xfrm>
            <a:custGeom>
              <a:avLst/>
              <a:gdLst>
                <a:gd name="T0" fmla="+- 0 4703 4615"/>
                <a:gd name="T1" fmla="*/ T0 w 88"/>
                <a:gd name="T2" fmla="+- 0 3770 3770"/>
                <a:gd name="T3" fmla="*/ 3770 h 18"/>
                <a:gd name="T4" fmla="+- 0 4615 4615"/>
                <a:gd name="T5" fmla="*/ T4 w 88"/>
                <a:gd name="T6" fmla="+- 0 3770 3770"/>
                <a:gd name="T7" fmla="*/ 3770 h 18"/>
                <a:gd name="T8" fmla="+- 0 4633 4615"/>
                <a:gd name="T9" fmla="*/ T8 w 88"/>
                <a:gd name="T10" fmla="+- 0 3788 3770"/>
                <a:gd name="T11" fmla="*/ 3788 h 18"/>
                <a:gd name="T12" fmla="+- 0 4703 4615"/>
                <a:gd name="T13" fmla="*/ T12 w 88"/>
                <a:gd name="T14" fmla="+- 0 3788 3770"/>
                <a:gd name="T15" fmla="*/ 3788 h 18"/>
                <a:gd name="T16" fmla="+- 0 4703 4615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8" y="0"/>
                  </a:moveTo>
                  <a:lnTo>
                    <a:pt x="0" y="0"/>
                  </a:lnTo>
                  <a:lnTo>
                    <a:pt x="18" y="18"/>
                  </a:lnTo>
                  <a:lnTo>
                    <a:pt x="88" y="18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401" name="Freeform 1921"/>
            <p:cNvSpPr>
              <a:spLocks/>
            </p:cNvSpPr>
            <p:nvPr/>
          </p:nvSpPr>
          <p:spPr bwMode="auto">
            <a:xfrm>
              <a:off x="3986286" y="4228158"/>
              <a:ext cx="55884" cy="11432"/>
            </a:xfrm>
            <a:custGeom>
              <a:avLst/>
              <a:gdLst>
                <a:gd name="T0" fmla="+- 0 4826 4739"/>
                <a:gd name="T1" fmla="*/ T0 w 88"/>
                <a:gd name="T2" fmla="+- 0 3770 3770"/>
                <a:gd name="T3" fmla="*/ 3770 h 18"/>
                <a:gd name="T4" fmla="+- 0 4739 4739"/>
                <a:gd name="T5" fmla="*/ T4 w 88"/>
                <a:gd name="T6" fmla="+- 0 3770 3770"/>
                <a:gd name="T7" fmla="*/ 3770 h 18"/>
                <a:gd name="T8" fmla="+- 0 4755 4739"/>
                <a:gd name="T9" fmla="*/ T8 w 88"/>
                <a:gd name="T10" fmla="+- 0 3788 3770"/>
                <a:gd name="T11" fmla="*/ 3788 h 18"/>
                <a:gd name="T12" fmla="+- 0 4826 4739"/>
                <a:gd name="T13" fmla="*/ T12 w 88"/>
                <a:gd name="T14" fmla="+- 0 3788 3770"/>
                <a:gd name="T15" fmla="*/ 3788 h 18"/>
                <a:gd name="T16" fmla="+- 0 4826 4739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7" y="0"/>
                  </a:moveTo>
                  <a:lnTo>
                    <a:pt x="0" y="0"/>
                  </a:lnTo>
                  <a:lnTo>
                    <a:pt x="16" y="18"/>
                  </a:lnTo>
                  <a:lnTo>
                    <a:pt x="87" y="18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400" name="Freeform 1923"/>
            <p:cNvSpPr>
              <a:spLocks/>
            </p:cNvSpPr>
            <p:nvPr/>
          </p:nvSpPr>
          <p:spPr bwMode="auto">
            <a:xfrm>
              <a:off x="4063762" y="4228158"/>
              <a:ext cx="55884" cy="11432"/>
            </a:xfrm>
            <a:custGeom>
              <a:avLst/>
              <a:gdLst>
                <a:gd name="T0" fmla="+- 0 4949 4861"/>
                <a:gd name="T1" fmla="*/ T0 w 88"/>
                <a:gd name="T2" fmla="+- 0 3770 3770"/>
                <a:gd name="T3" fmla="*/ 3770 h 18"/>
                <a:gd name="T4" fmla="+- 0 4861 4861"/>
                <a:gd name="T5" fmla="*/ T4 w 88"/>
                <a:gd name="T6" fmla="+- 0 3770 3770"/>
                <a:gd name="T7" fmla="*/ 3770 h 18"/>
                <a:gd name="T8" fmla="+- 0 4878 4861"/>
                <a:gd name="T9" fmla="*/ T8 w 88"/>
                <a:gd name="T10" fmla="+- 0 3788 3770"/>
                <a:gd name="T11" fmla="*/ 3788 h 18"/>
                <a:gd name="T12" fmla="+- 0 4949 4861"/>
                <a:gd name="T13" fmla="*/ T12 w 88"/>
                <a:gd name="T14" fmla="+- 0 3788 3770"/>
                <a:gd name="T15" fmla="*/ 3788 h 18"/>
                <a:gd name="T16" fmla="+- 0 4949 4861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8" y="0"/>
                  </a:moveTo>
                  <a:lnTo>
                    <a:pt x="0" y="0"/>
                  </a:lnTo>
                  <a:lnTo>
                    <a:pt x="17" y="18"/>
                  </a:lnTo>
                  <a:lnTo>
                    <a:pt x="88" y="18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399" name="Freeform 1925"/>
            <p:cNvSpPr>
              <a:spLocks/>
            </p:cNvSpPr>
            <p:nvPr/>
          </p:nvSpPr>
          <p:spPr bwMode="auto">
            <a:xfrm>
              <a:off x="4141873" y="4228158"/>
              <a:ext cx="55884" cy="11432"/>
            </a:xfrm>
            <a:custGeom>
              <a:avLst/>
              <a:gdLst>
                <a:gd name="T0" fmla="+- 0 5071 4984"/>
                <a:gd name="T1" fmla="*/ T0 w 88"/>
                <a:gd name="T2" fmla="+- 0 3770 3770"/>
                <a:gd name="T3" fmla="*/ 3770 h 18"/>
                <a:gd name="T4" fmla="+- 0 4983 4984"/>
                <a:gd name="T5" fmla="*/ T4 w 88"/>
                <a:gd name="T6" fmla="+- 0 3770 3770"/>
                <a:gd name="T7" fmla="*/ 3770 h 18"/>
                <a:gd name="T8" fmla="+- 0 5001 4984"/>
                <a:gd name="T9" fmla="*/ T8 w 88"/>
                <a:gd name="T10" fmla="+- 0 3788 3770"/>
                <a:gd name="T11" fmla="*/ 3788 h 18"/>
                <a:gd name="T12" fmla="+- 0 5071 4984"/>
                <a:gd name="T13" fmla="*/ T12 w 88"/>
                <a:gd name="T14" fmla="+- 0 3788 3770"/>
                <a:gd name="T15" fmla="*/ 3788 h 18"/>
                <a:gd name="T16" fmla="+- 0 5071 4984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7" y="0"/>
                  </a:moveTo>
                  <a:lnTo>
                    <a:pt x="-1" y="0"/>
                  </a:lnTo>
                  <a:lnTo>
                    <a:pt x="17" y="18"/>
                  </a:lnTo>
                  <a:lnTo>
                    <a:pt x="87" y="18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398" name="Freeform 1927"/>
            <p:cNvSpPr>
              <a:spLocks/>
            </p:cNvSpPr>
            <p:nvPr/>
          </p:nvSpPr>
          <p:spPr bwMode="auto">
            <a:xfrm>
              <a:off x="4219348" y="4228158"/>
              <a:ext cx="55884" cy="11432"/>
            </a:xfrm>
            <a:custGeom>
              <a:avLst/>
              <a:gdLst>
                <a:gd name="T0" fmla="+- 0 5193 5106"/>
                <a:gd name="T1" fmla="*/ T0 w 88"/>
                <a:gd name="T2" fmla="+- 0 3770 3770"/>
                <a:gd name="T3" fmla="*/ 3770 h 18"/>
                <a:gd name="T4" fmla="+- 0 5106 5106"/>
                <a:gd name="T5" fmla="*/ T4 w 88"/>
                <a:gd name="T6" fmla="+- 0 3770 3770"/>
                <a:gd name="T7" fmla="*/ 3770 h 18"/>
                <a:gd name="T8" fmla="+- 0 5124 5106"/>
                <a:gd name="T9" fmla="*/ T8 w 88"/>
                <a:gd name="T10" fmla="+- 0 3788 3770"/>
                <a:gd name="T11" fmla="*/ 3788 h 18"/>
                <a:gd name="T12" fmla="+- 0 5193 5106"/>
                <a:gd name="T13" fmla="*/ T12 w 88"/>
                <a:gd name="T14" fmla="+- 0 3788 3770"/>
                <a:gd name="T15" fmla="*/ 3788 h 18"/>
                <a:gd name="T16" fmla="+- 0 5193 5106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7" y="0"/>
                  </a:moveTo>
                  <a:lnTo>
                    <a:pt x="0" y="0"/>
                  </a:lnTo>
                  <a:lnTo>
                    <a:pt x="18" y="18"/>
                  </a:lnTo>
                  <a:lnTo>
                    <a:pt x="87" y="18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397" name="Freeform 1929"/>
            <p:cNvSpPr>
              <a:spLocks/>
            </p:cNvSpPr>
            <p:nvPr/>
          </p:nvSpPr>
          <p:spPr bwMode="auto">
            <a:xfrm>
              <a:off x="4298094" y="4228158"/>
              <a:ext cx="55884" cy="11432"/>
            </a:xfrm>
            <a:custGeom>
              <a:avLst/>
              <a:gdLst>
                <a:gd name="T0" fmla="+- 0 5317 5230"/>
                <a:gd name="T1" fmla="*/ T0 w 88"/>
                <a:gd name="T2" fmla="+- 0 3770 3770"/>
                <a:gd name="T3" fmla="*/ 3770 h 18"/>
                <a:gd name="T4" fmla="+- 0 5229 5230"/>
                <a:gd name="T5" fmla="*/ T4 w 88"/>
                <a:gd name="T6" fmla="+- 0 3770 3770"/>
                <a:gd name="T7" fmla="*/ 3770 h 18"/>
                <a:gd name="T8" fmla="+- 0 5246 5230"/>
                <a:gd name="T9" fmla="*/ T8 w 88"/>
                <a:gd name="T10" fmla="+- 0 3788 3770"/>
                <a:gd name="T11" fmla="*/ 3788 h 18"/>
                <a:gd name="T12" fmla="+- 0 5317 5230"/>
                <a:gd name="T13" fmla="*/ T12 w 88"/>
                <a:gd name="T14" fmla="+- 0 3788 3770"/>
                <a:gd name="T15" fmla="*/ 3788 h 18"/>
                <a:gd name="T16" fmla="+- 0 5317 5230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7" y="0"/>
                  </a:moveTo>
                  <a:lnTo>
                    <a:pt x="-1" y="0"/>
                  </a:lnTo>
                  <a:lnTo>
                    <a:pt x="16" y="18"/>
                  </a:lnTo>
                  <a:lnTo>
                    <a:pt x="87" y="18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396" name="Freeform 1931"/>
            <p:cNvSpPr>
              <a:spLocks/>
            </p:cNvSpPr>
            <p:nvPr/>
          </p:nvSpPr>
          <p:spPr bwMode="auto">
            <a:xfrm>
              <a:off x="4375569" y="4228158"/>
              <a:ext cx="55884" cy="11432"/>
            </a:xfrm>
            <a:custGeom>
              <a:avLst/>
              <a:gdLst>
                <a:gd name="T0" fmla="+- 0 5439 5352"/>
                <a:gd name="T1" fmla="*/ T0 w 88"/>
                <a:gd name="T2" fmla="+- 0 3770 3770"/>
                <a:gd name="T3" fmla="*/ 3770 h 18"/>
                <a:gd name="T4" fmla="+- 0 5352 5352"/>
                <a:gd name="T5" fmla="*/ T4 w 88"/>
                <a:gd name="T6" fmla="+- 0 3770 3770"/>
                <a:gd name="T7" fmla="*/ 3770 h 18"/>
                <a:gd name="T8" fmla="+- 0 5369 5352"/>
                <a:gd name="T9" fmla="*/ T8 w 88"/>
                <a:gd name="T10" fmla="+- 0 3788 3770"/>
                <a:gd name="T11" fmla="*/ 3788 h 18"/>
                <a:gd name="T12" fmla="+- 0 5439 5352"/>
                <a:gd name="T13" fmla="*/ T12 w 88"/>
                <a:gd name="T14" fmla="+- 0 3788 3770"/>
                <a:gd name="T15" fmla="*/ 3788 h 18"/>
                <a:gd name="T16" fmla="+- 0 5439 5352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7" y="0"/>
                  </a:moveTo>
                  <a:lnTo>
                    <a:pt x="0" y="0"/>
                  </a:lnTo>
                  <a:lnTo>
                    <a:pt x="17" y="18"/>
                  </a:lnTo>
                  <a:lnTo>
                    <a:pt x="87" y="18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395" name="Freeform 1933"/>
            <p:cNvSpPr>
              <a:spLocks/>
            </p:cNvSpPr>
            <p:nvPr/>
          </p:nvSpPr>
          <p:spPr bwMode="auto">
            <a:xfrm>
              <a:off x="4453045" y="4228158"/>
              <a:ext cx="55884" cy="11432"/>
            </a:xfrm>
            <a:custGeom>
              <a:avLst/>
              <a:gdLst>
                <a:gd name="T0" fmla="+- 0 5562 5474"/>
                <a:gd name="T1" fmla="*/ T0 w 88"/>
                <a:gd name="T2" fmla="+- 0 3770 3770"/>
                <a:gd name="T3" fmla="*/ 3770 h 18"/>
                <a:gd name="T4" fmla="+- 0 5474 5474"/>
                <a:gd name="T5" fmla="*/ T4 w 88"/>
                <a:gd name="T6" fmla="+- 0 3770 3770"/>
                <a:gd name="T7" fmla="*/ 3770 h 18"/>
                <a:gd name="T8" fmla="+- 0 5492 5474"/>
                <a:gd name="T9" fmla="*/ T8 w 88"/>
                <a:gd name="T10" fmla="+- 0 3788 3770"/>
                <a:gd name="T11" fmla="*/ 3788 h 18"/>
                <a:gd name="T12" fmla="+- 0 5562 5474"/>
                <a:gd name="T13" fmla="*/ T12 w 88"/>
                <a:gd name="T14" fmla="+- 0 3788 3770"/>
                <a:gd name="T15" fmla="*/ 3788 h 18"/>
                <a:gd name="T16" fmla="+- 0 5562 5474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8" y="0"/>
                  </a:moveTo>
                  <a:lnTo>
                    <a:pt x="0" y="0"/>
                  </a:lnTo>
                  <a:lnTo>
                    <a:pt x="18" y="18"/>
                  </a:lnTo>
                  <a:lnTo>
                    <a:pt x="88" y="18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394" name="Freeform 1935"/>
            <p:cNvSpPr>
              <a:spLocks/>
            </p:cNvSpPr>
            <p:nvPr/>
          </p:nvSpPr>
          <p:spPr bwMode="auto">
            <a:xfrm>
              <a:off x="4531156" y="4228158"/>
              <a:ext cx="55884" cy="11432"/>
            </a:xfrm>
            <a:custGeom>
              <a:avLst/>
              <a:gdLst>
                <a:gd name="T0" fmla="+- 0 5684 5597"/>
                <a:gd name="T1" fmla="*/ T0 w 88"/>
                <a:gd name="T2" fmla="+- 0 3770 3770"/>
                <a:gd name="T3" fmla="*/ 3770 h 18"/>
                <a:gd name="T4" fmla="+- 0 5597 5597"/>
                <a:gd name="T5" fmla="*/ T4 w 88"/>
                <a:gd name="T6" fmla="+- 0 3770 3770"/>
                <a:gd name="T7" fmla="*/ 3770 h 18"/>
                <a:gd name="T8" fmla="+- 0 5615 5597"/>
                <a:gd name="T9" fmla="*/ T8 w 88"/>
                <a:gd name="T10" fmla="+- 0 3788 3770"/>
                <a:gd name="T11" fmla="*/ 3788 h 18"/>
                <a:gd name="T12" fmla="+- 0 5684 5597"/>
                <a:gd name="T13" fmla="*/ T12 w 88"/>
                <a:gd name="T14" fmla="+- 0 3788 3770"/>
                <a:gd name="T15" fmla="*/ 3788 h 18"/>
                <a:gd name="T16" fmla="+- 0 5684 5597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7" y="0"/>
                  </a:moveTo>
                  <a:lnTo>
                    <a:pt x="0" y="0"/>
                  </a:lnTo>
                  <a:lnTo>
                    <a:pt x="18" y="18"/>
                  </a:lnTo>
                  <a:lnTo>
                    <a:pt x="87" y="18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6396" name="Freeform 2008"/>
            <p:cNvSpPr>
              <a:spLocks/>
            </p:cNvSpPr>
            <p:nvPr/>
          </p:nvSpPr>
          <p:spPr bwMode="auto">
            <a:xfrm>
              <a:off x="2550448" y="3147239"/>
              <a:ext cx="55884" cy="10796"/>
            </a:xfrm>
            <a:custGeom>
              <a:avLst/>
              <a:gdLst>
                <a:gd name="T0" fmla="+- 0 2566 2478"/>
                <a:gd name="T1" fmla="*/ T0 w 88"/>
                <a:gd name="T2" fmla="+- 0 2069 2068"/>
                <a:gd name="T3" fmla="*/ 2069 h 17"/>
                <a:gd name="T4" fmla="+- 0 2478 2478"/>
                <a:gd name="T5" fmla="*/ T4 w 88"/>
                <a:gd name="T6" fmla="+- 0 2069 2068"/>
                <a:gd name="T7" fmla="*/ 2069 h 17"/>
                <a:gd name="T8" fmla="+- 0 2496 2478"/>
                <a:gd name="T9" fmla="*/ T8 w 88"/>
                <a:gd name="T10" fmla="+- 0 2085 2068"/>
                <a:gd name="T11" fmla="*/ 2085 h 17"/>
                <a:gd name="T12" fmla="+- 0 2566 2478"/>
                <a:gd name="T13" fmla="*/ T12 w 88"/>
                <a:gd name="T14" fmla="+- 0 2085 2068"/>
                <a:gd name="T15" fmla="*/ 2085 h 17"/>
                <a:gd name="T16" fmla="+- 0 2566 2478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1"/>
                  </a:moveTo>
                  <a:lnTo>
                    <a:pt x="0" y="1"/>
                  </a:lnTo>
                  <a:lnTo>
                    <a:pt x="18" y="17"/>
                  </a:lnTo>
                  <a:lnTo>
                    <a:pt x="88" y="17"/>
                  </a:lnTo>
                  <a:lnTo>
                    <a:pt x="88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6395" name="Freeform 2010"/>
            <p:cNvSpPr>
              <a:spLocks/>
            </p:cNvSpPr>
            <p:nvPr/>
          </p:nvSpPr>
          <p:spPr bwMode="auto">
            <a:xfrm>
              <a:off x="2627923" y="3147239"/>
              <a:ext cx="55884" cy="10796"/>
            </a:xfrm>
            <a:custGeom>
              <a:avLst/>
              <a:gdLst>
                <a:gd name="T0" fmla="+- 0 2688 2600"/>
                <a:gd name="T1" fmla="*/ T0 w 88"/>
                <a:gd name="T2" fmla="+- 0 2069 2068"/>
                <a:gd name="T3" fmla="*/ 2069 h 17"/>
                <a:gd name="T4" fmla="+- 0 2600 2600"/>
                <a:gd name="T5" fmla="*/ T4 w 88"/>
                <a:gd name="T6" fmla="+- 0 2069 2068"/>
                <a:gd name="T7" fmla="*/ 2069 h 17"/>
                <a:gd name="T8" fmla="+- 0 2618 2600"/>
                <a:gd name="T9" fmla="*/ T8 w 88"/>
                <a:gd name="T10" fmla="+- 0 2085 2068"/>
                <a:gd name="T11" fmla="*/ 2085 h 17"/>
                <a:gd name="T12" fmla="+- 0 2688 2600"/>
                <a:gd name="T13" fmla="*/ T12 w 88"/>
                <a:gd name="T14" fmla="+- 0 2085 2068"/>
                <a:gd name="T15" fmla="*/ 2085 h 17"/>
                <a:gd name="T16" fmla="+- 0 2688 2600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1"/>
                  </a:moveTo>
                  <a:lnTo>
                    <a:pt x="0" y="1"/>
                  </a:lnTo>
                  <a:lnTo>
                    <a:pt x="18" y="17"/>
                  </a:lnTo>
                  <a:lnTo>
                    <a:pt x="88" y="17"/>
                  </a:lnTo>
                  <a:lnTo>
                    <a:pt x="88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6394" name="Freeform 2012"/>
            <p:cNvSpPr>
              <a:spLocks/>
            </p:cNvSpPr>
            <p:nvPr/>
          </p:nvSpPr>
          <p:spPr bwMode="auto">
            <a:xfrm>
              <a:off x="2706034" y="3147239"/>
              <a:ext cx="55884" cy="10796"/>
            </a:xfrm>
            <a:custGeom>
              <a:avLst/>
              <a:gdLst>
                <a:gd name="T0" fmla="+- 0 2810 2723"/>
                <a:gd name="T1" fmla="*/ T0 w 88"/>
                <a:gd name="T2" fmla="+- 0 2069 2068"/>
                <a:gd name="T3" fmla="*/ 2069 h 17"/>
                <a:gd name="T4" fmla="+- 0 2723 2723"/>
                <a:gd name="T5" fmla="*/ T4 w 88"/>
                <a:gd name="T6" fmla="+- 0 2069 2068"/>
                <a:gd name="T7" fmla="*/ 2069 h 17"/>
                <a:gd name="T8" fmla="+- 0 2741 2723"/>
                <a:gd name="T9" fmla="*/ T8 w 88"/>
                <a:gd name="T10" fmla="+- 0 2085 2068"/>
                <a:gd name="T11" fmla="*/ 2085 h 17"/>
                <a:gd name="T12" fmla="+- 0 2810 2723"/>
                <a:gd name="T13" fmla="*/ T12 w 88"/>
                <a:gd name="T14" fmla="+- 0 2085 2068"/>
                <a:gd name="T15" fmla="*/ 2085 h 17"/>
                <a:gd name="T16" fmla="+- 0 2810 2723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1"/>
                  </a:moveTo>
                  <a:lnTo>
                    <a:pt x="0" y="1"/>
                  </a:lnTo>
                  <a:lnTo>
                    <a:pt x="18" y="17"/>
                  </a:lnTo>
                  <a:lnTo>
                    <a:pt x="87" y="17"/>
                  </a:lnTo>
                  <a:lnTo>
                    <a:pt x="87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6393" name="Freeform 2014"/>
            <p:cNvSpPr>
              <a:spLocks/>
            </p:cNvSpPr>
            <p:nvPr/>
          </p:nvSpPr>
          <p:spPr bwMode="auto">
            <a:xfrm>
              <a:off x="2784145" y="3147239"/>
              <a:ext cx="55884" cy="10796"/>
            </a:xfrm>
            <a:custGeom>
              <a:avLst/>
              <a:gdLst>
                <a:gd name="T0" fmla="+- 0 2934 2846"/>
                <a:gd name="T1" fmla="*/ T0 w 88"/>
                <a:gd name="T2" fmla="+- 0 2069 2068"/>
                <a:gd name="T3" fmla="*/ 2069 h 17"/>
                <a:gd name="T4" fmla="+- 0 2846 2846"/>
                <a:gd name="T5" fmla="*/ T4 w 88"/>
                <a:gd name="T6" fmla="+- 0 2069 2068"/>
                <a:gd name="T7" fmla="*/ 2069 h 17"/>
                <a:gd name="T8" fmla="+- 0 2863 2846"/>
                <a:gd name="T9" fmla="*/ T8 w 88"/>
                <a:gd name="T10" fmla="+- 0 2085 2068"/>
                <a:gd name="T11" fmla="*/ 2085 h 17"/>
                <a:gd name="T12" fmla="+- 0 2934 2846"/>
                <a:gd name="T13" fmla="*/ T12 w 88"/>
                <a:gd name="T14" fmla="+- 0 2085 2068"/>
                <a:gd name="T15" fmla="*/ 2085 h 17"/>
                <a:gd name="T16" fmla="+- 0 2934 2846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1"/>
                  </a:moveTo>
                  <a:lnTo>
                    <a:pt x="0" y="1"/>
                  </a:lnTo>
                  <a:lnTo>
                    <a:pt x="17" y="17"/>
                  </a:lnTo>
                  <a:lnTo>
                    <a:pt x="88" y="17"/>
                  </a:lnTo>
                  <a:lnTo>
                    <a:pt x="88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6392" name="Freeform 2016"/>
            <p:cNvSpPr>
              <a:spLocks/>
            </p:cNvSpPr>
            <p:nvPr/>
          </p:nvSpPr>
          <p:spPr bwMode="auto">
            <a:xfrm>
              <a:off x="2862255" y="3147239"/>
              <a:ext cx="55884" cy="10796"/>
            </a:xfrm>
            <a:custGeom>
              <a:avLst/>
              <a:gdLst>
                <a:gd name="T0" fmla="+- 0 3056 2969"/>
                <a:gd name="T1" fmla="*/ T0 w 88"/>
                <a:gd name="T2" fmla="+- 0 2069 2068"/>
                <a:gd name="T3" fmla="*/ 2069 h 17"/>
                <a:gd name="T4" fmla="+- 0 2969 2969"/>
                <a:gd name="T5" fmla="*/ T4 w 88"/>
                <a:gd name="T6" fmla="+- 0 2069 2068"/>
                <a:gd name="T7" fmla="*/ 2069 h 17"/>
                <a:gd name="T8" fmla="+- 0 2985 2969"/>
                <a:gd name="T9" fmla="*/ T8 w 88"/>
                <a:gd name="T10" fmla="+- 0 2085 2068"/>
                <a:gd name="T11" fmla="*/ 2085 h 17"/>
                <a:gd name="T12" fmla="+- 0 3056 2969"/>
                <a:gd name="T13" fmla="*/ T12 w 88"/>
                <a:gd name="T14" fmla="+- 0 2085 2068"/>
                <a:gd name="T15" fmla="*/ 2085 h 17"/>
                <a:gd name="T16" fmla="+- 0 3056 2969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1"/>
                  </a:moveTo>
                  <a:lnTo>
                    <a:pt x="0" y="1"/>
                  </a:lnTo>
                  <a:lnTo>
                    <a:pt x="16" y="17"/>
                  </a:lnTo>
                  <a:lnTo>
                    <a:pt x="87" y="17"/>
                  </a:lnTo>
                  <a:lnTo>
                    <a:pt x="87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6391" name="Freeform 2018"/>
            <p:cNvSpPr>
              <a:spLocks/>
            </p:cNvSpPr>
            <p:nvPr/>
          </p:nvSpPr>
          <p:spPr bwMode="auto">
            <a:xfrm>
              <a:off x="2939731" y="3147239"/>
              <a:ext cx="55884" cy="10796"/>
            </a:xfrm>
            <a:custGeom>
              <a:avLst/>
              <a:gdLst>
                <a:gd name="T0" fmla="+- 0 3179 3091"/>
                <a:gd name="T1" fmla="*/ T0 w 88"/>
                <a:gd name="T2" fmla="+- 0 2069 2068"/>
                <a:gd name="T3" fmla="*/ 2069 h 17"/>
                <a:gd name="T4" fmla="+- 0 3091 3091"/>
                <a:gd name="T5" fmla="*/ T4 w 88"/>
                <a:gd name="T6" fmla="+- 0 2069 2068"/>
                <a:gd name="T7" fmla="*/ 2069 h 17"/>
                <a:gd name="T8" fmla="+- 0 3109 3091"/>
                <a:gd name="T9" fmla="*/ T8 w 88"/>
                <a:gd name="T10" fmla="+- 0 2085 2068"/>
                <a:gd name="T11" fmla="*/ 2085 h 17"/>
                <a:gd name="T12" fmla="+- 0 3179 3091"/>
                <a:gd name="T13" fmla="*/ T12 w 88"/>
                <a:gd name="T14" fmla="+- 0 2085 2068"/>
                <a:gd name="T15" fmla="*/ 2085 h 17"/>
                <a:gd name="T16" fmla="+- 0 3179 3091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1"/>
                  </a:moveTo>
                  <a:lnTo>
                    <a:pt x="0" y="1"/>
                  </a:lnTo>
                  <a:lnTo>
                    <a:pt x="18" y="17"/>
                  </a:lnTo>
                  <a:lnTo>
                    <a:pt x="88" y="17"/>
                  </a:lnTo>
                  <a:lnTo>
                    <a:pt x="88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6390" name="Freeform 2020"/>
            <p:cNvSpPr>
              <a:spLocks/>
            </p:cNvSpPr>
            <p:nvPr/>
          </p:nvSpPr>
          <p:spPr bwMode="auto">
            <a:xfrm>
              <a:off x="3017842" y="3147239"/>
              <a:ext cx="55884" cy="10796"/>
            </a:xfrm>
            <a:custGeom>
              <a:avLst/>
              <a:gdLst>
                <a:gd name="T0" fmla="+- 0 3301 3214"/>
                <a:gd name="T1" fmla="*/ T0 w 88"/>
                <a:gd name="T2" fmla="+- 0 2069 2068"/>
                <a:gd name="T3" fmla="*/ 2069 h 17"/>
                <a:gd name="T4" fmla="+- 0 3213 3214"/>
                <a:gd name="T5" fmla="*/ T4 w 88"/>
                <a:gd name="T6" fmla="+- 0 2069 2068"/>
                <a:gd name="T7" fmla="*/ 2069 h 17"/>
                <a:gd name="T8" fmla="+- 0 3231 3214"/>
                <a:gd name="T9" fmla="*/ T8 w 88"/>
                <a:gd name="T10" fmla="+- 0 2085 2068"/>
                <a:gd name="T11" fmla="*/ 2085 h 17"/>
                <a:gd name="T12" fmla="+- 0 3301 3214"/>
                <a:gd name="T13" fmla="*/ T12 w 88"/>
                <a:gd name="T14" fmla="+- 0 2085 2068"/>
                <a:gd name="T15" fmla="*/ 2085 h 17"/>
                <a:gd name="T16" fmla="+- 0 3301 3214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1"/>
                  </a:moveTo>
                  <a:lnTo>
                    <a:pt x="-1" y="1"/>
                  </a:lnTo>
                  <a:lnTo>
                    <a:pt x="17" y="17"/>
                  </a:lnTo>
                  <a:lnTo>
                    <a:pt x="87" y="17"/>
                  </a:lnTo>
                  <a:lnTo>
                    <a:pt x="87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6389" name="Freeform 2022"/>
            <p:cNvSpPr>
              <a:spLocks/>
            </p:cNvSpPr>
            <p:nvPr/>
          </p:nvSpPr>
          <p:spPr bwMode="auto">
            <a:xfrm>
              <a:off x="3095317" y="3147239"/>
              <a:ext cx="56519" cy="10796"/>
            </a:xfrm>
            <a:custGeom>
              <a:avLst/>
              <a:gdLst>
                <a:gd name="T0" fmla="+- 0 3425 3336"/>
                <a:gd name="T1" fmla="*/ T0 w 89"/>
                <a:gd name="T2" fmla="+- 0 2069 2068"/>
                <a:gd name="T3" fmla="*/ 2069 h 17"/>
                <a:gd name="T4" fmla="+- 0 3336 3336"/>
                <a:gd name="T5" fmla="*/ T4 w 89"/>
                <a:gd name="T6" fmla="+- 0 2069 2068"/>
                <a:gd name="T7" fmla="*/ 2069 h 17"/>
                <a:gd name="T8" fmla="+- 0 3354 3336"/>
                <a:gd name="T9" fmla="*/ T8 w 89"/>
                <a:gd name="T10" fmla="+- 0 2085 2068"/>
                <a:gd name="T11" fmla="*/ 2085 h 17"/>
                <a:gd name="T12" fmla="+- 0 3425 3336"/>
                <a:gd name="T13" fmla="*/ T12 w 89"/>
                <a:gd name="T14" fmla="+- 0 2085 2068"/>
                <a:gd name="T15" fmla="*/ 2085 h 17"/>
                <a:gd name="T16" fmla="+- 0 3425 3336"/>
                <a:gd name="T17" fmla="*/ T16 w 89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9" h="17">
                  <a:moveTo>
                    <a:pt x="89" y="1"/>
                  </a:moveTo>
                  <a:lnTo>
                    <a:pt x="0" y="1"/>
                  </a:lnTo>
                  <a:lnTo>
                    <a:pt x="18" y="17"/>
                  </a:lnTo>
                  <a:lnTo>
                    <a:pt x="89" y="17"/>
                  </a:lnTo>
                  <a:lnTo>
                    <a:pt x="89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6388" name="Freeform 2024"/>
            <p:cNvSpPr>
              <a:spLocks/>
            </p:cNvSpPr>
            <p:nvPr/>
          </p:nvSpPr>
          <p:spPr bwMode="auto">
            <a:xfrm>
              <a:off x="3174063" y="3147239"/>
              <a:ext cx="55884" cy="10796"/>
            </a:xfrm>
            <a:custGeom>
              <a:avLst/>
              <a:gdLst>
                <a:gd name="T0" fmla="+- 0 3547 3460"/>
                <a:gd name="T1" fmla="*/ T0 w 88"/>
                <a:gd name="T2" fmla="+- 0 2069 2068"/>
                <a:gd name="T3" fmla="*/ 2069 h 17"/>
                <a:gd name="T4" fmla="+- 0 3459 3460"/>
                <a:gd name="T5" fmla="*/ T4 w 88"/>
                <a:gd name="T6" fmla="+- 0 2069 2068"/>
                <a:gd name="T7" fmla="*/ 2069 h 17"/>
                <a:gd name="T8" fmla="+- 0 3476 3460"/>
                <a:gd name="T9" fmla="*/ T8 w 88"/>
                <a:gd name="T10" fmla="+- 0 2085 2068"/>
                <a:gd name="T11" fmla="*/ 2085 h 17"/>
                <a:gd name="T12" fmla="+- 0 3547 3460"/>
                <a:gd name="T13" fmla="*/ T12 w 88"/>
                <a:gd name="T14" fmla="+- 0 2085 2068"/>
                <a:gd name="T15" fmla="*/ 2085 h 17"/>
                <a:gd name="T16" fmla="+- 0 3547 3460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1"/>
                  </a:moveTo>
                  <a:lnTo>
                    <a:pt x="-1" y="1"/>
                  </a:lnTo>
                  <a:lnTo>
                    <a:pt x="16" y="17"/>
                  </a:lnTo>
                  <a:lnTo>
                    <a:pt x="87" y="17"/>
                  </a:lnTo>
                  <a:lnTo>
                    <a:pt x="87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6387" name="Freeform 2026"/>
            <p:cNvSpPr>
              <a:spLocks/>
            </p:cNvSpPr>
            <p:nvPr/>
          </p:nvSpPr>
          <p:spPr bwMode="auto">
            <a:xfrm>
              <a:off x="3251538" y="3147239"/>
              <a:ext cx="55884" cy="10796"/>
            </a:xfrm>
            <a:custGeom>
              <a:avLst/>
              <a:gdLst>
                <a:gd name="T0" fmla="+- 0 3669 3582"/>
                <a:gd name="T1" fmla="*/ T0 w 88"/>
                <a:gd name="T2" fmla="+- 0 2069 2068"/>
                <a:gd name="T3" fmla="*/ 2069 h 17"/>
                <a:gd name="T4" fmla="+- 0 3582 3582"/>
                <a:gd name="T5" fmla="*/ T4 w 88"/>
                <a:gd name="T6" fmla="+- 0 2069 2068"/>
                <a:gd name="T7" fmla="*/ 2069 h 17"/>
                <a:gd name="T8" fmla="+- 0 3600 3582"/>
                <a:gd name="T9" fmla="*/ T8 w 88"/>
                <a:gd name="T10" fmla="+- 0 2085 2068"/>
                <a:gd name="T11" fmla="*/ 2085 h 17"/>
                <a:gd name="T12" fmla="+- 0 3669 3582"/>
                <a:gd name="T13" fmla="*/ T12 w 88"/>
                <a:gd name="T14" fmla="+- 0 2085 2068"/>
                <a:gd name="T15" fmla="*/ 2085 h 17"/>
                <a:gd name="T16" fmla="+- 0 3669 3582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1"/>
                  </a:moveTo>
                  <a:lnTo>
                    <a:pt x="0" y="1"/>
                  </a:lnTo>
                  <a:lnTo>
                    <a:pt x="18" y="17"/>
                  </a:lnTo>
                  <a:lnTo>
                    <a:pt x="87" y="17"/>
                  </a:lnTo>
                  <a:lnTo>
                    <a:pt x="87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6386" name="Freeform 2028"/>
            <p:cNvSpPr>
              <a:spLocks/>
            </p:cNvSpPr>
            <p:nvPr/>
          </p:nvSpPr>
          <p:spPr bwMode="auto">
            <a:xfrm>
              <a:off x="3329014" y="3147239"/>
              <a:ext cx="55884" cy="10796"/>
            </a:xfrm>
            <a:custGeom>
              <a:avLst/>
              <a:gdLst>
                <a:gd name="T0" fmla="+- 0 3792 3704"/>
                <a:gd name="T1" fmla="*/ T0 w 88"/>
                <a:gd name="T2" fmla="+- 0 2069 2068"/>
                <a:gd name="T3" fmla="*/ 2069 h 17"/>
                <a:gd name="T4" fmla="+- 0 3704 3704"/>
                <a:gd name="T5" fmla="*/ T4 w 88"/>
                <a:gd name="T6" fmla="+- 0 2069 2068"/>
                <a:gd name="T7" fmla="*/ 2069 h 17"/>
                <a:gd name="T8" fmla="+- 0 3722 3704"/>
                <a:gd name="T9" fmla="*/ T8 w 88"/>
                <a:gd name="T10" fmla="+- 0 2085 2068"/>
                <a:gd name="T11" fmla="*/ 2085 h 17"/>
                <a:gd name="T12" fmla="+- 0 3792 3704"/>
                <a:gd name="T13" fmla="*/ T12 w 88"/>
                <a:gd name="T14" fmla="+- 0 2085 2068"/>
                <a:gd name="T15" fmla="*/ 2085 h 17"/>
                <a:gd name="T16" fmla="+- 0 3792 3704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1"/>
                  </a:moveTo>
                  <a:lnTo>
                    <a:pt x="0" y="1"/>
                  </a:lnTo>
                  <a:lnTo>
                    <a:pt x="18" y="17"/>
                  </a:lnTo>
                  <a:lnTo>
                    <a:pt x="88" y="17"/>
                  </a:lnTo>
                  <a:lnTo>
                    <a:pt x="88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6385" name="Freeform 2030"/>
            <p:cNvSpPr>
              <a:spLocks/>
            </p:cNvSpPr>
            <p:nvPr/>
          </p:nvSpPr>
          <p:spPr bwMode="auto">
            <a:xfrm>
              <a:off x="3407125" y="3147239"/>
              <a:ext cx="55884" cy="10796"/>
            </a:xfrm>
            <a:custGeom>
              <a:avLst/>
              <a:gdLst>
                <a:gd name="T0" fmla="+- 0 3914 3827"/>
                <a:gd name="T1" fmla="*/ T0 w 88"/>
                <a:gd name="T2" fmla="+- 0 2069 2068"/>
                <a:gd name="T3" fmla="*/ 2069 h 17"/>
                <a:gd name="T4" fmla="+- 0 3827 3827"/>
                <a:gd name="T5" fmla="*/ T4 w 88"/>
                <a:gd name="T6" fmla="+- 0 2069 2068"/>
                <a:gd name="T7" fmla="*/ 2069 h 17"/>
                <a:gd name="T8" fmla="+- 0 3845 3827"/>
                <a:gd name="T9" fmla="*/ T8 w 88"/>
                <a:gd name="T10" fmla="+- 0 2085 2068"/>
                <a:gd name="T11" fmla="*/ 2085 h 17"/>
                <a:gd name="T12" fmla="+- 0 3914 3827"/>
                <a:gd name="T13" fmla="*/ T12 w 88"/>
                <a:gd name="T14" fmla="+- 0 2085 2068"/>
                <a:gd name="T15" fmla="*/ 2085 h 17"/>
                <a:gd name="T16" fmla="+- 0 3914 3827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1"/>
                  </a:moveTo>
                  <a:lnTo>
                    <a:pt x="0" y="1"/>
                  </a:lnTo>
                  <a:lnTo>
                    <a:pt x="18" y="17"/>
                  </a:lnTo>
                  <a:lnTo>
                    <a:pt x="87" y="17"/>
                  </a:lnTo>
                  <a:lnTo>
                    <a:pt x="87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6384" name="Freeform 2032"/>
            <p:cNvSpPr>
              <a:spLocks/>
            </p:cNvSpPr>
            <p:nvPr/>
          </p:nvSpPr>
          <p:spPr bwMode="auto">
            <a:xfrm>
              <a:off x="3485235" y="3147239"/>
              <a:ext cx="55884" cy="10796"/>
            </a:xfrm>
            <a:custGeom>
              <a:avLst/>
              <a:gdLst>
                <a:gd name="T0" fmla="+- 0 4038 3950"/>
                <a:gd name="T1" fmla="*/ T0 w 88"/>
                <a:gd name="T2" fmla="+- 0 2069 2068"/>
                <a:gd name="T3" fmla="*/ 2069 h 17"/>
                <a:gd name="T4" fmla="+- 0 3950 3950"/>
                <a:gd name="T5" fmla="*/ T4 w 88"/>
                <a:gd name="T6" fmla="+- 0 2069 2068"/>
                <a:gd name="T7" fmla="*/ 2069 h 17"/>
                <a:gd name="T8" fmla="+- 0 3967 3950"/>
                <a:gd name="T9" fmla="*/ T8 w 88"/>
                <a:gd name="T10" fmla="+- 0 2085 2068"/>
                <a:gd name="T11" fmla="*/ 2085 h 17"/>
                <a:gd name="T12" fmla="+- 0 4038 3950"/>
                <a:gd name="T13" fmla="*/ T12 w 88"/>
                <a:gd name="T14" fmla="+- 0 2085 2068"/>
                <a:gd name="T15" fmla="*/ 2085 h 17"/>
                <a:gd name="T16" fmla="+- 0 4038 3950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1"/>
                  </a:moveTo>
                  <a:lnTo>
                    <a:pt x="0" y="1"/>
                  </a:lnTo>
                  <a:lnTo>
                    <a:pt x="17" y="17"/>
                  </a:lnTo>
                  <a:lnTo>
                    <a:pt x="88" y="17"/>
                  </a:lnTo>
                  <a:lnTo>
                    <a:pt x="88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375" name="Freeform 2034"/>
            <p:cNvSpPr>
              <a:spLocks/>
            </p:cNvSpPr>
            <p:nvPr/>
          </p:nvSpPr>
          <p:spPr bwMode="auto">
            <a:xfrm>
              <a:off x="3563346" y="3147239"/>
              <a:ext cx="55884" cy="10796"/>
            </a:xfrm>
            <a:custGeom>
              <a:avLst/>
              <a:gdLst>
                <a:gd name="T0" fmla="+- 0 4160 4073"/>
                <a:gd name="T1" fmla="*/ T0 w 88"/>
                <a:gd name="T2" fmla="+- 0 2069 2068"/>
                <a:gd name="T3" fmla="*/ 2069 h 17"/>
                <a:gd name="T4" fmla="+- 0 4073 4073"/>
                <a:gd name="T5" fmla="*/ T4 w 88"/>
                <a:gd name="T6" fmla="+- 0 2069 2068"/>
                <a:gd name="T7" fmla="*/ 2069 h 17"/>
                <a:gd name="T8" fmla="+- 0 4089 4073"/>
                <a:gd name="T9" fmla="*/ T8 w 88"/>
                <a:gd name="T10" fmla="+- 0 2085 2068"/>
                <a:gd name="T11" fmla="*/ 2085 h 17"/>
                <a:gd name="T12" fmla="+- 0 4160 4073"/>
                <a:gd name="T13" fmla="*/ T12 w 88"/>
                <a:gd name="T14" fmla="+- 0 2085 2068"/>
                <a:gd name="T15" fmla="*/ 2085 h 17"/>
                <a:gd name="T16" fmla="+- 0 4160 4073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1"/>
                  </a:moveTo>
                  <a:lnTo>
                    <a:pt x="0" y="1"/>
                  </a:lnTo>
                  <a:lnTo>
                    <a:pt x="16" y="17"/>
                  </a:lnTo>
                  <a:lnTo>
                    <a:pt x="87" y="17"/>
                  </a:lnTo>
                  <a:lnTo>
                    <a:pt x="87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374" name="Freeform 2036"/>
            <p:cNvSpPr>
              <a:spLocks/>
            </p:cNvSpPr>
            <p:nvPr/>
          </p:nvSpPr>
          <p:spPr bwMode="auto">
            <a:xfrm>
              <a:off x="3640821" y="3147239"/>
              <a:ext cx="55884" cy="10796"/>
            </a:xfrm>
            <a:custGeom>
              <a:avLst/>
              <a:gdLst>
                <a:gd name="T0" fmla="+- 0 4283 4195"/>
                <a:gd name="T1" fmla="*/ T0 w 88"/>
                <a:gd name="T2" fmla="+- 0 2069 2068"/>
                <a:gd name="T3" fmla="*/ 2069 h 17"/>
                <a:gd name="T4" fmla="+- 0 4195 4195"/>
                <a:gd name="T5" fmla="*/ T4 w 88"/>
                <a:gd name="T6" fmla="+- 0 2069 2068"/>
                <a:gd name="T7" fmla="*/ 2069 h 17"/>
                <a:gd name="T8" fmla="+- 0 4213 4195"/>
                <a:gd name="T9" fmla="*/ T8 w 88"/>
                <a:gd name="T10" fmla="+- 0 2085 2068"/>
                <a:gd name="T11" fmla="*/ 2085 h 17"/>
                <a:gd name="T12" fmla="+- 0 4283 4195"/>
                <a:gd name="T13" fmla="*/ T12 w 88"/>
                <a:gd name="T14" fmla="+- 0 2085 2068"/>
                <a:gd name="T15" fmla="*/ 2085 h 17"/>
                <a:gd name="T16" fmla="+- 0 4283 4195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1"/>
                  </a:moveTo>
                  <a:lnTo>
                    <a:pt x="0" y="1"/>
                  </a:lnTo>
                  <a:lnTo>
                    <a:pt x="18" y="17"/>
                  </a:lnTo>
                  <a:lnTo>
                    <a:pt x="88" y="17"/>
                  </a:lnTo>
                  <a:lnTo>
                    <a:pt x="88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373" name="Freeform 2038"/>
            <p:cNvSpPr>
              <a:spLocks/>
            </p:cNvSpPr>
            <p:nvPr/>
          </p:nvSpPr>
          <p:spPr bwMode="auto">
            <a:xfrm>
              <a:off x="3718932" y="3147239"/>
              <a:ext cx="55884" cy="10796"/>
            </a:xfrm>
            <a:custGeom>
              <a:avLst/>
              <a:gdLst>
                <a:gd name="T0" fmla="+- 0 4405 4318"/>
                <a:gd name="T1" fmla="*/ T0 w 88"/>
                <a:gd name="T2" fmla="+- 0 2069 2068"/>
                <a:gd name="T3" fmla="*/ 2069 h 17"/>
                <a:gd name="T4" fmla="+- 0 4317 4318"/>
                <a:gd name="T5" fmla="*/ T4 w 88"/>
                <a:gd name="T6" fmla="+- 0 2069 2068"/>
                <a:gd name="T7" fmla="*/ 2069 h 17"/>
                <a:gd name="T8" fmla="+- 0 4335 4318"/>
                <a:gd name="T9" fmla="*/ T8 w 88"/>
                <a:gd name="T10" fmla="+- 0 2085 2068"/>
                <a:gd name="T11" fmla="*/ 2085 h 17"/>
                <a:gd name="T12" fmla="+- 0 4405 4318"/>
                <a:gd name="T13" fmla="*/ T12 w 88"/>
                <a:gd name="T14" fmla="+- 0 2085 2068"/>
                <a:gd name="T15" fmla="*/ 2085 h 17"/>
                <a:gd name="T16" fmla="+- 0 4405 4318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1"/>
                  </a:moveTo>
                  <a:lnTo>
                    <a:pt x="-1" y="1"/>
                  </a:lnTo>
                  <a:lnTo>
                    <a:pt x="17" y="17"/>
                  </a:lnTo>
                  <a:lnTo>
                    <a:pt x="87" y="17"/>
                  </a:lnTo>
                  <a:lnTo>
                    <a:pt x="87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372" name="Freeform 2040"/>
            <p:cNvSpPr>
              <a:spLocks/>
            </p:cNvSpPr>
            <p:nvPr/>
          </p:nvSpPr>
          <p:spPr bwMode="auto">
            <a:xfrm>
              <a:off x="3796408" y="3147239"/>
              <a:ext cx="55884" cy="10796"/>
            </a:xfrm>
            <a:custGeom>
              <a:avLst/>
              <a:gdLst>
                <a:gd name="T0" fmla="+- 0 4527 4440"/>
                <a:gd name="T1" fmla="*/ T0 w 88"/>
                <a:gd name="T2" fmla="+- 0 2069 2068"/>
                <a:gd name="T3" fmla="*/ 2069 h 17"/>
                <a:gd name="T4" fmla="+- 0 4440 4440"/>
                <a:gd name="T5" fmla="*/ T4 w 88"/>
                <a:gd name="T6" fmla="+- 0 2069 2068"/>
                <a:gd name="T7" fmla="*/ 2069 h 17"/>
                <a:gd name="T8" fmla="+- 0 4458 4440"/>
                <a:gd name="T9" fmla="*/ T8 w 88"/>
                <a:gd name="T10" fmla="+- 0 2085 2068"/>
                <a:gd name="T11" fmla="*/ 2085 h 17"/>
                <a:gd name="T12" fmla="+- 0 4527 4440"/>
                <a:gd name="T13" fmla="*/ T12 w 88"/>
                <a:gd name="T14" fmla="+- 0 2085 2068"/>
                <a:gd name="T15" fmla="*/ 2085 h 17"/>
                <a:gd name="T16" fmla="+- 0 4527 4440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1"/>
                  </a:moveTo>
                  <a:lnTo>
                    <a:pt x="0" y="1"/>
                  </a:lnTo>
                  <a:lnTo>
                    <a:pt x="18" y="17"/>
                  </a:lnTo>
                  <a:lnTo>
                    <a:pt x="87" y="17"/>
                  </a:lnTo>
                  <a:lnTo>
                    <a:pt x="87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371" name="Freeform 2042"/>
            <p:cNvSpPr>
              <a:spLocks/>
            </p:cNvSpPr>
            <p:nvPr/>
          </p:nvSpPr>
          <p:spPr bwMode="auto">
            <a:xfrm>
              <a:off x="3875153" y="3147239"/>
              <a:ext cx="55884" cy="10796"/>
            </a:xfrm>
            <a:custGeom>
              <a:avLst/>
              <a:gdLst>
                <a:gd name="T0" fmla="+- 0 4651 4564"/>
                <a:gd name="T1" fmla="*/ T0 w 88"/>
                <a:gd name="T2" fmla="+- 0 2069 2068"/>
                <a:gd name="T3" fmla="*/ 2069 h 17"/>
                <a:gd name="T4" fmla="+- 0 4563 4564"/>
                <a:gd name="T5" fmla="*/ T4 w 88"/>
                <a:gd name="T6" fmla="+- 0 2069 2068"/>
                <a:gd name="T7" fmla="*/ 2069 h 17"/>
                <a:gd name="T8" fmla="+- 0 4580 4564"/>
                <a:gd name="T9" fmla="*/ T8 w 88"/>
                <a:gd name="T10" fmla="+- 0 2085 2068"/>
                <a:gd name="T11" fmla="*/ 2085 h 17"/>
                <a:gd name="T12" fmla="+- 0 4651 4564"/>
                <a:gd name="T13" fmla="*/ T12 w 88"/>
                <a:gd name="T14" fmla="+- 0 2085 2068"/>
                <a:gd name="T15" fmla="*/ 2085 h 17"/>
                <a:gd name="T16" fmla="+- 0 4651 4564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1"/>
                  </a:moveTo>
                  <a:lnTo>
                    <a:pt x="-1" y="1"/>
                  </a:lnTo>
                  <a:lnTo>
                    <a:pt x="16" y="17"/>
                  </a:lnTo>
                  <a:lnTo>
                    <a:pt x="87" y="17"/>
                  </a:lnTo>
                  <a:lnTo>
                    <a:pt x="87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370" name="Freeform 2044"/>
            <p:cNvSpPr>
              <a:spLocks/>
            </p:cNvSpPr>
            <p:nvPr/>
          </p:nvSpPr>
          <p:spPr bwMode="auto">
            <a:xfrm>
              <a:off x="3952629" y="3147239"/>
              <a:ext cx="55884" cy="10796"/>
            </a:xfrm>
            <a:custGeom>
              <a:avLst/>
              <a:gdLst>
                <a:gd name="T0" fmla="+- 0 4773 4686"/>
                <a:gd name="T1" fmla="*/ T0 w 88"/>
                <a:gd name="T2" fmla="+- 0 2069 2068"/>
                <a:gd name="T3" fmla="*/ 2069 h 17"/>
                <a:gd name="T4" fmla="+- 0 4686 4686"/>
                <a:gd name="T5" fmla="*/ T4 w 88"/>
                <a:gd name="T6" fmla="+- 0 2069 2068"/>
                <a:gd name="T7" fmla="*/ 2069 h 17"/>
                <a:gd name="T8" fmla="+- 0 4703 4686"/>
                <a:gd name="T9" fmla="*/ T8 w 88"/>
                <a:gd name="T10" fmla="+- 0 2085 2068"/>
                <a:gd name="T11" fmla="*/ 2085 h 17"/>
                <a:gd name="T12" fmla="+- 0 4773 4686"/>
                <a:gd name="T13" fmla="*/ T12 w 88"/>
                <a:gd name="T14" fmla="+- 0 2085 2068"/>
                <a:gd name="T15" fmla="*/ 2085 h 17"/>
                <a:gd name="T16" fmla="+- 0 4773 4686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1"/>
                  </a:moveTo>
                  <a:lnTo>
                    <a:pt x="0" y="1"/>
                  </a:lnTo>
                  <a:lnTo>
                    <a:pt x="17" y="17"/>
                  </a:lnTo>
                  <a:lnTo>
                    <a:pt x="87" y="17"/>
                  </a:lnTo>
                  <a:lnTo>
                    <a:pt x="87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369" name="Freeform 2046"/>
            <p:cNvSpPr>
              <a:spLocks/>
            </p:cNvSpPr>
            <p:nvPr/>
          </p:nvSpPr>
          <p:spPr bwMode="auto">
            <a:xfrm>
              <a:off x="4030105" y="3147239"/>
              <a:ext cx="55884" cy="10796"/>
            </a:xfrm>
            <a:custGeom>
              <a:avLst/>
              <a:gdLst>
                <a:gd name="T0" fmla="+- 0 4896 4808"/>
                <a:gd name="T1" fmla="*/ T0 w 88"/>
                <a:gd name="T2" fmla="+- 0 2069 2068"/>
                <a:gd name="T3" fmla="*/ 2069 h 17"/>
                <a:gd name="T4" fmla="+- 0 4808 4808"/>
                <a:gd name="T5" fmla="*/ T4 w 88"/>
                <a:gd name="T6" fmla="+- 0 2069 2068"/>
                <a:gd name="T7" fmla="*/ 2069 h 17"/>
                <a:gd name="T8" fmla="+- 0 4826 4808"/>
                <a:gd name="T9" fmla="*/ T8 w 88"/>
                <a:gd name="T10" fmla="+- 0 2085 2068"/>
                <a:gd name="T11" fmla="*/ 2085 h 17"/>
                <a:gd name="T12" fmla="+- 0 4896 4808"/>
                <a:gd name="T13" fmla="*/ T12 w 88"/>
                <a:gd name="T14" fmla="+- 0 2085 2068"/>
                <a:gd name="T15" fmla="*/ 2085 h 17"/>
                <a:gd name="T16" fmla="+- 0 4896 4808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1"/>
                  </a:moveTo>
                  <a:lnTo>
                    <a:pt x="0" y="1"/>
                  </a:lnTo>
                  <a:lnTo>
                    <a:pt x="18" y="17"/>
                  </a:lnTo>
                  <a:lnTo>
                    <a:pt x="88" y="17"/>
                  </a:lnTo>
                  <a:lnTo>
                    <a:pt x="88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368" name="Freeform 2048"/>
            <p:cNvSpPr>
              <a:spLocks/>
            </p:cNvSpPr>
            <p:nvPr/>
          </p:nvSpPr>
          <p:spPr bwMode="auto">
            <a:xfrm>
              <a:off x="4108215" y="3147239"/>
              <a:ext cx="55884" cy="10796"/>
            </a:xfrm>
            <a:custGeom>
              <a:avLst/>
              <a:gdLst>
                <a:gd name="T0" fmla="+- 0 5018 4931"/>
                <a:gd name="T1" fmla="*/ T0 w 88"/>
                <a:gd name="T2" fmla="+- 0 2069 2068"/>
                <a:gd name="T3" fmla="*/ 2069 h 17"/>
                <a:gd name="T4" fmla="+- 0 4931 4931"/>
                <a:gd name="T5" fmla="*/ T4 w 88"/>
                <a:gd name="T6" fmla="+- 0 2069 2068"/>
                <a:gd name="T7" fmla="*/ 2069 h 17"/>
                <a:gd name="T8" fmla="+- 0 4949 4931"/>
                <a:gd name="T9" fmla="*/ T8 w 88"/>
                <a:gd name="T10" fmla="+- 0 2085 2068"/>
                <a:gd name="T11" fmla="*/ 2085 h 17"/>
                <a:gd name="T12" fmla="+- 0 5018 4931"/>
                <a:gd name="T13" fmla="*/ T12 w 88"/>
                <a:gd name="T14" fmla="+- 0 2085 2068"/>
                <a:gd name="T15" fmla="*/ 2085 h 17"/>
                <a:gd name="T16" fmla="+- 0 5018 4931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1"/>
                  </a:moveTo>
                  <a:lnTo>
                    <a:pt x="0" y="1"/>
                  </a:lnTo>
                  <a:lnTo>
                    <a:pt x="18" y="17"/>
                  </a:lnTo>
                  <a:lnTo>
                    <a:pt x="87" y="17"/>
                  </a:lnTo>
                  <a:lnTo>
                    <a:pt x="87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367" name="Freeform 2050"/>
            <p:cNvSpPr>
              <a:spLocks/>
            </p:cNvSpPr>
            <p:nvPr/>
          </p:nvSpPr>
          <p:spPr bwMode="auto">
            <a:xfrm>
              <a:off x="4185691" y="3147239"/>
              <a:ext cx="56519" cy="10796"/>
            </a:xfrm>
            <a:custGeom>
              <a:avLst/>
              <a:gdLst>
                <a:gd name="T0" fmla="+- 0 5142 5053"/>
                <a:gd name="T1" fmla="*/ T0 w 89"/>
                <a:gd name="T2" fmla="+- 0 2069 2068"/>
                <a:gd name="T3" fmla="*/ 2069 h 17"/>
                <a:gd name="T4" fmla="+- 0 5053 5053"/>
                <a:gd name="T5" fmla="*/ T4 w 89"/>
                <a:gd name="T6" fmla="+- 0 2069 2068"/>
                <a:gd name="T7" fmla="*/ 2069 h 17"/>
                <a:gd name="T8" fmla="+- 0 5071 5053"/>
                <a:gd name="T9" fmla="*/ T8 w 89"/>
                <a:gd name="T10" fmla="+- 0 2085 2068"/>
                <a:gd name="T11" fmla="*/ 2085 h 17"/>
                <a:gd name="T12" fmla="+- 0 5142 5053"/>
                <a:gd name="T13" fmla="*/ T12 w 89"/>
                <a:gd name="T14" fmla="+- 0 2085 2068"/>
                <a:gd name="T15" fmla="*/ 2085 h 17"/>
                <a:gd name="T16" fmla="+- 0 5142 5053"/>
                <a:gd name="T17" fmla="*/ T16 w 89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9" h="17">
                  <a:moveTo>
                    <a:pt x="89" y="1"/>
                  </a:moveTo>
                  <a:lnTo>
                    <a:pt x="0" y="1"/>
                  </a:lnTo>
                  <a:lnTo>
                    <a:pt x="18" y="17"/>
                  </a:lnTo>
                  <a:lnTo>
                    <a:pt x="89" y="17"/>
                  </a:lnTo>
                  <a:lnTo>
                    <a:pt x="89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366" name="Freeform 2052"/>
            <p:cNvSpPr>
              <a:spLocks/>
            </p:cNvSpPr>
            <p:nvPr/>
          </p:nvSpPr>
          <p:spPr bwMode="auto">
            <a:xfrm>
              <a:off x="4264436" y="3147239"/>
              <a:ext cx="55884" cy="10796"/>
            </a:xfrm>
            <a:custGeom>
              <a:avLst/>
              <a:gdLst>
                <a:gd name="T0" fmla="+- 0 5264 5177"/>
                <a:gd name="T1" fmla="*/ T0 w 88"/>
                <a:gd name="T2" fmla="+- 0 2069 2068"/>
                <a:gd name="T3" fmla="*/ 2069 h 17"/>
                <a:gd name="T4" fmla="+- 0 5177 5177"/>
                <a:gd name="T5" fmla="*/ T4 w 88"/>
                <a:gd name="T6" fmla="+- 0 2069 2068"/>
                <a:gd name="T7" fmla="*/ 2069 h 17"/>
                <a:gd name="T8" fmla="+- 0 5193 5177"/>
                <a:gd name="T9" fmla="*/ T8 w 88"/>
                <a:gd name="T10" fmla="+- 0 2085 2068"/>
                <a:gd name="T11" fmla="*/ 2085 h 17"/>
                <a:gd name="T12" fmla="+- 0 5264 5177"/>
                <a:gd name="T13" fmla="*/ T12 w 88"/>
                <a:gd name="T14" fmla="+- 0 2085 2068"/>
                <a:gd name="T15" fmla="*/ 2085 h 17"/>
                <a:gd name="T16" fmla="+- 0 5264 5177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1"/>
                  </a:moveTo>
                  <a:lnTo>
                    <a:pt x="0" y="1"/>
                  </a:lnTo>
                  <a:lnTo>
                    <a:pt x="16" y="17"/>
                  </a:lnTo>
                  <a:lnTo>
                    <a:pt x="87" y="17"/>
                  </a:lnTo>
                  <a:lnTo>
                    <a:pt x="87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365" name="Freeform 2054"/>
            <p:cNvSpPr>
              <a:spLocks/>
            </p:cNvSpPr>
            <p:nvPr/>
          </p:nvSpPr>
          <p:spPr bwMode="auto">
            <a:xfrm>
              <a:off x="4341912" y="3147239"/>
              <a:ext cx="55884" cy="10796"/>
            </a:xfrm>
            <a:custGeom>
              <a:avLst/>
              <a:gdLst>
                <a:gd name="T0" fmla="+- 0 5387 5299"/>
                <a:gd name="T1" fmla="*/ T0 w 88"/>
                <a:gd name="T2" fmla="+- 0 2069 2068"/>
                <a:gd name="T3" fmla="*/ 2069 h 17"/>
                <a:gd name="T4" fmla="+- 0 5299 5299"/>
                <a:gd name="T5" fmla="*/ T4 w 88"/>
                <a:gd name="T6" fmla="+- 0 2069 2068"/>
                <a:gd name="T7" fmla="*/ 2069 h 17"/>
                <a:gd name="T8" fmla="+- 0 5317 5299"/>
                <a:gd name="T9" fmla="*/ T8 w 88"/>
                <a:gd name="T10" fmla="+- 0 2085 2068"/>
                <a:gd name="T11" fmla="*/ 2085 h 17"/>
                <a:gd name="T12" fmla="+- 0 5387 5299"/>
                <a:gd name="T13" fmla="*/ T12 w 88"/>
                <a:gd name="T14" fmla="+- 0 2085 2068"/>
                <a:gd name="T15" fmla="*/ 2085 h 17"/>
                <a:gd name="T16" fmla="+- 0 5387 5299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1"/>
                  </a:moveTo>
                  <a:lnTo>
                    <a:pt x="0" y="1"/>
                  </a:lnTo>
                  <a:lnTo>
                    <a:pt x="18" y="17"/>
                  </a:lnTo>
                  <a:lnTo>
                    <a:pt x="88" y="17"/>
                  </a:lnTo>
                  <a:lnTo>
                    <a:pt x="88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364" name="Freeform 2056"/>
            <p:cNvSpPr>
              <a:spLocks/>
            </p:cNvSpPr>
            <p:nvPr/>
          </p:nvSpPr>
          <p:spPr bwMode="auto">
            <a:xfrm>
              <a:off x="4420023" y="3147239"/>
              <a:ext cx="55884" cy="10796"/>
            </a:xfrm>
            <a:custGeom>
              <a:avLst/>
              <a:gdLst>
                <a:gd name="T0" fmla="+- 0 5509 5422"/>
                <a:gd name="T1" fmla="*/ T0 w 88"/>
                <a:gd name="T2" fmla="+- 0 2069 2068"/>
                <a:gd name="T3" fmla="*/ 2069 h 17"/>
                <a:gd name="T4" fmla="+- 0 5421 5422"/>
                <a:gd name="T5" fmla="*/ T4 w 88"/>
                <a:gd name="T6" fmla="+- 0 2069 2068"/>
                <a:gd name="T7" fmla="*/ 2069 h 17"/>
                <a:gd name="T8" fmla="+- 0 5439 5422"/>
                <a:gd name="T9" fmla="*/ T8 w 88"/>
                <a:gd name="T10" fmla="+- 0 2085 2068"/>
                <a:gd name="T11" fmla="*/ 2085 h 17"/>
                <a:gd name="T12" fmla="+- 0 5509 5422"/>
                <a:gd name="T13" fmla="*/ T12 w 88"/>
                <a:gd name="T14" fmla="+- 0 2085 2068"/>
                <a:gd name="T15" fmla="*/ 2085 h 17"/>
                <a:gd name="T16" fmla="+- 0 5509 5422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1"/>
                  </a:moveTo>
                  <a:lnTo>
                    <a:pt x="-1" y="1"/>
                  </a:lnTo>
                  <a:lnTo>
                    <a:pt x="17" y="17"/>
                  </a:lnTo>
                  <a:lnTo>
                    <a:pt x="87" y="17"/>
                  </a:lnTo>
                  <a:lnTo>
                    <a:pt x="87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363" name="Freeform 2058"/>
            <p:cNvSpPr>
              <a:spLocks/>
            </p:cNvSpPr>
            <p:nvPr/>
          </p:nvSpPr>
          <p:spPr bwMode="auto">
            <a:xfrm>
              <a:off x="4497498" y="3147239"/>
              <a:ext cx="55884" cy="10796"/>
            </a:xfrm>
            <a:custGeom>
              <a:avLst/>
              <a:gdLst>
                <a:gd name="T0" fmla="+- 0 5631 5544"/>
                <a:gd name="T1" fmla="*/ T0 w 88"/>
                <a:gd name="T2" fmla="+- 0 2069 2068"/>
                <a:gd name="T3" fmla="*/ 2069 h 17"/>
                <a:gd name="T4" fmla="+- 0 5544 5544"/>
                <a:gd name="T5" fmla="*/ T4 w 88"/>
                <a:gd name="T6" fmla="+- 0 2069 2068"/>
                <a:gd name="T7" fmla="*/ 2069 h 17"/>
                <a:gd name="T8" fmla="+- 0 5562 5544"/>
                <a:gd name="T9" fmla="*/ T8 w 88"/>
                <a:gd name="T10" fmla="+- 0 2085 2068"/>
                <a:gd name="T11" fmla="*/ 2085 h 17"/>
                <a:gd name="T12" fmla="+- 0 5631 5544"/>
                <a:gd name="T13" fmla="*/ T12 w 88"/>
                <a:gd name="T14" fmla="+- 0 2085 2068"/>
                <a:gd name="T15" fmla="*/ 2085 h 17"/>
                <a:gd name="T16" fmla="+- 0 5631 5544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1"/>
                  </a:moveTo>
                  <a:lnTo>
                    <a:pt x="0" y="1"/>
                  </a:lnTo>
                  <a:lnTo>
                    <a:pt x="18" y="17"/>
                  </a:lnTo>
                  <a:lnTo>
                    <a:pt x="87" y="17"/>
                  </a:lnTo>
                  <a:lnTo>
                    <a:pt x="87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362" name="Freeform 2060"/>
            <p:cNvSpPr>
              <a:spLocks/>
            </p:cNvSpPr>
            <p:nvPr/>
          </p:nvSpPr>
          <p:spPr bwMode="auto">
            <a:xfrm>
              <a:off x="4576244" y="3147239"/>
              <a:ext cx="55884" cy="10796"/>
            </a:xfrm>
            <a:custGeom>
              <a:avLst/>
              <a:gdLst>
                <a:gd name="T0" fmla="+- 0 5755 5668"/>
                <a:gd name="T1" fmla="*/ T0 w 88"/>
                <a:gd name="T2" fmla="+- 0 2069 2068"/>
                <a:gd name="T3" fmla="*/ 2069 h 17"/>
                <a:gd name="T4" fmla="+- 0 5667 5668"/>
                <a:gd name="T5" fmla="*/ T4 w 88"/>
                <a:gd name="T6" fmla="+- 0 2069 2068"/>
                <a:gd name="T7" fmla="*/ 2069 h 17"/>
                <a:gd name="T8" fmla="+- 0 5684 5668"/>
                <a:gd name="T9" fmla="*/ T8 w 88"/>
                <a:gd name="T10" fmla="+- 0 2085 2068"/>
                <a:gd name="T11" fmla="*/ 2085 h 17"/>
                <a:gd name="T12" fmla="+- 0 5755 5668"/>
                <a:gd name="T13" fmla="*/ T12 w 88"/>
                <a:gd name="T14" fmla="+- 0 2085 2068"/>
                <a:gd name="T15" fmla="*/ 2085 h 17"/>
                <a:gd name="T16" fmla="+- 0 5755 5668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1"/>
                  </a:moveTo>
                  <a:lnTo>
                    <a:pt x="-1" y="1"/>
                  </a:lnTo>
                  <a:lnTo>
                    <a:pt x="16" y="17"/>
                  </a:lnTo>
                  <a:lnTo>
                    <a:pt x="87" y="17"/>
                  </a:lnTo>
                  <a:lnTo>
                    <a:pt x="87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6521" name="Freeform 2137"/>
            <p:cNvSpPr>
              <a:spLocks/>
            </p:cNvSpPr>
            <p:nvPr/>
          </p:nvSpPr>
          <p:spPr bwMode="auto">
            <a:xfrm>
              <a:off x="6787350" y="2077752"/>
              <a:ext cx="33657" cy="33660"/>
            </a:xfrm>
            <a:custGeom>
              <a:avLst/>
              <a:gdLst>
                <a:gd name="T0" fmla="+- 0 9189 9137"/>
                <a:gd name="T1" fmla="*/ T0 w 53"/>
                <a:gd name="T2" fmla="+- 0 384 384"/>
                <a:gd name="T3" fmla="*/ 384 h 53"/>
                <a:gd name="T4" fmla="+- 0 9171 9137"/>
                <a:gd name="T5" fmla="*/ T4 w 53"/>
                <a:gd name="T6" fmla="+- 0 393 384"/>
                <a:gd name="T7" fmla="*/ 393 h 53"/>
                <a:gd name="T8" fmla="+- 0 9171 9137"/>
                <a:gd name="T9" fmla="*/ T8 w 53"/>
                <a:gd name="T10" fmla="+- 0 437 384"/>
                <a:gd name="T11" fmla="*/ 437 h 53"/>
                <a:gd name="T12" fmla="+- 0 9189 9137"/>
                <a:gd name="T13" fmla="*/ T12 w 53"/>
                <a:gd name="T14" fmla="+- 0 419 384"/>
                <a:gd name="T15" fmla="*/ 419 h 53"/>
                <a:gd name="T16" fmla="+- 0 9189 9137"/>
                <a:gd name="T17" fmla="*/ T16 w 53"/>
                <a:gd name="T18" fmla="+- 0 384 384"/>
                <a:gd name="T19" fmla="*/ 384 h 53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53" h="53">
                  <a:moveTo>
                    <a:pt x="52" y="0"/>
                  </a:moveTo>
                  <a:lnTo>
                    <a:pt x="34" y="9"/>
                  </a:lnTo>
                  <a:lnTo>
                    <a:pt x="34" y="53"/>
                  </a:lnTo>
                  <a:lnTo>
                    <a:pt x="52" y="35"/>
                  </a:lnTo>
                  <a:lnTo>
                    <a:pt x="52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6523" name="Freeform 2139"/>
            <p:cNvSpPr>
              <a:spLocks/>
            </p:cNvSpPr>
            <p:nvPr/>
          </p:nvSpPr>
          <p:spPr bwMode="auto">
            <a:xfrm>
              <a:off x="6787350" y="2077752"/>
              <a:ext cx="33657" cy="33660"/>
            </a:xfrm>
            <a:custGeom>
              <a:avLst/>
              <a:gdLst>
                <a:gd name="T0" fmla="+- 0 9189 9137"/>
                <a:gd name="T1" fmla="*/ T0 w 53"/>
                <a:gd name="T2" fmla="+- 0 384 384"/>
                <a:gd name="T3" fmla="*/ 384 h 53"/>
                <a:gd name="T4" fmla="+- 0 9171 9137"/>
                <a:gd name="T5" fmla="*/ T4 w 53"/>
                <a:gd name="T6" fmla="+- 0 384 384"/>
                <a:gd name="T7" fmla="*/ 384 h 53"/>
                <a:gd name="T8" fmla="+- 0 9171 9137"/>
                <a:gd name="T9" fmla="*/ T8 w 53"/>
                <a:gd name="T10" fmla="+- 0 393 384"/>
                <a:gd name="T11" fmla="*/ 393 h 53"/>
                <a:gd name="T12" fmla="+- 0 9189 9137"/>
                <a:gd name="T13" fmla="*/ T12 w 53"/>
                <a:gd name="T14" fmla="+- 0 384 384"/>
                <a:gd name="T15" fmla="*/ 384 h 53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53" h="53">
                  <a:moveTo>
                    <a:pt x="52" y="0"/>
                  </a:moveTo>
                  <a:lnTo>
                    <a:pt x="34" y="0"/>
                  </a:lnTo>
                  <a:lnTo>
                    <a:pt x="34" y="9"/>
                  </a:lnTo>
                  <a:lnTo>
                    <a:pt x="52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6520" name="Freeform 2141"/>
            <p:cNvSpPr>
              <a:spLocks/>
            </p:cNvSpPr>
            <p:nvPr/>
          </p:nvSpPr>
          <p:spPr bwMode="auto">
            <a:xfrm>
              <a:off x="6809576" y="2133005"/>
              <a:ext cx="11431" cy="55888"/>
            </a:xfrm>
            <a:custGeom>
              <a:avLst/>
              <a:gdLst>
                <a:gd name="T0" fmla="+- 0 9189 9172"/>
                <a:gd name="T1" fmla="*/ T0 w 18"/>
                <a:gd name="T2" fmla="+- 0 471 471"/>
                <a:gd name="T3" fmla="*/ 471 h 88"/>
                <a:gd name="T4" fmla="+- 0 9171 9172"/>
                <a:gd name="T5" fmla="*/ T4 w 18"/>
                <a:gd name="T6" fmla="+- 0 471 471"/>
                <a:gd name="T7" fmla="*/ 471 h 88"/>
                <a:gd name="T8" fmla="+- 0 9171 9172"/>
                <a:gd name="T9" fmla="*/ T8 w 18"/>
                <a:gd name="T10" fmla="+- 0 559 471"/>
                <a:gd name="T11" fmla="*/ 559 h 88"/>
                <a:gd name="T12" fmla="+- 0 9189 9172"/>
                <a:gd name="T13" fmla="*/ T12 w 18"/>
                <a:gd name="T14" fmla="+- 0 542 471"/>
                <a:gd name="T15" fmla="*/ 542 h 88"/>
                <a:gd name="T16" fmla="+- 0 9189 9172"/>
                <a:gd name="T17" fmla="*/ T16 w 18"/>
                <a:gd name="T18" fmla="+- 0 471 471"/>
                <a:gd name="T19" fmla="*/ 471 h 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8">
                  <a:moveTo>
                    <a:pt x="17" y="0"/>
                  </a:moveTo>
                  <a:lnTo>
                    <a:pt x="-1" y="0"/>
                  </a:lnTo>
                  <a:lnTo>
                    <a:pt x="-1" y="88"/>
                  </a:lnTo>
                  <a:lnTo>
                    <a:pt x="17" y="71"/>
                  </a:lnTo>
                  <a:lnTo>
                    <a:pt x="1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6519" name="Freeform 2143"/>
            <p:cNvSpPr>
              <a:spLocks/>
            </p:cNvSpPr>
            <p:nvPr/>
          </p:nvSpPr>
          <p:spPr bwMode="auto">
            <a:xfrm>
              <a:off x="6809576" y="2211756"/>
              <a:ext cx="11431" cy="55888"/>
            </a:xfrm>
            <a:custGeom>
              <a:avLst/>
              <a:gdLst>
                <a:gd name="T0" fmla="+- 0 9189 9172"/>
                <a:gd name="T1" fmla="*/ T0 w 18"/>
                <a:gd name="T2" fmla="+- 0 595 595"/>
                <a:gd name="T3" fmla="*/ 595 h 88"/>
                <a:gd name="T4" fmla="+- 0 9171 9172"/>
                <a:gd name="T5" fmla="*/ T4 w 18"/>
                <a:gd name="T6" fmla="+- 0 595 595"/>
                <a:gd name="T7" fmla="*/ 595 h 88"/>
                <a:gd name="T8" fmla="+- 0 9171 9172"/>
                <a:gd name="T9" fmla="*/ T8 w 18"/>
                <a:gd name="T10" fmla="+- 0 683 595"/>
                <a:gd name="T11" fmla="*/ 683 h 88"/>
                <a:gd name="T12" fmla="+- 0 9189 9172"/>
                <a:gd name="T13" fmla="*/ T12 w 18"/>
                <a:gd name="T14" fmla="+- 0 665 595"/>
                <a:gd name="T15" fmla="*/ 665 h 88"/>
                <a:gd name="T16" fmla="+- 0 9189 9172"/>
                <a:gd name="T17" fmla="*/ T16 w 18"/>
                <a:gd name="T18" fmla="+- 0 595 595"/>
                <a:gd name="T19" fmla="*/ 595 h 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8">
                  <a:moveTo>
                    <a:pt x="17" y="0"/>
                  </a:moveTo>
                  <a:lnTo>
                    <a:pt x="-1" y="0"/>
                  </a:lnTo>
                  <a:lnTo>
                    <a:pt x="-1" y="88"/>
                  </a:lnTo>
                  <a:lnTo>
                    <a:pt x="17" y="70"/>
                  </a:lnTo>
                  <a:lnTo>
                    <a:pt x="1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6518" name="Freeform 2145"/>
            <p:cNvSpPr>
              <a:spLocks/>
            </p:cNvSpPr>
            <p:nvPr/>
          </p:nvSpPr>
          <p:spPr bwMode="auto">
            <a:xfrm>
              <a:off x="6809576" y="2289236"/>
              <a:ext cx="11431" cy="55888"/>
            </a:xfrm>
            <a:custGeom>
              <a:avLst/>
              <a:gdLst>
                <a:gd name="T0" fmla="+- 0 9189 9172"/>
                <a:gd name="T1" fmla="*/ T0 w 18"/>
                <a:gd name="T2" fmla="+- 0 717 717"/>
                <a:gd name="T3" fmla="*/ 717 h 88"/>
                <a:gd name="T4" fmla="+- 0 9171 9172"/>
                <a:gd name="T5" fmla="*/ T4 w 18"/>
                <a:gd name="T6" fmla="+- 0 717 717"/>
                <a:gd name="T7" fmla="*/ 717 h 88"/>
                <a:gd name="T8" fmla="+- 0 9171 9172"/>
                <a:gd name="T9" fmla="*/ T8 w 18"/>
                <a:gd name="T10" fmla="+- 0 805 717"/>
                <a:gd name="T11" fmla="*/ 805 h 88"/>
                <a:gd name="T12" fmla="+- 0 9189 9172"/>
                <a:gd name="T13" fmla="*/ T12 w 18"/>
                <a:gd name="T14" fmla="+- 0 787 717"/>
                <a:gd name="T15" fmla="*/ 787 h 88"/>
                <a:gd name="T16" fmla="+- 0 9189 9172"/>
                <a:gd name="T17" fmla="*/ T16 w 18"/>
                <a:gd name="T18" fmla="+- 0 717 717"/>
                <a:gd name="T19" fmla="*/ 717 h 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8">
                  <a:moveTo>
                    <a:pt x="17" y="0"/>
                  </a:moveTo>
                  <a:lnTo>
                    <a:pt x="-1" y="0"/>
                  </a:lnTo>
                  <a:lnTo>
                    <a:pt x="-1" y="88"/>
                  </a:lnTo>
                  <a:lnTo>
                    <a:pt x="17" y="70"/>
                  </a:lnTo>
                  <a:lnTo>
                    <a:pt x="1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6517" name="Freeform 2147"/>
            <p:cNvSpPr>
              <a:spLocks/>
            </p:cNvSpPr>
            <p:nvPr/>
          </p:nvSpPr>
          <p:spPr bwMode="auto">
            <a:xfrm>
              <a:off x="6809576" y="2367352"/>
              <a:ext cx="11431" cy="55888"/>
            </a:xfrm>
            <a:custGeom>
              <a:avLst/>
              <a:gdLst>
                <a:gd name="T0" fmla="+- 0 9189 9172"/>
                <a:gd name="T1" fmla="*/ T0 w 18"/>
                <a:gd name="T2" fmla="+- 0 840 840"/>
                <a:gd name="T3" fmla="*/ 840 h 88"/>
                <a:gd name="T4" fmla="+- 0 9171 9172"/>
                <a:gd name="T5" fmla="*/ T4 w 18"/>
                <a:gd name="T6" fmla="+- 0 840 840"/>
                <a:gd name="T7" fmla="*/ 840 h 88"/>
                <a:gd name="T8" fmla="+- 0 9171 9172"/>
                <a:gd name="T9" fmla="*/ T8 w 18"/>
                <a:gd name="T10" fmla="+- 0 927 840"/>
                <a:gd name="T11" fmla="*/ 927 h 88"/>
                <a:gd name="T12" fmla="+- 0 9189 9172"/>
                <a:gd name="T13" fmla="*/ T12 w 18"/>
                <a:gd name="T14" fmla="+- 0 911 840"/>
                <a:gd name="T15" fmla="*/ 911 h 88"/>
                <a:gd name="T16" fmla="+- 0 9189 9172"/>
                <a:gd name="T17" fmla="*/ T16 w 18"/>
                <a:gd name="T18" fmla="+- 0 840 840"/>
                <a:gd name="T19" fmla="*/ 840 h 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8">
                  <a:moveTo>
                    <a:pt x="17" y="0"/>
                  </a:moveTo>
                  <a:lnTo>
                    <a:pt x="-1" y="0"/>
                  </a:lnTo>
                  <a:lnTo>
                    <a:pt x="-1" y="87"/>
                  </a:lnTo>
                  <a:lnTo>
                    <a:pt x="17" y="71"/>
                  </a:lnTo>
                  <a:lnTo>
                    <a:pt x="1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6516" name="Freeform 2149"/>
            <p:cNvSpPr>
              <a:spLocks/>
            </p:cNvSpPr>
            <p:nvPr/>
          </p:nvSpPr>
          <p:spPr bwMode="auto">
            <a:xfrm>
              <a:off x="6809576" y="2445468"/>
              <a:ext cx="11431" cy="55888"/>
            </a:xfrm>
            <a:custGeom>
              <a:avLst/>
              <a:gdLst>
                <a:gd name="T0" fmla="+- 0 9189 9172"/>
                <a:gd name="T1" fmla="*/ T0 w 18"/>
                <a:gd name="T2" fmla="+- 0 963 963"/>
                <a:gd name="T3" fmla="*/ 963 h 88"/>
                <a:gd name="T4" fmla="+- 0 9171 9172"/>
                <a:gd name="T5" fmla="*/ T4 w 18"/>
                <a:gd name="T6" fmla="+- 0 963 963"/>
                <a:gd name="T7" fmla="*/ 963 h 88"/>
                <a:gd name="T8" fmla="+- 0 9171 9172"/>
                <a:gd name="T9" fmla="*/ T8 w 18"/>
                <a:gd name="T10" fmla="+- 0 1051 963"/>
                <a:gd name="T11" fmla="*/ 1051 h 88"/>
                <a:gd name="T12" fmla="+- 0 9189 9172"/>
                <a:gd name="T13" fmla="*/ T12 w 18"/>
                <a:gd name="T14" fmla="+- 0 1033 963"/>
                <a:gd name="T15" fmla="*/ 1033 h 88"/>
                <a:gd name="T16" fmla="+- 0 9189 9172"/>
                <a:gd name="T17" fmla="*/ T16 w 18"/>
                <a:gd name="T18" fmla="+- 0 963 963"/>
                <a:gd name="T19" fmla="*/ 963 h 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8">
                  <a:moveTo>
                    <a:pt x="17" y="0"/>
                  </a:moveTo>
                  <a:lnTo>
                    <a:pt x="-1" y="0"/>
                  </a:lnTo>
                  <a:lnTo>
                    <a:pt x="-1" y="88"/>
                  </a:lnTo>
                  <a:lnTo>
                    <a:pt x="17" y="70"/>
                  </a:lnTo>
                  <a:lnTo>
                    <a:pt x="1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6515" name="Freeform 2151"/>
            <p:cNvSpPr>
              <a:spLocks/>
            </p:cNvSpPr>
            <p:nvPr/>
          </p:nvSpPr>
          <p:spPr bwMode="auto">
            <a:xfrm>
              <a:off x="6809576" y="2523583"/>
              <a:ext cx="11431" cy="55888"/>
            </a:xfrm>
            <a:custGeom>
              <a:avLst/>
              <a:gdLst>
                <a:gd name="T0" fmla="+- 0 9189 9172"/>
                <a:gd name="T1" fmla="*/ T0 w 18"/>
                <a:gd name="T2" fmla="+- 0 1086 1086"/>
                <a:gd name="T3" fmla="*/ 1086 h 88"/>
                <a:gd name="T4" fmla="+- 0 9171 9172"/>
                <a:gd name="T5" fmla="*/ T4 w 18"/>
                <a:gd name="T6" fmla="+- 0 1086 1086"/>
                <a:gd name="T7" fmla="*/ 1086 h 88"/>
                <a:gd name="T8" fmla="+- 0 9171 9172"/>
                <a:gd name="T9" fmla="*/ T8 w 18"/>
                <a:gd name="T10" fmla="+- 0 1173 1086"/>
                <a:gd name="T11" fmla="*/ 1173 h 88"/>
                <a:gd name="T12" fmla="+- 0 9189 9172"/>
                <a:gd name="T13" fmla="*/ T12 w 18"/>
                <a:gd name="T14" fmla="+- 0 1157 1086"/>
                <a:gd name="T15" fmla="*/ 1157 h 88"/>
                <a:gd name="T16" fmla="+- 0 9189 9172"/>
                <a:gd name="T17" fmla="*/ T16 w 18"/>
                <a:gd name="T18" fmla="+- 0 1086 1086"/>
                <a:gd name="T19" fmla="*/ 1086 h 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8">
                  <a:moveTo>
                    <a:pt x="17" y="0"/>
                  </a:moveTo>
                  <a:lnTo>
                    <a:pt x="-1" y="0"/>
                  </a:lnTo>
                  <a:lnTo>
                    <a:pt x="-1" y="87"/>
                  </a:lnTo>
                  <a:lnTo>
                    <a:pt x="17" y="71"/>
                  </a:lnTo>
                  <a:lnTo>
                    <a:pt x="1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6514" name="Freeform 2153"/>
            <p:cNvSpPr>
              <a:spLocks/>
            </p:cNvSpPr>
            <p:nvPr/>
          </p:nvSpPr>
          <p:spPr bwMode="auto">
            <a:xfrm>
              <a:off x="6809576" y="2601064"/>
              <a:ext cx="11431" cy="55888"/>
            </a:xfrm>
            <a:custGeom>
              <a:avLst/>
              <a:gdLst>
                <a:gd name="T0" fmla="+- 0 9189 9172"/>
                <a:gd name="T1" fmla="*/ T0 w 18"/>
                <a:gd name="T2" fmla="+- 0 1208 1208"/>
                <a:gd name="T3" fmla="*/ 1208 h 88"/>
                <a:gd name="T4" fmla="+- 0 9171 9172"/>
                <a:gd name="T5" fmla="*/ T4 w 18"/>
                <a:gd name="T6" fmla="+- 0 1208 1208"/>
                <a:gd name="T7" fmla="*/ 1208 h 88"/>
                <a:gd name="T8" fmla="+- 0 9171 9172"/>
                <a:gd name="T9" fmla="*/ T8 w 18"/>
                <a:gd name="T10" fmla="+- 0 1296 1208"/>
                <a:gd name="T11" fmla="*/ 1296 h 88"/>
                <a:gd name="T12" fmla="+- 0 9189 9172"/>
                <a:gd name="T13" fmla="*/ T12 w 18"/>
                <a:gd name="T14" fmla="+- 0 1279 1208"/>
                <a:gd name="T15" fmla="*/ 1279 h 88"/>
                <a:gd name="T16" fmla="+- 0 9189 9172"/>
                <a:gd name="T17" fmla="*/ T16 w 18"/>
                <a:gd name="T18" fmla="+- 0 1208 1208"/>
                <a:gd name="T19" fmla="*/ 1208 h 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8">
                  <a:moveTo>
                    <a:pt x="17" y="0"/>
                  </a:moveTo>
                  <a:lnTo>
                    <a:pt x="-1" y="0"/>
                  </a:lnTo>
                  <a:lnTo>
                    <a:pt x="-1" y="88"/>
                  </a:lnTo>
                  <a:lnTo>
                    <a:pt x="17" y="71"/>
                  </a:lnTo>
                  <a:lnTo>
                    <a:pt x="1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6513" name="Freeform 2155"/>
            <p:cNvSpPr>
              <a:spLocks/>
            </p:cNvSpPr>
            <p:nvPr/>
          </p:nvSpPr>
          <p:spPr bwMode="auto">
            <a:xfrm>
              <a:off x="6809576" y="2679815"/>
              <a:ext cx="11431" cy="55888"/>
            </a:xfrm>
            <a:custGeom>
              <a:avLst/>
              <a:gdLst>
                <a:gd name="T0" fmla="+- 0 9189 9172"/>
                <a:gd name="T1" fmla="*/ T0 w 18"/>
                <a:gd name="T2" fmla="+- 0 1332 1332"/>
                <a:gd name="T3" fmla="*/ 1332 h 88"/>
                <a:gd name="T4" fmla="+- 0 9171 9172"/>
                <a:gd name="T5" fmla="*/ T4 w 18"/>
                <a:gd name="T6" fmla="+- 0 1332 1332"/>
                <a:gd name="T7" fmla="*/ 1332 h 88"/>
                <a:gd name="T8" fmla="+- 0 9171 9172"/>
                <a:gd name="T9" fmla="*/ T8 w 18"/>
                <a:gd name="T10" fmla="+- 0 1419 1332"/>
                <a:gd name="T11" fmla="*/ 1419 h 88"/>
                <a:gd name="T12" fmla="+- 0 9189 9172"/>
                <a:gd name="T13" fmla="*/ T12 w 18"/>
                <a:gd name="T14" fmla="+- 0 1401 1332"/>
                <a:gd name="T15" fmla="*/ 1401 h 88"/>
                <a:gd name="T16" fmla="+- 0 9189 9172"/>
                <a:gd name="T17" fmla="*/ T16 w 18"/>
                <a:gd name="T18" fmla="+- 0 1332 1332"/>
                <a:gd name="T19" fmla="*/ 1332 h 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8">
                  <a:moveTo>
                    <a:pt x="17" y="0"/>
                  </a:moveTo>
                  <a:lnTo>
                    <a:pt x="-1" y="0"/>
                  </a:lnTo>
                  <a:lnTo>
                    <a:pt x="-1" y="87"/>
                  </a:lnTo>
                  <a:lnTo>
                    <a:pt x="17" y="69"/>
                  </a:lnTo>
                  <a:lnTo>
                    <a:pt x="1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6512" name="Freeform 2157"/>
            <p:cNvSpPr>
              <a:spLocks/>
            </p:cNvSpPr>
            <p:nvPr/>
          </p:nvSpPr>
          <p:spPr bwMode="auto">
            <a:xfrm>
              <a:off x="6809576" y="2757296"/>
              <a:ext cx="11431" cy="55888"/>
            </a:xfrm>
            <a:custGeom>
              <a:avLst/>
              <a:gdLst>
                <a:gd name="T0" fmla="+- 0 9189 9172"/>
                <a:gd name="T1" fmla="*/ T0 w 18"/>
                <a:gd name="T2" fmla="+- 0 1454 1454"/>
                <a:gd name="T3" fmla="*/ 1454 h 88"/>
                <a:gd name="T4" fmla="+- 0 9171 9172"/>
                <a:gd name="T5" fmla="*/ T4 w 18"/>
                <a:gd name="T6" fmla="+- 0 1454 1454"/>
                <a:gd name="T7" fmla="*/ 1454 h 88"/>
                <a:gd name="T8" fmla="+- 0 9171 9172"/>
                <a:gd name="T9" fmla="*/ T8 w 18"/>
                <a:gd name="T10" fmla="+- 0 1542 1454"/>
                <a:gd name="T11" fmla="*/ 1542 h 88"/>
                <a:gd name="T12" fmla="+- 0 9189 9172"/>
                <a:gd name="T13" fmla="*/ T12 w 18"/>
                <a:gd name="T14" fmla="+- 0 1525 1454"/>
                <a:gd name="T15" fmla="*/ 1525 h 88"/>
                <a:gd name="T16" fmla="+- 0 9189 9172"/>
                <a:gd name="T17" fmla="*/ T16 w 18"/>
                <a:gd name="T18" fmla="+- 0 1454 1454"/>
                <a:gd name="T19" fmla="*/ 1454 h 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8">
                  <a:moveTo>
                    <a:pt x="17" y="0"/>
                  </a:moveTo>
                  <a:lnTo>
                    <a:pt x="-1" y="0"/>
                  </a:lnTo>
                  <a:lnTo>
                    <a:pt x="-1" y="88"/>
                  </a:lnTo>
                  <a:lnTo>
                    <a:pt x="17" y="71"/>
                  </a:lnTo>
                  <a:lnTo>
                    <a:pt x="1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343" name="Freeform 2159"/>
            <p:cNvSpPr>
              <a:spLocks/>
            </p:cNvSpPr>
            <p:nvPr/>
          </p:nvSpPr>
          <p:spPr bwMode="auto">
            <a:xfrm>
              <a:off x="6809576" y="2834776"/>
              <a:ext cx="11431" cy="56523"/>
            </a:xfrm>
            <a:custGeom>
              <a:avLst/>
              <a:gdLst>
                <a:gd name="T0" fmla="+- 0 9189 9172"/>
                <a:gd name="T1" fmla="*/ T0 w 18"/>
                <a:gd name="T2" fmla="+- 0 1577 1576"/>
                <a:gd name="T3" fmla="*/ 1577 h 89"/>
                <a:gd name="T4" fmla="+- 0 9171 9172"/>
                <a:gd name="T5" fmla="*/ T4 w 18"/>
                <a:gd name="T6" fmla="+- 0 1577 1576"/>
                <a:gd name="T7" fmla="*/ 1577 h 89"/>
                <a:gd name="T8" fmla="+- 0 9171 9172"/>
                <a:gd name="T9" fmla="*/ T8 w 18"/>
                <a:gd name="T10" fmla="+- 0 1665 1576"/>
                <a:gd name="T11" fmla="*/ 1665 h 89"/>
                <a:gd name="T12" fmla="+- 0 9189 9172"/>
                <a:gd name="T13" fmla="*/ T12 w 18"/>
                <a:gd name="T14" fmla="+- 0 1647 1576"/>
                <a:gd name="T15" fmla="*/ 1647 h 89"/>
                <a:gd name="T16" fmla="+- 0 9189 9172"/>
                <a:gd name="T17" fmla="*/ T16 w 18"/>
                <a:gd name="T18" fmla="+- 0 1577 1576"/>
                <a:gd name="T19" fmla="*/ 1577 h 8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9">
                  <a:moveTo>
                    <a:pt x="17" y="1"/>
                  </a:moveTo>
                  <a:lnTo>
                    <a:pt x="-1" y="1"/>
                  </a:lnTo>
                  <a:lnTo>
                    <a:pt x="-1" y="89"/>
                  </a:lnTo>
                  <a:lnTo>
                    <a:pt x="17" y="71"/>
                  </a:lnTo>
                  <a:lnTo>
                    <a:pt x="17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342" name="Freeform 2161"/>
            <p:cNvSpPr>
              <a:spLocks/>
            </p:cNvSpPr>
            <p:nvPr/>
          </p:nvSpPr>
          <p:spPr bwMode="auto">
            <a:xfrm>
              <a:off x="6809576" y="2913527"/>
              <a:ext cx="11431" cy="55888"/>
            </a:xfrm>
            <a:custGeom>
              <a:avLst/>
              <a:gdLst>
                <a:gd name="T0" fmla="+- 0 9189 9172"/>
                <a:gd name="T1" fmla="*/ T0 w 18"/>
                <a:gd name="T2" fmla="+- 0 1700 1700"/>
                <a:gd name="T3" fmla="*/ 1700 h 88"/>
                <a:gd name="T4" fmla="+- 0 9171 9172"/>
                <a:gd name="T5" fmla="*/ T4 w 18"/>
                <a:gd name="T6" fmla="+- 0 1700 1700"/>
                <a:gd name="T7" fmla="*/ 1700 h 88"/>
                <a:gd name="T8" fmla="+- 0 9171 9172"/>
                <a:gd name="T9" fmla="*/ T8 w 18"/>
                <a:gd name="T10" fmla="+- 0 1788 1700"/>
                <a:gd name="T11" fmla="*/ 1788 h 88"/>
                <a:gd name="T12" fmla="+- 0 9189 9172"/>
                <a:gd name="T13" fmla="*/ T12 w 18"/>
                <a:gd name="T14" fmla="+- 0 1770 1700"/>
                <a:gd name="T15" fmla="*/ 1770 h 88"/>
                <a:gd name="T16" fmla="+- 0 9189 9172"/>
                <a:gd name="T17" fmla="*/ T16 w 18"/>
                <a:gd name="T18" fmla="+- 0 1700 1700"/>
                <a:gd name="T19" fmla="*/ 1700 h 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8">
                  <a:moveTo>
                    <a:pt x="17" y="0"/>
                  </a:moveTo>
                  <a:lnTo>
                    <a:pt x="-1" y="0"/>
                  </a:lnTo>
                  <a:lnTo>
                    <a:pt x="-1" y="88"/>
                  </a:lnTo>
                  <a:lnTo>
                    <a:pt x="17" y="70"/>
                  </a:lnTo>
                  <a:lnTo>
                    <a:pt x="1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341" name="Freeform 2163"/>
            <p:cNvSpPr>
              <a:spLocks/>
            </p:cNvSpPr>
            <p:nvPr/>
          </p:nvSpPr>
          <p:spPr bwMode="auto">
            <a:xfrm>
              <a:off x="6809576" y="2991008"/>
              <a:ext cx="11431" cy="55888"/>
            </a:xfrm>
            <a:custGeom>
              <a:avLst/>
              <a:gdLst>
                <a:gd name="T0" fmla="+- 0 9189 9172"/>
                <a:gd name="T1" fmla="*/ T0 w 18"/>
                <a:gd name="T2" fmla="+- 0 1823 1822"/>
                <a:gd name="T3" fmla="*/ 1823 h 88"/>
                <a:gd name="T4" fmla="+- 0 9171 9172"/>
                <a:gd name="T5" fmla="*/ T4 w 18"/>
                <a:gd name="T6" fmla="+- 0 1823 1822"/>
                <a:gd name="T7" fmla="*/ 1823 h 88"/>
                <a:gd name="T8" fmla="+- 0 9171 9172"/>
                <a:gd name="T9" fmla="*/ T8 w 18"/>
                <a:gd name="T10" fmla="+- 0 1910 1822"/>
                <a:gd name="T11" fmla="*/ 1910 h 88"/>
                <a:gd name="T12" fmla="+- 0 9189 9172"/>
                <a:gd name="T13" fmla="*/ T12 w 18"/>
                <a:gd name="T14" fmla="+- 0 1893 1822"/>
                <a:gd name="T15" fmla="*/ 1893 h 88"/>
                <a:gd name="T16" fmla="+- 0 9189 9172"/>
                <a:gd name="T17" fmla="*/ T16 w 18"/>
                <a:gd name="T18" fmla="+- 0 1823 1822"/>
                <a:gd name="T19" fmla="*/ 1823 h 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8">
                  <a:moveTo>
                    <a:pt x="17" y="1"/>
                  </a:moveTo>
                  <a:lnTo>
                    <a:pt x="-1" y="1"/>
                  </a:lnTo>
                  <a:lnTo>
                    <a:pt x="-1" y="88"/>
                  </a:lnTo>
                  <a:lnTo>
                    <a:pt x="17" y="71"/>
                  </a:lnTo>
                  <a:lnTo>
                    <a:pt x="17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340" name="Freeform 2165"/>
            <p:cNvSpPr>
              <a:spLocks/>
            </p:cNvSpPr>
            <p:nvPr/>
          </p:nvSpPr>
          <p:spPr bwMode="auto">
            <a:xfrm>
              <a:off x="6809576" y="3069123"/>
              <a:ext cx="11431" cy="56523"/>
            </a:xfrm>
            <a:custGeom>
              <a:avLst/>
              <a:gdLst>
                <a:gd name="T0" fmla="+- 0 9189 9172"/>
                <a:gd name="T1" fmla="*/ T0 w 18"/>
                <a:gd name="T2" fmla="+- 0 1945 1945"/>
                <a:gd name="T3" fmla="*/ 1945 h 89"/>
                <a:gd name="T4" fmla="+- 0 9171 9172"/>
                <a:gd name="T5" fmla="*/ T4 w 18"/>
                <a:gd name="T6" fmla="+- 0 1945 1945"/>
                <a:gd name="T7" fmla="*/ 1945 h 89"/>
                <a:gd name="T8" fmla="+- 0 9171 9172"/>
                <a:gd name="T9" fmla="*/ T8 w 18"/>
                <a:gd name="T10" fmla="+- 0 2034 1945"/>
                <a:gd name="T11" fmla="*/ 2034 h 89"/>
                <a:gd name="T12" fmla="+- 0 9189 9172"/>
                <a:gd name="T13" fmla="*/ T12 w 18"/>
                <a:gd name="T14" fmla="+- 0 2016 1945"/>
                <a:gd name="T15" fmla="*/ 2016 h 89"/>
                <a:gd name="T16" fmla="+- 0 9189 9172"/>
                <a:gd name="T17" fmla="*/ T16 w 18"/>
                <a:gd name="T18" fmla="+- 0 1945 1945"/>
                <a:gd name="T19" fmla="*/ 1945 h 8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9">
                  <a:moveTo>
                    <a:pt x="17" y="0"/>
                  </a:moveTo>
                  <a:lnTo>
                    <a:pt x="-1" y="0"/>
                  </a:lnTo>
                  <a:lnTo>
                    <a:pt x="-1" y="89"/>
                  </a:lnTo>
                  <a:lnTo>
                    <a:pt x="17" y="71"/>
                  </a:lnTo>
                  <a:lnTo>
                    <a:pt x="1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339" name="Freeform 2167"/>
            <p:cNvSpPr>
              <a:spLocks/>
            </p:cNvSpPr>
            <p:nvPr/>
          </p:nvSpPr>
          <p:spPr bwMode="auto">
            <a:xfrm>
              <a:off x="6809576" y="3147239"/>
              <a:ext cx="11431" cy="55888"/>
            </a:xfrm>
            <a:custGeom>
              <a:avLst/>
              <a:gdLst>
                <a:gd name="T0" fmla="+- 0 9189 9172"/>
                <a:gd name="T1" fmla="*/ T0 w 18"/>
                <a:gd name="T2" fmla="+- 0 2069 2068"/>
                <a:gd name="T3" fmla="*/ 2069 h 88"/>
                <a:gd name="T4" fmla="+- 0 9171 9172"/>
                <a:gd name="T5" fmla="*/ T4 w 18"/>
                <a:gd name="T6" fmla="+- 0 2069 2068"/>
                <a:gd name="T7" fmla="*/ 2069 h 88"/>
                <a:gd name="T8" fmla="+- 0 9171 9172"/>
                <a:gd name="T9" fmla="*/ T8 w 18"/>
                <a:gd name="T10" fmla="+- 0 2138 2068"/>
                <a:gd name="T11" fmla="*/ 2138 h 88"/>
                <a:gd name="T12" fmla="+- 0 9189 9172"/>
                <a:gd name="T13" fmla="*/ T12 w 18"/>
                <a:gd name="T14" fmla="+- 0 2156 2068"/>
                <a:gd name="T15" fmla="*/ 2156 h 88"/>
                <a:gd name="T16" fmla="+- 0 9189 9172"/>
                <a:gd name="T17" fmla="*/ T16 w 18"/>
                <a:gd name="T18" fmla="+- 0 2069 2068"/>
                <a:gd name="T19" fmla="*/ 2069 h 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8">
                  <a:moveTo>
                    <a:pt x="17" y="1"/>
                  </a:moveTo>
                  <a:lnTo>
                    <a:pt x="-1" y="1"/>
                  </a:lnTo>
                  <a:lnTo>
                    <a:pt x="-1" y="70"/>
                  </a:lnTo>
                  <a:lnTo>
                    <a:pt x="17" y="88"/>
                  </a:lnTo>
                  <a:lnTo>
                    <a:pt x="17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338" name="Freeform 2169"/>
            <p:cNvSpPr>
              <a:spLocks/>
            </p:cNvSpPr>
            <p:nvPr/>
          </p:nvSpPr>
          <p:spPr bwMode="auto">
            <a:xfrm>
              <a:off x="6809576" y="3225355"/>
              <a:ext cx="11431" cy="55888"/>
            </a:xfrm>
            <a:custGeom>
              <a:avLst/>
              <a:gdLst>
                <a:gd name="T0" fmla="+- 0 9189 9172"/>
                <a:gd name="T1" fmla="*/ T0 w 18"/>
                <a:gd name="T2" fmla="+- 0 2191 2191"/>
                <a:gd name="T3" fmla="*/ 2191 h 88"/>
                <a:gd name="T4" fmla="+- 0 9171 9172"/>
                <a:gd name="T5" fmla="*/ T4 w 18"/>
                <a:gd name="T6" fmla="+- 0 2191 2191"/>
                <a:gd name="T7" fmla="*/ 2191 h 88"/>
                <a:gd name="T8" fmla="+- 0 9171 9172"/>
                <a:gd name="T9" fmla="*/ T8 w 18"/>
                <a:gd name="T10" fmla="+- 0 2262 2191"/>
                <a:gd name="T11" fmla="*/ 2262 h 88"/>
                <a:gd name="T12" fmla="+- 0 9189 9172"/>
                <a:gd name="T13" fmla="*/ T12 w 18"/>
                <a:gd name="T14" fmla="+- 0 2279 2191"/>
                <a:gd name="T15" fmla="*/ 2279 h 88"/>
                <a:gd name="T16" fmla="+- 0 9189 9172"/>
                <a:gd name="T17" fmla="*/ T16 w 18"/>
                <a:gd name="T18" fmla="+- 0 2191 2191"/>
                <a:gd name="T19" fmla="*/ 2191 h 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8">
                  <a:moveTo>
                    <a:pt x="17" y="0"/>
                  </a:moveTo>
                  <a:lnTo>
                    <a:pt x="-1" y="0"/>
                  </a:lnTo>
                  <a:lnTo>
                    <a:pt x="-1" y="71"/>
                  </a:lnTo>
                  <a:lnTo>
                    <a:pt x="17" y="88"/>
                  </a:lnTo>
                  <a:lnTo>
                    <a:pt x="1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337" name="Freeform 2171"/>
            <p:cNvSpPr>
              <a:spLocks/>
            </p:cNvSpPr>
            <p:nvPr/>
          </p:nvSpPr>
          <p:spPr bwMode="auto">
            <a:xfrm>
              <a:off x="6809576" y="3303471"/>
              <a:ext cx="11431" cy="55888"/>
            </a:xfrm>
            <a:custGeom>
              <a:avLst/>
              <a:gdLst>
                <a:gd name="T0" fmla="+- 0 9189 9172"/>
                <a:gd name="T1" fmla="*/ T0 w 18"/>
                <a:gd name="T2" fmla="+- 0 2315 2314"/>
                <a:gd name="T3" fmla="*/ 2315 h 88"/>
                <a:gd name="T4" fmla="+- 0 9171 9172"/>
                <a:gd name="T5" fmla="*/ T4 w 18"/>
                <a:gd name="T6" fmla="+- 0 2315 2314"/>
                <a:gd name="T7" fmla="*/ 2315 h 88"/>
                <a:gd name="T8" fmla="+- 0 9171 9172"/>
                <a:gd name="T9" fmla="*/ T8 w 18"/>
                <a:gd name="T10" fmla="+- 0 2384 2314"/>
                <a:gd name="T11" fmla="*/ 2384 h 88"/>
                <a:gd name="T12" fmla="+- 0 9189 9172"/>
                <a:gd name="T13" fmla="*/ T12 w 18"/>
                <a:gd name="T14" fmla="+- 0 2402 2314"/>
                <a:gd name="T15" fmla="*/ 2402 h 88"/>
                <a:gd name="T16" fmla="+- 0 9189 9172"/>
                <a:gd name="T17" fmla="*/ T16 w 18"/>
                <a:gd name="T18" fmla="+- 0 2315 2314"/>
                <a:gd name="T19" fmla="*/ 2315 h 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8">
                  <a:moveTo>
                    <a:pt x="17" y="1"/>
                  </a:moveTo>
                  <a:lnTo>
                    <a:pt x="-1" y="1"/>
                  </a:lnTo>
                  <a:lnTo>
                    <a:pt x="-1" y="70"/>
                  </a:lnTo>
                  <a:lnTo>
                    <a:pt x="17" y="88"/>
                  </a:lnTo>
                  <a:lnTo>
                    <a:pt x="17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336" name="Freeform 2173"/>
            <p:cNvSpPr>
              <a:spLocks/>
            </p:cNvSpPr>
            <p:nvPr/>
          </p:nvSpPr>
          <p:spPr bwMode="auto">
            <a:xfrm>
              <a:off x="6809576" y="3381586"/>
              <a:ext cx="11431" cy="55888"/>
            </a:xfrm>
            <a:custGeom>
              <a:avLst/>
              <a:gdLst>
                <a:gd name="T0" fmla="+- 0 9189 9172"/>
                <a:gd name="T1" fmla="*/ T0 w 18"/>
                <a:gd name="T2" fmla="+- 0 2437 2437"/>
                <a:gd name="T3" fmla="*/ 2437 h 88"/>
                <a:gd name="T4" fmla="+- 0 9171 9172"/>
                <a:gd name="T5" fmla="*/ T4 w 18"/>
                <a:gd name="T6" fmla="+- 0 2437 2437"/>
                <a:gd name="T7" fmla="*/ 2437 h 88"/>
                <a:gd name="T8" fmla="+- 0 9171 9172"/>
                <a:gd name="T9" fmla="*/ T8 w 18"/>
                <a:gd name="T10" fmla="+- 0 2507 2437"/>
                <a:gd name="T11" fmla="*/ 2507 h 88"/>
                <a:gd name="T12" fmla="+- 0 9189 9172"/>
                <a:gd name="T13" fmla="*/ T12 w 18"/>
                <a:gd name="T14" fmla="+- 0 2525 2437"/>
                <a:gd name="T15" fmla="*/ 2525 h 88"/>
                <a:gd name="T16" fmla="+- 0 9189 9172"/>
                <a:gd name="T17" fmla="*/ T16 w 18"/>
                <a:gd name="T18" fmla="+- 0 2437 2437"/>
                <a:gd name="T19" fmla="*/ 2437 h 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8">
                  <a:moveTo>
                    <a:pt x="17" y="0"/>
                  </a:moveTo>
                  <a:lnTo>
                    <a:pt x="-1" y="0"/>
                  </a:lnTo>
                  <a:lnTo>
                    <a:pt x="-1" y="70"/>
                  </a:lnTo>
                  <a:lnTo>
                    <a:pt x="17" y="88"/>
                  </a:lnTo>
                  <a:lnTo>
                    <a:pt x="1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335" name="Freeform 2175"/>
            <p:cNvSpPr>
              <a:spLocks/>
            </p:cNvSpPr>
            <p:nvPr/>
          </p:nvSpPr>
          <p:spPr bwMode="auto">
            <a:xfrm>
              <a:off x="6809576" y="3459067"/>
              <a:ext cx="11431" cy="55888"/>
            </a:xfrm>
            <a:custGeom>
              <a:avLst/>
              <a:gdLst>
                <a:gd name="T0" fmla="+- 0 9189 9172"/>
                <a:gd name="T1" fmla="*/ T0 w 18"/>
                <a:gd name="T2" fmla="+- 0 2559 2559"/>
                <a:gd name="T3" fmla="*/ 2559 h 88"/>
                <a:gd name="T4" fmla="+- 0 9171 9172"/>
                <a:gd name="T5" fmla="*/ T4 w 18"/>
                <a:gd name="T6" fmla="+- 0 2559 2559"/>
                <a:gd name="T7" fmla="*/ 2559 h 88"/>
                <a:gd name="T8" fmla="+- 0 9171 9172"/>
                <a:gd name="T9" fmla="*/ T8 w 18"/>
                <a:gd name="T10" fmla="+- 0 2630 2559"/>
                <a:gd name="T11" fmla="*/ 2630 h 88"/>
                <a:gd name="T12" fmla="+- 0 9189 9172"/>
                <a:gd name="T13" fmla="*/ T12 w 18"/>
                <a:gd name="T14" fmla="+- 0 2647 2559"/>
                <a:gd name="T15" fmla="*/ 2647 h 88"/>
                <a:gd name="T16" fmla="+- 0 9189 9172"/>
                <a:gd name="T17" fmla="*/ T16 w 18"/>
                <a:gd name="T18" fmla="+- 0 2559 2559"/>
                <a:gd name="T19" fmla="*/ 2559 h 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8">
                  <a:moveTo>
                    <a:pt x="17" y="0"/>
                  </a:moveTo>
                  <a:lnTo>
                    <a:pt x="-1" y="0"/>
                  </a:lnTo>
                  <a:lnTo>
                    <a:pt x="-1" y="71"/>
                  </a:lnTo>
                  <a:lnTo>
                    <a:pt x="17" y="88"/>
                  </a:lnTo>
                  <a:lnTo>
                    <a:pt x="1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334" name="Freeform 2177"/>
            <p:cNvSpPr>
              <a:spLocks/>
            </p:cNvSpPr>
            <p:nvPr/>
          </p:nvSpPr>
          <p:spPr bwMode="auto">
            <a:xfrm>
              <a:off x="6809576" y="3537818"/>
              <a:ext cx="11431" cy="55888"/>
            </a:xfrm>
            <a:custGeom>
              <a:avLst/>
              <a:gdLst>
                <a:gd name="T0" fmla="+- 0 9189 9172"/>
                <a:gd name="T1" fmla="*/ T0 w 18"/>
                <a:gd name="T2" fmla="+- 0 2683 2683"/>
                <a:gd name="T3" fmla="*/ 2683 h 88"/>
                <a:gd name="T4" fmla="+- 0 9171 9172"/>
                <a:gd name="T5" fmla="*/ T4 w 18"/>
                <a:gd name="T6" fmla="+- 0 2683 2683"/>
                <a:gd name="T7" fmla="*/ 2683 h 88"/>
                <a:gd name="T8" fmla="+- 0 9171 9172"/>
                <a:gd name="T9" fmla="*/ T8 w 18"/>
                <a:gd name="T10" fmla="+- 0 2753 2683"/>
                <a:gd name="T11" fmla="*/ 2753 h 88"/>
                <a:gd name="T12" fmla="+- 0 9189 9172"/>
                <a:gd name="T13" fmla="*/ T12 w 18"/>
                <a:gd name="T14" fmla="+- 0 2771 2683"/>
                <a:gd name="T15" fmla="*/ 2771 h 88"/>
                <a:gd name="T16" fmla="+- 0 9189 9172"/>
                <a:gd name="T17" fmla="*/ T16 w 18"/>
                <a:gd name="T18" fmla="+- 0 2683 2683"/>
                <a:gd name="T19" fmla="*/ 2683 h 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8">
                  <a:moveTo>
                    <a:pt x="17" y="0"/>
                  </a:moveTo>
                  <a:lnTo>
                    <a:pt x="-1" y="0"/>
                  </a:lnTo>
                  <a:lnTo>
                    <a:pt x="-1" y="70"/>
                  </a:lnTo>
                  <a:lnTo>
                    <a:pt x="17" y="88"/>
                  </a:lnTo>
                  <a:lnTo>
                    <a:pt x="1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333" name="Freeform 2179"/>
            <p:cNvSpPr>
              <a:spLocks/>
            </p:cNvSpPr>
            <p:nvPr/>
          </p:nvSpPr>
          <p:spPr bwMode="auto">
            <a:xfrm>
              <a:off x="6809576" y="3615299"/>
              <a:ext cx="11431" cy="55888"/>
            </a:xfrm>
            <a:custGeom>
              <a:avLst/>
              <a:gdLst>
                <a:gd name="T0" fmla="+- 0 9189 9172"/>
                <a:gd name="T1" fmla="*/ T0 w 18"/>
                <a:gd name="T2" fmla="+- 0 2805 2805"/>
                <a:gd name="T3" fmla="*/ 2805 h 88"/>
                <a:gd name="T4" fmla="+- 0 9171 9172"/>
                <a:gd name="T5" fmla="*/ T4 w 18"/>
                <a:gd name="T6" fmla="+- 0 2805 2805"/>
                <a:gd name="T7" fmla="*/ 2805 h 88"/>
                <a:gd name="T8" fmla="+- 0 9171 9172"/>
                <a:gd name="T9" fmla="*/ T8 w 18"/>
                <a:gd name="T10" fmla="+- 0 2875 2805"/>
                <a:gd name="T11" fmla="*/ 2875 h 88"/>
                <a:gd name="T12" fmla="+- 0 9189 9172"/>
                <a:gd name="T13" fmla="*/ T12 w 18"/>
                <a:gd name="T14" fmla="+- 0 2893 2805"/>
                <a:gd name="T15" fmla="*/ 2893 h 88"/>
                <a:gd name="T16" fmla="+- 0 9189 9172"/>
                <a:gd name="T17" fmla="*/ T16 w 18"/>
                <a:gd name="T18" fmla="+- 0 2805 2805"/>
                <a:gd name="T19" fmla="*/ 2805 h 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8">
                  <a:moveTo>
                    <a:pt x="17" y="0"/>
                  </a:moveTo>
                  <a:lnTo>
                    <a:pt x="-1" y="0"/>
                  </a:lnTo>
                  <a:lnTo>
                    <a:pt x="-1" y="70"/>
                  </a:lnTo>
                  <a:lnTo>
                    <a:pt x="17" y="88"/>
                  </a:lnTo>
                  <a:lnTo>
                    <a:pt x="1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332" name="Freeform 2181"/>
            <p:cNvSpPr>
              <a:spLocks/>
            </p:cNvSpPr>
            <p:nvPr/>
          </p:nvSpPr>
          <p:spPr bwMode="auto">
            <a:xfrm>
              <a:off x="6809576" y="3693414"/>
              <a:ext cx="11431" cy="55888"/>
            </a:xfrm>
            <a:custGeom>
              <a:avLst/>
              <a:gdLst>
                <a:gd name="T0" fmla="+- 0 9189 9172"/>
                <a:gd name="T1" fmla="*/ T0 w 18"/>
                <a:gd name="T2" fmla="+- 0 2928 2928"/>
                <a:gd name="T3" fmla="*/ 2928 h 88"/>
                <a:gd name="T4" fmla="+- 0 9171 9172"/>
                <a:gd name="T5" fmla="*/ T4 w 18"/>
                <a:gd name="T6" fmla="+- 0 2928 2928"/>
                <a:gd name="T7" fmla="*/ 2928 h 88"/>
                <a:gd name="T8" fmla="+- 0 9171 9172"/>
                <a:gd name="T9" fmla="*/ T8 w 18"/>
                <a:gd name="T10" fmla="+- 0 2999 2928"/>
                <a:gd name="T11" fmla="*/ 2999 h 88"/>
                <a:gd name="T12" fmla="+- 0 9189 9172"/>
                <a:gd name="T13" fmla="*/ T12 w 18"/>
                <a:gd name="T14" fmla="+- 0 3015 2928"/>
                <a:gd name="T15" fmla="*/ 3015 h 88"/>
                <a:gd name="T16" fmla="+- 0 9189 9172"/>
                <a:gd name="T17" fmla="*/ T16 w 18"/>
                <a:gd name="T18" fmla="+- 0 2928 2928"/>
                <a:gd name="T19" fmla="*/ 2928 h 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8">
                  <a:moveTo>
                    <a:pt x="17" y="0"/>
                  </a:moveTo>
                  <a:lnTo>
                    <a:pt x="-1" y="0"/>
                  </a:lnTo>
                  <a:lnTo>
                    <a:pt x="-1" y="71"/>
                  </a:lnTo>
                  <a:lnTo>
                    <a:pt x="17" y="87"/>
                  </a:lnTo>
                  <a:lnTo>
                    <a:pt x="1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331" name="Freeform 2183"/>
            <p:cNvSpPr>
              <a:spLocks/>
            </p:cNvSpPr>
            <p:nvPr/>
          </p:nvSpPr>
          <p:spPr bwMode="auto">
            <a:xfrm>
              <a:off x="6809576" y="3771530"/>
              <a:ext cx="11431" cy="55888"/>
            </a:xfrm>
            <a:custGeom>
              <a:avLst/>
              <a:gdLst>
                <a:gd name="T0" fmla="+- 0 9189 9172"/>
                <a:gd name="T1" fmla="*/ T0 w 18"/>
                <a:gd name="T2" fmla="+- 0 3051 3051"/>
                <a:gd name="T3" fmla="*/ 3051 h 88"/>
                <a:gd name="T4" fmla="+- 0 9171 9172"/>
                <a:gd name="T5" fmla="*/ T4 w 18"/>
                <a:gd name="T6" fmla="+- 0 3051 3051"/>
                <a:gd name="T7" fmla="*/ 3051 h 88"/>
                <a:gd name="T8" fmla="+- 0 9171 9172"/>
                <a:gd name="T9" fmla="*/ T8 w 18"/>
                <a:gd name="T10" fmla="+- 0 3121 3051"/>
                <a:gd name="T11" fmla="*/ 3121 h 88"/>
                <a:gd name="T12" fmla="+- 0 9189 9172"/>
                <a:gd name="T13" fmla="*/ T12 w 18"/>
                <a:gd name="T14" fmla="+- 0 3139 3051"/>
                <a:gd name="T15" fmla="*/ 3139 h 88"/>
                <a:gd name="T16" fmla="+- 0 9189 9172"/>
                <a:gd name="T17" fmla="*/ T16 w 18"/>
                <a:gd name="T18" fmla="+- 0 3051 3051"/>
                <a:gd name="T19" fmla="*/ 3051 h 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8">
                  <a:moveTo>
                    <a:pt x="17" y="0"/>
                  </a:moveTo>
                  <a:lnTo>
                    <a:pt x="-1" y="0"/>
                  </a:lnTo>
                  <a:lnTo>
                    <a:pt x="-1" y="70"/>
                  </a:lnTo>
                  <a:lnTo>
                    <a:pt x="17" y="88"/>
                  </a:lnTo>
                  <a:lnTo>
                    <a:pt x="1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330" name="Freeform 2185"/>
            <p:cNvSpPr>
              <a:spLocks/>
            </p:cNvSpPr>
            <p:nvPr/>
          </p:nvSpPr>
          <p:spPr bwMode="auto">
            <a:xfrm>
              <a:off x="6809576" y="3849646"/>
              <a:ext cx="11431" cy="55888"/>
            </a:xfrm>
            <a:custGeom>
              <a:avLst/>
              <a:gdLst>
                <a:gd name="T0" fmla="+- 0 9189 9172"/>
                <a:gd name="T1" fmla="*/ T0 w 18"/>
                <a:gd name="T2" fmla="+- 0 3174 3174"/>
                <a:gd name="T3" fmla="*/ 3174 h 88"/>
                <a:gd name="T4" fmla="+- 0 9171 9172"/>
                <a:gd name="T5" fmla="*/ T4 w 18"/>
                <a:gd name="T6" fmla="+- 0 3174 3174"/>
                <a:gd name="T7" fmla="*/ 3174 h 88"/>
                <a:gd name="T8" fmla="+- 0 9171 9172"/>
                <a:gd name="T9" fmla="*/ T8 w 18"/>
                <a:gd name="T10" fmla="+- 0 3243 3174"/>
                <a:gd name="T11" fmla="*/ 3243 h 88"/>
                <a:gd name="T12" fmla="+- 0 9189 9172"/>
                <a:gd name="T13" fmla="*/ T12 w 18"/>
                <a:gd name="T14" fmla="+- 0 3261 3174"/>
                <a:gd name="T15" fmla="*/ 3261 h 88"/>
                <a:gd name="T16" fmla="+- 0 9189 9172"/>
                <a:gd name="T17" fmla="*/ T16 w 18"/>
                <a:gd name="T18" fmla="+- 0 3174 3174"/>
                <a:gd name="T19" fmla="*/ 3174 h 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8">
                  <a:moveTo>
                    <a:pt x="17" y="0"/>
                  </a:moveTo>
                  <a:lnTo>
                    <a:pt x="-1" y="0"/>
                  </a:lnTo>
                  <a:lnTo>
                    <a:pt x="-1" y="69"/>
                  </a:lnTo>
                  <a:lnTo>
                    <a:pt x="17" y="87"/>
                  </a:lnTo>
                  <a:lnTo>
                    <a:pt x="1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329" name="Freeform 2187"/>
            <p:cNvSpPr>
              <a:spLocks/>
            </p:cNvSpPr>
            <p:nvPr/>
          </p:nvSpPr>
          <p:spPr bwMode="auto">
            <a:xfrm>
              <a:off x="6809576" y="3927126"/>
              <a:ext cx="11431" cy="55888"/>
            </a:xfrm>
            <a:custGeom>
              <a:avLst/>
              <a:gdLst>
                <a:gd name="T0" fmla="+- 0 9189 9172"/>
                <a:gd name="T1" fmla="*/ T0 w 18"/>
                <a:gd name="T2" fmla="+- 0 3296 3296"/>
                <a:gd name="T3" fmla="*/ 3296 h 88"/>
                <a:gd name="T4" fmla="+- 0 9171 9172"/>
                <a:gd name="T5" fmla="*/ T4 w 18"/>
                <a:gd name="T6" fmla="+- 0 3296 3296"/>
                <a:gd name="T7" fmla="*/ 3296 h 88"/>
                <a:gd name="T8" fmla="+- 0 9171 9172"/>
                <a:gd name="T9" fmla="*/ T8 w 18"/>
                <a:gd name="T10" fmla="+- 0 3367 3296"/>
                <a:gd name="T11" fmla="*/ 3367 h 88"/>
                <a:gd name="T12" fmla="+- 0 9189 9172"/>
                <a:gd name="T13" fmla="*/ T12 w 18"/>
                <a:gd name="T14" fmla="+- 0 3384 3296"/>
                <a:gd name="T15" fmla="*/ 3384 h 88"/>
                <a:gd name="T16" fmla="+- 0 9189 9172"/>
                <a:gd name="T17" fmla="*/ T16 w 18"/>
                <a:gd name="T18" fmla="+- 0 3296 3296"/>
                <a:gd name="T19" fmla="*/ 3296 h 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8">
                  <a:moveTo>
                    <a:pt x="17" y="0"/>
                  </a:moveTo>
                  <a:lnTo>
                    <a:pt x="-1" y="0"/>
                  </a:lnTo>
                  <a:lnTo>
                    <a:pt x="-1" y="71"/>
                  </a:lnTo>
                  <a:lnTo>
                    <a:pt x="17" y="88"/>
                  </a:lnTo>
                  <a:lnTo>
                    <a:pt x="1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328" name="Freeform 2189"/>
            <p:cNvSpPr>
              <a:spLocks/>
            </p:cNvSpPr>
            <p:nvPr/>
          </p:nvSpPr>
          <p:spPr bwMode="auto">
            <a:xfrm>
              <a:off x="6809576" y="4005877"/>
              <a:ext cx="11431" cy="55888"/>
            </a:xfrm>
            <a:custGeom>
              <a:avLst/>
              <a:gdLst>
                <a:gd name="T0" fmla="+- 0 9189 9172"/>
                <a:gd name="T1" fmla="*/ T0 w 18"/>
                <a:gd name="T2" fmla="+- 0 3420 3420"/>
                <a:gd name="T3" fmla="*/ 3420 h 88"/>
                <a:gd name="T4" fmla="+- 0 9171 9172"/>
                <a:gd name="T5" fmla="*/ T4 w 18"/>
                <a:gd name="T6" fmla="+- 0 3420 3420"/>
                <a:gd name="T7" fmla="*/ 3420 h 88"/>
                <a:gd name="T8" fmla="+- 0 9171 9172"/>
                <a:gd name="T9" fmla="*/ T8 w 18"/>
                <a:gd name="T10" fmla="+- 0 3489 3420"/>
                <a:gd name="T11" fmla="*/ 3489 h 88"/>
                <a:gd name="T12" fmla="+- 0 9189 9172"/>
                <a:gd name="T13" fmla="*/ T12 w 18"/>
                <a:gd name="T14" fmla="+- 0 3507 3420"/>
                <a:gd name="T15" fmla="*/ 3507 h 88"/>
                <a:gd name="T16" fmla="+- 0 9189 9172"/>
                <a:gd name="T17" fmla="*/ T16 w 18"/>
                <a:gd name="T18" fmla="+- 0 3420 3420"/>
                <a:gd name="T19" fmla="*/ 3420 h 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8">
                  <a:moveTo>
                    <a:pt x="17" y="0"/>
                  </a:moveTo>
                  <a:lnTo>
                    <a:pt x="-1" y="0"/>
                  </a:lnTo>
                  <a:lnTo>
                    <a:pt x="-1" y="69"/>
                  </a:lnTo>
                  <a:lnTo>
                    <a:pt x="17" y="87"/>
                  </a:lnTo>
                  <a:lnTo>
                    <a:pt x="1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327" name="Freeform 2191"/>
            <p:cNvSpPr>
              <a:spLocks/>
            </p:cNvSpPr>
            <p:nvPr/>
          </p:nvSpPr>
          <p:spPr bwMode="auto">
            <a:xfrm>
              <a:off x="6809576" y="4083358"/>
              <a:ext cx="11431" cy="55888"/>
            </a:xfrm>
            <a:custGeom>
              <a:avLst/>
              <a:gdLst>
                <a:gd name="T0" fmla="+- 0 9189 9172"/>
                <a:gd name="T1" fmla="*/ T0 w 18"/>
                <a:gd name="T2" fmla="+- 0 3542 3542"/>
                <a:gd name="T3" fmla="*/ 3542 h 88"/>
                <a:gd name="T4" fmla="+- 0 9171 9172"/>
                <a:gd name="T5" fmla="*/ T4 w 18"/>
                <a:gd name="T6" fmla="+- 0 3542 3542"/>
                <a:gd name="T7" fmla="*/ 3542 h 88"/>
                <a:gd name="T8" fmla="+- 0 9171 9172"/>
                <a:gd name="T9" fmla="*/ T8 w 18"/>
                <a:gd name="T10" fmla="+- 0 3612 3542"/>
                <a:gd name="T11" fmla="*/ 3612 h 88"/>
                <a:gd name="T12" fmla="+- 0 9189 9172"/>
                <a:gd name="T13" fmla="*/ T12 w 18"/>
                <a:gd name="T14" fmla="+- 0 3630 3542"/>
                <a:gd name="T15" fmla="*/ 3630 h 88"/>
                <a:gd name="T16" fmla="+- 0 9189 9172"/>
                <a:gd name="T17" fmla="*/ T16 w 18"/>
                <a:gd name="T18" fmla="+- 0 3542 3542"/>
                <a:gd name="T19" fmla="*/ 3542 h 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8">
                  <a:moveTo>
                    <a:pt x="17" y="0"/>
                  </a:moveTo>
                  <a:lnTo>
                    <a:pt x="-1" y="0"/>
                  </a:lnTo>
                  <a:lnTo>
                    <a:pt x="-1" y="70"/>
                  </a:lnTo>
                  <a:lnTo>
                    <a:pt x="17" y="88"/>
                  </a:lnTo>
                  <a:lnTo>
                    <a:pt x="1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326" name="Freeform 2193"/>
            <p:cNvSpPr>
              <a:spLocks/>
            </p:cNvSpPr>
            <p:nvPr/>
          </p:nvSpPr>
          <p:spPr bwMode="auto">
            <a:xfrm>
              <a:off x="6809576" y="4160838"/>
              <a:ext cx="11431" cy="55888"/>
            </a:xfrm>
            <a:custGeom>
              <a:avLst/>
              <a:gdLst>
                <a:gd name="T0" fmla="+- 0 9189 9172"/>
                <a:gd name="T1" fmla="*/ T0 w 18"/>
                <a:gd name="T2" fmla="+- 0 3665 3664"/>
                <a:gd name="T3" fmla="*/ 3665 h 88"/>
                <a:gd name="T4" fmla="+- 0 9171 9172"/>
                <a:gd name="T5" fmla="*/ T4 w 18"/>
                <a:gd name="T6" fmla="+- 0 3665 3664"/>
                <a:gd name="T7" fmla="*/ 3665 h 88"/>
                <a:gd name="T8" fmla="+- 0 9171 9172"/>
                <a:gd name="T9" fmla="*/ T8 w 18"/>
                <a:gd name="T10" fmla="+- 0 3735 3664"/>
                <a:gd name="T11" fmla="*/ 3735 h 88"/>
                <a:gd name="T12" fmla="+- 0 9189 9172"/>
                <a:gd name="T13" fmla="*/ T12 w 18"/>
                <a:gd name="T14" fmla="+- 0 3752 3664"/>
                <a:gd name="T15" fmla="*/ 3752 h 88"/>
                <a:gd name="T16" fmla="+- 0 9189 9172"/>
                <a:gd name="T17" fmla="*/ T16 w 18"/>
                <a:gd name="T18" fmla="+- 0 3665 3664"/>
                <a:gd name="T19" fmla="*/ 3665 h 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8">
                  <a:moveTo>
                    <a:pt x="17" y="1"/>
                  </a:moveTo>
                  <a:lnTo>
                    <a:pt x="-1" y="1"/>
                  </a:lnTo>
                  <a:lnTo>
                    <a:pt x="-1" y="71"/>
                  </a:lnTo>
                  <a:lnTo>
                    <a:pt x="17" y="88"/>
                  </a:lnTo>
                  <a:lnTo>
                    <a:pt x="17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6647" name="Freeform 2268"/>
            <p:cNvSpPr>
              <a:spLocks/>
            </p:cNvSpPr>
            <p:nvPr/>
          </p:nvSpPr>
          <p:spPr bwMode="auto">
            <a:xfrm>
              <a:off x="4709604" y="4228158"/>
              <a:ext cx="55884" cy="11432"/>
            </a:xfrm>
            <a:custGeom>
              <a:avLst/>
              <a:gdLst>
                <a:gd name="T0" fmla="+- 0 5965 5878"/>
                <a:gd name="T1" fmla="*/ T0 w 88"/>
                <a:gd name="T2" fmla="+- 0 3770 3770"/>
                <a:gd name="T3" fmla="*/ 3770 h 18"/>
                <a:gd name="T4" fmla="+- 0 5877 5878"/>
                <a:gd name="T5" fmla="*/ T4 w 88"/>
                <a:gd name="T6" fmla="+- 0 3770 3770"/>
                <a:gd name="T7" fmla="*/ 3770 h 18"/>
                <a:gd name="T8" fmla="+- 0 5894 5878"/>
                <a:gd name="T9" fmla="*/ T8 w 88"/>
                <a:gd name="T10" fmla="+- 0 3788 3770"/>
                <a:gd name="T11" fmla="*/ 3788 h 18"/>
                <a:gd name="T12" fmla="+- 0 5965 5878"/>
                <a:gd name="T13" fmla="*/ T12 w 88"/>
                <a:gd name="T14" fmla="+- 0 3788 3770"/>
                <a:gd name="T15" fmla="*/ 3788 h 18"/>
                <a:gd name="T16" fmla="+- 0 5965 5878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7" y="0"/>
                  </a:moveTo>
                  <a:lnTo>
                    <a:pt x="-1" y="0"/>
                  </a:lnTo>
                  <a:lnTo>
                    <a:pt x="16" y="18"/>
                  </a:lnTo>
                  <a:lnTo>
                    <a:pt x="87" y="18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6646" name="Freeform 2270"/>
            <p:cNvSpPr>
              <a:spLocks/>
            </p:cNvSpPr>
            <p:nvPr/>
          </p:nvSpPr>
          <p:spPr bwMode="auto">
            <a:xfrm>
              <a:off x="4787079" y="4228158"/>
              <a:ext cx="55884" cy="11432"/>
            </a:xfrm>
            <a:custGeom>
              <a:avLst/>
              <a:gdLst>
                <a:gd name="T0" fmla="+- 0 6087 6000"/>
                <a:gd name="T1" fmla="*/ T0 w 88"/>
                <a:gd name="T2" fmla="+- 0 3770 3770"/>
                <a:gd name="T3" fmla="*/ 3770 h 18"/>
                <a:gd name="T4" fmla="+- 0 6000 6000"/>
                <a:gd name="T5" fmla="*/ T4 w 88"/>
                <a:gd name="T6" fmla="+- 0 3770 3770"/>
                <a:gd name="T7" fmla="*/ 3770 h 18"/>
                <a:gd name="T8" fmla="+- 0 6018 6000"/>
                <a:gd name="T9" fmla="*/ T8 w 88"/>
                <a:gd name="T10" fmla="+- 0 3788 3770"/>
                <a:gd name="T11" fmla="*/ 3788 h 18"/>
                <a:gd name="T12" fmla="+- 0 6087 6000"/>
                <a:gd name="T13" fmla="*/ T12 w 88"/>
                <a:gd name="T14" fmla="+- 0 3788 3770"/>
                <a:gd name="T15" fmla="*/ 3788 h 18"/>
                <a:gd name="T16" fmla="+- 0 6087 6000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7" y="0"/>
                  </a:moveTo>
                  <a:lnTo>
                    <a:pt x="0" y="0"/>
                  </a:lnTo>
                  <a:lnTo>
                    <a:pt x="18" y="18"/>
                  </a:lnTo>
                  <a:lnTo>
                    <a:pt x="87" y="18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6645" name="Freeform 2272"/>
            <p:cNvSpPr>
              <a:spLocks/>
            </p:cNvSpPr>
            <p:nvPr/>
          </p:nvSpPr>
          <p:spPr bwMode="auto">
            <a:xfrm>
              <a:off x="4864555" y="4228158"/>
              <a:ext cx="55884" cy="11432"/>
            </a:xfrm>
            <a:custGeom>
              <a:avLst/>
              <a:gdLst>
                <a:gd name="T0" fmla="+- 0 6210 6122"/>
                <a:gd name="T1" fmla="*/ T0 w 88"/>
                <a:gd name="T2" fmla="+- 0 3770 3770"/>
                <a:gd name="T3" fmla="*/ 3770 h 18"/>
                <a:gd name="T4" fmla="+- 0 6122 6122"/>
                <a:gd name="T5" fmla="*/ T4 w 88"/>
                <a:gd name="T6" fmla="+- 0 3770 3770"/>
                <a:gd name="T7" fmla="*/ 3770 h 18"/>
                <a:gd name="T8" fmla="+- 0 6140 6122"/>
                <a:gd name="T9" fmla="*/ T8 w 88"/>
                <a:gd name="T10" fmla="+- 0 3788 3770"/>
                <a:gd name="T11" fmla="*/ 3788 h 18"/>
                <a:gd name="T12" fmla="+- 0 6210 6122"/>
                <a:gd name="T13" fmla="*/ T12 w 88"/>
                <a:gd name="T14" fmla="+- 0 3788 3770"/>
                <a:gd name="T15" fmla="*/ 3788 h 18"/>
                <a:gd name="T16" fmla="+- 0 6210 6122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8" y="0"/>
                  </a:moveTo>
                  <a:lnTo>
                    <a:pt x="0" y="0"/>
                  </a:lnTo>
                  <a:lnTo>
                    <a:pt x="18" y="18"/>
                  </a:lnTo>
                  <a:lnTo>
                    <a:pt x="88" y="18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6644" name="Freeform 2274"/>
            <p:cNvSpPr>
              <a:spLocks/>
            </p:cNvSpPr>
            <p:nvPr/>
          </p:nvSpPr>
          <p:spPr bwMode="auto">
            <a:xfrm>
              <a:off x="4942665" y="4228158"/>
              <a:ext cx="55884" cy="11432"/>
            </a:xfrm>
            <a:custGeom>
              <a:avLst/>
              <a:gdLst>
                <a:gd name="T0" fmla="+- 0 6332 6245"/>
                <a:gd name="T1" fmla="*/ T0 w 88"/>
                <a:gd name="T2" fmla="+- 0 3770 3770"/>
                <a:gd name="T3" fmla="*/ 3770 h 18"/>
                <a:gd name="T4" fmla="+- 0 6245 6245"/>
                <a:gd name="T5" fmla="*/ T4 w 88"/>
                <a:gd name="T6" fmla="+- 0 3770 3770"/>
                <a:gd name="T7" fmla="*/ 3770 h 18"/>
                <a:gd name="T8" fmla="+- 0 6263 6245"/>
                <a:gd name="T9" fmla="*/ T8 w 88"/>
                <a:gd name="T10" fmla="+- 0 3788 3770"/>
                <a:gd name="T11" fmla="*/ 3788 h 18"/>
                <a:gd name="T12" fmla="+- 0 6332 6245"/>
                <a:gd name="T13" fmla="*/ T12 w 88"/>
                <a:gd name="T14" fmla="+- 0 3788 3770"/>
                <a:gd name="T15" fmla="*/ 3788 h 18"/>
                <a:gd name="T16" fmla="+- 0 6332 6245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7" y="0"/>
                  </a:moveTo>
                  <a:lnTo>
                    <a:pt x="0" y="0"/>
                  </a:lnTo>
                  <a:lnTo>
                    <a:pt x="18" y="18"/>
                  </a:lnTo>
                  <a:lnTo>
                    <a:pt x="87" y="18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6643" name="Freeform 2276"/>
            <p:cNvSpPr>
              <a:spLocks/>
            </p:cNvSpPr>
            <p:nvPr/>
          </p:nvSpPr>
          <p:spPr bwMode="auto">
            <a:xfrm>
              <a:off x="5020776" y="4228158"/>
              <a:ext cx="55884" cy="11432"/>
            </a:xfrm>
            <a:custGeom>
              <a:avLst/>
              <a:gdLst>
                <a:gd name="T0" fmla="+- 0 6456 6368"/>
                <a:gd name="T1" fmla="*/ T0 w 88"/>
                <a:gd name="T2" fmla="+- 0 3770 3770"/>
                <a:gd name="T3" fmla="*/ 3770 h 18"/>
                <a:gd name="T4" fmla="+- 0 6368 6368"/>
                <a:gd name="T5" fmla="*/ T4 w 88"/>
                <a:gd name="T6" fmla="+- 0 3770 3770"/>
                <a:gd name="T7" fmla="*/ 3770 h 18"/>
                <a:gd name="T8" fmla="+- 0 6385 6368"/>
                <a:gd name="T9" fmla="*/ T8 w 88"/>
                <a:gd name="T10" fmla="+- 0 3788 3770"/>
                <a:gd name="T11" fmla="*/ 3788 h 18"/>
                <a:gd name="T12" fmla="+- 0 6456 6368"/>
                <a:gd name="T13" fmla="*/ T12 w 88"/>
                <a:gd name="T14" fmla="+- 0 3788 3770"/>
                <a:gd name="T15" fmla="*/ 3788 h 18"/>
                <a:gd name="T16" fmla="+- 0 6456 6368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8" y="0"/>
                  </a:moveTo>
                  <a:lnTo>
                    <a:pt x="0" y="0"/>
                  </a:lnTo>
                  <a:lnTo>
                    <a:pt x="17" y="18"/>
                  </a:lnTo>
                  <a:lnTo>
                    <a:pt x="88" y="18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6642" name="Freeform 2278"/>
            <p:cNvSpPr>
              <a:spLocks/>
            </p:cNvSpPr>
            <p:nvPr/>
          </p:nvSpPr>
          <p:spPr bwMode="auto">
            <a:xfrm>
              <a:off x="5098887" y="4228158"/>
              <a:ext cx="55884" cy="11432"/>
            </a:xfrm>
            <a:custGeom>
              <a:avLst/>
              <a:gdLst>
                <a:gd name="T0" fmla="+- 0 6578 6491"/>
                <a:gd name="T1" fmla="*/ T0 w 88"/>
                <a:gd name="T2" fmla="+- 0 3770 3770"/>
                <a:gd name="T3" fmla="*/ 3770 h 18"/>
                <a:gd name="T4" fmla="+- 0 6491 6491"/>
                <a:gd name="T5" fmla="*/ T4 w 88"/>
                <a:gd name="T6" fmla="+- 0 3770 3770"/>
                <a:gd name="T7" fmla="*/ 3770 h 18"/>
                <a:gd name="T8" fmla="+- 0 6507 6491"/>
                <a:gd name="T9" fmla="*/ T8 w 88"/>
                <a:gd name="T10" fmla="+- 0 3788 3770"/>
                <a:gd name="T11" fmla="*/ 3788 h 18"/>
                <a:gd name="T12" fmla="+- 0 6578 6491"/>
                <a:gd name="T13" fmla="*/ T12 w 88"/>
                <a:gd name="T14" fmla="+- 0 3788 3770"/>
                <a:gd name="T15" fmla="*/ 3788 h 18"/>
                <a:gd name="T16" fmla="+- 0 6578 6491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7" y="0"/>
                  </a:moveTo>
                  <a:lnTo>
                    <a:pt x="0" y="0"/>
                  </a:lnTo>
                  <a:lnTo>
                    <a:pt x="16" y="18"/>
                  </a:lnTo>
                  <a:lnTo>
                    <a:pt x="87" y="18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6641" name="Freeform 2280"/>
            <p:cNvSpPr>
              <a:spLocks/>
            </p:cNvSpPr>
            <p:nvPr/>
          </p:nvSpPr>
          <p:spPr bwMode="auto">
            <a:xfrm>
              <a:off x="5176362" y="4228158"/>
              <a:ext cx="55884" cy="11432"/>
            </a:xfrm>
            <a:custGeom>
              <a:avLst/>
              <a:gdLst>
                <a:gd name="T0" fmla="+- 0 6701 6613"/>
                <a:gd name="T1" fmla="*/ T0 w 88"/>
                <a:gd name="T2" fmla="+- 0 3770 3770"/>
                <a:gd name="T3" fmla="*/ 3770 h 18"/>
                <a:gd name="T4" fmla="+- 0 6613 6613"/>
                <a:gd name="T5" fmla="*/ T4 w 88"/>
                <a:gd name="T6" fmla="+- 0 3770 3770"/>
                <a:gd name="T7" fmla="*/ 3770 h 18"/>
                <a:gd name="T8" fmla="+- 0 6631 6613"/>
                <a:gd name="T9" fmla="*/ T8 w 88"/>
                <a:gd name="T10" fmla="+- 0 3788 3770"/>
                <a:gd name="T11" fmla="*/ 3788 h 18"/>
                <a:gd name="T12" fmla="+- 0 6701 6613"/>
                <a:gd name="T13" fmla="*/ T12 w 88"/>
                <a:gd name="T14" fmla="+- 0 3788 3770"/>
                <a:gd name="T15" fmla="*/ 3788 h 18"/>
                <a:gd name="T16" fmla="+- 0 6701 6613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8" y="0"/>
                  </a:moveTo>
                  <a:lnTo>
                    <a:pt x="0" y="0"/>
                  </a:lnTo>
                  <a:lnTo>
                    <a:pt x="18" y="18"/>
                  </a:lnTo>
                  <a:lnTo>
                    <a:pt x="88" y="18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6640" name="Freeform 2282"/>
            <p:cNvSpPr>
              <a:spLocks/>
            </p:cNvSpPr>
            <p:nvPr/>
          </p:nvSpPr>
          <p:spPr bwMode="auto">
            <a:xfrm>
              <a:off x="5254473" y="4228158"/>
              <a:ext cx="55884" cy="11432"/>
            </a:xfrm>
            <a:custGeom>
              <a:avLst/>
              <a:gdLst>
                <a:gd name="T0" fmla="+- 0 6823 6736"/>
                <a:gd name="T1" fmla="*/ T0 w 88"/>
                <a:gd name="T2" fmla="+- 0 3770 3770"/>
                <a:gd name="T3" fmla="*/ 3770 h 18"/>
                <a:gd name="T4" fmla="+- 0 6735 6736"/>
                <a:gd name="T5" fmla="*/ T4 w 88"/>
                <a:gd name="T6" fmla="+- 0 3770 3770"/>
                <a:gd name="T7" fmla="*/ 3770 h 18"/>
                <a:gd name="T8" fmla="+- 0 6753 6736"/>
                <a:gd name="T9" fmla="*/ T8 w 88"/>
                <a:gd name="T10" fmla="+- 0 3788 3770"/>
                <a:gd name="T11" fmla="*/ 3788 h 18"/>
                <a:gd name="T12" fmla="+- 0 6823 6736"/>
                <a:gd name="T13" fmla="*/ T12 w 88"/>
                <a:gd name="T14" fmla="+- 0 3788 3770"/>
                <a:gd name="T15" fmla="*/ 3788 h 18"/>
                <a:gd name="T16" fmla="+- 0 6823 6736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7" y="0"/>
                  </a:moveTo>
                  <a:lnTo>
                    <a:pt x="-1" y="0"/>
                  </a:lnTo>
                  <a:lnTo>
                    <a:pt x="17" y="18"/>
                  </a:lnTo>
                  <a:lnTo>
                    <a:pt x="87" y="18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311" name="Freeform 2284"/>
            <p:cNvSpPr>
              <a:spLocks/>
            </p:cNvSpPr>
            <p:nvPr/>
          </p:nvSpPr>
          <p:spPr bwMode="auto">
            <a:xfrm>
              <a:off x="5332583" y="4228158"/>
              <a:ext cx="55884" cy="11432"/>
            </a:xfrm>
            <a:custGeom>
              <a:avLst/>
              <a:gdLst>
                <a:gd name="T0" fmla="+- 0 6947 6859"/>
                <a:gd name="T1" fmla="*/ T0 w 88"/>
                <a:gd name="T2" fmla="+- 0 3770 3770"/>
                <a:gd name="T3" fmla="*/ 3770 h 18"/>
                <a:gd name="T4" fmla="+- 0 6859 6859"/>
                <a:gd name="T5" fmla="*/ T4 w 88"/>
                <a:gd name="T6" fmla="+- 0 3770 3770"/>
                <a:gd name="T7" fmla="*/ 3770 h 18"/>
                <a:gd name="T8" fmla="+- 0 6876 6859"/>
                <a:gd name="T9" fmla="*/ T8 w 88"/>
                <a:gd name="T10" fmla="+- 0 3788 3770"/>
                <a:gd name="T11" fmla="*/ 3788 h 18"/>
                <a:gd name="T12" fmla="+- 0 6947 6859"/>
                <a:gd name="T13" fmla="*/ T12 w 88"/>
                <a:gd name="T14" fmla="+- 0 3788 3770"/>
                <a:gd name="T15" fmla="*/ 3788 h 18"/>
                <a:gd name="T16" fmla="+- 0 6947 6859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8" y="0"/>
                  </a:moveTo>
                  <a:lnTo>
                    <a:pt x="0" y="0"/>
                  </a:lnTo>
                  <a:lnTo>
                    <a:pt x="17" y="18"/>
                  </a:lnTo>
                  <a:lnTo>
                    <a:pt x="88" y="18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310" name="Freeform 2286"/>
            <p:cNvSpPr>
              <a:spLocks/>
            </p:cNvSpPr>
            <p:nvPr/>
          </p:nvSpPr>
          <p:spPr bwMode="auto">
            <a:xfrm>
              <a:off x="5410694" y="4228158"/>
              <a:ext cx="55884" cy="11432"/>
            </a:xfrm>
            <a:custGeom>
              <a:avLst/>
              <a:gdLst>
                <a:gd name="T0" fmla="+- 0 7069 6982"/>
                <a:gd name="T1" fmla="*/ T0 w 88"/>
                <a:gd name="T2" fmla="+- 0 3770 3770"/>
                <a:gd name="T3" fmla="*/ 3770 h 18"/>
                <a:gd name="T4" fmla="+- 0 6981 6982"/>
                <a:gd name="T5" fmla="*/ T4 w 88"/>
                <a:gd name="T6" fmla="+- 0 3770 3770"/>
                <a:gd name="T7" fmla="*/ 3770 h 18"/>
                <a:gd name="T8" fmla="+- 0 6998 6982"/>
                <a:gd name="T9" fmla="*/ T8 w 88"/>
                <a:gd name="T10" fmla="+- 0 3788 3770"/>
                <a:gd name="T11" fmla="*/ 3788 h 18"/>
                <a:gd name="T12" fmla="+- 0 7069 6982"/>
                <a:gd name="T13" fmla="*/ T12 w 88"/>
                <a:gd name="T14" fmla="+- 0 3788 3770"/>
                <a:gd name="T15" fmla="*/ 3788 h 18"/>
                <a:gd name="T16" fmla="+- 0 7069 6982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7" y="0"/>
                  </a:moveTo>
                  <a:lnTo>
                    <a:pt x="-1" y="0"/>
                  </a:lnTo>
                  <a:lnTo>
                    <a:pt x="16" y="18"/>
                  </a:lnTo>
                  <a:lnTo>
                    <a:pt x="87" y="18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309" name="Freeform 2288"/>
            <p:cNvSpPr>
              <a:spLocks/>
            </p:cNvSpPr>
            <p:nvPr/>
          </p:nvSpPr>
          <p:spPr bwMode="auto">
            <a:xfrm>
              <a:off x="5488170" y="4228158"/>
              <a:ext cx="55884" cy="11432"/>
            </a:xfrm>
            <a:custGeom>
              <a:avLst/>
              <a:gdLst>
                <a:gd name="T0" fmla="+- 0 7191 7104"/>
                <a:gd name="T1" fmla="*/ T0 w 88"/>
                <a:gd name="T2" fmla="+- 0 3770 3770"/>
                <a:gd name="T3" fmla="*/ 3770 h 18"/>
                <a:gd name="T4" fmla="+- 0 7104 7104"/>
                <a:gd name="T5" fmla="*/ T4 w 88"/>
                <a:gd name="T6" fmla="+- 0 3770 3770"/>
                <a:gd name="T7" fmla="*/ 3770 h 18"/>
                <a:gd name="T8" fmla="+- 0 7122 7104"/>
                <a:gd name="T9" fmla="*/ T8 w 88"/>
                <a:gd name="T10" fmla="+- 0 3788 3770"/>
                <a:gd name="T11" fmla="*/ 3788 h 18"/>
                <a:gd name="T12" fmla="+- 0 7191 7104"/>
                <a:gd name="T13" fmla="*/ T12 w 88"/>
                <a:gd name="T14" fmla="+- 0 3788 3770"/>
                <a:gd name="T15" fmla="*/ 3788 h 18"/>
                <a:gd name="T16" fmla="+- 0 7191 7104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7" y="0"/>
                  </a:moveTo>
                  <a:lnTo>
                    <a:pt x="0" y="0"/>
                  </a:lnTo>
                  <a:lnTo>
                    <a:pt x="18" y="18"/>
                  </a:lnTo>
                  <a:lnTo>
                    <a:pt x="87" y="18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308" name="Freeform 2290"/>
            <p:cNvSpPr>
              <a:spLocks/>
            </p:cNvSpPr>
            <p:nvPr/>
          </p:nvSpPr>
          <p:spPr bwMode="auto">
            <a:xfrm>
              <a:off x="5565645" y="4228158"/>
              <a:ext cx="55884" cy="11432"/>
            </a:xfrm>
            <a:custGeom>
              <a:avLst/>
              <a:gdLst>
                <a:gd name="T0" fmla="+- 0 7314 7226"/>
                <a:gd name="T1" fmla="*/ T0 w 88"/>
                <a:gd name="T2" fmla="+- 0 3770 3770"/>
                <a:gd name="T3" fmla="*/ 3770 h 18"/>
                <a:gd name="T4" fmla="+- 0 7226 7226"/>
                <a:gd name="T5" fmla="*/ T4 w 88"/>
                <a:gd name="T6" fmla="+- 0 3770 3770"/>
                <a:gd name="T7" fmla="*/ 3770 h 18"/>
                <a:gd name="T8" fmla="+- 0 7244 7226"/>
                <a:gd name="T9" fmla="*/ T8 w 88"/>
                <a:gd name="T10" fmla="+- 0 3788 3770"/>
                <a:gd name="T11" fmla="*/ 3788 h 18"/>
                <a:gd name="T12" fmla="+- 0 7314 7226"/>
                <a:gd name="T13" fmla="*/ T12 w 88"/>
                <a:gd name="T14" fmla="+- 0 3788 3770"/>
                <a:gd name="T15" fmla="*/ 3788 h 18"/>
                <a:gd name="T16" fmla="+- 0 7314 7226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8" y="0"/>
                  </a:moveTo>
                  <a:lnTo>
                    <a:pt x="0" y="0"/>
                  </a:lnTo>
                  <a:lnTo>
                    <a:pt x="18" y="18"/>
                  </a:lnTo>
                  <a:lnTo>
                    <a:pt x="88" y="18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307" name="Freeform 2292"/>
            <p:cNvSpPr>
              <a:spLocks/>
            </p:cNvSpPr>
            <p:nvPr/>
          </p:nvSpPr>
          <p:spPr bwMode="auto">
            <a:xfrm>
              <a:off x="5643756" y="4228158"/>
              <a:ext cx="55884" cy="11432"/>
            </a:xfrm>
            <a:custGeom>
              <a:avLst/>
              <a:gdLst>
                <a:gd name="T0" fmla="+- 0 7436 7349"/>
                <a:gd name="T1" fmla="*/ T0 w 88"/>
                <a:gd name="T2" fmla="+- 0 3770 3770"/>
                <a:gd name="T3" fmla="*/ 3770 h 18"/>
                <a:gd name="T4" fmla="+- 0 7349 7349"/>
                <a:gd name="T5" fmla="*/ T4 w 88"/>
                <a:gd name="T6" fmla="+- 0 3770 3770"/>
                <a:gd name="T7" fmla="*/ 3770 h 18"/>
                <a:gd name="T8" fmla="+- 0 7367 7349"/>
                <a:gd name="T9" fmla="*/ T8 w 88"/>
                <a:gd name="T10" fmla="+- 0 3788 3770"/>
                <a:gd name="T11" fmla="*/ 3788 h 18"/>
                <a:gd name="T12" fmla="+- 0 7436 7349"/>
                <a:gd name="T13" fmla="*/ T12 w 88"/>
                <a:gd name="T14" fmla="+- 0 3788 3770"/>
                <a:gd name="T15" fmla="*/ 3788 h 18"/>
                <a:gd name="T16" fmla="+- 0 7436 7349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7" y="0"/>
                  </a:moveTo>
                  <a:lnTo>
                    <a:pt x="0" y="0"/>
                  </a:lnTo>
                  <a:lnTo>
                    <a:pt x="18" y="18"/>
                  </a:lnTo>
                  <a:lnTo>
                    <a:pt x="87" y="18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306" name="Freeform 2294"/>
            <p:cNvSpPr>
              <a:spLocks/>
            </p:cNvSpPr>
            <p:nvPr/>
          </p:nvSpPr>
          <p:spPr bwMode="auto">
            <a:xfrm>
              <a:off x="5721867" y="4228158"/>
              <a:ext cx="55884" cy="11432"/>
            </a:xfrm>
            <a:custGeom>
              <a:avLst/>
              <a:gdLst>
                <a:gd name="T0" fmla="+- 0 7560 7472"/>
                <a:gd name="T1" fmla="*/ T0 w 88"/>
                <a:gd name="T2" fmla="+- 0 3770 3770"/>
                <a:gd name="T3" fmla="*/ 3770 h 18"/>
                <a:gd name="T4" fmla="+- 0 7472 7472"/>
                <a:gd name="T5" fmla="*/ T4 w 88"/>
                <a:gd name="T6" fmla="+- 0 3770 3770"/>
                <a:gd name="T7" fmla="*/ 3770 h 18"/>
                <a:gd name="T8" fmla="+- 0 7489 7472"/>
                <a:gd name="T9" fmla="*/ T8 w 88"/>
                <a:gd name="T10" fmla="+- 0 3788 3770"/>
                <a:gd name="T11" fmla="*/ 3788 h 18"/>
                <a:gd name="T12" fmla="+- 0 7560 7472"/>
                <a:gd name="T13" fmla="*/ T12 w 88"/>
                <a:gd name="T14" fmla="+- 0 3788 3770"/>
                <a:gd name="T15" fmla="*/ 3788 h 18"/>
                <a:gd name="T16" fmla="+- 0 7560 7472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8" y="0"/>
                  </a:moveTo>
                  <a:lnTo>
                    <a:pt x="0" y="0"/>
                  </a:lnTo>
                  <a:lnTo>
                    <a:pt x="17" y="18"/>
                  </a:lnTo>
                  <a:lnTo>
                    <a:pt x="88" y="18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305" name="Freeform 2296"/>
            <p:cNvSpPr>
              <a:spLocks/>
            </p:cNvSpPr>
            <p:nvPr/>
          </p:nvSpPr>
          <p:spPr bwMode="auto">
            <a:xfrm>
              <a:off x="5799977" y="4228158"/>
              <a:ext cx="55884" cy="11432"/>
            </a:xfrm>
            <a:custGeom>
              <a:avLst/>
              <a:gdLst>
                <a:gd name="T0" fmla="+- 0 7682 7595"/>
                <a:gd name="T1" fmla="*/ T0 w 88"/>
                <a:gd name="T2" fmla="+- 0 3770 3770"/>
                <a:gd name="T3" fmla="*/ 3770 h 18"/>
                <a:gd name="T4" fmla="+- 0 7595 7595"/>
                <a:gd name="T5" fmla="*/ T4 w 88"/>
                <a:gd name="T6" fmla="+- 0 3770 3770"/>
                <a:gd name="T7" fmla="*/ 3770 h 18"/>
                <a:gd name="T8" fmla="+- 0 7611 7595"/>
                <a:gd name="T9" fmla="*/ T8 w 88"/>
                <a:gd name="T10" fmla="+- 0 3788 3770"/>
                <a:gd name="T11" fmla="*/ 3788 h 18"/>
                <a:gd name="T12" fmla="+- 0 7682 7595"/>
                <a:gd name="T13" fmla="*/ T12 w 88"/>
                <a:gd name="T14" fmla="+- 0 3788 3770"/>
                <a:gd name="T15" fmla="*/ 3788 h 18"/>
                <a:gd name="T16" fmla="+- 0 7682 7595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7" y="0"/>
                  </a:moveTo>
                  <a:lnTo>
                    <a:pt x="0" y="0"/>
                  </a:lnTo>
                  <a:lnTo>
                    <a:pt x="16" y="18"/>
                  </a:lnTo>
                  <a:lnTo>
                    <a:pt x="87" y="18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304" name="Freeform 2298"/>
            <p:cNvSpPr>
              <a:spLocks/>
            </p:cNvSpPr>
            <p:nvPr/>
          </p:nvSpPr>
          <p:spPr bwMode="auto">
            <a:xfrm>
              <a:off x="5877453" y="4228158"/>
              <a:ext cx="55884" cy="11432"/>
            </a:xfrm>
            <a:custGeom>
              <a:avLst/>
              <a:gdLst>
                <a:gd name="T0" fmla="+- 0 7805 7717"/>
                <a:gd name="T1" fmla="*/ T0 w 88"/>
                <a:gd name="T2" fmla="+- 0 3770 3770"/>
                <a:gd name="T3" fmla="*/ 3770 h 18"/>
                <a:gd name="T4" fmla="+- 0 7717 7717"/>
                <a:gd name="T5" fmla="*/ T4 w 88"/>
                <a:gd name="T6" fmla="+- 0 3770 3770"/>
                <a:gd name="T7" fmla="*/ 3770 h 18"/>
                <a:gd name="T8" fmla="+- 0 7735 7717"/>
                <a:gd name="T9" fmla="*/ T8 w 88"/>
                <a:gd name="T10" fmla="+- 0 3788 3770"/>
                <a:gd name="T11" fmla="*/ 3788 h 18"/>
                <a:gd name="T12" fmla="+- 0 7805 7717"/>
                <a:gd name="T13" fmla="*/ T12 w 88"/>
                <a:gd name="T14" fmla="+- 0 3788 3770"/>
                <a:gd name="T15" fmla="*/ 3788 h 18"/>
                <a:gd name="T16" fmla="+- 0 7805 7717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8" y="0"/>
                  </a:moveTo>
                  <a:lnTo>
                    <a:pt x="0" y="0"/>
                  </a:lnTo>
                  <a:lnTo>
                    <a:pt x="18" y="18"/>
                  </a:lnTo>
                  <a:lnTo>
                    <a:pt x="88" y="18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303" name="Freeform 2300"/>
            <p:cNvSpPr>
              <a:spLocks/>
            </p:cNvSpPr>
            <p:nvPr/>
          </p:nvSpPr>
          <p:spPr bwMode="auto">
            <a:xfrm>
              <a:off x="5955563" y="4228158"/>
              <a:ext cx="55884" cy="11432"/>
            </a:xfrm>
            <a:custGeom>
              <a:avLst/>
              <a:gdLst>
                <a:gd name="T0" fmla="+- 0 7927 7840"/>
                <a:gd name="T1" fmla="*/ T0 w 88"/>
                <a:gd name="T2" fmla="+- 0 3770 3770"/>
                <a:gd name="T3" fmla="*/ 3770 h 18"/>
                <a:gd name="T4" fmla="+- 0 7839 7840"/>
                <a:gd name="T5" fmla="*/ T4 w 88"/>
                <a:gd name="T6" fmla="+- 0 3770 3770"/>
                <a:gd name="T7" fmla="*/ 3770 h 18"/>
                <a:gd name="T8" fmla="+- 0 7857 7840"/>
                <a:gd name="T9" fmla="*/ T8 w 88"/>
                <a:gd name="T10" fmla="+- 0 3788 3770"/>
                <a:gd name="T11" fmla="*/ 3788 h 18"/>
                <a:gd name="T12" fmla="+- 0 7927 7840"/>
                <a:gd name="T13" fmla="*/ T12 w 88"/>
                <a:gd name="T14" fmla="+- 0 3788 3770"/>
                <a:gd name="T15" fmla="*/ 3788 h 18"/>
                <a:gd name="T16" fmla="+- 0 7927 7840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7" y="0"/>
                  </a:moveTo>
                  <a:lnTo>
                    <a:pt x="-1" y="0"/>
                  </a:lnTo>
                  <a:lnTo>
                    <a:pt x="17" y="18"/>
                  </a:lnTo>
                  <a:lnTo>
                    <a:pt x="87" y="18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302" name="Freeform 2302"/>
            <p:cNvSpPr>
              <a:spLocks/>
            </p:cNvSpPr>
            <p:nvPr/>
          </p:nvSpPr>
          <p:spPr bwMode="auto">
            <a:xfrm>
              <a:off x="6033039" y="4228158"/>
              <a:ext cx="55884" cy="11432"/>
            </a:xfrm>
            <a:custGeom>
              <a:avLst/>
              <a:gdLst>
                <a:gd name="T0" fmla="+- 0 8049 7962"/>
                <a:gd name="T1" fmla="*/ T0 w 88"/>
                <a:gd name="T2" fmla="+- 0 3770 3770"/>
                <a:gd name="T3" fmla="*/ 3770 h 18"/>
                <a:gd name="T4" fmla="+- 0 7962 7962"/>
                <a:gd name="T5" fmla="*/ T4 w 88"/>
                <a:gd name="T6" fmla="+- 0 3770 3770"/>
                <a:gd name="T7" fmla="*/ 3770 h 18"/>
                <a:gd name="T8" fmla="+- 0 7980 7962"/>
                <a:gd name="T9" fmla="*/ T8 w 88"/>
                <a:gd name="T10" fmla="+- 0 3788 3770"/>
                <a:gd name="T11" fmla="*/ 3788 h 18"/>
                <a:gd name="T12" fmla="+- 0 8049 7962"/>
                <a:gd name="T13" fmla="*/ T12 w 88"/>
                <a:gd name="T14" fmla="+- 0 3788 3770"/>
                <a:gd name="T15" fmla="*/ 3788 h 18"/>
                <a:gd name="T16" fmla="+- 0 8049 7962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7" y="0"/>
                  </a:moveTo>
                  <a:lnTo>
                    <a:pt x="0" y="0"/>
                  </a:lnTo>
                  <a:lnTo>
                    <a:pt x="18" y="18"/>
                  </a:lnTo>
                  <a:lnTo>
                    <a:pt x="87" y="18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301" name="Freeform 2304"/>
            <p:cNvSpPr>
              <a:spLocks/>
            </p:cNvSpPr>
            <p:nvPr/>
          </p:nvSpPr>
          <p:spPr bwMode="auto">
            <a:xfrm>
              <a:off x="6111785" y="4228158"/>
              <a:ext cx="55884" cy="11432"/>
            </a:xfrm>
            <a:custGeom>
              <a:avLst/>
              <a:gdLst>
                <a:gd name="T0" fmla="+- 0 8173 8086"/>
                <a:gd name="T1" fmla="*/ T0 w 88"/>
                <a:gd name="T2" fmla="+- 0 3770 3770"/>
                <a:gd name="T3" fmla="*/ 3770 h 18"/>
                <a:gd name="T4" fmla="+- 0 8085 8086"/>
                <a:gd name="T5" fmla="*/ T4 w 88"/>
                <a:gd name="T6" fmla="+- 0 3770 3770"/>
                <a:gd name="T7" fmla="*/ 3770 h 18"/>
                <a:gd name="T8" fmla="+- 0 8102 8086"/>
                <a:gd name="T9" fmla="*/ T8 w 88"/>
                <a:gd name="T10" fmla="+- 0 3788 3770"/>
                <a:gd name="T11" fmla="*/ 3788 h 18"/>
                <a:gd name="T12" fmla="+- 0 8173 8086"/>
                <a:gd name="T13" fmla="*/ T12 w 88"/>
                <a:gd name="T14" fmla="+- 0 3788 3770"/>
                <a:gd name="T15" fmla="*/ 3788 h 18"/>
                <a:gd name="T16" fmla="+- 0 8173 8086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7" y="0"/>
                  </a:moveTo>
                  <a:lnTo>
                    <a:pt x="-1" y="0"/>
                  </a:lnTo>
                  <a:lnTo>
                    <a:pt x="16" y="18"/>
                  </a:lnTo>
                  <a:lnTo>
                    <a:pt x="87" y="18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300" name="Freeform 2306"/>
            <p:cNvSpPr>
              <a:spLocks/>
            </p:cNvSpPr>
            <p:nvPr/>
          </p:nvSpPr>
          <p:spPr bwMode="auto">
            <a:xfrm>
              <a:off x="6189260" y="4228158"/>
              <a:ext cx="55884" cy="11432"/>
            </a:xfrm>
            <a:custGeom>
              <a:avLst/>
              <a:gdLst>
                <a:gd name="T0" fmla="+- 0 8295 8208"/>
                <a:gd name="T1" fmla="*/ T0 w 88"/>
                <a:gd name="T2" fmla="+- 0 3770 3770"/>
                <a:gd name="T3" fmla="*/ 3770 h 18"/>
                <a:gd name="T4" fmla="+- 0 8208 8208"/>
                <a:gd name="T5" fmla="*/ T4 w 88"/>
                <a:gd name="T6" fmla="+- 0 3770 3770"/>
                <a:gd name="T7" fmla="*/ 3770 h 18"/>
                <a:gd name="T8" fmla="+- 0 8225 8208"/>
                <a:gd name="T9" fmla="*/ T8 w 88"/>
                <a:gd name="T10" fmla="+- 0 3788 3770"/>
                <a:gd name="T11" fmla="*/ 3788 h 18"/>
                <a:gd name="T12" fmla="+- 0 8295 8208"/>
                <a:gd name="T13" fmla="*/ T12 w 88"/>
                <a:gd name="T14" fmla="+- 0 3788 3770"/>
                <a:gd name="T15" fmla="*/ 3788 h 18"/>
                <a:gd name="T16" fmla="+- 0 8295 8208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7" y="0"/>
                  </a:moveTo>
                  <a:lnTo>
                    <a:pt x="0" y="0"/>
                  </a:lnTo>
                  <a:lnTo>
                    <a:pt x="17" y="18"/>
                  </a:lnTo>
                  <a:lnTo>
                    <a:pt x="87" y="18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299" name="Freeform 2308"/>
            <p:cNvSpPr>
              <a:spLocks/>
            </p:cNvSpPr>
            <p:nvPr/>
          </p:nvSpPr>
          <p:spPr bwMode="auto">
            <a:xfrm>
              <a:off x="6266736" y="4228158"/>
              <a:ext cx="55884" cy="11432"/>
            </a:xfrm>
            <a:custGeom>
              <a:avLst/>
              <a:gdLst>
                <a:gd name="T0" fmla="+- 0 8418 8330"/>
                <a:gd name="T1" fmla="*/ T0 w 88"/>
                <a:gd name="T2" fmla="+- 0 3770 3770"/>
                <a:gd name="T3" fmla="*/ 3770 h 18"/>
                <a:gd name="T4" fmla="+- 0 8330 8330"/>
                <a:gd name="T5" fmla="*/ T4 w 88"/>
                <a:gd name="T6" fmla="+- 0 3770 3770"/>
                <a:gd name="T7" fmla="*/ 3770 h 18"/>
                <a:gd name="T8" fmla="+- 0 8348 8330"/>
                <a:gd name="T9" fmla="*/ T8 w 88"/>
                <a:gd name="T10" fmla="+- 0 3788 3770"/>
                <a:gd name="T11" fmla="*/ 3788 h 18"/>
                <a:gd name="T12" fmla="+- 0 8418 8330"/>
                <a:gd name="T13" fmla="*/ T12 w 88"/>
                <a:gd name="T14" fmla="+- 0 3788 3770"/>
                <a:gd name="T15" fmla="*/ 3788 h 18"/>
                <a:gd name="T16" fmla="+- 0 8418 8330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8" y="0"/>
                  </a:moveTo>
                  <a:lnTo>
                    <a:pt x="0" y="0"/>
                  </a:lnTo>
                  <a:lnTo>
                    <a:pt x="18" y="18"/>
                  </a:lnTo>
                  <a:lnTo>
                    <a:pt x="88" y="18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298" name="Freeform 2310"/>
            <p:cNvSpPr>
              <a:spLocks/>
            </p:cNvSpPr>
            <p:nvPr/>
          </p:nvSpPr>
          <p:spPr bwMode="auto">
            <a:xfrm>
              <a:off x="6344846" y="4228158"/>
              <a:ext cx="55884" cy="11432"/>
            </a:xfrm>
            <a:custGeom>
              <a:avLst/>
              <a:gdLst>
                <a:gd name="T0" fmla="+- 0 8540 8453"/>
                <a:gd name="T1" fmla="*/ T0 w 88"/>
                <a:gd name="T2" fmla="+- 0 3770 3770"/>
                <a:gd name="T3" fmla="*/ 3770 h 18"/>
                <a:gd name="T4" fmla="+- 0 8453 8453"/>
                <a:gd name="T5" fmla="*/ T4 w 88"/>
                <a:gd name="T6" fmla="+- 0 3770 3770"/>
                <a:gd name="T7" fmla="*/ 3770 h 18"/>
                <a:gd name="T8" fmla="+- 0 8471 8453"/>
                <a:gd name="T9" fmla="*/ T8 w 88"/>
                <a:gd name="T10" fmla="+- 0 3788 3770"/>
                <a:gd name="T11" fmla="*/ 3788 h 18"/>
                <a:gd name="T12" fmla="+- 0 8540 8453"/>
                <a:gd name="T13" fmla="*/ T12 w 88"/>
                <a:gd name="T14" fmla="+- 0 3788 3770"/>
                <a:gd name="T15" fmla="*/ 3788 h 18"/>
                <a:gd name="T16" fmla="+- 0 8540 8453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7" y="0"/>
                  </a:moveTo>
                  <a:lnTo>
                    <a:pt x="0" y="0"/>
                  </a:lnTo>
                  <a:lnTo>
                    <a:pt x="18" y="18"/>
                  </a:lnTo>
                  <a:lnTo>
                    <a:pt x="87" y="18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297" name="Freeform 2312"/>
            <p:cNvSpPr>
              <a:spLocks/>
            </p:cNvSpPr>
            <p:nvPr/>
          </p:nvSpPr>
          <p:spPr bwMode="auto">
            <a:xfrm>
              <a:off x="6422957" y="4228158"/>
              <a:ext cx="55884" cy="11432"/>
            </a:xfrm>
            <a:custGeom>
              <a:avLst/>
              <a:gdLst>
                <a:gd name="T0" fmla="+- 0 8664 8576"/>
                <a:gd name="T1" fmla="*/ T0 w 88"/>
                <a:gd name="T2" fmla="+- 0 3770 3770"/>
                <a:gd name="T3" fmla="*/ 3770 h 18"/>
                <a:gd name="T4" fmla="+- 0 8576 8576"/>
                <a:gd name="T5" fmla="*/ T4 w 88"/>
                <a:gd name="T6" fmla="+- 0 3770 3770"/>
                <a:gd name="T7" fmla="*/ 3770 h 18"/>
                <a:gd name="T8" fmla="+- 0 8593 8576"/>
                <a:gd name="T9" fmla="*/ T8 w 88"/>
                <a:gd name="T10" fmla="+- 0 3788 3770"/>
                <a:gd name="T11" fmla="*/ 3788 h 18"/>
                <a:gd name="T12" fmla="+- 0 8664 8576"/>
                <a:gd name="T13" fmla="*/ T12 w 88"/>
                <a:gd name="T14" fmla="+- 0 3788 3770"/>
                <a:gd name="T15" fmla="*/ 3788 h 18"/>
                <a:gd name="T16" fmla="+- 0 8664 8576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8" y="0"/>
                  </a:moveTo>
                  <a:lnTo>
                    <a:pt x="0" y="0"/>
                  </a:lnTo>
                  <a:lnTo>
                    <a:pt x="17" y="18"/>
                  </a:lnTo>
                  <a:lnTo>
                    <a:pt x="88" y="18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296" name="Freeform 2314"/>
            <p:cNvSpPr>
              <a:spLocks/>
            </p:cNvSpPr>
            <p:nvPr/>
          </p:nvSpPr>
          <p:spPr bwMode="auto">
            <a:xfrm>
              <a:off x="6501068" y="4228158"/>
              <a:ext cx="55884" cy="11432"/>
            </a:xfrm>
            <a:custGeom>
              <a:avLst/>
              <a:gdLst>
                <a:gd name="T0" fmla="+- 0 8786 8699"/>
                <a:gd name="T1" fmla="*/ T0 w 88"/>
                <a:gd name="T2" fmla="+- 0 3770 3770"/>
                <a:gd name="T3" fmla="*/ 3770 h 18"/>
                <a:gd name="T4" fmla="+- 0 8699 8699"/>
                <a:gd name="T5" fmla="*/ T4 w 88"/>
                <a:gd name="T6" fmla="+- 0 3770 3770"/>
                <a:gd name="T7" fmla="*/ 3770 h 18"/>
                <a:gd name="T8" fmla="+- 0 8715 8699"/>
                <a:gd name="T9" fmla="*/ T8 w 88"/>
                <a:gd name="T10" fmla="+- 0 3788 3770"/>
                <a:gd name="T11" fmla="*/ 3788 h 18"/>
                <a:gd name="T12" fmla="+- 0 8786 8699"/>
                <a:gd name="T13" fmla="*/ T12 w 88"/>
                <a:gd name="T14" fmla="+- 0 3788 3770"/>
                <a:gd name="T15" fmla="*/ 3788 h 18"/>
                <a:gd name="T16" fmla="+- 0 8786 8699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7" y="0"/>
                  </a:moveTo>
                  <a:lnTo>
                    <a:pt x="0" y="0"/>
                  </a:lnTo>
                  <a:lnTo>
                    <a:pt x="16" y="18"/>
                  </a:lnTo>
                  <a:lnTo>
                    <a:pt x="87" y="18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295" name="Freeform 2316"/>
            <p:cNvSpPr>
              <a:spLocks/>
            </p:cNvSpPr>
            <p:nvPr/>
          </p:nvSpPr>
          <p:spPr bwMode="auto">
            <a:xfrm>
              <a:off x="6578543" y="4228158"/>
              <a:ext cx="55884" cy="11432"/>
            </a:xfrm>
            <a:custGeom>
              <a:avLst/>
              <a:gdLst>
                <a:gd name="T0" fmla="+- 0 8909 8821"/>
                <a:gd name="T1" fmla="*/ T0 w 88"/>
                <a:gd name="T2" fmla="+- 0 3770 3770"/>
                <a:gd name="T3" fmla="*/ 3770 h 18"/>
                <a:gd name="T4" fmla="+- 0 8821 8821"/>
                <a:gd name="T5" fmla="*/ T4 w 88"/>
                <a:gd name="T6" fmla="+- 0 3770 3770"/>
                <a:gd name="T7" fmla="*/ 3770 h 18"/>
                <a:gd name="T8" fmla="+- 0 8839 8821"/>
                <a:gd name="T9" fmla="*/ T8 w 88"/>
                <a:gd name="T10" fmla="+- 0 3788 3770"/>
                <a:gd name="T11" fmla="*/ 3788 h 18"/>
                <a:gd name="T12" fmla="+- 0 8909 8821"/>
                <a:gd name="T13" fmla="*/ T12 w 88"/>
                <a:gd name="T14" fmla="+- 0 3788 3770"/>
                <a:gd name="T15" fmla="*/ 3788 h 18"/>
                <a:gd name="T16" fmla="+- 0 8909 8821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8" y="0"/>
                  </a:moveTo>
                  <a:lnTo>
                    <a:pt x="0" y="0"/>
                  </a:lnTo>
                  <a:lnTo>
                    <a:pt x="18" y="18"/>
                  </a:lnTo>
                  <a:lnTo>
                    <a:pt x="88" y="18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294" name="Freeform 2318"/>
            <p:cNvSpPr>
              <a:spLocks/>
            </p:cNvSpPr>
            <p:nvPr/>
          </p:nvSpPr>
          <p:spPr bwMode="auto">
            <a:xfrm>
              <a:off x="6694230" y="4228158"/>
              <a:ext cx="55884" cy="11432"/>
            </a:xfrm>
            <a:custGeom>
              <a:avLst/>
              <a:gdLst>
                <a:gd name="T0" fmla="+- 0 9031 8944"/>
                <a:gd name="T1" fmla="*/ T0 w 88"/>
                <a:gd name="T2" fmla="+- 0 3770 3770"/>
                <a:gd name="T3" fmla="*/ 3770 h 18"/>
                <a:gd name="T4" fmla="+- 0 8943 8944"/>
                <a:gd name="T5" fmla="*/ T4 w 88"/>
                <a:gd name="T6" fmla="+- 0 3770 3770"/>
                <a:gd name="T7" fmla="*/ 3770 h 18"/>
                <a:gd name="T8" fmla="+- 0 8961 8944"/>
                <a:gd name="T9" fmla="*/ T8 w 88"/>
                <a:gd name="T10" fmla="+- 0 3788 3770"/>
                <a:gd name="T11" fmla="*/ 3788 h 18"/>
                <a:gd name="T12" fmla="+- 0 9031 8944"/>
                <a:gd name="T13" fmla="*/ T12 w 88"/>
                <a:gd name="T14" fmla="+- 0 3788 3770"/>
                <a:gd name="T15" fmla="*/ 3788 h 18"/>
                <a:gd name="T16" fmla="+- 0 9031 8944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7" y="0"/>
                  </a:moveTo>
                  <a:lnTo>
                    <a:pt x="-1" y="0"/>
                  </a:lnTo>
                  <a:lnTo>
                    <a:pt x="17" y="18"/>
                  </a:lnTo>
                  <a:lnTo>
                    <a:pt x="87" y="18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293" name="Freeform 2320"/>
            <p:cNvSpPr>
              <a:spLocks/>
            </p:cNvSpPr>
            <p:nvPr/>
          </p:nvSpPr>
          <p:spPr bwMode="auto">
            <a:xfrm>
              <a:off x="6742262" y="4228158"/>
              <a:ext cx="55884" cy="11432"/>
            </a:xfrm>
            <a:custGeom>
              <a:avLst/>
              <a:gdLst>
                <a:gd name="T0" fmla="+- 0 9153 9066"/>
                <a:gd name="T1" fmla="*/ T0 w 88"/>
                <a:gd name="T2" fmla="+- 0 3770 3770"/>
                <a:gd name="T3" fmla="*/ 3770 h 18"/>
                <a:gd name="T4" fmla="+- 0 9066 9066"/>
                <a:gd name="T5" fmla="*/ T4 w 88"/>
                <a:gd name="T6" fmla="+- 0 3770 3770"/>
                <a:gd name="T7" fmla="*/ 3770 h 18"/>
                <a:gd name="T8" fmla="+- 0 9084 9066"/>
                <a:gd name="T9" fmla="*/ T8 w 88"/>
                <a:gd name="T10" fmla="+- 0 3788 3770"/>
                <a:gd name="T11" fmla="*/ 3788 h 18"/>
                <a:gd name="T12" fmla="+- 0 9153 9066"/>
                <a:gd name="T13" fmla="*/ T12 w 88"/>
                <a:gd name="T14" fmla="+- 0 3788 3770"/>
                <a:gd name="T15" fmla="*/ 3788 h 18"/>
                <a:gd name="T16" fmla="+- 0 9153 9066"/>
                <a:gd name="T17" fmla="*/ T16 w 88"/>
                <a:gd name="T18" fmla="+- 0 3770 3770"/>
                <a:gd name="T19" fmla="*/ 3770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7" y="0"/>
                  </a:moveTo>
                  <a:lnTo>
                    <a:pt x="0" y="0"/>
                  </a:lnTo>
                  <a:lnTo>
                    <a:pt x="18" y="18"/>
                  </a:lnTo>
                  <a:lnTo>
                    <a:pt x="87" y="18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292" name="Freeform 2323"/>
            <p:cNvSpPr>
              <a:spLocks/>
            </p:cNvSpPr>
            <p:nvPr/>
          </p:nvSpPr>
          <p:spPr bwMode="auto">
            <a:xfrm>
              <a:off x="4664515" y="3147239"/>
              <a:ext cx="55884" cy="10796"/>
            </a:xfrm>
            <a:custGeom>
              <a:avLst/>
              <a:gdLst>
                <a:gd name="T0" fmla="+- 0 5894 5807"/>
                <a:gd name="T1" fmla="*/ T0 w 88"/>
                <a:gd name="T2" fmla="+- 0 2069 2068"/>
                <a:gd name="T3" fmla="*/ 2069 h 17"/>
                <a:gd name="T4" fmla="+- 0 5807 5807"/>
                <a:gd name="T5" fmla="*/ T4 w 88"/>
                <a:gd name="T6" fmla="+- 0 2069 2068"/>
                <a:gd name="T7" fmla="*/ 2069 h 17"/>
                <a:gd name="T8" fmla="+- 0 5825 5807"/>
                <a:gd name="T9" fmla="*/ T8 w 88"/>
                <a:gd name="T10" fmla="+- 0 2085 2068"/>
                <a:gd name="T11" fmla="*/ 2085 h 17"/>
                <a:gd name="T12" fmla="+- 0 5894 5807"/>
                <a:gd name="T13" fmla="*/ T12 w 88"/>
                <a:gd name="T14" fmla="+- 0 2085 2068"/>
                <a:gd name="T15" fmla="*/ 2085 h 17"/>
                <a:gd name="T16" fmla="+- 0 5894 5807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1"/>
                  </a:moveTo>
                  <a:lnTo>
                    <a:pt x="0" y="1"/>
                  </a:lnTo>
                  <a:lnTo>
                    <a:pt x="18" y="17"/>
                  </a:lnTo>
                  <a:lnTo>
                    <a:pt x="87" y="17"/>
                  </a:lnTo>
                  <a:lnTo>
                    <a:pt x="87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291" name="Freeform 2325"/>
            <p:cNvSpPr>
              <a:spLocks/>
            </p:cNvSpPr>
            <p:nvPr/>
          </p:nvSpPr>
          <p:spPr bwMode="auto">
            <a:xfrm>
              <a:off x="4742626" y="3147239"/>
              <a:ext cx="55884" cy="10796"/>
            </a:xfrm>
            <a:custGeom>
              <a:avLst/>
              <a:gdLst>
                <a:gd name="T0" fmla="+- 0 6018 5930"/>
                <a:gd name="T1" fmla="*/ T0 w 88"/>
                <a:gd name="T2" fmla="+- 0 2069 2068"/>
                <a:gd name="T3" fmla="*/ 2069 h 17"/>
                <a:gd name="T4" fmla="+- 0 5930 5930"/>
                <a:gd name="T5" fmla="*/ T4 w 88"/>
                <a:gd name="T6" fmla="+- 0 2069 2068"/>
                <a:gd name="T7" fmla="*/ 2069 h 17"/>
                <a:gd name="T8" fmla="+- 0 5947 5930"/>
                <a:gd name="T9" fmla="*/ T8 w 88"/>
                <a:gd name="T10" fmla="+- 0 2085 2068"/>
                <a:gd name="T11" fmla="*/ 2085 h 17"/>
                <a:gd name="T12" fmla="+- 0 6018 5930"/>
                <a:gd name="T13" fmla="*/ T12 w 88"/>
                <a:gd name="T14" fmla="+- 0 2085 2068"/>
                <a:gd name="T15" fmla="*/ 2085 h 17"/>
                <a:gd name="T16" fmla="+- 0 6018 5930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1"/>
                  </a:moveTo>
                  <a:lnTo>
                    <a:pt x="0" y="1"/>
                  </a:lnTo>
                  <a:lnTo>
                    <a:pt x="17" y="17"/>
                  </a:lnTo>
                  <a:lnTo>
                    <a:pt x="88" y="17"/>
                  </a:lnTo>
                  <a:lnTo>
                    <a:pt x="88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290" name="Freeform 2327"/>
            <p:cNvSpPr>
              <a:spLocks/>
            </p:cNvSpPr>
            <p:nvPr/>
          </p:nvSpPr>
          <p:spPr bwMode="auto">
            <a:xfrm>
              <a:off x="4820737" y="3147239"/>
              <a:ext cx="55884" cy="10796"/>
            </a:xfrm>
            <a:custGeom>
              <a:avLst/>
              <a:gdLst>
                <a:gd name="T0" fmla="+- 0 6140 6053"/>
                <a:gd name="T1" fmla="*/ T0 w 88"/>
                <a:gd name="T2" fmla="+- 0 2069 2068"/>
                <a:gd name="T3" fmla="*/ 2069 h 17"/>
                <a:gd name="T4" fmla="+- 0 6053 6053"/>
                <a:gd name="T5" fmla="*/ T4 w 88"/>
                <a:gd name="T6" fmla="+- 0 2069 2068"/>
                <a:gd name="T7" fmla="*/ 2069 h 17"/>
                <a:gd name="T8" fmla="+- 0 6069 6053"/>
                <a:gd name="T9" fmla="*/ T8 w 88"/>
                <a:gd name="T10" fmla="+- 0 2085 2068"/>
                <a:gd name="T11" fmla="*/ 2085 h 17"/>
                <a:gd name="T12" fmla="+- 0 6140 6053"/>
                <a:gd name="T13" fmla="*/ T12 w 88"/>
                <a:gd name="T14" fmla="+- 0 2085 2068"/>
                <a:gd name="T15" fmla="*/ 2085 h 17"/>
                <a:gd name="T16" fmla="+- 0 6140 6053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1"/>
                  </a:moveTo>
                  <a:lnTo>
                    <a:pt x="0" y="1"/>
                  </a:lnTo>
                  <a:lnTo>
                    <a:pt x="16" y="17"/>
                  </a:lnTo>
                  <a:lnTo>
                    <a:pt x="87" y="17"/>
                  </a:lnTo>
                  <a:lnTo>
                    <a:pt x="87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289" name="Freeform 2329"/>
            <p:cNvSpPr>
              <a:spLocks/>
            </p:cNvSpPr>
            <p:nvPr/>
          </p:nvSpPr>
          <p:spPr bwMode="auto">
            <a:xfrm>
              <a:off x="4898212" y="3147239"/>
              <a:ext cx="55884" cy="10796"/>
            </a:xfrm>
            <a:custGeom>
              <a:avLst/>
              <a:gdLst>
                <a:gd name="T0" fmla="+- 0 6263 6175"/>
                <a:gd name="T1" fmla="*/ T0 w 88"/>
                <a:gd name="T2" fmla="+- 0 2069 2068"/>
                <a:gd name="T3" fmla="*/ 2069 h 17"/>
                <a:gd name="T4" fmla="+- 0 6175 6175"/>
                <a:gd name="T5" fmla="*/ T4 w 88"/>
                <a:gd name="T6" fmla="+- 0 2069 2068"/>
                <a:gd name="T7" fmla="*/ 2069 h 17"/>
                <a:gd name="T8" fmla="+- 0 6193 6175"/>
                <a:gd name="T9" fmla="*/ T8 w 88"/>
                <a:gd name="T10" fmla="+- 0 2085 2068"/>
                <a:gd name="T11" fmla="*/ 2085 h 17"/>
                <a:gd name="T12" fmla="+- 0 6263 6175"/>
                <a:gd name="T13" fmla="*/ T12 w 88"/>
                <a:gd name="T14" fmla="+- 0 2085 2068"/>
                <a:gd name="T15" fmla="*/ 2085 h 17"/>
                <a:gd name="T16" fmla="+- 0 6263 6175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1"/>
                  </a:moveTo>
                  <a:lnTo>
                    <a:pt x="0" y="1"/>
                  </a:lnTo>
                  <a:lnTo>
                    <a:pt x="18" y="17"/>
                  </a:lnTo>
                  <a:lnTo>
                    <a:pt x="88" y="17"/>
                  </a:lnTo>
                  <a:lnTo>
                    <a:pt x="88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288" name="Freeform 2331"/>
            <p:cNvSpPr>
              <a:spLocks/>
            </p:cNvSpPr>
            <p:nvPr/>
          </p:nvSpPr>
          <p:spPr bwMode="auto">
            <a:xfrm>
              <a:off x="4976323" y="3147239"/>
              <a:ext cx="55884" cy="10796"/>
            </a:xfrm>
            <a:custGeom>
              <a:avLst/>
              <a:gdLst>
                <a:gd name="T0" fmla="+- 0 6385 6298"/>
                <a:gd name="T1" fmla="*/ T0 w 88"/>
                <a:gd name="T2" fmla="+- 0 2069 2068"/>
                <a:gd name="T3" fmla="*/ 2069 h 17"/>
                <a:gd name="T4" fmla="+- 0 6297 6298"/>
                <a:gd name="T5" fmla="*/ T4 w 88"/>
                <a:gd name="T6" fmla="+- 0 2069 2068"/>
                <a:gd name="T7" fmla="*/ 2069 h 17"/>
                <a:gd name="T8" fmla="+- 0 6315 6298"/>
                <a:gd name="T9" fmla="*/ T8 w 88"/>
                <a:gd name="T10" fmla="+- 0 2085 2068"/>
                <a:gd name="T11" fmla="*/ 2085 h 17"/>
                <a:gd name="T12" fmla="+- 0 6385 6298"/>
                <a:gd name="T13" fmla="*/ T12 w 88"/>
                <a:gd name="T14" fmla="+- 0 2085 2068"/>
                <a:gd name="T15" fmla="*/ 2085 h 17"/>
                <a:gd name="T16" fmla="+- 0 6385 6298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1"/>
                  </a:moveTo>
                  <a:lnTo>
                    <a:pt x="-1" y="1"/>
                  </a:lnTo>
                  <a:lnTo>
                    <a:pt x="17" y="17"/>
                  </a:lnTo>
                  <a:lnTo>
                    <a:pt x="87" y="17"/>
                  </a:lnTo>
                  <a:lnTo>
                    <a:pt x="87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287" name="Freeform 2333"/>
            <p:cNvSpPr>
              <a:spLocks/>
            </p:cNvSpPr>
            <p:nvPr/>
          </p:nvSpPr>
          <p:spPr bwMode="auto">
            <a:xfrm>
              <a:off x="5053798" y="3147239"/>
              <a:ext cx="55884" cy="10796"/>
            </a:xfrm>
            <a:custGeom>
              <a:avLst/>
              <a:gdLst>
                <a:gd name="T0" fmla="+- 0 6507 6420"/>
                <a:gd name="T1" fmla="*/ T0 w 88"/>
                <a:gd name="T2" fmla="+- 0 2069 2068"/>
                <a:gd name="T3" fmla="*/ 2069 h 17"/>
                <a:gd name="T4" fmla="+- 0 6420 6420"/>
                <a:gd name="T5" fmla="*/ T4 w 88"/>
                <a:gd name="T6" fmla="+- 0 2069 2068"/>
                <a:gd name="T7" fmla="*/ 2069 h 17"/>
                <a:gd name="T8" fmla="+- 0 6438 6420"/>
                <a:gd name="T9" fmla="*/ T8 w 88"/>
                <a:gd name="T10" fmla="+- 0 2085 2068"/>
                <a:gd name="T11" fmla="*/ 2085 h 17"/>
                <a:gd name="T12" fmla="+- 0 6507 6420"/>
                <a:gd name="T13" fmla="*/ T12 w 88"/>
                <a:gd name="T14" fmla="+- 0 2085 2068"/>
                <a:gd name="T15" fmla="*/ 2085 h 17"/>
                <a:gd name="T16" fmla="+- 0 6507 6420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1"/>
                  </a:moveTo>
                  <a:lnTo>
                    <a:pt x="0" y="1"/>
                  </a:lnTo>
                  <a:lnTo>
                    <a:pt x="18" y="17"/>
                  </a:lnTo>
                  <a:lnTo>
                    <a:pt x="87" y="17"/>
                  </a:lnTo>
                  <a:lnTo>
                    <a:pt x="87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286" name="Freeform 2335"/>
            <p:cNvSpPr>
              <a:spLocks/>
            </p:cNvSpPr>
            <p:nvPr/>
          </p:nvSpPr>
          <p:spPr bwMode="auto">
            <a:xfrm>
              <a:off x="5132544" y="3147239"/>
              <a:ext cx="55884" cy="10796"/>
            </a:xfrm>
            <a:custGeom>
              <a:avLst/>
              <a:gdLst>
                <a:gd name="T0" fmla="+- 0 6631 6544"/>
                <a:gd name="T1" fmla="*/ T0 w 88"/>
                <a:gd name="T2" fmla="+- 0 2069 2068"/>
                <a:gd name="T3" fmla="*/ 2069 h 17"/>
                <a:gd name="T4" fmla="+- 0 6543 6544"/>
                <a:gd name="T5" fmla="*/ T4 w 88"/>
                <a:gd name="T6" fmla="+- 0 2069 2068"/>
                <a:gd name="T7" fmla="*/ 2069 h 17"/>
                <a:gd name="T8" fmla="+- 0 6560 6544"/>
                <a:gd name="T9" fmla="*/ T8 w 88"/>
                <a:gd name="T10" fmla="+- 0 2085 2068"/>
                <a:gd name="T11" fmla="*/ 2085 h 17"/>
                <a:gd name="T12" fmla="+- 0 6631 6544"/>
                <a:gd name="T13" fmla="*/ T12 w 88"/>
                <a:gd name="T14" fmla="+- 0 2085 2068"/>
                <a:gd name="T15" fmla="*/ 2085 h 17"/>
                <a:gd name="T16" fmla="+- 0 6631 6544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1"/>
                  </a:moveTo>
                  <a:lnTo>
                    <a:pt x="-1" y="1"/>
                  </a:lnTo>
                  <a:lnTo>
                    <a:pt x="16" y="17"/>
                  </a:lnTo>
                  <a:lnTo>
                    <a:pt x="87" y="17"/>
                  </a:lnTo>
                  <a:lnTo>
                    <a:pt x="87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285" name="Freeform 2337"/>
            <p:cNvSpPr>
              <a:spLocks/>
            </p:cNvSpPr>
            <p:nvPr/>
          </p:nvSpPr>
          <p:spPr bwMode="auto">
            <a:xfrm>
              <a:off x="5210020" y="3147239"/>
              <a:ext cx="55884" cy="10796"/>
            </a:xfrm>
            <a:custGeom>
              <a:avLst/>
              <a:gdLst>
                <a:gd name="T0" fmla="+- 0 6753 6666"/>
                <a:gd name="T1" fmla="*/ T0 w 88"/>
                <a:gd name="T2" fmla="+- 0 2069 2068"/>
                <a:gd name="T3" fmla="*/ 2069 h 17"/>
                <a:gd name="T4" fmla="+- 0 6666 6666"/>
                <a:gd name="T5" fmla="*/ T4 w 88"/>
                <a:gd name="T6" fmla="+- 0 2069 2068"/>
                <a:gd name="T7" fmla="*/ 2069 h 17"/>
                <a:gd name="T8" fmla="+- 0 6683 6666"/>
                <a:gd name="T9" fmla="*/ T8 w 88"/>
                <a:gd name="T10" fmla="+- 0 2085 2068"/>
                <a:gd name="T11" fmla="*/ 2085 h 17"/>
                <a:gd name="T12" fmla="+- 0 6753 6666"/>
                <a:gd name="T13" fmla="*/ T12 w 88"/>
                <a:gd name="T14" fmla="+- 0 2085 2068"/>
                <a:gd name="T15" fmla="*/ 2085 h 17"/>
                <a:gd name="T16" fmla="+- 0 6753 6666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1"/>
                  </a:moveTo>
                  <a:lnTo>
                    <a:pt x="0" y="1"/>
                  </a:lnTo>
                  <a:lnTo>
                    <a:pt x="17" y="17"/>
                  </a:lnTo>
                  <a:lnTo>
                    <a:pt x="87" y="17"/>
                  </a:lnTo>
                  <a:lnTo>
                    <a:pt x="87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284" name="Freeform 2339"/>
            <p:cNvSpPr>
              <a:spLocks/>
            </p:cNvSpPr>
            <p:nvPr/>
          </p:nvSpPr>
          <p:spPr bwMode="auto">
            <a:xfrm>
              <a:off x="5287495" y="3147239"/>
              <a:ext cx="55884" cy="10796"/>
            </a:xfrm>
            <a:custGeom>
              <a:avLst/>
              <a:gdLst>
                <a:gd name="T0" fmla="+- 0 6876 6788"/>
                <a:gd name="T1" fmla="*/ T0 w 88"/>
                <a:gd name="T2" fmla="+- 0 2069 2068"/>
                <a:gd name="T3" fmla="*/ 2069 h 17"/>
                <a:gd name="T4" fmla="+- 0 6788 6788"/>
                <a:gd name="T5" fmla="*/ T4 w 88"/>
                <a:gd name="T6" fmla="+- 0 2069 2068"/>
                <a:gd name="T7" fmla="*/ 2069 h 17"/>
                <a:gd name="T8" fmla="+- 0 6806 6788"/>
                <a:gd name="T9" fmla="*/ T8 w 88"/>
                <a:gd name="T10" fmla="+- 0 2085 2068"/>
                <a:gd name="T11" fmla="*/ 2085 h 17"/>
                <a:gd name="T12" fmla="+- 0 6876 6788"/>
                <a:gd name="T13" fmla="*/ T12 w 88"/>
                <a:gd name="T14" fmla="+- 0 2085 2068"/>
                <a:gd name="T15" fmla="*/ 2085 h 17"/>
                <a:gd name="T16" fmla="+- 0 6876 6788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1"/>
                  </a:moveTo>
                  <a:lnTo>
                    <a:pt x="0" y="1"/>
                  </a:lnTo>
                  <a:lnTo>
                    <a:pt x="18" y="17"/>
                  </a:lnTo>
                  <a:lnTo>
                    <a:pt x="88" y="17"/>
                  </a:lnTo>
                  <a:lnTo>
                    <a:pt x="88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283" name="Freeform 2341"/>
            <p:cNvSpPr>
              <a:spLocks/>
            </p:cNvSpPr>
            <p:nvPr/>
          </p:nvSpPr>
          <p:spPr bwMode="auto">
            <a:xfrm>
              <a:off x="5365606" y="3147239"/>
              <a:ext cx="55884" cy="10796"/>
            </a:xfrm>
            <a:custGeom>
              <a:avLst/>
              <a:gdLst>
                <a:gd name="T0" fmla="+- 0 6998 6911"/>
                <a:gd name="T1" fmla="*/ T0 w 88"/>
                <a:gd name="T2" fmla="+- 0 2069 2068"/>
                <a:gd name="T3" fmla="*/ 2069 h 17"/>
                <a:gd name="T4" fmla="+- 0 6911 6911"/>
                <a:gd name="T5" fmla="*/ T4 w 88"/>
                <a:gd name="T6" fmla="+- 0 2069 2068"/>
                <a:gd name="T7" fmla="*/ 2069 h 17"/>
                <a:gd name="T8" fmla="+- 0 6929 6911"/>
                <a:gd name="T9" fmla="*/ T8 w 88"/>
                <a:gd name="T10" fmla="+- 0 2085 2068"/>
                <a:gd name="T11" fmla="*/ 2085 h 17"/>
                <a:gd name="T12" fmla="+- 0 6998 6911"/>
                <a:gd name="T13" fmla="*/ T12 w 88"/>
                <a:gd name="T14" fmla="+- 0 2085 2068"/>
                <a:gd name="T15" fmla="*/ 2085 h 17"/>
                <a:gd name="T16" fmla="+- 0 6998 6911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1"/>
                  </a:moveTo>
                  <a:lnTo>
                    <a:pt x="0" y="1"/>
                  </a:lnTo>
                  <a:lnTo>
                    <a:pt x="18" y="17"/>
                  </a:lnTo>
                  <a:lnTo>
                    <a:pt x="87" y="17"/>
                  </a:lnTo>
                  <a:lnTo>
                    <a:pt x="87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282" name="Freeform 2343"/>
            <p:cNvSpPr>
              <a:spLocks/>
            </p:cNvSpPr>
            <p:nvPr/>
          </p:nvSpPr>
          <p:spPr bwMode="auto">
            <a:xfrm>
              <a:off x="5443716" y="3147239"/>
              <a:ext cx="55884" cy="10796"/>
            </a:xfrm>
            <a:custGeom>
              <a:avLst/>
              <a:gdLst>
                <a:gd name="T0" fmla="+- 0 7122 7034"/>
                <a:gd name="T1" fmla="*/ T0 w 88"/>
                <a:gd name="T2" fmla="+- 0 2069 2068"/>
                <a:gd name="T3" fmla="*/ 2069 h 17"/>
                <a:gd name="T4" fmla="+- 0 7034 7034"/>
                <a:gd name="T5" fmla="*/ T4 w 88"/>
                <a:gd name="T6" fmla="+- 0 2069 2068"/>
                <a:gd name="T7" fmla="*/ 2069 h 17"/>
                <a:gd name="T8" fmla="+- 0 7051 7034"/>
                <a:gd name="T9" fmla="*/ T8 w 88"/>
                <a:gd name="T10" fmla="+- 0 2085 2068"/>
                <a:gd name="T11" fmla="*/ 2085 h 17"/>
                <a:gd name="T12" fmla="+- 0 7122 7034"/>
                <a:gd name="T13" fmla="*/ T12 w 88"/>
                <a:gd name="T14" fmla="+- 0 2085 2068"/>
                <a:gd name="T15" fmla="*/ 2085 h 17"/>
                <a:gd name="T16" fmla="+- 0 7122 7034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1"/>
                  </a:moveTo>
                  <a:lnTo>
                    <a:pt x="0" y="1"/>
                  </a:lnTo>
                  <a:lnTo>
                    <a:pt x="17" y="17"/>
                  </a:lnTo>
                  <a:lnTo>
                    <a:pt x="88" y="17"/>
                  </a:lnTo>
                  <a:lnTo>
                    <a:pt x="88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281" name="Freeform 2345"/>
            <p:cNvSpPr>
              <a:spLocks/>
            </p:cNvSpPr>
            <p:nvPr/>
          </p:nvSpPr>
          <p:spPr bwMode="auto">
            <a:xfrm>
              <a:off x="5521827" y="3147239"/>
              <a:ext cx="55884" cy="10796"/>
            </a:xfrm>
            <a:custGeom>
              <a:avLst/>
              <a:gdLst>
                <a:gd name="T0" fmla="+- 0 7244 7157"/>
                <a:gd name="T1" fmla="*/ T0 w 88"/>
                <a:gd name="T2" fmla="+- 0 2069 2068"/>
                <a:gd name="T3" fmla="*/ 2069 h 17"/>
                <a:gd name="T4" fmla="+- 0 7157 7157"/>
                <a:gd name="T5" fmla="*/ T4 w 88"/>
                <a:gd name="T6" fmla="+- 0 2069 2068"/>
                <a:gd name="T7" fmla="*/ 2069 h 17"/>
                <a:gd name="T8" fmla="+- 0 7173 7157"/>
                <a:gd name="T9" fmla="*/ T8 w 88"/>
                <a:gd name="T10" fmla="+- 0 2085 2068"/>
                <a:gd name="T11" fmla="*/ 2085 h 17"/>
                <a:gd name="T12" fmla="+- 0 7244 7157"/>
                <a:gd name="T13" fmla="*/ T12 w 88"/>
                <a:gd name="T14" fmla="+- 0 2085 2068"/>
                <a:gd name="T15" fmla="*/ 2085 h 17"/>
                <a:gd name="T16" fmla="+- 0 7244 7157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1"/>
                  </a:moveTo>
                  <a:lnTo>
                    <a:pt x="0" y="1"/>
                  </a:lnTo>
                  <a:lnTo>
                    <a:pt x="16" y="17"/>
                  </a:lnTo>
                  <a:lnTo>
                    <a:pt x="87" y="17"/>
                  </a:lnTo>
                  <a:lnTo>
                    <a:pt x="87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280" name="Freeform 2347"/>
            <p:cNvSpPr>
              <a:spLocks/>
            </p:cNvSpPr>
            <p:nvPr/>
          </p:nvSpPr>
          <p:spPr bwMode="auto">
            <a:xfrm>
              <a:off x="5599303" y="3147239"/>
              <a:ext cx="55884" cy="10796"/>
            </a:xfrm>
            <a:custGeom>
              <a:avLst/>
              <a:gdLst>
                <a:gd name="T0" fmla="+- 0 7367 7279"/>
                <a:gd name="T1" fmla="*/ T0 w 88"/>
                <a:gd name="T2" fmla="+- 0 2069 2068"/>
                <a:gd name="T3" fmla="*/ 2069 h 17"/>
                <a:gd name="T4" fmla="+- 0 7279 7279"/>
                <a:gd name="T5" fmla="*/ T4 w 88"/>
                <a:gd name="T6" fmla="+- 0 2069 2068"/>
                <a:gd name="T7" fmla="*/ 2069 h 17"/>
                <a:gd name="T8" fmla="+- 0 7297 7279"/>
                <a:gd name="T9" fmla="*/ T8 w 88"/>
                <a:gd name="T10" fmla="+- 0 2085 2068"/>
                <a:gd name="T11" fmla="*/ 2085 h 17"/>
                <a:gd name="T12" fmla="+- 0 7367 7279"/>
                <a:gd name="T13" fmla="*/ T12 w 88"/>
                <a:gd name="T14" fmla="+- 0 2085 2068"/>
                <a:gd name="T15" fmla="*/ 2085 h 17"/>
                <a:gd name="T16" fmla="+- 0 7367 7279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1"/>
                  </a:moveTo>
                  <a:lnTo>
                    <a:pt x="0" y="1"/>
                  </a:lnTo>
                  <a:lnTo>
                    <a:pt x="18" y="17"/>
                  </a:lnTo>
                  <a:lnTo>
                    <a:pt x="88" y="17"/>
                  </a:lnTo>
                  <a:lnTo>
                    <a:pt x="88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6799" name="Freeform 2349"/>
            <p:cNvSpPr>
              <a:spLocks/>
            </p:cNvSpPr>
            <p:nvPr/>
          </p:nvSpPr>
          <p:spPr bwMode="auto">
            <a:xfrm>
              <a:off x="5677413" y="3147239"/>
              <a:ext cx="55884" cy="10796"/>
            </a:xfrm>
            <a:custGeom>
              <a:avLst/>
              <a:gdLst>
                <a:gd name="T0" fmla="+- 0 7489 7402"/>
                <a:gd name="T1" fmla="*/ T0 w 88"/>
                <a:gd name="T2" fmla="+- 0 2069 2068"/>
                <a:gd name="T3" fmla="*/ 2069 h 17"/>
                <a:gd name="T4" fmla="+- 0 7401 7402"/>
                <a:gd name="T5" fmla="*/ T4 w 88"/>
                <a:gd name="T6" fmla="+- 0 2069 2068"/>
                <a:gd name="T7" fmla="*/ 2069 h 17"/>
                <a:gd name="T8" fmla="+- 0 7419 7402"/>
                <a:gd name="T9" fmla="*/ T8 w 88"/>
                <a:gd name="T10" fmla="+- 0 2085 2068"/>
                <a:gd name="T11" fmla="*/ 2085 h 17"/>
                <a:gd name="T12" fmla="+- 0 7489 7402"/>
                <a:gd name="T13" fmla="*/ T12 w 88"/>
                <a:gd name="T14" fmla="+- 0 2085 2068"/>
                <a:gd name="T15" fmla="*/ 2085 h 17"/>
                <a:gd name="T16" fmla="+- 0 7489 7402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1"/>
                  </a:moveTo>
                  <a:lnTo>
                    <a:pt x="-1" y="1"/>
                  </a:lnTo>
                  <a:lnTo>
                    <a:pt x="17" y="17"/>
                  </a:lnTo>
                  <a:lnTo>
                    <a:pt x="87" y="17"/>
                  </a:lnTo>
                  <a:lnTo>
                    <a:pt x="87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6798" name="Freeform 2351"/>
            <p:cNvSpPr>
              <a:spLocks/>
            </p:cNvSpPr>
            <p:nvPr/>
          </p:nvSpPr>
          <p:spPr bwMode="auto">
            <a:xfrm>
              <a:off x="5754889" y="3147239"/>
              <a:ext cx="55884" cy="10796"/>
            </a:xfrm>
            <a:custGeom>
              <a:avLst/>
              <a:gdLst>
                <a:gd name="T0" fmla="+- 0 7611 7524"/>
                <a:gd name="T1" fmla="*/ T0 w 88"/>
                <a:gd name="T2" fmla="+- 0 2069 2068"/>
                <a:gd name="T3" fmla="*/ 2069 h 17"/>
                <a:gd name="T4" fmla="+- 0 7524 7524"/>
                <a:gd name="T5" fmla="*/ T4 w 88"/>
                <a:gd name="T6" fmla="+- 0 2069 2068"/>
                <a:gd name="T7" fmla="*/ 2069 h 17"/>
                <a:gd name="T8" fmla="+- 0 7542 7524"/>
                <a:gd name="T9" fmla="*/ T8 w 88"/>
                <a:gd name="T10" fmla="+- 0 2085 2068"/>
                <a:gd name="T11" fmla="*/ 2085 h 17"/>
                <a:gd name="T12" fmla="+- 0 7611 7524"/>
                <a:gd name="T13" fmla="*/ T12 w 88"/>
                <a:gd name="T14" fmla="+- 0 2085 2068"/>
                <a:gd name="T15" fmla="*/ 2085 h 17"/>
                <a:gd name="T16" fmla="+- 0 7611 7524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1"/>
                  </a:moveTo>
                  <a:lnTo>
                    <a:pt x="0" y="1"/>
                  </a:lnTo>
                  <a:lnTo>
                    <a:pt x="18" y="17"/>
                  </a:lnTo>
                  <a:lnTo>
                    <a:pt x="87" y="17"/>
                  </a:lnTo>
                  <a:lnTo>
                    <a:pt x="87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6797" name="Freeform 2353"/>
            <p:cNvSpPr>
              <a:spLocks/>
            </p:cNvSpPr>
            <p:nvPr/>
          </p:nvSpPr>
          <p:spPr bwMode="auto">
            <a:xfrm>
              <a:off x="5833635" y="3147239"/>
              <a:ext cx="55884" cy="10796"/>
            </a:xfrm>
            <a:custGeom>
              <a:avLst/>
              <a:gdLst>
                <a:gd name="T0" fmla="+- 0 7735 7648"/>
                <a:gd name="T1" fmla="*/ T0 w 88"/>
                <a:gd name="T2" fmla="+- 0 2069 2068"/>
                <a:gd name="T3" fmla="*/ 2069 h 17"/>
                <a:gd name="T4" fmla="+- 0 7647 7648"/>
                <a:gd name="T5" fmla="*/ T4 w 88"/>
                <a:gd name="T6" fmla="+- 0 2069 2068"/>
                <a:gd name="T7" fmla="*/ 2069 h 17"/>
                <a:gd name="T8" fmla="+- 0 7664 7648"/>
                <a:gd name="T9" fmla="*/ T8 w 88"/>
                <a:gd name="T10" fmla="+- 0 2085 2068"/>
                <a:gd name="T11" fmla="*/ 2085 h 17"/>
                <a:gd name="T12" fmla="+- 0 7735 7648"/>
                <a:gd name="T13" fmla="*/ T12 w 88"/>
                <a:gd name="T14" fmla="+- 0 2085 2068"/>
                <a:gd name="T15" fmla="*/ 2085 h 17"/>
                <a:gd name="T16" fmla="+- 0 7735 7648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1"/>
                  </a:moveTo>
                  <a:lnTo>
                    <a:pt x="-1" y="1"/>
                  </a:lnTo>
                  <a:lnTo>
                    <a:pt x="16" y="17"/>
                  </a:lnTo>
                  <a:lnTo>
                    <a:pt x="87" y="17"/>
                  </a:lnTo>
                  <a:lnTo>
                    <a:pt x="87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6796" name="Freeform 2355"/>
            <p:cNvSpPr>
              <a:spLocks/>
            </p:cNvSpPr>
            <p:nvPr/>
          </p:nvSpPr>
          <p:spPr bwMode="auto">
            <a:xfrm>
              <a:off x="5911110" y="3147239"/>
              <a:ext cx="55884" cy="10796"/>
            </a:xfrm>
            <a:custGeom>
              <a:avLst/>
              <a:gdLst>
                <a:gd name="T0" fmla="+- 0 7857 7770"/>
                <a:gd name="T1" fmla="*/ T0 w 88"/>
                <a:gd name="T2" fmla="+- 0 2069 2068"/>
                <a:gd name="T3" fmla="*/ 2069 h 17"/>
                <a:gd name="T4" fmla="+- 0 7770 7770"/>
                <a:gd name="T5" fmla="*/ T4 w 88"/>
                <a:gd name="T6" fmla="+- 0 2069 2068"/>
                <a:gd name="T7" fmla="*/ 2069 h 17"/>
                <a:gd name="T8" fmla="+- 0 7787 7770"/>
                <a:gd name="T9" fmla="*/ T8 w 88"/>
                <a:gd name="T10" fmla="+- 0 2085 2068"/>
                <a:gd name="T11" fmla="*/ 2085 h 17"/>
                <a:gd name="T12" fmla="+- 0 7857 7770"/>
                <a:gd name="T13" fmla="*/ T12 w 88"/>
                <a:gd name="T14" fmla="+- 0 2085 2068"/>
                <a:gd name="T15" fmla="*/ 2085 h 17"/>
                <a:gd name="T16" fmla="+- 0 7857 7770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1"/>
                  </a:moveTo>
                  <a:lnTo>
                    <a:pt x="0" y="1"/>
                  </a:lnTo>
                  <a:lnTo>
                    <a:pt x="17" y="17"/>
                  </a:lnTo>
                  <a:lnTo>
                    <a:pt x="87" y="17"/>
                  </a:lnTo>
                  <a:lnTo>
                    <a:pt x="87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6795" name="Freeform 2357"/>
            <p:cNvSpPr>
              <a:spLocks/>
            </p:cNvSpPr>
            <p:nvPr/>
          </p:nvSpPr>
          <p:spPr bwMode="auto">
            <a:xfrm>
              <a:off x="5988586" y="3147239"/>
              <a:ext cx="55884" cy="10796"/>
            </a:xfrm>
            <a:custGeom>
              <a:avLst/>
              <a:gdLst>
                <a:gd name="T0" fmla="+- 0 7980 7892"/>
                <a:gd name="T1" fmla="*/ T0 w 88"/>
                <a:gd name="T2" fmla="+- 0 2069 2068"/>
                <a:gd name="T3" fmla="*/ 2069 h 17"/>
                <a:gd name="T4" fmla="+- 0 7892 7892"/>
                <a:gd name="T5" fmla="*/ T4 w 88"/>
                <a:gd name="T6" fmla="+- 0 2069 2068"/>
                <a:gd name="T7" fmla="*/ 2069 h 17"/>
                <a:gd name="T8" fmla="+- 0 7910 7892"/>
                <a:gd name="T9" fmla="*/ T8 w 88"/>
                <a:gd name="T10" fmla="+- 0 2085 2068"/>
                <a:gd name="T11" fmla="*/ 2085 h 17"/>
                <a:gd name="T12" fmla="+- 0 7980 7892"/>
                <a:gd name="T13" fmla="*/ T12 w 88"/>
                <a:gd name="T14" fmla="+- 0 2085 2068"/>
                <a:gd name="T15" fmla="*/ 2085 h 17"/>
                <a:gd name="T16" fmla="+- 0 7980 7892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1"/>
                  </a:moveTo>
                  <a:lnTo>
                    <a:pt x="0" y="1"/>
                  </a:lnTo>
                  <a:lnTo>
                    <a:pt x="18" y="17"/>
                  </a:lnTo>
                  <a:lnTo>
                    <a:pt x="88" y="17"/>
                  </a:lnTo>
                  <a:lnTo>
                    <a:pt x="88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6794" name="Freeform 2359"/>
            <p:cNvSpPr>
              <a:spLocks/>
            </p:cNvSpPr>
            <p:nvPr/>
          </p:nvSpPr>
          <p:spPr bwMode="auto">
            <a:xfrm>
              <a:off x="6066696" y="3147239"/>
              <a:ext cx="55884" cy="10796"/>
            </a:xfrm>
            <a:custGeom>
              <a:avLst/>
              <a:gdLst>
                <a:gd name="T0" fmla="+- 0 8102 8015"/>
                <a:gd name="T1" fmla="*/ T0 w 88"/>
                <a:gd name="T2" fmla="+- 0 2069 2068"/>
                <a:gd name="T3" fmla="*/ 2069 h 17"/>
                <a:gd name="T4" fmla="+- 0 8015 8015"/>
                <a:gd name="T5" fmla="*/ T4 w 88"/>
                <a:gd name="T6" fmla="+- 0 2069 2068"/>
                <a:gd name="T7" fmla="*/ 2069 h 17"/>
                <a:gd name="T8" fmla="+- 0 8033 8015"/>
                <a:gd name="T9" fmla="*/ T8 w 88"/>
                <a:gd name="T10" fmla="+- 0 2085 2068"/>
                <a:gd name="T11" fmla="*/ 2085 h 17"/>
                <a:gd name="T12" fmla="+- 0 8102 8015"/>
                <a:gd name="T13" fmla="*/ T12 w 88"/>
                <a:gd name="T14" fmla="+- 0 2085 2068"/>
                <a:gd name="T15" fmla="*/ 2085 h 17"/>
                <a:gd name="T16" fmla="+- 0 8102 8015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1"/>
                  </a:moveTo>
                  <a:lnTo>
                    <a:pt x="0" y="1"/>
                  </a:lnTo>
                  <a:lnTo>
                    <a:pt x="18" y="17"/>
                  </a:lnTo>
                  <a:lnTo>
                    <a:pt x="87" y="17"/>
                  </a:lnTo>
                  <a:lnTo>
                    <a:pt x="87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6793" name="Freeform 2361"/>
            <p:cNvSpPr>
              <a:spLocks/>
            </p:cNvSpPr>
            <p:nvPr/>
          </p:nvSpPr>
          <p:spPr bwMode="auto">
            <a:xfrm>
              <a:off x="6144172" y="3147239"/>
              <a:ext cx="55884" cy="10796"/>
            </a:xfrm>
            <a:custGeom>
              <a:avLst/>
              <a:gdLst>
                <a:gd name="T0" fmla="+- 0 8225 8137"/>
                <a:gd name="T1" fmla="*/ T0 w 88"/>
                <a:gd name="T2" fmla="+- 0 2069 2068"/>
                <a:gd name="T3" fmla="*/ 2069 h 17"/>
                <a:gd name="T4" fmla="+- 0 8137 8137"/>
                <a:gd name="T5" fmla="*/ T4 w 88"/>
                <a:gd name="T6" fmla="+- 0 2069 2068"/>
                <a:gd name="T7" fmla="*/ 2069 h 17"/>
                <a:gd name="T8" fmla="+- 0 8155 8137"/>
                <a:gd name="T9" fmla="*/ T8 w 88"/>
                <a:gd name="T10" fmla="+- 0 2085 2068"/>
                <a:gd name="T11" fmla="*/ 2085 h 17"/>
                <a:gd name="T12" fmla="+- 0 8225 8137"/>
                <a:gd name="T13" fmla="*/ T12 w 88"/>
                <a:gd name="T14" fmla="+- 0 2085 2068"/>
                <a:gd name="T15" fmla="*/ 2085 h 17"/>
                <a:gd name="T16" fmla="+- 0 8225 8137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1"/>
                  </a:moveTo>
                  <a:lnTo>
                    <a:pt x="0" y="1"/>
                  </a:lnTo>
                  <a:lnTo>
                    <a:pt x="18" y="17"/>
                  </a:lnTo>
                  <a:lnTo>
                    <a:pt x="88" y="17"/>
                  </a:lnTo>
                  <a:lnTo>
                    <a:pt x="88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6792" name="Freeform 2363"/>
            <p:cNvSpPr>
              <a:spLocks/>
            </p:cNvSpPr>
            <p:nvPr/>
          </p:nvSpPr>
          <p:spPr bwMode="auto">
            <a:xfrm>
              <a:off x="6222918" y="3147239"/>
              <a:ext cx="55884" cy="10796"/>
            </a:xfrm>
            <a:custGeom>
              <a:avLst/>
              <a:gdLst>
                <a:gd name="T0" fmla="+- 0 8348 8261"/>
                <a:gd name="T1" fmla="*/ T0 w 88"/>
                <a:gd name="T2" fmla="+- 0 2069 2068"/>
                <a:gd name="T3" fmla="*/ 2069 h 17"/>
                <a:gd name="T4" fmla="+- 0 8261 8261"/>
                <a:gd name="T5" fmla="*/ T4 w 88"/>
                <a:gd name="T6" fmla="+- 0 2069 2068"/>
                <a:gd name="T7" fmla="*/ 2069 h 17"/>
                <a:gd name="T8" fmla="+- 0 8277 8261"/>
                <a:gd name="T9" fmla="*/ T8 w 88"/>
                <a:gd name="T10" fmla="+- 0 2085 2068"/>
                <a:gd name="T11" fmla="*/ 2085 h 17"/>
                <a:gd name="T12" fmla="+- 0 8348 8261"/>
                <a:gd name="T13" fmla="*/ T12 w 88"/>
                <a:gd name="T14" fmla="+- 0 2085 2068"/>
                <a:gd name="T15" fmla="*/ 2085 h 17"/>
                <a:gd name="T16" fmla="+- 0 8348 8261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1"/>
                  </a:moveTo>
                  <a:lnTo>
                    <a:pt x="0" y="1"/>
                  </a:lnTo>
                  <a:lnTo>
                    <a:pt x="16" y="17"/>
                  </a:lnTo>
                  <a:lnTo>
                    <a:pt x="87" y="17"/>
                  </a:lnTo>
                  <a:lnTo>
                    <a:pt x="87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6791" name="Freeform 2365"/>
            <p:cNvSpPr>
              <a:spLocks/>
            </p:cNvSpPr>
            <p:nvPr/>
          </p:nvSpPr>
          <p:spPr bwMode="auto">
            <a:xfrm>
              <a:off x="6300393" y="3147239"/>
              <a:ext cx="55884" cy="10796"/>
            </a:xfrm>
            <a:custGeom>
              <a:avLst/>
              <a:gdLst>
                <a:gd name="T0" fmla="+- 0 8471 8383"/>
                <a:gd name="T1" fmla="*/ T0 w 88"/>
                <a:gd name="T2" fmla="+- 0 2069 2068"/>
                <a:gd name="T3" fmla="*/ 2069 h 17"/>
                <a:gd name="T4" fmla="+- 0 8383 8383"/>
                <a:gd name="T5" fmla="*/ T4 w 88"/>
                <a:gd name="T6" fmla="+- 0 2069 2068"/>
                <a:gd name="T7" fmla="*/ 2069 h 17"/>
                <a:gd name="T8" fmla="+- 0 8400 8383"/>
                <a:gd name="T9" fmla="*/ T8 w 88"/>
                <a:gd name="T10" fmla="+- 0 2085 2068"/>
                <a:gd name="T11" fmla="*/ 2085 h 17"/>
                <a:gd name="T12" fmla="+- 0 8471 8383"/>
                <a:gd name="T13" fmla="*/ T12 w 88"/>
                <a:gd name="T14" fmla="+- 0 2085 2068"/>
                <a:gd name="T15" fmla="*/ 2085 h 17"/>
                <a:gd name="T16" fmla="+- 0 8471 8383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1"/>
                  </a:moveTo>
                  <a:lnTo>
                    <a:pt x="0" y="1"/>
                  </a:lnTo>
                  <a:lnTo>
                    <a:pt x="17" y="17"/>
                  </a:lnTo>
                  <a:lnTo>
                    <a:pt x="88" y="17"/>
                  </a:lnTo>
                  <a:lnTo>
                    <a:pt x="88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6790" name="Freeform 2367"/>
            <p:cNvSpPr>
              <a:spLocks/>
            </p:cNvSpPr>
            <p:nvPr/>
          </p:nvSpPr>
          <p:spPr bwMode="auto">
            <a:xfrm>
              <a:off x="6378504" y="3147239"/>
              <a:ext cx="55884" cy="10796"/>
            </a:xfrm>
            <a:custGeom>
              <a:avLst/>
              <a:gdLst>
                <a:gd name="T0" fmla="+- 0 8593 8506"/>
                <a:gd name="T1" fmla="*/ T0 w 88"/>
                <a:gd name="T2" fmla="+- 0 2069 2068"/>
                <a:gd name="T3" fmla="*/ 2069 h 17"/>
                <a:gd name="T4" fmla="+- 0 8505 8506"/>
                <a:gd name="T5" fmla="*/ T4 w 88"/>
                <a:gd name="T6" fmla="+- 0 2069 2068"/>
                <a:gd name="T7" fmla="*/ 2069 h 17"/>
                <a:gd name="T8" fmla="+- 0 8523 8506"/>
                <a:gd name="T9" fmla="*/ T8 w 88"/>
                <a:gd name="T10" fmla="+- 0 2085 2068"/>
                <a:gd name="T11" fmla="*/ 2085 h 17"/>
                <a:gd name="T12" fmla="+- 0 8593 8506"/>
                <a:gd name="T13" fmla="*/ T12 w 88"/>
                <a:gd name="T14" fmla="+- 0 2085 2068"/>
                <a:gd name="T15" fmla="*/ 2085 h 17"/>
                <a:gd name="T16" fmla="+- 0 8593 8506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1"/>
                  </a:moveTo>
                  <a:lnTo>
                    <a:pt x="-1" y="1"/>
                  </a:lnTo>
                  <a:lnTo>
                    <a:pt x="17" y="17"/>
                  </a:lnTo>
                  <a:lnTo>
                    <a:pt x="87" y="17"/>
                  </a:lnTo>
                  <a:lnTo>
                    <a:pt x="87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6789" name="Freeform 2369"/>
            <p:cNvSpPr>
              <a:spLocks/>
            </p:cNvSpPr>
            <p:nvPr/>
          </p:nvSpPr>
          <p:spPr bwMode="auto">
            <a:xfrm>
              <a:off x="6455979" y="3147239"/>
              <a:ext cx="55884" cy="10796"/>
            </a:xfrm>
            <a:custGeom>
              <a:avLst/>
              <a:gdLst>
                <a:gd name="T0" fmla="+- 0 8715 8628"/>
                <a:gd name="T1" fmla="*/ T0 w 88"/>
                <a:gd name="T2" fmla="+- 0 2069 2068"/>
                <a:gd name="T3" fmla="*/ 2069 h 17"/>
                <a:gd name="T4" fmla="+- 0 8628 8628"/>
                <a:gd name="T5" fmla="*/ T4 w 88"/>
                <a:gd name="T6" fmla="+- 0 2069 2068"/>
                <a:gd name="T7" fmla="*/ 2069 h 17"/>
                <a:gd name="T8" fmla="+- 0 8646 8628"/>
                <a:gd name="T9" fmla="*/ T8 w 88"/>
                <a:gd name="T10" fmla="+- 0 2085 2068"/>
                <a:gd name="T11" fmla="*/ 2085 h 17"/>
                <a:gd name="T12" fmla="+- 0 8715 8628"/>
                <a:gd name="T13" fmla="*/ T12 w 88"/>
                <a:gd name="T14" fmla="+- 0 2085 2068"/>
                <a:gd name="T15" fmla="*/ 2085 h 17"/>
                <a:gd name="T16" fmla="+- 0 8715 8628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1"/>
                  </a:moveTo>
                  <a:lnTo>
                    <a:pt x="0" y="1"/>
                  </a:lnTo>
                  <a:lnTo>
                    <a:pt x="18" y="17"/>
                  </a:lnTo>
                  <a:lnTo>
                    <a:pt x="87" y="17"/>
                  </a:lnTo>
                  <a:lnTo>
                    <a:pt x="87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6788" name="Freeform 2371"/>
            <p:cNvSpPr>
              <a:spLocks/>
            </p:cNvSpPr>
            <p:nvPr/>
          </p:nvSpPr>
          <p:spPr bwMode="auto">
            <a:xfrm>
              <a:off x="6534725" y="3147239"/>
              <a:ext cx="55884" cy="10796"/>
            </a:xfrm>
            <a:custGeom>
              <a:avLst/>
              <a:gdLst>
                <a:gd name="T0" fmla="+- 0 8839 8752"/>
                <a:gd name="T1" fmla="*/ T0 w 88"/>
                <a:gd name="T2" fmla="+- 0 2069 2068"/>
                <a:gd name="T3" fmla="*/ 2069 h 17"/>
                <a:gd name="T4" fmla="+- 0 8751 8752"/>
                <a:gd name="T5" fmla="*/ T4 w 88"/>
                <a:gd name="T6" fmla="+- 0 2069 2068"/>
                <a:gd name="T7" fmla="*/ 2069 h 17"/>
                <a:gd name="T8" fmla="+- 0 8768 8752"/>
                <a:gd name="T9" fmla="*/ T8 w 88"/>
                <a:gd name="T10" fmla="+- 0 2085 2068"/>
                <a:gd name="T11" fmla="*/ 2085 h 17"/>
                <a:gd name="T12" fmla="+- 0 8839 8752"/>
                <a:gd name="T13" fmla="*/ T12 w 88"/>
                <a:gd name="T14" fmla="+- 0 2085 2068"/>
                <a:gd name="T15" fmla="*/ 2085 h 17"/>
                <a:gd name="T16" fmla="+- 0 8839 8752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1"/>
                  </a:moveTo>
                  <a:lnTo>
                    <a:pt x="-1" y="1"/>
                  </a:lnTo>
                  <a:lnTo>
                    <a:pt x="16" y="17"/>
                  </a:lnTo>
                  <a:lnTo>
                    <a:pt x="87" y="17"/>
                  </a:lnTo>
                  <a:lnTo>
                    <a:pt x="87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6787" name="Freeform 2373"/>
            <p:cNvSpPr>
              <a:spLocks/>
            </p:cNvSpPr>
            <p:nvPr/>
          </p:nvSpPr>
          <p:spPr bwMode="auto">
            <a:xfrm>
              <a:off x="6649777" y="3147239"/>
              <a:ext cx="55884" cy="10796"/>
            </a:xfrm>
            <a:custGeom>
              <a:avLst/>
              <a:gdLst>
                <a:gd name="T0" fmla="+- 0 8961 8874"/>
                <a:gd name="T1" fmla="*/ T0 w 88"/>
                <a:gd name="T2" fmla="+- 0 2069 2068"/>
                <a:gd name="T3" fmla="*/ 2069 h 17"/>
                <a:gd name="T4" fmla="+- 0 8874 8874"/>
                <a:gd name="T5" fmla="*/ T4 w 88"/>
                <a:gd name="T6" fmla="+- 0 2069 2068"/>
                <a:gd name="T7" fmla="*/ 2069 h 17"/>
                <a:gd name="T8" fmla="+- 0 8891 8874"/>
                <a:gd name="T9" fmla="*/ T8 w 88"/>
                <a:gd name="T10" fmla="+- 0 2085 2068"/>
                <a:gd name="T11" fmla="*/ 2085 h 17"/>
                <a:gd name="T12" fmla="+- 0 8961 8874"/>
                <a:gd name="T13" fmla="*/ T12 w 88"/>
                <a:gd name="T14" fmla="+- 0 2085 2068"/>
                <a:gd name="T15" fmla="*/ 2085 h 17"/>
                <a:gd name="T16" fmla="+- 0 8961 8874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1"/>
                  </a:moveTo>
                  <a:lnTo>
                    <a:pt x="0" y="1"/>
                  </a:lnTo>
                  <a:lnTo>
                    <a:pt x="17" y="17"/>
                  </a:lnTo>
                  <a:lnTo>
                    <a:pt x="87" y="17"/>
                  </a:lnTo>
                  <a:lnTo>
                    <a:pt x="87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6786" name="Freeform 2375"/>
            <p:cNvSpPr>
              <a:spLocks/>
            </p:cNvSpPr>
            <p:nvPr/>
          </p:nvSpPr>
          <p:spPr bwMode="auto">
            <a:xfrm>
              <a:off x="6697808" y="3147239"/>
              <a:ext cx="55884" cy="10796"/>
            </a:xfrm>
            <a:custGeom>
              <a:avLst/>
              <a:gdLst>
                <a:gd name="T0" fmla="+- 0 9084 8996"/>
                <a:gd name="T1" fmla="*/ T0 w 88"/>
                <a:gd name="T2" fmla="+- 0 2069 2068"/>
                <a:gd name="T3" fmla="*/ 2069 h 17"/>
                <a:gd name="T4" fmla="+- 0 8996 8996"/>
                <a:gd name="T5" fmla="*/ T4 w 88"/>
                <a:gd name="T6" fmla="+- 0 2069 2068"/>
                <a:gd name="T7" fmla="*/ 2069 h 17"/>
                <a:gd name="T8" fmla="+- 0 9014 8996"/>
                <a:gd name="T9" fmla="*/ T8 w 88"/>
                <a:gd name="T10" fmla="+- 0 2085 2068"/>
                <a:gd name="T11" fmla="*/ 2085 h 17"/>
                <a:gd name="T12" fmla="+- 0 9084 8996"/>
                <a:gd name="T13" fmla="*/ T12 w 88"/>
                <a:gd name="T14" fmla="+- 0 2085 2068"/>
                <a:gd name="T15" fmla="*/ 2085 h 17"/>
                <a:gd name="T16" fmla="+- 0 9084 8996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1"/>
                  </a:moveTo>
                  <a:lnTo>
                    <a:pt x="0" y="1"/>
                  </a:lnTo>
                  <a:lnTo>
                    <a:pt x="18" y="17"/>
                  </a:lnTo>
                  <a:lnTo>
                    <a:pt x="88" y="17"/>
                  </a:lnTo>
                  <a:lnTo>
                    <a:pt x="88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6782" name="Freeform 2377"/>
            <p:cNvSpPr>
              <a:spLocks/>
            </p:cNvSpPr>
            <p:nvPr/>
          </p:nvSpPr>
          <p:spPr bwMode="auto">
            <a:xfrm>
              <a:off x="6775919" y="3147239"/>
              <a:ext cx="45088" cy="22228"/>
            </a:xfrm>
            <a:custGeom>
              <a:avLst/>
              <a:gdLst>
                <a:gd name="T0" fmla="+- 0 9171 9119"/>
                <a:gd name="T1" fmla="*/ T0 w 71"/>
                <a:gd name="T2" fmla="+- 0 2069 2068"/>
                <a:gd name="T3" fmla="*/ 2069 h 35"/>
                <a:gd name="T4" fmla="+- 0 9136 9119"/>
                <a:gd name="T5" fmla="*/ T4 w 71"/>
                <a:gd name="T6" fmla="+- 0 2103 2068"/>
                <a:gd name="T7" fmla="*/ 2103 h 35"/>
                <a:gd name="T8" fmla="+- 0 9153 9119"/>
                <a:gd name="T9" fmla="*/ T8 w 71"/>
                <a:gd name="T10" fmla="+- 0 2103 2068"/>
                <a:gd name="T11" fmla="*/ 2103 h 35"/>
                <a:gd name="T12" fmla="+- 0 9172 9119"/>
                <a:gd name="T13" fmla="*/ T12 w 71"/>
                <a:gd name="T14" fmla="+- 0 2085 2068"/>
                <a:gd name="T15" fmla="*/ 2085 h 35"/>
                <a:gd name="T16" fmla="+- 0 9171 9119"/>
                <a:gd name="T17" fmla="*/ T16 w 71"/>
                <a:gd name="T18" fmla="+- 0 2085 2068"/>
                <a:gd name="T19" fmla="*/ 2085 h 35"/>
                <a:gd name="T20" fmla="+- 0 9171 9119"/>
                <a:gd name="T21" fmla="*/ T20 w 71"/>
                <a:gd name="T22" fmla="+- 0 2069 2068"/>
                <a:gd name="T23" fmla="*/ 2069 h 3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</a:cxnLst>
              <a:rect l="0" t="0" r="r" b="b"/>
              <a:pathLst>
                <a:path w="71" h="35">
                  <a:moveTo>
                    <a:pt x="52" y="1"/>
                  </a:moveTo>
                  <a:lnTo>
                    <a:pt x="17" y="35"/>
                  </a:lnTo>
                  <a:lnTo>
                    <a:pt x="34" y="35"/>
                  </a:lnTo>
                  <a:lnTo>
                    <a:pt x="53" y="17"/>
                  </a:lnTo>
                  <a:lnTo>
                    <a:pt x="52" y="17"/>
                  </a:lnTo>
                  <a:lnTo>
                    <a:pt x="52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6783" name="Freeform 2378"/>
            <p:cNvSpPr>
              <a:spLocks/>
            </p:cNvSpPr>
            <p:nvPr/>
          </p:nvSpPr>
          <p:spPr bwMode="auto">
            <a:xfrm>
              <a:off x="6775919" y="3147239"/>
              <a:ext cx="45088" cy="22228"/>
            </a:xfrm>
            <a:custGeom>
              <a:avLst/>
              <a:gdLst>
                <a:gd name="T0" fmla="+- 0 9171 9119"/>
                <a:gd name="T1" fmla="*/ T0 w 71"/>
                <a:gd name="T2" fmla="+- 0 2069 2068"/>
                <a:gd name="T3" fmla="*/ 2069 h 35"/>
                <a:gd name="T4" fmla="+- 0 9118 9119"/>
                <a:gd name="T5" fmla="*/ T4 w 71"/>
                <a:gd name="T6" fmla="+- 0 2069 2068"/>
                <a:gd name="T7" fmla="*/ 2069 h 35"/>
                <a:gd name="T8" fmla="+- 0 9136 9119"/>
                <a:gd name="T9" fmla="*/ T8 w 71"/>
                <a:gd name="T10" fmla="+- 0 2085 2068"/>
                <a:gd name="T11" fmla="*/ 2085 h 35"/>
                <a:gd name="T12" fmla="+- 0 9154 9119"/>
                <a:gd name="T13" fmla="*/ T12 w 71"/>
                <a:gd name="T14" fmla="+- 0 2085 2068"/>
                <a:gd name="T15" fmla="*/ 2085 h 35"/>
                <a:gd name="T16" fmla="+- 0 9171 9119"/>
                <a:gd name="T17" fmla="*/ T16 w 71"/>
                <a:gd name="T18" fmla="+- 0 2069 2068"/>
                <a:gd name="T19" fmla="*/ 2069 h 3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71" h="35">
                  <a:moveTo>
                    <a:pt x="52" y="1"/>
                  </a:moveTo>
                  <a:lnTo>
                    <a:pt x="-1" y="1"/>
                  </a:lnTo>
                  <a:lnTo>
                    <a:pt x="17" y="17"/>
                  </a:lnTo>
                  <a:lnTo>
                    <a:pt x="35" y="17"/>
                  </a:lnTo>
                  <a:lnTo>
                    <a:pt x="52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6784" name="Freeform 2379"/>
            <p:cNvSpPr>
              <a:spLocks/>
            </p:cNvSpPr>
            <p:nvPr/>
          </p:nvSpPr>
          <p:spPr bwMode="auto">
            <a:xfrm>
              <a:off x="6775919" y="3147239"/>
              <a:ext cx="45088" cy="22228"/>
            </a:xfrm>
            <a:custGeom>
              <a:avLst/>
              <a:gdLst>
                <a:gd name="T0" fmla="+- 0 9189 9119"/>
                <a:gd name="T1" fmla="*/ T0 w 71"/>
                <a:gd name="T2" fmla="+- 0 2069 2068"/>
                <a:gd name="T3" fmla="*/ 2069 h 35"/>
                <a:gd name="T4" fmla="+- 0 9171 9119"/>
                <a:gd name="T5" fmla="*/ T4 w 71"/>
                <a:gd name="T6" fmla="+- 0 2069 2068"/>
                <a:gd name="T7" fmla="*/ 2069 h 35"/>
                <a:gd name="T8" fmla="+- 0 9171 9119"/>
                <a:gd name="T9" fmla="*/ T8 w 71"/>
                <a:gd name="T10" fmla="+- 0 2085 2068"/>
                <a:gd name="T11" fmla="*/ 2085 h 35"/>
                <a:gd name="T12" fmla="+- 0 9172 9119"/>
                <a:gd name="T13" fmla="*/ T12 w 71"/>
                <a:gd name="T14" fmla="+- 0 2085 2068"/>
                <a:gd name="T15" fmla="*/ 2085 h 35"/>
                <a:gd name="T16" fmla="+- 0 9189 9119"/>
                <a:gd name="T17" fmla="*/ T16 w 71"/>
                <a:gd name="T18" fmla="+- 0 2069 2068"/>
                <a:gd name="T19" fmla="*/ 2069 h 3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71" h="35">
                  <a:moveTo>
                    <a:pt x="70" y="1"/>
                  </a:moveTo>
                  <a:lnTo>
                    <a:pt x="52" y="1"/>
                  </a:lnTo>
                  <a:lnTo>
                    <a:pt x="52" y="17"/>
                  </a:lnTo>
                  <a:lnTo>
                    <a:pt x="53" y="17"/>
                  </a:lnTo>
                  <a:lnTo>
                    <a:pt x="70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260" name="Freeform 2448"/>
            <p:cNvSpPr>
              <a:spLocks/>
            </p:cNvSpPr>
            <p:nvPr/>
          </p:nvSpPr>
          <p:spPr bwMode="auto">
            <a:xfrm>
              <a:off x="4620062" y="3135808"/>
              <a:ext cx="44453" cy="33660"/>
            </a:xfrm>
            <a:custGeom>
              <a:avLst/>
              <a:gdLst>
                <a:gd name="T0" fmla="+- 0 5755 5737"/>
                <a:gd name="T1" fmla="*/ T0 w 70"/>
                <a:gd name="T2" fmla="+- 0 2051 2050"/>
                <a:gd name="T3" fmla="*/ 2051 h 53"/>
                <a:gd name="T4" fmla="+- 0 5737 5737"/>
                <a:gd name="T5" fmla="*/ T4 w 70"/>
                <a:gd name="T6" fmla="+- 0 2051 2050"/>
                <a:gd name="T7" fmla="*/ 2051 h 53"/>
                <a:gd name="T8" fmla="+- 0 5737 5737"/>
                <a:gd name="T9" fmla="*/ T8 w 70"/>
                <a:gd name="T10" fmla="+- 0 2069 2050"/>
                <a:gd name="T11" fmla="*/ 2069 h 53"/>
                <a:gd name="T12" fmla="+- 0 5755 5737"/>
                <a:gd name="T13" fmla="*/ T12 w 70"/>
                <a:gd name="T14" fmla="+- 0 2069 2050"/>
                <a:gd name="T15" fmla="*/ 2069 h 53"/>
                <a:gd name="T16" fmla="+- 0 5755 5737"/>
                <a:gd name="T17" fmla="*/ T16 w 70"/>
                <a:gd name="T18" fmla="+- 0 2051 2050"/>
                <a:gd name="T19" fmla="*/ 2051 h 53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70" h="53">
                  <a:moveTo>
                    <a:pt x="18" y="1"/>
                  </a:moveTo>
                  <a:lnTo>
                    <a:pt x="0" y="1"/>
                  </a:lnTo>
                  <a:lnTo>
                    <a:pt x="0" y="19"/>
                  </a:lnTo>
                  <a:lnTo>
                    <a:pt x="18" y="19"/>
                  </a:lnTo>
                  <a:lnTo>
                    <a:pt x="18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257" name="Freeform 2453"/>
            <p:cNvSpPr>
              <a:spLocks/>
            </p:cNvSpPr>
            <p:nvPr/>
          </p:nvSpPr>
          <p:spPr bwMode="auto">
            <a:xfrm>
              <a:off x="4742626" y="2077752"/>
              <a:ext cx="55884" cy="11432"/>
            </a:xfrm>
            <a:custGeom>
              <a:avLst/>
              <a:gdLst>
                <a:gd name="T0" fmla="+- 0 6018 5930"/>
                <a:gd name="T1" fmla="*/ T0 w 88"/>
                <a:gd name="T2" fmla="+- 0 384 384"/>
                <a:gd name="T3" fmla="*/ 384 h 18"/>
                <a:gd name="T4" fmla="+- 0 5930 5930"/>
                <a:gd name="T5" fmla="*/ T4 w 88"/>
                <a:gd name="T6" fmla="+- 0 384 384"/>
                <a:gd name="T7" fmla="*/ 384 h 18"/>
                <a:gd name="T8" fmla="+- 0 5947 5930"/>
                <a:gd name="T9" fmla="*/ T8 w 88"/>
                <a:gd name="T10" fmla="+- 0 402 384"/>
                <a:gd name="T11" fmla="*/ 402 h 18"/>
                <a:gd name="T12" fmla="+- 0 6018 5930"/>
                <a:gd name="T13" fmla="*/ T12 w 88"/>
                <a:gd name="T14" fmla="+- 0 402 384"/>
                <a:gd name="T15" fmla="*/ 402 h 18"/>
                <a:gd name="T16" fmla="+- 0 6018 5930"/>
                <a:gd name="T17" fmla="*/ T16 w 88"/>
                <a:gd name="T18" fmla="+- 0 384 384"/>
                <a:gd name="T19" fmla="*/ 384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8" y="0"/>
                  </a:moveTo>
                  <a:lnTo>
                    <a:pt x="0" y="0"/>
                  </a:lnTo>
                  <a:lnTo>
                    <a:pt x="17" y="18"/>
                  </a:lnTo>
                  <a:lnTo>
                    <a:pt x="88" y="18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256" name="Freeform 2455"/>
            <p:cNvSpPr>
              <a:spLocks/>
            </p:cNvSpPr>
            <p:nvPr/>
          </p:nvSpPr>
          <p:spPr bwMode="auto">
            <a:xfrm>
              <a:off x="4820737" y="2077752"/>
              <a:ext cx="55884" cy="11432"/>
            </a:xfrm>
            <a:custGeom>
              <a:avLst/>
              <a:gdLst>
                <a:gd name="T0" fmla="+- 0 6140 6053"/>
                <a:gd name="T1" fmla="*/ T0 w 88"/>
                <a:gd name="T2" fmla="+- 0 384 384"/>
                <a:gd name="T3" fmla="*/ 384 h 18"/>
                <a:gd name="T4" fmla="+- 0 6053 6053"/>
                <a:gd name="T5" fmla="*/ T4 w 88"/>
                <a:gd name="T6" fmla="+- 0 384 384"/>
                <a:gd name="T7" fmla="*/ 384 h 18"/>
                <a:gd name="T8" fmla="+- 0 6069 6053"/>
                <a:gd name="T9" fmla="*/ T8 w 88"/>
                <a:gd name="T10" fmla="+- 0 402 384"/>
                <a:gd name="T11" fmla="*/ 402 h 18"/>
                <a:gd name="T12" fmla="+- 0 6140 6053"/>
                <a:gd name="T13" fmla="*/ T12 w 88"/>
                <a:gd name="T14" fmla="+- 0 402 384"/>
                <a:gd name="T15" fmla="*/ 402 h 18"/>
                <a:gd name="T16" fmla="+- 0 6140 6053"/>
                <a:gd name="T17" fmla="*/ T16 w 88"/>
                <a:gd name="T18" fmla="+- 0 384 384"/>
                <a:gd name="T19" fmla="*/ 384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7" y="0"/>
                  </a:moveTo>
                  <a:lnTo>
                    <a:pt x="0" y="0"/>
                  </a:lnTo>
                  <a:lnTo>
                    <a:pt x="16" y="18"/>
                  </a:lnTo>
                  <a:lnTo>
                    <a:pt x="87" y="18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255" name="Freeform 2457"/>
            <p:cNvSpPr>
              <a:spLocks/>
            </p:cNvSpPr>
            <p:nvPr/>
          </p:nvSpPr>
          <p:spPr bwMode="auto">
            <a:xfrm>
              <a:off x="4898212" y="2077752"/>
              <a:ext cx="55884" cy="11432"/>
            </a:xfrm>
            <a:custGeom>
              <a:avLst/>
              <a:gdLst>
                <a:gd name="T0" fmla="+- 0 6263 6175"/>
                <a:gd name="T1" fmla="*/ T0 w 88"/>
                <a:gd name="T2" fmla="+- 0 384 384"/>
                <a:gd name="T3" fmla="*/ 384 h 18"/>
                <a:gd name="T4" fmla="+- 0 6175 6175"/>
                <a:gd name="T5" fmla="*/ T4 w 88"/>
                <a:gd name="T6" fmla="+- 0 384 384"/>
                <a:gd name="T7" fmla="*/ 384 h 18"/>
                <a:gd name="T8" fmla="+- 0 6193 6175"/>
                <a:gd name="T9" fmla="*/ T8 w 88"/>
                <a:gd name="T10" fmla="+- 0 402 384"/>
                <a:gd name="T11" fmla="*/ 402 h 18"/>
                <a:gd name="T12" fmla="+- 0 6263 6175"/>
                <a:gd name="T13" fmla="*/ T12 w 88"/>
                <a:gd name="T14" fmla="+- 0 402 384"/>
                <a:gd name="T15" fmla="*/ 402 h 18"/>
                <a:gd name="T16" fmla="+- 0 6263 6175"/>
                <a:gd name="T17" fmla="*/ T16 w 88"/>
                <a:gd name="T18" fmla="+- 0 384 384"/>
                <a:gd name="T19" fmla="*/ 384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8" y="0"/>
                  </a:moveTo>
                  <a:lnTo>
                    <a:pt x="0" y="0"/>
                  </a:lnTo>
                  <a:lnTo>
                    <a:pt x="18" y="18"/>
                  </a:lnTo>
                  <a:lnTo>
                    <a:pt x="88" y="18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254" name="Freeform 2459"/>
            <p:cNvSpPr>
              <a:spLocks/>
            </p:cNvSpPr>
            <p:nvPr/>
          </p:nvSpPr>
          <p:spPr bwMode="auto">
            <a:xfrm>
              <a:off x="4976323" y="2077752"/>
              <a:ext cx="55884" cy="11432"/>
            </a:xfrm>
            <a:custGeom>
              <a:avLst/>
              <a:gdLst>
                <a:gd name="T0" fmla="+- 0 6385 6298"/>
                <a:gd name="T1" fmla="*/ T0 w 88"/>
                <a:gd name="T2" fmla="+- 0 384 384"/>
                <a:gd name="T3" fmla="*/ 384 h 18"/>
                <a:gd name="T4" fmla="+- 0 6297 6298"/>
                <a:gd name="T5" fmla="*/ T4 w 88"/>
                <a:gd name="T6" fmla="+- 0 384 384"/>
                <a:gd name="T7" fmla="*/ 384 h 18"/>
                <a:gd name="T8" fmla="+- 0 6315 6298"/>
                <a:gd name="T9" fmla="*/ T8 w 88"/>
                <a:gd name="T10" fmla="+- 0 402 384"/>
                <a:gd name="T11" fmla="*/ 402 h 18"/>
                <a:gd name="T12" fmla="+- 0 6385 6298"/>
                <a:gd name="T13" fmla="*/ T12 w 88"/>
                <a:gd name="T14" fmla="+- 0 402 384"/>
                <a:gd name="T15" fmla="*/ 402 h 18"/>
                <a:gd name="T16" fmla="+- 0 6385 6298"/>
                <a:gd name="T17" fmla="*/ T16 w 88"/>
                <a:gd name="T18" fmla="+- 0 384 384"/>
                <a:gd name="T19" fmla="*/ 384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7" y="0"/>
                  </a:moveTo>
                  <a:lnTo>
                    <a:pt x="-1" y="0"/>
                  </a:lnTo>
                  <a:lnTo>
                    <a:pt x="17" y="18"/>
                  </a:lnTo>
                  <a:lnTo>
                    <a:pt x="87" y="18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253" name="Freeform 2461"/>
            <p:cNvSpPr>
              <a:spLocks/>
            </p:cNvSpPr>
            <p:nvPr/>
          </p:nvSpPr>
          <p:spPr bwMode="auto">
            <a:xfrm>
              <a:off x="5053798" y="2077752"/>
              <a:ext cx="55884" cy="11432"/>
            </a:xfrm>
            <a:custGeom>
              <a:avLst/>
              <a:gdLst>
                <a:gd name="T0" fmla="+- 0 6507 6420"/>
                <a:gd name="T1" fmla="*/ T0 w 88"/>
                <a:gd name="T2" fmla="+- 0 384 384"/>
                <a:gd name="T3" fmla="*/ 384 h 18"/>
                <a:gd name="T4" fmla="+- 0 6420 6420"/>
                <a:gd name="T5" fmla="*/ T4 w 88"/>
                <a:gd name="T6" fmla="+- 0 384 384"/>
                <a:gd name="T7" fmla="*/ 384 h 18"/>
                <a:gd name="T8" fmla="+- 0 6438 6420"/>
                <a:gd name="T9" fmla="*/ T8 w 88"/>
                <a:gd name="T10" fmla="+- 0 402 384"/>
                <a:gd name="T11" fmla="*/ 402 h 18"/>
                <a:gd name="T12" fmla="+- 0 6507 6420"/>
                <a:gd name="T13" fmla="*/ T12 w 88"/>
                <a:gd name="T14" fmla="+- 0 402 384"/>
                <a:gd name="T15" fmla="*/ 402 h 18"/>
                <a:gd name="T16" fmla="+- 0 6507 6420"/>
                <a:gd name="T17" fmla="*/ T16 w 88"/>
                <a:gd name="T18" fmla="+- 0 384 384"/>
                <a:gd name="T19" fmla="*/ 384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7" y="0"/>
                  </a:moveTo>
                  <a:lnTo>
                    <a:pt x="0" y="0"/>
                  </a:lnTo>
                  <a:lnTo>
                    <a:pt x="18" y="18"/>
                  </a:lnTo>
                  <a:lnTo>
                    <a:pt x="87" y="18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252" name="Freeform 2463"/>
            <p:cNvSpPr>
              <a:spLocks/>
            </p:cNvSpPr>
            <p:nvPr/>
          </p:nvSpPr>
          <p:spPr bwMode="auto">
            <a:xfrm>
              <a:off x="5132544" y="2077752"/>
              <a:ext cx="55884" cy="11432"/>
            </a:xfrm>
            <a:custGeom>
              <a:avLst/>
              <a:gdLst>
                <a:gd name="T0" fmla="+- 0 6631 6544"/>
                <a:gd name="T1" fmla="*/ T0 w 88"/>
                <a:gd name="T2" fmla="+- 0 384 384"/>
                <a:gd name="T3" fmla="*/ 384 h 18"/>
                <a:gd name="T4" fmla="+- 0 6543 6544"/>
                <a:gd name="T5" fmla="*/ T4 w 88"/>
                <a:gd name="T6" fmla="+- 0 384 384"/>
                <a:gd name="T7" fmla="*/ 384 h 18"/>
                <a:gd name="T8" fmla="+- 0 6560 6544"/>
                <a:gd name="T9" fmla="*/ T8 w 88"/>
                <a:gd name="T10" fmla="+- 0 402 384"/>
                <a:gd name="T11" fmla="*/ 402 h 18"/>
                <a:gd name="T12" fmla="+- 0 6631 6544"/>
                <a:gd name="T13" fmla="*/ T12 w 88"/>
                <a:gd name="T14" fmla="+- 0 402 384"/>
                <a:gd name="T15" fmla="*/ 402 h 18"/>
                <a:gd name="T16" fmla="+- 0 6631 6544"/>
                <a:gd name="T17" fmla="*/ T16 w 88"/>
                <a:gd name="T18" fmla="+- 0 384 384"/>
                <a:gd name="T19" fmla="*/ 384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7" y="0"/>
                  </a:moveTo>
                  <a:lnTo>
                    <a:pt x="-1" y="0"/>
                  </a:lnTo>
                  <a:lnTo>
                    <a:pt x="16" y="18"/>
                  </a:lnTo>
                  <a:lnTo>
                    <a:pt x="87" y="18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251" name="Freeform 2465"/>
            <p:cNvSpPr>
              <a:spLocks/>
            </p:cNvSpPr>
            <p:nvPr/>
          </p:nvSpPr>
          <p:spPr bwMode="auto">
            <a:xfrm>
              <a:off x="5210020" y="2077752"/>
              <a:ext cx="55884" cy="11432"/>
            </a:xfrm>
            <a:custGeom>
              <a:avLst/>
              <a:gdLst>
                <a:gd name="T0" fmla="+- 0 6753 6666"/>
                <a:gd name="T1" fmla="*/ T0 w 88"/>
                <a:gd name="T2" fmla="+- 0 384 384"/>
                <a:gd name="T3" fmla="*/ 384 h 18"/>
                <a:gd name="T4" fmla="+- 0 6666 6666"/>
                <a:gd name="T5" fmla="*/ T4 w 88"/>
                <a:gd name="T6" fmla="+- 0 384 384"/>
                <a:gd name="T7" fmla="*/ 384 h 18"/>
                <a:gd name="T8" fmla="+- 0 6683 6666"/>
                <a:gd name="T9" fmla="*/ T8 w 88"/>
                <a:gd name="T10" fmla="+- 0 402 384"/>
                <a:gd name="T11" fmla="*/ 402 h 18"/>
                <a:gd name="T12" fmla="+- 0 6753 6666"/>
                <a:gd name="T13" fmla="*/ T12 w 88"/>
                <a:gd name="T14" fmla="+- 0 402 384"/>
                <a:gd name="T15" fmla="*/ 402 h 18"/>
                <a:gd name="T16" fmla="+- 0 6753 6666"/>
                <a:gd name="T17" fmla="*/ T16 w 88"/>
                <a:gd name="T18" fmla="+- 0 384 384"/>
                <a:gd name="T19" fmla="*/ 384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7" y="0"/>
                  </a:moveTo>
                  <a:lnTo>
                    <a:pt x="0" y="0"/>
                  </a:lnTo>
                  <a:lnTo>
                    <a:pt x="17" y="18"/>
                  </a:lnTo>
                  <a:lnTo>
                    <a:pt x="87" y="18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250" name="Freeform 2467"/>
            <p:cNvSpPr>
              <a:spLocks/>
            </p:cNvSpPr>
            <p:nvPr/>
          </p:nvSpPr>
          <p:spPr bwMode="auto">
            <a:xfrm>
              <a:off x="5287495" y="2077752"/>
              <a:ext cx="55884" cy="11432"/>
            </a:xfrm>
            <a:custGeom>
              <a:avLst/>
              <a:gdLst>
                <a:gd name="T0" fmla="+- 0 6876 6788"/>
                <a:gd name="T1" fmla="*/ T0 w 88"/>
                <a:gd name="T2" fmla="+- 0 384 384"/>
                <a:gd name="T3" fmla="*/ 384 h 18"/>
                <a:gd name="T4" fmla="+- 0 6788 6788"/>
                <a:gd name="T5" fmla="*/ T4 w 88"/>
                <a:gd name="T6" fmla="+- 0 384 384"/>
                <a:gd name="T7" fmla="*/ 384 h 18"/>
                <a:gd name="T8" fmla="+- 0 6806 6788"/>
                <a:gd name="T9" fmla="*/ T8 w 88"/>
                <a:gd name="T10" fmla="+- 0 402 384"/>
                <a:gd name="T11" fmla="*/ 402 h 18"/>
                <a:gd name="T12" fmla="+- 0 6876 6788"/>
                <a:gd name="T13" fmla="*/ T12 w 88"/>
                <a:gd name="T14" fmla="+- 0 402 384"/>
                <a:gd name="T15" fmla="*/ 402 h 18"/>
                <a:gd name="T16" fmla="+- 0 6876 6788"/>
                <a:gd name="T17" fmla="*/ T16 w 88"/>
                <a:gd name="T18" fmla="+- 0 384 384"/>
                <a:gd name="T19" fmla="*/ 384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8" y="0"/>
                  </a:moveTo>
                  <a:lnTo>
                    <a:pt x="0" y="0"/>
                  </a:lnTo>
                  <a:lnTo>
                    <a:pt x="18" y="18"/>
                  </a:lnTo>
                  <a:lnTo>
                    <a:pt x="88" y="18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249" name="Freeform 2469"/>
            <p:cNvSpPr>
              <a:spLocks/>
            </p:cNvSpPr>
            <p:nvPr/>
          </p:nvSpPr>
          <p:spPr bwMode="auto">
            <a:xfrm>
              <a:off x="5365606" y="2077752"/>
              <a:ext cx="55884" cy="11432"/>
            </a:xfrm>
            <a:custGeom>
              <a:avLst/>
              <a:gdLst>
                <a:gd name="T0" fmla="+- 0 6998 6911"/>
                <a:gd name="T1" fmla="*/ T0 w 88"/>
                <a:gd name="T2" fmla="+- 0 384 384"/>
                <a:gd name="T3" fmla="*/ 384 h 18"/>
                <a:gd name="T4" fmla="+- 0 6911 6911"/>
                <a:gd name="T5" fmla="*/ T4 w 88"/>
                <a:gd name="T6" fmla="+- 0 384 384"/>
                <a:gd name="T7" fmla="*/ 384 h 18"/>
                <a:gd name="T8" fmla="+- 0 6929 6911"/>
                <a:gd name="T9" fmla="*/ T8 w 88"/>
                <a:gd name="T10" fmla="+- 0 402 384"/>
                <a:gd name="T11" fmla="*/ 402 h 18"/>
                <a:gd name="T12" fmla="+- 0 6998 6911"/>
                <a:gd name="T13" fmla="*/ T12 w 88"/>
                <a:gd name="T14" fmla="+- 0 402 384"/>
                <a:gd name="T15" fmla="*/ 402 h 18"/>
                <a:gd name="T16" fmla="+- 0 6998 6911"/>
                <a:gd name="T17" fmla="*/ T16 w 88"/>
                <a:gd name="T18" fmla="+- 0 384 384"/>
                <a:gd name="T19" fmla="*/ 384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7" y="0"/>
                  </a:moveTo>
                  <a:lnTo>
                    <a:pt x="0" y="0"/>
                  </a:lnTo>
                  <a:lnTo>
                    <a:pt x="18" y="18"/>
                  </a:lnTo>
                  <a:lnTo>
                    <a:pt x="87" y="18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248" name="Freeform 2471"/>
            <p:cNvSpPr>
              <a:spLocks/>
            </p:cNvSpPr>
            <p:nvPr/>
          </p:nvSpPr>
          <p:spPr bwMode="auto">
            <a:xfrm>
              <a:off x="5443716" y="2077752"/>
              <a:ext cx="55884" cy="11432"/>
            </a:xfrm>
            <a:custGeom>
              <a:avLst/>
              <a:gdLst>
                <a:gd name="T0" fmla="+- 0 7122 7034"/>
                <a:gd name="T1" fmla="*/ T0 w 88"/>
                <a:gd name="T2" fmla="+- 0 384 384"/>
                <a:gd name="T3" fmla="*/ 384 h 18"/>
                <a:gd name="T4" fmla="+- 0 7034 7034"/>
                <a:gd name="T5" fmla="*/ T4 w 88"/>
                <a:gd name="T6" fmla="+- 0 384 384"/>
                <a:gd name="T7" fmla="*/ 384 h 18"/>
                <a:gd name="T8" fmla="+- 0 7051 7034"/>
                <a:gd name="T9" fmla="*/ T8 w 88"/>
                <a:gd name="T10" fmla="+- 0 402 384"/>
                <a:gd name="T11" fmla="*/ 402 h 18"/>
                <a:gd name="T12" fmla="+- 0 7122 7034"/>
                <a:gd name="T13" fmla="*/ T12 w 88"/>
                <a:gd name="T14" fmla="+- 0 402 384"/>
                <a:gd name="T15" fmla="*/ 402 h 18"/>
                <a:gd name="T16" fmla="+- 0 7122 7034"/>
                <a:gd name="T17" fmla="*/ T16 w 88"/>
                <a:gd name="T18" fmla="+- 0 384 384"/>
                <a:gd name="T19" fmla="*/ 384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8" y="0"/>
                  </a:moveTo>
                  <a:lnTo>
                    <a:pt x="0" y="0"/>
                  </a:lnTo>
                  <a:lnTo>
                    <a:pt x="17" y="18"/>
                  </a:lnTo>
                  <a:lnTo>
                    <a:pt x="88" y="18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6927" name="Freeform 2473"/>
            <p:cNvSpPr>
              <a:spLocks/>
            </p:cNvSpPr>
            <p:nvPr/>
          </p:nvSpPr>
          <p:spPr bwMode="auto">
            <a:xfrm>
              <a:off x="5521827" y="2077752"/>
              <a:ext cx="55884" cy="11432"/>
            </a:xfrm>
            <a:custGeom>
              <a:avLst/>
              <a:gdLst>
                <a:gd name="T0" fmla="+- 0 7244 7157"/>
                <a:gd name="T1" fmla="*/ T0 w 88"/>
                <a:gd name="T2" fmla="+- 0 384 384"/>
                <a:gd name="T3" fmla="*/ 384 h 18"/>
                <a:gd name="T4" fmla="+- 0 7157 7157"/>
                <a:gd name="T5" fmla="*/ T4 w 88"/>
                <a:gd name="T6" fmla="+- 0 384 384"/>
                <a:gd name="T7" fmla="*/ 384 h 18"/>
                <a:gd name="T8" fmla="+- 0 7173 7157"/>
                <a:gd name="T9" fmla="*/ T8 w 88"/>
                <a:gd name="T10" fmla="+- 0 402 384"/>
                <a:gd name="T11" fmla="*/ 402 h 18"/>
                <a:gd name="T12" fmla="+- 0 7244 7157"/>
                <a:gd name="T13" fmla="*/ T12 w 88"/>
                <a:gd name="T14" fmla="+- 0 402 384"/>
                <a:gd name="T15" fmla="*/ 402 h 18"/>
                <a:gd name="T16" fmla="+- 0 7244 7157"/>
                <a:gd name="T17" fmla="*/ T16 w 88"/>
                <a:gd name="T18" fmla="+- 0 384 384"/>
                <a:gd name="T19" fmla="*/ 384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7" y="0"/>
                  </a:moveTo>
                  <a:lnTo>
                    <a:pt x="0" y="0"/>
                  </a:lnTo>
                  <a:lnTo>
                    <a:pt x="16" y="18"/>
                  </a:lnTo>
                  <a:lnTo>
                    <a:pt x="87" y="18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6926" name="Freeform 2475"/>
            <p:cNvSpPr>
              <a:spLocks/>
            </p:cNvSpPr>
            <p:nvPr/>
          </p:nvSpPr>
          <p:spPr bwMode="auto">
            <a:xfrm>
              <a:off x="5599303" y="2077752"/>
              <a:ext cx="55884" cy="11432"/>
            </a:xfrm>
            <a:custGeom>
              <a:avLst/>
              <a:gdLst>
                <a:gd name="T0" fmla="+- 0 7367 7279"/>
                <a:gd name="T1" fmla="*/ T0 w 88"/>
                <a:gd name="T2" fmla="+- 0 384 384"/>
                <a:gd name="T3" fmla="*/ 384 h 18"/>
                <a:gd name="T4" fmla="+- 0 7279 7279"/>
                <a:gd name="T5" fmla="*/ T4 w 88"/>
                <a:gd name="T6" fmla="+- 0 384 384"/>
                <a:gd name="T7" fmla="*/ 384 h 18"/>
                <a:gd name="T8" fmla="+- 0 7297 7279"/>
                <a:gd name="T9" fmla="*/ T8 w 88"/>
                <a:gd name="T10" fmla="+- 0 402 384"/>
                <a:gd name="T11" fmla="*/ 402 h 18"/>
                <a:gd name="T12" fmla="+- 0 7367 7279"/>
                <a:gd name="T13" fmla="*/ T12 w 88"/>
                <a:gd name="T14" fmla="+- 0 402 384"/>
                <a:gd name="T15" fmla="*/ 402 h 18"/>
                <a:gd name="T16" fmla="+- 0 7367 7279"/>
                <a:gd name="T17" fmla="*/ T16 w 88"/>
                <a:gd name="T18" fmla="+- 0 384 384"/>
                <a:gd name="T19" fmla="*/ 384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8" y="0"/>
                  </a:moveTo>
                  <a:lnTo>
                    <a:pt x="0" y="0"/>
                  </a:lnTo>
                  <a:lnTo>
                    <a:pt x="18" y="18"/>
                  </a:lnTo>
                  <a:lnTo>
                    <a:pt x="88" y="18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6925" name="Freeform 2477"/>
            <p:cNvSpPr>
              <a:spLocks/>
            </p:cNvSpPr>
            <p:nvPr/>
          </p:nvSpPr>
          <p:spPr bwMode="auto">
            <a:xfrm>
              <a:off x="5677413" y="2077752"/>
              <a:ext cx="55884" cy="11432"/>
            </a:xfrm>
            <a:custGeom>
              <a:avLst/>
              <a:gdLst>
                <a:gd name="T0" fmla="+- 0 7489 7402"/>
                <a:gd name="T1" fmla="*/ T0 w 88"/>
                <a:gd name="T2" fmla="+- 0 384 384"/>
                <a:gd name="T3" fmla="*/ 384 h 18"/>
                <a:gd name="T4" fmla="+- 0 7401 7402"/>
                <a:gd name="T5" fmla="*/ T4 w 88"/>
                <a:gd name="T6" fmla="+- 0 384 384"/>
                <a:gd name="T7" fmla="*/ 384 h 18"/>
                <a:gd name="T8" fmla="+- 0 7419 7402"/>
                <a:gd name="T9" fmla="*/ T8 w 88"/>
                <a:gd name="T10" fmla="+- 0 402 384"/>
                <a:gd name="T11" fmla="*/ 402 h 18"/>
                <a:gd name="T12" fmla="+- 0 7489 7402"/>
                <a:gd name="T13" fmla="*/ T12 w 88"/>
                <a:gd name="T14" fmla="+- 0 402 384"/>
                <a:gd name="T15" fmla="*/ 402 h 18"/>
                <a:gd name="T16" fmla="+- 0 7489 7402"/>
                <a:gd name="T17" fmla="*/ T16 w 88"/>
                <a:gd name="T18" fmla="+- 0 384 384"/>
                <a:gd name="T19" fmla="*/ 384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7" y="0"/>
                  </a:moveTo>
                  <a:lnTo>
                    <a:pt x="-1" y="0"/>
                  </a:lnTo>
                  <a:lnTo>
                    <a:pt x="17" y="18"/>
                  </a:lnTo>
                  <a:lnTo>
                    <a:pt x="87" y="18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6924" name="Freeform 2479"/>
            <p:cNvSpPr>
              <a:spLocks/>
            </p:cNvSpPr>
            <p:nvPr/>
          </p:nvSpPr>
          <p:spPr bwMode="auto">
            <a:xfrm>
              <a:off x="5754889" y="2077752"/>
              <a:ext cx="55884" cy="11432"/>
            </a:xfrm>
            <a:custGeom>
              <a:avLst/>
              <a:gdLst>
                <a:gd name="T0" fmla="+- 0 7611 7524"/>
                <a:gd name="T1" fmla="*/ T0 w 88"/>
                <a:gd name="T2" fmla="+- 0 384 384"/>
                <a:gd name="T3" fmla="*/ 384 h 18"/>
                <a:gd name="T4" fmla="+- 0 7524 7524"/>
                <a:gd name="T5" fmla="*/ T4 w 88"/>
                <a:gd name="T6" fmla="+- 0 384 384"/>
                <a:gd name="T7" fmla="*/ 384 h 18"/>
                <a:gd name="T8" fmla="+- 0 7542 7524"/>
                <a:gd name="T9" fmla="*/ T8 w 88"/>
                <a:gd name="T10" fmla="+- 0 402 384"/>
                <a:gd name="T11" fmla="*/ 402 h 18"/>
                <a:gd name="T12" fmla="+- 0 7611 7524"/>
                <a:gd name="T13" fmla="*/ T12 w 88"/>
                <a:gd name="T14" fmla="+- 0 402 384"/>
                <a:gd name="T15" fmla="*/ 402 h 18"/>
                <a:gd name="T16" fmla="+- 0 7611 7524"/>
                <a:gd name="T17" fmla="*/ T16 w 88"/>
                <a:gd name="T18" fmla="+- 0 384 384"/>
                <a:gd name="T19" fmla="*/ 384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7" y="0"/>
                  </a:moveTo>
                  <a:lnTo>
                    <a:pt x="0" y="0"/>
                  </a:lnTo>
                  <a:lnTo>
                    <a:pt x="18" y="18"/>
                  </a:lnTo>
                  <a:lnTo>
                    <a:pt x="87" y="18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6923" name="Freeform 2481"/>
            <p:cNvSpPr>
              <a:spLocks/>
            </p:cNvSpPr>
            <p:nvPr/>
          </p:nvSpPr>
          <p:spPr bwMode="auto">
            <a:xfrm>
              <a:off x="5833635" y="2077752"/>
              <a:ext cx="55884" cy="11432"/>
            </a:xfrm>
            <a:custGeom>
              <a:avLst/>
              <a:gdLst>
                <a:gd name="T0" fmla="+- 0 7735 7648"/>
                <a:gd name="T1" fmla="*/ T0 w 88"/>
                <a:gd name="T2" fmla="+- 0 384 384"/>
                <a:gd name="T3" fmla="*/ 384 h 18"/>
                <a:gd name="T4" fmla="+- 0 7647 7648"/>
                <a:gd name="T5" fmla="*/ T4 w 88"/>
                <a:gd name="T6" fmla="+- 0 384 384"/>
                <a:gd name="T7" fmla="*/ 384 h 18"/>
                <a:gd name="T8" fmla="+- 0 7664 7648"/>
                <a:gd name="T9" fmla="*/ T8 w 88"/>
                <a:gd name="T10" fmla="+- 0 402 384"/>
                <a:gd name="T11" fmla="*/ 402 h 18"/>
                <a:gd name="T12" fmla="+- 0 7735 7648"/>
                <a:gd name="T13" fmla="*/ T12 w 88"/>
                <a:gd name="T14" fmla="+- 0 402 384"/>
                <a:gd name="T15" fmla="*/ 402 h 18"/>
                <a:gd name="T16" fmla="+- 0 7735 7648"/>
                <a:gd name="T17" fmla="*/ T16 w 88"/>
                <a:gd name="T18" fmla="+- 0 384 384"/>
                <a:gd name="T19" fmla="*/ 384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7" y="0"/>
                  </a:moveTo>
                  <a:lnTo>
                    <a:pt x="-1" y="0"/>
                  </a:lnTo>
                  <a:lnTo>
                    <a:pt x="16" y="18"/>
                  </a:lnTo>
                  <a:lnTo>
                    <a:pt x="87" y="18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6922" name="Freeform 2483"/>
            <p:cNvSpPr>
              <a:spLocks/>
            </p:cNvSpPr>
            <p:nvPr/>
          </p:nvSpPr>
          <p:spPr bwMode="auto">
            <a:xfrm>
              <a:off x="5911110" y="2077752"/>
              <a:ext cx="55884" cy="11432"/>
            </a:xfrm>
            <a:custGeom>
              <a:avLst/>
              <a:gdLst>
                <a:gd name="T0" fmla="+- 0 7857 7770"/>
                <a:gd name="T1" fmla="*/ T0 w 88"/>
                <a:gd name="T2" fmla="+- 0 384 384"/>
                <a:gd name="T3" fmla="*/ 384 h 18"/>
                <a:gd name="T4" fmla="+- 0 7770 7770"/>
                <a:gd name="T5" fmla="*/ T4 w 88"/>
                <a:gd name="T6" fmla="+- 0 384 384"/>
                <a:gd name="T7" fmla="*/ 384 h 18"/>
                <a:gd name="T8" fmla="+- 0 7787 7770"/>
                <a:gd name="T9" fmla="*/ T8 w 88"/>
                <a:gd name="T10" fmla="+- 0 402 384"/>
                <a:gd name="T11" fmla="*/ 402 h 18"/>
                <a:gd name="T12" fmla="+- 0 7857 7770"/>
                <a:gd name="T13" fmla="*/ T12 w 88"/>
                <a:gd name="T14" fmla="+- 0 402 384"/>
                <a:gd name="T15" fmla="*/ 402 h 18"/>
                <a:gd name="T16" fmla="+- 0 7857 7770"/>
                <a:gd name="T17" fmla="*/ T16 w 88"/>
                <a:gd name="T18" fmla="+- 0 384 384"/>
                <a:gd name="T19" fmla="*/ 384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7" y="0"/>
                  </a:moveTo>
                  <a:lnTo>
                    <a:pt x="0" y="0"/>
                  </a:lnTo>
                  <a:lnTo>
                    <a:pt x="17" y="18"/>
                  </a:lnTo>
                  <a:lnTo>
                    <a:pt x="87" y="18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6921" name="Freeform 2485"/>
            <p:cNvSpPr>
              <a:spLocks/>
            </p:cNvSpPr>
            <p:nvPr/>
          </p:nvSpPr>
          <p:spPr bwMode="auto">
            <a:xfrm>
              <a:off x="5988586" y="2077752"/>
              <a:ext cx="55884" cy="11432"/>
            </a:xfrm>
            <a:custGeom>
              <a:avLst/>
              <a:gdLst>
                <a:gd name="T0" fmla="+- 0 7980 7892"/>
                <a:gd name="T1" fmla="*/ T0 w 88"/>
                <a:gd name="T2" fmla="+- 0 384 384"/>
                <a:gd name="T3" fmla="*/ 384 h 18"/>
                <a:gd name="T4" fmla="+- 0 7892 7892"/>
                <a:gd name="T5" fmla="*/ T4 w 88"/>
                <a:gd name="T6" fmla="+- 0 384 384"/>
                <a:gd name="T7" fmla="*/ 384 h 18"/>
                <a:gd name="T8" fmla="+- 0 7910 7892"/>
                <a:gd name="T9" fmla="*/ T8 w 88"/>
                <a:gd name="T10" fmla="+- 0 402 384"/>
                <a:gd name="T11" fmla="*/ 402 h 18"/>
                <a:gd name="T12" fmla="+- 0 7980 7892"/>
                <a:gd name="T13" fmla="*/ T12 w 88"/>
                <a:gd name="T14" fmla="+- 0 402 384"/>
                <a:gd name="T15" fmla="*/ 402 h 18"/>
                <a:gd name="T16" fmla="+- 0 7980 7892"/>
                <a:gd name="T17" fmla="*/ T16 w 88"/>
                <a:gd name="T18" fmla="+- 0 384 384"/>
                <a:gd name="T19" fmla="*/ 384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8" y="0"/>
                  </a:moveTo>
                  <a:lnTo>
                    <a:pt x="0" y="0"/>
                  </a:lnTo>
                  <a:lnTo>
                    <a:pt x="18" y="18"/>
                  </a:lnTo>
                  <a:lnTo>
                    <a:pt x="88" y="18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6920" name="Freeform 2487"/>
            <p:cNvSpPr>
              <a:spLocks/>
            </p:cNvSpPr>
            <p:nvPr/>
          </p:nvSpPr>
          <p:spPr bwMode="auto">
            <a:xfrm>
              <a:off x="6066696" y="2077752"/>
              <a:ext cx="55884" cy="11432"/>
            </a:xfrm>
            <a:custGeom>
              <a:avLst/>
              <a:gdLst>
                <a:gd name="T0" fmla="+- 0 8102 8015"/>
                <a:gd name="T1" fmla="*/ T0 w 88"/>
                <a:gd name="T2" fmla="+- 0 384 384"/>
                <a:gd name="T3" fmla="*/ 384 h 18"/>
                <a:gd name="T4" fmla="+- 0 8015 8015"/>
                <a:gd name="T5" fmla="*/ T4 w 88"/>
                <a:gd name="T6" fmla="+- 0 384 384"/>
                <a:gd name="T7" fmla="*/ 384 h 18"/>
                <a:gd name="T8" fmla="+- 0 8033 8015"/>
                <a:gd name="T9" fmla="*/ T8 w 88"/>
                <a:gd name="T10" fmla="+- 0 402 384"/>
                <a:gd name="T11" fmla="*/ 402 h 18"/>
                <a:gd name="T12" fmla="+- 0 8102 8015"/>
                <a:gd name="T13" fmla="*/ T12 w 88"/>
                <a:gd name="T14" fmla="+- 0 402 384"/>
                <a:gd name="T15" fmla="*/ 402 h 18"/>
                <a:gd name="T16" fmla="+- 0 8102 8015"/>
                <a:gd name="T17" fmla="*/ T16 w 88"/>
                <a:gd name="T18" fmla="+- 0 384 384"/>
                <a:gd name="T19" fmla="*/ 384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7" y="0"/>
                  </a:moveTo>
                  <a:lnTo>
                    <a:pt x="0" y="0"/>
                  </a:lnTo>
                  <a:lnTo>
                    <a:pt x="18" y="18"/>
                  </a:lnTo>
                  <a:lnTo>
                    <a:pt x="87" y="18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6919" name="Freeform 2489"/>
            <p:cNvSpPr>
              <a:spLocks/>
            </p:cNvSpPr>
            <p:nvPr/>
          </p:nvSpPr>
          <p:spPr bwMode="auto">
            <a:xfrm>
              <a:off x="6144172" y="2077752"/>
              <a:ext cx="55884" cy="11432"/>
            </a:xfrm>
            <a:custGeom>
              <a:avLst/>
              <a:gdLst>
                <a:gd name="T0" fmla="+- 0 8225 8137"/>
                <a:gd name="T1" fmla="*/ T0 w 88"/>
                <a:gd name="T2" fmla="+- 0 384 384"/>
                <a:gd name="T3" fmla="*/ 384 h 18"/>
                <a:gd name="T4" fmla="+- 0 8137 8137"/>
                <a:gd name="T5" fmla="*/ T4 w 88"/>
                <a:gd name="T6" fmla="+- 0 384 384"/>
                <a:gd name="T7" fmla="*/ 384 h 18"/>
                <a:gd name="T8" fmla="+- 0 8155 8137"/>
                <a:gd name="T9" fmla="*/ T8 w 88"/>
                <a:gd name="T10" fmla="+- 0 402 384"/>
                <a:gd name="T11" fmla="*/ 402 h 18"/>
                <a:gd name="T12" fmla="+- 0 8225 8137"/>
                <a:gd name="T13" fmla="*/ T12 w 88"/>
                <a:gd name="T14" fmla="+- 0 402 384"/>
                <a:gd name="T15" fmla="*/ 402 h 18"/>
                <a:gd name="T16" fmla="+- 0 8225 8137"/>
                <a:gd name="T17" fmla="*/ T16 w 88"/>
                <a:gd name="T18" fmla="+- 0 384 384"/>
                <a:gd name="T19" fmla="*/ 384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8" y="0"/>
                  </a:moveTo>
                  <a:lnTo>
                    <a:pt x="0" y="0"/>
                  </a:lnTo>
                  <a:lnTo>
                    <a:pt x="18" y="18"/>
                  </a:lnTo>
                  <a:lnTo>
                    <a:pt x="88" y="18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6918" name="Freeform 2491"/>
            <p:cNvSpPr>
              <a:spLocks/>
            </p:cNvSpPr>
            <p:nvPr/>
          </p:nvSpPr>
          <p:spPr bwMode="auto">
            <a:xfrm>
              <a:off x="6222918" y="2077752"/>
              <a:ext cx="55884" cy="11432"/>
            </a:xfrm>
            <a:custGeom>
              <a:avLst/>
              <a:gdLst>
                <a:gd name="T0" fmla="+- 0 8348 8261"/>
                <a:gd name="T1" fmla="*/ T0 w 88"/>
                <a:gd name="T2" fmla="+- 0 384 384"/>
                <a:gd name="T3" fmla="*/ 384 h 18"/>
                <a:gd name="T4" fmla="+- 0 8261 8261"/>
                <a:gd name="T5" fmla="*/ T4 w 88"/>
                <a:gd name="T6" fmla="+- 0 384 384"/>
                <a:gd name="T7" fmla="*/ 384 h 18"/>
                <a:gd name="T8" fmla="+- 0 8277 8261"/>
                <a:gd name="T9" fmla="*/ T8 w 88"/>
                <a:gd name="T10" fmla="+- 0 402 384"/>
                <a:gd name="T11" fmla="*/ 402 h 18"/>
                <a:gd name="T12" fmla="+- 0 8348 8261"/>
                <a:gd name="T13" fmla="*/ T12 w 88"/>
                <a:gd name="T14" fmla="+- 0 402 384"/>
                <a:gd name="T15" fmla="*/ 402 h 18"/>
                <a:gd name="T16" fmla="+- 0 8348 8261"/>
                <a:gd name="T17" fmla="*/ T16 w 88"/>
                <a:gd name="T18" fmla="+- 0 384 384"/>
                <a:gd name="T19" fmla="*/ 384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7" y="0"/>
                  </a:moveTo>
                  <a:lnTo>
                    <a:pt x="0" y="0"/>
                  </a:lnTo>
                  <a:lnTo>
                    <a:pt x="16" y="18"/>
                  </a:lnTo>
                  <a:lnTo>
                    <a:pt x="87" y="18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6917" name="Freeform 2493"/>
            <p:cNvSpPr>
              <a:spLocks/>
            </p:cNvSpPr>
            <p:nvPr/>
          </p:nvSpPr>
          <p:spPr bwMode="auto">
            <a:xfrm>
              <a:off x="6300393" y="2077752"/>
              <a:ext cx="55884" cy="11432"/>
            </a:xfrm>
            <a:custGeom>
              <a:avLst/>
              <a:gdLst>
                <a:gd name="T0" fmla="+- 0 8471 8383"/>
                <a:gd name="T1" fmla="*/ T0 w 88"/>
                <a:gd name="T2" fmla="+- 0 384 384"/>
                <a:gd name="T3" fmla="*/ 384 h 18"/>
                <a:gd name="T4" fmla="+- 0 8383 8383"/>
                <a:gd name="T5" fmla="*/ T4 w 88"/>
                <a:gd name="T6" fmla="+- 0 384 384"/>
                <a:gd name="T7" fmla="*/ 384 h 18"/>
                <a:gd name="T8" fmla="+- 0 8400 8383"/>
                <a:gd name="T9" fmla="*/ T8 w 88"/>
                <a:gd name="T10" fmla="+- 0 402 384"/>
                <a:gd name="T11" fmla="*/ 402 h 18"/>
                <a:gd name="T12" fmla="+- 0 8471 8383"/>
                <a:gd name="T13" fmla="*/ T12 w 88"/>
                <a:gd name="T14" fmla="+- 0 402 384"/>
                <a:gd name="T15" fmla="*/ 402 h 18"/>
                <a:gd name="T16" fmla="+- 0 8471 8383"/>
                <a:gd name="T17" fmla="*/ T16 w 88"/>
                <a:gd name="T18" fmla="+- 0 384 384"/>
                <a:gd name="T19" fmla="*/ 384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8" y="0"/>
                  </a:moveTo>
                  <a:lnTo>
                    <a:pt x="0" y="0"/>
                  </a:lnTo>
                  <a:lnTo>
                    <a:pt x="17" y="18"/>
                  </a:lnTo>
                  <a:lnTo>
                    <a:pt x="88" y="18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6916" name="Freeform 2495"/>
            <p:cNvSpPr>
              <a:spLocks/>
            </p:cNvSpPr>
            <p:nvPr/>
          </p:nvSpPr>
          <p:spPr bwMode="auto">
            <a:xfrm>
              <a:off x="6378504" y="2077752"/>
              <a:ext cx="55884" cy="11432"/>
            </a:xfrm>
            <a:custGeom>
              <a:avLst/>
              <a:gdLst>
                <a:gd name="T0" fmla="+- 0 8593 8506"/>
                <a:gd name="T1" fmla="*/ T0 w 88"/>
                <a:gd name="T2" fmla="+- 0 384 384"/>
                <a:gd name="T3" fmla="*/ 384 h 18"/>
                <a:gd name="T4" fmla="+- 0 8505 8506"/>
                <a:gd name="T5" fmla="*/ T4 w 88"/>
                <a:gd name="T6" fmla="+- 0 384 384"/>
                <a:gd name="T7" fmla="*/ 384 h 18"/>
                <a:gd name="T8" fmla="+- 0 8523 8506"/>
                <a:gd name="T9" fmla="*/ T8 w 88"/>
                <a:gd name="T10" fmla="+- 0 402 384"/>
                <a:gd name="T11" fmla="*/ 402 h 18"/>
                <a:gd name="T12" fmla="+- 0 8593 8506"/>
                <a:gd name="T13" fmla="*/ T12 w 88"/>
                <a:gd name="T14" fmla="+- 0 402 384"/>
                <a:gd name="T15" fmla="*/ 402 h 18"/>
                <a:gd name="T16" fmla="+- 0 8593 8506"/>
                <a:gd name="T17" fmla="*/ T16 w 88"/>
                <a:gd name="T18" fmla="+- 0 384 384"/>
                <a:gd name="T19" fmla="*/ 384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7" y="0"/>
                  </a:moveTo>
                  <a:lnTo>
                    <a:pt x="-1" y="0"/>
                  </a:lnTo>
                  <a:lnTo>
                    <a:pt x="17" y="18"/>
                  </a:lnTo>
                  <a:lnTo>
                    <a:pt x="87" y="18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6915" name="Freeform 2497"/>
            <p:cNvSpPr>
              <a:spLocks/>
            </p:cNvSpPr>
            <p:nvPr/>
          </p:nvSpPr>
          <p:spPr bwMode="auto">
            <a:xfrm>
              <a:off x="6455979" y="2077752"/>
              <a:ext cx="55884" cy="11432"/>
            </a:xfrm>
            <a:custGeom>
              <a:avLst/>
              <a:gdLst>
                <a:gd name="T0" fmla="+- 0 8715 8628"/>
                <a:gd name="T1" fmla="*/ T0 w 88"/>
                <a:gd name="T2" fmla="+- 0 384 384"/>
                <a:gd name="T3" fmla="*/ 384 h 18"/>
                <a:gd name="T4" fmla="+- 0 8628 8628"/>
                <a:gd name="T5" fmla="*/ T4 w 88"/>
                <a:gd name="T6" fmla="+- 0 384 384"/>
                <a:gd name="T7" fmla="*/ 384 h 18"/>
                <a:gd name="T8" fmla="+- 0 8646 8628"/>
                <a:gd name="T9" fmla="*/ T8 w 88"/>
                <a:gd name="T10" fmla="+- 0 402 384"/>
                <a:gd name="T11" fmla="*/ 402 h 18"/>
                <a:gd name="T12" fmla="+- 0 8715 8628"/>
                <a:gd name="T13" fmla="*/ T12 w 88"/>
                <a:gd name="T14" fmla="+- 0 402 384"/>
                <a:gd name="T15" fmla="*/ 402 h 18"/>
                <a:gd name="T16" fmla="+- 0 8715 8628"/>
                <a:gd name="T17" fmla="*/ T16 w 88"/>
                <a:gd name="T18" fmla="+- 0 384 384"/>
                <a:gd name="T19" fmla="*/ 384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7" y="0"/>
                  </a:moveTo>
                  <a:lnTo>
                    <a:pt x="0" y="0"/>
                  </a:lnTo>
                  <a:lnTo>
                    <a:pt x="18" y="18"/>
                  </a:lnTo>
                  <a:lnTo>
                    <a:pt x="87" y="18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6913" name="Freeform 2499"/>
            <p:cNvSpPr>
              <a:spLocks/>
            </p:cNvSpPr>
            <p:nvPr/>
          </p:nvSpPr>
          <p:spPr bwMode="auto">
            <a:xfrm>
              <a:off x="6534725" y="2077752"/>
              <a:ext cx="55884" cy="11432"/>
            </a:xfrm>
            <a:custGeom>
              <a:avLst/>
              <a:gdLst>
                <a:gd name="T0" fmla="+- 0 8839 8752"/>
                <a:gd name="T1" fmla="*/ T0 w 88"/>
                <a:gd name="T2" fmla="+- 0 384 384"/>
                <a:gd name="T3" fmla="*/ 384 h 18"/>
                <a:gd name="T4" fmla="+- 0 8751 8752"/>
                <a:gd name="T5" fmla="*/ T4 w 88"/>
                <a:gd name="T6" fmla="+- 0 384 384"/>
                <a:gd name="T7" fmla="*/ 384 h 18"/>
                <a:gd name="T8" fmla="+- 0 8768 8752"/>
                <a:gd name="T9" fmla="*/ T8 w 88"/>
                <a:gd name="T10" fmla="+- 0 402 384"/>
                <a:gd name="T11" fmla="*/ 402 h 18"/>
                <a:gd name="T12" fmla="+- 0 8839 8752"/>
                <a:gd name="T13" fmla="*/ T12 w 88"/>
                <a:gd name="T14" fmla="+- 0 402 384"/>
                <a:gd name="T15" fmla="*/ 402 h 18"/>
                <a:gd name="T16" fmla="+- 0 8839 8752"/>
                <a:gd name="T17" fmla="*/ T16 w 88"/>
                <a:gd name="T18" fmla="+- 0 384 384"/>
                <a:gd name="T19" fmla="*/ 384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7" y="0"/>
                  </a:moveTo>
                  <a:lnTo>
                    <a:pt x="-1" y="0"/>
                  </a:lnTo>
                  <a:lnTo>
                    <a:pt x="16" y="18"/>
                  </a:lnTo>
                  <a:lnTo>
                    <a:pt x="87" y="18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6912" name="Freeform 2501"/>
            <p:cNvSpPr>
              <a:spLocks/>
            </p:cNvSpPr>
            <p:nvPr/>
          </p:nvSpPr>
          <p:spPr bwMode="auto">
            <a:xfrm>
              <a:off x="6649777" y="2077752"/>
              <a:ext cx="55884" cy="11432"/>
            </a:xfrm>
            <a:custGeom>
              <a:avLst/>
              <a:gdLst>
                <a:gd name="T0" fmla="+- 0 8961 8874"/>
                <a:gd name="T1" fmla="*/ T0 w 88"/>
                <a:gd name="T2" fmla="+- 0 384 384"/>
                <a:gd name="T3" fmla="*/ 384 h 18"/>
                <a:gd name="T4" fmla="+- 0 8874 8874"/>
                <a:gd name="T5" fmla="*/ T4 w 88"/>
                <a:gd name="T6" fmla="+- 0 384 384"/>
                <a:gd name="T7" fmla="*/ 384 h 18"/>
                <a:gd name="T8" fmla="+- 0 8891 8874"/>
                <a:gd name="T9" fmla="*/ T8 w 88"/>
                <a:gd name="T10" fmla="+- 0 402 384"/>
                <a:gd name="T11" fmla="*/ 402 h 18"/>
                <a:gd name="T12" fmla="+- 0 8961 8874"/>
                <a:gd name="T13" fmla="*/ T12 w 88"/>
                <a:gd name="T14" fmla="+- 0 402 384"/>
                <a:gd name="T15" fmla="*/ 402 h 18"/>
                <a:gd name="T16" fmla="+- 0 8961 8874"/>
                <a:gd name="T17" fmla="*/ T16 w 88"/>
                <a:gd name="T18" fmla="+- 0 384 384"/>
                <a:gd name="T19" fmla="*/ 384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7" y="0"/>
                  </a:moveTo>
                  <a:lnTo>
                    <a:pt x="0" y="0"/>
                  </a:lnTo>
                  <a:lnTo>
                    <a:pt x="17" y="18"/>
                  </a:lnTo>
                  <a:lnTo>
                    <a:pt x="87" y="18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6911" name="Freeform 2503"/>
            <p:cNvSpPr>
              <a:spLocks/>
            </p:cNvSpPr>
            <p:nvPr/>
          </p:nvSpPr>
          <p:spPr bwMode="auto">
            <a:xfrm>
              <a:off x="6697808" y="2077752"/>
              <a:ext cx="55884" cy="11432"/>
            </a:xfrm>
            <a:custGeom>
              <a:avLst/>
              <a:gdLst>
                <a:gd name="T0" fmla="+- 0 9084 8996"/>
                <a:gd name="T1" fmla="*/ T0 w 88"/>
                <a:gd name="T2" fmla="+- 0 384 384"/>
                <a:gd name="T3" fmla="*/ 384 h 18"/>
                <a:gd name="T4" fmla="+- 0 8996 8996"/>
                <a:gd name="T5" fmla="*/ T4 w 88"/>
                <a:gd name="T6" fmla="+- 0 384 384"/>
                <a:gd name="T7" fmla="*/ 384 h 18"/>
                <a:gd name="T8" fmla="+- 0 9014 8996"/>
                <a:gd name="T9" fmla="*/ T8 w 88"/>
                <a:gd name="T10" fmla="+- 0 402 384"/>
                <a:gd name="T11" fmla="*/ 402 h 18"/>
                <a:gd name="T12" fmla="+- 0 9084 8996"/>
                <a:gd name="T13" fmla="*/ T12 w 88"/>
                <a:gd name="T14" fmla="+- 0 402 384"/>
                <a:gd name="T15" fmla="*/ 402 h 18"/>
                <a:gd name="T16" fmla="+- 0 9084 8996"/>
                <a:gd name="T17" fmla="*/ T16 w 88"/>
                <a:gd name="T18" fmla="+- 0 384 384"/>
                <a:gd name="T19" fmla="*/ 384 h 1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8">
                  <a:moveTo>
                    <a:pt x="88" y="0"/>
                  </a:moveTo>
                  <a:lnTo>
                    <a:pt x="0" y="0"/>
                  </a:lnTo>
                  <a:lnTo>
                    <a:pt x="18" y="18"/>
                  </a:lnTo>
                  <a:lnTo>
                    <a:pt x="88" y="18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6908" name="Freeform 2506"/>
            <p:cNvSpPr>
              <a:spLocks/>
            </p:cNvSpPr>
            <p:nvPr/>
          </p:nvSpPr>
          <p:spPr bwMode="auto">
            <a:xfrm>
              <a:off x="6775919" y="2077752"/>
              <a:ext cx="45088" cy="22228"/>
            </a:xfrm>
            <a:custGeom>
              <a:avLst/>
              <a:gdLst>
                <a:gd name="T0" fmla="+- 0 9171 9119"/>
                <a:gd name="T1" fmla="*/ T0 w 71"/>
                <a:gd name="T2" fmla="+- 0 384 384"/>
                <a:gd name="T3" fmla="*/ 384 h 35"/>
                <a:gd name="T4" fmla="+- 0 9118 9119"/>
                <a:gd name="T5" fmla="*/ T4 w 71"/>
                <a:gd name="T6" fmla="+- 0 384 384"/>
                <a:gd name="T7" fmla="*/ 384 h 35"/>
                <a:gd name="T8" fmla="+- 0 9136 9119"/>
                <a:gd name="T9" fmla="*/ T8 w 71"/>
                <a:gd name="T10" fmla="+- 0 402 384"/>
                <a:gd name="T11" fmla="*/ 402 h 35"/>
                <a:gd name="T12" fmla="+- 0 9153 9119"/>
                <a:gd name="T13" fmla="*/ T12 w 71"/>
                <a:gd name="T14" fmla="+- 0 402 384"/>
                <a:gd name="T15" fmla="*/ 402 h 35"/>
                <a:gd name="T16" fmla="+- 0 9171 9119"/>
                <a:gd name="T17" fmla="*/ T16 w 71"/>
                <a:gd name="T18" fmla="+- 0 384 384"/>
                <a:gd name="T19" fmla="*/ 384 h 3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71" h="35">
                  <a:moveTo>
                    <a:pt x="52" y="0"/>
                  </a:moveTo>
                  <a:lnTo>
                    <a:pt x="-1" y="0"/>
                  </a:lnTo>
                  <a:lnTo>
                    <a:pt x="17" y="18"/>
                  </a:lnTo>
                  <a:lnTo>
                    <a:pt x="34" y="18"/>
                  </a:lnTo>
                  <a:lnTo>
                    <a:pt x="52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6909" name="Freeform 2507"/>
            <p:cNvSpPr>
              <a:spLocks/>
            </p:cNvSpPr>
            <p:nvPr/>
          </p:nvSpPr>
          <p:spPr bwMode="auto">
            <a:xfrm>
              <a:off x="6775919" y="2077752"/>
              <a:ext cx="45088" cy="22228"/>
            </a:xfrm>
            <a:custGeom>
              <a:avLst/>
              <a:gdLst>
                <a:gd name="T0" fmla="+- 0 9171 9119"/>
                <a:gd name="T1" fmla="*/ T0 w 71"/>
                <a:gd name="T2" fmla="+- 0 401 384"/>
                <a:gd name="T3" fmla="*/ 401 h 35"/>
                <a:gd name="T4" fmla="+- 0 9171 9119"/>
                <a:gd name="T5" fmla="*/ T4 w 71"/>
                <a:gd name="T6" fmla="+- 0 402 384"/>
                <a:gd name="T7" fmla="*/ 402 h 35"/>
                <a:gd name="T8" fmla="+- 0 9171 9119"/>
                <a:gd name="T9" fmla="*/ T8 w 71"/>
                <a:gd name="T10" fmla="+- 0 402 384"/>
                <a:gd name="T11" fmla="*/ 402 h 35"/>
                <a:gd name="T12" fmla="+- 0 9171 9119"/>
                <a:gd name="T13" fmla="*/ T12 w 71"/>
                <a:gd name="T14" fmla="+- 0 401 384"/>
                <a:gd name="T15" fmla="*/ 401 h 3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71" h="35">
                  <a:moveTo>
                    <a:pt x="52" y="17"/>
                  </a:moveTo>
                  <a:lnTo>
                    <a:pt x="52" y="18"/>
                  </a:lnTo>
                  <a:lnTo>
                    <a:pt x="52" y="17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6910" name="Freeform 2508"/>
            <p:cNvSpPr>
              <a:spLocks/>
            </p:cNvSpPr>
            <p:nvPr/>
          </p:nvSpPr>
          <p:spPr bwMode="auto">
            <a:xfrm>
              <a:off x="6775919" y="2077752"/>
              <a:ext cx="45088" cy="22228"/>
            </a:xfrm>
            <a:custGeom>
              <a:avLst/>
              <a:gdLst>
                <a:gd name="T0" fmla="+- 0 9189 9119"/>
                <a:gd name="T1" fmla="*/ T0 w 71"/>
                <a:gd name="T2" fmla="+- 0 384 384"/>
                <a:gd name="T3" fmla="*/ 384 h 35"/>
                <a:gd name="T4" fmla="+- 0 9171 9119"/>
                <a:gd name="T5" fmla="*/ T4 w 71"/>
                <a:gd name="T6" fmla="+- 0 384 384"/>
                <a:gd name="T7" fmla="*/ 384 h 35"/>
                <a:gd name="T8" fmla="+- 0 9171 9119"/>
                <a:gd name="T9" fmla="*/ T8 w 71"/>
                <a:gd name="T10" fmla="+- 0 401 384"/>
                <a:gd name="T11" fmla="*/ 401 h 35"/>
                <a:gd name="T12" fmla="+- 0 9189 9119"/>
                <a:gd name="T13" fmla="*/ T12 w 71"/>
                <a:gd name="T14" fmla="+- 0 384 384"/>
                <a:gd name="T15" fmla="*/ 384 h 3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71" h="35">
                  <a:moveTo>
                    <a:pt x="70" y="0"/>
                  </a:moveTo>
                  <a:lnTo>
                    <a:pt x="52" y="0"/>
                  </a:lnTo>
                  <a:lnTo>
                    <a:pt x="52" y="17"/>
                  </a:lnTo>
                  <a:lnTo>
                    <a:pt x="70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225" name="Freeform 2577"/>
            <p:cNvSpPr>
              <a:spLocks/>
            </p:cNvSpPr>
            <p:nvPr/>
          </p:nvSpPr>
          <p:spPr bwMode="auto">
            <a:xfrm>
              <a:off x="4620062" y="2066956"/>
              <a:ext cx="44453" cy="33025"/>
            </a:xfrm>
            <a:custGeom>
              <a:avLst/>
              <a:gdLst>
                <a:gd name="T0" fmla="+- 0 5755 5737"/>
                <a:gd name="T1" fmla="*/ T0 w 70"/>
                <a:gd name="T2" fmla="+- 0 367 367"/>
                <a:gd name="T3" fmla="*/ 367 h 52"/>
                <a:gd name="T4" fmla="+- 0 5737 5737"/>
                <a:gd name="T5" fmla="*/ T4 w 70"/>
                <a:gd name="T6" fmla="+- 0 367 367"/>
                <a:gd name="T7" fmla="*/ 367 h 52"/>
                <a:gd name="T8" fmla="+- 0 5737 5737"/>
                <a:gd name="T9" fmla="*/ T8 w 70"/>
                <a:gd name="T10" fmla="+- 0 384 367"/>
                <a:gd name="T11" fmla="*/ 384 h 52"/>
                <a:gd name="T12" fmla="+- 0 5755 5737"/>
                <a:gd name="T13" fmla="*/ T12 w 70"/>
                <a:gd name="T14" fmla="+- 0 384 367"/>
                <a:gd name="T15" fmla="*/ 384 h 52"/>
                <a:gd name="T16" fmla="+- 0 5755 5737"/>
                <a:gd name="T17" fmla="*/ T16 w 70"/>
                <a:gd name="T18" fmla="+- 0 367 367"/>
                <a:gd name="T19" fmla="*/ 367 h 5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70" h="52">
                  <a:moveTo>
                    <a:pt x="18" y="0"/>
                  </a:moveTo>
                  <a:lnTo>
                    <a:pt x="0" y="0"/>
                  </a:lnTo>
                  <a:lnTo>
                    <a:pt x="0" y="17"/>
                  </a:lnTo>
                  <a:lnTo>
                    <a:pt x="18" y="17"/>
                  </a:lnTo>
                  <a:lnTo>
                    <a:pt x="1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025" name="Freeform 2651"/>
            <p:cNvSpPr>
              <a:spLocks/>
            </p:cNvSpPr>
            <p:nvPr/>
          </p:nvSpPr>
          <p:spPr bwMode="auto">
            <a:xfrm>
              <a:off x="4620062" y="3114215"/>
              <a:ext cx="22227" cy="44456"/>
            </a:xfrm>
            <a:custGeom>
              <a:avLst/>
              <a:gdLst>
                <a:gd name="T0" fmla="+- 0 5772 5737"/>
                <a:gd name="T1" fmla="*/ T0 w 35"/>
                <a:gd name="T2" fmla="+- 0 2016 2016"/>
                <a:gd name="T3" fmla="*/ 2016 h 70"/>
                <a:gd name="T4" fmla="+- 0 5755 5737"/>
                <a:gd name="T5" fmla="*/ T4 w 35"/>
                <a:gd name="T6" fmla="+- 0 2034 2016"/>
                <a:gd name="T7" fmla="*/ 2034 h 70"/>
                <a:gd name="T8" fmla="+- 0 5737 5737"/>
                <a:gd name="T9" fmla="*/ T8 w 35"/>
                <a:gd name="T10" fmla="+- 0 2069 2016"/>
                <a:gd name="T11" fmla="*/ 2069 h 70"/>
                <a:gd name="T12" fmla="+- 0 5737 5737"/>
                <a:gd name="T13" fmla="*/ T12 w 35"/>
                <a:gd name="T14" fmla="+- 0 2085 2016"/>
                <a:gd name="T15" fmla="*/ 2085 h 70"/>
                <a:gd name="T16" fmla="+- 0 5755 5737"/>
                <a:gd name="T17" fmla="*/ T16 w 35"/>
                <a:gd name="T18" fmla="+- 0 2085 2016"/>
                <a:gd name="T19" fmla="*/ 2085 h 70"/>
                <a:gd name="T20" fmla="+- 0 5772 5737"/>
                <a:gd name="T21" fmla="*/ T20 w 35"/>
                <a:gd name="T22" fmla="+- 0 2069 2016"/>
                <a:gd name="T23" fmla="*/ 2069 h 70"/>
                <a:gd name="T24" fmla="+- 0 5755 5737"/>
                <a:gd name="T25" fmla="*/ T24 w 35"/>
                <a:gd name="T26" fmla="+- 0 2069 2016"/>
                <a:gd name="T27" fmla="*/ 2069 h 70"/>
                <a:gd name="T28" fmla="+- 0 5772 5737"/>
                <a:gd name="T29" fmla="*/ T28 w 35"/>
                <a:gd name="T30" fmla="+- 0 2034 2016"/>
                <a:gd name="T31" fmla="*/ 2034 h 70"/>
                <a:gd name="T32" fmla="+- 0 5772 5737"/>
                <a:gd name="T33" fmla="*/ T32 w 35"/>
                <a:gd name="T34" fmla="+- 0 2016 2016"/>
                <a:gd name="T35" fmla="*/ 2016 h 7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</a:cxnLst>
              <a:rect l="0" t="0" r="r" b="b"/>
              <a:pathLst>
                <a:path w="35" h="70">
                  <a:moveTo>
                    <a:pt x="35" y="0"/>
                  </a:moveTo>
                  <a:lnTo>
                    <a:pt x="18" y="18"/>
                  </a:lnTo>
                  <a:lnTo>
                    <a:pt x="0" y="53"/>
                  </a:lnTo>
                  <a:lnTo>
                    <a:pt x="0" y="69"/>
                  </a:lnTo>
                  <a:lnTo>
                    <a:pt x="18" y="69"/>
                  </a:lnTo>
                  <a:lnTo>
                    <a:pt x="35" y="53"/>
                  </a:lnTo>
                  <a:lnTo>
                    <a:pt x="18" y="53"/>
                  </a:lnTo>
                  <a:lnTo>
                    <a:pt x="35" y="18"/>
                  </a:lnTo>
                  <a:lnTo>
                    <a:pt x="35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024" name="Freeform 2653"/>
            <p:cNvSpPr>
              <a:spLocks/>
            </p:cNvSpPr>
            <p:nvPr/>
          </p:nvSpPr>
          <p:spPr bwMode="auto">
            <a:xfrm>
              <a:off x="4664515" y="3147239"/>
              <a:ext cx="55884" cy="10796"/>
            </a:xfrm>
            <a:custGeom>
              <a:avLst/>
              <a:gdLst>
                <a:gd name="T0" fmla="+- 0 5894 5807"/>
                <a:gd name="T1" fmla="*/ T0 w 88"/>
                <a:gd name="T2" fmla="+- 0 2069 2068"/>
                <a:gd name="T3" fmla="*/ 2069 h 17"/>
                <a:gd name="T4" fmla="+- 0 5807 5807"/>
                <a:gd name="T5" fmla="*/ T4 w 88"/>
                <a:gd name="T6" fmla="+- 0 2069 2068"/>
                <a:gd name="T7" fmla="*/ 2069 h 17"/>
                <a:gd name="T8" fmla="+- 0 5807 5807"/>
                <a:gd name="T9" fmla="*/ T8 w 88"/>
                <a:gd name="T10" fmla="+- 0 2085 2068"/>
                <a:gd name="T11" fmla="*/ 2085 h 17"/>
                <a:gd name="T12" fmla="+- 0 5877 5807"/>
                <a:gd name="T13" fmla="*/ T12 w 88"/>
                <a:gd name="T14" fmla="+- 0 2085 2068"/>
                <a:gd name="T15" fmla="*/ 2085 h 17"/>
                <a:gd name="T16" fmla="+- 0 5894 5807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1"/>
                  </a:moveTo>
                  <a:lnTo>
                    <a:pt x="0" y="1"/>
                  </a:lnTo>
                  <a:lnTo>
                    <a:pt x="0" y="17"/>
                  </a:lnTo>
                  <a:lnTo>
                    <a:pt x="70" y="17"/>
                  </a:lnTo>
                  <a:lnTo>
                    <a:pt x="87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215" name="Freeform 2655"/>
            <p:cNvSpPr>
              <a:spLocks/>
            </p:cNvSpPr>
            <p:nvPr/>
          </p:nvSpPr>
          <p:spPr bwMode="auto">
            <a:xfrm>
              <a:off x="4742626" y="3147239"/>
              <a:ext cx="55884" cy="10796"/>
            </a:xfrm>
            <a:custGeom>
              <a:avLst/>
              <a:gdLst>
                <a:gd name="T0" fmla="+- 0 6018 5930"/>
                <a:gd name="T1" fmla="*/ T0 w 88"/>
                <a:gd name="T2" fmla="+- 0 2069 2068"/>
                <a:gd name="T3" fmla="*/ 2069 h 17"/>
                <a:gd name="T4" fmla="+- 0 5930 5930"/>
                <a:gd name="T5" fmla="*/ T4 w 88"/>
                <a:gd name="T6" fmla="+- 0 2069 2068"/>
                <a:gd name="T7" fmla="*/ 2069 h 17"/>
                <a:gd name="T8" fmla="+- 0 5930 5930"/>
                <a:gd name="T9" fmla="*/ T8 w 88"/>
                <a:gd name="T10" fmla="+- 0 2085 2068"/>
                <a:gd name="T11" fmla="*/ 2085 h 17"/>
                <a:gd name="T12" fmla="+- 0 6000 5930"/>
                <a:gd name="T13" fmla="*/ T12 w 88"/>
                <a:gd name="T14" fmla="+- 0 2085 2068"/>
                <a:gd name="T15" fmla="*/ 2085 h 17"/>
                <a:gd name="T16" fmla="+- 0 6018 5930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1"/>
                  </a:moveTo>
                  <a:lnTo>
                    <a:pt x="0" y="1"/>
                  </a:lnTo>
                  <a:lnTo>
                    <a:pt x="0" y="17"/>
                  </a:lnTo>
                  <a:lnTo>
                    <a:pt x="70" y="17"/>
                  </a:lnTo>
                  <a:lnTo>
                    <a:pt x="88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214" name="Freeform 2657"/>
            <p:cNvSpPr>
              <a:spLocks/>
            </p:cNvSpPr>
            <p:nvPr/>
          </p:nvSpPr>
          <p:spPr bwMode="auto">
            <a:xfrm>
              <a:off x="4820737" y="3147239"/>
              <a:ext cx="55884" cy="10796"/>
            </a:xfrm>
            <a:custGeom>
              <a:avLst/>
              <a:gdLst>
                <a:gd name="T0" fmla="+- 0 6140 6053"/>
                <a:gd name="T1" fmla="*/ T0 w 88"/>
                <a:gd name="T2" fmla="+- 0 2069 2068"/>
                <a:gd name="T3" fmla="*/ 2069 h 17"/>
                <a:gd name="T4" fmla="+- 0 6053 6053"/>
                <a:gd name="T5" fmla="*/ T4 w 88"/>
                <a:gd name="T6" fmla="+- 0 2069 2068"/>
                <a:gd name="T7" fmla="*/ 2069 h 17"/>
                <a:gd name="T8" fmla="+- 0 6053 6053"/>
                <a:gd name="T9" fmla="*/ T8 w 88"/>
                <a:gd name="T10" fmla="+- 0 2085 2068"/>
                <a:gd name="T11" fmla="*/ 2085 h 17"/>
                <a:gd name="T12" fmla="+- 0 6122 6053"/>
                <a:gd name="T13" fmla="*/ T12 w 88"/>
                <a:gd name="T14" fmla="+- 0 2085 2068"/>
                <a:gd name="T15" fmla="*/ 2085 h 17"/>
                <a:gd name="T16" fmla="+- 0 6140 6053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1"/>
                  </a:moveTo>
                  <a:lnTo>
                    <a:pt x="0" y="1"/>
                  </a:lnTo>
                  <a:lnTo>
                    <a:pt x="0" y="17"/>
                  </a:lnTo>
                  <a:lnTo>
                    <a:pt x="69" y="17"/>
                  </a:lnTo>
                  <a:lnTo>
                    <a:pt x="87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213" name="Freeform 2659"/>
            <p:cNvSpPr>
              <a:spLocks/>
            </p:cNvSpPr>
            <p:nvPr/>
          </p:nvSpPr>
          <p:spPr bwMode="auto">
            <a:xfrm>
              <a:off x="4898212" y="3147239"/>
              <a:ext cx="55884" cy="10796"/>
            </a:xfrm>
            <a:custGeom>
              <a:avLst/>
              <a:gdLst>
                <a:gd name="T0" fmla="+- 0 6263 6175"/>
                <a:gd name="T1" fmla="*/ T0 w 88"/>
                <a:gd name="T2" fmla="+- 0 2069 2068"/>
                <a:gd name="T3" fmla="*/ 2069 h 17"/>
                <a:gd name="T4" fmla="+- 0 6175 6175"/>
                <a:gd name="T5" fmla="*/ T4 w 88"/>
                <a:gd name="T6" fmla="+- 0 2069 2068"/>
                <a:gd name="T7" fmla="*/ 2069 h 17"/>
                <a:gd name="T8" fmla="+- 0 6175 6175"/>
                <a:gd name="T9" fmla="*/ T8 w 88"/>
                <a:gd name="T10" fmla="+- 0 2085 2068"/>
                <a:gd name="T11" fmla="*/ 2085 h 17"/>
                <a:gd name="T12" fmla="+- 0 6245 6175"/>
                <a:gd name="T13" fmla="*/ T12 w 88"/>
                <a:gd name="T14" fmla="+- 0 2085 2068"/>
                <a:gd name="T15" fmla="*/ 2085 h 17"/>
                <a:gd name="T16" fmla="+- 0 6263 6175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1"/>
                  </a:moveTo>
                  <a:lnTo>
                    <a:pt x="0" y="1"/>
                  </a:lnTo>
                  <a:lnTo>
                    <a:pt x="0" y="17"/>
                  </a:lnTo>
                  <a:lnTo>
                    <a:pt x="70" y="17"/>
                  </a:lnTo>
                  <a:lnTo>
                    <a:pt x="88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212" name="Freeform 2661"/>
            <p:cNvSpPr>
              <a:spLocks/>
            </p:cNvSpPr>
            <p:nvPr/>
          </p:nvSpPr>
          <p:spPr bwMode="auto">
            <a:xfrm>
              <a:off x="4976323" y="3147239"/>
              <a:ext cx="55884" cy="10796"/>
            </a:xfrm>
            <a:custGeom>
              <a:avLst/>
              <a:gdLst>
                <a:gd name="T0" fmla="+- 0 6385 6298"/>
                <a:gd name="T1" fmla="*/ T0 w 88"/>
                <a:gd name="T2" fmla="+- 0 2069 2068"/>
                <a:gd name="T3" fmla="*/ 2069 h 17"/>
                <a:gd name="T4" fmla="+- 0 6297 6298"/>
                <a:gd name="T5" fmla="*/ T4 w 88"/>
                <a:gd name="T6" fmla="+- 0 2069 2068"/>
                <a:gd name="T7" fmla="*/ 2069 h 17"/>
                <a:gd name="T8" fmla="+- 0 6297 6298"/>
                <a:gd name="T9" fmla="*/ T8 w 88"/>
                <a:gd name="T10" fmla="+- 0 2085 2068"/>
                <a:gd name="T11" fmla="*/ 2085 h 17"/>
                <a:gd name="T12" fmla="+- 0 6368 6298"/>
                <a:gd name="T13" fmla="*/ T12 w 88"/>
                <a:gd name="T14" fmla="+- 0 2085 2068"/>
                <a:gd name="T15" fmla="*/ 2085 h 17"/>
                <a:gd name="T16" fmla="+- 0 6385 6298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1"/>
                  </a:moveTo>
                  <a:lnTo>
                    <a:pt x="-1" y="1"/>
                  </a:lnTo>
                  <a:lnTo>
                    <a:pt x="-1" y="17"/>
                  </a:lnTo>
                  <a:lnTo>
                    <a:pt x="70" y="17"/>
                  </a:lnTo>
                  <a:lnTo>
                    <a:pt x="87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211" name="Freeform 2663"/>
            <p:cNvSpPr>
              <a:spLocks/>
            </p:cNvSpPr>
            <p:nvPr/>
          </p:nvSpPr>
          <p:spPr bwMode="auto">
            <a:xfrm>
              <a:off x="5053798" y="3147239"/>
              <a:ext cx="55884" cy="10796"/>
            </a:xfrm>
            <a:custGeom>
              <a:avLst/>
              <a:gdLst>
                <a:gd name="T0" fmla="+- 0 6507 6420"/>
                <a:gd name="T1" fmla="*/ T0 w 88"/>
                <a:gd name="T2" fmla="+- 0 2069 2068"/>
                <a:gd name="T3" fmla="*/ 2069 h 17"/>
                <a:gd name="T4" fmla="+- 0 6420 6420"/>
                <a:gd name="T5" fmla="*/ T4 w 88"/>
                <a:gd name="T6" fmla="+- 0 2069 2068"/>
                <a:gd name="T7" fmla="*/ 2069 h 17"/>
                <a:gd name="T8" fmla="+- 0 6420 6420"/>
                <a:gd name="T9" fmla="*/ T8 w 88"/>
                <a:gd name="T10" fmla="+- 0 2085 2068"/>
                <a:gd name="T11" fmla="*/ 2085 h 17"/>
                <a:gd name="T12" fmla="+- 0 6491 6420"/>
                <a:gd name="T13" fmla="*/ T12 w 88"/>
                <a:gd name="T14" fmla="+- 0 2085 2068"/>
                <a:gd name="T15" fmla="*/ 2085 h 17"/>
                <a:gd name="T16" fmla="+- 0 6507 6420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1"/>
                  </a:moveTo>
                  <a:lnTo>
                    <a:pt x="0" y="1"/>
                  </a:lnTo>
                  <a:lnTo>
                    <a:pt x="0" y="17"/>
                  </a:lnTo>
                  <a:lnTo>
                    <a:pt x="71" y="17"/>
                  </a:lnTo>
                  <a:lnTo>
                    <a:pt x="87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210" name="Freeform 2665"/>
            <p:cNvSpPr>
              <a:spLocks/>
            </p:cNvSpPr>
            <p:nvPr/>
          </p:nvSpPr>
          <p:spPr bwMode="auto">
            <a:xfrm>
              <a:off x="5132544" y="3147239"/>
              <a:ext cx="55884" cy="10796"/>
            </a:xfrm>
            <a:custGeom>
              <a:avLst/>
              <a:gdLst>
                <a:gd name="T0" fmla="+- 0 6631 6544"/>
                <a:gd name="T1" fmla="*/ T0 w 88"/>
                <a:gd name="T2" fmla="+- 0 2069 2068"/>
                <a:gd name="T3" fmla="*/ 2069 h 17"/>
                <a:gd name="T4" fmla="+- 0 6543 6544"/>
                <a:gd name="T5" fmla="*/ T4 w 88"/>
                <a:gd name="T6" fmla="+- 0 2069 2068"/>
                <a:gd name="T7" fmla="*/ 2069 h 17"/>
                <a:gd name="T8" fmla="+- 0 6543 6544"/>
                <a:gd name="T9" fmla="*/ T8 w 88"/>
                <a:gd name="T10" fmla="+- 0 2085 2068"/>
                <a:gd name="T11" fmla="*/ 2085 h 17"/>
                <a:gd name="T12" fmla="+- 0 6613 6544"/>
                <a:gd name="T13" fmla="*/ T12 w 88"/>
                <a:gd name="T14" fmla="+- 0 2085 2068"/>
                <a:gd name="T15" fmla="*/ 2085 h 17"/>
                <a:gd name="T16" fmla="+- 0 6631 6544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1"/>
                  </a:moveTo>
                  <a:lnTo>
                    <a:pt x="-1" y="1"/>
                  </a:lnTo>
                  <a:lnTo>
                    <a:pt x="-1" y="17"/>
                  </a:lnTo>
                  <a:lnTo>
                    <a:pt x="69" y="17"/>
                  </a:lnTo>
                  <a:lnTo>
                    <a:pt x="87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209" name="Freeform 2667"/>
            <p:cNvSpPr>
              <a:spLocks/>
            </p:cNvSpPr>
            <p:nvPr/>
          </p:nvSpPr>
          <p:spPr bwMode="auto">
            <a:xfrm>
              <a:off x="5210020" y="3147239"/>
              <a:ext cx="55884" cy="10796"/>
            </a:xfrm>
            <a:custGeom>
              <a:avLst/>
              <a:gdLst>
                <a:gd name="T0" fmla="+- 0 6753 6666"/>
                <a:gd name="T1" fmla="*/ T0 w 88"/>
                <a:gd name="T2" fmla="+- 0 2069 2068"/>
                <a:gd name="T3" fmla="*/ 2069 h 17"/>
                <a:gd name="T4" fmla="+- 0 6666 6666"/>
                <a:gd name="T5" fmla="*/ T4 w 88"/>
                <a:gd name="T6" fmla="+- 0 2069 2068"/>
                <a:gd name="T7" fmla="*/ 2069 h 17"/>
                <a:gd name="T8" fmla="+- 0 6666 6666"/>
                <a:gd name="T9" fmla="*/ T8 w 88"/>
                <a:gd name="T10" fmla="+- 0 2085 2068"/>
                <a:gd name="T11" fmla="*/ 2085 h 17"/>
                <a:gd name="T12" fmla="+- 0 6735 6666"/>
                <a:gd name="T13" fmla="*/ T12 w 88"/>
                <a:gd name="T14" fmla="+- 0 2085 2068"/>
                <a:gd name="T15" fmla="*/ 2085 h 17"/>
                <a:gd name="T16" fmla="+- 0 6753 6666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1"/>
                  </a:moveTo>
                  <a:lnTo>
                    <a:pt x="0" y="1"/>
                  </a:lnTo>
                  <a:lnTo>
                    <a:pt x="0" y="17"/>
                  </a:lnTo>
                  <a:lnTo>
                    <a:pt x="69" y="17"/>
                  </a:lnTo>
                  <a:lnTo>
                    <a:pt x="87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208" name="Freeform 2669"/>
            <p:cNvSpPr>
              <a:spLocks/>
            </p:cNvSpPr>
            <p:nvPr/>
          </p:nvSpPr>
          <p:spPr bwMode="auto">
            <a:xfrm>
              <a:off x="5287495" y="3147239"/>
              <a:ext cx="55884" cy="10796"/>
            </a:xfrm>
            <a:custGeom>
              <a:avLst/>
              <a:gdLst>
                <a:gd name="T0" fmla="+- 0 6876 6788"/>
                <a:gd name="T1" fmla="*/ T0 w 88"/>
                <a:gd name="T2" fmla="+- 0 2069 2068"/>
                <a:gd name="T3" fmla="*/ 2069 h 17"/>
                <a:gd name="T4" fmla="+- 0 6788 6788"/>
                <a:gd name="T5" fmla="*/ T4 w 88"/>
                <a:gd name="T6" fmla="+- 0 2069 2068"/>
                <a:gd name="T7" fmla="*/ 2069 h 17"/>
                <a:gd name="T8" fmla="+- 0 6788 6788"/>
                <a:gd name="T9" fmla="*/ T8 w 88"/>
                <a:gd name="T10" fmla="+- 0 2085 2068"/>
                <a:gd name="T11" fmla="*/ 2085 h 17"/>
                <a:gd name="T12" fmla="+- 0 6859 6788"/>
                <a:gd name="T13" fmla="*/ T12 w 88"/>
                <a:gd name="T14" fmla="+- 0 2085 2068"/>
                <a:gd name="T15" fmla="*/ 2085 h 17"/>
                <a:gd name="T16" fmla="+- 0 6876 6788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1"/>
                  </a:moveTo>
                  <a:lnTo>
                    <a:pt x="0" y="1"/>
                  </a:lnTo>
                  <a:lnTo>
                    <a:pt x="0" y="17"/>
                  </a:lnTo>
                  <a:lnTo>
                    <a:pt x="71" y="17"/>
                  </a:lnTo>
                  <a:lnTo>
                    <a:pt x="88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207" name="Freeform 2671"/>
            <p:cNvSpPr>
              <a:spLocks/>
            </p:cNvSpPr>
            <p:nvPr/>
          </p:nvSpPr>
          <p:spPr bwMode="auto">
            <a:xfrm>
              <a:off x="5365606" y="3147239"/>
              <a:ext cx="55884" cy="10796"/>
            </a:xfrm>
            <a:custGeom>
              <a:avLst/>
              <a:gdLst>
                <a:gd name="T0" fmla="+- 0 6998 6911"/>
                <a:gd name="T1" fmla="*/ T0 w 88"/>
                <a:gd name="T2" fmla="+- 0 2069 2068"/>
                <a:gd name="T3" fmla="*/ 2069 h 17"/>
                <a:gd name="T4" fmla="+- 0 6911 6911"/>
                <a:gd name="T5" fmla="*/ T4 w 88"/>
                <a:gd name="T6" fmla="+- 0 2069 2068"/>
                <a:gd name="T7" fmla="*/ 2069 h 17"/>
                <a:gd name="T8" fmla="+- 0 6911 6911"/>
                <a:gd name="T9" fmla="*/ T8 w 88"/>
                <a:gd name="T10" fmla="+- 0 2085 2068"/>
                <a:gd name="T11" fmla="*/ 2085 h 17"/>
                <a:gd name="T12" fmla="+- 0 6981 6911"/>
                <a:gd name="T13" fmla="*/ T12 w 88"/>
                <a:gd name="T14" fmla="+- 0 2085 2068"/>
                <a:gd name="T15" fmla="*/ 2085 h 17"/>
                <a:gd name="T16" fmla="+- 0 6998 6911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1"/>
                  </a:moveTo>
                  <a:lnTo>
                    <a:pt x="0" y="1"/>
                  </a:lnTo>
                  <a:lnTo>
                    <a:pt x="0" y="17"/>
                  </a:lnTo>
                  <a:lnTo>
                    <a:pt x="70" y="17"/>
                  </a:lnTo>
                  <a:lnTo>
                    <a:pt x="87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206" name="Freeform 2673"/>
            <p:cNvSpPr>
              <a:spLocks/>
            </p:cNvSpPr>
            <p:nvPr/>
          </p:nvSpPr>
          <p:spPr bwMode="auto">
            <a:xfrm>
              <a:off x="5443716" y="3147239"/>
              <a:ext cx="55884" cy="10796"/>
            </a:xfrm>
            <a:custGeom>
              <a:avLst/>
              <a:gdLst>
                <a:gd name="T0" fmla="+- 0 7122 7034"/>
                <a:gd name="T1" fmla="*/ T0 w 88"/>
                <a:gd name="T2" fmla="+- 0 2069 2068"/>
                <a:gd name="T3" fmla="*/ 2069 h 17"/>
                <a:gd name="T4" fmla="+- 0 7034 7034"/>
                <a:gd name="T5" fmla="*/ T4 w 88"/>
                <a:gd name="T6" fmla="+- 0 2069 2068"/>
                <a:gd name="T7" fmla="*/ 2069 h 17"/>
                <a:gd name="T8" fmla="+- 0 7034 7034"/>
                <a:gd name="T9" fmla="*/ T8 w 88"/>
                <a:gd name="T10" fmla="+- 0 2085 2068"/>
                <a:gd name="T11" fmla="*/ 2085 h 17"/>
                <a:gd name="T12" fmla="+- 0 7104 7034"/>
                <a:gd name="T13" fmla="*/ T12 w 88"/>
                <a:gd name="T14" fmla="+- 0 2085 2068"/>
                <a:gd name="T15" fmla="*/ 2085 h 17"/>
                <a:gd name="T16" fmla="+- 0 7122 7034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1"/>
                  </a:moveTo>
                  <a:lnTo>
                    <a:pt x="0" y="1"/>
                  </a:lnTo>
                  <a:lnTo>
                    <a:pt x="0" y="17"/>
                  </a:lnTo>
                  <a:lnTo>
                    <a:pt x="70" y="17"/>
                  </a:lnTo>
                  <a:lnTo>
                    <a:pt x="88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205" name="Freeform 2675"/>
            <p:cNvSpPr>
              <a:spLocks/>
            </p:cNvSpPr>
            <p:nvPr/>
          </p:nvSpPr>
          <p:spPr bwMode="auto">
            <a:xfrm>
              <a:off x="5521827" y="3147239"/>
              <a:ext cx="55884" cy="10796"/>
            </a:xfrm>
            <a:custGeom>
              <a:avLst/>
              <a:gdLst>
                <a:gd name="T0" fmla="+- 0 7244 7157"/>
                <a:gd name="T1" fmla="*/ T0 w 88"/>
                <a:gd name="T2" fmla="+- 0 2069 2068"/>
                <a:gd name="T3" fmla="*/ 2069 h 17"/>
                <a:gd name="T4" fmla="+- 0 7157 7157"/>
                <a:gd name="T5" fmla="*/ T4 w 88"/>
                <a:gd name="T6" fmla="+- 0 2069 2068"/>
                <a:gd name="T7" fmla="*/ 2069 h 17"/>
                <a:gd name="T8" fmla="+- 0 7157 7157"/>
                <a:gd name="T9" fmla="*/ T8 w 88"/>
                <a:gd name="T10" fmla="+- 0 2085 2068"/>
                <a:gd name="T11" fmla="*/ 2085 h 17"/>
                <a:gd name="T12" fmla="+- 0 7226 7157"/>
                <a:gd name="T13" fmla="*/ T12 w 88"/>
                <a:gd name="T14" fmla="+- 0 2085 2068"/>
                <a:gd name="T15" fmla="*/ 2085 h 17"/>
                <a:gd name="T16" fmla="+- 0 7244 7157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1"/>
                  </a:moveTo>
                  <a:lnTo>
                    <a:pt x="0" y="1"/>
                  </a:lnTo>
                  <a:lnTo>
                    <a:pt x="0" y="17"/>
                  </a:lnTo>
                  <a:lnTo>
                    <a:pt x="69" y="17"/>
                  </a:lnTo>
                  <a:lnTo>
                    <a:pt x="87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204" name="Freeform 2677"/>
            <p:cNvSpPr>
              <a:spLocks/>
            </p:cNvSpPr>
            <p:nvPr/>
          </p:nvSpPr>
          <p:spPr bwMode="auto">
            <a:xfrm>
              <a:off x="5599303" y="3147239"/>
              <a:ext cx="55884" cy="10796"/>
            </a:xfrm>
            <a:custGeom>
              <a:avLst/>
              <a:gdLst>
                <a:gd name="T0" fmla="+- 0 7367 7279"/>
                <a:gd name="T1" fmla="*/ T0 w 88"/>
                <a:gd name="T2" fmla="+- 0 2069 2068"/>
                <a:gd name="T3" fmla="*/ 2069 h 17"/>
                <a:gd name="T4" fmla="+- 0 7279 7279"/>
                <a:gd name="T5" fmla="*/ T4 w 88"/>
                <a:gd name="T6" fmla="+- 0 2069 2068"/>
                <a:gd name="T7" fmla="*/ 2069 h 17"/>
                <a:gd name="T8" fmla="+- 0 7279 7279"/>
                <a:gd name="T9" fmla="*/ T8 w 88"/>
                <a:gd name="T10" fmla="+- 0 2085 2068"/>
                <a:gd name="T11" fmla="*/ 2085 h 17"/>
                <a:gd name="T12" fmla="+- 0 7349 7279"/>
                <a:gd name="T13" fmla="*/ T12 w 88"/>
                <a:gd name="T14" fmla="+- 0 2085 2068"/>
                <a:gd name="T15" fmla="*/ 2085 h 17"/>
                <a:gd name="T16" fmla="+- 0 7367 7279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1"/>
                  </a:moveTo>
                  <a:lnTo>
                    <a:pt x="0" y="1"/>
                  </a:lnTo>
                  <a:lnTo>
                    <a:pt x="0" y="17"/>
                  </a:lnTo>
                  <a:lnTo>
                    <a:pt x="70" y="17"/>
                  </a:lnTo>
                  <a:lnTo>
                    <a:pt x="88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203" name="Freeform 2679"/>
            <p:cNvSpPr>
              <a:spLocks/>
            </p:cNvSpPr>
            <p:nvPr/>
          </p:nvSpPr>
          <p:spPr bwMode="auto">
            <a:xfrm>
              <a:off x="5677413" y="3147239"/>
              <a:ext cx="55884" cy="10796"/>
            </a:xfrm>
            <a:custGeom>
              <a:avLst/>
              <a:gdLst>
                <a:gd name="T0" fmla="+- 0 7489 7402"/>
                <a:gd name="T1" fmla="*/ T0 w 88"/>
                <a:gd name="T2" fmla="+- 0 2069 2068"/>
                <a:gd name="T3" fmla="*/ 2069 h 17"/>
                <a:gd name="T4" fmla="+- 0 7401 7402"/>
                <a:gd name="T5" fmla="*/ T4 w 88"/>
                <a:gd name="T6" fmla="+- 0 2069 2068"/>
                <a:gd name="T7" fmla="*/ 2069 h 17"/>
                <a:gd name="T8" fmla="+- 0 7401 7402"/>
                <a:gd name="T9" fmla="*/ T8 w 88"/>
                <a:gd name="T10" fmla="+- 0 2085 2068"/>
                <a:gd name="T11" fmla="*/ 2085 h 17"/>
                <a:gd name="T12" fmla="+- 0 7472 7402"/>
                <a:gd name="T13" fmla="*/ T12 w 88"/>
                <a:gd name="T14" fmla="+- 0 2085 2068"/>
                <a:gd name="T15" fmla="*/ 2085 h 17"/>
                <a:gd name="T16" fmla="+- 0 7489 7402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1"/>
                  </a:moveTo>
                  <a:lnTo>
                    <a:pt x="-1" y="1"/>
                  </a:lnTo>
                  <a:lnTo>
                    <a:pt x="-1" y="17"/>
                  </a:lnTo>
                  <a:lnTo>
                    <a:pt x="70" y="17"/>
                  </a:lnTo>
                  <a:lnTo>
                    <a:pt x="87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202" name="Freeform 2681"/>
            <p:cNvSpPr>
              <a:spLocks/>
            </p:cNvSpPr>
            <p:nvPr/>
          </p:nvSpPr>
          <p:spPr bwMode="auto">
            <a:xfrm>
              <a:off x="5754889" y="3147239"/>
              <a:ext cx="55884" cy="10796"/>
            </a:xfrm>
            <a:custGeom>
              <a:avLst/>
              <a:gdLst>
                <a:gd name="T0" fmla="+- 0 7611 7524"/>
                <a:gd name="T1" fmla="*/ T0 w 88"/>
                <a:gd name="T2" fmla="+- 0 2069 2068"/>
                <a:gd name="T3" fmla="*/ 2069 h 17"/>
                <a:gd name="T4" fmla="+- 0 7524 7524"/>
                <a:gd name="T5" fmla="*/ T4 w 88"/>
                <a:gd name="T6" fmla="+- 0 2069 2068"/>
                <a:gd name="T7" fmla="*/ 2069 h 17"/>
                <a:gd name="T8" fmla="+- 0 7524 7524"/>
                <a:gd name="T9" fmla="*/ T8 w 88"/>
                <a:gd name="T10" fmla="+- 0 2085 2068"/>
                <a:gd name="T11" fmla="*/ 2085 h 17"/>
                <a:gd name="T12" fmla="+- 0 7595 7524"/>
                <a:gd name="T13" fmla="*/ T12 w 88"/>
                <a:gd name="T14" fmla="+- 0 2085 2068"/>
                <a:gd name="T15" fmla="*/ 2085 h 17"/>
                <a:gd name="T16" fmla="+- 0 7611 7524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1"/>
                  </a:moveTo>
                  <a:lnTo>
                    <a:pt x="0" y="1"/>
                  </a:lnTo>
                  <a:lnTo>
                    <a:pt x="0" y="17"/>
                  </a:lnTo>
                  <a:lnTo>
                    <a:pt x="71" y="17"/>
                  </a:lnTo>
                  <a:lnTo>
                    <a:pt x="87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201" name="Freeform 2683"/>
            <p:cNvSpPr>
              <a:spLocks/>
            </p:cNvSpPr>
            <p:nvPr/>
          </p:nvSpPr>
          <p:spPr bwMode="auto">
            <a:xfrm>
              <a:off x="5833635" y="3147239"/>
              <a:ext cx="55884" cy="10796"/>
            </a:xfrm>
            <a:custGeom>
              <a:avLst/>
              <a:gdLst>
                <a:gd name="T0" fmla="+- 0 7735 7648"/>
                <a:gd name="T1" fmla="*/ T0 w 88"/>
                <a:gd name="T2" fmla="+- 0 2069 2068"/>
                <a:gd name="T3" fmla="*/ 2069 h 17"/>
                <a:gd name="T4" fmla="+- 0 7647 7648"/>
                <a:gd name="T5" fmla="*/ T4 w 88"/>
                <a:gd name="T6" fmla="+- 0 2069 2068"/>
                <a:gd name="T7" fmla="*/ 2069 h 17"/>
                <a:gd name="T8" fmla="+- 0 7647 7648"/>
                <a:gd name="T9" fmla="*/ T8 w 88"/>
                <a:gd name="T10" fmla="+- 0 2085 2068"/>
                <a:gd name="T11" fmla="*/ 2085 h 17"/>
                <a:gd name="T12" fmla="+- 0 7717 7648"/>
                <a:gd name="T13" fmla="*/ T12 w 88"/>
                <a:gd name="T14" fmla="+- 0 2085 2068"/>
                <a:gd name="T15" fmla="*/ 2085 h 17"/>
                <a:gd name="T16" fmla="+- 0 7735 7648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1"/>
                  </a:moveTo>
                  <a:lnTo>
                    <a:pt x="-1" y="1"/>
                  </a:lnTo>
                  <a:lnTo>
                    <a:pt x="-1" y="17"/>
                  </a:lnTo>
                  <a:lnTo>
                    <a:pt x="69" y="17"/>
                  </a:lnTo>
                  <a:lnTo>
                    <a:pt x="87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200" name="Freeform 2685"/>
            <p:cNvSpPr>
              <a:spLocks/>
            </p:cNvSpPr>
            <p:nvPr/>
          </p:nvSpPr>
          <p:spPr bwMode="auto">
            <a:xfrm>
              <a:off x="5911110" y="3147239"/>
              <a:ext cx="55884" cy="10796"/>
            </a:xfrm>
            <a:custGeom>
              <a:avLst/>
              <a:gdLst>
                <a:gd name="T0" fmla="+- 0 7857 7770"/>
                <a:gd name="T1" fmla="*/ T0 w 88"/>
                <a:gd name="T2" fmla="+- 0 2069 2068"/>
                <a:gd name="T3" fmla="*/ 2069 h 17"/>
                <a:gd name="T4" fmla="+- 0 7770 7770"/>
                <a:gd name="T5" fmla="*/ T4 w 88"/>
                <a:gd name="T6" fmla="+- 0 2069 2068"/>
                <a:gd name="T7" fmla="*/ 2069 h 17"/>
                <a:gd name="T8" fmla="+- 0 7770 7770"/>
                <a:gd name="T9" fmla="*/ T8 w 88"/>
                <a:gd name="T10" fmla="+- 0 2085 2068"/>
                <a:gd name="T11" fmla="*/ 2085 h 17"/>
                <a:gd name="T12" fmla="+- 0 7839 7770"/>
                <a:gd name="T13" fmla="*/ T12 w 88"/>
                <a:gd name="T14" fmla="+- 0 2085 2068"/>
                <a:gd name="T15" fmla="*/ 2085 h 17"/>
                <a:gd name="T16" fmla="+- 0 7857 7770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1"/>
                  </a:moveTo>
                  <a:lnTo>
                    <a:pt x="0" y="1"/>
                  </a:lnTo>
                  <a:lnTo>
                    <a:pt x="0" y="17"/>
                  </a:lnTo>
                  <a:lnTo>
                    <a:pt x="69" y="17"/>
                  </a:lnTo>
                  <a:lnTo>
                    <a:pt x="87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199" name="Freeform 2687"/>
            <p:cNvSpPr>
              <a:spLocks/>
            </p:cNvSpPr>
            <p:nvPr/>
          </p:nvSpPr>
          <p:spPr bwMode="auto">
            <a:xfrm>
              <a:off x="5988586" y="3147239"/>
              <a:ext cx="55884" cy="10796"/>
            </a:xfrm>
            <a:custGeom>
              <a:avLst/>
              <a:gdLst>
                <a:gd name="T0" fmla="+- 0 7980 7892"/>
                <a:gd name="T1" fmla="*/ T0 w 88"/>
                <a:gd name="T2" fmla="+- 0 2069 2068"/>
                <a:gd name="T3" fmla="*/ 2069 h 17"/>
                <a:gd name="T4" fmla="+- 0 7892 7892"/>
                <a:gd name="T5" fmla="*/ T4 w 88"/>
                <a:gd name="T6" fmla="+- 0 2069 2068"/>
                <a:gd name="T7" fmla="*/ 2069 h 17"/>
                <a:gd name="T8" fmla="+- 0 7892 7892"/>
                <a:gd name="T9" fmla="*/ T8 w 88"/>
                <a:gd name="T10" fmla="+- 0 2085 2068"/>
                <a:gd name="T11" fmla="*/ 2085 h 17"/>
                <a:gd name="T12" fmla="+- 0 7962 7892"/>
                <a:gd name="T13" fmla="*/ T12 w 88"/>
                <a:gd name="T14" fmla="+- 0 2085 2068"/>
                <a:gd name="T15" fmla="*/ 2085 h 17"/>
                <a:gd name="T16" fmla="+- 0 7980 7892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1"/>
                  </a:moveTo>
                  <a:lnTo>
                    <a:pt x="0" y="1"/>
                  </a:lnTo>
                  <a:lnTo>
                    <a:pt x="0" y="17"/>
                  </a:lnTo>
                  <a:lnTo>
                    <a:pt x="70" y="17"/>
                  </a:lnTo>
                  <a:lnTo>
                    <a:pt x="88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198" name="Freeform 2689"/>
            <p:cNvSpPr>
              <a:spLocks/>
            </p:cNvSpPr>
            <p:nvPr/>
          </p:nvSpPr>
          <p:spPr bwMode="auto">
            <a:xfrm>
              <a:off x="6066696" y="3147239"/>
              <a:ext cx="55884" cy="10796"/>
            </a:xfrm>
            <a:custGeom>
              <a:avLst/>
              <a:gdLst>
                <a:gd name="T0" fmla="+- 0 8102 8015"/>
                <a:gd name="T1" fmla="*/ T0 w 88"/>
                <a:gd name="T2" fmla="+- 0 2069 2068"/>
                <a:gd name="T3" fmla="*/ 2069 h 17"/>
                <a:gd name="T4" fmla="+- 0 8015 8015"/>
                <a:gd name="T5" fmla="*/ T4 w 88"/>
                <a:gd name="T6" fmla="+- 0 2069 2068"/>
                <a:gd name="T7" fmla="*/ 2069 h 17"/>
                <a:gd name="T8" fmla="+- 0 8015 8015"/>
                <a:gd name="T9" fmla="*/ T8 w 88"/>
                <a:gd name="T10" fmla="+- 0 2085 2068"/>
                <a:gd name="T11" fmla="*/ 2085 h 17"/>
                <a:gd name="T12" fmla="+- 0 8085 8015"/>
                <a:gd name="T13" fmla="*/ T12 w 88"/>
                <a:gd name="T14" fmla="+- 0 2085 2068"/>
                <a:gd name="T15" fmla="*/ 2085 h 17"/>
                <a:gd name="T16" fmla="+- 0 8102 8015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1"/>
                  </a:moveTo>
                  <a:lnTo>
                    <a:pt x="0" y="1"/>
                  </a:lnTo>
                  <a:lnTo>
                    <a:pt x="0" y="17"/>
                  </a:lnTo>
                  <a:lnTo>
                    <a:pt x="70" y="17"/>
                  </a:lnTo>
                  <a:lnTo>
                    <a:pt x="87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197" name="Freeform 2691"/>
            <p:cNvSpPr>
              <a:spLocks/>
            </p:cNvSpPr>
            <p:nvPr/>
          </p:nvSpPr>
          <p:spPr bwMode="auto">
            <a:xfrm>
              <a:off x="6144172" y="3147239"/>
              <a:ext cx="55884" cy="10796"/>
            </a:xfrm>
            <a:custGeom>
              <a:avLst/>
              <a:gdLst>
                <a:gd name="T0" fmla="+- 0 8225 8137"/>
                <a:gd name="T1" fmla="*/ T0 w 88"/>
                <a:gd name="T2" fmla="+- 0 2069 2068"/>
                <a:gd name="T3" fmla="*/ 2069 h 17"/>
                <a:gd name="T4" fmla="+- 0 8137 8137"/>
                <a:gd name="T5" fmla="*/ T4 w 88"/>
                <a:gd name="T6" fmla="+- 0 2069 2068"/>
                <a:gd name="T7" fmla="*/ 2069 h 17"/>
                <a:gd name="T8" fmla="+- 0 8137 8137"/>
                <a:gd name="T9" fmla="*/ T8 w 88"/>
                <a:gd name="T10" fmla="+- 0 2085 2068"/>
                <a:gd name="T11" fmla="*/ 2085 h 17"/>
                <a:gd name="T12" fmla="+- 0 8208 8137"/>
                <a:gd name="T13" fmla="*/ T12 w 88"/>
                <a:gd name="T14" fmla="+- 0 2085 2068"/>
                <a:gd name="T15" fmla="*/ 2085 h 17"/>
                <a:gd name="T16" fmla="+- 0 8225 8137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1"/>
                  </a:moveTo>
                  <a:lnTo>
                    <a:pt x="0" y="1"/>
                  </a:lnTo>
                  <a:lnTo>
                    <a:pt x="0" y="17"/>
                  </a:lnTo>
                  <a:lnTo>
                    <a:pt x="71" y="17"/>
                  </a:lnTo>
                  <a:lnTo>
                    <a:pt x="88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196" name="Freeform 2693"/>
            <p:cNvSpPr>
              <a:spLocks/>
            </p:cNvSpPr>
            <p:nvPr/>
          </p:nvSpPr>
          <p:spPr bwMode="auto">
            <a:xfrm>
              <a:off x="6222918" y="3147239"/>
              <a:ext cx="55884" cy="10796"/>
            </a:xfrm>
            <a:custGeom>
              <a:avLst/>
              <a:gdLst>
                <a:gd name="T0" fmla="+- 0 8348 8261"/>
                <a:gd name="T1" fmla="*/ T0 w 88"/>
                <a:gd name="T2" fmla="+- 0 2069 2068"/>
                <a:gd name="T3" fmla="*/ 2069 h 17"/>
                <a:gd name="T4" fmla="+- 0 8261 8261"/>
                <a:gd name="T5" fmla="*/ T4 w 88"/>
                <a:gd name="T6" fmla="+- 0 2069 2068"/>
                <a:gd name="T7" fmla="*/ 2069 h 17"/>
                <a:gd name="T8" fmla="+- 0 8261 8261"/>
                <a:gd name="T9" fmla="*/ T8 w 88"/>
                <a:gd name="T10" fmla="+- 0 2085 2068"/>
                <a:gd name="T11" fmla="*/ 2085 h 17"/>
                <a:gd name="T12" fmla="+- 0 8330 8261"/>
                <a:gd name="T13" fmla="*/ T12 w 88"/>
                <a:gd name="T14" fmla="+- 0 2085 2068"/>
                <a:gd name="T15" fmla="*/ 2085 h 17"/>
                <a:gd name="T16" fmla="+- 0 8348 8261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1"/>
                  </a:moveTo>
                  <a:lnTo>
                    <a:pt x="0" y="1"/>
                  </a:lnTo>
                  <a:lnTo>
                    <a:pt x="0" y="17"/>
                  </a:lnTo>
                  <a:lnTo>
                    <a:pt x="69" y="17"/>
                  </a:lnTo>
                  <a:lnTo>
                    <a:pt x="87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195" name="Freeform 2695"/>
            <p:cNvSpPr>
              <a:spLocks/>
            </p:cNvSpPr>
            <p:nvPr/>
          </p:nvSpPr>
          <p:spPr bwMode="auto">
            <a:xfrm>
              <a:off x="6300393" y="3147239"/>
              <a:ext cx="55884" cy="10796"/>
            </a:xfrm>
            <a:custGeom>
              <a:avLst/>
              <a:gdLst>
                <a:gd name="T0" fmla="+- 0 8471 8383"/>
                <a:gd name="T1" fmla="*/ T0 w 88"/>
                <a:gd name="T2" fmla="+- 0 2069 2068"/>
                <a:gd name="T3" fmla="*/ 2069 h 17"/>
                <a:gd name="T4" fmla="+- 0 8383 8383"/>
                <a:gd name="T5" fmla="*/ T4 w 88"/>
                <a:gd name="T6" fmla="+- 0 2069 2068"/>
                <a:gd name="T7" fmla="*/ 2069 h 17"/>
                <a:gd name="T8" fmla="+- 0 8383 8383"/>
                <a:gd name="T9" fmla="*/ T8 w 88"/>
                <a:gd name="T10" fmla="+- 0 2085 2068"/>
                <a:gd name="T11" fmla="*/ 2085 h 17"/>
                <a:gd name="T12" fmla="+- 0 8453 8383"/>
                <a:gd name="T13" fmla="*/ T12 w 88"/>
                <a:gd name="T14" fmla="+- 0 2085 2068"/>
                <a:gd name="T15" fmla="*/ 2085 h 17"/>
                <a:gd name="T16" fmla="+- 0 8471 8383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1"/>
                  </a:moveTo>
                  <a:lnTo>
                    <a:pt x="0" y="1"/>
                  </a:lnTo>
                  <a:lnTo>
                    <a:pt x="0" y="17"/>
                  </a:lnTo>
                  <a:lnTo>
                    <a:pt x="70" y="17"/>
                  </a:lnTo>
                  <a:lnTo>
                    <a:pt x="88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194" name="Freeform 2697"/>
            <p:cNvSpPr>
              <a:spLocks/>
            </p:cNvSpPr>
            <p:nvPr/>
          </p:nvSpPr>
          <p:spPr bwMode="auto">
            <a:xfrm>
              <a:off x="6378504" y="3147239"/>
              <a:ext cx="55884" cy="10796"/>
            </a:xfrm>
            <a:custGeom>
              <a:avLst/>
              <a:gdLst>
                <a:gd name="T0" fmla="+- 0 8593 8506"/>
                <a:gd name="T1" fmla="*/ T0 w 88"/>
                <a:gd name="T2" fmla="+- 0 2069 2068"/>
                <a:gd name="T3" fmla="*/ 2069 h 17"/>
                <a:gd name="T4" fmla="+- 0 8505 8506"/>
                <a:gd name="T5" fmla="*/ T4 w 88"/>
                <a:gd name="T6" fmla="+- 0 2069 2068"/>
                <a:gd name="T7" fmla="*/ 2069 h 17"/>
                <a:gd name="T8" fmla="+- 0 8505 8506"/>
                <a:gd name="T9" fmla="*/ T8 w 88"/>
                <a:gd name="T10" fmla="+- 0 2085 2068"/>
                <a:gd name="T11" fmla="*/ 2085 h 17"/>
                <a:gd name="T12" fmla="+- 0 8576 8506"/>
                <a:gd name="T13" fmla="*/ T12 w 88"/>
                <a:gd name="T14" fmla="+- 0 2085 2068"/>
                <a:gd name="T15" fmla="*/ 2085 h 17"/>
                <a:gd name="T16" fmla="+- 0 8593 8506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1"/>
                  </a:moveTo>
                  <a:lnTo>
                    <a:pt x="-1" y="1"/>
                  </a:lnTo>
                  <a:lnTo>
                    <a:pt x="-1" y="17"/>
                  </a:lnTo>
                  <a:lnTo>
                    <a:pt x="70" y="17"/>
                  </a:lnTo>
                  <a:lnTo>
                    <a:pt x="87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193" name="Freeform 2699"/>
            <p:cNvSpPr>
              <a:spLocks/>
            </p:cNvSpPr>
            <p:nvPr/>
          </p:nvSpPr>
          <p:spPr bwMode="auto">
            <a:xfrm>
              <a:off x="6455979" y="3147239"/>
              <a:ext cx="55884" cy="10796"/>
            </a:xfrm>
            <a:custGeom>
              <a:avLst/>
              <a:gdLst>
                <a:gd name="T0" fmla="+- 0 8715 8628"/>
                <a:gd name="T1" fmla="*/ T0 w 88"/>
                <a:gd name="T2" fmla="+- 0 2069 2068"/>
                <a:gd name="T3" fmla="*/ 2069 h 17"/>
                <a:gd name="T4" fmla="+- 0 8628 8628"/>
                <a:gd name="T5" fmla="*/ T4 w 88"/>
                <a:gd name="T6" fmla="+- 0 2069 2068"/>
                <a:gd name="T7" fmla="*/ 2069 h 17"/>
                <a:gd name="T8" fmla="+- 0 8628 8628"/>
                <a:gd name="T9" fmla="*/ T8 w 88"/>
                <a:gd name="T10" fmla="+- 0 2085 2068"/>
                <a:gd name="T11" fmla="*/ 2085 h 17"/>
                <a:gd name="T12" fmla="+- 0 8699 8628"/>
                <a:gd name="T13" fmla="*/ T12 w 88"/>
                <a:gd name="T14" fmla="+- 0 2085 2068"/>
                <a:gd name="T15" fmla="*/ 2085 h 17"/>
                <a:gd name="T16" fmla="+- 0 8715 8628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1"/>
                  </a:moveTo>
                  <a:lnTo>
                    <a:pt x="0" y="1"/>
                  </a:lnTo>
                  <a:lnTo>
                    <a:pt x="0" y="17"/>
                  </a:lnTo>
                  <a:lnTo>
                    <a:pt x="71" y="17"/>
                  </a:lnTo>
                  <a:lnTo>
                    <a:pt x="87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192" name="Freeform 2701"/>
            <p:cNvSpPr>
              <a:spLocks/>
            </p:cNvSpPr>
            <p:nvPr/>
          </p:nvSpPr>
          <p:spPr bwMode="auto">
            <a:xfrm>
              <a:off x="6534725" y="3147239"/>
              <a:ext cx="55884" cy="10796"/>
            </a:xfrm>
            <a:custGeom>
              <a:avLst/>
              <a:gdLst>
                <a:gd name="T0" fmla="+- 0 8839 8752"/>
                <a:gd name="T1" fmla="*/ T0 w 88"/>
                <a:gd name="T2" fmla="+- 0 2069 2068"/>
                <a:gd name="T3" fmla="*/ 2069 h 17"/>
                <a:gd name="T4" fmla="+- 0 8751 8752"/>
                <a:gd name="T5" fmla="*/ T4 w 88"/>
                <a:gd name="T6" fmla="+- 0 2069 2068"/>
                <a:gd name="T7" fmla="*/ 2069 h 17"/>
                <a:gd name="T8" fmla="+- 0 8751 8752"/>
                <a:gd name="T9" fmla="*/ T8 w 88"/>
                <a:gd name="T10" fmla="+- 0 2085 2068"/>
                <a:gd name="T11" fmla="*/ 2085 h 17"/>
                <a:gd name="T12" fmla="+- 0 8821 8752"/>
                <a:gd name="T13" fmla="*/ T12 w 88"/>
                <a:gd name="T14" fmla="+- 0 2085 2068"/>
                <a:gd name="T15" fmla="*/ 2085 h 17"/>
                <a:gd name="T16" fmla="+- 0 8839 8752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1"/>
                  </a:moveTo>
                  <a:lnTo>
                    <a:pt x="-1" y="1"/>
                  </a:lnTo>
                  <a:lnTo>
                    <a:pt x="-1" y="17"/>
                  </a:lnTo>
                  <a:lnTo>
                    <a:pt x="69" y="17"/>
                  </a:lnTo>
                  <a:lnTo>
                    <a:pt x="87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191" name="Freeform 2703"/>
            <p:cNvSpPr>
              <a:spLocks/>
            </p:cNvSpPr>
            <p:nvPr/>
          </p:nvSpPr>
          <p:spPr bwMode="auto">
            <a:xfrm>
              <a:off x="6649777" y="3147239"/>
              <a:ext cx="55884" cy="10796"/>
            </a:xfrm>
            <a:custGeom>
              <a:avLst/>
              <a:gdLst>
                <a:gd name="T0" fmla="+- 0 8961 8874"/>
                <a:gd name="T1" fmla="*/ T0 w 88"/>
                <a:gd name="T2" fmla="+- 0 2069 2068"/>
                <a:gd name="T3" fmla="*/ 2069 h 17"/>
                <a:gd name="T4" fmla="+- 0 8874 8874"/>
                <a:gd name="T5" fmla="*/ T4 w 88"/>
                <a:gd name="T6" fmla="+- 0 2069 2068"/>
                <a:gd name="T7" fmla="*/ 2069 h 17"/>
                <a:gd name="T8" fmla="+- 0 8874 8874"/>
                <a:gd name="T9" fmla="*/ T8 w 88"/>
                <a:gd name="T10" fmla="+- 0 2085 2068"/>
                <a:gd name="T11" fmla="*/ 2085 h 17"/>
                <a:gd name="T12" fmla="+- 0 8943 8874"/>
                <a:gd name="T13" fmla="*/ T12 w 88"/>
                <a:gd name="T14" fmla="+- 0 2085 2068"/>
                <a:gd name="T15" fmla="*/ 2085 h 17"/>
                <a:gd name="T16" fmla="+- 0 8961 8874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1"/>
                  </a:moveTo>
                  <a:lnTo>
                    <a:pt x="0" y="1"/>
                  </a:lnTo>
                  <a:lnTo>
                    <a:pt x="0" y="17"/>
                  </a:lnTo>
                  <a:lnTo>
                    <a:pt x="69" y="17"/>
                  </a:lnTo>
                  <a:lnTo>
                    <a:pt x="87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190" name="Freeform 2705"/>
            <p:cNvSpPr>
              <a:spLocks/>
            </p:cNvSpPr>
            <p:nvPr/>
          </p:nvSpPr>
          <p:spPr bwMode="auto">
            <a:xfrm>
              <a:off x="6697808" y="3147239"/>
              <a:ext cx="55884" cy="10796"/>
            </a:xfrm>
            <a:custGeom>
              <a:avLst/>
              <a:gdLst>
                <a:gd name="T0" fmla="+- 0 9084 8996"/>
                <a:gd name="T1" fmla="*/ T0 w 88"/>
                <a:gd name="T2" fmla="+- 0 2069 2068"/>
                <a:gd name="T3" fmla="*/ 2069 h 17"/>
                <a:gd name="T4" fmla="+- 0 8996 8996"/>
                <a:gd name="T5" fmla="*/ T4 w 88"/>
                <a:gd name="T6" fmla="+- 0 2069 2068"/>
                <a:gd name="T7" fmla="*/ 2069 h 17"/>
                <a:gd name="T8" fmla="+- 0 8996 8996"/>
                <a:gd name="T9" fmla="*/ T8 w 88"/>
                <a:gd name="T10" fmla="+- 0 2085 2068"/>
                <a:gd name="T11" fmla="*/ 2085 h 17"/>
                <a:gd name="T12" fmla="+- 0 9066 8996"/>
                <a:gd name="T13" fmla="*/ T12 w 88"/>
                <a:gd name="T14" fmla="+- 0 2085 2068"/>
                <a:gd name="T15" fmla="*/ 2085 h 17"/>
                <a:gd name="T16" fmla="+- 0 9084 8996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1"/>
                  </a:moveTo>
                  <a:lnTo>
                    <a:pt x="0" y="1"/>
                  </a:lnTo>
                  <a:lnTo>
                    <a:pt x="0" y="17"/>
                  </a:lnTo>
                  <a:lnTo>
                    <a:pt x="70" y="17"/>
                  </a:lnTo>
                  <a:lnTo>
                    <a:pt x="88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189" name="Freeform 2707"/>
            <p:cNvSpPr>
              <a:spLocks/>
            </p:cNvSpPr>
            <p:nvPr/>
          </p:nvSpPr>
          <p:spPr bwMode="auto">
            <a:xfrm>
              <a:off x="6775919" y="3147239"/>
              <a:ext cx="55884" cy="10796"/>
            </a:xfrm>
            <a:custGeom>
              <a:avLst/>
              <a:gdLst>
                <a:gd name="T0" fmla="+- 0 9206 9119"/>
                <a:gd name="T1" fmla="*/ T0 w 88"/>
                <a:gd name="T2" fmla="+- 0 2069 2068"/>
                <a:gd name="T3" fmla="*/ 2069 h 17"/>
                <a:gd name="T4" fmla="+- 0 9118 9119"/>
                <a:gd name="T5" fmla="*/ T4 w 88"/>
                <a:gd name="T6" fmla="+- 0 2069 2068"/>
                <a:gd name="T7" fmla="*/ 2069 h 17"/>
                <a:gd name="T8" fmla="+- 0 9118 9119"/>
                <a:gd name="T9" fmla="*/ T8 w 88"/>
                <a:gd name="T10" fmla="+- 0 2085 2068"/>
                <a:gd name="T11" fmla="*/ 2085 h 17"/>
                <a:gd name="T12" fmla="+- 0 9189 9119"/>
                <a:gd name="T13" fmla="*/ T12 w 88"/>
                <a:gd name="T14" fmla="+- 0 2085 2068"/>
                <a:gd name="T15" fmla="*/ 2085 h 17"/>
                <a:gd name="T16" fmla="+- 0 9206 9119"/>
                <a:gd name="T17" fmla="*/ T16 w 88"/>
                <a:gd name="T18" fmla="+- 0 2069 2068"/>
                <a:gd name="T19" fmla="*/ 206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1"/>
                  </a:moveTo>
                  <a:lnTo>
                    <a:pt x="-1" y="1"/>
                  </a:lnTo>
                  <a:lnTo>
                    <a:pt x="-1" y="17"/>
                  </a:lnTo>
                  <a:lnTo>
                    <a:pt x="70" y="17"/>
                  </a:lnTo>
                  <a:lnTo>
                    <a:pt x="87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186" name="Freeform 2710"/>
            <p:cNvSpPr>
              <a:spLocks/>
            </p:cNvSpPr>
            <p:nvPr/>
          </p:nvSpPr>
          <p:spPr bwMode="auto">
            <a:xfrm>
              <a:off x="2539017" y="4194498"/>
              <a:ext cx="33657" cy="45091"/>
            </a:xfrm>
            <a:custGeom>
              <a:avLst/>
              <a:gdLst>
                <a:gd name="T0" fmla="+- 0 2472 2460"/>
                <a:gd name="T1" fmla="*/ T0 w 53"/>
                <a:gd name="T2" fmla="+- 0 3770 3717"/>
                <a:gd name="T3" fmla="*/ 3770 h 71"/>
                <a:gd name="T4" fmla="+- 0 2460 2460"/>
                <a:gd name="T5" fmla="*/ T4 w 53"/>
                <a:gd name="T6" fmla="+- 0 3770 3717"/>
                <a:gd name="T7" fmla="*/ 3770 h 71"/>
                <a:gd name="T8" fmla="+- 0 2460 2460"/>
                <a:gd name="T9" fmla="*/ T8 w 53"/>
                <a:gd name="T10" fmla="+- 0 3788 3717"/>
                <a:gd name="T11" fmla="*/ 3788 h 71"/>
                <a:gd name="T12" fmla="+- 0 2472 2460"/>
                <a:gd name="T13" fmla="*/ T12 w 53"/>
                <a:gd name="T14" fmla="+- 0 3770 3717"/>
                <a:gd name="T15" fmla="*/ 3770 h 7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53" h="71">
                  <a:moveTo>
                    <a:pt x="12" y="53"/>
                  </a:moveTo>
                  <a:lnTo>
                    <a:pt x="0" y="53"/>
                  </a:lnTo>
                  <a:lnTo>
                    <a:pt x="0" y="71"/>
                  </a:lnTo>
                  <a:lnTo>
                    <a:pt x="12" y="53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188" name="Freeform 2712"/>
            <p:cNvSpPr>
              <a:spLocks/>
            </p:cNvSpPr>
            <p:nvPr/>
          </p:nvSpPr>
          <p:spPr bwMode="auto">
            <a:xfrm>
              <a:off x="2539017" y="4194498"/>
              <a:ext cx="33657" cy="45091"/>
            </a:xfrm>
            <a:custGeom>
              <a:avLst/>
              <a:gdLst>
                <a:gd name="T0" fmla="+- 0 2490 2460"/>
                <a:gd name="T1" fmla="*/ T0 w 53"/>
                <a:gd name="T2" fmla="+- 0 3770 3717"/>
                <a:gd name="T3" fmla="*/ 3770 h 71"/>
                <a:gd name="T4" fmla="+- 0 2478 2460"/>
                <a:gd name="T5" fmla="*/ T4 w 53"/>
                <a:gd name="T6" fmla="+- 0 3770 3717"/>
                <a:gd name="T7" fmla="*/ 3770 h 71"/>
                <a:gd name="T8" fmla="+- 0 2478 2460"/>
                <a:gd name="T9" fmla="*/ T8 w 53"/>
                <a:gd name="T10" fmla="+- 0 3788 3717"/>
                <a:gd name="T11" fmla="*/ 3788 h 71"/>
                <a:gd name="T12" fmla="+- 0 2490 2460"/>
                <a:gd name="T13" fmla="*/ T12 w 53"/>
                <a:gd name="T14" fmla="+- 0 3770 3717"/>
                <a:gd name="T15" fmla="*/ 3770 h 7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53" h="71">
                  <a:moveTo>
                    <a:pt x="30" y="53"/>
                  </a:moveTo>
                  <a:lnTo>
                    <a:pt x="18" y="53"/>
                  </a:lnTo>
                  <a:lnTo>
                    <a:pt x="18" y="71"/>
                  </a:lnTo>
                  <a:lnTo>
                    <a:pt x="30" y="53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7167" name="Freeform 2748"/>
            <p:cNvSpPr>
              <a:spLocks/>
            </p:cNvSpPr>
            <p:nvPr/>
          </p:nvSpPr>
          <p:spPr bwMode="auto">
            <a:xfrm>
              <a:off x="2539017" y="3114215"/>
              <a:ext cx="33657" cy="44456"/>
            </a:xfrm>
            <a:custGeom>
              <a:avLst/>
              <a:gdLst>
                <a:gd name="T0" fmla="+- 0 2478 2460"/>
                <a:gd name="T1" fmla="*/ T0 w 53"/>
                <a:gd name="T2" fmla="+- 0 2016 2016"/>
                <a:gd name="T3" fmla="*/ 2016 h 70"/>
                <a:gd name="T4" fmla="+- 0 2460 2460"/>
                <a:gd name="T5" fmla="*/ T4 w 53"/>
                <a:gd name="T6" fmla="+- 0 2016 2016"/>
                <a:gd name="T7" fmla="*/ 2016 h 70"/>
                <a:gd name="T8" fmla="+- 0 2460 2460"/>
                <a:gd name="T9" fmla="*/ T8 w 53"/>
                <a:gd name="T10" fmla="+- 0 2034 2016"/>
                <a:gd name="T11" fmla="*/ 2034 h 70"/>
                <a:gd name="T12" fmla="+- 0 2496 2460"/>
                <a:gd name="T13" fmla="*/ T12 w 53"/>
                <a:gd name="T14" fmla="+- 0 2085 2016"/>
                <a:gd name="T15" fmla="*/ 2085 h 70"/>
                <a:gd name="T16" fmla="+- 0 2513 2460"/>
                <a:gd name="T17" fmla="*/ T16 w 53"/>
                <a:gd name="T18" fmla="+- 0 2085 2016"/>
                <a:gd name="T19" fmla="*/ 2085 h 70"/>
                <a:gd name="T20" fmla="+- 0 2478 2460"/>
                <a:gd name="T21" fmla="*/ T20 w 53"/>
                <a:gd name="T22" fmla="+- 0 2034 2016"/>
                <a:gd name="T23" fmla="*/ 2034 h 70"/>
                <a:gd name="T24" fmla="+- 0 2478 2460"/>
                <a:gd name="T25" fmla="*/ T24 w 53"/>
                <a:gd name="T26" fmla="+- 0 2016 2016"/>
                <a:gd name="T27" fmla="*/ 2016 h 7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</a:cxnLst>
              <a:rect l="0" t="0" r="r" b="b"/>
              <a:pathLst>
                <a:path w="53" h="70">
                  <a:moveTo>
                    <a:pt x="18" y="0"/>
                  </a:moveTo>
                  <a:lnTo>
                    <a:pt x="0" y="0"/>
                  </a:lnTo>
                  <a:lnTo>
                    <a:pt x="0" y="18"/>
                  </a:lnTo>
                  <a:lnTo>
                    <a:pt x="36" y="69"/>
                  </a:lnTo>
                  <a:lnTo>
                    <a:pt x="53" y="69"/>
                  </a:lnTo>
                  <a:lnTo>
                    <a:pt x="18" y="18"/>
                  </a:lnTo>
                  <a:lnTo>
                    <a:pt x="1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5836" name="Freeform 2784"/>
            <p:cNvSpPr>
              <a:spLocks/>
            </p:cNvSpPr>
            <p:nvPr/>
          </p:nvSpPr>
          <p:spPr bwMode="auto">
            <a:xfrm>
              <a:off x="2539017" y="2066956"/>
              <a:ext cx="11431" cy="33025"/>
            </a:xfrm>
            <a:custGeom>
              <a:avLst/>
              <a:gdLst>
                <a:gd name="T0" fmla="+- 0 2460 2460"/>
                <a:gd name="T1" fmla="*/ T0 w 18"/>
                <a:gd name="T2" fmla="+- 0 384 367"/>
                <a:gd name="T3" fmla="*/ 384 h 52"/>
                <a:gd name="T4" fmla="+- 0 2460 2460"/>
                <a:gd name="T5" fmla="*/ T4 w 18"/>
                <a:gd name="T6" fmla="+- 0 419 367"/>
                <a:gd name="T7" fmla="*/ 419 h 52"/>
                <a:gd name="T8" fmla="+- 0 2478 2460"/>
                <a:gd name="T9" fmla="*/ T8 w 18"/>
                <a:gd name="T10" fmla="+- 0 402 367"/>
                <a:gd name="T11" fmla="*/ 402 h 52"/>
                <a:gd name="T12" fmla="+- 0 2460 2460"/>
                <a:gd name="T13" fmla="*/ T12 w 18"/>
                <a:gd name="T14" fmla="+- 0 384 367"/>
                <a:gd name="T15" fmla="*/ 384 h 5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18" h="52">
                  <a:moveTo>
                    <a:pt x="0" y="17"/>
                  </a:moveTo>
                  <a:lnTo>
                    <a:pt x="0" y="52"/>
                  </a:lnTo>
                  <a:lnTo>
                    <a:pt x="18" y="35"/>
                  </a:lnTo>
                  <a:lnTo>
                    <a:pt x="0" y="17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5837" name="Freeform 2785"/>
            <p:cNvSpPr>
              <a:spLocks/>
            </p:cNvSpPr>
            <p:nvPr/>
          </p:nvSpPr>
          <p:spPr bwMode="auto">
            <a:xfrm>
              <a:off x="2539017" y="2066956"/>
              <a:ext cx="11431" cy="33025"/>
            </a:xfrm>
            <a:custGeom>
              <a:avLst/>
              <a:gdLst>
                <a:gd name="T0" fmla="+- 0 2478 2460"/>
                <a:gd name="T1" fmla="*/ T0 w 18"/>
                <a:gd name="T2" fmla="+- 0 367 367"/>
                <a:gd name="T3" fmla="*/ 367 h 52"/>
                <a:gd name="T4" fmla="+- 0 2460 2460"/>
                <a:gd name="T5" fmla="*/ T4 w 18"/>
                <a:gd name="T6" fmla="+- 0 367 367"/>
                <a:gd name="T7" fmla="*/ 367 h 52"/>
                <a:gd name="T8" fmla="+- 0 2460 2460"/>
                <a:gd name="T9" fmla="*/ T8 w 18"/>
                <a:gd name="T10" fmla="+- 0 384 367"/>
                <a:gd name="T11" fmla="*/ 384 h 52"/>
                <a:gd name="T12" fmla="+- 0 2478 2460"/>
                <a:gd name="T13" fmla="*/ T12 w 18"/>
                <a:gd name="T14" fmla="+- 0 402 367"/>
                <a:gd name="T15" fmla="*/ 402 h 52"/>
                <a:gd name="T16" fmla="+- 0 2478 2460"/>
                <a:gd name="T17" fmla="*/ T16 w 18"/>
                <a:gd name="T18" fmla="+- 0 367 367"/>
                <a:gd name="T19" fmla="*/ 367 h 5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52">
                  <a:moveTo>
                    <a:pt x="18" y="0"/>
                  </a:moveTo>
                  <a:lnTo>
                    <a:pt x="0" y="0"/>
                  </a:lnTo>
                  <a:lnTo>
                    <a:pt x="0" y="17"/>
                  </a:lnTo>
                  <a:lnTo>
                    <a:pt x="18" y="35"/>
                  </a:lnTo>
                  <a:lnTo>
                    <a:pt x="1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5835" name="Freeform 2787"/>
            <p:cNvSpPr>
              <a:spLocks/>
            </p:cNvSpPr>
            <p:nvPr/>
          </p:nvSpPr>
          <p:spPr bwMode="auto">
            <a:xfrm>
              <a:off x="2539017" y="2122208"/>
              <a:ext cx="11431" cy="55888"/>
            </a:xfrm>
            <a:custGeom>
              <a:avLst/>
              <a:gdLst>
                <a:gd name="T0" fmla="+- 0 2478 2460"/>
                <a:gd name="T1" fmla="*/ T0 w 18"/>
                <a:gd name="T2" fmla="+- 0 455 454"/>
                <a:gd name="T3" fmla="*/ 455 h 88"/>
                <a:gd name="T4" fmla="+- 0 2460 2460"/>
                <a:gd name="T5" fmla="*/ T4 w 18"/>
                <a:gd name="T6" fmla="+- 0 455 454"/>
                <a:gd name="T7" fmla="*/ 455 h 88"/>
                <a:gd name="T8" fmla="+- 0 2460 2460"/>
                <a:gd name="T9" fmla="*/ T8 w 18"/>
                <a:gd name="T10" fmla="+- 0 542 454"/>
                <a:gd name="T11" fmla="*/ 542 h 88"/>
                <a:gd name="T12" fmla="+- 0 2478 2460"/>
                <a:gd name="T13" fmla="*/ T12 w 18"/>
                <a:gd name="T14" fmla="+- 0 524 454"/>
                <a:gd name="T15" fmla="*/ 524 h 88"/>
                <a:gd name="T16" fmla="+- 0 2478 2460"/>
                <a:gd name="T17" fmla="*/ T16 w 18"/>
                <a:gd name="T18" fmla="+- 0 455 454"/>
                <a:gd name="T19" fmla="*/ 455 h 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8">
                  <a:moveTo>
                    <a:pt x="18" y="1"/>
                  </a:moveTo>
                  <a:lnTo>
                    <a:pt x="0" y="1"/>
                  </a:lnTo>
                  <a:lnTo>
                    <a:pt x="0" y="88"/>
                  </a:lnTo>
                  <a:lnTo>
                    <a:pt x="18" y="70"/>
                  </a:lnTo>
                  <a:lnTo>
                    <a:pt x="18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5834" name="Freeform 2789"/>
            <p:cNvSpPr>
              <a:spLocks/>
            </p:cNvSpPr>
            <p:nvPr/>
          </p:nvSpPr>
          <p:spPr bwMode="auto">
            <a:xfrm>
              <a:off x="2539017" y="2200324"/>
              <a:ext cx="11431" cy="55888"/>
            </a:xfrm>
            <a:custGeom>
              <a:avLst/>
              <a:gdLst>
                <a:gd name="T0" fmla="+- 0 2478 2460"/>
                <a:gd name="T1" fmla="*/ T0 w 18"/>
                <a:gd name="T2" fmla="+- 0 577 577"/>
                <a:gd name="T3" fmla="*/ 577 h 88"/>
                <a:gd name="T4" fmla="+- 0 2460 2460"/>
                <a:gd name="T5" fmla="*/ T4 w 18"/>
                <a:gd name="T6" fmla="+- 0 577 577"/>
                <a:gd name="T7" fmla="*/ 577 h 88"/>
                <a:gd name="T8" fmla="+- 0 2460 2460"/>
                <a:gd name="T9" fmla="*/ T8 w 18"/>
                <a:gd name="T10" fmla="+- 0 665 577"/>
                <a:gd name="T11" fmla="*/ 665 h 88"/>
                <a:gd name="T12" fmla="+- 0 2478 2460"/>
                <a:gd name="T13" fmla="*/ T12 w 18"/>
                <a:gd name="T14" fmla="+- 0 648 577"/>
                <a:gd name="T15" fmla="*/ 648 h 88"/>
                <a:gd name="T16" fmla="+- 0 2478 2460"/>
                <a:gd name="T17" fmla="*/ T16 w 18"/>
                <a:gd name="T18" fmla="+- 0 577 577"/>
                <a:gd name="T19" fmla="*/ 577 h 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8">
                  <a:moveTo>
                    <a:pt x="18" y="0"/>
                  </a:moveTo>
                  <a:lnTo>
                    <a:pt x="0" y="0"/>
                  </a:lnTo>
                  <a:lnTo>
                    <a:pt x="0" y="88"/>
                  </a:lnTo>
                  <a:lnTo>
                    <a:pt x="18" y="71"/>
                  </a:lnTo>
                  <a:lnTo>
                    <a:pt x="1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5833" name="Freeform 2791"/>
            <p:cNvSpPr>
              <a:spLocks/>
            </p:cNvSpPr>
            <p:nvPr/>
          </p:nvSpPr>
          <p:spPr bwMode="auto">
            <a:xfrm>
              <a:off x="2539017" y="2277805"/>
              <a:ext cx="11431" cy="55888"/>
            </a:xfrm>
            <a:custGeom>
              <a:avLst/>
              <a:gdLst>
                <a:gd name="T0" fmla="+- 0 2478 2460"/>
                <a:gd name="T1" fmla="*/ T0 w 18"/>
                <a:gd name="T2" fmla="+- 0 699 699"/>
                <a:gd name="T3" fmla="*/ 699 h 88"/>
                <a:gd name="T4" fmla="+- 0 2460 2460"/>
                <a:gd name="T5" fmla="*/ T4 w 18"/>
                <a:gd name="T6" fmla="+- 0 699 699"/>
                <a:gd name="T7" fmla="*/ 699 h 88"/>
                <a:gd name="T8" fmla="+- 0 2460 2460"/>
                <a:gd name="T9" fmla="*/ T8 w 18"/>
                <a:gd name="T10" fmla="+- 0 787 699"/>
                <a:gd name="T11" fmla="*/ 787 h 88"/>
                <a:gd name="T12" fmla="+- 0 2478 2460"/>
                <a:gd name="T13" fmla="*/ T12 w 18"/>
                <a:gd name="T14" fmla="+- 0 770 699"/>
                <a:gd name="T15" fmla="*/ 770 h 88"/>
                <a:gd name="T16" fmla="+- 0 2478 2460"/>
                <a:gd name="T17" fmla="*/ T16 w 18"/>
                <a:gd name="T18" fmla="+- 0 699 699"/>
                <a:gd name="T19" fmla="*/ 699 h 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8">
                  <a:moveTo>
                    <a:pt x="18" y="0"/>
                  </a:moveTo>
                  <a:lnTo>
                    <a:pt x="0" y="0"/>
                  </a:lnTo>
                  <a:lnTo>
                    <a:pt x="0" y="88"/>
                  </a:lnTo>
                  <a:lnTo>
                    <a:pt x="18" y="71"/>
                  </a:lnTo>
                  <a:lnTo>
                    <a:pt x="1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5832" name="Freeform 2793"/>
            <p:cNvSpPr>
              <a:spLocks/>
            </p:cNvSpPr>
            <p:nvPr/>
          </p:nvSpPr>
          <p:spPr bwMode="auto">
            <a:xfrm>
              <a:off x="2539017" y="2356556"/>
              <a:ext cx="11431" cy="55888"/>
            </a:xfrm>
            <a:custGeom>
              <a:avLst/>
              <a:gdLst>
                <a:gd name="T0" fmla="+- 0 2478 2460"/>
                <a:gd name="T1" fmla="*/ T0 w 18"/>
                <a:gd name="T2" fmla="+- 0 823 823"/>
                <a:gd name="T3" fmla="*/ 823 h 88"/>
                <a:gd name="T4" fmla="+- 0 2460 2460"/>
                <a:gd name="T5" fmla="*/ T4 w 18"/>
                <a:gd name="T6" fmla="+- 0 823 823"/>
                <a:gd name="T7" fmla="*/ 823 h 88"/>
                <a:gd name="T8" fmla="+- 0 2460 2460"/>
                <a:gd name="T9" fmla="*/ T8 w 18"/>
                <a:gd name="T10" fmla="+- 0 911 823"/>
                <a:gd name="T11" fmla="*/ 911 h 88"/>
                <a:gd name="T12" fmla="+- 0 2478 2460"/>
                <a:gd name="T13" fmla="*/ T12 w 18"/>
                <a:gd name="T14" fmla="+- 0 893 823"/>
                <a:gd name="T15" fmla="*/ 893 h 88"/>
                <a:gd name="T16" fmla="+- 0 2478 2460"/>
                <a:gd name="T17" fmla="*/ T16 w 18"/>
                <a:gd name="T18" fmla="+- 0 823 823"/>
                <a:gd name="T19" fmla="*/ 823 h 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8">
                  <a:moveTo>
                    <a:pt x="18" y="0"/>
                  </a:moveTo>
                  <a:lnTo>
                    <a:pt x="0" y="0"/>
                  </a:lnTo>
                  <a:lnTo>
                    <a:pt x="0" y="88"/>
                  </a:lnTo>
                  <a:lnTo>
                    <a:pt x="18" y="70"/>
                  </a:lnTo>
                  <a:lnTo>
                    <a:pt x="1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5831" name="Freeform 2795"/>
            <p:cNvSpPr>
              <a:spLocks/>
            </p:cNvSpPr>
            <p:nvPr/>
          </p:nvSpPr>
          <p:spPr bwMode="auto">
            <a:xfrm>
              <a:off x="2539017" y="2434036"/>
              <a:ext cx="11431" cy="55888"/>
            </a:xfrm>
            <a:custGeom>
              <a:avLst/>
              <a:gdLst>
                <a:gd name="T0" fmla="+- 0 2478 2460"/>
                <a:gd name="T1" fmla="*/ T0 w 18"/>
                <a:gd name="T2" fmla="+- 0 945 945"/>
                <a:gd name="T3" fmla="*/ 945 h 88"/>
                <a:gd name="T4" fmla="+- 0 2460 2460"/>
                <a:gd name="T5" fmla="*/ T4 w 18"/>
                <a:gd name="T6" fmla="+- 0 945 945"/>
                <a:gd name="T7" fmla="*/ 945 h 88"/>
                <a:gd name="T8" fmla="+- 0 2460 2460"/>
                <a:gd name="T9" fmla="*/ T8 w 18"/>
                <a:gd name="T10" fmla="+- 0 1033 945"/>
                <a:gd name="T11" fmla="*/ 1033 h 88"/>
                <a:gd name="T12" fmla="+- 0 2478 2460"/>
                <a:gd name="T13" fmla="*/ T12 w 18"/>
                <a:gd name="T14" fmla="+- 0 1016 945"/>
                <a:gd name="T15" fmla="*/ 1016 h 88"/>
                <a:gd name="T16" fmla="+- 0 2478 2460"/>
                <a:gd name="T17" fmla="*/ T16 w 18"/>
                <a:gd name="T18" fmla="+- 0 945 945"/>
                <a:gd name="T19" fmla="*/ 945 h 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8">
                  <a:moveTo>
                    <a:pt x="18" y="0"/>
                  </a:moveTo>
                  <a:lnTo>
                    <a:pt x="0" y="0"/>
                  </a:lnTo>
                  <a:lnTo>
                    <a:pt x="0" y="88"/>
                  </a:lnTo>
                  <a:lnTo>
                    <a:pt x="18" y="71"/>
                  </a:lnTo>
                  <a:lnTo>
                    <a:pt x="1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5830" name="Freeform 2797"/>
            <p:cNvSpPr>
              <a:spLocks/>
            </p:cNvSpPr>
            <p:nvPr/>
          </p:nvSpPr>
          <p:spPr bwMode="auto">
            <a:xfrm>
              <a:off x="2539017" y="2512152"/>
              <a:ext cx="11431" cy="56523"/>
            </a:xfrm>
            <a:custGeom>
              <a:avLst/>
              <a:gdLst>
                <a:gd name="T0" fmla="+- 0 2478 2460"/>
                <a:gd name="T1" fmla="*/ T0 w 18"/>
                <a:gd name="T2" fmla="+- 0 1068 1068"/>
                <a:gd name="T3" fmla="*/ 1068 h 89"/>
                <a:gd name="T4" fmla="+- 0 2460 2460"/>
                <a:gd name="T5" fmla="*/ T4 w 18"/>
                <a:gd name="T6" fmla="+- 0 1068 1068"/>
                <a:gd name="T7" fmla="*/ 1068 h 89"/>
                <a:gd name="T8" fmla="+- 0 2460 2460"/>
                <a:gd name="T9" fmla="*/ T8 w 18"/>
                <a:gd name="T10" fmla="+- 0 1157 1068"/>
                <a:gd name="T11" fmla="*/ 1157 h 89"/>
                <a:gd name="T12" fmla="+- 0 2478 2460"/>
                <a:gd name="T13" fmla="*/ T12 w 18"/>
                <a:gd name="T14" fmla="+- 0 1139 1068"/>
                <a:gd name="T15" fmla="*/ 1139 h 89"/>
                <a:gd name="T16" fmla="+- 0 2478 2460"/>
                <a:gd name="T17" fmla="*/ T16 w 18"/>
                <a:gd name="T18" fmla="+- 0 1068 1068"/>
                <a:gd name="T19" fmla="*/ 1068 h 8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9">
                  <a:moveTo>
                    <a:pt x="18" y="0"/>
                  </a:moveTo>
                  <a:lnTo>
                    <a:pt x="0" y="0"/>
                  </a:lnTo>
                  <a:lnTo>
                    <a:pt x="0" y="89"/>
                  </a:lnTo>
                  <a:lnTo>
                    <a:pt x="18" y="71"/>
                  </a:lnTo>
                  <a:lnTo>
                    <a:pt x="1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5829" name="Freeform 2799"/>
            <p:cNvSpPr>
              <a:spLocks/>
            </p:cNvSpPr>
            <p:nvPr/>
          </p:nvSpPr>
          <p:spPr bwMode="auto">
            <a:xfrm>
              <a:off x="2539017" y="2590268"/>
              <a:ext cx="11431" cy="55888"/>
            </a:xfrm>
            <a:custGeom>
              <a:avLst/>
              <a:gdLst>
                <a:gd name="T0" fmla="+- 0 2478 2460"/>
                <a:gd name="T1" fmla="*/ T0 w 18"/>
                <a:gd name="T2" fmla="+- 0 1191 1191"/>
                <a:gd name="T3" fmla="*/ 1191 h 88"/>
                <a:gd name="T4" fmla="+- 0 2460 2460"/>
                <a:gd name="T5" fmla="*/ T4 w 18"/>
                <a:gd name="T6" fmla="+- 0 1191 1191"/>
                <a:gd name="T7" fmla="*/ 1191 h 88"/>
                <a:gd name="T8" fmla="+- 0 2460 2460"/>
                <a:gd name="T9" fmla="*/ T8 w 18"/>
                <a:gd name="T10" fmla="+- 0 1279 1191"/>
                <a:gd name="T11" fmla="*/ 1279 h 88"/>
                <a:gd name="T12" fmla="+- 0 2478 2460"/>
                <a:gd name="T13" fmla="*/ T12 w 18"/>
                <a:gd name="T14" fmla="+- 0 1261 1191"/>
                <a:gd name="T15" fmla="*/ 1261 h 88"/>
                <a:gd name="T16" fmla="+- 0 2478 2460"/>
                <a:gd name="T17" fmla="*/ T16 w 18"/>
                <a:gd name="T18" fmla="+- 0 1191 1191"/>
                <a:gd name="T19" fmla="*/ 1191 h 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8">
                  <a:moveTo>
                    <a:pt x="18" y="0"/>
                  </a:moveTo>
                  <a:lnTo>
                    <a:pt x="0" y="0"/>
                  </a:lnTo>
                  <a:lnTo>
                    <a:pt x="0" y="88"/>
                  </a:lnTo>
                  <a:lnTo>
                    <a:pt x="18" y="70"/>
                  </a:lnTo>
                  <a:lnTo>
                    <a:pt x="1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5828" name="Freeform 2801"/>
            <p:cNvSpPr>
              <a:spLocks/>
            </p:cNvSpPr>
            <p:nvPr/>
          </p:nvSpPr>
          <p:spPr bwMode="auto">
            <a:xfrm>
              <a:off x="2539017" y="2668383"/>
              <a:ext cx="11431" cy="55888"/>
            </a:xfrm>
            <a:custGeom>
              <a:avLst/>
              <a:gdLst>
                <a:gd name="T0" fmla="+- 0 2478 2460"/>
                <a:gd name="T1" fmla="*/ T0 w 18"/>
                <a:gd name="T2" fmla="+- 0 1314 1314"/>
                <a:gd name="T3" fmla="*/ 1314 h 88"/>
                <a:gd name="T4" fmla="+- 0 2460 2460"/>
                <a:gd name="T5" fmla="*/ T4 w 18"/>
                <a:gd name="T6" fmla="+- 0 1314 1314"/>
                <a:gd name="T7" fmla="*/ 1314 h 88"/>
                <a:gd name="T8" fmla="+- 0 2460 2460"/>
                <a:gd name="T9" fmla="*/ T8 w 18"/>
                <a:gd name="T10" fmla="+- 0 1401 1314"/>
                <a:gd name="T11" fmla="*/ 1401 h 88"/>
                <a:gd name="T12" fmla="+- 0 2478 2460"/>
                <a:gd name="T13" fmla="*/ T12 w 18"/>
                <a:gd name="T14" fmla="+- 0 1385 1314"/>
                <a:gd name="T15" fmla="*/ 1385 h 88"/>
                <a:gd name="T16" fmla="+- 0 2478 2460"/>
                <a:gd name="T17" fmla="*/ T16 w 18"/>
                <a:gd name="T18" fmla="+- 0 1314 1314"/>
                <a:gd name="T19" fmla="*/ 1314 h 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8">
                  <a:moveTo>
                    <a:pt x="18" y="0"/>
                  </a:moveTo>
                  <a:lnTo>
                    <a:pt x="0" y="0"/>
                  </a:lnTo>
                  <a:lnTo>
                    <a:pt x="0" y="87"/>
                  </a:lnTo>
                  <a:lnTo>
                    <a:pt x="18" y="71"/>
                  </a:lnTo>
                  <a:lnTo>
                    <a:pt x="1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5827" name="Freeform 2803"/>
            <p:cNvSpPr>
              <a:spLocks/>
            </p:cNvSpPr>
            <p:nvPr/>
          </p:nvSpPr>
          <p:spPr bwMode="auto">
            <a:xfrm>
              <a:off x="2539017" y="2745864"/>
              <a:ext cx="11431" cy="56523"/>
            </a:xfrm>
            <a:custGeom>
              <a:avLst/>
              <a:gdLst>
                <a:gd name="T0" fmla="+- 0 2478 2460"/>
                <a:gd name="T1" fmla="*/ T0 w 18"/>
                <a:gd name="T2" fmla="+- 0 1436 1436"/>
                <a:gd name="T3" fmla="*/ 1436 h 89"/>
                <a:gd name="T4" fmla="+- 0 2460 2460"/>
                <a:gd name="T5" fmla="*/ T4 w 18"/>
                <a:gd name="T6" fmla="+- 0 1436 1436"/>
                <a:gd name="T7" fmla="*/ 1436 h 89"/>
                <a:gd name="T8" fmla="+- 0 2460 2460"/>
                <a:gd name="T9" fmla="*/ T8 w 18"/>
                <a:gd name="T10" fmla="+- 0 1525 1436"/>
                <a:gd name="T11" fmla="*/ 1525 h 89"/>
                <a:gd name="T12" fmla="+- 0 2478 2460"/>
                <a:gd name="T13" fmla="*/ T12 w 18"/>
                <a:gd name="T14" fmla="+- 0 1507 1436"/>
                <a:gd name="T15" fmla="*/ 1507 h 89"/>
                <a:gd name="T16" fmla="+- 0 2478 2460"/>
                <a:gd name="T17" fmla="*/ T16 w 18"/>
                <a:gd name="T18" fmla="+- 0 1436 1436"/>
                <a:gd name="T19" fmla="*/ 1436 h 8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9">
                  <a:moveTo>
                    <a:pt x="18" y="0"/>
                  </a:moveTo>
                  <a:lnTo>
                    <a:pt x="0" y="0"/>
                  </a:lnTo>
                  <a:lnTo>
                    <a:pt x="0" y="89"/>
                  </a:lnTo>
                  <a:lnTo>
                    <a:pt x="18" y="71"/>
                  </a:lnTo>
                  <a:lnTo>
                    <a:pt x="1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5826" name="Freeform 2805"/>
            <p:cNvSpPr>
              <a:spLocks/>
            </p:cNvSpPr>
            <p:nvPr/>
          </p:nvSpPr>
          <p:spPr bwMode="auto">
            <a:xfrm>
              <a:off x="2539017" y="2824615"/>
              <a:ext cx="11431" cy="55888"/>
            </a:xfrm>
            <a:custGeom>
              <a:avLst/>
              <a:gdLst>
                <a:gd name="T0" fmla="+- 0 2478 2460"/>
                <a:gd name="T1" fmla="*/ T0 w 18"/>
                <a:gd name="T2" fmla="+- 0 1560 1560"/>
                <a:gd name="T3" fmla="*/ 1560 h 88"/>
                <a:gd name="T4" fmla="+- 0 2460 2460"/>
                <a:gd name="T5" fmla="*/ T4 w 18"/>
                <a:gd name="T6" fmla="+- 0 1560 1560"/>
                <a:gd name="T7" fmla="*/ 1560 h 88"/>
                <a:gd name="T8" fmla="+- 0 2460 2460"/>
                <a:gd name="T9" fmla="*/ T8 w 18"/>
                <a:gd name="T10" fmla="+- 0 1647 1560"/>
                <a:gd name="T11" fmla="*/ 1647 h 88"/>
                <a:gd name="T12" fmla="+- 0 2478 2460"/>
                <a:gd name="T13" fmla="*/ T12 w 18"/>
                <a:gd name="T14" fmla="+- 0 1629 1560"/>
                <a:gd name="T15" fmla="*/ 1629 h 88"/>
                <a:gd name="T16" fmla="+- 0 2478 2460"/>
                <a:gd name="T17" fmla="*/ T16 w 18"/>
                <a:gd name="T18" fmla="+- 0 1560 1560"/>
                <a:gd name="T19" fmla="*/ 1560 h 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8">
                  <a:moveTo>
                    <a:pt x="18" y="0"/>
                  </a:moveTo>
                  <a:lnTo>
                    <a:pt x="0" y="0"/>
                  </a:lnTo>
                  <a:lnTo>
                    <a:pt x="0" y="87"/>
                  </a:lnTo>
                  <a:lnTo>
                    <a:pt x="18" y="69"/>
                  </a:lnTo>
                  <a:lnTo>
                    <a:pt x="1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5825" name="Freeform 2807"/>
            <p:cNvSpPr>
              <a:spLocks/>
            </p:cNvSpPr>
            <p:nvPr/>
          </p:nvSpPr>
          <p:spPr bwMode="auto">
            <a:xfrm>
              <a:off x="2539017" y="2902096"/>
              <a:ext cx="11431" cy="55888"/>
            </a:xfrm>
            <a:custGeom>
              <a:avLst/>
              <a:gdLst>
                <a:gd name="T0" fmla="+- 0 2478 2460"/>
                <a:gd name="T1" fmla="*/ T0 w 18"/>
                <a:gd name="T2" fmla="+- 0 1682 1682"/>
                <a:gd name="T3" fmla="*/ 1682 h 88"/>
                <a:gd name="T4" fmla="+- 0 2460 2460"/>
                <a:gd name="T5" fmla="*/ T4 w 18"/>
                <a:gd name="T6" fmla="+- 0 1682 1682"/>
                <a:gd name="T7" fmla="*/ 1682 h 88"/>
                <a:gd name="T8" fmla="+- 0 2460 2460"/>
                <a:gd name="T9" fmla="*/ T8 w 18"/>
                <a:gd name="T10" fmla="+- 0 1770 1682"/>
                <a:gd name="T11" fmla="*/ 1770 h 88"/>
                <a:gd name="T12" fmla="+- 0 2478 2460"/>
                <a:gd name="T13" fmla="*/ T12 w 18"/>
                <a:gd name="T14" fmla="+- 0 1753 1682"/>
                <a:gd name="T15" fmla="*/ 1753 h 88"/>
                <a:gd name="T16" fmla="+- 0 2478 2460"/>
                <a:gd name="T17" fmla="*/ T16 w 18"/>
                <a:gd name="T18" fmla="+- 0 1682 1682"/>
                <a:gd name="T19" fmla="*/ 1682 h 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8">
                  <a:moveTo>
                    <a:pt x="18" y="0"/>
                  </a:moveTo>
                  <a:lnTo>
                    <a:pt x="0" y="0"/>
                  </a:lnTo>
                  <a:lnTo>
                    <a:pt x="0" y="88"/>
                  </a:lnTo>
                  <a:lnTo>
                    <a:pt x="18" y="71"/>
                  </a:lnTo>
                  <a:lnTo>
                    <a:pt x="1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5824" name="Freeform 2809"/>
            <p:cNvSpPr>
              <a:spLocks/>
            </p:cNvSpPr>
            <p:nvPr/>
          </p:nvSpPr>
          <p:spPr bwMode="auto">
            <a:xfrm>
              <a:off x="2539017" y="2979576"/>
              <a:ext cx="11431" cy="56523"/>
            </a:xfrm>
            <a:custGeom>
              <a:avLst/>
              <a:gdLst>
                <a:gd name="T0" fmla="+- 0 2478 2460"/>
                <a:gd name="T1" fmla="*/ T0 w 18"/>
                <a:gd name="T2" fmla="+- 0 1805 1804"/>
                <a:gd name="T3" fmla="*/ 1805 h 89"/>
                <a:gd name="T4" fmla="+- 0 2460 2460"/>
                <a:gd name="T5" fmla="*/ T4 w 18"/>
                <a:gd name="T6" fmla="+- 0 1805 1804"/>
                <a:gd name="T7" fmla="*/ 1805 h 89"/>
                <a:gd name="T8" fmla="+- 0 2460 2460"/>
                <a:gd name="T9" fmla="*/ T8 w 18"/>
                <a:gd name="T10" fmla="+- 0 1893 1804"/>
                <a:gd name="T11" fmla="*/ 1893 h 89"/>
                <a:gd name="T12" fmla="+- 0 2478 2460"/>
                <a:gd name="T13" fmla="*/ T12 w 18"/>
                <a:gd name="T14" fmla="+- 0 1875 1804"/>
                <a:gd name="T15" fmla="*/ 1875 h 89"/>
                <a:gd name="T16" fmla="+- 0 2478 2460"/>
                <a:gd name="T17" fmla="*/ T16 w 18"/>
                <a:gd name="T18" fmla="+- 0 1805 1804"/>
                <a:gd name="T19" fmla="*/ 1805 h 8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9">
                  <a:moveTo>
                    <a:pt x="18" y="1"/>
                  </a:moveTo>
                  <a:lnTo>
                    <a:pt x="0" y="1"/>
                  </a:lnTo>
                  <a:lnTo>
                    <a:pt x="0" y="89"/>
                  </a:lnTo>
                  <a:lnTo>
                    <a:pt x="18" y="71"/>
                  </a:lnTo>
                  <a:lnTo>
                    <a:pt x="18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5823" name="Freeform 2811"/>
            <p:cNvSpPr>
              <a:spLocks/>
            </p:cNvSpPr>
            <p:nvPr/>
          </p:nvSpPr>
          <p:spPr bwMode="auto">
            <a:xfrm>
              <a:off x="2539017" y="3058327"/>
              <a:ext cx="11431" cy="55888"/>
            </a:xfrm>
            <a:custGeom>
              <a:avLst/>
              <a:gdLst>
                <a:gd name="T0" fmla="+- 0 2478 2460"/>
                <a:gd name="T1" fmla="*/ T0 w 18"/>
                <a:gd name="T2" fmla="+- 0 1928 1928"/>
                <a:gd name="T3" fmla="*/ 1928 h 88"/>
                <a:gd name="T4" fmla="+- 0 2460 2460"/>
                <a:gd name="T5" fmla="*/ T4 w 18"/>
                <a:gd name="T6" fmla="+- 0 1928 1928"/>
                <a:gd name="T7" fmla="*/ 1928 h 88"/>
                <a:gd name="T8" fmla="+- 0 2460 2460"/>
                <a:gd name="T9" fmla="*/ T8 w 18"/>
                <a:gd name="T10" fmla="+- 0 2016 1928"/>
                <a:gd name="T11" fmla="*/ 2016 h 88"/>
                <a:gd name="T12" fmla="+- 0 2478 2460"/>
                <a:gd name="T13" fmla="*/ T12 w 18"/>
                <a:gd name="T14" fmla="+- 0 1998 1928"/>
                <a:gd name="T15" fmla="*/ 1998 h 88"/>
                <a:gd name="T16" fmla="+- 0 2478 2460"/>
                <a:gd name="T17" fmla="*/ T16 w 18"/>
                <a:gd name="T18" fmla="+- 0 1928 1928"/>
                <a:gd name="T19" fmla="*/ 1928 h 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8">
                  <a:moveTo>
                    <a:pt x="18" y="0"/>
                  </a:moveTo>
                  <a:lnTo>
                    <a:pt x="0" y="0"/>
                  </a:lnTo>
                  <a:lnTo>
                    <a:pt x="0" y="88"/>
                  </a:lnTo>
                  <a:lnTo>
                    <a:pt x="18" y="70"/>
                  </a:lnTo>
                  <a:lnTo>
                    <a:pt x="1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5822" name="Freeform 2813"/>
            <p:cNvSpPr>
              <a:spLocks/>
            </p:cNvSpPr>
            <p:nvPr/>
          </p:nvSpPr>
          <p:spPr bwMode="auto">
            <a:xfrm>
              <a:off x="2539017" y="3135808"/>
              <a:ext cx="11431" cy="55888"/>
            </a:xfrm>
            <a:custGeom>
              <a:avLst/>
              <a:gdLst>
                <a:gd name="T0" fmla="+- 0 2478 2460"/>
                <a:gd name="T1" fmla="*/ T0 w 18"/>
                <a:gd name="T2" fmla="+- 0 2051 2050"/>
                <a:gd name="T3" fmla="*/ 2051 h 88"/>
                <a:gd name="T4" fmla="+- 0 2460 2460"/>
                <a:gd name="T5" fmla="*/ T4 w 18"/>
                <a:gd name="T6" fmla="+- 0 2051 2050"/>
                <a:gd name="T7" fmla="*/ 2051 h 88"/>
                <a:gd name="T8" fmla="+- 0 2460 2460"/>
                <a:gd name="T9" fmla="*/ T8 w 18"/>
                <a:gd name="T10" fmla="+- 0 2138 2050"/>
                <a:gd name="T11" fmla="*/ 2138 h 88"/>
                <a:gd name="T12" fmla="+- 0 2478 2460"/>
                <a:gd name="T13" fmla="*/ T12 w 18"/>
                <a:gd name="T14" fmla="+- 0 2121 2050"/>
                <a:gd name="T15" fmla="*/ 2121 h 88"/>
                <a:gd name="T16" fmla="+- 0 2478 2460"/>
                <a:gd name="T17" fmla="*/ T16 w 18"/>
                <a:gd name="T18" fmla="+- 0 2051 2050"/>
                <a:gd name="T19" fmla="*/ 2051 h 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8">
                  <a:moveTo>
                    <a:pt x="18" y="1"/>
                  </a:moveTo>
                  <a:lnTo>
                    <a:pt x="0" y="1"/>
                  </a:lnTo>
                  <a:lnTo>
                    <a:pt x="0" y="88"/>
                  </a:lnTo>
                  <a:lnTo>
                    <a:pt x="18" y="71"/>
                  </a:lnTo>
                  <a:lnTo>
                    <a:pt x="18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5821" name="Freeform 2815"/>
            <p:cNvSpPr>
              <a:spLocks/>
            </p:cNvSpPr>
            <p:nvPr/>
          </p:nvSpPr>
          <p:spPr bwMode="auto">
            <a:xfrm>
              <a:off x="2539017" y="3214558"/>
              <a:ext cx="11431" cy="55888"/>
            </a:xfrm>
            <a:custGeom>
              <a:avLst/>
              <a:gdLst>
                <a:gd name="T0" fmla="+- 0 2478 2460"/>
                <a:gd name="T1" fmla="*/ T0 w 18"/>
                <a:gd name="T2" fmla="+- 0 2174 2174"/>
                <a:gd name="T3" fmla="*/ 2174 h 88"/>
                <a:gd name="T4" fmla="+- 0 2460 2460"/>
                <a:gd name="T5" fmla="*/ T4 w 18"/>
                <a:gd name="T6" fmla="+- 0 2174 2174"/>
                <a:gd name="T7" fmla="*/ 2174 h 88"/>
                <a:gd name="T8" fmla="+- 0 2460 2460"/>
                <a:gd name="T9" fmla="*/ T8 w 18"/>
                <a:gd name="T10" fmla="+- 0 2262 2174"/>
                <a:gd name="T11" fmla="*/ 2262 h 88"/>
                <a:gd name="T12" fmla="+- 0 2478 2460"/>
                <a:gd name="T13" fmla="*/ T12 w 18"/>
                <a:gd name="T14" fmla="+- 0 2244 2174"/>
                <a:gd name="T15" fmla="*/ 2244 h 88"/>
                <a:gd name="T16" fmla="+- 0 2478 2460"/>
                <a:gd name="T17" fmla="*/ T16 w 18"/>
                <a:gd name="T18" fmla="+- 0 2174 2174"/>
                <a:gd name="T19" fmla="*/ 2174 h 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8">
                  <a:moveTo>
                    <a:pt x="18" y="0"/>
                  </a:moveTo>
                  <a:lnTo>
                    <a:pt x="0" y="0"/>
                  </a:lnTo>
                  <a:lnTo>
                    <a:pt x="0" y="88"/>
                  </a:lnTo>
                  <a:lnTo>
                    <a:pt x="18" y="70"/>
                  </a:lnTo>
                  <a:lnTo>
                    <a:pt x="1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5820" name="Freeform 2817"/>
            <p:cNvSpPr>
              <a:spLocks/>
            </p:cNvSpPr>
            <p:nvPr/>
          </p:nvSpPr>
          <p:spPr bwMode="auto">
            <a:xfrm>
              <a:off x="2539017" y="3292039"/>
              <a:ext cx="11431" cy="55888"/>
            </a:xfrm>
            <a:custGeom>
              <a:avLst/>
              <a:gdLst>
                <a:gd name="T0" fmla="+- 0 2478 2460"/>
                <a:gd name="T1" fmla="*/ T0 w 18"/>
                <a:gd name="T2" fmla="+- 0 2297 2296"/>
                <a:gd name="T3" fmla="*/ 2297 h 88"/>
                <a:gd name="T4" fmla="+- 0 2460 2460"/>
                <a:gd name="T5" fmla="*/ T4 w 18"/>
                <a:gd name="T6" fmla="+- 0 2297 2296"/>
                <a:gd name="T7" fmla="*/ 2297 h 88"/>
                <a:gd name="T8" fmla="+- 0 2460 2460"/>
                <a:gd name="T9" fmla="*/ T8 w 18"/>
                <a:gd name="T10" fmla="+- 0 2384 2296"/>
                <a:gd name="T11" fmla="*/ 2384 h 88"/>
                <a:gd name="T12" fmla="+- 0 2478 2460"/>
                <a:gd name="T13" fmla="*/ T12 w 18"/>
                <a:gd name="T14" fmla="+- 0 2366 2296"/>
                <a:gd name="T15" fmla="*/ 2366 h 88"/>
                <a:gd name="T16" fmla="+- 0 2478 2460"/>
                <a:gd name="T17" fmla="*/ T16 w 18"/>
                <a:gd name="T18" fmla="+- 0 2297 2296"/>
                <a:gd name="T19" fmla="*/ 2297 h 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8">
                  <a:moveTo>
                    <a:pt x="18" y="1"/>
                  </a:moveTo>
                  <a:lnTo>
                    <a:pt x="0" y="1"/>
                  </a:lnTo>
                  <a:lnTo>
                    <a:pt x="0" y="88"/>
                  </a:lnTo>
                  <a:lnTo>
                    <a:pt x="18" y="70"/>
                  </a:lnTo>
                  <a:lnTo>
                    <a:pt x="18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5819" name="Freeform 2819"/>
            <p:cNvSpPr>
              <a:spLocks/>
            </p:cNvSpPr>
            <p:nvPr/>
          </p:nvSpPr>
          <p:spPr bwMode="auto">
            <a:xfrm>
              <a:off x="2539017" y="3370155"/>
              <a:ext cx="11431" cy="55888"/>
            </a:xfrm>
            <a:custGeom>
              <a:avLst/>
              <a:gdLst>
                <a:gd name="T0" fmla="+- 0 2478 2460"/>
                <a:gd name="T1" fmla="*/ T0 w 18"/>
                <a:gd name="T2" fmla="+- 0 2419 2419"/>
                <a:gd name="T3" fmla="*/ 2419 h 88"/>
                <a:gd name="T4" fmla="+- 0 2460 2460"/>
                <a:gd name="T5" fmla="*/ T4 w 18"/>
                <a:gd name="T6" fmla="+- 0 2419 2419"/>
                <a:gd name="T7" fmla="*/ 2419 h 88"/>
                <a:gd name="T8" fmla="+- 0 2460 2460"/>
                <a:gd name="T9" fmla="*/ T8 w 18"/>
                <a:gd name="T10" fmla="+- 0 2507 2419"/>
                <a:gd name="T11" fmla="*/ 2507 h 88"/>
                <a:gd name="T12" fmla="+- 0 2478 2460"/>
                <a:gd name="T13" fmla="*/ T12 w 18"/>
                <a:gd name="T14" fmla="+- 0 2490 2419"/>
                <a:gd name="T15" fmla="*/ 2490 h 88"/>
                <a:gd name="T16" fmla="+- 0 2478 2460"/>
                <a:gd name="T17" fmla="*/ T16 w 18"/>
                <a:gd name="T18" fmla="+- 0 2419 2419"/>
                <a:gd name="T19" fmla="*/ 2419 h 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8">
                  <a:moveTo>
                    <a:pt x="18" y="0"/>
                  </a:moveTo>
                  <a:lnTo>
                    <a:pt x="0" y="0"/>
                  </a:lnTo>
                  <a:lnTo>
                    <a:pt x="0" y="88"/>
                  </a:lnTo>
                  <a:lnTo>
                    <a:pt x="18" y="71"/>
                  </a:lnTo>
                  <a:lnTo>
                    <a:pt x="1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5818" name="Freeform 2821"/>
            <p:cNvSpPr>
              <a:spLocks/>
            </p:cNvSpPr>
            <p:nvPr/>
          </p:nvSpPr>
          <p:spPr bwMode="auto">
            <a:xfrm>
              <a:off x="2539017" y="3448271"/>
              <a:ext cx="11431" cy="55888"/>
            </a:xfrm>
            <a:custGeom>
              <a:avLst/>
              <a:gdLst>
                <a:gd name="T0" fmla="+- 0 2478 2460"/>
                <a:gd name="T1" fmla="*/ T0 w 18"/>
                <a:gd name="T2" fmla="+- 0 2543 2542"/>
                <a:gd name="T3" fmla="*/ 2543 h 88"/>
                <a:gd name="T4" fmla="+- 0 2460 2460"/>
                <a:gd name="T5" fmla="*/ T4 w 18"/>
                <a:gd name="T6" fmla="+- 0 2543 2542"/>
                <a:gd name="T7" fmla="*/ 2543 h 88"/>
                <a:gd name="T8" fmla="+- 0 2460 2460"/>
                <a:gd name="T9" fmla="*/ T8 w 18"/>
                <a:gd name="T10" fmla="+- 0 2630 2542"/>
                <a:gd name="T11" fmla="*/ 2630 h 88"/>
                <a:gd name="T12" fmla="+- 0 2478 2460"/>
                <a:gd name="T13" fmla="*/ T12 w 18"/>
                <a:gd name="T14" fmla="+- 0 2612 2542"/>
                <a:gd name="T15" fmla="*/ 2612 h 88"/>
                <a:gd name="T16" fmla="+- 0 2478 2460"/>
                <a:gd name="T17" fmla="*/ T16 w 18"/>
                <a:gd name="T18" fmla="+- 0 2543 2542"/>
                <a:gd name="T19" fmla="*/ 2543 h 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8">
                  <a:moveTo>
                    <a:pt x="18" y="1"/>
                  </a:moveTo>
                  <a:lnTo>
                    <a:pt x="0" y="1"/>
                  </a:lnTo>
                  <a:lnTo>
                    <a:pt x="0" y="88"/>
                  </a:lnTo>
                  <a:lnTo>
                    <a:pt x="18" y="70"/>
                  </a:lnTo>
                  <a:lnTo>
                    <a:pt x="18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5817" name="Freeform 2823"/>
            <p:cNvSpPr>
              <a:spLocks/>
            </p:cNvSpPr>
            <p:nvPr/>
          </p:nvSpPr>
          <p:spPr bwMode="auto">
            <a:xfrm>
              <a:off x="2539017" y="3526386"/>
              <a:ext cx="11431" cy="55888"/>
            </a:xfrm>
            <a:custGeom>
              <a:avLst/>
              <a:gdLst>
                <a:gd name="T0" fmla="+- 0 2478 2460"/>
                <a:gd name="T1" fmla="*/ T0 w 18"/>
                <a:gd name="T2" fmla="+- 0 2665 2665"/>
                <a:gd name="T3" fmla="*/ 2665 h 88"/>
                <a:gd name="T4" fmla="+- 0 2460 2460"/>
                <a:gd name="T5" fmla="*/ T4 w 18"/>
                <a:gd name="T6" fmla="+- 0 2665 2665"/>
                <a:gd name="T7" fmla="*/ 2665 h 88"/>
                <a:gd name="T8" fmla="+- 0 2460 2460"/>
                <a:gd name="T9" fmla="*/ T8 w 18"/>
                <a:gd name="T10" fmla="+- 0 2753 2665"/>
                <a:gd name="T11" fmla="*/ 2753 h 88"/>
                <a:gd name="T12" fmla="+- 0 2478 2460"/>
                <a:gd name="T13" fmla="*/ T12 w 18"/>
                <a:gd name="T14" fmla="+- 0 2735 2665"/>
                <a:gd name="T15" fmla="*/ 2735 h 88"/>
                <a:gd name="T16" fmla="+- 0 2478 2460"/>
                <a:gd name="T17" fmla="*/ T16 w 18"/>
                <a:gd name="T18" fmla="+- 0 2665 2665"/>
                <a:gd name="T19" fmla="*/ 2665 h 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8">
                  <a:moveTo>
                    <a:pt x="18" y="0"/>
                  </a:moveTo>
                  <a:lnTo>
                    <a:pt x="0" y="0"/>
                  </a:lnTo>
                  <a:lnTo>
                    <a:pt x="0" y="88"/>
                  </a:lnTo>
                  <a:lnTo>
                    <a:pt x="18" y="70"/>
                  </a:lnTo>
                  <a:lnTo>
                    <a:pt x="1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5816" name="Freeform 2825"/>
            <p:cNvSpPr>
              <a:spLocks/>
            </p:cNvSpPr>
            <p:nvPr/>
          </p:nvSpPr>
          <p:spPr bwMode="auto">
            <a:xfrm>
              <a:off x="2539017" y="3603867"/>
              <a:ext cx="11431" cy="55888"/>
            </a:xfrm>
            <a:custGeom>
              <a:avLst/>
              <a:gdLst>
                <a:gd name="T0" fmla="+- 0 2478 2460"/>
                <a:gd name="T1" fmla="*/ T0 w 18"/>
                <a:gd name="T2" fmla="+- 0 2787 2787"/>
                <a:gd name="T3" fmla="*/ 2787 h 88"/>
                <a:gd name="T4" fmla="+- 0 2460 2460"/>
                <a:gd name="T5" fmla="*/ T4 w 18"/>
                <a:gd name="T6" fmla="+- 0 2787 2787"/>
                <a:gd name="T7" fmla="*/ 2787 h 88"/>
                <a:gd name="T8" fmla="+- 0 2460 2460"/>
                <a:gd name="T9" fmla="*/ T8 w 18"/>
                <a:gd name="T10" fmla="+- 0 2875 2787"/>
                <a:gd name="T11" fmla="*/ 2875 h 88"/>
                <a:gd name="T12" fmla="+- 0 2478 2460"/>
                <a:gd name="T13" fmla="*/ T12 w 18"/>
                <a:gd name="T14" fmla="+- 0 2858 2787"/>
                <a:gd name="T15" fmla="*/ 2858 h 88"/>
                <a:gd name="T16" fmla="+- 0 2478 2460"/>
                <a:gd name="T17" fmla="*/ T16 w 18"/>
                <a:gd name="T18" fmla="+- 0 2787 2787"/>
                <a:gd name="T19" fmla="*/ 2787 h 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8">
                  <a:moveTo>
                    <a:pt x="18" y="0"/>
                  </a:moveTo>
                  <a:lnTo>
                    <a:pt x="0" y="0"/>
                  </a:lnTo>
                  <a:lnTo>
                    <a:pt x="0" y="88"/>
                  </a:lnTo>
                  <a:lnTo>
                    <a:pt x="18" y="71"/>
                  </a:lnTo>
                  <a:lnTo>
                    <a:pt x="1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5815" name="Freeform 2827"/>
            <p:cNvSpPr>
              <a:spLocks/>
            </p:cNvSpPr>
            <p:nvPr/>
          </p:nvSpPr>
          <p:spPr bwMode="auto">
            <a:xfrm>
              <a:off x="2539017" y="3682618"/>
              <a:ext cx="11431" cy="55888"/>
            </a:xfrm>
            <a:custGeom>
              <a:avLst/>
              <a:gdLst>
                <a:gd name="T0" fmla="+- 0 2478 2460"/>
                <a:gd name="T1" fmla="*/ T0 w 18"/>
                <a:gd name="T2" fmla="+- 0 2911 2911"/>
                <a:gd name="T3" fmla="*/ 2911 h 88"/>
                <a:gd name="T4" fmla="+- 0 2460 2460"/>
                <a:gd name="T5" fmla="*/ T4 w 18"/>
                <a:gd name="T6" fmla="+- 0 2911 2911"/>
                <a:gd name="T7" fmla="*/ 2911 h 88"/>
                <a:gd name="T8" fmla="+- 0 2460 2460"/>
                <a:gd name="T9" fmla="*/ T8 w 18"/>
                <a:gd name="T10" fmla="+- 0 2999 2911"/>
                <a:gd name="T11" fmla="*/ 2999 h 88"/>
                <a:gd name="T12" fmla="+- 0 2478 2460"/>
                <a:gd name="T13" fmla="*/ T12 w 18"/>
                <a:gd name="T14" fmla="+- 0 2981 2911"/>
                <a:gd name="T15" fmla="*/ 2981 h 88"/>
                <a:gd name="T16" fmla="+- 0 2478 2460"/>
                <a:gd name="T17" fmla="*/ T16 w 18"/>
                <a:gd name="T18" fmla="+- 0 2911 2911"/>
                <a:gd name="T19" fmla="*/ 2911 h 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8">
                  <a:moveTo>
                    <a:pt x="18" y="0"/>
                  </a:moveTo>
                  <a:lnTo>
                    <a:pt x="0" y="0"/>
                  </a:lnTo>
                  <a:lnTo>
                    <a:pt x="0" y="88"/>
                  </a:lnTo>
                  <a:lnTo>
                    <a:pt x="18" y="70"/>
                  </a:lnTo>
                  <a:lnTo>
                    <a:pt x="1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5814" name="Freeform 2829"/>
            <p:cNvSpPr>
              <a:spLocks/>
            </p:cNvSpPr>
            <p:nvPr/>
          </p:nvSpPr>
          <p:spPr bwMode="auto">
            <a:xfrm>
              <a:off x="2539017" y="3760098"/>
              <a:ext cx="11431" cy="55888"/>
            </a:xfrm>
            <a:custGeom>
              <a:avLst/>
              <a:gdLst>
                <a:gd name="T0" fmla="+- 0 2478 2460"/>
                <a:gd name="T1" fmla="*/ T0 w 18"/>
                <a:gd name="T2" fmla="+- 0 3033 3033"/>
                <a:gd name="T3" fmla="*/ 3033 h 88"/>
                <a:gd name="T4" fmla="+- 0 2460 2460"/>
                <a:gd name="T5" fmla="*/ T4 w 18"/>
                <a:gd name="T6" fmla="+- 0 3033 3033"/>
                <a:gd name="T7" fmla="*/ 3033 h 88"/>
                <a:gd name="T8" fmla="+- 0 2460 2460"/>
                <a:gd name="T9" fmla="*/ T8 w 18"/>
                <a:gd name="T10" fmla="+- 0 3121 3033"/>
                <a:gd name="T11" fmla="*/ 3121 h 88"/>
                <a:gd name="T12" fmla="+- 0 2478 2460"/>
                <a:gd name="T13" fmla="*/ T12 w 18"/>
                <a:gd name="T14" fmla="+- 0 3103 3033"/>
                <a:gd name="T15" fmla="*/ 3103 h 88"/>
                <a:gd name="T16" fmla="+- 0 2478 2460"/>
                <a:gd name="T17" fmla="*/ T16 w 18"/>
                <a:gd name="T18" fmla="+- 0 3033 3033"/>
                <a:gd name="T19" fmla="*/ 3033 h 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8">
                  <a:moveTo>
                    <a:pt x="18" y="0"/>
                  </a:moveTo>
                  <a:lnTo>
                    <a:pt x="0" y="0"/>
                  </a:lnTo>
                  <a:lnTo>
                    <a:pt x="0" y="88"/>
                  </a:lnTo>
                  <a:lnTo>
                    <a:pt x="18" y="70"/>
                  </a:lnTo>
                  <a:lnTo>
                    <a:pt x="1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5813" name="Freeform 2831"/>
            <p:cNvSpPr>
              <a:spLocks/>
            </p:cNvSpPr>
            <p:nvPr/>
          </p:nvSpPr>
          <p:spPr bwMode="auto">
            <a:xfrm>
              <a:off x="2539017" y="3838214"/>
              <a:ext cx="11431" cy="55888"/>
            </a:xfrm>
            <a:custGeom>
              <a:avLst/>
              <a:gdLst>
                <a:gd name="T0" fmla="+- 0 2478 2460"/>
                <a:gd name="T1" fmla="*/ T0 w 18"/>
                <a:gd name="T2" fmla="+- 0 3156 3156"/>
                <a:gd name="T3" fmla="*/ 3156 h 88"/>
                <a:gd name="T4" fmla="+- 0 2460 2460"/>
                <a:gd name="T5" fmla="*/ T4 w 18"/>
                <a:gd name="T6" fmla="+- 0 3156 3156"/>
                <a:gd name="T7" fmla="*/ 3156 h 88"/>
                <a:gd name="T8" fmla="+- 0 2460 2460"/>
                <a:gd name="T9" fmla="*/ T8 w 18"/>
                <a:gd name="T10" fmla="+- 0 3243 3156"/>
                <a:gd name="T11" fmla="*/ 3243 h 88"/>
                <a:gd name="T12" fmla="+- 0 2478 2460"/>
                <a:gd name="T13" fmla="*/ T12 w 18"/>
                <a:gd name="T14" fmla="+- 0 3227 3156"/>
                <a:gd name="T15" fmla="*/ 3227 h 88"/>
                <a:gd name="T16" fmla="+- 0 2478 2460"/>
                <a:gd name="T17" fmla="*/ T16 w 18"/>
                <a:gd name="T18" fmla="+- 0 3156 3156"/>
                <a:gd name="T19" fmla="*/ 3156 h 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8">
                  <a:moveTo>
                    <a:pt x="18" y="0"/>
                  </a:moveTo>
                  <a:lnTo>
                    <a:pt x="0" y="0"/>
                  </a:lnTo>
                  <a:lnTo>
                    <a:pt x="0" y="87"/>
                  </a:lnTo>
                  <a:lnTo>
                    <a:pt x="18" y="71"/>
                  </a:lnTo>
                  <a:lnTo>
                    <a:pt x="1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5812" name="Freeform 2833"/>
            <p:cNvSpPr>
              <a:spLocks/>
            </p:cNvSpPr>
            <p:nvPr/>
          </p:nvSpPr>
          <p:spPr bwMode="auto">
            <a:xfrm>
              <a:off x="2539017" y="3916330"/>
              <a:ext cx="11431" cy="55888"/>
            </a:xfrm>
            <a:custGeom>
              <a:avLst/>
              <a:gdLst>
                <a:gd name="T0" fmla="+- 0 2478 2460"/>
                <a:gd name="T1" fmla="*/ T0 w 18"/>
                <a:gd name="T2" fmla="+- 0 3279 3279"/>
                <a:gd name="T3" fmla="*/ 3279 h 88"/>
                <a:gd name="T4" fmla="+- 0 2460 2460"/>
                <a:gd name="T5" fmla="*/ T4 w 18"/>
                <a:gd name="T6" fmla="+- 0 3279 3279"/>
                <a:gd name="T7" fmla="*/ 3279 h 88"/>
                <a:gd name="T8" fmla="+- 0 2460 2460"/>
                <a:gd name="T9" fmla="*/ T8 w 18"/>
                <a:gd name="T10" fmla="+- 0 3367 3279"/>
                <a:gd name="T11" fmla="*/ 3367 h 88"/>
                <a:gd name="T12" fmla="+- 0 2478 2460"/>
                <a:gd name="T13" fmla="*/ T12 w 18"/>
                <a:gd name="T14" fmla="+- 0 3349 3279"/>
                <a:gd name="T15" fmla="*/ 3349 h 88"/>
                <a:gd name="T16" fmla="+- 0 2478 2460"/>
                <a:gd name="T17" fmla="*/ T16 w 18"/>
                <a:gd name="T18" fmla="+- 0 3279 3279"/>
                <a:gd name="T19" fmla="*/ 3279 h 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8">
                  <a:moveTo>
                    <a:pt x="18" y="0"/>
                  </a:moveTo>
                  <a:lnTo>
                    <a:pt x="0" y="0"/>
                  </a:lnTo>
                  <a:lnTo>
                    <a:pt x="0" y="88"/>
                  </a:lnTo>
                  <a:lnTo>
                    <a:pt x="18" y="70"/>
                  </a:lnTo>
                  <a:lnTo>
                    <a:pt x="1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5811" name="Freeform 2835"/>
            <p:cNvSpPr>
              <a:spLocks/>
            </p:cNvSpPr>
            <p:nvPr/>
          </p:nvSpPr>
          <p:spPr bwMode="auto">
            <a:xfrm>
              <a:off x="2539017" y="3994446"/>
              <a:ext cx="11431" cy="55888"/>
            </a:xfrm>
            <a:custGeom>
              <a:avLst/>
              <a:gdLst>
                <a:gd name="T0" fmla="+- 0 2478 2460"/>
                <a:gd name="T1" fmla="*/ T0 w 18"/>
                <a:gd name="T2" fmla="+- 0 3402 3402"/>
                <a:gd name="T3" fmla="*/ 3402 h 88"/>
                <a:gd name="T4" fmla="+- 0 2460 2460"/>
                <a:gd name="T5" fmla="*/ T4 w 18"/>
                <a:gd name="T6" fmla="+- 0 3402 3402"/>
                <a:gd name="T7" fmla="*/ 3402 h 88"/>
                <a:gd name="T8" fmla="+- 0 2460 2460"/>
                <a:gd name="T9" fmla="*/ T8 w 18"/>
                <a:gd name="T10" fmla="+- 0 3489 3402"/>
                <a:gd name="T11" fmla="*/ 3489 h 88"/>
                <a:gd name="T12" fmla="+- 0 2478 2460"/>
                <a:gd name="T13" fmla="*/ T12 w 18"/>
                <a:gd name="T14" fmla="+- 0 3473 3402"/>
                <a:gd name="T15" fmla="*/ 3473 h 88"/>
                <a:gd name="T16" fmla="+- 0 2478 2460"/>
                <a:gd name="T17" fmla="*/ T16 w 18"/>
                <a:gd name="T18" fmla="+- 0 3402 3402"/>
                <a:gd name="T19" fmla="*/ 3402 h 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8">
                  <a:moveTo>
                    <a:pt x="18" y="0"/>
                  </a:moveTo>
                  <a:lnTo>
                    <a:pt x="0" y="0"/>
                  </a:lnTo>
                  <a:lnTo>
                    <a:pt x="0" y="87"/>
                  </a:lnTo>
                  <a:lnTo>
                    <a:pt x="18" y="71"/>
                  </a:lnTo>
                  <a:lnTo>
                    <a:pt x="1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5810" name="Freeform 2837"/>
            <p:cNvSpPr>
              <a:spLocks/>
            </p:cNvSpPr>
            <p:nvPr/>
          </p:nvSpPr>
          <p:spPr bwMode="auto">
            <a:xfrm>
              <a:off x="2539017" y="4071926"/>
              <a:ext cx="11431" cy="55888"/>
            </a:xfrm>
            <a:custGeom>
              <a:avLst/>
              <a:gdLst>
                <a:gd name="T0" fmla="+- 0 2478 2460"/>
                <a:gd name="T1" fmla="*/ T0 w 18"/>
                <a:gd name="T2" fmla="+- 0 3524 3524"/>
                <a:gd name="T3" fmla="*/ 3524 h 88"/>
                <a:gd name="T4" fmla="+- 0 2460 2460"/>
                <a:gd name="T5" fmla="*/ T4 w 18"/>
                <a:gd name="T6" fmla="+- 0 3524 3524"/>
                <a:gd name="T7" fmla="*/ 3524 h 88"/>
                <a:gd name="T8" fmla="+- 0 2460 2460"/>
                <a:gd name="T9" fmla="*/ T8 w 18"/>
                <a:gd name="T10" fmla="+- 0 3612 3524"/>
                <a:gd name="T11" fmla="*/ 3612 h 88"/>
                <a:gd name="T12" fmla="+- 0 2478 2460"/>
                <a:gd name="T13" fmla="*/ T12 w 18"/>
                <a:gd name="T14" fmla="+- 0 3595 3524"/>
                <a:gd name="T15" fmla="*/ 3595 h 88"/>
                <a:gd name="T16" fmla="+- 0 2478 2460"/>
                <a:gd name="T17" fmla="*/ T16 w 18"/>
                <a:gd name="T18" fmla="+- 0 3524 3524"/>
                <a:gd name="T19" fmla="*/ 3524 h 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8">
                  <a:moveTo>
                    <a:pt x="18" y="0"/>
                  </a:moveTo>
                  <a:lnTo>
                    <a:pt x="0" y="0"/>
                  </a:lnTo>
                  <a:lnTo>
                    <a:pt x="0" y="88"/>
                  </a:lnTo>
                  <a:lnTo>
                    <a:pt x="18" y="71"/>
                  </a:lnTo>
                  <a:lnTo>
                    <a:pt x="1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5809" name="Freeform 2839"/>
            <p:cNvSpPr>
              <a:spLocks/>
            </p:cNvSpPr>
            <p:nvPr/>
          </p:nvSpPr>
          <p:spPr bwMode="auto">
            <a:xfrm>
              <a:off x="2539017" y="4150677"/>
              <a:ext cx="11431" cy="55888"/>
            </a:xfrm>
            <a:custGeom>
              <a:avLst/>
              <a:gdLst>
                <a:gd name="T0" fmla="+- 0 2478 2460"/>
                <a:gd name="T1" fmla="*/ T0 w 18"/>
                <a:gd name="T2" fmla="+- 0 3648 3648"/>
                <a:gd name="T3" fmla="*/ 3648 h 88"/>
                <a:gd name="T4" fmla="+- 0 2460 2460"/>
                <a:gd name="T5" fmla="*/ T4 w 18"/>
                <a:gd name="T6" fmla="+- 0 3648 3648"/>
                <a:gd name="T7" fmla="*/ 3648 h 88"/>
                <a:gd name="T8" fmla="+- 0 2460 2460"/>
                <a:gd name="T9" fmla="*/ T8 w 18"/>
                <a:gd name="T10" fmla="+- 0 3735 3648"/>
                <a:gd name="T11" fmla="*/ 3735 h 88"/>
                <a:gd name="T12" fmla="+- 0 2478 2460"/>
                <a:gd name="T13" fmla="*/ T12 w 18"/>
                <a:gd name="T14" fmla="+- 0 3717 3648"/>
                <a:gd name="T15" fmla="*/ 3717 h 88"/>
                <a:gd name="T16" fmla="+- 0 2478 2460"/>
                <a:gd name="T17" fmla="*/ T16 w 18"/>
                <a:gd name="T18" fmla="+- 0 3648 3648"/>
                <a:gd name="T19" fmla="*/ 3648 h 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" h="88">
                  <a:moveTo>
                    <a:pt x="18" y="0"/>
                  </a:moveTo>
                  <a:lnTo>
                    <a:pt x="0" y="0"/>
                  </a:lnTo>
                  <a:lnTo>
                    <a:pt x="0" y="87"/>
                  </a:lnTo>
                  <a:lnTo>
                    <a:pt x="18" y="69"/>
                  </a:lnTo>
                  <a:lnTo>
                    <a:pt x="1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5808" name="Freeform 2842"/>
            <p:cNvSpPr>
              <a:spLocks/>
            </p:cNvSpPr>
            <p:nvPr/>
          </p:nvSpPr>
          <p:spPr bwMode="auto">
            <a:xfrm>
              <a:off x="2539017" y="2066956"/>
              <a:ext cx="45088" cy="22228"/>
            </a:xfrm>
            <a:custGeom>
              <a:avLst/>
              <a:gdLst>
                <a:gd name="T0" fmla="+- 0 2531 2460"/>
                <a:gd name="T1" fmla="*/ T0 w 71"/>
                <a:gd name="T2" fmla="+- 0 367 367"/>
                <a:gd name="T3" fmla="*/ 367 h 35"/>
                <a:gd name="T4" fmla="+- 0 2460 2460"/>
                <a:gd name="T5" fmla="*/ T4 w 71"/>
                <a:gd name="T6" fmla="+- 0 384 367"/>
                <a:gd name="T7" fmla="*/ 384 h 35"/>
                <a:gd name="T8" fmla="+- 0 2460 2460"/>
                <a:gd name="T9" fmla="*/ T8 w 71"/>
                <a:gd name="T10" fmla="+- 0 402 367"/>
                <a:gd name="T11" fmla="*/ 402 h 35"/>
                <a:gd name="T12" fmla="+- 0 2531 2460"/>
                <a:gd name="T13" fmla="*/ T12 w 71"/>
                <a:gd name="T14" fmla="+- 0 384 367"/>
                <a:gd name="T15" fmla="*/ 384 h 35"/>
                <a:gd name="T16" fmla="+- 0 2531 2460"/>
                <a:gd name="T17" fmla="*/ T16 w 71"/>
                <a:gd name="T18" fmla="+- 0 367 367"/>
                <a:gd name="T19" fmla="*/ 367 h 3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71" h="35">
                  <a:moveTo>
                    <a:pt x="71" y="0"/>
                  </a:moveTo>
                  <a:lnTo>
                    <a:pt x="0" y="17"/>
                  </a:lnTo>
                  <a:lnTo>
                    <a:pt x="0" y="35"/>
                  </a:lnTo>
                  <a:lnTo>
                    <a:pt x="71" y="17"/>
                  </a:lnTo>
                  <a:lnTo>
                    <a:pt x="71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5807" name="Freeform 2844"/>
            <p:cNvSpPr>
              <a:spLocks/>
            </p:cNvSpPr>
            <p:nvPr/>
          </p:nvSpPr>
          <p:spPr bwMode="auto">
            <a:xfrm>
              <a:off x="2606332" y="2066956"/>
              <a:ext cx="55884" cy="10796"/>
            </a:xfrm>
            <a:custGeom>
              <a:avLst/>
              <a:gdLst>
                <a:gd name="T0" fmla="+- 0 2653 2566"/>
                <a:gd name="T1" fmla="*/ T0 w 88"/>
                <a:gd name="T2" fmla="+- 0 367 367"/>
                <a:gd name="T3" fmla="*/ 367 h 17"/>
                <a:gd name="T4" fmla="+- 0 2584 2566"/>
                <a:gd name="T5" fmla="*/ T4 w 88"/>
                <a:gd name="T6" fmla="+- 0 367 367"/>
                <a:gd name="T7" fmla="*/ 367 h 17"/>
                <a:gd name="T8" fmla="+- 0 2566 2566"/>
                <a:gd name="T9" fmla="*/ T8 w 88"/>
                <a:gd name="T10" fmla="+- 0 384 367"/>
                <a:gd name="T11" fmla="*/ 384 h 17"/>
                <a:gd name="T12" fmla="+- 0 2653 2566"/>
                <a:gd name="T13" fmla="*/ T12 w 88"/>
                <a:gd name="T14" fmla="+- 0 384 367"/>
                <a:gd name="T15" fmla="*/ 384 h 17"/>
                <a:gd name="T16" fmla="+- 0 2653 2566"/>
                <a:gd name="T17" fmla="*/ T16 w 88"/>
                <a:gd name="T18" fmla="+- 0 367 367"/>
                <a:gd name="T19" fmla="*/ 367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0"/>
                  </a:moveTo>
                  <a:lnTo>
                    <a:pt x="18" y="0"/>
                  </a:lnTo>
                  <a:lnTo>
                    <a:pt x="0" y="17"/>
                  </a:lnTo>
                  <a:lnTo>
                    <a:pt x="87" y="17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5806" name="Freeform 2846"/>
            <p:cNvSpPr>
              <a:spLocks/>
            </p:cNvSpPr>
            <p:nvPr/>
          </p:nvSpPr>
          <p:spPr bwMode="auto">
            <a:xfrm>
              <a:off x="2683807" y="2066956"/>
              <a:ext cx="55884" cy="10796"/>
            </a:xfrm>
            <a:custGeom>
              <a:avLst/>
              <a:gdLst>
                <a:gd name="T0" fmla="+- 0 2776 2688"/>
                <a:gd name="T1" fmla="*/ T0 w 88"/>
                <a:gd name="T2" fmla="+- 0 367 367"/>
                <a:gd name="T3" fmla="*/ 367 h 17"/>
                <a:gd name="T4" fmla="+- 0 2706 2688"/>
                <a:gd name="T5" fmla="*/ T4 w 88"/>
                <a:gd name="T6" fmla="+- 0 367 367"/>
                <a:gd name="T7" fmla="*/ 367 h 17"/>
                <a:gd name="T8" fmla="+- 0 2688 2688"/>
                <a:gd name="T9" fmla="*/ T8 w 88"/>
                <a:gd name="T10" fmla="+- 0 384 367"/>
                <a:gd name="T11" fmla="*/ 384 h 17"/>
                <a:gd name="T12" fmla="+- 0 2776 2688"/>
                <a:gd name="T13" fmla="*/ T12 w 88"/>
                <a:gd name="T14" fmla="+- 0 384 367"/>
                <a:gd name="T15" fmla="*/ 384 h 17"/>
                <a:gd name="T16" fmla="+- 0 2776 2688"/>
                <a:gd name="T17" fmla="*/ T16 w 88"/>
                <a:gd name="T18" fmla="+- 0 367 367"/>
                <a:gd name="T19" fmla="*/ 367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0"/>
                  </a:moveTo>
                  <a:lnTo>
                    <a:pt x="18" y="0"/>
                  </a:lnTo>
                  <a:lnTo>
                    <a:pt x="0" y="17"/>
                  </a:lnTo>
                  <a:lnTo>
                    <a:pt x="88" y="17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5805" name="Freeform 2848"/>
            <p:cNvSpPr>
              <a:spLocks/>
            </p:cNvSpPr>
            <p:nvPr/>
          </p:nvSpPr>
          <p:spPr bwMode="auto">
            <a:xfrm>
              <a:off x="2761283" y="2066956"/>
              <a:ext cx="55884" cy="10796"/>
            </a:xfrm>
            <a:custGeom>
              <a:avLst/>
              <a:gdLst>
                <a:gd name="T0" fmla="+- 0 2898 2810"/>
                <a:gd name="T1" fmla="*/ T0 w 88"/>
                <a:gd name="T2" fmla="+- 0 367 367"/>
                <a:gd name="T3" fmla="*/ 367 h 17"/>
                <a:gd name="T4" fmla="+- 0 2828 2810"/>
                <a:gd name="T5" fmla="*/ T4 w 88"/>
                <a:gd name="T6" fmla="+- 0 367 367"/>
                <a:gd name="T7" fmla="*/ 367 h 17"/>
                <a:gd name="T8" fmla="+- 0 2810 2810"/>
                <a:gd name="T9" fmla="*/ T8 w 88"/>
                <a:gd name="T10" fmla="+- 0 384 367"/>
                <a:gd name="T11" fmla="*/ 384 h 17"/>
                <a:gd name="T12" fmla="+- 0 2898 2810"/>
                <a:gd name="T13" fmla="*/ T12 w 88"/>
                <a:gd name="T14" fmla="+- 0 384 367"/>
                <a:gd name="T15" fmla="*/ 384 h 17"/>
                <a:gd name="T16" fmla="+- 0 2898 2810"/>
                <a:gd name="T17" fmla="*/ T16 w 88"/>
                <a:gd name="T18" fmla="+- 0 367 367"/>
                <a:gd name="T19" fmla="*/ 367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0"/>
                  </a:moveTo>
                  <a:lnTo>
                    <a:pt x="18" y="0"/>
                  </a:lnTo>
                  <a:lnTo>
                    <a:pt x="0" y="17"/>
                  </a:lnTo>
                  <a:lnTo>
                    <a:pt x="88" y="17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5804" name="Freeform 2850"/>
            <p:cNvSpPr>
              <a:spLocks/>
            </p:cNvSpPr>
            <p:nvPr/>
          </p:nvSpPr>
          <p:spPr bwMode="auto">
            <a:xfrm>
              <a:off x="2840029" y="2066956"/>
              <a:ext cx="55884" cy="10796"/>
            </a:xfrm>
            <a:custGeom>
              <a:avLst/>
              <a:gdLst>
                <a:gd name="T0" fmla="+- 0 3021 2934"/>
                <a:gd name="T1" fmla="*/ T0 w 88"/>
                <a:gd name="T2" fmla="+- 0 367 367"/>
                <a:gd name="T3" fmla="*/ 367 h 17"/>
                <a:gd name="T4" fmla="+- 0 2951 2934"/>
                <a:gd name="T5" fmla="*/ T4 w 88"/>
                <a:gd name="T6" fmla="+- 0 367 367"/>
                <a:gd name="T7" fmla="*/ 367 h 17"/>
                <a:gd name="T8" fmla="+- 0 2934 2934"/>
                <a:gd name="T9" fmla="*/ T8 w 88"/>
                <a:gd name="T10" fmla="+- 0 384 367"/>
                <a:gd name="T11" fmla="*/ 384 h 17"/>
                <a:gd name="T12" fmla="+- 0 3021 2934"/>
                <a:gd name="T13" fmla="*/ T12 w 88"/>
                <a:gd name="T14" fmla="+- 0 384 367"/>
                <a:gd name="T15" fmla="*/ 384 h 17"/>
                <a:gd name="T16" fmla="+- 0 3021 2934"/>
                <a:gd name="T17" fmla="*/ T16 w 88"/>
                <a:gd name="T18" fmla="+- 0 367 367"/>
                <a:gd name="T19" fmla="*/ 367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0"/>
                  </a:moveTo>
                  <a:lnTo>
                    <a:pt x="17" y="0"/>
                  </a:lnTo>
                  <a:lnTo>
                    <a:pt x="0" y="17"/>
                  </a:lnTo>
                  <a:lnTo>
                    <a:pt x="87" y="17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5803" name="Freeform 2852"/>
            <p:cNvSpPr>
              <a:spLocks/>
            </p:cNvSpPr>
            <p:nvPr/>
          </p:nvSpPr>
          <p:spPr bwMode="auto">
            <a:xfrm>
              <a:off x="2917504" y="2066956"/>
              <a:ext cx="55884" cy="10796"/>
            </a:xfrm>
            <a:custGeom>
              <a:avLst/>
              <a:gdLst>
                <a:gd name="T0" fmla="+- 0 3144 3056"/>
                <a:gd name="T1" fmla="*/ T0 w 88"/>
                <a:gd name="T2" fmla="+- 0 367 367"/>
                <a:gd name="T3" fmla="*/ 367 h 17"/>
                <a:gd name="T4" fmla="+- 0 3073 3056"/>
                <a:gd name="T5" fmla="*/ T4 w 88"/>
                <a:gd name="T6" fmla="+- 0 367 367"/>
                <a:gd name="T7" fmla="*/ 367 h 17"/>
                <a:gd name="T8" fmla="+- 0 3056 3056"/>
                <a:gd name="T9" fmla="*/ T8 w 88"/>
                <a:gd name="T10" fmla="+- 0 384 367"/>
                <a:gd name="T11" fmla="*/ 384 h 17"/>
                <a:gd name="T12" fmla="+- 0 3144 3056"/>
                <a:gd name="T13" fmla="*/ T12 w 88"/>
                <a:gd name="T14" fmla="+- 0 384 367"/>
                <a:gd name="T15" fmla="*/ 384 h 17"/>
                <a:gd name="T16" fmla="+- 0 3144 3056"/>
                <a:gd name="T17" fmla="*/ T16 w 88"/>
                <a:gd name="T18" fmla="+- 0 367 367"/>
                <a:gd name="T19" fmla="*/ 367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0"/>
                  </a:moveTo>
                  <a:lnTo>
                    <a:pt x="17" y="0"/>
                  </a:lnTo>
                  <a:lnTo>
                    <a:pt x="0" y="17"/>
                  </a:lnTo>
                  <a:lnTo>
                    <a:pt x="88" y="17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5802" name="Freeform 2854"/>
            <p:cNvSpPr>
              <a:spLocks/>
            </p:cNvSpPr>
            <p:nvPr/>
          </p:nvSpPr>
          <p:spPr bwMode="auto">
            <a:xfrm>
              <a:off x="2995615" y="2066956"/>
              <a:ext cx="55884" cy="10796"/>
            </a:xfrm>
            <a:custGeom>
              <a:avLst/>
              <a:gdLst>
                <a:gd name="T0" fmla="+- 0 3266 3179"/>
                <a:gd name="T1" fmla="*/ T0 w 88"/>
                <a:gd name="T2" fmla="+- 0 367 367"/>
                <a:gd name="T3" fmla="*/ 367 h 17"/>
                <a:gd name="T4" fmla="+- 0 3197 3179"/>
                <a:gd name="T5" fmla="*/ T4 w 88"/>
                <a:gd name="T6" fmla="+- 0 367 367"/>
                <a:gd name="T7" fmla="*/ 367 h 17"/>
                <a:gd name="T8" fmla="+- 0 3179 3179"/>
                <a:gd name="T9" fmla="*/ T8 w 88"/>
                <a:gd name="T10" fmla="+- 0 384 367"/>
                <a:gd name="T11" fmla="*/ 384 h 17"/>
                <a:gd name="T12" fmla="+- 0 3266 3179"/>
                <a:gd name="T13" fmla="*/ T12 w 88"/>
                <a:gd name="T14" fmla="+- 0 384 367"/>
                <a:gd name="T15" fmla="*/ 384 h 17"/>
                <a:gd name="T16" fmla="+- 0 3266 3179"/>
                <a:gd name="T17" fmla="*/ T16 w 88"/>
                <a:gd name="T18" fmla="+- 0 367 367"/>
                <a:gd name="T19" fmla="*/ 367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0"/>
                  </a:moveTo>
                  <a:lnTo>
                    <a:pt x="18" y="0"/>
                  </a:lnTo>
                  <a:lnTo>
                    <a:pt x="0" y="17"/>
                  </a:lnTo>
                  <a:lnTo>
                    <a:pt x="87" y="17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5801" name="Freeform 2856"/>
            <p:cNvSpPr>
              <a:spLocks/>
            </p:cNvSpPr>
            <p:nvPr/>
          </p:nvSpPr>
          <p:spPr bwMode="auto">
            <a:xfrm>
              <a:off x="3073090" y="2066956"/>
              <a:ext cx="55884" cy="10796"/>
            </a:xfrm>
            <a:custGeom>
              <a:avLst/>
              <a:gdLst>
                <a:gd name="T0" fmla="+- 0 3389 3301"/>
                <a:gd name="T1" fmla="*/ T0 w 88"/>
                <a:gd name="T2" fmla="+- 0 367 367"/>
                <a:gd name="T3" fmla="*/ 367 h 17"/>
                <a:gd name="T4" fmla="+- 0 3319 3301"/>
                <a:gd name="T5" fmla="*/ T4 w 88"/>
                <a:gd name="T6" fmla="+- 0 367 367"/>
                <a:gd name="T7" fmla="*/ 367 h 17"/>
                <a:gd name="T8" fmla="+- 0 3301 3301"/>
                <a:gd name="T9" fmla="*/ T8 w 88"/>
                <a:gd name="T10" fmla="+- 0 384 367"/>
                <a:gd name="T11" fmla="*/ 384 h 17"/>
                <a:gd name="T12" fmla="+- 0 3389 3301"/>
                <a:gd name="T13" fmla="*/ T12 w 88"/>
                <a:gd name="T14" fmla="+- 0 384 367"/>
                <a:gd name="T15" fmla="*/ 384 h 17"/>
                <a:gd name="T16" fmla="+- 0 3389 3301"/>
                <a:gd name="T17" fmla="*/ T16 w 88"/>
                <a:gd name="T18" fmla="+- 0 367 367"/>
                <a:gd name="T19" fmla="*/ 367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0"/>
                  </a:moveTo>
                  <a:lnTo>
                    <a:pt x="18" y="0"/>
                  </a:lnTo>
                  <a:lnTo>
                    <a:pt x="0" y="17"/>
                  </a:lnTo>
                  <a:lnTo>
                    <a:pt x="88" y="17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5800" name="Freeform 2858"/>
            <p:cNvSpPr>
              <a:spLocks/>
            </p:cNvSpPr>
            <p:nvPr/>
          </p:nvSpPr>
          <p:spPr bwMode="auto">
            <a:xfrm>
              <a:off x="3151836" y="2066956"/>
              <a:ext cx="55884" cy="10796"/>
            </a:xfrm>
            <a:custGeom>
              <a:avLst/>
              <a:gdLst>
                <a:gd name="T0" fmla="+- 0 3512 3425"/>
                <a:gd name="T1" fmla="*/ T0 w 88"/>
                <a:gd name="T2" fmla="+- 0 367 367"/>
                <a:gd name="T3" fmla="*/ 367 h 17"/>
                <a:gd name="T4" fmla="+- 0 3441 3425"/>
                <a:gd name="T5" fmla="*/ T4 w 88"/>
                <a:gd name="T6" fmla="+- 0 367 367"/>
                <a:gd name="T7" fmla="*/ 367 h 17"/>
                <a:gd name="T8" fmla="+- 0 3425 3425"/>
                <a:gd name="T9" fmla="*/ T8 w 88"/>
                <a:gd name="T10" fmla="+- 0 384 367"/>
                <a:gd name="T11" fmla="*/ 384 h 17"/>
                <a:gd name="T12" fmla="+- 0 3512 3425"/>
                <a:gd name="T13" fmla="*/ T12 w 88"/>
                <a:gd name="T14" fmla="+- 0 384 367"/>
                <a:gd name="T15" fmla="*/ 384 h 17"/>
                <a:gd name="T16" fmla="+- 0 3512 3425"/>
                <a:gd name="T17" fmla="*/ T16 w 88"/>
                <a:gd name="T18" fmla="+- 0 367 367"/>
                <a:gd name="T19" fmla="*/ 367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0"/>
                  </a:moveTo>
                  <a:lnTo>
                    <a:pt x="16" y="0"/>
                  </a:lnTo>
                  <a:lnTo>
                    <a:pt x="0" y="17"/>
                  </a:lnTo>
                  <a:lnTo>
                    <a:pt x="87" y="17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5799" name="Freeform 2860"/>
            <p:cNvSpPr>
              <a:spLocks/>
            </p:cNvSpPr>
            <p:nvPr/>
          </p:nvSpPr>
          <p:spPr bwMode="auto">
            <a:xfrm>
              <a:off x="3229312" y="2066956"/>
              <a:ext cx="55884" cy="10796"/>
            </a:xfrm>
            <a:custGeom>
              <a:avLst/>
              <a:gdLst>
                <a:gd name="T0" fmla="+- 0 3635 3547"/>
                <a:gd name="T1" fmla="*/ T0 w 88"/>
                <a:gd name="T2" fmla="+- 0 367 367"/>
                <a:gd name="T3" fmla="*/ 367 h 17"/>
                <a:gd name="T4" fmla="+- 0 3564 3547"/>
                <a:gd name="T5" fmla="*/ T4 w 88"/>
                <a:gd name="T6" fmla="+- 0 367 367"/>
                <a:gd name="T7" fmla="*/ 367 h 17"/>
                <a:gd name="T8" fmla="+- 0 3547 3547"/>
                <a:gd name="T9" fmla="*/ T8 w 88"/>
                <a:gd name="T10" fmla="+- 0 384 367"/>
                <a:gd name="T11" fmla="*/ 384 h 17"/>
                <a:gd name="T12" fmla="+- 0 3635 3547"/>
                <a:gd name="T13" fmla="*/ T12 w 88"/>
                <a:gd name="T14" fmla="+- 0 384 367"/>
                <a:gd name="T15" fmla="*/ 384 h 17"/>
                <a:gd name="T16" fmla="+- 0 3635 3547"/>
                <a:gd name="T17" fmla="*/ T16 w 88"/>
                <a:gd name="T18" fmla="+- 0 367 367"/>
                <a:gd name="T19" fmla="*/ 367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0"/>
                  </a:moveTo>
                  <a:lnTo>
                    <a:pt x="17" y="0"/>
                  </a:lnTo>
                  <a:lnTo>
                    <a:pt x="0" y="17"/>
                  </a:lnTo>
                  <a:lnTo>
                    <a:pt x="88" y="17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5798" name="Freeform 2862"/>
            <p:cNvSpPr>
              <a:spLocks/>
            </p:cNvSpPr>
            <p:nvPr/>
          </p:nvSpPr>
          <p:spPr bwMode="auto">
            <a:xfrm>
              <a:off x="3307422" y="2066956"/>
              <a:ext cx="55884" cy="10796"/>
            </a:xfrm>
            <a:custGeom>
              <a:avLst/>
              <a:gdLst>
                <a:gd name="T0" fmla="+- 0 3757 3670"/>
                <a:gd name="T1" fmla="*/ T0 w 88"/>
                <a:gd name="T2" fmla="+- 0 367 367"/>
                <a:gd name="T3" fmla="*/ 367 h 17"/>
                <a:gd name="T4" fmla="+- 0 3687 3670"/>
                <a:gd name="T5" fmla="*/ T4 w 88"/>
                <a:gd name="T6" fmla="+- 0 367 367"/>
                <a:gd name="T7" fmla="*/ 367 h 17"/>
                <a:gd name="T8" fmla="+- 0 3669 3670"/>
                <a:gd name="T9" fmla="*/ T8 w 88"/>
                <a:gd name="T10" fmla="+- 0 384 367"/>
                <a:gd name="T11" fmla="*/ 384 h 17"/>
                <a:gd name="T12" fmla="+- 0 3757 3670"/>
                <a:gd name="T13" fmla="*/ T12 w 88"/>
                <a:gd name="T14" fmla="+- 0 384 367"/>
                <a:gd name="T15" fmla="*/ 384 h 17"/>
                <a:gd name="T16" fmla="+- 0 3757 3670"/>
                <a:gd name="T17" fmla="*/ T16 w 88"/>
                <a:gd name="T18" fmla="+- 0 367 367"/>
                <a:gd name="T19" fmla="*/ 367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0"/>
                  </a:moveTo>
                  <a:lnTo>
                    <a:pt x="17" y="0"/>
                  </a:lnTo>
                  <a:lnTo>
                    <a:pt x="-1" y="17"/>
                  </a:lnTo>
                  <a:lnTo>
                    <a:pt x="87" y="17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5797" name="Freeform 2864"/>
            <p:cNvSpPr>
              <a:spLocks/>
            </p:cNvSpPr>
            <p:nvPr/>
          </p:nvSpPr>
          <p:spPr bwMode="auto">
            <a:xfrm>
              <a:off x="3384898" y="2066956"/>
              <a:ext cx="55884" cy="10796"/>
            </a:xfrm>
            <a:custGeom>
              <a:avLst/>
              <a:gdLst>
                <a:gd name="T0" fmla="+- 0 3879 3792"/>
                <a:gd name="T1" fmla="*/ T0 w 88"/>
                <a:gd name="T2" fmla="+- 0 367 367"/>
                <a:gd name="T3" fmla="*/ 367 h 17"/>
                <a:gd name="T4" fmla="+- 0 3810 3792"/>
                <a:gd name="T5" fmla="*/ T4 w 88"/>
                <a:gd name="T6" fmla="+- 0 367 367"/>
                <a:gd name="T7" fmla="*/ 367 h 17"/>
                <a:gd name="T8" fmla="+- 0 3792 3792"/>
                <a:gd name="T9" fmla="*/ T8 w 88"/>
                <a:gd name="T10" fmla="+- 0 384 367"/>
                <a:gd name="T11" fmla="*/ 384 h 17"/>
                <a:gd name="T12" fmla="+- 0 3879 3792"/>
                <a:gd name="T13" fmla="*/ T12 w 88"/>
                <a:gd name="T14" fmla="+- 0 384 367"/>
                <a:gd name="T15" fmla="*/ 384 h 17"/>
                <a:gd name="T16" fmla="+- 0 3879 3792"/>
                <a:gd name="T17" fmla="*/ T16 w 88"/>
                <a:gd name="T18" fmla="+- 0 367 367"/>
                <a:gd name="T19" fmla="*/ 367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0"/>
                  </a:moveTo>
                  <a:lnTo>
                    <a:pt x="18" y="0"/>
                  </a:lnTo>
                  <a:lnTo>
                    <a:pt x="0" y="17"/>
                  </a:lnTo>
                  <a:lnTo>
                    <a:pt x="87" y="17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5796" name="Freeform 2866"/>
            <p:cNvSpPr>
              <a:spLocks/>
            </p:cNvSpPr>
            <p:nvPr/>
          </p:nvSpPr>
          <p:spPr bwMode="auto">
            <a:xfrm>
              <a:off x="3462374" y="2066956"/>
              <a:ext cx="55884" cy="10796"/>
            </a:xfrm>
            <a:custGeom>
              <a:avLst/>
              <a:gdLst>
                <a:gd name="T0" fmla="+- 0 4002 3914"/>
                <a:gd name="T1" fmla="*/ T0 w 88"/>
                <a:gd name="T2" fmla="+- 0 367 367"/>
                <a:gd name="T3" fmla="*/ 367 h 17"/>
                <a:gd name="T4" fmla="+- 0 3932 3914"/>
                <a:gd name="T5" fmla="*/ T4 w 88"/>
                <a:gd name="T6" fmla="+- 0 367 367"/>
                <a:gd name="T7" fmla="*/ 367 h 17"/>
                <a:gd name="T8" fmla="+- 0 3914 3914"/>
                <a:gd name="T9" fmla="*/ T8 w 88"/>
                <a:gd name="T10" fmla="+- 0 384 367"/>
                <a:gd name="T11" fmla="*/ 384 h 17"/>
                <a:gd name="T12" fmla="+- 0 4002 3914"/>
                <a:gd name="T13" fmla="*/ T12 w 88"/>
                <a:gd name="T14" fmla="+- 0 384 367"/>
                <a:gd name="T15" fmla="*/ 384 h 17"/>
                <a:gd name="T16" fmla="+- 0 4002 3914"/>
                <a:gd name="T17" fmla="*/ T16 w 88"/>
                <a:gd name="T18" fmla="+- 0 367 367"/>
                <a:gd name="T19" fmla="*/ 367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0"/>
                  </a:moveTo>
                  <a:lnTo>
                    <a:pt x="18" y="0"/>
                  </a:lnTo>
                  <a:lnTo>
                    <a:pt x="0" y="17"/>
                  </a:lnTo>
                  <a:lnTo>
                    <a:pt x="88" y="17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5795" name="Freeform 2868"/>
            <p:cNvSpPr>
              <a:spLocks/>
            </p:cNvSpPr>
            <p:nvPr/>
          </p:nvSpPr>
          <p:spPr bwMode="auto">
            <a:xfrm>
              <a:off x="3541119" y="2066956"/>
              <a:ext cx="55884" cy="10796"/>
            </a:xfrm>
            <a:custGeom>
              <a:avLst/>
              <a:gdLst>
                <a:gd name="T0" fmla="+- 0 4125 4038"/>
                <a:gd name="T1" fmla="*/ T0 w 88"/>
                <a:gd name="T2" fmla="+- 0 367 367"/>
                <a:gd name="T3" fmla="*/ 367 h 17"/>
                <a:gd name="T4" fmla="+- 0 4055 4038"/>
                <a:gd name="T5" fmla="*/ T4 w 88"/>
                <a:gd name="T6" fmla="+- 0 367 367"/>
                <a:gd name="T7" fmla="*/ 367 h 17"/>
                <a:gd name="T8" fmla="+- 0 4038 4038"/>
                <a:gd name="T9" fmla="*/ T8 w 88"/>
                <a:gd name="T10" fmla="+- 0 384 367"/>
                <a:gd name="T11" fmla="*/ 384 h 17"/>
                <a:gd name="T12" fmla="+- 0 4125 4038"/>
                <a:gd name="T13" fmla="*/ T12 w 88"/>
                <a:gd name="T14" fmla="+- 0 384 367"/>
                <a:gd name="T15" fmla="*/ 384 h 17"/>
                <a:gd name="T16" fmla="+- 0 4125 4038"/>
                <a:gd name="T17" fmla="*/ T16 w 88"/>
                <a:gd name="T18" fmla="+- 0 367 367"/>
                <a:gd name="T19" fmla="*/ 367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0"/>
                  </a:moveTo>
                  <a:lnTo>
                    <a:pt x="17" y="0"/>
                  </a:lnTo>
                  <a:lnTo>
                    <a:pt x="0" y="17"/>
                  </a:lnTo>
                  <a:lnTo>
                    <a:pt x="87" y="17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5794" name="Freeform 2870"/>
            <p:cNvSpPr>
              <a:spLocks/>
            </p:cNvSpPr>
            <p:nvPr/>
          </p:nvSpPr>
          <p:spPr bwMode="auto">
            <a:xfrm>
              <a:off x="3618595" y="2066956"/>
              <a:ext cx="55884" cy="10796"/>
            </a:xfrm>
            <a:custGeom>
              <a:avLst/>
              <a:gdLst>
                <a:gd name="T0" fmla="+- 0 4248 4160"/>
                <a:gd name="T1" fmla="*/ T0 w 88"/>
                <a:gd name="T2" fmla="+- 0 367 367"/>
                <a:gd name="T3" fmla="*/ 367 h 17"/>
                <a:gd name="T4" fmla="+- 0 4160 4160"/>
                <a:gd name="T5" fmla="*/ T4 w 88"/>
                <a:gd name="T6" fmla="+- 0 367 367"/>
                <a:gd name="T7" fmla="*/ 367 h 17"/>
                <a:gd name="T8" fmla="+- 0 4177 4160"/>
                <a:gd name="T9" fmla="*/ T8 w 88"/>
                <a:gd name="T10" fmla="+- 0 384 367"/>
                <a:gd name="T11" fmla="*/ 384 h 17"/>
                <a:gd name="T12" fmla="+- 0 4248 4160"/>
                <a:gd name="T13" fmla="*/ T12 w 88"/>
                <a:gd name="T14" fmla="+- 0 384 367"/>
                <a:gd name="T15" fmla="*/ 384 h 17"/>
                <a:gd name="T16" fmla="+- 0 4248 4160"/>
                <a:gd name="T17" fmla="*/ T16 w 88"/>
                <a:gd name="T18" fmla="+- 0 367 367"/>
                <a:gd name="T19" fmla="*/ 367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0"/>
                  </a:moveTo>
                  <a:lnTo>
                    <a:pt x="0" y="0"/>
                  </a:lnTo>
                  <a:lnTo>
                    <a:pt x="17" y="17"/>
                  </a:lnTo>
                  <a:lnTo>
                    <a:pt x="88" y="17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5793" name="Freeform 2872"/>
            <p:cNvSpPr>
              <a:spLocks/>
            </p:cNvSpPr>
            <p:nvPr/>
          </p:nvSpPr>
          <p:spPr bwMode="auto">
            <a:xfrm>
              <a:off x="3696705" y="2066956"/>
              <a:ext cx="55884" cy="10796"/>
            </a:xfrm>
            <a:custGeom>
              <a:avLst/>
              <a:gdLst>
                <a:gd name="T0" fmla="+- 0 4370 4283"/>
                <a:gd name="T1" fmla="*/ T0 w 88"/>
                <a:gd name="T2" fmla="+- 0 367 367"/>
                <a:gd name="T3" fmla="*/ 367 h 17"/>
                <a:gd name="T4" fmla="+- 0 4283 4283"/>
                <a:gd name="T5" fmla="*/ T4 w 88"/>
                <a:gd name="T6" fmla="+- 0 367 367"/>
                <a:gd name="T7" fmla="*/ 367 h 17"/>
                <a:gd name="T8" fmla="+- 0 4301 4283"/>
                <a:gd name="T9" fmla="*/ T8 w 88"/>
                <a:gd name="T10" fmla="+- 0 384 367"/>
                <a:gd name="T11" fmla="*/ 384 h 17"/>
                <a:gd name="T12" fmla="+- 0 4370 4283"/>
                <a:gd name="T13" fmla="*/ T12 w 88"/>
                <a:gd name="T14" fmla="+- 0 384 367"/>
                <a:gd name="T15" fmla="*/ 384 h 17"/>
                <a:gd name="T16" fmla="+- 0 4370 4283"/>
                <a:gd name="T17" fmla="*/ T16 w 88"/>
                <a:gd name="T18" fmla="+- 0 367 367"/>
                <a:gd name="T19" fmla="*/ 367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0"/>
                  </a:moveTo>
                  <a:lnTo>
                    <a:pt x="0" y="0"/>
                  </a:lnTo>
                  <a:lnTo>
                    <a:pt x="18" y="17"/>
                  </a:lnTo>
                  <a:lnTo>
                    <a:pt x="87" y="17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5792" name="Freeform 2874"/>
            <p:cNvSpPr>
              <a:spLocks/>
            </p:cNvSpPr>
            <p:nvPr/>
          </p:nvSpPr>
          <p:spPr bwMode="auto">
            <a:xfrm>
              <a:off x="3774181" y="2066956"/>
              <a:ext cx="55884" cy="10796"/>
            </a:xfrm>
            <a:custGeom>
              <a:avLst/>
              <a:gdLst>
                <a:gd name="T0" fmla="+- 0 4493 4405"/>
                <a:gd name="T1" fmla="*/ T0 w 88"/>
                <a:gd name="T2" fmla="+- 0 367 367"/>
                <a:gd name="T3" fmla="*/ 367 h 17"/>
                <a:gd name="T4" fmla="+- 0 4405 4405"/>
                <a:gd name="T5" fmla="*/ T4 w 88"/>
                <a:gd name="T6" fmla="+- 0 367 367"/>
                <a:gd name="T7" fmla="*/ 367 h 17"/>
                <a:gd name="T8" fmla="+- 0 4423 4405"/>
                <a:gd name="T9" fmla="*/ T8 w 88"/>
                <a:gd name="T10" fmla="+- 0 384 367"/>
                <a:gd name="T11" fmla="*/ 384 h 17"/>
                <a:gd name="T12" fmla="+- 0 4493 4405"/>
                <a:gd name="T13" fmla="*/ T12 w 88"/>
                <a:gd name="T14" fmla="+- 0 384 367"/>
                <a:gd name="T15" fmla="*/ 384 h 17"/>
                <a:gd name="T16" fmla="+- 0 4493 4405"/>
                <a:gd name="T17" fmla="*/ T16 w 88"/>
                <a:gd name="T18" fmla="+- 0 367 367"/>
                <a:gd name="T19" fmla="*/ 367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0"/>
                  </a:moveTo>
                  <a:lnTo>
                    <a:pt x="0" y="0"/>
                  </a:lnTo>
                  <a:lnTo>
                    <a:pt x="18" y="17"/>
                  </a:lnTo>
                  <a:lnTo>
                    <a:pt x="88" y="17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5791" name="Freeform 2876"/>
            <p:cNvSpPr>
              <a:spLocks/>
            </p:cNvSpPr>
            <p:nvPr/>
          </p:nvSpPr>
          <p:spPr bwMode="auto">
            <a:xfrm>
              <a:off x="3852292" y="2066956"/>
              <a:ext cx="55884" cy="10796"/>
            </a:xfrm>
            <a:custGeom>
              <a:avLst/>
              <a:gdLst>
                <a:gd name="T0" fmla="+- 0 4615 4528"/>
                <a:gd name="T1" fmla="*/ T0 w 88"/>
                <a:gd name="T2" fmla="+- 0 367 367"/>
                <a:gd name="T3" fmla="*/ 367 h 17"/>
                <a:gd name="T4" fmla="+- 0 4527 4528"/>
                <a:gd name="T5" fmla="*/ T4 w 88"/>
                <a:gd name="T6" fmla="+- 0 367 367"/>
                <a:gd name="T7" fmla="*/ 367 h 17"/>
                <a:gd name="T8" fmla="+- 0 4545 4528"/>
                <a:gd name="T9" fmla="*/ T8 w 88"/>
                <a:gd name="T10" fmla="+- 0 384 367"/>
                <a:gd name="T11" fmla="*/ 384 h 17"/>
                <a:gd name="T12" fmla="+- 0 4615 4528"/>
                <a:gd name="T13" fmla="*/ T12 w 88"/>
                <a:gd name="T14" fmla="+- 0 384 367"/>
                <a:gd name="T15" fmla="*/ 384 h 17"/>
                <a:gd name="T16" fmla="+- 0 4615 4528"/>
                <a:gd name="T17" fmla="*/ T16 w 88"/>
                <a:gd name="T18" fmla="+- 0 367 367"/>
                <a:gd name="T19" fmla="*/ 367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0"/>
                  </a:moveTo>
                  <a:lnTo>
                    <a:pt x="-1" y="0"/>
                  </a:lnTo>
                  <a:lnTo>
                    <a:pt x="17" y="17"/>
                  </a:lnTo>
                  <a:lnTo>
                    <a:pt x="87" y="17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5790" name="Freeform 2878"/>
            <p:cNvSpPr>
              <a:spLocks/>
            </p:cNvSpPr>
            <p:nvPr/>
          </p:nvSpPr>
          <p:spPr bwMode="auto">
            <a:xfrm>
              <a:off x="3930402" y="2066956"/>
              <a:ext cx="55884" cy="10796"/>
            </a:xfrm>
            <a:custGeom>
              <a:avLst/>
              <a:gdLst>
                <a:gd name="T0" fmla="+- 0 4739 4651"/>
                <a:gd name="T1" fmla="*/ T0 w 88"/>
                <a:gd name="T2" fmla="+- 0 367 367"/>
                <a:gd name="T3" fmla="*/ 367 h 17"/>
                <a:gd name="T4" fmla="+- 0 4651 4651"/>
                <a:gd name="T5" fmla="*/ T4 w 88"/>
                <a:gd name="T6" fmla="+- 0 367 367"/>
                <a:gd name="T7" fmla="*/ 367 h 17"/>
                <a:gd name="T8" fmla="+- 0 4668 4651"/>
                <a:gd name="T9" fmla="*/ T8 w 88"/>
                <a:gd name="T10" fmla="+- 0 384 367"/>
                <a:gd name="T11" fmla="*/ 384 h 17"/>
                <a:gd name="T12" fmla="+- 0 4739 4651"/>
                <a:gd name="T13" fmla="*/ T12 w 88"/>
                <a:gd name="T14" fmla="+- 0 384 367"/>
                <a:gd name="T15" fmla="*/ 384 h 17"/>
                <a:gd name="T16" fmla="+- 0 4739 4651"/>
                <a:gd name="T17" fmla="*/ T16 w 88"/>
                <a:gd name="T18" fmla="+- 0 367 367"/>
                <a:gd name="T19" fmla="*/ 367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0"/>
                  </a:moveTo>
                  <a:lnTo>
                    <a:pt x="0" y="0"/>
                  </a:lnTo>
                  <a:lnTo>
                    <a:pt x="17" y="17"/>
                  </a:lnTo>
                  <a:lnTo>
                    <a:pt x="88" y="17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5789" name="Freeform 2880"/>
            <p:cNvSpPr>
              <a:spLocks/>
            </p:cNvSpPr>
            <p:nvPr/>
          </p:nvSpPr>
          <p:spPr bwMode="auto">
            <a:xfrm>
              <a:off x="4008513" y="2066956"/>
              <a:ext cx="55884" cy="10796"/>
            </a:xfrm>
            <a:custGeom>
              <a:avLst/>
              <a:gdLst>
                <a:gd name="T0" fmla="+- 0 4861 4774"/>
                <a:gd name="T1" fmla="*/ T0 w 88"/>
                <a:gd name="T2" fmla="+- 0 367 367"/>
                <a:gd name="T3" fmla="*/ 367 h 17"/>
                <a:gd name="T4" fmla="+- 0 4773 4774"/>
                <a:gd name="T5" fmla="*/ T4 w 88"/>
                <a:gd name="T6" fmla="+- 0 367 367"/>
                <a:gd name="T7" fmla="*/ 367 h 17"/>
                <a:gd name="T8" fmla="+- 0 4790 4774"/>
                <a:gd name="T9" fmla="*/ T8 w 88"/>
                <a:gd name="T10" fmla="+- 0 384 367"/>
                <a:gd name="T11" fmla="*/ 384 h 17"/>
                <a:gd name="T12" fmla="+- 0 4861 4774"/>
                <a:gd name="T13" fmla="*/ T12 w 88"/>
                <a:gd name="T14" fmla="+- 0 384 367"/>
                <a:gd name="T15" fmla="*/ 384 h 17"/>
                <a:gd name="T16" fmla="+- 0 4861 4774"/>
                <a:gd name="T17" fmla="*/ T16 w 88"/>
                <a:gd name="T18" fmla="+- 0 367 367"/>
                <a:gd name="T19" fmla="*/ 367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0"/>
                  </a:moveTo>
                  <a:lnTo>
                    <a:pt x="-1" y="0"/>
                  </a:lnTo>
                  <a:lnTo>
                    <a:pt x="16" y="17"/>
                  </a:lnTo>
                  <a:lnTo>
                    <a:pt x="87" y="17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5788" name="Freeform 2882"/>
            <p:cNvSpPr>
              <a:spLocks/>
            </p:cNvSpPr>
            <p:nvPr/>
          </p:nvSpPr>
          <p:spPr bwMode="auto">
            <a:xfrm>
              <a:off x="4085989" y="2066956"/>
              <a:ext cx="55884" cy="10796"/>
            </a:xfrm>
            <a:custGeom>
              <a:avLst/>
              <a:gdLst>
                <a:gd name="T0" fmla="+- 0 4983 4896"/>
                <a:gd name="T1" fmla="*/ T0 w 88"/>
                <a:gd name="T2" fmla="+- 0 367 367"/>
                <a:gd name="T3" fmla="*/ 367 h 17"/>
                <a:gd name="T4" fmla="+- 0 4896 4896"/>
                <a:gd name="T5" fmla="*/ T4 w 88"/>
                <a:gd name="T6" fmla="+- 0 367 367"/>
                <a:gd name="T7" fmla="*/ 367 h 17"/>
                <a:gd name="T8" fmla="+- 0 4914 4896"/>
                <a:gd name="T9" fmla="*/ T8 w 88"/>
                <a:gd name="T10" fmla="+- 0 384 367"/>
                <a:gd name="T11" fmla="*/ 384 h 17"/>
                <a:gd name="T12" fmla="+- 0 4983 4896"/>
                <a:gd name="T13" fmla="*/ T12 w 88"/>
                <a:gd name="T14" fmla="+- 0 384 367"/>
                <a:gd name="T15" fmla="*/ 384 h 17"/>
                <a:gd name="T16" fmla="+- 0 4983 4896"/>
                <a:gd name="T17" fmla="*/ T16 w 88"/>
                <a:gd name="T18" fmla="+- 0 367 367"/>
                <a:gd name="T19" fmla="*/ 367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0"/>
                  </a:moveTo>
                  <a:lnTo>
                    <a:pt x="0" y="0"/>
                  </a:lnTo>
                  <a:lnTo>
                    <a:pt x="18" y="17"/>
                  </a:lnTo>
                  <a:lnTo>
                    <a:pt x="87" y="17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5787" name="Freeform 2884"/>
            <p:cNvSpPr>
              <a:spLocks/>
            </p:cNvSpPr>
            <p:nvPr/>
          </p:nvSpPr>
          <p:spPr bwMode="auto">
            <a:xfrm>
              <a:off x="4163464" y="2066956"/>
              <a:ext cx="55884" cy="10796"/>
            </a:xfrm>
            <a:custGeom>
              <a:avLst/>
              <a:gdLst>
                <a:gd name="T0" fmla="+- 0 5106 5018"/>
                <a:gd name="T1" fmla="*/ T0 w 88"/>
                <a:gd name="T2" fmla="+- 0 367 367"/>
                <a:gd name="T3" fmla="*/ 367 h 17"/>
                <a:gd name="T4" fmla="+- 0 5018 5018"/>
                <a:gd name="T5" fmla="*/ T4 w 88"/>
                <a:gd name="T6" fmla="+- 0 367 367"/>
                <a:gd name="T7" fmla="*/ 367 h 17"/>
                <a:gd name="T8" fmla="+- 0 5036 5018"/>
                <a:gd name="T9" fmla="*/ T8 w 88"/>
                <a:gd name="T10" fmla="+- 0 384 367"/>
                <a:gd name="T11" fmla="*/ 384 h 17"/>
                <a:gd name="T12" fmla="+- 0 5106 5018"/>
                <a:gd name="T13" fmla="*/ T12 w 88"/>
                <a:gd name="T14" fmla="+- 0 384 367"/>
                <a:gd name="T15" fmla="*/ 384 h 17"/>
                <a:gd name="T16" fmla="+- 0 5106 5018"/>
                <a:gd name="T17" fmla="*/ T16 w 88"/>
                <a:gd name="T18" fmla="+- 0 367 367"/>
                <a:gd name="T19" fmla="*/ 367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0"/>
                  </a:moveTo>
                  <a:lnTo>
                    <a:pt x="0" y="0"/>
                  </a:lnTo>
                  <a:lnTo>
                    <a:pt x="18" y="17"/>
                  </a:lnTo>
                  <a:lnTo>
                    <a:pt x="88" y="17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5786" name="Freeform 2886"/>
            <p:cNvSpPr>
              <a:spLocks/>
            </p:cNvSpPr>
            <p:nvPr/>
          </p:nvSpPr>
          <p:spPr bwMode="auto">
            <a:xfrm>
              <a:off x="4242210" y="2066956"/>
              <a:ext cx="55884" cy="10796"/>
            </a:xfrm>
            <a:custGeom>
              <a:avLst/>
              <a:gdLst>
                <a:gd name="T0" fmla="+- 0 5229 5142"/>
                <a:gd name="T1" fmla="*/ T0 w 88"/>
                <a:gd name="T2" fmla="+- 0 367 367"/>
                <a:gd name="T3" fmla="*/ 367 h 17"/>
                <a:gd name="T4" fmla="+- 0 5142 5142"/>
                <a:gd name="T5" fmla="*/ T4 w 88"/>
                <a:gd name="T6" fmla="+- 0 367 367"/>
                <a:gd name="T7" fmla="*/ 367 h 17"/>
                <a:gd name="T8" fmla="+- 0 5159 5142"/>
                <a:gd name="T9" fmla="*/ T8 w 88"/>
                <a:gd name="T10" fmla="+- 0 384 367"/>
                <a:gd name="T11" fmla="*/ 384 h 17"/>
                <a:gd name="T12" fmla="+- 0 5229 5142"/>
                <a:gd name="T13" fmla="*/ T12 w 88"/>
                <a:gd name="T14" fmla="+- 0 384 367"/>
                <a:gd name="T15" fmla="*/ 384 h 17"/>
                <a:gd name="T16" fmla="+- 0 5229 5142"/>
                <a:gd name="T17" fmla="*/ T16 w 88"/>
                <a:gd name="T18" fmla="+- 0 367 367"/>
                <a:gd name="T19" fmla="*/ 367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0"/>
                  </a:moveTo>
                  <a:lnTo>
                    <a:pt x="0" y="0"/>
                  </a:lnTo>
                  <a:lnTo>
                    <a:pt x="17" y="17"/>
                  </a:lnTo>
                  <a:lnTo>
                    <a:pt x="87" y="17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5785" name="Freeform 2888"/>
            <p:cNvSpPr>
              <a:spLocks/>
            </p:cNvSpPr>
            <p:nvPr/>
          </p:nvSpPr>
          <p:spPr bwMode="auto">
            <a:xfrm>
              <a:off x="4319685" y="2066956"/>
              <a:ext cx="55884" cy="10796"/>
            </a:xfrm>
            <a:custGeom>
              <a:avLst/>
              <a:gdLst>
                <a:gd name="T0" fmla="+- 0 5352 5264"/>
                <a:gd name="T1" fmla="*/ T0 w 88"/>
                <a:gd name="T2" fmla="+- 0 367 367"/>
                <a:gd name="T3" fmla="*/ 367 h 17"/>
                <a:gd name="T4" fmla="+- 0 5264 5264"/>
                <a:gd name="T5" fmla="*/ T4 w 88"/>
                <a:gd name="T6" fmla="+- 0 367 367"/>
                <a:gd name="T7" fmla="*/ 367 h 17"/>
                <a:gd name="T8" fmla="+- 0 5281 5264"/>
                <a:gd name="T9" fmla="*/ T8 w 88"/>
                <a:gd name="T10" fmla="+- 0 384 367"/>
                <a:gd name="T11" fmla="*/ 384 h 17"/>
                <a:gd name="T12" fmla="+- 0 5352 5264"/>
                <a:gd name="T13" fmla="*/ T12 w 88"/>
                <a:gd name="T14" fmla="+- 0 384 367"/>
                <a:gd name="T15" fmla="*/ 384 h 17"/>
                <a:gd name="T16" fmla="+- 0 5352 5264"/>
                <a:gd name="T17" fmla="*/ T16 w 88"/>
                <a:gd name="T18" fmla="+- 0 367 367"/>
                <a:gd name="T19" fmla="*/ 367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0"/>
                  </a:moveTo>
                  <a:lnTo>
                    <a:pt x="0" y="0"/>
                  </a:lnTo>
                  <a:lnTo>
                    <a:pt x="17" y="17"/>
                  </a:lnTo>
                  <a:lnTo>
                    <a:pt x="88" y="17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5784" name="Freeform 2890"/>
            <p:cNvSpPr>
              <a:spLocks/>
            </p:cNvSpPr>
            <p:nvPr/>
          </p:nvSpPr>
          <p:spPr bwMode="auto">
            <a:xfrm>
              <a:off x="4397796" y="2066956"/>
              <a:ext cx="55884" cy="10796"/>
            </a:xfrm>
            <a:custGeom>
              <a:avLst/>
              <a:gdLst>
                <a:gd name="T0" fmla="+- 0 5474 5387"/>
                <a:gd name="T1" fmla="*/ T0 w 88"/>
                <a:gd name="T2" fmla="+- 0 367 367"/>
                <a:gd name="T3" fmla="*/ 367 h 17"/>
                <a:gd name="T4" fmla="+- 0 5387 5387"/>
                <a:gd name="T5" fmla="*/ T4 w 88"/>
                <a:gd name="T6" fmla="+- 0 367 367"/>
                <a:gd name="T7" fmla="*/ 367 h 17"/>
                <a:gd name="T8" fmla="+- 0 5405 5387"/>
                <a:gd name="T9" fmla="*/ T8 w 88"/>
                <a:gd name="T10" fmla="+- 0 384 367"/>
                <a:gd name="T11" fmla="*/ 384 h 17"/>
                <a:gd name="T12" fmla="+- 0 5474 5387"/>
                <a:gd name="T13" fmla="*/ T12 w 88"/>
                <a:gd name="T14" fmla="+- 0 384 367"/>
                <a:gd name="T15" fmla="*/ 384 h 17"/>
                <a:gd name="T16" fmla="+- 0 5474 5387"/>
                <a:gd name="T17" fmla="*/ T16 w 88"/>
                <a:gd name="T18" fmla="+- 0 367 367"/>
                <a:gd name="T19" fmla="*/ 367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0"/>
                  </a:moveTo>
                  <a:lnTo>
                    <a:pt x="0" y="0"/>
                  </a:lnTo>
                  <a:lnTo>
                    <a:pt x="18" y="17"/>
                  </a:lnTo>
                  <a:lnTo>
                    <a:pt x="87" y="17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5783" name="Freeform 2892"/>
            <p:cNvSpPr>
              <a:spLocks/>
            </p:cNvSpPr>
            <p:nvPr/>
          </p:nvSpPr>
          <p:spPr bwMode="auto">
            <a:xfrm>
              <a:off x="4475272" y="2066956"/>
              <a:ext cx="55884" cy="10796"/>
            </a:xfrm>
            <a:custGeom>
              <a:avLst/>
              <a:gdLst>
                <a:gd name="T0" fmla="+- 0 5597 5509"/>
                <a:gd name="T1" fmla="*/ T0 w 88"/>
                <a:gd name="T2" fmla="+- 0 367 367"/>
                <a:gd name="T3" fmla="*/ 367 h 17"/>
                <a:gd name="T4" fmla="+- 0 5509 5509"/>
                <a:gd name="T5" fmla="*/ T4 w 88"/>
                <a:gd name="T6" fmla="+- 0 367 367"/>
                <a:gd name="T7" fmla="*/ 367 h 17"/>
                <a:gd name="T8" fmla="+- 0 5527 5509"/>
                <a:gd name="T9" fmla="*/ T8 w 88"/>
                <a:gd name="T10" fmla="+- 0 384 367"/>
                <a:gd name="T11" fmla="*/ 384 h 17"/>
                <a:gd name="T12" fmla="+- 0 5597 5509"/>
                <a:gd name="T13" fmla="*/ T12 w 88"/>
                <a:gd name="T14" fmla="+- 0 384 367"/>
                <a:gd name="T15" fmla="*/ 384 h 17"/>
                <a:gd name="T16" fmla="+- 0 5597 5509"/>
                <a:gd name="T17" fmla="*/ T16 w 88"/>
                <a:gd name="T18" fmla="+- 0 367 367"/>
                <a:gd name="T19" fmla="*/ 367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8" y="0"/>
                  </a:moveTo>
                  <a:lnTo>
                    <a:pt x="0" y="0"/>
                  </a:lnTo>
                  <a:lnTo>
                    <a:pt x="18" y="17"/>
                  </a:lnTo>
                  <a:lnTo>
                    <a:pt x="88" y="17"/>
                  </a:lnTo>
                  <a:lnTo>
                    <a:pt x="8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5782" name="Freeform 2894"/>
            <p:cNvSpPr>
              <a:spLocks/>
            </p:cNvSpPr>
            <p:nvPr/>
          </p:nvSpPr>
          <p:spPr bwMode="auto">
            <a:xfrm>
              <a:off x="4553382" y="2066956"/>
              <a:ext cx="55884" cy="10796"/>
            </a:xfrm>
            <a:custGeom>
              <a:avLst/>
              <a:gdLst>
                <a:gd name="T0" fmla="+- 0 5719 5632"/>
                <a:gd name="T1" fmla="*/ T0 w 88"/>
                <a:gd name="T2" fmla="+- 0 367 367"/>
                <a:gd name="T3" fmla="*/ 367 h 17"/>
                <a:gd name="T4" fmla="+- 0 5631 5632"/>
                <a:gd name="T5" fmla="*/ T4 w 88"/>
                <a:gd name="T6" fmla="+- 0 367 367"/>
                <a:gd name="T7" fmla="*/ 367 h 17"/>
                <a:gd name="T8" fmla="+- 0 5649 5632"/>
                <a:gd name="T9" fmla="*/ T8 w 88"/>
                <a:gd name="T10" fmla="+- 0 384 367"/>
                <a:gd name="T11" fmla="*/ 384 h 17"/>
                <a:gd name="T12" fmla="+- 0 5719 5632"/>
                <a:gd name="T13" fmla="*/ T12 w 88"/>
                <a:gd name="T14" fmla="+- 0 384 367"/>
                <a:gd name="T15" fmla="*/ 384 h 17"/>
                <a:gd name="T16" fmla="+- 0 5719 5632"/>
                <a:gd name="T17" fmla="*/ T16 w 88"/>
                <a:gd name="T18" fmla="+- 0 367 367"/>
                <a:gd name="T19" fmla="*/ 367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88" h="17">
                  <a:moveTo>
                    <a:pt x="87" y="0"/>
                  </a:moveTo>
                  <a:lnTo>
                    <a:pt x="-1" y="0"/>
                  </a:lnTo>
                  <a:lnTo>
                    <a:pt x="17" y="17"/>
                  </a:lnTo>
                  <a:lnTo>
                    <a:pt x="87" y="17"/>
                  </a:lnTo>
                  <a:lnTo>
                    <a:pt x="87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grpSp>
          <p:nvGrpSpPr>
            <p:cNvPr id="3" name="群組 2"/>
            <p:cNvGrpSpPr/>
            <p:nvPr/>
          </p:nvGrpSpPr>
          <p:grpSpPr>
            <a:xfrm rot="5400000">
              <a:off x="3551085" y="1090909"/>
              <a:ext cx="71765" cy="2068315"/>
              <a:chOff x="2563148" y="2088264"/>
              <a:chExt cx="200592" cy="1059976"/>
            </a:xfrm>
          </p:grpSpPr>
          <p:cxnSp>
            <p:nvCxnSpPr>
              <p:cNvPr id="3096" name="直線接點 3095"/>
              <p:cNvCxnSpPr/>
              <p:nvPr/>
            </p:nvCxnSpPr>
            <p:spPr>
              <a:xfrm>
                <a:off x="2761200" y="2091600"/>
                <a:ext cx="2540" cy="1056640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284" name="矩形 18283"/>
              <p:cNvSpPr/>
              <p:nvPr/>
            </p:nvSpPr>
            <p:spPr>
              <a:xfrm>
                <a:off x="2563148" y="2088264"/>
                <a:ext cx="198051" cy="1053577"/>
              </a:xfrm>
              <a:prstGeom prst="rect">
                <a:avLst/>
              </a:prstGeom>
              <a:pattFill prst="wdUpDiag">
                <a:fgClr>
                  <a:schemeClr val="bg2">
                    <a:lumMod val="50000"/>
                  </a:schemeClr>
                </a:fgClr>
                <a:bgClr>
                  <a:schemeClr val="bg1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grpSp>
          <p:nvGrpSpPr>
            <p:cNvPr id="18290" name="Group 2962"/>
            <p:cNvGrpSpPr>
              <a:grpSpLocks/>
            </p:cNvGrpSpPr>
            <p:nvPr/>
          </p:nvGrpSpPr>
          <p:grpSpPr bwMode="auto">
            <a:xfrm>
              <a:off x="4697314" y="4424494"/>
              <a:ext cx="2047571" cy="1273"/>
              <a:chOff x="5877" y="364"/>
              <a:chExt cx="3225" cy="2"/>
            </a:xfrm>
          </p:grpSpPr>
          <p:sp>
            <p:nvSpPr>
              <p:cNvPr id="18365" name="Freeform 2963"/>
              <p:cNvSpPr>
                <a:spLocks/>
              </p:cNvSpPr>
              <p:nvPr/>
            </p:nvSpPr>
            <p:spPr bwMode="auto">
              <a:xfrm>
                <a:off x="5877" y="364"/>
                <a:ext cx="3225" cy="2"/>
              </a:xfrm>
              <a:custGeom>
                <a:avLst/>
                <a:gdLst>
                  <a:gd name="T0" fmla="+- 0 5877 5877"/>
                  <a:gd name="T1" fmla="*/ T0 w 3225"/>
                  <a:gd name="T2" fmla="+- 0 9102 5877"/>
                  <a:gd name="T3" fmla="*/ T2 w 3225"/>
                </a:gdLst>
                <a:ahLst/>
                <a:cxnLst>
                  <a:cxn ang="0">
                    <a:pos x="T1" y="0"/>
                  </a:cxn>
                  <a:cxn ang="0">
                    <a:pos x="T3" y="0"/>
                  </a:cxn>
                </a:cxnLst>
                <a:rect l="0" t="0" r="r" b="b"/>
                <a:pathLst>
                  <a:path w="3225">
                    <a:moveTo>
                      <a:pt x="0" y="0"/>
                    </a:moveTo>
                    <a:lnTo>
                      <a:pt x="3225" y="0"/>
                    </a:lnTo>
                  </a:path>
                </a:pathLst>
              </a:custGeom>
              <a:noFill/>
              <a:ln w="11177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</p:grpSp>
        <p:grpSp>
          <p:nvGrpSpPr>
            <p:cNvPr id="18291" name="Group 2964"/>
            <p:cNvGrpSpPr>
              <a:grpSpLocks/>
            </p:cNvGrpSpPr>
            <p:nvPr/>
          </p:nvGrpSpPr>
          <p:grpSpPr bwMode="auto">
            <a:xfrm>
              <a:off x="4608427" y="4391408"/>
              <a:ext cx="122537" cy="78899"/>
              <a:chOff x="5737" y="312"/>
              <a:chExt cx="193" cy="124"/>
            </a:xfrm>
          </p:grpSpPr>
          <p:sp>
            <p:nvSpPr>
              <p:cNvPr id="18364" name="Freeform 2965"/>
              <p:cNvSpPr>
                <a:spLocks/>
              </p:cNvSpPr>
              <p:nvPr/>
            </p:nvSpPr>
            <p:spPr bwMode="auto">
              <a:xfrm>
                <a:off x="5737" y="312"/>
                <a:ext cx="193" cy="124"/>
              </a:xfrm>
              <a:custGeom>
                <a:avLst/>
                <a:gdLst>
                  <a:gd name="T0" fmla="+- 0 5930 5737"/>
                  <a:gd name="T1" fmla="*/ T0 w 193"/>
                  <a:gd name="T2" fmla="+- 0 312 312"/>
                  <a:gd name="T3" fmla="*/ 312 h 124"/>
                  <a:gd name="T4" fmla="+- 0 5737 5737"/>
                  <a:gd name="T5" fmla="*/ T4 w 193"/>
                  <a:gd name="T6" fmla="+- 0 364 312"/>
                  <a:gd name="T7" fmla="*/ 364 h 124"/>
                  <a:gd name="T8" fmla="+- 0 5930 5737"/>
                  <a:gd name="T9" fmla="*/ T8 w 193"/>
                  <a:gd name="T10" fmla="+- 0 435 312"/>
                  <a:gd name="T11" fmla="*/ 435 h 124"/>
                  <a:gd name="T12" fmla="+- 0 5930 5737"/>
                  <a:gd name="T13" fmla="*/ T12 w 193"/>
                  <a:gd name="T14" fmla="+- 0 312 312"/>
                  <a:gd name="T15" fmla="*/ 312 h 124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</a:cxnLst>
                <a:rect l="0" t="0" r="r" b="b"/>
                <a:pathLst>
                  <a:path w="193" h="124">
                    <a:moveTo>
                      <a:pt x="193" y="0"/>
                    </a:moveTo>
                    <a:lnTo>
                      <a:pt x="0" y="52"/>
                    </a:lnTo>
                    <a:lnTo>
                      <a:pt x="193" y="123"/>
                    </a:lnTo>
                    <a:lnTo>
                      <a:pt x="193" y="0"/>
                    </a:ln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</p:grpSp>
        <p:grpSp>
          <p:nvGrpSpPr>
            <p:cNvPr id="18292" name="Group 2966"/>
            <p:cNvGrpSpPr>
              <a:grpSpLocks/>
            </p:cNvGrpSpPr>
            <p:nvPr/>
          </p:nvGrpSpPr>
          <p:grpSpPr bwMode="auto">
            <a:xfrm>
              <a:off x="6722028" y="4391408"/>
              <a:ext cx="111109" cy="78899"/>
              <a:chOff x="9066" y="312"/>
              <a:chExt cx="175" cy="124"/>
            </a:xfrm>
          </p:grpSpPr>
          <p:sp>
            <p:nvSpPr>
              <p:cNvPr id="18363" name="Freeform 2967"/>
              <p:cNvSpPr>
                <a:spLocks/>
              </p:cNvSpPr>
              <p:nvPr/>
            </p:nvSpPr>
            <p:spPr bwMode="auto">
              <a:xfrm>
                <a:off x="9066" y="312"/>
                <a:ext cx="175" cy="124"/>
              </a:xfrm>
              <a:custGeom>
                <a:avLst/>
                <a:gdLst>
                  <a:gd name="T0" fmla="+- 0 9066 9066"/>
                  <a:gd name="T1" fmla="*/ T0 w 175"/>
                  <a:gd name="T2" fmla="+- 0 312 312"/>
                  <a:gd name="T3" fmla="*/ 312 h 124"/>
                  <a:gd name="T4" fmla="+- 0 9066 9066"/>
                  <a:gd name="T5" fmla="*/ T4 w 175"/>
                  <a:gd name="T6" fmla="+- 0 435 312"/>
                  <a:gd name="T7" fmla="*/ 435 h 124"/>
                  <a:gd name="T8" fmla="+- 0 9241 9066"/>
                  <a:gd name="T9" fmla="*/ T8 w 175"/>
                  <a:gd name="T10" fmla="+- 0 364 312"/>
                  <a:gd name="T11" fmla="*/ 364 h 124"/>
                  <a:gd name="T12" fmla="+- 0 9066 9066"/>
                  <a:gd name="T13" fmla="*/ T12 w 175"/>
                  <a:gd name="T14" fmla="+- 0 312 312"/>
                  <a:gd name="T15" fmla="*/ 312 h 124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</a:cxnLst>
                <a:rect l="0" t="0" r="r" b="b"/>
                <a:pathLst>
                  <a:path w="175" h="124">
                    <a:moveTo>
                      <a:pt x="0" y="0"/>
                    </a:moveTo>
                    <a:lnTo>
                      <a:pt x="0" y="123"/>
                    </a:lnTo>
                    <a:lnTo>
                      <a:pt x="175" y="52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</p:grpSp>
        <p:grpSp>
          <p:nvGrpSpPr>
            <p:cNvPr id="18293" name="Group 2968"/>
            <p:cNvGrpSpPr>
              <a:grpSpLocks/>
            </p:cNvGrpSpPr>
            <p:nvPr/>
          </p:nvGrpSpPr>
          <p:grpSpPr bwMode="auto">
            <a:xfrm>
              <a:off x="2650377" y="4424494"/>
              <a:ext cx="1880591" cy="1273"/>
              <a:chOff x="2653" y="364"/>
              <a:chExt cx="2962" cy="2"/>
            </a:xfrm>
          </p:grpSpPr>
          <p:sp>
            <p:nvSpPr>
              <p:cNvPr id="18362" name="Freeform 2969"/>
              <p:cNvSpPr>
                <a:spLocks/>
              </p:cNvSpPr>
              <p:nvPr/>
            </p:nvSpPr>
            <p:spPr bwMode="auto">
              <a:xfrm>
                <a:off x="2653" y="364"/>
                <a:ext cx="2962" cy="2"/>
              </a:xfrm>
              <a:custGeom>
                <a:avLst/>
                <a:gdLst>
                  <a:gd name="T0" fmla="+- 0 2653 2653"/>
                  <a:gd name="T1" fmla="*/ T0 w 2962"/>
                  <a:gd name="T2" fmla="+- 0 5615 2653"/>
                  <a:gd name="T3" fmla="*/ T2 w 2962"/>
                </a:gdLst>
                <a:ahLst/>
                <a:cxnLst>
                  <a:cxn ang="0">
                    <a:pos x="T1" y="0"/>
                  </a:cxn>
                  <a:cxn ang="0">
                    <a:pos x="T3" y="0"/>
                  </a:cxn>
                </a:cxnLst>
                <a:rect l="0" t="0" r="r" b="b"/>
                <a:pathLst>
                  <a:path w="2962">
                    <a:moveTo>
                      <a:pt x="0" y="0"/>
                    </a:moveTo>
                    <a:lnTo>
                      <a:pt x="2962" y="0"/>
                    </a:lnTo>
                  </a:path>
                </a:pathLst>
              </a:custGeom>
              <a:noFill/>
              <a:ln w="1117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</p:grpSp>
        <p:grpSp>
          <p:nvGrpSpPr>
            <p:cNvPr id="18294" name="Group 2970"/>
            <p:cNvGrpSpPr>
              <a:grpSpLocks/>
            </p:cNvGrpSpPr>
            <p:nvPr/>
          </p:nvGrpSpPr>
          <p:grpSpPr bwMode="auto">
            <a:xfrm>
              <a:off x="2561490" y="4391408"/>
              <a:ext cx="122537" cy="78899"/>
              <a:chOff x="2513" y="312"/>
              <a:chExt cx="193" cy="124"/>
            </a:xfrm>
          </p:grpSpPr>
          <p:sp>
            <p:nvSpPr>
              <p:cNvPr id="18361" name="Freeform 2971"/>
              <p:cNvSpPr>
                <a:spLocks/>
              </p:cNvSpPr>
              <p:nvPr/>
            </p:nvSpPr>
            <p:spPr bwMode="auto">
              <a:xfrm>
                <a:off x="2513" y="312"/>
                <a:ext cx="193" cy="124"/>
              </a:xfrm>
              <a:custGeom>
                <a:avLst/>
                <a:gdLst>
                  <a:gd name="T0" fmla="+- 0 2706 2513"/>
                  <a:gd name="T1" fmla="*/ T0 w 193"/>
                  <a:gd name="T2" fmla="+- 0 312 312"/>
                  <a:gd name="T3" fmla="*/ 312 h 124"/>
                  <a:gd name="T4" fmla="+- 0 2513 2513"/>
                  <a:gd name="T5" fmla="*/ T4 w 193"/>
                  <a:gd name="T6" fmla="+- 0 364 312"/>
                  <a:gd name="T7" fmla="*/ 364 h 124"/>
                  <a:gd name="T8" fmla="+- 0 2706 2513"/>
                  <a:gd name="T9" fmla="*/ T8 w 193"/>
                  <a:gd name="T10" fmla="+- 0 435 312"/>
                  <a:gd name="T11" fmla="*/ 435 h 124"/>
                  <a:gd name="T12" fmla="+- 0 2706 2513"/>
                  <a:gd name="T13" fmla="*/ T12 w 193"/>
                  <a:gd name="T14" fmla="+- 0 312 312"/>
                  <a:gd name="T15" fmla="*/ 312 h 124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</a:cxnLst>
                <a:rect l="0" t="0" r="r" b="b"/>
                <a:pathLst>
                  <a:path w="193" h="124">
                    <a:moveTo>
                      <a:pt x="193" y="0"/>
                    </a:moveTo>
                    <a:lnTo>
                      <a:pt x="0" y="52"/>
                    </a:lnTo>
                    <a:lnTo>
                      <a:pt x="193" y="123"/>
                    </a:lnTo>
                    <a:lnTo>
                      <a:pt x="193" y="0"/>
                    </a:ln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</p:grpSp>
        <p:grpSp>
          <p:nvGrpSpPr>
            <p:cNvPr id="18295" name="Group 2972"/>
            <p:cNvGrpSpPr>
              <a:grpSpLocks/>
            </p:cNvGrpSpPr>
            <p:nvPr/>
          </p:nvGrpSpPr>
          <p:grpSpPr bwMode="auto">
            <a:xfrm>
              <a:off x="4508746" y="4391408"/>
              <a:ext cx="121902" cy="78899"/>
              <a:chOff x="5580" y="312"/>
              <a:chExt cx="192" cy="124"/>
            </a:xfrm>
          </p:grpSpPr>
          <p:sp>
            <p:nvSpPr>
              <p:cNvPr id="18360" name="Freeform 2973"/>
              <p:cNvSpPr>
                <a:spLocks/>
              </p:cNvSpPr>
              <p:nvPr/>
            </p:nvSpPr>
            <p:spPr bwMode="auto">
              <a:xfrm>
                <a:off x="5580" y="312"/>
                <a:ext cx="192" cy="124"/>
              </a:xfrm>
              <a:custGeom>
                <a:avLst/>
                <a:gdLst>
                  <a:gd name="T0" fmla="+- 0 5580 5580"/>
                  <a:gd name="T1" fmla="*/ T0 w 192"/>
                  <a:gd name="T2" fmla="+- 0 312 312"/>
                  <a:gd name="T3" fmla="*/ 312 h 124"/>
                  <a:gd name="T4" fmla="+- 0 5580 5580"/>
                  <a:gd name="T5" fmla="*/ T4 w 192"/>
                  <a:gd name="T6" fmla="+- 0 435 312"/>
                  <a:gd name="T7" fmla="*/ 435 h 124"/>
                  <a:gd name="T8" fmla="+- 0 5772 5580"/>
                  <a:gd name="T9" fmla="*/ T8 w 192"/>
                  <a:gd name="T10" fmla="+- 0 364 312"/>
                  <a:gd name="T11" fmla="*/ 364 h 124"/>
                  <a:gd name="T12" fmla="+- 0 5580 5580"/>
                  <a:gd name="T13" fmla="*/ T12 w 192"/>
                  <a:gd name="T14" fmla="+- 0 312 312"/>
                  <a:gd name="T15" fmla="*/ 312 h 124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</a:cxnLst>
                <a:rect l="0" t="0" r="r" b="b"/>
                <a:pathLst>
                  <a:path w="192" h="124">
                    <a:moveTo>
                      <a:pt x="0" y="0"/>
                    </a:moveTo>
                    <a:lnTo>
                      <a:pt x="0" y="123"/>
                    </a:lnTo>
                    <a:lnTo>
                      <a:pt x="192" y="52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</p:grpSp>
        <p:grpSp>
          <p:nvGrpSpPr>
            <p:cNvPr id="18296" name="Group 2974"/>
            <p:cNvGrpSpPr>
              <a:grpSpLocks/>
            </p:cNvGrpSpPr>
            <p:nvPr/>
          </p:nvGrpSpPr>
          <p:grpSpPr bwMode="auto">
            <a:xfrm>
              <a:off x="4619855" y="4357685"/>
              <a:ext cx="1270" cy="134256"/>
              <a:chOff x="5755" y="259"/>
              <a:chExt cx="2" cy="211"/>
            </a:xfrm>
          </p:grpSpPr>
          <p:sp>
            <p:nvSpPr>
              <p:cNvPr id="18359" name="Freeform 2975"/>
              <p:cNvSpPr>
                <a:spLocks/>
              </p:cNvSpPr>
              <p:nvPr/>
            </p:nvSpPr>
            <p:spPr bwMode="auto">
              <a:xfrm>
                <a:off x="5755" y="259"/>
                <a:ext cx="2" cy="211"/>
              </a:xfrm>
              <a:custGeom>
                <a:avLst/>
                <a:gdLst>
                  <a:gd name="T0" fmla="+- 0 470 259"/>
                  <a:gd name="T1" fmla="*/ 470 h 211"/>
                  <a:gd name="T2" fmla="+- 0 259 259"/>
                  <a:gd name="T3" fmla="*/ 259 h 211"/>
                </a:gdLst>
                <a:ahLst/>
                <a:cxnLst>
                  <a:cxn ang="0">
                    <a:pos x="0" y="T1"/>
                  </a:cxn>
                  <a:cxn ang="0">
                    <a:pos x="0" y="T3"/>
                  </a:cxn>
                </a:cxnLst>
                <a:rect l="0" t="0" r="r" b="b"/>
                <a:pathLst>
                  <a:path h="211">
                    <a:moveTo>
                      <a:pt x="0" y="211"/>
                    </a:moveTo>
                    <a:lnTo>
                      <a:pt x="0" y="0"/>
                    </a:lnTo>
                  </a:path>
                </a:pathLst>
              </a:custGeom>
              <a:noFill/>
              <a:ln w="1122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</p:grpSp>
        <p:grpSp>
          <p:nvGrpSpPr>
            <p:cNvPr id="18297" name="Group 2976"/>
            <p:cNvGrpSpPr>
              <a:grpSpLocks/>
            </p:cNvGrpSpPr>
            <p:nvPr/>
          </p:nvGrpSpPr>
          <p:grpSpPr bwMode="auto">
            <a:xfrm>
              <a:off x="2561490" y="4369138"/>
              <a:ext cx="1270" cy="134256"/>
              <a:chOff x="2513" y="277"/>
              <a:chExt cx="2" cy="211"/>
            </a:xfrm>
          </p:grpSpPr>
          <p:sp>
            <p:nvSpPr>
              <p:cNvPr id="18358" name="Freeform 2977"/>
              <p:cNvSpPr>
                <a:spLocks/>
              </p:cNvSpPr>
              <p:nvPr/>
            </p:nvSpPr>
            <p:spPr bwMode="auto">
              <a:xfrm>
                <a:off x="2513" y="277"/>
                <a:ext cx="2" cy="211"/>
              </a:xfrm>
              <a:custGeom>
                <a:avLst/>
                <a:gdLst>
                  <a:gd name="T0" fmla="+- 0 488 277"/>
                  <a:gd name="T1" fmla="*/ 488 h 211"/>
                  <a:gd name="T2" fmla="+- 0 277 277"/>
                  <a:gd name="T3" fmla="*/ 277 h 211"/>
                </a:gdLst>
                <a:ahLst/>
                <a:cxnLst>
                  <a:cxn ang="0">
                    <a:pos x="0" y="T1"/>
                  </a:cxn>
                  <a:cxn ang="0">
                    <a:pos x="0" y="T3"/>
                  </a:cxn>
                </a:cxnLst>
                <a:rect l="0" t="0" r="r" b="b"/>
                <a:pathLst>
                  <a:path h="211">
                    <a:moveTo>
                      <a:pt x="0" y="211"/>
                    </a:moveTo>
                    <a:lnTo>
                      <a:pt x="0" y="0"/>
                    </a:lnTo>
                  </a:path>
                </a:pathLst>
              </a:custGeom>
              <a:noFill/>
              <a:ln w="11171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</p:grpSp>
        <p:grpSp>
          <p:nvGrpSpPr>
            <p:cNvPr id="18298" name="Group 2978"/>
            <p:cNvGrpSpPr>
              <a:grpSpLocks/>
            </p:cNvGrpSpPr>
            <p:nvPr/>
          </p:nvGrpSpPr>
          <p:grpSpPr bwMode="auto">
            <a:xfrm>
              <a:off x="6833137" y="4369138"/>
              <a:ext cx="1270" cy="134256"/>
              <a:chOff x="9241" y="277"/>
              <a:chExt cx="2" cy="211"/>
            </a:xfrm>
          </p:grpSpPr>
          <p:sp>
            <p:nvSpPr>
              <p:cNvPr id="18357" name="Freeform 2979"/>
              <p:cNvSpPr>
                <a:spLocks/>
              </p:cNvSpPr>
              <p:nvPr/>
            </p:nvSpPr>
            <p:spPr bwMode="auto">
              <a:xfrm>
                <a:off x="9241" y="277"/>
                <a:ext cx="2" cy="211"/>
              </a:xfrm>
              <a:custGeom>
                <a:avLst/>
                <a:gdLst>
                  <a:gd name="T0" fmla="+- 0 488 277"/>
                  <a:gd name="T1" fmla="*/ 488 h 211"/>
                  <a:gd name="T2" fmla="+- 0 277 277"/>
                  <a:gd name="T3" fmla="*/ 277 h 211"/>
                </a:gdLst>
                <a:ahLst/>
                <a:cxnLst>
                  <a:cxn ang="0">
                    <a:pos x="0" y="T1"/>
                  </a:cxn>
                  <a:cxn ang="0">
                    <a:pos x="0" y="T3"/>
                  </a:cxn>
                </a:cxnLst>
                <a:rect l="0" t="0" r="r" b="b"/>
                <a:pathLst>
                  <a:path h="211">
                    <a:moveTo>
                      <a:pt x="0" y="211"/>
                    </a:moveTo>
                    <a:lnTo>
                      <a:pt x="0" y="0"/>
                    </a:lnTo>
                  </a:path>
                </a:pathLst>
              </a:custGeom>
              <a:noFill/>
              <a:ln w="1127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</p:grpSp>
        <p:grpSp>
          <p:nvGrpSpPr>
            <p:cNvPr id="18299" name="Group 2980"/>
            <p:cNvGrpSpPr>
              <a:grpSpLocks/>
            </p:cNvGrpSpPr>
            <p:nvPr/>
          </p:nvGrpSpPr>
          <p:grpSpPr bwMode="auto">
            <a:xfrm>
              <a:off x="4608427" y="4391408"/>
              <a:ext cx="122537" cy="78899"/>
              <a:chOff x="5737" y="312"/>
              <a:chExt cx="193" cy="124"/>
            </a:xfrm>
          </p:grpSpPr>
          <p:sp>
            <p:nvSpPr>
              <p:cNvPr id="18356" name="Freeform 2981"/>
              <p:cNvSpPr>
                <a:spLocks/>
              </p:cNvSpPr>
              <p:nvPr/>
            </p:nvSpPr>
            <p:spPr bwMode="auto">
              <a:xfrm>
                <a:off x="5737" y="312"/>
                <a:ext cx="193" cy="124"/>
              </a:xfrm>
              <a:custGeom>
                <a:avLst/>
                <a:gdLst>
                  <a:gd name="T0" fmla="+- 0 5930 5737"/>
                  <a:gd name="T1" fmla="*/ T0 w 193"/>
                  <a:gd name="T2" fmla="+- 0 312 312"/>
                  <a:gd name="T3" fmla="*/ 312 h 124"/>
                  <a:gd name="T4" fmla="+- 0 5737 5737"/>
                  <a:gd name="T5" fmla="*/ T4 w 193"/>
                  <a:gd name="T6" fmla="+- 0 364 312"/>
                  <a:gd name="T7" fmla="*/ 364 h 124"/>
                  <a:gd name="T8" fmla="+- 0 5930 5737"/>
                  <a:gd name="T9" fmla="*/ T8 w 193"/>
                  <a:gd name="T10" fmla="+- 0 435 312"/>
                  <a:gd name="T11" fmla="*/ 435 h 124"/>
                  <a:gd name="T12" fmla="+- 0 5930 5737"/>
                  <a:gd name="T13" fmla="*/ T12 w 193"/>
                  <a:gd name="T14" fmla="+- 0 312 312"/>
                  <a:gd name="T15" fmla="*/ 312 h 124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</a:cxnLst>
                <a:rect l="0" t="0" r="r" b="b"/>
                <a:pathLst>
                  <a:path w="193" h="124">
                    <a:moveTo>
                      <a:pt x="193" y="0"/>
                    </a:moveTo>
                    <a:lnTo>
                      <a:pt x="0" y="52"/>
                    </a:lnTo>
                    <a:lnTo>
                      <a:pt x="193" y="123"/>
                    </a:lnTo>
                    <a:lnTo>
                      <a:pt x="193" y="0"/>
                    </a:ln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</p:grpSp>
        <p:grpSp>
          <p:nvGrpSpPr>
            <p:cNvPr id="18300" name="Group 2982"/>
            <p:cNvGrpSpPr>
              <a:grpSpLocks/>
            </p:cNvGrpSpPr>
            <p:nvPr/>
          </p:nvGrpSpPr>
          <p:grpSpPr bwMode="auto">
            <a:xfrm>
              <a:off x="6722028" y="4391408"/>
              <a:ext cx="111109" cy="78899"/>
              <a:chOff x="9066" y="312"/>
              <a:chExt cx="175" cy="124"/>
            </a:xfrm>
          </p:grpSpPr>
          <p:sp>
            <p:nvSpPr>
              <p:cNvPr id="18355" name="Freeform 2983"/>
              <p:cNvSpPr>
                <a:spLocks/>
              </p:cNvSpPr>
              <p:nvPr/>
            </p:nvSpPr>
            <p:spPr bwMode="auto">
              <a:xfrm>
                <a:off x="9066" y="312"/>
                <a:ext cx="175" cy="124"/>
              </a:xfrm>
              <a:custGeom>
                <a:avLst/>
                <a:gdLst>
                  <a:gd name="T0" fmla="+- 0 9066 9066"/>
                  <a:gd name="T1" fmla="*/ T0 w 175"/>
                  <a:gd name="T2" fmla="+- 0 312 312"/>
                  <a:gd name="T3" fmla="*/ 312 h 124"/>
                  <a:gd name="T4" fmla="+- 0 9066 9066"/>
                  <a:gd name="T5" fmla="*/ T4 w 175"/>
                  <a:gd name="T6" fmla="+- 0 435 312"/>
                  <a:gd name="T7" fmla="*/ 435 h 124"/>
                  <a:gd name="T8" fmla="+- 0 9241 9066"/>
                  <a:gd name="T9" fmla="*/ T8 w 175"/>
                  <a:gd name="T10" fmla="+- 0 364 312"/>
                  <a:gd name="T11" fmla="*/ 364 h 124"/>
                  <a:gd name="T12" fmla="+- 0 9066 9066"/>
                  <a:gd name="T13" fmla="*/ T12 w 175"/>
                  <a:gd name="T14" fmla="+- 0 312 312"/>
                  <a:gd name="T15" fmla="*/ 312 h 124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</a:cxnLst>
                <a:rect l="0" t="0" r="r" b="b"/>
                <a:pathLst>
                  <a:path w="175" h="124">
                    <a:moveTo>
                      <a:pt x="0" y="0"/>
                    </a:moveTo>
                    <a:lnTo>
                      <a:pt x="0" y="123"/>
                    </a:lnTo>
                    <a:lnTo>
                      <a:pt x="175" y="52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</p:grpSp>
        <p:grpSp>
          <p:nvGrpSpPr>
            <p:cNvPr id="18301" name="Group 2984"/>
            <p:cNvGrpSpPr>
              <a:grpSpLocks/>
            </p:cNvGrpSpPr>
            <p:nvPr/>
          </p:nvGrpSpPr>
          <p:grpSpPr bwMode="auto">
            <a:xfrm>
              <a:off x="2561490" y="4391408"/>
              <a:ext cx="122537" cy="78899"/>
              <a:chOff x="2513" y="312"/>
              <a:chExt cx="193" cy="124"/>
            </a:xfrm>
          </p:grpSpPr>
          <p:sp>
            <p:nvSpPr>
              <p:cNvPr id="18354" name="Freeform 2985"/>
              <p:cNvSpPr>
                <a:spLocks/>
              </p:cNvSpPr>
              <p:nvPr/>
            </p:nvSpPr>
            <p:spPr bwMode="auto">
              <a:xfrm>
                <a:off x="2513" y="312"/>
                <a:ext cx="193" cy="124"/>
              </a:xfrm>
              <a:custGeom>
                <a:avLst/>
                <a:gdLst>
                  <a:gd name="T0" fmla="+- 0 2706 2513"/>
                  <a:gd name="T1" fmla="*/ T0 w 193"/>
                  <a:gd name="T2" fmla="+- 0 312 312"/>
                  <a:gd name="T3" fmla="*/ 312 h 124"/>
                  <a:gd name="T4" fmla="+- 0 2513 2513"/>
                  <a:gd name="T5" fmla="*/ T4 w 193"/>
                  <a:gd name="T6" fmla="+- 0 364 312"/>
                  <a:gd name="T7" fmla="*/ 364 h 124"/>
                  <a:gd name="T8" fmla="+- 0 2706 2513"/>
                  <a:gd name="T9" fmla="*/ T8 w 193"/>
                  <a:gd name="T10" fmla="+- 0 435 312"/>
                  <a:gd name="T11" fmla="*/ 435 h 124"/>
                  <a:gd name="T12" fmla="+- 0 2706 2513"/>
                  <a:gd name="T13" fmla="*/ T12 w 193"/>
                  <a:gd name="T14" fmla="+- 0 312 312"/>
                  <a:gd name="T15" fmla="*/ 312 h 124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</a:cxnLst>
                <a:rect l="0" t="0" r="r" b="b"/>
                <a:pathLst>
                  <a:path w="193" h="124">
                    <a:moveTo>
                      <a:pt x="193" y="0"/>
                    </a:moveTo>
                    <a:lnTo>
                      <a:pt x="0" y="52"/>
                    </a:lnTo>
                    <a:lnTo>
                      <a:pt x="193" y="123"/>
                    </a:lnTo>
                    <a:lnTo>
                      <a:pt x="193" y="0"/>
                    </a:ln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</p:grpSp>
        <p:grpSp>
          <p:nvGrpSpPr>
            <p:cNvPr id="18302" name="Group 2986"/>
            <p:cNvGrpSpPr>
              <a:grpSpLocks/>
            </p:cNvGrpSpPr>
            <p:nvPr/>
          </p:nvGrpSpPr>
          <p:grpSpPr bwMode="auto">
            <a:xfrm>
              <a:off x="4508746" y="4391408"/>
              <a:ext cx="121902" cy="78899"/>
              <a:chOff x="5580" y="312"/>
              <a:chExt cx="192" cy="124"/>
            </a:xfrm>
          </p:grpSpPr>
          <p:sp>
            <p:nvSpPr>
              <p:cNvPr id="18353" name="Freeform 2987"/>
              <p:cNvSpPr>
                <a:spLocks/>
              </p:cNvSpPr>
              <p:nvPr/>
            </p:nvSpPr>
            <p:spPr bwMode="auto">
              <a:xfrm>
                <a:off x="5580" y="312"/>
                <a:ext cx="192" cy="124"/>
              </a:xfrm>
              <a:custGeom>
                <a:avLst/>
                <a:gdLst>
                  <a:gd name="T0" fmla="+- 0 5580 5580"/>
                  <a:gd name="T1" fmla="*/ T0 w 192"/>
                  <a:gd name="T2" fmla="+- 0 312 312"/>
                  <a:gd name="T3" fmla="*/ 312 h 124"/>
                  <a:gd name="T4" fmla="+- 0 5580 5580"/>
                  <a:gd name="T5" fmla="*/ T4 w 192"/>
                  <a:gd name="T6" fmla="+- 0 435 312"/>
                  <a:gd name="T7" fmla="*/ 435 h 124"/>
                  <a:gd name="T8" fmla="+- 0 5772 5580"/>
                  <a:gd name="T9" fmla="*/ T8 w 192"/>
                  <a:gd name="T10" fmla="+- 0 364 312"/>
                  <a:gd name="T11" fmla="*/ 364 h 124"/>
                  <a:gd name="T12" fmla="+- 0 5580 5580"/>
                  <a:gd name="T13" fmla="*/ T12 w 192"/>
                  <a:gd name="T14" fmla="+- 0 312 312"/>
                  <a:gd name="T15" fmla="*/ 312 h 124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</a:cxnLst>
                <a:rect l="0" t="0" r="r" b="b"/>
                <a:pathLst>
                  <a:path w="192" h="124">
                    <a:moveTo>
                      <a:pt x="0" y="0"/>
                    </a:moveTo>
                    <a:lnTo>
                      <a:pt x="0" y="123"/>
                    </a:lnTo>
                    <a:lnTo>
                      <a:pt x="192" y="52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</p:grpSp>
        <p:grpSp>
          <p:nvGrpSpPr>
            <p:cNvPr id="18303" name="Group 2988"/>
            <p:cNvGrpSpPr>
              <a:grpSpLocks/>
            </p:cNvGrpSpPr>
            <p:nvPr/>
          </p:nvGrpSpPr>
          <p:grpSpPr bwMode="auto">
            <a:xfrm>
              <a:off x="4608427" y="4391408"/>
              <a:ext cx="122537" cy="78899"/>
              <a:chOff x="5737" y="312"/>
              <a:chExt cx="193" cy="124"/>
            </a:xfrm>
          </p:grpSpPr>
          <p:sp>
            <p:nvSpPr>
              <p:cNvPr id="18352" name="Freeform 2989"/>
              <p:cNvSpPr>
                <a:spLocks/>
              </p:cNvSpPr>
              <p:nvPr/>
            </p:nvSpPr>
            <p:spPr bwMode="auto">
              <a:xfrm>
                <a:off x="5737" y="312"/>
                <a:ext cx="193" cy="124"/>
              </a:xfrm>
              <a:custGeom>
                <a:avLst/>
                <a:gdLst>
                  <a:gd name="T0" fmla="+- 0 5930 5737"/>
                  <a:gd name="T1" fmla="*/ T0 w 193"/>
                  <a:gd name="T2" fmla="+- 0 312 312"/>
                  <a:gd name="T3" fmla="*/ 312 h 124"/>
                  <a:gd name="T4" fmla="+- 0 5737 5737"/>
                  <a:gd name="T5" fmla="*/ T4 w 193"/>
                  <a:gd name="T6" fmla="+- 0 364 312"/>
                  <a:gd name="T7" fmla="*/ 364 h 124"/>
                  <a:gd name="T8" fmla="+- 0 5930 5737"/>
                  <a:gd name="T9" fmla="*/ T8 w 193"/>
                  <a:gd name="T10" fmla="+- 0 435 312"/>
                  <a:gd name="T11" fmla="*/ 435 h 124"/>
                  <a:gd name="T12" fmla="+- 0 5930 5737"/>
                  <a:gd name="T13" fmla="*/ T12 w 193"/>
                  <a:gd name="T14" fmla="+- 0 312 312"/>
                  <a:gd name="T15" fmla="*/ 312 h 124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</a:cxnLst>
                <a:rect l="0" t="0" r="r" b="b"/>
                <a:pathLst>
                  <a:path w="193" h="124">
                    <a:moveTo>
                      <a:pt x="193" y="0"/>
                    </a:moveTo>
                    <a:lnTo>
                      <a:pt x="0" y="52"/>
                    </a:lnTo>
                    <a:lnTo>
                      <a:pt x="193" y="123"/>
                    </a:lnTo>
                    <a:lnTo>
                      <a:pt x="193" y="0"/>
                    </a:ln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</p:grpSp>
        <p:grpSp>
          <p:nvGrpSpPr>
            <p:cNvPr id="2976" name="Group 2990"/>
            <p:cNvGrpSpPr>
              <a:grpSpLocks/>
            </p:cNvGrpSpPr>
            <p:nvPr/>
          </p:nvGrpSpPr>
          <p:grpSpPr bwMode="auto">
            <a:xfrm>
              <a:off x="6722028" y="4391408"/>
              <a:ext cx="111109" cy="78899"/>
              <a:chOff x="9066" y="312"/>
              <a:chExt cx="175" cy="124"/>
            </a:xfrm>
          </p:grpSpPr>
          <p:sp>
            <p:nvSpPr>
              <p:cNvPr id="18351" name="Freeform 2991"/>
              <p:cNvSpPr>
                <a:spLocks/>
              </p:cNvSpPr>
              <p:nvPr/>
            </p:nvSpPr>
            <p:spPr bwMode="auto">
              <a:xfrm>
                <a:off x="9066" y="312"/>
                <a:ext cx="175" cy="124"/>
              </a:xfrm>
              <a:custGeom>
                <a:avLst/>
                <a:gdLst>
                  <a:gd name="T0" fmla="+- 0 9066 9066"/>
                  <a:gd name="T1" fmla="*/ T0 w 175"/>
                  <a:gd name="T2" fmla="+- 0 312 312"/>
                  <a:gd name="T3" fmla="*/ 312 h 124"/>
                  <a:gd name="T4" fmla="+- 0 9066 9066"/>
                  <a:gd name="T5" fmla="*/ T4 w 175"/>
                  <a:gd name="T6" fmla="+- 0 435 312"/>
                  <a:gd name="T7" fmla="*/ 435 h 124"/>
                  <a:gd name="T8" fmla="+- 0 9241 9066"/>
                  <a:gd name="T9" fmla="*/ T8 w 175"/>
                  <a:gd name="T10" fmla="+- 0 364 312"/>
                  <a:gd name="T11" fmla="*/ 364 h 124"/>
                  <a:gd name="T12" fmla="+- 0 9066 9066"/>
                  <a:gd name="T13" fmla="*/ T12 w 175"/>
                  <a:gd name="T14" fmla="+- 0 312 312"/>
                  <a:gd name="T15" fmla="*/ 312 h 124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</a:cxnLst>
                <a:rect l="0" t="0" r="r" b="b"/>
                <a:pathLst>
                  <a:path w="175" h="124">
                    <a:moveTo>
                      <a:pt x="0" y="0"/>
                    </a:moveTo>
                    <a:lnTo>
                      <a:pt x="0" y="123"/>
                    </a:lnTo>
                    <a:lnTo>
                      <a:pt x="175" y="52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</p:grpSp>
        <p:grpSp>
          <p:nvGrpSpPr>
            <p:cNvPr id="2977" name="Group 2992"/>
            <p:cNvGrpSpPr>
              <a:grpSpLocks/>
            </p:cNvGrpSpPr>
            <p:nvPr/>
          </p:nvGrpSpPr>
          <p:grpSpPr bwMode="auto">
            <a:xfrm>
              <a:off x="2561490" y="4391408"/>
              <a:ext cx="122537" cy="78899"/>
              <a:chOff x="2513" y="312"/>
              <a:chExt cx="193" cy="124"/>
            </a:xfrm>
          </p:grpSpPr>
          <p:sp>
            <p:nvSpPr>
              <p:cNvPr id="18350" name="Freeform 2993"/>
              <p:cNvSpPr>
                <a:spLocks/>
              </p:cNvSpPr>
              <p:nvPr/>
            </p:nvSpPr>
            <p:spPr bwMode="auto">
              <a:xfrm>
                <a:off x="2513" y="312"/>
                <a:ext cx="193" cy="124"/>
              </a:xfrm>
              <a:custGeom>
                <a:avLst/>
                <a:gdLst>
                  <a:gd name="T0" fmla="+- 0 2706 2513"/>
                  <a:gd name="T1" fmla="*/ T0 w 193"/>
                  <a:gd name="T2" fmla="+- 0 312 312"/>
                  <a:gd name="T3" fmla="*/ 312 h 124"/>
                  <a:gd name="T4" fmla="+- 0 2513 2513"/>
                  <a:gd name="T5" fmla="*/ T4 w 193"/>
                  <a:gd name="T6" fmla="+- 0 364 312"/>
                  <a:gd name="T7" fmla="*/ 364 h 124"/>
                  <a:gd name="T8" fmla="+- 0 2706 2513"/>
                  <a:gd name="T9" fmla="*/ T8 w 193"/>
                  <a:gd name="T10" fmla="+- 0 435 312"/>
                  <a:gd name="T11" fmla="*/ 435 h 124"/>
                  <a:gd name="T12" fmla="+- 0 2706 2513"/>
                  <a:gd name="T13" fmla="*/ T12 w 193"/>
                  <a:gd name="T14" fmla="+- 0 312 312"/>
                  <a:gd name="T15" fmla="*/ 312 h 124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</a:cxnLst>
                <a:rect l="0" t="0" r="r" b="b"/>
                <a:pathLst>
                  <a:path w="193" h="124">
                    <a:moveTo>
                      <a:pt x="193" y="0"/>
                    </a:moveTo>
                    <a:lnTo>
                      <a:pt x="0" y="52"/>
                    </a:lnTo>
                    <a:lnTo>
                      <a:pt x="193" y="123"/>
                    </a:lnTo>
                    <a:lnTo>
                      <a:pt x="193" y="0"/>
                    </a:ln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</p:grpSp>
        <p:grpSp>
          <p:nvGrpSpPr>
            <p:cNvPr id="2978" name="Group 2994"/>
            <p:cNvGrpSpPr>
              <a:grpSpLocks/>
            </p:cNvGrpSpPr>
            <p:nvPr/>
          </p:nvGrpSpPr>
          <p:grpSpPr bwMode="auto">
            <a:xfrm>
              <a:off x="4508746" y="4391408"/>
              <a:ext cx="121902" cy="78899"/>
              <a:chOff x="5580" y="312"/>
              <a:chExt cx="192" cy="124"/>
            </a:xfrm>
          </p:grpSpPr>
          <p:sp>
            <p:nvSpPr>
              <p:cNvPr id="18349" name="Freeform 2995"/>
              <p:cNvSpPr>
                <a:spLocks/>
              </p:cNvSpPr>
              <p:nvPr/>
            </p:nvSpPr>
            <p:spPr bwMode="auto">
              <a:xfrm>
                <a:off x="5580" y="312"/>
                <a:ext cx="192" cy="124"/>
              </a:xfrm>
              <a:custGeom>
                <a:avLst/>
                <a:gdLst>
                  <a:gd name="T0" fmla="+- 0 5580 5580"/>
                  <a:gd name="T1" fmla="*/ T0 w 192"/>
                  <a:gd name="T2" fmla="+- 0 312 312"/>
                  <a:gd name="T3" fmla="*/ 312 h 124"/>
                  <a:gd name="T4" fmla="+- 0 5580 5580"/>
                  <a:gd name="T5" fmla="*/ T4 w 192"/>
                  <a:gd name="T6" fmla="+- 0 435 312"/>
                  <a:gd name="T7" fmla="*/ 435 h 124"/>
                  <a:gd name="T8" fmla="+- 0 5772 5580"/>
                  <a:gd name="T9" fmla="*/ T8 w 192"/>
                  <a:gd name="T10" fmla="+- 0 364 312"/>
                  <a:gd name="T11" fmla="*/ 364 h 124"/>
                  <a:gd name="T12" fmla="+- 0 5580 5580"/>
                  <a:gd name="T13" fmla="*/ T12 w 192"/>
                  <a:gd name="T14" fmla="+- 0 312 312"/>
                  <a:gd name="T15" fmla="*/ 312 h 124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</a:cxnLst>
                <a:rect l="0" t="0" r="r" b="b"/>
                <a:pathLst>
                  <a:path w="192" h="124">
                    <a:moveTo>
                      <a:pt x="0" y="0"/>
                    </a:moveTo>
                    <a:lnTo>
                      <a:pt x="0" y="123"/>
                    </a:lnTo>
                    <a:lnTo>
                      <a:pt x="192" y="52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</p:grpSp>
        <p:grpSp>
          <p:nvGrpSpPr>
            <p:cNvPr id="2979" name="Group 2996"/>
            <p:cNvGrpSpPr>
              <a:grpSpLocks/>
            </p:cNvGrpSpPr>
            <p:nvPr/>
          </p:nvGrpSpPr>
          <p:grpSpPr bwMode="auto">
            <a:xfrm>
              <a:off x="4608427" y="4391408"/>
              <a:ext cx="122537" cy="78899"/>
              <a:chOff x="5737" y="312"/>
              <a:chExt cx="193" cy="124"/>
            </a:xfrm>
          </p:grpSpPr>
          <p:sp>
            <p:nvSpPr>
              <p:cNvPr id="18348" name="Freeform 2997"/>
              <p:cNvSpPr>
                <a:spLocks/>
              </p:cNvSpPr>
              <p:nvPr/>
            </p:nvSpPr>
            <p:spPr bwMode="auto">
              <a:xfrm>
                <a:off x="5737" y="312"/>
                <a:ext cx="193" cy="124"/>
              </a:xfrm>
              <a:custGeom>
                <a:avLst/>
                <a:gdLst>
                  <a:gd name="T0" fmla="+- 0 5930 5737"/>
                  <a:gd name="T1" fmla="*/ T0 w 193"/>
                  <a:gd name="T2" fmla="+- 0 312 312"/>
                  <a:gd name="T3" fmla="*/ 312 h 124"/>
                  <a:gd name="T4" fmla="+- 0 5737 5737"/>
                  <a:gd name="T5" fmla="*/ T4 w 193"/>
                  <a:gd name="T6" fmla="+- 0 364 312"/>
                  <a:gd name="T7" fmla="*/ 364 h 124"/>
                  <a:gd name="T8" fmla="+- 0 5930 5737"/>
                  <a:gd name="T9" fmla="*/ T8 w 193"/>
                  <a:gd name="T10" fmla="+- 0 435 312"/>
                  <a:gd name="T11" fmla="*/ 435 h 124"/>
                  <a:gd name="T12" fmla="+- 0 5930 5737"/>
                  <a:gd name="T13" fmla="*/ T12 w 193"/>
                  <a:gd name="T14" fmla="+- 0 312 312"/>
                  <a:gd name="T15" fmla="*/ 312 h 124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</a:cxnLst>
                <a:rect l="0" t="0" r="r" b="b"/>
                <a:pathLst>
                  <a:path w="193" h="124">
                    <a:moveTo>
                      <a:pt x="193" y="0"/>
                    </a:moveTo>
                    <a:lnTo>
                      <a:pt x="0" y="52"/>
                    </a:lnTo>
                    <a:lnTo>
                      <a:pt x="193" y="123"/>
                    </a:lnTo>
                    <a:lnTo>
                      <a:pt x="193" y="0"/>
                    </a:ln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</p:grpSp>
        <p:grpSp>
          <p:nvGrpSpPr>
            <p:cNvPr id="2980" name="Group 2998"/>
            <p:cNvGrpSpPr>
              <a:grpSpLocks/>
            </p:cNvGrpSpPr>
            <p:nvPr/>
          </p:nvGrpSpPr>
          <p:grpSpPr bwMode="auto">
            <a:xfrm>
              <a:off x="6722028" y="4391408"/>
              <a:ext cx="111109" cy="78899"/>
              <a:chOff x="9066" y="312"/>
              <a:chExt cx="175" cy="124"/>
            </a:xfrm>
          </p:grpSpPr>
          <p:sp>
            <p:nvSpPr>
              <p:cNvPr id="18347" name="Freeform 2999"/>
              <p:cNvSpPr>
                <a:spLocks/>
              </p:cNvSpPr>
              <p:nvPr/>
            </p:nvSpPr>
            <p:spPr bwMode="auto">
              <a:xfrm>
                <a:off x="9066" y="312"/>
                <a:ext cx="175" cy="124"/>
              </a:xfrm>
              <a:custGeom>
                <a:avLst/>
                <a:gdLst>
                  <a:gd name="T0" fmla="+- 0 9066 9066"/>
                  <a:gd name="T1" fmla="*/ T0 w 175"/>
                  <a:gd name="T2" fmla="+- 0 312 312"/>
                  <a:gd name="T3" fmla="*/ 312 h 124"/>
                  <a:gd name="T4" fmla="+- 0 9066 9066"/>
                  <a:gd name="T5" fmla="*/ T4 w 175"/>
                  <a:gd name="T6" fmla="+- 0 435 312"/>
                  <a:gd name="T7" fmla="*/ 435 h 124"/>
                  <a:gd name="T8" fmla="+- 0 9241 9066"/>
                  <a:gd name="T9" fmla="*/ T8 w 175"/>
                  <a:gd name="T10" fmla="+- 0 364 312"/>
                  <a:gd name="T11" fmla="*/ 364 h 124"/>
                  <a:gd name="T12" fmla="+- 0 9066 9066"/>
                  <a:gd name="T13" fmla="*/ T12 w 175"/>
                  <a:gd name="T14" fmla="+- 0 312 312"/>
                  <a:gd name="T15" fmla="*/ 312 h 124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</a:cxnLst>
                <a:rect l="0" t="0" r="r" b="b"/>
                <a:pathLst>
                  <a:path w="175" h="124">
                    <a:moveTo>
                      <a:pt x="0" y="0"/>
                    </a:moveTo>
                    <a:lnTo>
                      <a:pt x="0" y="123"/>
                    </a:lnTo>
                    <a:lnTo>
                      <a:pt x="175" y="52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</p:grpSp>
        <p:grpSp>
          <p:nvGrpSpPr>
            <p:cNvPr id="2981" name="Group 3000"/>
            <p:cNvGrpSpPr>
              <a:grpSpLocks/>
            </p:cNvGrpSpPr>
            <p:nvPr/>
          </p:nvGrpSpPr>
          <p:grpSpPr bwMode="auto">
            <a:xfrm>
              <a:off x="2561490" y="4391408"/>
              <a:ext cx="122537" cy="78899"/>
              <a:chOff x="2513" y="312"/>
              <a:chExt cx="193" cy="124"/>
            </a:xfrm>
          </p:grpSpPr>
          <p:sp>
            <p:nvSpPr>
              <p:cNvPr id="18346" name="Freeform 3001"/>
              <p:cNvSpPr>
                <a:spLocks/>
              </p:cNvSpPr>
              <p:nvPr/>
            </p:nvSpPr>
            <p:spPr bwMode="auto">
              <a:xfrm>
                <a:off x="2513" y="312"/>
                <a:ext cx="193" cy="124"/>
              </a:xfrm>
              <a:custGeom>
                <a:avLst/>
                <a:gdLst>
                  <a:gd name="T0" fmla="+- 0 2706 2513"/>
                  <a:gd name="T1" fmla="*/ T0 w 193"/>
                  <a:gd name="T2" fmla="+- 0 312 312"/>
                  <a:gd name="T3" fmla="*/ 312 h 124"/>
                  <a:gd name="T4" fmla="+- 0 2513 2513"/>
                  <a:gd name="T5" fmla="*/ T4 w 193"/>
                  <a:gd name="T6" fmla="+- 0 364 312"/>
                  <a:gd name="T7" fmla="*/ 364 h 124"/>
                  <a:gd name="T8" fmla="+- 0 2706 2513"/>
                  <a:gd name="T9" fmla="*/ T8 w 193"/>
                  <a:gd name="T10" fmla="+- 0 435 312"/>
                  <a:gd name="T11" fmla="*/ 435 h 124"/>
                  <a:gd name="T12" fmla="+- 0 2706 2513"/>
                  <a:gd name="T13" fmla="*/ T12 w 193"/>
                  <a:gd name="T14" fmla="+- 0 312 312"/>
                  <a:gd name="T15" fmla="*/ 312 h 124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</a:cxnLst>
                <a:rect l="0" t="0" r="r" b="b"/>
                <a:pathLst>
                  <a:path w="193" h="124">
                    <a:moveTo>
                      <a:pt x="193" y="0"/>
                    </a:moveTo>
                    <a:lnTo>
                      <a:pt x="0" y="52"/>
                    </a:lnTo>
                    <a:lnTo>
                      <a:pt x="193" y="123"/>
                    </a:lnTo>
                    <a:lnTo>
                      <a:pt x="193" y="0"/>
                    </a:ln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</p:grpSp>
        <p:grpSp>
          <p:nvGrpSpPr>
            <p:cNvPr id="2982" name="Group 3002"/>
            <p:cNvGrpSpPr>
              <a:grpSpLocks/>
            </p:cNvGrpSpPr>
            <p:nvPr/>
          </p:nvGrpSpPr>
          <p:grpSpPr bwMode="auto">
            <a:xfrm>
              <a:off x="4508746" y="4391408"/>
              <a:ext cx="121902" cy="78899"/>
              <a:chOff x="5580" y="312"/>
              <a:chExt cx="192" cy="124"/>
            </a:xfrm>
          </p:grpSpPr>
          <p:sp>
            <p:nvSpPr>
              <p:cNvPr id="18345" name="Freeform 3003"/>
              <p:cNvSpPr>
                <a:spLocks/>
              </p:cNvSpPr>
              <p:nvPr/>
            </p:nvSpPr>
            <p:spPr bwMode="auto">
              <a:xfrm>
                <a:off x="5580" y="312"/>
                <a:ext cx="192" cy="124"/>
              </a:xfrm>
              <a:custGeom>
                <a:avLst/>
                <a:gdLst>
                  <a:gd name="T0" fmla="+- 0 5580 5580"/>
                  <a:gd name="T1" fmla="*/ T0 w 192"/>
                  <a:gd name="T2" fmla="+- 0 312 312"/>
                  <a:gd name="T3" fmla="*/ 312 h 124"/>
                  <a:gd name="T4" fmla="+- 0 5580 5580"/>
                  <a:gd name="T5" fmla="*/ T4 w 192"/>
                  <a:gd name="T6" fmla="+- 0 435 312"/>
                  <a:gd name="T7" fmla="*/ 435 h 124"/>
                  <a:gd name="T8" fmla="+- 0 5772 5580"/>
                  <a:gd name="T9" fmla="*/ T8 w 192"/>
                  <a:gd name="T10" fmla="+- 0 364 312"/>
                  <a:gd name="T11" fmla="*/ 364 h 124"/>
                  <a:gd name="T12" fmla="+- 0 5580 5580"/>
                  <a:gd name="T13" fmla="*/ T12 w 192"/>
                  <a:gd name="T14" fmla="+- 0 312 312"/>
                  <a:gd name="T15" fmla="*/ 312 h 124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</a:cxnLst>
                <a:rect l="0" t="0" r="r" b="b"/>
                <a:pathLst>
                  <a:path w="192" h="124">
                    <a:moveTo>
                      <a:pt x="0" y="0"/>
                    </a:moveTo>
                    <a:lnTo>
                      <a:pt x="0" y="123"/>
                    </a:lnTo>
                    <a:lnTo>
                      <a:pt x="192" y="52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</p:grpSp>
        <p:grpSp>
          <p:nvGrpSpPr>
            <p:cNvPr id="2984" name="Group 3004"/>
            <p:cNvGrpSpPr>
              <a:grpSpLocks/>
            </p:cNvGrpSpPr>
            <p:nvPr/>
          </p:nvGrpSpPr>
          <p:grpSpPr bwMode="auto">
            <a:xfrm>
              <a:off x="4608427" y="4391408"/>
              <a:ext cx="122537" cy="78899"/>
              <a:chOff x="5737" y="312"/>
              <a:chExt cx="193" cy="124"/>
            </a:xfrm>
          </p:grpSpPr>
          <p:sp>
            <p:nvSpPr>
              <p:cNvPr id="18344" name="Freeform 3005"/>
              <p:cNvSpPr>
                <a:spLocks/>
              </p:cNvSpPr>
              <p:nvPr/>
            </p:nvSpPr>
            <p:spPr bwMode="auto">
              <a:xfrm>
                <a:off x="5737" y="312"/>
                <a:ext cx="193" cy="124"/>
              </a:xfrm>
              <a:custGeom>
                <a:avLst/>
                <a:gdLst>
                  <a:gd name="T0" fmla="+- 0 5930 5737"/>
                  <a:gd name="T1" fmla="*/ T0 w 193"/>
                  <a:gd name="T2" fmla="+- 0 312 312"/>
                  <a:gd name="T3" fmla="*/ 312 h 124"/>
                  <a:gd name="T4" fmla="+- 0 5737 5737"/>
                  <a:gd name="T5" fmla="*/ T4 w 193"/>
                  <a:gd name="T6" fmla="+- 0 364 312"/>
                  <a:gd name="T7" fmla="*/ 364 h 124"/>
                  <a:gd name="T8" fmla="+- 0 5930 5737"/>
                  <a:gd name="T9" fmla="*/ T8 w 193"/>
                  <a:gd name="T10" fmla="+- 0 435 312"/>
                  <a:gd name="T11" fmla="*/ 435 h 124"/>
                  <a:gd name="T12" fmla="+- 0 5930 5737"/>
                  <a:gd name="T13" fmla="*/ T12 w 193"/>
                  <a:gd name="T14" fmla="+- 0 312 312"/>
                  <a:gd name="T15" fmla="*/ 312 h 124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</a:cxnLst>
                <a:rect l="0" t="0" r="r" b="b"/>
                <a:pathLst>
                  <a:path w="193" h="124">
                    <a:moveTo>
                      <a:pt x="193" y="0"/>
                    </a:moveTo>
                    <a:lnTo>
                      <a:pt x="0" y="52"/>
                    </a:lnTo>
                    <a:lnTo>
                      <a:pt x="193" y="123"/>
                    </a:lnTo>
                    <a:lnTo>
                      <a:pt x="193" y="0"/>
                    </a:ln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</p:grpSp>
        <p:grpSp>
          <p:nvGrpSpPr>
            <p:cNvPr id="2985" name="Group 3006"/>
            <p:cNvGrpSpPr>
              <a:grpSpLocks/>
            </p:cNvGrpSpPr>
            <p:nvPr/>
          </p:nvGrpSpPr>
          <p:grpSpPr bwMode="auto">
            <a:xfrm>
              <a:off x="6722028" y="4391408"/>
              <a:ext cx="111109" cy="78899"/>
              <a:chOff x="9066" y="312"/>
              <a:chExt cx="175" cy="124"/>
            </a:xfrm>
          </p:grpSpPr>
          <p:sp>
            <p:nvSpPr>
              <p:cNvPr id="18343" name="Freeform 3007"/>
              <p:cNvSpPr>
                <a:spLocks/>
              </p:cNvSpPr>
              <p:nvPr/>
            </p:nvSpPr>
            <p:spPr bwMode="auto">
              <a:xfrm>
                <a:off x="9066" y="312"/>
                <a:ext cx="175" cy="124"/>
              </a:xfrm>
              <a:custGeom>
                <a:avLst/>
                <a:gdLst>
                  <a:gd name="T0" fmla="+- 0 9066 9066"/>
                  <a:gd name="T1" fmla="*/ T0 w 175"/>
                  <a:gd name="T2" fmla="+- 0 312 312"/>
                  <a:gd name="T3" fmla="*/ 312 h 124"/>
                  <a:gd name="T4" fmla="+- 0 9066 9066"/>
                  <a:gd name="T5" fmla="*/ T4 w 175"/>
                  <a:gd name="T6" fmla="+- 0 435 312"/>
                  <a:gd name="T7" fmla="*/ 435 h 124"/>
                  <a:gd name="T8" fmla="+- 0 9241 9066"/>
                  <a:gd name="T9" fmla="*/ T8 w 175"/>
                  <a:gd name="T10" fmla="+- 0 364 312"/>
                  <a:gd name="T11" fmla="*/ 364 h 124"/>
                  <a:gd name="T12" fmla="+- 0 9066 9066"/>
                  <a:gd name="T13" fmla="*/ T12 w 175"/>
                  <a:gd name="T14" fmla="+- 0 312 312"/>
                  <a:gd name="T15" fmla="*/ 312 h 124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</a:cxnLst>
                <a:rect l="0" t="0" r="r" b="b"/>
                <a:pathLst>
                  <a:path w="175" h="124">
                    <a:moveTo>
                      <a:pt x="0" y="0"/>
                    </a:moveTo>
                    <a:lnTo>
                      <a:pt x="0" y="123"/>
                    </a:lnTo>
                    <a:lnTo>
                      <a:pt x="175" y="52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</p:grpSp>
        <p:grpSp>
          <p:nvGrpSpPr>
            <p:cNvPr id="2988" name="Group 3008"/>
            <p:cNvGrpSpPr>
              <a:grpSpLocks/>
            </p:cNvGrpSpPr>
            <p:nvPr/>
          </p:nvGrpSpPr>
          <p:grpSpPr bwMode="auto">
            <a:xfrm>
              <a:off x="4608427" y="4391408"/>
              <a:ext cx="122537" cy="78899"/>
              <a:chOff x="5737" y="312"/>
              <a:chExt cx="193" cy="124"/>
            </a:xfrm>
          </p:grpSpPr>
          <p:sp>
            <p:nvSpPr>
              <p:cNvPr id="18342" name="Freeform 3009"/>
              <p:cNvSpPr>
                <a:spLocks/>
              </p:cNvSpPr>
              <p:nvPr/>
            </p:nvSpPr>
            <p:spPr bwMode="auto">
              <a:xfrm>
                <a:off x="5737" y="312"/>
                <a:ext cx="193" cy="124"/>
              </a:xfrm>
              <a:custGeom>
                <a:avLst/>
                <a:gdLst>
                  <a:gd name="T0" fmla="+- 0 5930 5737"/>
                  <a:gd name="T1" fmla="*/ T0 w 193"/>
                  <a:gd name="T2" fmla="+- 0 312 312"/>
                  <a:gd name="T3" fmla="*/ 312 h 124"/>
                  <a:gd name="T4" fmla="+- 0 5737 5737"/>
                  <a:gd name="T5" fmla="*/ T4 w 193"/>
                  <a:gd name="T6" fmla="+- 0 364 312"/>
                  <a:gd name="T7" fmla="*/ 364 h 124"/>
                  <a:gd name="T8" fmla="+- 0 5930 5737"/>
                  <a:gd name="T9" fmla="*/ T8 w 193"/>
                  <a:gd name="T10" fmla="+- 0 435 312"/>
                  <a:gd name="T11" fmla="*/ 435 h 124"/>
                  <a:gd name="T12" fmla="+- 0 5930 5737"/>
                  <a:gd name="T13" fmla="*/ T12 w 193"/>
                  <a:gd name="T14" fmla="+- 0 312 312"/>
                  <a:gd name="T15" fmla="*/ 312 h 124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</a:cxnLst>
                <a:rect l="0" t="0" r="r" b="b"/>
                <a:pathLst>
                  <a:path w="193" h="124">
                    <a:moveTo>
                      <a:pt x="193" y="0"/>
                    </a:moveTo>
                    <a:lnTo>
                      <a:pt x="0" y="52"/>
                    </a:lnTo>
                    <a:lnTo>
                      <a:pt x="193" y="123"/>
                    </a:lnTo>
                    <a:lnTo>
                      <a:pt x="193" y="0"/>
                    </a:ln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</p:grpSp>
        <p:grpSp>
          <p:nvGrpSpPr>
            <p:cNvPr id="2996" name="Group 3010"/>
            <p:cNvGrpSpPr>
              <a:grpSpLocks/>
            </p:cNvGrpSpPr>
            <p:nvPr/>
          </p:nvGrpSpPr>
          <p:grpSpPr bwMode="auto">
            <a:xfrm>
              <a:off x="6722028" y="4391408"/>
              <a:ext cx="111109" cy="78899"/>
              <a:chOff x="9066" y="312"/>
              <a:chExt cx="175" cy="124"/>
            </a:xfrm>
          </p:grpSpPr>
          <p:sp>
            <p:nvSpPr>
              <p:cNvPr id="18341" name="Freeform 3011"/>
              <p:cNvSpPr>
                <a:spLocks/>
              </p:cNvSpPr>
              <p:nvPr/>
            </p:nvSpPr>
            <p:spPr bwMode="auto">
              <a:xfrm>
                <a:off x="9066" y="312"/>
                <a:ext cx="175" cy="124"/>
              </a:xfrm>
              <a:custGeom>
                <a:avLst/>
                <a:gdLst>
                  <a:gd name="T0" fmla="+- 0 9066 9066"/>
                  <a:gd name="T1" fmla="*/ T0 w 175"/>
                  <a:gd name="T2" fmla="+- 0 312 312"/>
                  <a:gd name="T3" fmla="*/ 312 h 124"/>
                  <a:gd name="T4" fmla="+- 0 9066 9066"/>
                  <a:gd name="T5" fmla="*/ T4 w 175"/>
                  <a:gd name="T6" fmla="+- 0 435 312"/>
                  <a:gd name="T7" fmla="*/ 435 h 124"/>
                  <a:gd name="T8" fmla="+- 0 9241 9066"/>
                  <a:gd name="T9" fmla="*/ T8 w 175"/>
                  <a:gd name="T10" fmla="+- 0 364 312"/>
                  <a:gd name="T11" fmla="*/ 364 h 124"/>
                  <a:gd name="T12" fmla="+- 0 9066 9066"/>
                  <a:gd name="T13" fmla="*/ T12 w 175"/>
                  <a:gd name="T14" fmla="+- 0 312 312"/>
                  <a:gd name="T15" fmla="*/ 312 h 124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</a:cxnLst>
                <a:rect l="0" t="0" r="r" b="b"/>
                <a:pathLst>
                  <a:path w="175" h="124">
                    <a:moveTo>
                      <a:pt x="0" y="0"/>
                    </a:moveTo>
                    <a:lnTo>
                      <a:pt x="0" y="123"/>
                    </a:lnTo>
                    <a:lnTo>
                      <a:pt x="175" y="52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</p:grpSp>
        <p:grpSp>
          <p:nvGrpSpPr>
            <p:cNvPr id="3035" name="Group 3012"/>
            <p:cNvGrpSpPr>
              <a:grpSpLocks/>
            </p:cNvGrpSpPr>
            <p:nvPr/>
          </p:nvGrpSpPr>
          <p:grpSpPr bwMode="auto">
            <a:xfrm>
              <a:off x="2561490" y="4391408"/>
              <a:ext cx="122537" cy="78899"/>
              <a:chOff x="2513" y="312"/>
              <a:chExt cx="193" cy="124"/>
            </a:xfrm>
          </p:grpSpPr>
          <p:sp>
            <p:nvSpPr>
              <p:cNvPr id="18340" name="Freeform 3013"/>
              <p:cNvSpPr>
                <a:spLocks/>
              </p:cNvSpPr>
              <p:nvPr/>
            </p:nvSpPr>
            <p:spPr bwMode="auto">
              <a:xfrm>
                <a:off x="2513" y="312"/>
                <a:ext cx="193" cy="124"/>
              </a:xfrm>
              <a:custGeom>
                <a:avLst/>
                <a:gdLst>
                  <a:gd name="T0" fmla="+- 0 2706 2513"/>
                  <a:gd name="T1" fmla="*/ T0 w 193"/>
                  <a:gd name="T2" fmla="+- 0 312 312"/>
                  <a:gd name="T3" fmla="*/ 312 h 124"/>
                  <a:gd name="T4" fmla="+- 0 2513 2513"/>
                  <a:gd name="T5" fmla="*/ T4 w 193"/>
                  <a:gd name="T6" fmla="+- 0 364 312"/>
                  <a:gd name="T7" fmla="*/ 364 h 124"/>
                  <a:gd name="T8" fmla="+- 0 2706 2513"/>
                  <a:gd name="T9" fmla="*/ T8 w 193"/>
                  <a:gd name="T10" fmla="+- 0 435 312"/>
                  <a:gd name="T11" fmla="*/ 435 h 124"/>
                  <a:gd name="T12" fmla="+- 0 2706 2513"/>
                  <a:gd name="T13" fmla="*/ T12 w 193"/>
                  <a:gd name="T14" fmla="+- 0 312 312"/>
                  <a:gd name="T15" fmla="*/ 312 h 124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</a:cxnLst>
                <a:rect l="0" t="0" r="r" b="b"/>
                <a:pathLst>
                  <a:path w="193" h="124">
                    <a:moveTo>
                      <a:pt x="193" y="0"/>
                    </a:moveTo>
                    <a:lnTo>
                      <a:pt x="0" y="52"/>
                    </a:lnTo>
                    <a:lnTo>
                      <a:pt x="193" y="123"/>
                    </a:lnTo>
                    <a:lnTo>
                      <a:pt x="193" y="0"/>
                    </a:ln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</p:grpSp>
        <p:grpSp>
          <p:nvGrpSpPr>
            <p:cNvPr id="3097" name="Group 3014"/>
            <p:cNvGrpSpPr>
              <a:grpSpLocks/>
            </p:cNvGrpSpPr>
            <p:nvPr/>
          </p:nvGrpSpPr>
          <p:grpSpPr bwMode="auto">
            <a:xfrm>
              <a:off x="4508746" y="4391408"/>
              <a:ext cx="121902" cy="78899"/>
              <a:chOff x="5580" y="312"/>
              <a:chExt cx="192" cy="124"/>
            </a:xfrm>
          </p:grpSpPr>
          <p:sp>
            <p:nvSpPr>
              <p:cNvPr id="18339" name="Freeform 3015"/>
              <p:cNvSpPr>
                <a:spLocks/>
              </p:cNvSpPr>
              <p:nvPr/>
            </p:nvSpPr>
            <p:spPr bwMode="auto">
              <a:xfrm>
                <a:off x="5580" y="312"/>
                <a:ext cx="192" cy="124"/>
              </a:xfrm>
              <a:custGeom>
                <a:avLst/>
                <a:gdLst>
                  <a:gd name="T0" fmla="+- 0 5580 5580"/>
                  <a:gd name="T1" fmla="*/ T0 w 192"/>
                  <a:gd name="T2" fmla="+- 0 312 312"/>
                  <a:gd name="T3" fmla="*/ 312 h 124"/>
                  <a:gd name="T4" fmla="+- 0 5580 5580"/>
                  <a:gd name="T5" fmla="*/ T4 w 192"/>
                  <a:gd name="T6" fmla="+- 0 435 312"/>
                  <a:gd name="T7" fmla="*/ 435 h 124"/>
                  <a:gd name="T8" fmla="+- 0 5772 5580"/>
                  <a:gd name="T9" fmla="*/ T8 w 192"/>
                  <a:gd name="T10" fmla="+- 0 364 312"/>
                  <a:gd name="T11" fmla="*/ 364 h 124"/>
                  <a:gd name="T12" fmla="+- 0 5580 5580"/>
                  <a:gd name="T13" fmla="*/ T12 w 192"/>
                  <a:gd name="T14" fmla="+- 0 312 312"/>
                  <a:gd name="T15" fmla="*/ 312 h 124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</a:cxnLst>
                <a:rect l="0" t="0" r="r" b="b"/>
                <a:pathLst>
                  <a:path w="192" h="124">
                    <a:moveTo>
                      <a:pt x="0" y="0"/>
                    </a:moveTo>
                    <a:lnTo>
                      <a:pt x="0" y="123"/>
                    </a:lnTo>
                    <a:lnTo>
                      <a:pt x="192" y="52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</p:grpSp>
        <p:grpSp>
          <p:nvGrpSpPr>
            <p:cNvPr id="3098" name="Group 3016"/>
            <p:cNvGrpSpPr>
              <a:grpSpLocks/>
            </p:cNvGrpSpPr>
            <p:nvPr/>
          </p:nvGrpSpPr>
          <p:grpSpPr bwMode="auto">
            <a:xfrm>
              <a:off x="2561490" y="4391408"/>
              <a:ext cx="122537" cy="78899"/>
              <a:chOff x="2513" y="312"/>
              <a:chExt cx="193" cy="124"/>
            </a:xfrm>
          </p:grpSpPr>
          <p:sp>
            <p:nvSpPr>
              <p:cNvPr id="18338" name="Freeform 3017"/>
              <p:cNvSpPr>
                <a:spLocks/>
              </p:cNvSpPr>
              <p:nvPr/>
            </p:nvSpPr>
            <p:spPr bwMode="auto">
              <a:xfrm>
                <a:off x="2513" y="312"/>
                <a:ext cx="193" cy="124"/>
              </a:xfrm>
              <a:custGeom>
                <a:avLst/>
                <a:gdLst>
                  <a:gd name="T0" fmla="+- 0 2706 2513"/>
                  <a:gd name="T1" fmla="*/ T0 w 193"/>
                  <a:gd name="T2" fmla="+- 0 312 312"/>
                  <a:gd name="T3" fmla="*/ 312 h 124"/>
                  <a:gd name="T4" fmla="+- 0 2513 2513"/>
                  <a:gd name="T5" fmla="*/ T4 w 193"/>
                  <a:gd name="T6" fmla="+- 0 364 312"/>
                  <a:gd name="T7" fmla="*/ 364 h 124"/>
                  <a:gd name="T8" fmla="+- 0 2706 2513"/>
                  <a:gd name="T9" fmla="*/ T8 w 193"/>
                  <a:gd name="T10" fmla="+- 0 435 312"/>
                  <a:gd name="T11" fmla="*/ 435 h 124"/>
                  <a:gd name="T12" fmla="+- 0 2706 2513"/>
                  <a:gd name="T13" fmla="*/ T12 w 193"/>
                  <a:gd name="T14" fmla="+- 0 312 312"/>
                  <a:gd name="T15" fmla="*/ 312 h 124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</a:cxnLst>
                <a:rect l="0" t="0" r="r" b="b"/>
                <a:pathLst>
                  <a:path w="193" h="124">
                    <a:moveTo>
                      <a:pt x="193" y="0"/>
                    </a:moveTo>
                    <a:lnTo>
                      <a:pt x="0" y="52"/>
                    </a:lnTo>
                    <a:lnTo>
                      <a:pt x="193" y="123"/>
                    </a:lnTo>
                    <a:lnTo>
                      <a:pt x="193" y="0"/>
                    </a:ln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</p:grpSp>
        <p:grpSp>
          <p:nvGrpSpPr>
            <p:cNvPr id="18304" name="Group 3018"/>
            <p:cNvGrpSpPr>
              <a:grpSpLocks/>
            </p:cNvGrpSpPr>
            <p:nvPr/>
          </p:nvGrpSpPr>
          <p:grpSpPr bwMode="auto">
            <a:xfrm>
              <a:off x="4508746" y="4391408"/>
              <a:ext cx="121902" cy="78899"/>
              <a:chOff x="5580" y="312"/>
              <a:chExt cx="192" cy="124"/>
            </a:xfrm>
          </p:grpSpPr>
          <p:sp>
            <p:nvSpPr>
              <p:cNvPr id="18337" name="Freeform 3019"/>
              <p:cNvSpPr>
                <a:spLocks/>
              </p:cNvSpPr>
              <p:nvPr/>
            </p:nvSpPr>
            <p:spPr bwMode="auto">
              <a:xfrm>
                <a:off x="5580" y="312"/>
                <a:ext cx="192" cy="124"/>
              </a:xfrm>
              <a:custGeom>
                <a:avLst/>
                <a:gdLst>
                  <a:gd name="T0" fmla="+- 0 5580 5580"/>
                  <a:gd name="T1" fmla="*/ T0 w 192"/>
                  <a:gd name="T2" fmla="+- 0 312 312"/>
                  <a:gd name="T3" fmla="*/ 312 h 124"/>
                  <a:gd name="T4" fmla="+- 0 5580 5580"/>
                  <a:gd name="T5" fmla="*/ T4 w 192"/>
                  <a:gd name="T6" fmla="+- 0 435 312"/>
                  <a:gd name="T7" fmla="*/ 435 h 124"/>
                  <a:gd name="T8" fmla="+- 0 5772 5580"/>
                  <a:gd name="T9" fmla="*/ T8 w 192"/>
                  <a:gd name="T10" fmla="+- 0 364 312"/>
                  <a:gd name="T11" fmla="*/ 364 h 124"/>
                  <a:gd name="T12" fmla="+- 0 5580 5580"/>
                  <a:gd name="T13" fmla="*/ T12 w 192"/>
                  <a:gd name="T14" fmla="+- 0 312 312"/>
                  <a:gd name="T15" fmla="*/ 312 h 124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</a:cxnLst>
                <a:rect l="0" t="0" r="r" b="b"/>
                <a:pathLst>
                  <a:path w="192" h="124">
                    <a:moveTo>
                      <a:pt x="0" y="0"/>
                    </a:moveTo>
                    <a:lnTo>
                      <a:pt x="0" y="123"/>
                    </a:lnTo>
                    <a:lnTo>
                      <a:pt x="192" y="52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</p:grpSp>
        <p:grpSp>
          <p:nvGrpSpPr>
            <p:cNvPr id="18305" name="Group 3020"/>
            <p:cNvGrpSpPr>
              <a:grpSpLocks/>
            </p:cNvGrpSpPr>
            <p:nvPr/>
          </p:nvGrpSpPr>
          <p:grpSpPr bwMode="auto">
            <a:xfrm>
              <a:off x="4608427" y="4391408"/>
              <a:ext cx="122537" cy="78899"/>
              <a:chOff x="5737" y="312"/>
              <a:chExt cx="193" cy="124"/>
            </a:xfrm>
          </p:grpSpPr>
          <p:sp>
            <p:nvSpPr>
              <p:cNvPr id="18336" name="Freeform 3021"/>
              <p:cNvSpPr>
                <a:spLocks/>
              </p:cNvSpPr>
              <p:nvPr/>
            </p:nvSpPr>
            <p:spPr bwMode="auto">
              <a:xfrm>
                <a:off x="5737" y="312"/>
                <a:ext cx="193" cy="124"/>
              </a:xfrm>
              <a:custGeom>
                <a:avLst/>
                <a:gdLst>
                  <a:gd name="T0" fmla="+- 0 5930 5737"/>
                  <a:gd name="T1" fmla="*/ T0 w 193"/>
                  <a:gd name="T2" fmla="+- 0 312 312"/>
                  <a:gd name="T3" fmla="*/ 312 h 124"/>
                  <a:gd name="T4" fmla="+- 0 5737 5737"/>
                  <a:gd name="T5" fmla="*/ T4 w 193"/>
                  <a:gd name="T6" fmla="+- 0 365 312"/>
                  <a:gd name="T7" fmla="*/ 365 h 124"/>
                  <a:gd name="T8" fmla="+- 0 5930 5737"/>
                  <a:gd name="T9" fmla="*/ T8 w 193"/>
                  <a:gd name="T10" fmla="+- 0 435 312"/>
                  <a:gd name="T11" fmla="*/ 435 h 124"/>
                  <a:gd name="T12" fmla="+- 0 5930 5737"/>
                  <a:gd name="T13" fmla="*/ T12 w 193"/>
                  <a:gd name="T14" fmla="+- 0 312 312"/>
                  <a:gd name="T15" fmla="*/ 312 h 124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</a:cxnLst>
                <a:rect l="0" t="0" r="r" b="b"/>
                <a:pathLst>
                  <a:path w="193" h="124">
                    <a:moveTo>
                      <a:pt x="193" y="0"/>
                    </a:moveTo>
                    <a:lnTo>
                      <a:pt x="0" y="53"/>
                    </a:lnTo>
                    <a:lnTo>
                      <a:pt x="193" y="123"/>
                    </a:lnTo>
                    <a:lnTo>
                      <a:pt x="193" y="0"/>
                    </a:ln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</p:grpSp>
        <p:grpSp>
          <p:nvGrpSpPr>
            <p:cNvPr id="18306" name="Group 3022"/>
            <p:cNvGrpSpPr>
              <a:grpSpLocks/>
            </p:cNvGrpSpPr>
            <p:nvPr/>
          </p:nvGrpSpPr>
          <p:grpSpPr bwMode="auto">
            <a:xfrm>
              <a:off x="6722028" y="4391408"/>
              <a:ext cx="111109" cy="78899"/>
              <a:chOff x="9066" y="312"/>
              <a:chExt cx="175" cy="124"/>
            </a:xfrm>
          </p:grpSpPr>
          <p:sp>
            <p:nvSpPr>
              <p:cNvPr id="18335" name="Freeform 3023"/>
              <p:cNvSpPr>
                <a:spLocks/>
              </p:cNvSpPr>
              <p:nvPr/>
            </p:nvSpPr>
            <p:spPr bwMode="auto">
              <a:xfrm>
                <a:off x="9066" y="312"/>
                <a:ext cx="175" cy="124"/>
              </a:xfrm>
              <a:custGeom>
                <a:avLst/>
                <a:gdLst>
                  <a:gd name="T0" fmla="+- 0 9066 9066"/>
                  <a:gd name="T1" fmla="*/ T0 w 175"/>
                  <a:gd name="T2" fmla="+- 0 312 312"/>
                  <a:gd name="T3" fmla="*/ 312 h 124"/>
                  <a:gd name="T4" fmla="+- 0 9066 9066"/>
                  <a:gd name="T5" fmla="*/ T4 w 175"/>
                  <a:gd name="T6" fmla="+- 0 435 312"/>
                  <a:gd name="T7" fmla="*/ 435 h 124"/>
                  <a:gd name="T8" fmla="+- 0 9241 9066"/>
                  <a:gd name="T9" fmla="*/ T8 w 175"/>
                  <a:gd name="T10" fmla="+- 0 365 312"/>
                  <a:gd name="T11" fmla="*/ 365 h 124"/>
                  <a:gd name="T12" fmla="+- 0 9066 9066"/>
                  <a:gd name="T13" fmla="*/ T12 w 175"/>
                  <a:gd name="T14" fmla="+- 0 312 312"/>
                  <a:gd name="T15" fmla="*/ 312 h 124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</a:cxnLst>
                <a:rect l="0" t="0" r="r" b="b"/>
                <a:pathLst>
                  <a:path w="175" h="124">
                    <a:moveTo>
                      <a:pt x="0" y="0"/>
                    </a:moveTo>
                    <a:lnTo>
                      <a:pt x="0" y="123"/>
                    </a:lnTo>
                    <a:lnTo>
                      <a:pt x="175" y="53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</p:grpSp>
        <p:grpSp>
          <p:nvGrpSpPr>
            <p:cNvPr id="18307" name="Group 3024"/>
            <p:cNvGrpSpPr>
              <a:grpSpLocks/>
            </p:cNvGrpSpPr>
            <p:nvPr/>
          </p:nvGrpSpPr>
          <p:grpSpPr bwMode="auto">
            <a:xfrm>
              <a:off x="4608427" y="4391408"/>
              <a:ext cx="122537" cy="78899"/>
              <a:chOff x="5737" y="312"/>
              <a:chExt cx="193" cy="124"/>
            </a:xfrm>
          </p:grpSpPr>
          <p:sp>
            <p:nvSpPr>
              <p:cNvPr id="18334" name="Freeform 3025"/>
              <p:cNvSpPr>
                <a:spLocks/>
              </p:cNvSpPr>
              <p:nvPr/>
            </p:nvSpPr>
            <p:spPr bwMode="auto">
              <a:xfrm>
                <a:off x="5737" y="312"/>
                <a:ext cx="193" cy="124"/>
              </a:xfrm>
              <a:custGeom>
                <a:avLst/>
                <a:gdLst>
                  <a:gd name="T0" fmla="+- 0 5930 5737"/>
                  <a:gd name="T1" fmla="*/ T0 w 193"/>
                  <a:gd name="T2" fmla="+- 0 312 312"/>
                  <a:gd name="T3" fmla="*/ 312 h 124"/>
                  <a:gd name="T4" fmla="+- 0 5737 5737"/>
                  <a:gd name="T5" fmla="*/ T4 w 193"/>
                  <a:gd name="T6" fmla="+- 0 365 312"/>
                  <a:gd name="T7" fmla="*/ 365 h 124"/>
                  <a:gd name="T8" fmla="+- 0 5930 5737"/>
                  <a:gd name="T9" fmla="*/ T8 w 193"/>
                  <a:gd name="T10" fmla="+- 0 435 312"/>
                  <a:gd name="T11" fmla="*/ 435 h 124"/>
                  <a:gd name="T12" fmla="+- 0 5930 5737"/>
                  <a:gd name="T13" fmla="*/ T12 w 193"/>
                  <a:gd name="T14" fmla="+- 0 312 312"/>
                  <a:gd name="T15" fmla="*/ 312 h 124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</a:cxnLst>
                <a:rect l="0" t="0" r="r" b="b"/>
                <a:pathLst>
                  <a:path w="193" h="124">
                    <a:moveTo>
                      <a:pt x="193" y="0"/>
                    </a:moveTo>
                    <a:lnTo>
                      <a:pt x="0" y="53"/>
                    </a:lnTo>
                    <a:lnTo>
                      <a:pt x="193" y="123"/>
                    </a:lnTo>
                    <a:lnTo>
                      <a:pt x="193" y="0"/>
                    </a:ln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</p:grpSp>
        <p:grpSp>
          <p:nvGrpSpPr>
            <p:cNvPr id="18308" name="Group 3026"/>
            <p:cNvGrpSpPr>
              <a:grpSpLocks/>
            </p:cNvGrpSpPr>
            <p:nvPr/>
          </p:nvGrpSpPr>
          <p:grpSpPr bwMode="auto">
            <a:xfrm>
              <a:off x="6722028" y="4391408"/>
              <a:ext cx="111109" cy="78899"/>
              <a:chOff x="9066" y="312"/>
              <a:chExt cx="175" cy="124"/>
            </a:xfrm>
          </p:grpSpPr>
          <p:sp>
            <p:nvSpPr>
              <p:cNvPr id="18333" name="Freeform 3027"/>
              <p:cNvSpPr>
                <a:spLocks/>
              </p:cNvSpPr>
              <p:nvPr/>
            </p:nvSpPr>
            <p:spPr bwMode="auto">
              <a:xfrm>
                <a:off x="9066" y="312"/>
                <a:ext cx="175" cy="124"/>
              </a:xfrm>
              <a:custGeom>
                <a:avLst/>
                <a:gdLst>
                  <a:gd name="T0" fmla="+- 0 9066 9066"/>
                  <a:gd name="T1" fmla="*/ T0 w 175"/>
                  <a:gd name="T2" fmla="+- 0 312 312"/>
                  <a:gd name="T3" fmla="*/ 312 h 124"/>
                  <a:gd name="T4" fmla="+- 0 9066 9066"/>
                  <a:gd name="T5" fmla="*/ T4 w 175"/>
                  <a:gd name="T6" fmla="+- 0 435 312"/>
                  <a:gd name="T7" fmla="*/ 435 h 124"/>
                  <a:gd name="T8" fmla="+- 0 9241 9066"/>
                  <a:gd name="T9" fmla="*/ T8 w 175"/>
                  <a:gd name="T10" fmla="+- 0 365 312"/>
                  <a:gd name="T11" fmla="*/ 365 h 124"/>
                  <a:gd name="T12" fmla="+- 0 9066 9066"/>
                  <a:gd name="T13" fmla="*/ T12 w 175"/>
                  <a:gd name="T14" fmla="+- 0 312 312"/>
                  <a:gd name="T15" fmla="*/ 312 h 124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</a:cxnLst>
                <a:rect l="0" t="0" r="r" b="b"/>
                <a:pathLst>
                  <a:path w="175" h="124">
                    <a:moveTo>
                      <a:pt x="0" y="0"/>
                    </a:moveTo>
                    <a:lnTo>
                      <a:pt x="0" y="123"/>
                    </a:lnTo>
                    <a:lnTo>
                      <a:pt x="175" y="53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</p:grpSp>
        <p:grpSp>
          <p:nvGrpSpPr>
            <p:cNvPr id="18309" name="Group 3028"/>
            <p:cNvGrpSpPr>
              <a:grpSpLocks/>
            </p:cNvGrpSpPr>
            <p:nvPr/>
          </p:nvGrpSpPr>
          <p:grpSpPr bwMode="auto">
            <a:xfrm>
              <a:off x="2561490" y="4391408"/>
              <a:ext cx="122537" cy="78899"/>
              <a:chOff x="2513" y="312"/>
              <a:chExt cx="193" cy="124"/>
            </a:xfrm>
          </p:grpSpPr>
          <p:sp>
            <p:nvSpPr>
              <p:cNvPr id="18332" name="Freeform 3029"/>
              <p:cNvSpPr>
                <a:spLocks/>
              </p:cNvSpPr>
              <p:nvPr/>
            </p:nvSpPr>
            <p:spPr bwMode="auto">
              <a:xfrm>
                <a:off x="2513" y="312"/>
                <a:ext cx="193" cy="124"/>
              </a:xfrm>
              <a:custGeom>
                <a:avLst/>
                <a:gdLst>
                  <a:gd name="T0" fmla="+- 0 2706 2513"/>
                  <a:gd name="T1" fmla="*/ T0 w 193"/>
                  <a:gd name="T2" fmla="+- 0 312 312"/>
                  <a:gd name="T3" fmla="*/ 312 h 124"/>
                  <a:gd name="T4" fmla="+- 0 2513 2513"/>
                  <a:gd name="T5" fmla="*/ T4 w 193"/>
                  <a:gd name="T6" fmla="+- 0 365 312"/>
                  <a:gd name="T7" fmla="*/ 365 h 124"/>
                  <a:gd name="T8" fmla="+- 0 2706 2513"/>
                  <a:gd name="T9" fmla="*/ T8 w 193"/>
                  <a:gd name="T10" fmla="+- 0 435 312"/>
                  <a:gd name="T11" fmla="*/ 435 h 124"/>
                  <a:gd name="T12" fmla="+- 0 2706 2513"/>
                  <a:gd name="T13" fmla="*/ T12 w 193"/>
                  <a:gd name="T14" fmla="+- 0 312 312"/>
                  <a:gd name="T15" fmla="*/ 312 h 124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</a:cxnLst>
                <a:rect l="0" t="0" r="r" b="b"/>
                <a:pathLst>
                  <a:path w="193" h="124">
                    <a:moveTo>
                      <a:pt x="193" y="0"/>
                    </a:moveTo>
                    <a:lnTo>
                      <a:pt x="0" y="53"/>
                    </a:lnTo>
                    <a:lnTo>
                      <a:pt x="193" y="123"/>
                    </a:lnTo>
                    <a:lnTo>
                      <a:pt x="193" y="0"/>
                    </a:ln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</p:grpSp>
        <p:grpSp>
          <p:nvGrpSpPr>
            <p:cNvPr id="18310" name="Group 3030"/>
            <p:cNvGrpSpPr>
              <a:grpSpLocks/>
            </p:cNvGrpSpPr>
            <p:nvPr/>
          </p:nvGrpSpPr>
          <p:grpSpPr bwMode="auto">
            <a:xfrm>
              <a:off x="4508746" y="4391408"/>
              <a:ext cx="121902" cy="78899"/>
              <a:chOff x="5580" y="312"/>
              <a:chExt cx="192" cy="124"/>
            </a:xfrm>
          </p:grpSpPr>
          <p:sp>
            <p:nvSpPr>
              <p:cNvPr id="18331" name="Freeform 3031"/>
              <p:cNvSpPr>
                <a:spLocks/>
              </p:cNvSpPr>
              <p:nvPr/>
            </p:nvSpPr>
            <p:spPr bwMode="auto">
              <a:xfrm>
                <a:off x="5580" y="312"/>
                <a:ext cx="192" cy="124"/>
              </a:xfrm>
              <a:custGeom>
                <a:avLst/>
                <a:gdLst>
                  <a:gd name="T0" fmla="+- 0 5580 5580"/>
                  <a:gd name="T1" fmla="*/ T0 w 192"/>
                  <a:gd name="T2" fmla="+- 0 312 312"/>
                  <a:gd name="T3" fmla="*/ 312 h 124"/>
                  <a:gd name="T4" fmla="+- 0 5580 5580"/>
                  <a:gd name="T5" fmla="*/ T4 w 192"/>
                  <a:gd name="T6" fmla="+- 0 435 312"/>
                  <a:gd name="T7" fmla="*/ 435 h 124"/>
                  <a:gd name="T8" fmla="+- 0 5772 5580"/>
                  <a:gd name="T9" fmla="*/ T8 w 192"/>
                  <a:gd name="T10" fmla="+- 0 365 312"/>
                  <a:gd name="T11" fmla="*/ 365 h 124"/>
                  <a:gd name="T12" fmla="+- 0 5580 5580"/>
                  <a:gd name="T13" fmla="*/ T12 w 192"/>
                  <a:gd name="T14" fmla="+- 0 312 312"/>
                  <a:gd name="T15" fmla="*/ 312 h 124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</a:cxnLst>
                <a:rect l="0" t="0" r="r" b="b"/>
                <a:pathLst>
                  <a:path w="192" h="124">
                    <a:moveTo>
                      <a:pt x="0" y="0"/>
                    </a:moveTo>
                    <a:lnTo>
                      <a:pt x="0" y="123"/>
                    </a:lnTo>
                    <a:lnTo>
                      <a:pt x="192" y="53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</p:grpSp>
        <p:grpSp>
          <p:nvGrpSpPr>
            <p:cNvPr id="18311" name="Group 3032"/>
            <p:cNvGrpSpPr>
              <a:grpSpLocks/>
            </p:cNvGrpSpPr>
            <p:nvPr/>
          </p:nvGrpSpPr>
          <p:grpSpPr bwMode="auto">
            <a:xfrm>
              <a:off x="2561490" y="4391408"/>
              <a:ext cx="122537" cy="78899"/>
              <a:chOff x="2513" y="312"/>
              <a:chExt cx="193" cy="124"/>
            </a:xfrm>
          </p:grpSpPr>
          <p:sp>
            <p:nvSpPr>
              <p:cNvPr id="18330" name="Freeform 3033"/>
              <p:cNvSpPr>
                <a:spLocks/>
              </p:cNvSpPr>
              <p:nvPr/>
            </p:nvSpPr>
            <p:spPr bwMode="auto">
              <a:xfrm>
                <a:off x="2513" y="312"/>
                <a:ext cx="193" cy="124"/>
              </a:xfrm>
              <a:custGeom>
                <a:avLst/>
                <a:gdLst>
                  <a:gd name="T0" fmla="+- 0 2706 2513"/>
                  <a:gd name="T1" fmla="*/ T0 w 193"/>
                  <a:gd name="T2" fmla="+- 0 312 312"/>
                  <a:gd name="T3" fmla="*/ 312 h 124"/>
                  <a:gd name="T4" fmla="+- 0 2513 2513"/>
                  <a:gd name="T5" fmla="*/ T4 w 193"/>
                  <a:gd name="T6" fmla="+- 0 365 312"/>
                  <a:gd name="T7" fmla="*/ 365 h 124"/>
                  <a:gd name="T8" fmla="+- 0 2706 2513"/>
                  <a:gd name="T9" fmla="*/ T8 w 193"/>
                  <a:gd name="T10" fmla="+- 0 435 312"/>
                  <a:gd name="T11" fmla="*/ 435 h 124"/>
                  <a:gd name="T12" fmla="+- 0 2706 2513"/>
                  <a:gd name="T13" fmla="*/ T12 w 193"/>
                  <a:gd name="T14" fmla="+- 0 312 312"/>
                  <a:gd name="T15" fmla="*/ 312 h 124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</a:cxnLst>
                <a:rect l="0" t="0" r="r" b="b"/>
                <a:pathLst>
                  <a:path w="193" h="124">
                    <a:moveTo>
                      <a:pt x="193" y="0"/>
                    </a:moveTo>
                    <a:lnTo>
                      <a:pt x="0" y="53"/>
                    </a:lnTo>
                    <a:lnTo>
                      <a:pt x="193" y="123"/>
                    </a:lnTo>
                    <a:lnTo>
                      <a:pt x="193" y="0"/>
                    </a:ln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</p:grpSp>
        <p:grpSp>
          <p:nvGrpSpPr>
            <p:cNvPr id="18312" name="Group 3034"/>
            <p:cNvGrpSpPr>
              <a:grpSpLocks/>
            </p:cNvGrpSpPr>
            <p:nvPr/>
          </p:nvGrpSpPr>
          <p:grpSpPr bwMode="auto">
            <a:xfrm>
              <a:off x="4508746" y="4391408"/>
              <a:ext cx="121902" cy="78899"/>
              <a:chOff x="5580" y="312"/>
              <a:chExt cx="192" cy="124"/>
            </a:xfrm>
          </p:grpSpPr>
          <p:sp>
            <p:nvSpPr>
              <p:cNvPr id="18329" name="Freeform 3035"/>
              <p:cNvSpPr>
                <a:spLocks/>
              </p:cNvSpPr>
              <p:nvPr/>
            </p:nvSpPr>
            <p:spPr bwMode="auto">
              <a:xfrm>
                <a:off x="5580" y="312"/>
                <a:ext cx="192" cy="124"/>
              </a:xfrm>
              <a:custGeom>
                <a:avLst/>
                <a:gdLst>
                  <a:gd name="T0" fmla="+- 0 5580 5580"/>
                  <a:gd name="T1" fmla="*/ T0 w 192"/>
                  <a:gd name="T2" fmla="+- 0 312 312"/>
                  <a:gd name="T3" fmla="*/ 312 h 124"/>
                  <a:gd name="T4" fmla="+- 0 5580 5580"/>
                  <a:gd name="T5" fmla="*/ T4 w 192"/>
                  <a:gd name="T6" fmla="+- 0 435 312"/>
                  <a:gd name="T7" fmla="*/ 435 h 124"/>
                  <a:gd name="T8" fmla="+- 0 5772 5580"/>
                  <a:gd name="T9" fmla="*/ T8 w 192"/>
                  <a:gd name="T10" fmla="+- 0 365 312"/>
                  <a:gd name="T11" fmla="*/ 365 h 124"/>
                  <a:gd name="T12" fmla="+- 0 5580 5580"/>
                  <a:gd name="T13" fmla="*/ T12 w 192"/>
                  <a:gd name="T14" fmla="+- 0 312 312"/>
                  <a:gd name="T15" fmla="*/ 312 h 124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</a:cxnLst>
                <a:rect l="0" t="0" r="r" b="b"/>
                <a:pathLst>
                  <a:path w="192" h="124">
                    <a:moveTo>
                      <a:pt x="0" y="0"/>
                    </a:moveTo>
                    <a:lnTo>
                      <a:pt x="0" y="123"/>
                    </a:lnTo>
                    <a:lnTo>
                      <a:pt x="192" y="53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</p:grpSp>
        <p:grpSp>
          <p:nvGrpSpPr>
            <p:cNvPr id="18313" name="Group 3036"/>
            <p:cNvGrpSpPr>
              <a:grpSpLocks/>
            </p:cNvGrpSpPr>
            <p:nvPr/>
          </p:nvGrpSpPr>
          <p:grpSpPr bwMode="auto">
            <a:xfrm>
              <a:off x="4608427" y="4391408"/>
              <a:ext cx="122537" cy="78899"/>
              <a:chOff x="5737" y="312"/>
              <a:chExt cx="193" cy="124"/>
            </a:xfrm>
          </p:grpSpPr>
          <p:sp>
            <p:nvSpPr>
              <p:cNvPr id="18328" name="Freeform 3037"/>
              <p:cNvSpPr>
                <a:spLocks/>
              </p:cNvSpPr>
              <p:nvPr/>
            </p:nvSpPr>
            <p:spPr bwMode="auto">
              <a:xfrm>
                <a:off x="5737" y="312"/>
                <a:ext cx="193" cy="124"/>
              </a:xfrm>
              <a:custGeom>
                <a:avLst/>
                <a:gdLst>
                  <a:gd name="T0" fmla="+- 0 5930 5737"/>
                  <a:gd name="T1" fmla="*/ T0 w 193"/>
                  <a:gd name="T2" fmla="+- 0 312 312"/>
                  <a:gd name="T3" fmla="*/ 312 h 124"/>
                  <a:gd name="T4" fmla="+- 0 5737 5737"/>
                  <a:gd name="T5" fmla="*/ T4 w 193"/>
                  <a:gd name="T6" fmla="+- 0 365 312"/>
                  <a:gd name="T7" fmla="*/ 365 h 124"/>
                  <a:gd name="T8" fmla="+- 0 5930 5737"/>
                  <a:gd name="T9" fmla="*/ T8 w 193"/>
                  <a:gd name="T10" fmla="+- 0 435 312"/>
                  <a:gd name="T11" fmla="*/ 435 h 124"/>
                  <a:gd name="T12" fmla="+- 0 5930 5737"/>
                  <a:gd name="T13" fmla="*/ T12 w 193"/>
                  <a:gd name="T14" fmla="+- 0 312 312"/>
                  <a:gd name="T15" fmla="*/ 312 h 124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</a:cxnLst>
                <a:rect l="0" t="0" r="r" b="b"/>
                <a:pathLst>
                  <a:path w="193" h="124">
                    <a:moveTo>
                      <a:pt x="193" y="0"/>
                    </a:moveTo>
                    <a:lnTo>
                      <a:pt x="0" y="53"/>
                    </a:lnTo>
                    <a:lnTo>
                      <a:pt x="193" y="123"/>
                    </a:lnTo>
                    <a:lnTo>
                      <a:pt x="193" y="0"/>
                    </a:ln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</p:grpSp>
        <p:grpSp>
          <p:nvGrpSpPr>
            <p:cNvPr id="18314" name="Group 3038"/>
            <p:cNvGrpSpPr>
              <a:grpSpLocks/>
            </p:cNvGrpSpPr>
            <p:nvPr/>
          </p:nvGrpSpPr>
          <p:grpSpPr bwMode="auto">
            <a:xfrm>
              <a:off x="6722028" y="4391408"/>
              <a:ext cx="111109" cy="78899"/>
              <a:chOff x="9066" y="312"/>
              <a:chExt cx="175" cy="124"/>
            </a:xfrm>
          </p:grpSpPr>
          <p:sp>
            <p:nvSpPr>
              <p:cNvPr id="18327" name="Freeform 3039"/>
              <p:cNvSpPr>
                <a:spLocks/>
              </p:cNvSpPr>
              <p:nvPr/>
            </p:nvSpPr>
            <p:spPr bwMode="auto">
              <a:xfrm>
                <a:off x="9066" y="312"/>
                <a:ext cx="175" cy="124"/>
              </a:xfrm>
              <a:custGeom>
                <a:avLst/>
                <a:gdLst>
                  <a:gd name="T0" fmla="+- 0 9066 9066"/>
                  <a:gd name="T1" fmla="*/ T0 w 175"/>
                  <a:gd name="T2" fmla="+- 0 312 312"/>
                  <a:gd name="T3" fmla="*/ 312 h 124"/>
                  <a:gd name="T4" fmla="+- 0 9066 9066"/>
                  <a:gd name="T5" fmla="*/ T4 w 175"/>
                  <a:gd name="T6" fmla="+- 0 435 312"/>
                  <a:gd name="T7" fmla="*/ 435 h 124"/>
                  <a:gd name="T8" fmla="+- 0 9241 9066"/>
                  <a:gd name="T9" fmla="*/ T8 w 175"/>
                  <a:gd name="T10" fmla="+- 0 365 312"/>
                  <a:gd name="T11" fmla="*/ 365 h 124"/>
                  <a:gd name="T12" fmla="+- 0 9066 9066"/>
                  <a:gd name="T13" fmla="*/ T12 w 175"/>
                  <a:gd name="T14" fmla="+- 0 312 312"/>
                  <a:gd name="T15" fmla="*/ 312 h 124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</a:cxnLst>
                <a:rect l="0" t="0" r="r" b="b"/>
                <a:pathLst>
                  <a:path w="175" h="124">
                    <a:moveTo>
                      <a:pt x="0" y="0"/>
                    </a:moveTo>
                    <a:lnTo>
                      <a:pt x="0" y="123"/>
                    </a:lnTo>
                    <a:lnTo>
                      <a:pt x="175" y="53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</p:grpSp>
        <p:grpSp>
          <p:nvGrpSpPr>
            <p:cNvPr id="18315" name="Group 3040"/>
            <p:cNvGrpSpPr>
              <a:grpSpLocks/>
            </p:cNvGrpSpPr>
            <p:nvPr/>
          </p:nvGrpSpPr>
          <p:grpSpPr bwMode="auto">
            <a:xfrm>
              <a:off x="4608427" y="4391408"/>
              <a:ext cx="122537" cy="78899"/>
              <a:chOff x="5737" y="312"/>
              <a:chExt cx="193" cy="124"/>
            </a:xfrm>
          </p:grpSpPr>
          <p:sp>
            <p:nvSpPr>
              <p:cNvPr id="18326" name="Freeform 3041"/>
              <p:cNvSpPr>
                <a:spLocks/>
              </p:cNvSpPr>
              <p:nvPr/>
            </p:nvSpPr>
            <p:spPr bwMode="auto">
              <a:xfrm>
                <a:off x="5737" y="312"/>
                <a:ext cx="193" cy="124"/>
              </a:xfrm>
              <a:custGeom>
                <a:avLst/>
                <a:gdLst>
                  <a:gd name="T0" fmla="+- 0 5930 5737"/>
                  <a:gd name="T1" fmla="*/ T0 w 193"/>
                  <a:gd name="T2" fmla="+- 0 312 312"/>
                  <a:gd name="T3" fmla="*/ 312 h 124"/>
                  <a:gd name="T4" fmla="+- 0 5737 5737"/>
                  <a:gd name="T5" fmla="*/ T4 w 193"/>
                  <a:gd name="T6" fmla="+- 0 365 312"/>
                  <a:gd name="T7" fmla="*/ 365 h 124"/>
                  <a:gd name="T8" fmla="+- 0 5930 5737"/>
                  <a:gd name="T9" fmla="*/ T8 w 193"/>
                  <a:gd name="T10" fmla="+- 0 435 312"/>
                  <a:gd name="T11" fmla="*/ 435 h 124"/>
                  <a:gd name="T12" fmla="+- 0 5930 5737"/>
                  <a:gd name="T13" fmla="*/ T12 w 193"/>
                  <a:gd name="T14" fmla="+- 0 312 312"/>
                  <a:gd name="T15" fmla="*/ 312 h 124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</a:cxnLst>
                <a:rect l="0" t="0" r="r" b="b"/>
                <a:pathLst>
                  <a:path w="193" h="124">
                    <a:moveTo>
                      <a:pt x="193" y="0"/>
                    </a:moveTo>
                    <a:lnTo>
                      <a:pt x="0" y="53"/>
                    </a:lnTo>
                    <a:lnTo>
                      <a:pt x="193" y="123"/>
                    </a:lnTo>
                    <a:lnTo>
                      <a:pt x="193" y="0"/>
                    </a:ln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</p:grpSp>
        <p:grpSp>
          <p:nvGrpSpPr>
            <p:cNvPr id="18316" name="Group 3042"/>
            <p:cNvGrpSpPr>
              <a:grpSpLocks/>
            </p:cNvGrpSpPr>
            <p:nvPr/>
          </p:nvGrpSpPr>
          <p:grpSpPr bwMode="auto">
            <a:xfrm>
              <a:off x="6722028" y="4391408"/>
              <a:ext cx="111109" cy="78899"/>
              <a:chOff x="9066" y="312"/>
              <a:chExt cx="175" cy="124"/>
            </a:xfrm>
          </p:grpSpPr>
          <p:sp>
            <p:nvSpPr>
              <p:cNvPr id="18325" name="Freeform 3043"/>
              <p:cNvSpPr>
                <a:spLocks/>
              </p:cNvSpPr>
              <p:nvPr/>
            </p:nvSpPr>
            <p:spPr bwMode="auto">
              <a:xfrm>
                <a:off x="9066" y="312"/>
                <a:ext cx="175" cy="124"/>
              </a:xfrm>
              <a:custGeom>
                <a:avLst/>
                <a:gdLst>
                  <a:gd name="T0" fmla="+- 0 9066 9066"/>
                  <a:gd name="T1" fmla="*/ T0 w 175"/>
                  <a:gd name="T2" fmla="+- 0 312 312"/>
                  <a:gd name="T3" fmla="*/ 312 h 124"/>
                  <a:gd name="T4" fmla="+- 0 9066 9066"/>
                  <a:gd name="T5" fmla="*/ T4 w 175"/>
                  <a:gd name="T6" fmla="+- 0 435 312"/>
                  <a:gd name="T7" fmla="*/ 435 h 124"/>
                  <a:gd name="T8" fmla="+- 0 9241 9066"/>
                  <a:gd name="T9" fmla="*/ T8 w 175"/>
                  <a:gd name="T10" fmla="+- 0 365 312"/>
                  <a:gd name="T11" fmla="*/ 365 h 124"/>
                  <a:gd name="T12" fmla="+- 0 9066 9066"/>
                  <a:gd name="T13" fmla="*/ T12 w 175"/>
                  <a:gd name="T14" fmla="+- 0 312 312"/>
                  <a:gd name="T15" fmla="*/ 312 h 124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</a:cxnLst>
                <a:rect l="0" t="0" r="r" b="b"/>
                <a:pathLst>
                  <a:path w="175" h="124">
                    <a:moveTo>
                      <a:pt x="0" y="0"/>
                    </a:moveTo>
                    <a:lnTo>
                      <a:pt x="0" y="123"/>
                    </a:lnTo>
                    <a:lnTo>
                      <a:pt x="175" y="53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</p:grpSp>
        <p:grpSp>
          <p:nvGrpSpPr>
            <p:cNvPr id="18317" name="Group 3044"/>
            <p:cNvGrpSpPr>
              <a:grpSpLocks/>
            </p:cNvGrpSpPr>
            <p:nvPr/>
          </p:nvGrpSpPr>
          <p:grpSpPr bwMode="auto">
            <a:xfrm>
              <a:off x="2561490" y="4391408"/>
              <a:ext cx="122537" cy="78899"/>
              <a:chOff x="2513" y="312"/>
              <a:chExt cx="193" cy="124"/>
            </a:xfrm>
          </p:grpSpPr>
          <p:sp>
            <p:nvSpPr>
              <p:cNvPr id="18324" name="Freeform 3045"/>
              <p:cNvSpPr>
                <a:spLocks/>
              </p:cNvSpPr>
              <p:nvPr/>
            </p:nvSpPr>
            <p:spPr bwMode="auto">
              <a:xfrm>
                <a:off x="2513" y="312"/>
                <a:ext cx="193" cy="124"/>
              </a:xfrm>
              <a:custGeom>
                <a:avLst/>
                <a:gdLst>
                  <a:gd name="T0" fmla="+- 0 2706 2513"/>
                  <a:gd name="T1" fmla="*/ T0 w 193"/>
                  <a:gd name="T2" fmla="+- 0 312 312"/>
                  <a:gd name="T3" fmla="*/ 312 h 124"/>
                  <a:gd name="T4" fmla="+- 0 2513 2513"/>
                  <a:gd name="T5" fmla="*/ T4 w 193"/>
                  <a:gd name="T6" fmla="+- 0 365 312"/>
                  <a:gd name="T7" fmla="*/ 365 h 124"/>
                  <a:gd name="T8" fmla="+- 0 2706 2513"/>
                  <a:gd name="T9" fmla="*/ T8 w 193"/>
                  <a:gd name="T10" fmla="+- 0 435 312"/>
                  <a:gd name="T11" fmla="*/ 435 h 124"/>
                  <a:gd name="T12" fmla="+- 0 2706 2513"/>
                  <a:gd name="T13" fmla="*/ T12 w 193"/>
                  <a:gd name="T14" fmla="+- 0 312 312"/>
                  <a:gd name="T15" fmla="*/ 312 h 124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</a:cxnLst>
                <a:rect l="0" t="0" r="r" b="b"/>
                <a:pathLst>
                  <a:path w="193" h="124">
                    <a:moveTo>
                      <a:pt x="193" y="0"/>
                    </a:moveTo>
                    <a:lnTo>
                      <a:pt x="0" y="53"/>
                    </a:lnTo>
                    <a:lnTo>
                      <a:pt x="193" y="123"/>
                    </a:lnTo>
                    <a:lnTo>
                      <a:pt x="193" y="0"/>
                    </a:ln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</p:grpSp>
        <p:grpSp>
          <p:nvGrpSpPr>
            <p:cNvPr id="18318" name="Group 3046"/>
            <p:cNvGrpSpPr>
              <a:grpSpLocks/>
            </p:cNvGrpSpPr>
            <p:nvPr/>
          </p:nvGrpSpPr>
          <p:grpSpPr bwMode="auto">
            <a:xfrm>
              <a:off x="4508746" y="4391408"/>
              <a:ext cx="121902" cy="78899"/>
              <a:chOff x="5580" y="312"/>
              <a:chExt cx="192" cy="124"/>
            </a:xfrm>
          </p:grpSpPr>
          <p:sp>
            <p:nvSpPr>
              <p:cNvPr id="18323" name="Freeform 3047"/>
              <p:cNvSpPr>
                <a:spLocks/>
              </p:cNvSpPr>
              <p:nvPr/>
            </p:nvSpPr>
            <p:spPr bwMode="auto">
              <a:xfrm>
                <a:off x="5580" y="312"/>
                <a:ext cx="192" cy="124"/>
              </a:xfrm>
              <a:custGeom>
                <a:avLst/>
                <a:gdLst>
                  <a:gd name="T0" fmla="+- 0 5580 5580"/>
                  <a:gd name="T1" fmla="*/ T0 w 192"/>
                  <a:gd name="T2" fmla="+- 0 312 312"/>
                  <a:gd name="T3" fmla="*/ 312 h 124"/>
                  <a:gd name="T4" fmla="+- 0 5580 5580"/>
                  <a:gd name="T5" fmla="*/ T4 w 192"/>
                  <a:gd name="T6" fmla="+- 0 435 312"/>
                  <a:gd name="T7" fmla="*/ 435 h 124"/>
                  <a:gd name="T8" fmla="+- 0 5772 5580"/>
                  <a:gd name="T9" fmla="*/ T8 w 192"/>
                  <a:gd name="T10" fmla="+- 0 365 312"/>
                  <a:gd name="T11" fmla="*/ 365 h 124"/>
                  <a:gd name="T12" fmla="+- 0 5580 5580"/>
                  <a:gd name="T13" fmla="*/ T12 w 192"/>
                  <a:gd name="T14" fmla="+- 0 312 312"/>
                  <a:gd name="T15" fmla="*/ 312 h 124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</a:cxnLst>
                <a:rect l="0" t="0" r="r" b="b"/>
                <a:pathLst>
                  <a:path w="192" h="124">
                    <a:moveTo>
                      <a:pt x="0" y="0"/>
                    </a:moveTo>
                    <a:lnTo>
                      <a:pt x="0" y="123"/>
                    </a:lnTo>
                    <a:lnTo>
                      <a:pt x="192" y="53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</p:grpSp>
        <p:grpSp>
          <p:nvGrpSpPr>
            <p:cNvPr id="18319" name="Group 3048"/>
            <p:cNvGrpSpPr>
              <a:grpSpLocks/>
            </p:cNvGrpSpPr>
            <p:nvPr/>
          </p:nvGrpSpPr>
          <p:grpSpPr bwMode="auto">
            <a:xfrm>
              <a:off x="2561490" y="4391408"/>
              <a:ext cx="122537" cy="78899"/>
              <a:chOff x="2513" y="312"/>
              <a:chExt cx="193" cy="124"/>
            </a:xfrm>
          </p:grpSpPr>
          <p:sp>
            <p:nvSpPr>
              <p:cNvPr id="18322" name="Freeform 3049"/>
              <p:cNvSpPr>
                <a:spLocks/>
              </p:cNvSpPr>
              <p:nvPr/>
            </p:nvSpPr>
            <p:spPr bwMode="auto">
              <a:xfrm>
                <a:off x="2513" y="312"/>
                <a:ext cx="193" cy="124"/>
              </a:xfrm>
              <a:custGeom>
                <a:avLst/>
                <a:gdLst>
                  <a:gd name="T0" fmla="+- 0 2706 2513"/>
                  <a:gd name="T1" fmla="*/ T0 w 193"/>
                  <a:gd name="T2" fmla="+- 0 312 312"/>
                  <a:gd name="T3" fmla="*/ 312 h 124"/>
                  <a:gd name="T4" fmla="+- 0 2513 2513"/>
                  <a:gd name="T5" fmla="*/ T4 w 193"/>
                  <a:gd name="T6" fmla="+- 0 365 312"/>
                  <a:gd name="T7" fmla="*/ 365 h 124"/>
                  <a:gd name="T8" fmla="+- 0 2706 2513"/>
                  <a:gd name="T9" fmla="*/ T8 w 193"/>
                  <a:gd name="T10" fmla="+- 0 435 312"/>
                  <a:gd name="T11" fmla="*/ 435 h 124"/>
                  <a:gd name="T12" fmla="+- 0 2706 2513"/>
                  <a:gd name="T13" fmla="*/ T12 w 193"/>
                  <a:gd name="T14" fmla="+- 0 312 312"/>
                  <a:gd name="T15" fmla="*/ 312 h 124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</a:cxnLst>
                <a:rect l="0" t="0" r="r" b="b"/>
                <a:pathLst>
                  <a:path w="193" h="124">
                    <a:moveTo>
                      <a:pt x="193" y="0"/>
                    </a:moveTo>
                    <a:lnTo>
                      <a:pt x="0" y="53"/>
                    </a:lnTo>
                    <a:lnTo>
                      <a:pt x="193" y="123"/>
                    </a:lnTo>
                    <a:lnTo>
                      <a:pt x="193" y="0"/>
                    </a:ln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</p:grpSp>
        <p:grpSp>
          <p:nvGrpSpPr>
            <p:cNvPr id="18320" name="Group 3050"/>
            <p:cNvGrpSpPr>
              <a:grpSpLocks/>
            </p:cNvGrpSpPr>
            <p:nvPr/>
          </p:nvGrpSpPr>
          <p:grpSpPr bwMode="auto">
            <a:xfrm>
              <a:off x="4508746" y="4391408"/>
              <a:ext cx="121902" cy="78899"/>
              <a:chOff x="5580" y="312"/>
              <a:chExt cx="192" cy="124"/>
            </a:xfrm>
          </p:grpSpPr>
          <p:sp>
            <p:nvSpPr>
              <p:cNvPr id="18321" name="Freeform 3051"/>
              <p:cNvSpPr>
                <a:spLocks/>
              </p:cNvSpPr>
              <p:nvPr/>
            </p:nvSpPr>
            <p:spPr bwMode="auto">
              <a:xfrm>
                <a:off x="5580" y="312"/>
                <a:ext cx="192" cy="124"/>
              </a:xfrm>
              <a:custGeom>
                <a:avLst/>
                <a:gdLst>
                  <a:gd name="T0" fmla="+- 0 5580 5580"/>
                  <a:gd name="T1" fmla="*/ T0 w 192"/>
                  <a:gd name="T2" fmla="+- 0 312 312"/>
                  <a:gd name="T3" fmla="*/ 312 h 124"/>
                  <a:gd name="T4" fmla="+- 0 5580 5580"/>
                  <a:gd name="T5" fmla="*/ T4 w 192"/>
                  <a:gd name="T6" fmla="+- 0 435 312"/>
                  <a:gd name="T7" fmla="*/ 435 h 124"/>
                  <a:gd name="T8" fmla="+- 0 5772 5580"/>
                  <a:gd name="T9" fmla="*/ T8 w 192"/>
                  <a:gd name="T10" fmla="+- 0 365 312"/>
                  <a:gd name="T11" fmla="*/ 365 h 124"/>
                  <a:gd name="T12" fmla="+- 0 5580 5580"/>
                  <a:gd name="T13" fmla="*/ T12 w 192"/>
                  <a:gd name="T14" fmla="+- 0 312 312"/>
                  <a:gd name="T15" fmla="*/ 312 h 124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</a:cxnLst>
                <a:rect l="0" t="0" r="r" b="b"/>
                <a:pathLst>
                  <a:path w="192" h="124">
                    <a:moveTo>
                      <a:pt x="0" y="0"/>
                    </a:moveTo>
                    <a:lnTo>
                      <a:pt x="0" y="123"/>
                    </a:lnTo>
                    <a:lnTo>
                      <a:pt x="192" y="53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</p:grpSp>
        <p:grpSp>
          <p:nvGrpSpPr>
            <p:cNvPr id="18366" name="Group 3052"/>
            <p:cNvGrpSpPr>
              <a:grpSpLocks/>
            </p:cNvGrpSpPr>
            <p:nvPr/>
          </p:nvGrpSpPr>
          <p:grpSpPr bwMode="auto">
            <a:xfrm>
              <a:off x="6972423" y="2053258"/>
              <a:ext cx="123825" cy="2173287"/>
              <a:chOff x="9486" y="-201"/>
              <a:chExt cx="193" cy="3422"/>
            </a:xfrm>
          </p:grpSpPr>
          <p:grpSp>
            <p:nvGrpSpPr>
              <p:cNvPr id="18367" name="Group 3053"/>
              <p:cNvGrpSpPr>
                <a:grpSpLocks/>
              </p:cNvGrpSpPr>
              <p:nvPr/>
            </p:nvGrpSpPr>
            <p:grpSpPr bwMode="auto">
              <a:xfrm>
                <a:off x="9575" y="1633"/>
                <a:ext cx="2" cy="1421"/>
                <a:chOff x="9575" y="1633"/>
                <a:chExt cx="2" cy="1421"/>
              </a:xfrm>
            </p:grpSpPr>
            <p:sp>
              <p:nvSpPr>
                <p:cNvPr id="18468" name="Freeform 3054"/>
                <p:cNvSpPr>
                  <a:spLocks/>
                </p:cNvSpPr>
                <p:nvPr/>
              </p:nvSpPr>
              <p:spPr bwMode="auto">
                <a:xfrm>
                  <a:off x="9575" y="1633"/>
                  <a:ext cx="2" cy="1421"/>
                </a:xfrm>
                <a:custGeom>
                  <a:avLst/>
                  <a:gdLst>
                    <a:gd name="T0" fmla="+- 0 3054 1633"/>
                    <a:gd name="T1" fmla="*/ 3054 h 1421"/>
                    <a:gd name="T2" fmla="+- 0 1633 1633"/>
                    <a:gd name="T3" fmla="*/ 1633 h 1421"/>
                  </a:gdLst>
                  <a:ahLst/>
                  <a:cxnLst>
                    <a:cxn ang="0">
                      <a:pos x="0" y="T1"/>
                    </a:cxn>
                    <a:cxn ang="0">
                      <a:pos x="0" y="T3"/>
                    </a:cxn>
                  </a:cxnLst>
                  <a:rect l="0" t="0" r="r" b="b"/>
                  <a:pathLst>
                    <a:path h="1421">
                      <a:moveTo>
                        <a:pt x="0" y="1421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11297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18368" name="Group 3055"/>
              <p:cNvGrpSpPr>
                <a:grpSpLocks/>
              </p:cNvGrpSpPr>
              <p:nvPr/>
            </p:nvGrpSpPr>
            <p:grpSpPr bwMode="auto">
              <a:xfrm>
                <a:off x="9522" y="3019"/>
                <a:ext cx="122" cy="175"/>
                <a:chOff x="9522" y="3019"/>
                <a:chExt cx="122" cy="175"/>
              </a:xfrm>
            </p:grpSpPr>
            <p:sp>
              <p:nvSpPr>
                <p:cNvPr id="18467" name="Freeform 3056"/>
                <p:cNvSpPr>
                  <a:spLocks/>
                </p:cNvSpPr>
                <p:nvPr/>
              </p:nvSpPr>
              <p:spPr bwMode="auto">
                <a:xfrm>
                  <a:off x="9522" y="3019"/>
                  <a:ext cx="122" cy="175"/>
                </a:xfrm>
                <a:custGeom>
                  <a:avLst/>
                  <a:gdLst>
                    <a:gd name="T0" fmla="+- 0 9644 9522"/>
                    <a:gd name="T1" fmla="*/ T0 w 122"/>
                    <a:gd name="T2" fmla="+- 0 3019 3019"/>
                    <a:gd name="T3" fmla="*/ 3019 h 175"/>
                    <a:gd name="T4" fmla="+- 0 9522 9522"/>
                    <a:gd name="T5" fmla="*/ T4 w 122"/>
                    <a:gd name="T6" fmla="+- 0 3019 3019"/>
                    <a:gd name="T7" fmla="*/ 3019 h 175"/>
                    <a:gd name="T8" fmla="+- 0 9592 9522"/>
                    <a:gd name="T9" fmla="*/ T8 w 122"/>
                    <a:gd name="T10" fmla="+- 0 3194 3019"/>
                    <a:gd name="T11" fmla="*/ 3194 h 175"/>
                    <a:gd name="T12" fmla="+- 0 9644 9522"/>
                    <a:gd name="T13" fmla="*/ T12 w 122"/>
                    <a:gd name="T14" fmla="+- 0 3019 3019"/>
                    <a:gd name="T15" fmla="*/ 3019 h 175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22" h="175">
                      <a:moveTo>
                        <a:pt x="122" y="0"/>
                      </a:moveTo>
                      <a:lnTo>
                        <a:pt x="0" y="0"/>
                      </a:lnTo>
                      <a:lnTo>
                        <a:pt x="70" y="175"/>
                      </a:lnTo>
                      <a:lnTo>
                        <a:pt x="122" y="0"/>
                      </a:lnTo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18369" name="Group 3057"/>
              <p:cNvGrpSpPr>
                <a:grpSpLocks/>
              </p:cNvGrpSpPr>
              <p:nvPr/>
            </p:nvGrpSpPr>
            <p:grpSpPr bwMode="auto">
              <a:xfrm>
                <a:off x="9522" y="1510"/>
                <a:ext cx="122" cy="176"/>
                <a:chOff x="9522" y="1510"/>
                <a:chExt cx="122" cy="176"/>
              </a:xfrm>
            </p:grpSpPr>
            <p:sp>
              <p:nvSpPr>
                <p:cNvPr id="18466" name="Freeform 3058"/>
                <p:cNvSpPr>
                  <a:spLocks/>
                </p:cNvSpPr>
                <p:nvPr/>
              </p:nvSpPr>
              <p:spPr bwMode="auto">
                <a:xfrm>
                  <a:off x="9522" y="1510"/>
                  <a:ext cx="122" cy="176"/>
                </a:xfrm>
                <a:custGeom>
                  <a:avLst/>
                  <a:gdLst>
                    <a:gd name="T0" fmla="+- 0 9592 9522"/>
                    <a:gd name="T1" fmla="*/ T0 w 122"/>
                    <a:gd name="T2" fmla="+- 0 1510 1510"/>
                    <a:gd name="T3" fmla="*/ 1510 h 176"/>
                    <a:gd name="T4" fmla="+- 0 9522 9522"/>
                    <a:gd name="T5" fmla="*/ T4 w 122"/>
                    <a:gd name="T6" fmla="+- 0 1686 1510"/>
                    <a:gd name="T7" fmla="*/ 1686 h 176"/>
                    <a:gd name="T8" fmla="+- 0 9644 9522"/>
                    <a:gd name="T9" fmla="*/ T8 w 122"/>
                    <a:gd name="T10" fmla="+- 0 1686 1510"/>
                    <a:gd name="T11" fmla="*/ 1686 h 176"/>
                    <a:gd name="T12" fmla="+- 0 9592 9522"/>
                    <a:gd name="T13" fmla="*/ T12 w 122"/>
                    <a:gd name="T14" fmla="+- 0 1510 1510"/>
                    <a:gd name="T15" fmla="*/ 1510 h 176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22" h="176">
                      <a:moveTo>
                        <a:pt x="70" y="0"/>
                      </a:moveTo>
                      <a:lnTo>
                        <a:pt x="0" y="176"/>
                      </a:lnTo>
                      <a:lnTo>
                        <a:pt x="122" y="176"/>
                      </a:lnTo>
                      <a:lnTo>
                        <a:pt x="70" y="0"/>
                      </a:lnTo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18370" name="Group 3059"/>
              <p:cNvGrpSpPr>
                <a:grpSpLocks/>
              </p:cNvGrpSpPr>
              <p:nvPr/>
            </p:nvGrpSpPr>
            <p:grpSpPr bwMode="auto">
              <a:xfrm>
                <a:off x="9504" y="3212"/>
                <a:ext cx="159" cy="2"/>
                <a:chOff x="9504" y="3212"/>
                <a:chExt cx="159" cy="2"/>
              </a:xfrm>
            </p:grpSpPr>
            <p:sp>
              <p:nvSpPr>
                <p:cNvPr id="18465" name="Freeform 3060"/>
                <p:cNvSpPr>
                  <a:spLocks/>
                </p:cNvSpPr>
                <p:nvPr/>
              </p:nvSpPr>
              <p:spPr bwMode="auto">
                <a:xfrm>
                  <a:off x="9504" y="3212"/>
                  <a:ext cx="159" cy="2"/>
                </a:xfrm>
                <a:custGeom>
                  <a:avLst/>
                  <a:gdLst>
                    <a:gd name="T0" fmla="+- 0 9504 9504"/>
                    <a:gd name="T1" fmla="*/ T0 w 159"/>
                    <a:gd name="T2" fmla="+- 0 9662 9504"/>
                    <a:gd name="T3" fmla="*/ T2 w 159"/>
                  </a:gdLst>
                  <a:ahLst/>
                  <a:cxnLst>
                    <a:cxn ang="0">
                      <a:pos x="T1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159">
                      <a:moveTo>
                        <a:pt x="0" y="0"/>
                      </a:moveTo>
                      <a:lnTo>
                        <a:pt x="158" y="0"/>
                      </a:lnTo>
                    </a:path>
                  </a:pathLst>
                </a:custGeom>
                <a:noFill/>
                <a:ln w="1118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18371" name="Group 3061"/>
              <p:cNvGrpSpPr>
                <a:grpSpLocks/>
              </p:cNvGrpSpPr>
              <p:nvPr/>
            </p:nvGrpSpPr>
            <p:grpSpPr bwMode="auto">
              <a:xfrm>
                <a:off x="9504" y="1501"/>
                <a:ext cx="158" cy="2"/>
                <a:chOff x="9504" y="1501"/>
                <a:chExt cx="158" cy="2"/>
              </a:xfrm>
            </p:grpSpPr>
            <p:sp>
              <p:nvSpPr>
                <p:cNvPr id="18464" name="Freeform 3062"/>
                <p:cNvSpPr>
                  <a:spLocks/>
                </p:cNvSpPr>
                <p:nvPr/>
              </p:nvSpPr>
              <p:spPr bwMode="auto">
                <a:xfrm>
                  <a:off x="9504" y="1501"/>
                  <a:ext cx="158" cy="2"/>
                </a:xfrm>
                <a:custGeom>
                  <a:avLst/>
                  <a:gdLst>
                    <a:gd name="T0" fmla="+- 0 9504 9504"/>
                    <a:gd name="T1" fmla="*/ T0 w 158"/>
                    <a:gd name="T2" fmla="+- 0 9662 9504"/>
                    <a:gd name="T3" fmla="*/ T2 w 158"/>
                  </a:gdLst>
                  <a:ahLst/>
                  <a:cxnLst>
                    <a:cxn ang="0">
                      <a:pos x="T1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158">
                      <a:moveTo>
                        <a:pt x="0" y="0"/>
                      </a:moveTo>
                      <a:lnTo>
                        <a:pt x="158" y="0"/>
                      </a:lnTo>
                    </a:path>
                  </a:pathLst>
                </a:custGeom>
                <a:noFill/>
                <a:ln w="21819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18372" name="Group 3063"/>
              <p:cNvGrpSpPr>
                <a:grpSpLocks/>
              </p:cNvGrpSpPr>
              <p:nvPr/>
            </p:nvGrpSpPr>
            <p:grpSpPr bwMode="auto">
              <a:xfrm>
                <a:off x="9575" y="-52"/>
                <a:ext cx="2" cy="1421"/>
                <a:chOff x="9575" y="-52"/>
                <a:chExt cx="2" cy="1421"/>
              </a:xfrm>
            </p:grpSpPr>
            <p:sp>
              <p:nvSpPr>
                <p:cNvPr id="18463" name="Freeform 3064"/>
                <p:cNvSpPr>
                  <a:spLocks/>
                </p:cNvSpPr>
                <p:nvPr/>
              </p:nvSpPr>
              <p:spPr bwMode="auto">
                <a:xfrm>
                  <a:off x="9575" y="-52"/>
                  <a:ext cx="2" cy="1421"/>
                </a:xfrm>
                <a:custGeom>
                  <a:avLst/>
                  <a:gdLst>
                    <a:gd name="T0" fmla="+- 0 1369 -52"/>
                    <a:gd name="T1" fmla="*/ 1369 h 1421"/>
                    <a:gd name="T2" fmla="+- 0 -52 -52"/>
                    <a:gd name="T3" fmla="*/ -52 h 1421"/>
                  </a:gdLst>
                  <a:ahLst/>
                  <a:cxnLst>
                    <a:cxn ang="0">
                      <a:pos x="0" y="T1"/>
                    </a:cxn>
                    <a:cxn ang="0">
                      <a:pos x="0" y="T3"/>
                    </a:cxn>
                  </a:cxnLst>
                  <a:rect l="0" t="0" r="r" b="b"/>
                  <a:pathLst>
                    <a:path h="1421">
                      <a:moveTo>
                        <a:pt x="0" y="1421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113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18373" name="Group 3065"/>
              <p:cNvGrpSpPr>
                <a:grpSpLocks/>
              </p:cNvGrpSpPr>
              <p:nvPr/>
            </p:nvGrpSpPr>
            <p:grpSpPr bwMode="auto">
              <a:xfrm>
                <a:off x="9522" y="1334"/>
                <a:ext cx="122" cy="175"/>
                <a:chOff x="9522" y="1334"/>
                <a:chExt cx="122" cy="175"/>
              </a:xfrm>
            </p:grpSpPr>
            <p:sp>
              <p:nvSpPr>
                <p:cNvPr id="18462" name="Freeform 3066"/>
                <p:cNvSpPr>
                  <a:spLocks/>
                </p:cNvSpPr>
                <p:nvPr/>
              </p:nvSpPr>
              <p:spPr bwMode="auto">
                <a:xfrm>
                  <a:off x="9522" y="1334"/>
                  <a:ext cx="122" cy="175"/>
                </a:xfrm>
                <a:custGeom>
                  <a:avLst/>
                  <a:gdLst>
                    <a:gd name="T0" fmla="+- 0 9644 9522"/>
                    <a:gd name="T1" fmla="*/ T0 w 122"/>
                    <a:gd name="T2" fmla="+- 0 1334 1334"/>
                    <a:gd name="T3" fmla="*/ 1334 h 175"/>
                    <a:gd name="T4" fmla="+- 0 9522 9522"/>
                    <a:gd name="T5" fmla="*/ T4 w 122"/>
                    <a:gd name="T6" fmla="+- 0 1334 1334"/>
                    <a:gd name="T7" fmla="*/ 1334 h 175"/>
                    <a:gd name="T8" fmla="+- 0 9592 9522"/>
                    <a:gd name="T9" fmla="*/ T8 w 122"/>
                    <a:gd name="T10" fmla="+- 0 1510 1334"/>
                    <a:gd name="T11" fmla="*/ 1510 h 175"/>
                    <a:gd name="T12" fmla="+- 0 9644 9522"/>
                    <a:gd name="T13" fmla="*/ T12 w 122"/>
                    <a:gd name="T14" fmla="+- 0 1334 1334"/>
                    <a:gd name="T15" fmla="*/ 1334 h 175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22" h="175">
                      <a:moveTo>
                        <a:pt x="122" y="0"/>
                      </a:moveTo>
                      <a:lnTo>
                        <a:pt x="0" y="0"/>
                      </a:lnTo>
                      <a:lnTo>
                        <a:pt x="70" y="176"/>
                      </a:lnTo>
                      <a:lnTo>
                        <a:pt x="122" y="0"/>
                      </a:lnTo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18374" name="Group 3067"/>
              <p:cNvGrpSpPr>
                <a:grpSpLocks/>
              </p:cNvGrpSpPr>
              <p:nvPr/>
            </p:nvGrpSpPr>
            <p:grpSpPr bwMode="auto">
              <a:xfrm>
                <a:off x="9522" y="-174"/>
                <a:ext cx="122" cy="175"/>
                <a:chOff x="9522" y="-174"/>
                <a:chExt cx="122" cy="175"/>
              </a:xfrm>
            </p:grpSpPr>
            <p:sp>
              <p:nvSpPr>
                <p:cNvPr id="18461" name="Freeform 3068"/>
                <p:cNvSpPr>
                  <a:spLocks/>
                </p:cNvSpPr>
                <p:nvPr/>
              </p:nvSpPr>
              <p:spPr bwMode="auto">
                <a:xfrm>
                  <a:off x="9522" y="-174"/>
                  <a:ext cx="122" cy="175"/>
                </a:xfrm>
                <a:custGeom>
                  <a:avLst/>
                  <a:gdLst>
                    <a:gd name="T0" fmla="+- 0 9592 9522"/>
                    <a:gd name="T1" fmla="*/ T0 w 122"/>
                    <a:gd name="T2" fmla="+- 0 -174 -174"/>
                    <a:gd name="T3" fmla="*/ -174 h 175"/>
                    <a:gd name="T4" fmla="+- 0 9522 9522"/>
                    <a:gd name="T5" fmla="*/ T4 w 122"/>
                    <a:gd name="T6" fmla="+- 0 1 -174"/>
                    <a:gd name="T7" fmla="*/ 1 h 175"/>
                    <a:gd name="T8" fmla="+- 0 9644 9522"/>
                    <a:gd name="T9" fmla="*/ T8 w 122"/>
                    <a:gd name="T10" fmla="+- 0 1 -174"/>
                    <a:gd name="T11" fmla="*/ 1 h 175"/>
                    <a:gd name="T12" fmla="+- 0 9592 9522"/>
                    <a:gd name="T13" fmla="*/ T12 w 122"/>
                    <a:gd name="T14" fmla="+- 0 -174 -174"/>
                    <a:gd name="T15" fmla="*/ -174 h 175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22" h="175">
                      <a:moveTo>
                        <a:pt x="70" y="0"/>
                      </a:moveTo>
                      <a:lnTo>
                        <a:pt x="0" y="175"/>
                      </a:lnTo>
                      <a:lnTo>
                        <a:pt x="122" y="175"/>
                      </a:lnTo>
                      <a:lnTo>
                        <a:pt x="70" y="0"/>
                      </a:lnTo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18375" name="Group 3069"/>
              <p:cNvGrpSpPr>
                <a:grpSpLocks/>
              </p:cNvGrpSpPr>
              <p:nvPr/>
            </p:nvGrpSpPr>
            <p:grpSpPr bwMode="auto">
              <a:xfrm>
                <a:off x="9504" y="-192"/>
                <a:ext cx="159" cy="2"/>
                <a:chOff x="9504" y="-192"/>
                <a:chExt cx="159" cy="2"/>
              </a:xfrm>
            </p:grpSpPr>
            <p:sp>
              <p:nvSpPr>
                <p:cNvPr id="18460" name="Freeform 3070"/>
                <p:cNvSpPr>
                  <a:spLocks/>
                </p:cNvSpPr>
                <p:nvPr/>
              </p:nvSpPr>
              <p:spPr bwMode="auto">
                <a:xfrm>
                  <a:off x="9504" y="-192"/>
                  <a:ext cx="159" cy="2"/>
                </a:xfrm>
                <a:custGeom>
                  <a:avLst/>
                  <a:gdLst>
                    <a:gd name="T0" fmla="+- 0 9504 9504"/>
                    <a:gd name="T1" fmla="*/ T0 w 159"/>
                    <a:gd name="T2" fmla="+- 0 9662 9504"/>
                    <a:gd name="T3" fmla="*/ T2 w 159"/>
                  </a:gdLst>
                  <a:ahLst/>
                  <a:cxnLst>
                    <a:cxn ang="0">
                      <a:pos x="T1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159">
                      <a:moveTo>
                        <a:pt x="0" y="0"/>
                      </a:moveTo>
                      <a:lnTo>
                        <a:pt x="158" y="0"/>
                      </a:lnTo>
                    </a:path>
                  </a:pathLst>
                </a:custGeom>
                <a:noFill/>
                <a:ln w="11249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18376" name="Group 3071"/>
              <p:cNvGrpSpPr>
                <a:grpSpLocks/>
              </p:cNvGrpSpPr>
              <p:nvPr/>
            </p:nvGrpSpPr>
            <p:grpSpPr bwMode="auto">
              <a:xfrm>
                <a:off x="9522" y="3019"/>
                <a:ext cx="122" cy="175"/>
                <a:chOff x="9522" y="3019"/>
                <a:chExt cx="122" cy="175"/>
              </a:xfrm>
            </p:grpSpPr>
            <p:sp>
              <p:nvSpPr>
                <p:cNvPr id="18459" name="Freeform 3072"/>
                <p:cNvSpPr>
                  <a:spLocks/>
                </p:cNvSpPr>
                <p:nvPr/>
              </p:nvSpPr>
              <p:spPr bwMode="auto">
                <a:xfrm>
                  <a:off x="9522" y="3019"/>
                  <a:ext cx="122" cy="175"/>
                </a:xfrm>
                <a:custGeom>
                  <a:avLst/>
                  <a:gdLst>
                    <a:gd name="T0" fmla="+- 0 9644 9522"/>
                    <a:gd name="T1" fmla="*/ T0 w 122"/>
                    <a:gd name="T2" fmla="+- 0 3019 3019"/>
                    <a:gd name="T3" fmla="*/ 3019 h 175"/>
                    <a:gd name="T4" fmla="+- 0 9522 9522"/>
                    <a:gd name="T5" fmla="*/ T4 w 122"/>
                    <a:gd name="T6" fmla="+- 0 3019 3019"/>
                    <a:gd name="T7" fmla="*/ 3019 h 175"/>
                    <a:gd name="T8" fmla="+- 0 9592 9522"/>
                    <a:gd name="T9" fmla="*/ T8 w 122"/>
                    <a:gd name="T10" fmla="+- 0 3194 3019"/>
                    <a:gd name="T11" fmla="*/ 3194 h 175"/>
                    <a:gd name="T12" fmla="+- 0 9644 9522"/>
                    <a:gd name="T13" fmla="*/ T12 w 122"/>
                    <a:gd name="T14" fmla="+- 0 3019 3019"/>
                    <a:gd name="T15" fmla="*/ 3019 h 175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22" h="175">
                      <a:moveTo>
                        <a:pt x="122" y="0"/>
                      </a:moveTo>
                      <a:lnTo>
                        <a:pt x="0" y="0"/>
                      </a:lnTo>
                      <a:lnTo>
                        <a:pt x="70" y="175"/>
                      </a:lnTo>
                      <a:lnTo>
                        <a:pt x="122" y="0"/>
                      </a:lnTo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18377" name="Group 3073"/>
              <p:cNvGrpSpPr>
                <a:grpSpLocks/>
              </p:cNvGrpSpPr>
              <p:nvPr/>
            </p:nvGrpSpPr>
            <p:grpSpPr bwMode="auto">
              <a:xfrm>
                <a:off x="9522" y="1510"/>
                <a:ext cx="122" cy="176"/>
                <a:chOff x="9522" y="1510"/>
                <a:chExt cx="122" cy="176"/>
              </a:xfrm>
            </p:grpSpPr>
            <p:sp>
              <p:nvSpPr>
                <p:cNvPr id="18458" name="Freeform 3074"/>
                <p:cNvSpPr>
                  <a:spLocks/>
                </p:cNvSpPr>
                <p:nvPr/>
              </p:nvSpPr>
              <p:spPr bwMode="auto">
                <a:xfrm>
                  <a:off x="9522" y="1510"/>
                  <a:ext cx="122" cy="176"/>
                </a:xfrm>
                <a:custGeom>
                  <a:avLst/>
                  <a:gdLst>
                    <a:gd name="T0" fmla="+- 0 9592 9522"/>
                    <a:gd name="T1" fmla="*/ T0 w 122"/>
                    <a:gd name="T2" fmla="+- 0 1510 1510"/>
                    <a:gd name="T3" fmla="*/ 1510 h 176"/>
                    <a:gd name="T4" fmla="+- 0 9522 9522"/>
                    <a:gd name="T5" fmla="*/ T4 w 122"/>
                    <a:gd name="T6" fmla="+- 0 1686 1510"/>
                    <a:gd name="T7" fmla="*/ 1686 h 176"/>
                    <a:gd name="T8" fmla="+- 0 9644 9522"/>
                    <a:gd name="T9" fmla="*/ T8 w 122"/>
                    <a:gd name="T10" fmla="+- 0 1686 1510"/>
                    <a:gd name="T11" fmla="*/ 1686 h 176"/>
                    <a:gd name="T12" fmla="+- 0 9592 9522"/>
                    <a:gd name="T13" fmla="*/ T12 w 122"/>
                    <a:gd name="T14" fmla="+- 0 1510 1510"/>
                    <a:gd name="T15" fmla="*/ 1510 h 176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22" h="176">
                      <a:moveTo>
                        <a:pt x="70" y="0"/>
                      </a:moveTo>
                      <a:lnTo>
                        <a:pt x="0" y="176"/>
                      </a:lnTo>
                      <a:lnTo>
                        <a:pt x="122" y="176"/>
                      </a:lnTo>
                      <a:lnTo>
                        <a:pt x="70" y="0"/>
                      </a:lnTo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18378" name="Group 3075"/>
              <p:cNvGrpSpPr>
                <a:grpSpLocks/>
              </p:cNvGrpSpPr>
              <p:nvPr/>
            </p:nvGrpSpPr>
            <p:grpSpPr bwMode="auto">
              <a:xfrm>
                <a:off x="9504" y="1501"/>
                <a:ext cx="158" cy="2"/>
                <a:chOff x="9504" y="1501"/>
                <a:chExt cx="158" cy="2"/>
              </a:xfrm>
            </p:grpSpPr>
            <p:sp>
              <p:nvSpPr>
                <p:cNvPr id="18457" name="Freeform 3076"/>
                <p:cNvSpPr>
                  <a:spLocks/>
                </p:cNvSpPr>
                <p:nvPr/>
              </p:nvSpPr>
              <p:spPr bwMode="auto">
                <a:xfrm>
                  <a:off x="9504" y="1501"/>
                  <a:ext cx="158" cy="2"/>
                </a:xfrm>
                <a:custGeom>
                  <a:avLst/>
                  <a:gdLst>
                    <a:gd name="T0" fmla="+- 0 9504 9504"/>
                    <a:gd name="T1" fmla="*/ T0 w 158"/>
                    <a:gd name="T2" fmla="+- 0 9662 9504"/>
                    <a:gd name="T3" fmla="*/ T2 w 158"/>
                  </a:gdLst>
                  <a:ahLst/>
                  <a:cxnLst>
                    <a:cxn ang="0">
                      <a:pos x="T1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158">
                      <a:moveTo>
                        <a:pt x="0" y="0"/>
                      </a:moveTo>
                      <a:lnTo>
                        <a:pt x="158" y="0"/>
                      </a:lnTo>
                    </a:path>
                  </a:pathLst>
                </a:custGeom>
                <a:noFill/>
                <a:ln w="21819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18379" name="Group 3077"/>
              <p:cNvGrpSpPr>
                <a:grpSpLocks/>
              </p:cNvGrpSpPr>
              <p:nvPr/>
            </p:nvGrpSpPr>
            <p:grpSpPr bwMode="auto">
              <a:xfrm>
                <a:off x="9522" y="1334"/>
                <a:ext cx="122" cy="175"/>
                <a:chOff x="9522" y="1334"/>
                <a:chExt cx="122" cy="175"/>
              </a:xfrm>
            </p:grpSpPr>
            <p:sp>
              <p:nvSpPr>
                <p:cNvPr id="18456" name="Freeform 3078"/>
                <p:cNvSpPr>
                  <a:spLocks/>
                </p:cNvSpPr>
                <p:nvPr/>
              </p:nvSpPr>
              <p:spPr bwMode="auto">
                <a:xfrm>
                  <a:off x="9522" y="1334"/>
                  <a:ext cx="122" cy="175"/>
                </a:xfrm>
                <a:custGeom>
                  <a:avLst/>
                  <a:gdLst>
                    <a:gd name="T0" fmla="+- 0 9644 9522"/>
                    <a:gd name="T1" fmla="*/ T0 w 122"/>
                    <a:gd name="T2" fmla="+- 0 1334 1334"/>
                    <a:gd name="T3" fmla="*/ 1334 h 175"/>
                    <a:gd name="T4" fmla="+- 0 9522 9522"/>
                    <a:gd name="T5" fmla="*/ T4 w 122"/>
                    <a:gd name="T6" fmla="+- 0 1334 1334"/>
                    <a:gd name="T7" fmla="*/ 1334 h 175"/>
                    <a:gd name="T8" fmla="+- 0 9592 9522"/>
                    <a:gd name="T9" fmla="*/ T8 w 122"/>
                    <a:gd name="T10" fmla="+- 0 1510 1334"/>
                    <a:gd name="T11" fmla="*/ 1510 h 175"/>
                    <a:gd name="T12" fmla="+- 0 9644 9522"/>
                    <a:gd name="T13" fmla="*/ T12 w 122"/>
                    <a:gd name="T14" fmla="+- 0 1334 1334"/>
                    <a:gd name="T15" fmla="*/ 1334 h 175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22" h="175">
                      <a:moveTo>
                        <a:pt x="122" y="0"/>
                      </a:moveTo>
                      <a:lnTo>
                        <a:pt x="0" y="0"/>
                      </a:lnTo>
                      <a:lnTo>
                        <a:pt x="70" y="176"/>
                      </a:lnTo>
                      <a:lnTo>
                        <a:pt x="122" y="0"/>
                      </a:lnTo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18380" name="Group 3079"/>
              <p:cNvGrpSpPr>
                <a:grpSpLocks/>
              </p:cNvGrpSpPr>
              <p:nvPr/>
            </p:nvGrpSpPr>
            <p:grpSpPr bwMode="auto">
              <a:xfrm>
                <a:off x="9522" y="-174"/>
                <a:ext cx="122" cy="175"/>
                <a:chOff x="9522" y="-174"/>
                <a:chExt cx="122" cy="175"/>
              </a:xfrm>
            </p:grpSpPr>
            <p:sp>
              <p:nvSpPr>
                <p:cNvPr id="18455" name="Freeform 3080"/>
                <p:cNvSpPr>
                  <a:spLocks/>
                </p:cNvSpPr>
                <p:nvPr/>
              </p:nvSpPr>
              <p:spPr bwMode="auto">
                <a:xfrm>
                  <a:off x="9522" y="-174"/>
                  <a:ext cx="122" cy="175"/>
                </a:xfrm>
                <a:custGeom>
                  <a:avLst/>
                  <a:gdLst>
                    <a:gd name="T0" fmla="+- 0 9592 9522"/>
                    <a:gd name="T1" fmla="*/ T0 w 122"/>
                    <a:gd name="T2" fmla="+- 0 -174 -174"/>
                    <a:gd name="T3" fmla="*/ -174 h 175"/>
                    <a:gd name="T4" fmla="+- 0 9522 9522"/>
                    <a:gd name="T5" fmla="*/ T4 w 122"/>
                    <a:gd name="T6" fmla="+- 0 1 -174"/>
                    <a:gd name="T7" fmla="*/ 1 h 175"/>
                    <a:gd name="T8" fmla="+- 0 9644 9522"/>
                    <a:gd name="T9" fmla="*/ T8 w 122"/>
                    <a:gd name="T10" fmla="+- 0 1 -174"/>
                    <a:gd name="T11" fmla="*/ 1 h 175"/>
                    <a:gd name="T12" fmla="+- 0 9592 9522"/>
                    <a:gd name="T13" fmla="*/ T12 w 122"/>
                    <a:gd name="T14" fmla="+- 0 -174 -174"/>
                    <a:gd name="T15" fmla="*/ -174 h 175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22" h="175">
                      <a:moveTo>
                        <a:pt x="70" y="0"/>
                      </a:moveTo>
                      <a:lnTo>
                        <a:pt x="0" y="175"/>
                      </a:lnTo>
                      <a:lnTo>
                        <a:pt x="122" y="175"/>
                      </a:lnTo>
                      <a:lnTo>
                        <a:pt x="70" y="0"/>
                      </a:lnTo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18381" name="Group 3081"/>
              <p:cNvGrpSpPr>
                <a:grpSpLocks/>
              </p:cNvGrpSpPr>
              <p:nvPr/>
            </p:nvGrpSpPr>
            <p:grpSpPr bwMode="auto">
              <a:xfrm>
                <a:off x="9522" y="3019"/>
                <a:ext cx="122" cy="175"/>
                <a:chOff x="9522" y="3019"/>
                <a:chExt cx="122" cy="175"/>
              </a:xfrm>
            </p:grpSpPr>
            <p:sp>
              <p:nvSpPr>
                <p:cNvPr id="18454" name="Freeform 3082"/>
                <p:cNvSpPr>
                  <a:spLocks/>
                </p:cNvSpPr>
                <p:nvPr/>
              </p:nvSpPr>
              <p:spPr bwMode="auto">
                <a:xfrm>
                  <a:off x="9522" y="3019"/>
                  <a:ext cx="122" cy="175"/>
                </a:xfrm>
                <a:custGeom>
                  <a:avLst/>
                  <a:gdLst>
                    <a:gd name="T0" fmla="+- 0 9644 9522"/>
                    <a:gd name="T1" fmla="*/ T0 w 122"/>
                    <a:gd name="T2" fmla="+- 0 3019 3019"/>
                    <a:gd name="T3" fmla="*/ 3019 h 175"/>
                    <a:gd name="T4" fmla="+- 0 9522 9522"/>
                    <a:gd name="T5" fmla="*/ T4 w 122"/>
                    <a:gd name="T6" fmla="+- 0 3019 3019"/>
                    <a:gd name="T7" fmla="*/ 3019 h 175"/>
                    <a:gd name="T8" fmla="+- 0 9592 9522"/>
                    <a:gd name="T9" fmla="*/ T8 w 122"/>
                    <a:gd name="T10" fmla="+- 0 3194 3019"/>
                    <a:gd name="T11" fmla="*/ 3194 h 175"/>
                    <a:gd name="T12" fmla="+- 0 9644 9522"/>
                    <a:gd name="T13" fmla="*/ T12 w 122"/>
                    <a:gd name="T14" fmla="+- 0 3019 3019"/>
                    <a:gd name="T15" fmla="*/ 3019 h 175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22" h="175">
                      <a:moveTo>
                        <a:pt x="122" y="0"/>
                      </a:moveTo>
                      <a:lnTo>
                        <a:pt x="0" y="0"/>
                      </a:lnTo>
                      <a:lnTo>
                        <a:pt x="70" y="175"/>
                      </a:lnTo>
                      <a:lnTo>
                        <a:pt x="122" y="0"/>
                      </a:lnTo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18382" name="Group 3083"/>
              <p:cNvGrpSpPr>
                <a:grpSpLocks/>
              </p:cNvGrpSpPr>
              <p:nvPr/>
            </p:nvGrpSpPr>
            <p:grpSpPr bwMode="auto">
              <a:xfrm>
                <a:off x="9522" y="1510"/>
                <a:ext cx="122" cy="176"/>
                <a:chOff x="9522" y="1510"/>
                <a:chExt cx="122" cy="176"/>
              </a:xfrm>
            </p:grpSpPr>
            <p:sp>
              <p:nvSpPr>
                <p:cNvPr id="18453" name="Freeform 3084"/>
                <p:cNvSpPr>
                  <a:spLocks/>
                </p:cNvSpPr>
                <p:nvPr/>
              </p:nvSpPr>
              <p:spPr bwMode="auto">
                <a:xfrm>
                  <a:off x="9522" y="1510"/>
                  <a:ext cx="122" cy="176"/>
                </a:xfrm>
                <a:custGeom>
                  <a:avLst/>
                  <a:gdLst>
                    <a:gd name="T0" fmla="+- 0 9592 9522"/>
                    <a:gd name="T1" fmla="*/ T0 w 122"/>
                    <a:gd name="T2" fmla="+- 0 1510 1510"/>
                    <a:gd name="T3" fmla="*/ 1510 h 176"/>
                    <a:gd name="T4" fmla="+- 0 9522 9522"/>
                    <a:gd name="T5" fmla="*/ T4 w 122"/>
                    <a:gd name="T6" fmla="+- 0 1686 1510"/>
                    <a:gd name="T7" fmla="*/ 1686 h 176"/>
                    <a:gd name="T8" fmla="+- 0 9644 9522"/>
                    <a:gd name="T9" fmla="*/ T8 w 122"/>
                    <a:gd name="T10" fmla="+- 0 1686 1510"/>
                    <a:gd name="T11" fmla="*/ 1686 h 176"/>
                    <a:gd name="T12" fmla="+- 0 9592 9522"/>
                    <a:gd name="T13" fmla="*/ T12 w 122"/>
                    <a:gd name="T14" fmla="+- 0 1510 1510"/>
                    <a:gd name="T15" fmla="*/ 1510 h 176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22" h="176">
                      <a:moveTo>
                        <a:pt x="70" y="0"/>
                      </a:moveTo>
                      <a:lnTo>
                        <a:pt x="0" y="176"/>
                      </a:lnTo>
                      <a:lnTo>
                        <a:pt x="122" y="176"/>
                      </a:lnTo>
                      <a:lnTo>
                        <a:pt x="70" y="0"/>
                      </a:lnTo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18383" name="Group 3085"/>
              <p:cNvGrpSpPr>
                <a:grpSpLocks/>
              </p:cNvGrpSpPr>
              <p:nvPr/>
            </p:nvGrpSpPr>
            <p:grpSpPr bwMode="auto">
              <a:xfrm>
                <a:off x="9504" y="1501"/>
                <a:ext cx="158" cy="2"/>
                <a:chOff x="9504" y="1501"/>
                <a:chExt cx="158" cy="2"/>
              </a:xfrm>
            </p:grpSpPr>
            <p:sp>
              <p:nvSpPr>
                <p:cNvPr id="18452" name="Freeform 3086"/>
                <p:cNvSpPr>
                  <a:spLocks/>
                </p:cNvSpPr>
                <p:nvPr/>
              </p:nvSpPr>
              <p:spPr bwMode="auto">
                <a:xfrm>
                  <a:off x="9504" y="1501"/>
                  <a:ext cx="158" cy="2"/>
                </a:xfrm>
                <a:custGeom>
                  <a:avLst/>
                  <a:gdLst>
                    <a:gd name="T0" fmla="+- 0 9504 9504"/>
                    <a:gd name="T1" fmla="*/ T0 w 158"/>
                    <a:gd name="T2" fmla="+- 0 9662 9504"/>
                    <a:gd name="T3" fmla="*/ T2 w 158"/>
                  </a:gdLst>
                  <a:ahLst/>
                  <a:cxnLst>
                    <a:cxn ang="0">
                      <a:pos x="T1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158">
                      <a:moveTo>
                        <a:pt x="0" y="0"/>
                      </a:moveTo>
                      <a:lnTo>
                        <a:pt x="158" y="0"/>
                      </a:lnTo>
                    </a:path>
                  </a:pathLst>
                </a:custGeom>
                <a:noFill/>
                <a:ln w="21819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18384" name="Group 3087"/>
              <p:cNvGrpSpPr>
                <a:grpSpLocks/>
              </p:cNvGrpSpPr>
              <p:nvPr/>
            </p:nvGrpSpPr>
            <p:grpSpPr bwMode="auto">
              <a:xfrm>
                <a:off x="9522" y="1334"/>
                <a:ext cx="122" cy="175"/>
                <a:chOff x="9522" y="1334"/>
                <a:chExt cx="122" cy="175"/>
              </a:xfrm>
            </p:grpSpPr>
            <p:sp>
              <p:nvSpPr>
                <p:cNvPr id="18451" name="Freeform 3088"/>
                <p:cNvSpPr>
                  <a:spLocks/>
                </p:cNvSpPr>
                <p:nvPr/>
              </p:nvSpPr>
              <p:spPr bwMode="auto">
                <a:xfrm>
                  <a:off x="9522" y="1334"/>
                  <a:ext cx="122" cy="175"/>
                </a:xfrm>
                <a:custGeom>
                  <a:avLst/>
                  <a:gdLst>
                    <a:gd name="T0" fmla="+- 0 9644 9522"/>
                    <a:gd name="T1" fmla="*/ T0 w 122"/>
                    <a:gd name="T2" fmla="+- 0 1334 1334"/>
                    <a:gd name="T3" fmla="*/ 1334 h 175"/>
                    <a:gd name="T4" fmla="+- 0 9522 9522"/>
                    <a:gd name="T5" fmla="*/ T4 w 122"/>
                    <a:gd name="T6" fmla="+- 0 1334 1334"/>
                    <a:gd name="T7" fmla="*/ 1334 h 175"/>
                    <a:gd name="T8" fmla="+- 0 9592 9522"/>
                    <a:gd name="T9" fmla="*/ T8 w 122"/>
                    <a:gd name="T10" fmla="+- 0 1510 1334"/>
                    <a:gd name="T11" fmla="*/ 1510 h 175"/>
                    <a:gd name="T12" fmla="+- 0 9644 9522"/>
                    <a:gd name="T13" fmla="*/ T12 w 122"/>
                    <a:gd name="T14" fmla="+- 0 1334 1334"/>
                    <a:gd name="T15" fmla="*/ 1334 h 175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22" h="175">
                      <a:moveTo>
                        <a:pt x="122" y="0"/>
                      </a:moveTo>
                      <a:lnTo>
                        <a:pt x="0" y="0"/>
                      </a:lnTo>
                      <a:lnTo>
                        <a:pt x="70" y="176"/>
                      </a:lnTo>
                      <a:lnTo>
                        <a:pt x="122" y="0"/>
                      </a:lnTo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18385" name="Group 3089"/>
              <p:cNvGrpSpPr>
                <a:grpSpLocks/>
              </p:cNvGrpSpPr>
              <p:nvPr/>
            </p:nvGrpSpPr>
            <p:grpSpPr bwMode="auto">
              <a:xfrm>
                <a:off x="9522" y="-174"/>
                <a:ext cx="122" cy="175"/>
                <a:chOff x="9522" y="-174"/>
                <a:chExt cx="122" cy="175"/>
              </a:xfrm>
            </p:grpSpPr>
            <p:sp>
              <p:nvSpPr>
                <p:cNvPr id="18450" name="Freeform 3090"/>
                <p:cNvSpPr>
                  <a:spLocks/>
                </p:cNvSpPr>
                <p:nvPr/>
              </p:nvSpPr>
              <p:spPr bwMode="auto">
                <a:xfrm>
                  <a:off x="9522" y="-174"/>
                  <a:ext cx="122" cy="175"/>
                </a:xfrm>
                <a:custGeom>
                  <a:avLst/>
                  <a:gdLst>
                    <a:gd name="T0" fmla="+- 0 9592 9522"/>
                    <a:gd name="T1" fmla="*/ T0 w 122"/>
                    <a:gd name="T2" fmla="+- 0 -174 -174"/>
                    <a:gd name="T3" fmla="*/ -174 h 175"/>
                    <a:gd name="T4" fmla="+- 0 9522 9522"/>
                    <a:gd name="T5" fmla="*/ T4 w 122"/>
                    <a:gd name="T6" fmla="+- 0 1 -174"/>
                    <a:gd name="T7" fmla="*/ 1 h 175"/>
                    <a:gd name="T8" fmla="+- 0 9644 9522"/>
                    <a:gd name="T9" fmla="*/ T8 w 122"/>
                    <a:gd name="T10" fmla="+- 0 1 -174"/>
                    <a:gd name="T11" fmla="*/ 1 h 175"/>
                    <a:gd name="T12" fmla="+- 0 9592 9522"/>
                    <a:gd name="T13" fmla="*/ T12 w 122"/>
                    <a:gd name="T14" fmla="+- 0 -174 -174"/>
                    <a:gd name="T15" fmla="*/ -174 h 175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22" h="175">
                      <a:moveTo>
                        <a:pt x="70" y="0"/>
                      </a:moveTo>
                      <a:lnTo>
                        <a:pt x="0" y="175"/>
                      </a:lnTo>
                      <a:lnTo>
                        <a:pt x="122" y="175"/>
                      </a:lnTo>
                      <a:lnTo>
                        <a:pt x="70" y="0"/>
                      </a:lnTo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18386" name="Group 3091"/>
              <p:cNvGrpSpPr>
                <a:grpSpLocks/>
              </p:cNvGrpSpPr>
              <p:nvPr/>
            </p:nvGrpSpPr>
            <p:grpSpPr bwMode="auto">
              <a:xfrm>
                <a:off x="9522" y="3019"/>
                <a:ext cx="122" cy="175"/>
                <a:chOff x="9522" y="3019"/>
                <a:chExt cx="122" cy="175"/>
              </a:xfrm>
            </p:grpSpPr>
            <p:sp>
              <p:nvSpPr>
                <p:cNvPr id="18449" name="Freeform 3092"/>
                <p:cNvSpPr>
                  <a:spLocks/>
                </p:cNvSpPr>
                <p:nvPr/>
              </p:nvSpPr>
              <p:spPr bwMode="auto">
                <a:xfrm>
                  <a:off x="9522" y="3019"/>
                  <a:ext cx="122" cy="175"/>
                </a:xfrm>
                <a:custGeom>
                  <a:avLst/>
                  <a:gdLst>
                    <a:gd name="T0" fmla="+- 0 9644 9522"/>
                    <a:gd name="T1" fmla="*/ T0 w 122"/>
                    <a:gd name="T2" fmla="+- 0 3019 3019"/>
                    <a:gd name="T3" fmla="*/ 3019 h 175"/>
                    <a:gd name="T4" fmla="+- 0 9522 9522"/>
                    <a:gd name="T5" fmla="*/ T4 w 122"/>
                    <a:gd name="T6" fmla="+- 0 3019 3019"/>
                    <a:gd name="T7" fmla="*/ 3019 h 175"/>
                    <a:gd name="T8" fmla="+- 0 9591 9522"/>
                    <a:gd name="T9" fmla="*/ T8 w 122"/>
                    <a:gd name="T10" fmla="+- 0 3194 3019"/>
                    <a:gd name="T11" fmla="*/ 3194 h 175"/>
                    <a:gd name="T12" fmla="+- 0 9644 9522"/>
                    <a:gd name="T13" fmla="*/ T12 w 122"/>
                    <a:gd name="T14" fmla="+- 0 3019 3019"/>
                    <a:gd name="T15" fmla="*/ 3019 h 175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22" h="175">
                      <a:moveTo>
                        <a:pt x="122" y="0"/>
                      </a:moveTo>
                      <a:lnTo>
                        <a:pt x="0" y="0"/>
                      </a:lnTo>
                      <a:lnTo>
                        <a:pt x="69" y="175"/>
                      </a:lnTo>
                      <a:lnTo>
                        <a:pt x="122" y="0"/>
                      </a:lnTo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18387" name="Group 3093"/>
              <p:cNvGrpSpPr>
                <a:grpSpLocks/>
              </p:cNvGrpSpPr>
              <p:nvPr/>
            </p:nvGrpSpPr>
            <p:grpSpPr bwMode="auto">
              <a:xfrm>
                <a:off x="9522" y="1510"/>
                <a:ext cx="122" cy="176"/>
                <a:chOff x="9522" y="1510"/>
                <a:chExt cx="122" cy="176"/>
              </a:xfrm>
            </p:grpSpPr>
            <p:sp>
              <p:nvSpPr>
                <p:cNvPr id="18448" name="Freeform 3094"/>
                <p:cNvSpPr>
                  <a:spLocks/>
                </p:cNvSpPr>
                <p:nvPr/>
              </p:nvSpPr>
              <p:spPr bwMode="auto">
                <a:xfrm>
                  <a:off x="9522" y="1510"/>
                  <a:ext cx="122" cy="176"/>
                </a:xfrm>
                <a:custGeom>
                  <a:avLst/>
                  <a:gdLst>
                    <a:gd name="T0" fmla="+- 0 9591 9522"/>
                    <a:gd name="T1" fmla="*/ T0 w 122"/>
                    <a:gd name="T2" fmla="+- 0 1510 1510"/>
                    <a:gd name="T3" fmla="*/ 1510 h 176"/>
                    <a:gd name="T4" fmla="+- 0 9522 9522"/>
                    <a:gd name="T5" fmla="*/ T4 w 122"/>
                    <a:gd name="T6" fmla="+- 0 1686 1510"/>
                    <a:gd name="T7" fmla="*/ 1686 h 176"/>
                    <a:gd name="T8" fmla="+- 0 9644 9522"/>
                    <a:gd name="T9" fmla="*/ T8 w 122"/>
                    <a:gd name="T10" fmla="+- 0 1686 1510"/>
                    <a:gd name="T11" fmla="*/ 1686 h 176"/>
                    <a:gd name="T12" fmla="+- 0 9591 9522"/>
                    <a:gd name="T13" fmla="*/ T12 w 122"/>
                    <a:gd name="T14" fmla="+- 0 1510 1510"/>
                    <a:gd name="T15" fmla="*/ 1510 h 176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22" h="176">
                      <a:moveTo>
                        <a:pt x="69" y="0"/>
                      </a:moveTo>
                      <a:lnTo>
                        <a:pt x="0" y="176"/>
                      </a:lnTo>
                      <a:lnTo>
                        <a:pt x="122" y="176"/>
                      </a:lnTo>
                      <a:lnTo>
                        <a:pt x="69" y="0"/>
                      </a:lnTo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18388" name="Group 3095"/>
              <p:cNvGrpSpPr>
                <a:grpSpLocks/>
              </p:cNvGrpSpPr>
              <p:nvPr/>
            </p:nvGrpSpPr>
            <p:grpSpPr bwMode="auto">
              <a:xfrm>
                <a:off x="9504" y="1501"/>
                <a:ext cx="158" cy="2"/>
                <a:chOff x="9504" y="1501"/>
                <a:chExt cx="158" cy="2"/>
              </a:xfrm>
            </p:grpSpPr>
            <p:sp>
              <p:nvSpPr>
                <p:cNvPr id="18447" name="Freeform 3096"/>
                <p:cNvSpPr>
                  <a:spLocks/>
                </p:cNvSpPr>
                <p:nvPr/>
              </p:nvSpPr>
              <p:spPr bwMode="auto">
                <a:xfrm>
                  <a:off x="9504" y="1501"/>
                  <a:ext cx="158" cy="2"/>
                </a:xfrm>
                <a:custGeom>
                  <a:avLst/>
                  <a:gdLst>
                    <a:gd name="T0" fmla="+- 0 9504 9504"/>
                    <a:gd name="T1" fmla="*/ T0 w 158"/>
                    <a:gd name="T2" fmla="+- 0 9662 9504"/>
                    <a:gd name="T3" fmla="*/ T2 w 158"/>
                  </a:gdLst>
                  <a:ahLst/>
                  <a:cxnLst>
                    <a:cxn ang="0">
                      <a:pos x="T1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158">
                      <a:moveTo>
                        <a:pt x="0" y="0"/>
                      </a:moveTo>
                      <a:lnTo>
                        <a:pt x="158" y="0"/>
                      </a:lnTo>
                    </a:path>
                  </a:pathLst>
                </a:custGeom>
                <a:noFill/>
                <a:ln w="21819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18389" name="Group 3097"/>
              <p:cNvGrpSpPr>
                <a:grpSpLocks/>
              </p:cNvGrpSpPr>
              <p:nvPr/>
            </p:nvGrpSpPr>
            <p:grpSpPr bwMode="auto">
              <a:xfrm>
                <a:off x="9522" y="1334"/>
                <a:ext cx="122" cy="175"/>
                <a:chOff x="9522" y="1334"/>
                <a:chExt cx="122" cy="175"/>
              </a:xfrm>
            </p:grpSpPr>
            <p:sp>
              <p:nvSpPr>
                <p:cNvPr id="18446" name="Freeform 3098"/>
                <p:cNvSpPr>
                  <a:spLocks/>
                </p:cNvSpPr>
                <p:nvPr/>
              </p:nvSpPr>
              <p:spPr bwMode="auto">
                <a:xfrm>
                  <a:off x="9522" y="1334"/>
                  <a:ext cx="122" cy="175"/>
                </a:xfrm>
                <a:custGeom>
                  <a:avLst/>
                  <a:gdLst>
                    <a:gd name="T0" fmla="+- 0 9644 9522"/>
                    <a:gd name="T1" fmla="*/ T0 w 122"/>
                    <a:gd name="T2" fmla="+- 0 1334 1334"/>
                    <a:gd name="T3" fmla="*/ 1334 h 175"/>
                    <a:gd name="T4" fmla="+- 0 9522 9522"/>
                    <a:gd name="T5" fmla="*/ T4 w 122"/>
                    <a:gd name="T6" fmla="+- 0 1334 1334"/>
                    <a:gd name="T7" fmla="*/ 1334 h 175"/>
                    <a:gd name="T8" fmla="+- 0 9591 9522"/>
                    <a:gd name="T9" fmla="*/ T8 w 122"/>
                    <a:gd name="T10" fmla="+- 0 1510 1334"/>
                    <a:gd name="T11" fmla="*/ 1510 h 175"/>
                    <a:gd name="T12" fmla="+- 0 9644 9522"/>
                    <a:gd name="T13" fmla="*/ T12 w 122"/>
                    <a:gd name="T14" fmla="+- 0 1334 1334"/>
                    <a:gd name="T15" fmla="*/ 1334 h 175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22" h="175">
                      <a:moveTo>
                        <a:pt x="122" y="0"/>
                      </a:moveTo>
                      <a:lnTo>
                        <a:pt x="0" y="0"/>
                      </a:lnTo>
                      <a:lnTo>
                        <a:pt x="69" y="176"/>
                      </a:lnTo>
                      <a:lnTo>
                        <a:pt x="122" y="0"/>
                      </a:lnTo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18390" name="Group 3099"/>
              <p:cNvGrpSpPr>
                <a:grpSpLocks/>
              </p:cNvGrpSpPr>
              <p:nvPr/>
            </p:nvGrpSpPr>
            <p:grpSpPr bwMode="auto">
              <a:xfrm>
                <a:off x="9522" y="-174"/>
                <a:ext cx="122" cy="175"/>
                <a:chOff x="9522" y="-174"/>
                <a:chExt cx="122" cy="175"/>
              </a:xfrm>
            </p:grpSpPr>
            <p:sp>
              <p:nvSpPr>
                <p:cNvPr id="18445" name="Freeform 3100"/>
                <p:cNvSpPr>
                  <a:spLocks/>
                </p:cNvSpPr>
                <p:nvPr/>
              </p:nvSpPr>
              <p:spPr bwMode="auto">
                <a:xfrm>
                  <a:off x="9522" y="-174"/>
                  <a:ext cx="122" cy="175"/>
                </a:xfrm>
                <a:custGeom>
                  <a:avLst/>
                  <a:gdLst>
                    <a:gd name="T0" fmla="+- 0 9591 9522"/>
                    <a:gd name="T1" fmla="*/ T0 w 122"/>
                    <a:gd name="T2" fmla="+- 0 -174 -174"/>
                    <a:gd name="T3" fmla="*/ -174 h 175"/>
                    <a:gd name="T4" fmla="+- 0 9522 9522"/>
                    <a:gd name="T5" fmla="*/ T4 w 122"/>
                    <a:gd name="T6" fmla="+- 0 1 -174"/>
                    <a:gd name="T7" fmla="*/ 1 h 175"/>
                    <a:gd name="T8" fmla="+- 0 9644 9522"/>
                    <a:gd name="T9" fmla="*/ T8 w 122"/>
                    <a:gd name="T10" fmla="+- 0 1 -174"/>
                    <a:gd name="T11" fmla="*/ 1 h 175"/>
                    <a:gd name="T12" fmla="+- 0 9591 9522"/>
                    <a:gd name="T13" fmla="*/ T12 w 122"/>
                    <a:gd name="T14" fmla="+- 0 -174 -174"/>
                    <a:gd name="T15" fmla="*/ -174 h 175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22" h="175">
                      <a:moveTo>
                        <a:pt x="69" y="0"/>
                      </a:moveTo>
                      <a:lnTo>
                        <a:pt x="0" y="175"/>
                      </a:lnTo>
                      <a:lnTo>
                        <a:pt x="122" y="175"/>
                      </a:lnTo>
                      <a:lnTo>
                        <a:pt x="69" y="0"/>
                      </a:lnTo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18391" name="Group 3101"/>
              <p:cNvGrpSpPr>
                <a:grpSpLocks/>
              </p:cNvGrpSpPr>
              <p:nvPr/>
            </p:nvGrpSpPr>
            <p:grpSpPr bwMode="auto">
              <a:xfrm>
                <a:off x="9522" y="3019"/>
                <a:ext cx="122" cy="175"/>
                <a:chOff x="9522" y="3019"/>
                <a:chExt cx="122" cy="175"/>
              </a:xfrm>
            </p:grpSpPr>
            <p:sp>
              <p:nvSpPr>
                <p:cNvPr id="18444" name="Freeform 3102"/>
                <p:cNvSpPr>
                  <a:spLocks/>
                </p:cNvSpPr>
                <p:nvPr/>
              </p:nvSpPr>
              <p:spPr bwMode="auto">
                <a:xfrm>
                  <a:off x="9522" y="3019"/>
                  <a:ext cx="122" cy="175"/>
                </a:xfrm>
                <a:custGeom>
                  <a:avLst/>
                  <a:gdLst>
                    <a:gd name="T0" fmla="+- 0 9644 9522"/>
                    <a:gd name="T1" fmla="*/ T0 w 122"/>
                    <a:gd name="T2" fmla="+- 0 3019 3019"/>
                    <a:gd name="T3" fmla="*/ 3019 h 175"/>
                    <a:gd name="T4" fmla="+- 0 9522 9522"/>
                    <a:gd name="T5" fmla="*/ T4 w 122"/>
                    <a:gd name="T6" fmla="+- 0 3019 3019"/>
                    <a:gd name="T7" fmla="*/ 3019 h 175"/>
                    <a:gd name="T8" fmla="+- 0 9591 9522"/>
                    <a:gd name="T9" fmla="*/ T8 w 122"/>
                    <a:gd name="T10" fmla="+- 0 3194 3019"/>
                    <a:gd name="T11" fmla="*/ 3194 h 175"/>
                    <a:gd name="T12" fmla="+- 0 9644 9522"/>
                    <a:gd name="T13" fmla="*/ T12 w 122"/>
                    <a:gd name="T14" fmla="+- 0 3019 3019"/>
                    <a:gd name="T15" fmla="*/ 3019 h 175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22" h="175">
                      <a:moveTo>
                        <a:pt x="122" y="0"/>
                      </a:moveTo>
                      <a:lnTo>
                        <a:pt x="0" y="0"/>
                      </a:lnTo>
                      <a:lnTo>
                        <a:pt x="69" y="175"/>
                      </a:lnTo>
                      <a:lnTo>
                        <a:pt x="122" y="0"/>
                      </a:lnTo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18392" name="Group 3103"/>
              <p:cNvGrpSpPr>
                <a:grpSpLocks/>
              </p:cNvGrpSpPr>
              <p:nvPr/>
            </p:nvGrpSpPr>
            <p:grpSpPr bwMode="auto">
              <a:xfrm>
                <a:off x="9522" y="1510"/>
                <a:ext cx="122" cy="176"/>
                <a:chOff x="9522" y="1510"/>
                <a:chExt cx="122" cy="176"/>
              </a:xfrm>
            </p:grpSpPr>
            <p:sp>
              <p:nvSpPr>
                <p:cNvPr id="18443" name="Freeform 3104"/>
                <p:cNvSpPr>
                  <a:spLocks/>
                </p:cNvSpPr>
                <p:nvPr/>
              </p:nvSpPr>
              <p:spPr bwMode="auto">
                <a:xfrm>
                  <a:off x="9522" y="1510"/>
                  <a:ext cx="122" cy="176"/>
                </a:xfrm>
                <a:custGeom>
                  <a:avLst/>
                  <a:gdLst>
                    <a:gd name="T0" fmla="+- 0 9591 9522"/>
                    <a:gd name="T1" fmla="*/ T0 w 122"/>
                    <a:gd name="T2" fmla="+- 0 1510 1510"/>
                    <a:gd name="T3" fmla="*/ 1510 h 176"/>
                    <a:gd name="T4" fmla="+- 0 9522 9522"/>
                    <a:gd name="T5" fmla="*/ T4 w 122"/>
                    <a:gd name="T6" fmla="+- 0 1686 1510"/>
                    <a:gd name="T7" fmla="*/ 1686 h 176"/>
                    <a:gd name="T8" fmla="+- 0 9644 9522"/>
                    <a:gd name="T9" fmla="*/ T8 w 122"/>
                    <a:gd name="T10" fmla="+- 0 1686 1510"/>
                    <a:gd name="T11" fmla="*/ 1686 h 176"/>
                    <a:gd name="T12" fmla="+- 0 9591 9522"/>
                    <a:gd name="T13" fmla="*/ T12 w 122"/>
                    <a:gd name="T14" fmla="+- 0 1510 1510"/>
                    <a:gd name="T15" fmla="*/ 1510 h 176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22" h="176">
                      <a:moveTo>
                        <a:pt x="69" y="0"/>
                      </a:moveTo>
                      <a:lnTo>
                        <a:pt x="0" y="176"/>
                      </a:lnTo>
                      <a:lnTo>
                        <a:pt x="122" y="176"/>
                      </a:lnTo>
                      <a:lnTo>
                        <a:pt x="69" y="0"/>
                      </a:lnTo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18393" name="Group 3105"/>
              <p:cNvGrpSpPr>
                <a:grpSpLocks/>
              </p:cNvGrpSpPr>
              <p:nvPr/>
            </p:nvGrpSpPr>
            <p:grpSpPr bwMode="auto">
              <a:xfrm>
                <a:off x="9522" y="3019"/>
                <a:ext cx="122" cy="175"/>
                <a:chOff x="9522" y="3019"/>
                <a:chExt cx="122" cy="175"/>
              </a:xfrm>
            </p:grpSpPr>
            <p:sp>
              <p:nvSpPr>
                <p:cNvPr id="18442" name="Freeform 3106"/>
                <p:cNvSpPr>
                  <a:spLocks/>
                </p:cNvSpPr>
                <p:nvPr/>
              </p:nvSpPr>
              <p:spPr bwMode="auto">
                <a:xfrm>
                  <a:off x="9522" y="3019"/>
                  <a:ext cx="122" cy="175"/>
                </a:xfrm>
                <a:custGeom>
                  <a:avLst/>
                  <a:gdLst>
                    <a:gd name="T0" fmla="+- 0 9644 9522"/>
                    <a:gd name="T1" fmla="*/ T0 w 122"/>
                    <a:gd name="T2" fmla="+- 0 3019 3019"/>
                    <a:gd name="T3" fmla="*/ 3019 h 175"/>
                    <a:gd name="T4" fmla="+- 0 9522 9522"/>
                    <a:gd name="T5" fmla="*/ T4 w 122"/>
                    <a:gd name="T6" fmla="+- 0 3019 3019"/>
                    <a:gd name="T7" fmla="*/ 3019 h 175"/>
                    <a:gd name="T8" fmla="+- 0 9591 9522"/>
                    <a:gd name="T9" fmla="*/ T8 w 122"/>
                    <a:gd name="T10" fmla="+- 0 3194 3019"/>
                    <a:gd name="T11" fmla="*/ 3194 h 175"/>
                    <a:gd name="T12" fmla="+- 0 9644 9522"/>
                    <a:gd name="T13" fmla="*/ T12 w 122"/>
                    <a:gd name="T14" fmla="+- 0 3019 3019"/>
                    <a:gd name="T15" fmla="*/ 3019 h 175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22" h="175">
                      <a:moveTo>
                        <a:pt x="122" y="0"/>
                      </a:moveTo>
                      <a:lnTo>
                        <a:pt x="0" y="0"/>
                      </a:lnTo>
                      <a:lnTo>
                        <a:pt x="69" y="175"/>
                      </a:lnTo>
                      <a:lnTo>
                        <a:pt x="122" y="0"/>
                      </a:lnTo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18394" name="Group 3107"/>
              <p:cNvGrpSpPr>
                <a:grpSpLocks/>
              </p:cNvGrpSpPr>
              <p:nvPr/>
            </p:nvGrpSpPr>
            <p:grpSpPr bwMode="auto">
              <a:xfrm>
                <a:off x="9522" y="1510"/>
                <a:ext cx="122" cy="176"/>
                <a:chOff x="9522" y="1510"/>
                <a:chExt cx="122" cy="176"/>
              </a:xfrm>
            </p:grpSpPr>
            <p:sp>
              <p:nvSpPr>
                <p:cNvPr id="18441" name="Freeform 3108"/>
                <p:cNvSpPr>
                  <a:spLocks/>
                </p:cNvSpPr>
                <p:nvPr/>
              </p:nvSpPr>
              <p:spPr bwMode="auto">
                <a:xfrm>
                  <a:off x="9522" y="1510"/>
                  <a:ext cx="122" cy="176"/>
                </a:xfrm>
                <a:custGeom>
                  <a:avLst/>
                  <a:gdLst>
                    <a:gd name="T0" fmla="+- 0 9591 9522"/>
                    <a:gd name="T1" fmla="*/ T0 w 122"/>
                    <a:gd name="T2" fmla="+- 0 1510 1510"/>
                    <a:gd name="T3" fmla="*/ 1510 h 176"/>
                    <a:gd name="T4" fmla="+- 0 9522 9522"/>
                    <a:gd name="T5" fmla="*/ T4 w 122"/>
                    <a:gd name="T6" fmla="+- 0 1686 1510"/>
                    <a:gd name="T7" fmla="*/ 1686 h 176"/>
                    <a:gd name="T8" fmla="+- 0 9644 9522"/>
                    <a:gd name="T9" fmla="*/ T8 w 122"/>
                    <a:gd name="T10" fmla="+- 0 1686 1510"/>
                    <a:gd name="T11" fmla="*/ 1686 h 176"/>
                    <a:gd name="T12" fmla="+- 0 9591 9522"/>
                    <a:gd name="T13" fmla="*/ T12 w 122"/>
                    <a:gd name="T14" fmla="+- 0 1510 1510"/>
                    <a:gd name="T15" fmla="*/ 1510 h 176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22" h="176">
                      <a:moveTo>
                        <a:pt x="69" y="0"/>
                      </a:moveTo>
                      <a:lnTo>
                        <a:pt x="0" y="176"/>
                      </a:lnTo>
                      <a:lnTo>
                        <a:pt x="122" y="176"/>
                      </a:lnTo>
                      <a:lnTo>
                        <a:pt x="69" y="0"/>
                      </a:lnTo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18395" name="Group 3109"/>
              <p:cNvGrpSpPr>
                <a:grpSpLocks/>
              </p:cNvGrpSpPr>
              <p:nvPr/>
            </p:nvGrpSpPr>
            <p:grpSpPr bwMode="auto">
              <a:xfrm>
                <a:off x="9504" y="1501"/>
                <a:ext cx="158" cy="2"/>
                <a:chOff x="9504" y="1501"/>
                <a:chExt cx="158" cy="2"/>
              </a:xfrm>
            </p:grpSpPr>
            <p:sp>
              <p:nvSpPr>
                <p:cNvPr id="18440" name="Freeform 3110"/>
                <p:cNvSpPr>
                  <a:spLocks/>
                </p:cNvSpPr>
                <p:nvPr/>
              </p:nvSpPr>
              <p:spPr bwMode="auto">
                <a:xfrm>
                  <a:off x="9504" y="1501"/>
                  <a:ext cx="158" cy="2"/>
                </a:xfrm>
                <a:custGeom>
                  <a:avLst/>
                  <a:gdLst>
                    <a:gd name="T0" fmla="+- 0 9504 9504"/>
                    <a:gd name="T1" fmla="*/ T0 w 158"/>
                    <a:gd name="T2" fmla="+- 0 9662 9504"/>
                    <a:gd name="T3" fmla="*/ T2 w 158"/>
                  </a:gdLst>
                  <a:ahLst/>
                  <a:cxnLst>
                    <a:cxn ang="0">
                      <a:pos x="T1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158">
                      <a:moveTo>
                        <a:pt x="0" y="0"/>
                      </a:moveTo>
                      <a:lnTo>
                        <a:pt x="158" y="0"/>
                      </a:lnTo>
                    </a:path>
                  </a:pathLst>
                </a:custGeom>
                <a:noFill/>
                <a:ln w="21817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18396" name="Group 3111"/>
              <p:cNvGrpSpPr>
                <a:grpSpLocks/>
              </p:cNvGrpSpPr>
              <p:nvPr/>
            </p:nvGrpSpPr>
            <p:grpSpPr bwMode="auto">
              <a:xfrm>
                <a:off x="9522" y="1334"/>
                <a:ext cx="122" cy="175"/>
                <a:chOff x="9522" y="1334"/>
                <a:chExt cx="122" cy="175"/>
              </a:xfrm>
            </p:grpSpPr>
            <p:sp>
              <p:nvSpPr>
                <p:cNvPr id="18439" name="Freeform 3112"/>
                <p:cNvSpPr>
                  <a:spLocks/>
                </p:cNvSpPr>
                <p:nvPr/>
              </p:nvSpPr>
              <p:spPr bwMode="auto">
                <a:xfrm>
                  <a:off x="9522" y="1334"/>
                  <a:ext cx="122" cy="175"/>
                </a:xfrm>
                <a:custGeom>
                  <a:avLst/>
                  <a:gdLst>
                    <a:gd name="T0" fmla="+- 0 9644 9522"/>
                    <a:gd name="T1" fmla="*/ T0 w 122"/>
                    <a:gd name="T2" fmla="+- 0 1334 1334"/>
                    <a:gd name="T3" fmla="*/ 1334 h 175"/>
                    <a:gd name="T4" fmla="+- 0 9522 9522"/>
                    <a:gd name="T5" fmla="*/ T4 w 122"/>
                    <a:gd name="T6" fmla="+- 0 1334 1334"/>
                    <a:gd name="T7" fmla="*/ 1334 h 175"/>
                    <a:gd name="T8" fmla="+- 0 9591 9522"/>
                    <a:gd name="T9" fmla="*/ T8 w 122"/>
                    <a:gd name="T10" fmla="+- 0 1510 1334"/>
                    <a:gd name="T11" fmla="*/ 1510 h 175"/>
                    <a:gd name="T12" fmla="+- 0 9644 9522"/>
                    <a:gd name="T13" fmla="*/ T12 w 122"/>
                    <a:gd name="T14" fmla="+- 0 1334 1334"/>
                    <a:gd name="T15" fmla="*/ 1334 h 175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22" h="175">
                      <a:moveTo>
                        <a:pt x="122" y="0"/>
                      </a:moveTo>
                      <a:lnTo>
                        <a:pt x="0" y="0"/>
                      </a:lnTo>
                      <a:lnTo>
                        <a:pt x="69" y="176"/>
                      </a:lnTo>
                      <a:lnTo>
                        <a:pt x="122" y="0"/>
                      </a:lnTo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18397" name="Group 3113"/>
              <p:cNvGrpSpPr>
                <a:grpSpLocks/>
              </p:cNvGrpSpPr>
              <p:nvPr/>
            </p:nvGrpSpPr>
            <p:grpSpPr bwMode="auto">
              <a:xfrm>
                <a:off x="9522" y="-174"/>
                <a:ext cx="122" cy="175"/>
                <a:chOff x="9522" y="-174"/>
                <a:chExt cx="122" cy="175"/>
              </a:xfrm>
            </p:grpSpPr>
            <p:sp>
              <p:nvSpPr>
                <p:cNvPr id="18438" name="Freeform 3114"/>
                <p:cNvSpPr>
                  <a:spLocks/>
                </p:cNvSpPr>
                <p:nvPr/>
              </p:nvSpPr>
              <p:spPr bwMode="auto">
                <a:xfrm>
                  <a:off x="9522" y="-174"/>
                  <a:ext cx="122" cy="175"/>
                </a:xfrm>
                <a:custGeom>
                  <a:avLst/>
                  <a:gdLst>
                    <a:gd name="T0" fmla="+- 0 9591 9522"/>
                    <a:gd name="T1" fmla="*/ T0 w 122"/>
                    <a:gd name="T2" fmla="+- 0 -174 -174"/>
                    <a:gd name="T3" fmla="*/ -174 h 175"/>
                    <a:gd name="T4" fmla="+- 0 9522 9522"/>
                    <a:gd name="T5" fmla="*/ T4 w 122"/>
                    <a:gd name="T6" fmla="+- 0 1 -174"/>
                    <a:gd name="T7" fmla="*/ 1 h 175"/>
                    <a:gd name="T8" fmla="+- 0 9644 9522"/>
                    <a:gd name="T9" fmla="*/ T8 w 122"/>
                    <a:gd name="T10" fmla="+- 0 1 -174"/>
                    <a:gd name="T11" fmla="*/ 1 h 175"/>
                    <a:gd name="T12" fmla="+- 0 9591 9522"/>
                    <a:gd name="T13" fmla="*/ T12 w 122"/>
                    <a:gd name="T14" fmla="+- 0 -174 -174"/>
                    <a:gd name="T15" fmla="*/ -174 h 175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22" h="175">
                      <a:moveTo>
                        <a:pt x="69" y="0"/>
                      </a:moveTo>
                      <a:lnTo>
                        <a:pt x="0" y="175"/>
                      </a:lnTo>
                      <a:lnTo>
                        <a:pt x="122" y="175"/>
                      </a:lnTo>
                      <a:lnTo>
                        <a:pt x="69" y="0"/>
                      </a:lnTo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18398" name="Group 3115"/>
              <p:cNvGrpSpPr>
                <a:grpSpLocks/>
              </p:cNvGrpSpPr>
              <p:nvPr/>
            </p:nvGrpSpPr>
            <p:grpSpPr bwMode="auto">
              <a:xfrm>
                <a:off x="9522" y="1334"/>
                <a:ext cx="122" cy="175"/>
                <a:chOff x="9522" y="1334"/>
                <a:chExt cx="122" cy="175"/>
              </a:xfrm>
            </p:grpSpPr>
            <p:sp>
              <p:nvSpPr>
                <p:cNvPr id="18437" name="Freeform 3116"/>
                <p:cNvSpPr>
                  <a:spLocks/>
                </p:cNvSpPr>
                <p:nvPr/>
              </p:nvSpPr>
              <p:spPr bwMode="auto">
                <a:xfrm>
                  <a:off x="9522" y="1334"/>
                  <a:ext cx="122" cy="175"/>
                </a:xfrm>
                <a:custGeom>
                  <a:avLst/>
                  <a:gdLst>
                    <a:gd name="T0" fmla="+- 0 9644 9522"/>
                    <a:gd name="T1" fmla="*/ T0 w 122"/>
                    <a:gd name="T2" fmla="+- 0 1334 1334"/>
                    <a:gd name="T3" fmla="*/ 1334 h 175"/>
                    <a:gd name="T4" fmla="+- 0 9522 9522"/>
                    <a:gd name="T5" fmla="*/ T4 w 122"/>
                    <a:gd name="T6" fmla="+- 0 1334 1334"/>
                    <a:gd name="T7" fmla="*/ 1334 h 175"/>
                    <a:gd name="T8" fmla="+- 0 9591 9522"/>
                    <a:gd name="T9" fmla="*/ T8 w 122"/>
                    <a:gd name="T10" fmla="+- 0 1510 1334"/>
                    <a:gd name="T11" fmla="*/ 1510 h 175"/>
                    <a:gd name="T12" fmla="+- 0 9644 9522"/>
                    <a:gd name="T13" fmla="*/ T12 w 122"/>
                    <a:gd name="T14" fmla="+- 0 1334 1334"/>
                    <a:gd name="T15" fmla="*/ 1334 h 175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22" h="175">
                      <a:moveTo>
                        <a:pt x="122" y="0"/>
                      </a:moveTo>
                      <a:lnTo>
                        <a:pt x="0" y="0"/>
                      </a:lnTo>
                      <a:lnTo>
                        <a:pt x="69" y="176"/>
                      </a:lnTo>
                      <a:lnTo>
                        <a:pt x="122" y="0"/>
                      </a:lnTo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18399" name="Group 3117"/>
              <p:cNvGrpSpPr>
                <a:grpSpLocks/>
              </p:cNvGrpSpPr>
              <p:nvPr/>
            </p:nvGrpSpPr>
            <p:grpSpPr bwMode="auto">
              <a:xfrm>
                <a:off x="9522" y="-174"/>
                <a:ext cx="122" cy="175"/>
                <a:chOff x="9522" y="-174"/>
                <a:chExt cx="122" cy="175"/>
              </a:xfrm>
            </p:grpSpPr>
            <p:sp>
              <p:nvSpPr>
                <p:cNvPr id="18436" name="Freeform 3118"/>
                <p:cNvSpPr>
                  <a:spLocks/>
                </p:cNvSpPr>
                <p:nvPr/>
              </p:nvSpPr>
              <p:spPr bwMode="auto">
                <a:xfrm>
                  <a:off x="9522" y="-174"/>
                  <a:ext cx="122" cy="175"/>
                </a:xfrm>
                <a:custGeom>
                  <a:avLst/>
                  <a:gdLst>
                    <a:gd name="T0" fmla="+- 0 9591 9522"/>
                    <a:gd name="T1" fmla="*/ T0 w 122"/>
                    <a:gd name="T2" fmla="+- 0 -174 -174"/>
                    <a:gd name="T3" fmla="*/ -174 h 175"/>
                    <a:gd name="T4" fmla="+- 0 9522 9522"/>
                    <a:gd name="T5" fmla="*/ T4 w 122"/>
                    <a:gd name="T6" fmla="+- 0 1 -174"/>
                    <a:gd name="T7" fmla="*/ 1 h 175"/>
                    <a:gd name="T8" fmla="+- 0 9644 9522"/>
                    <a:gd name="T9" fmla="*/ T8 w 122"/>
                    <a:gd name="T10" fmla="+- 0 1 -174"/>
                    <a:gd name="T11" fmla="*/ 1 h 175"/>
                    <a:gd name="T12" fmla="+- 0 9591 9522"/>
                    <a:gd name="T13" fmla="*/ T12 w 122"/>
                    <a:gd name="T14" fmla="+- 0 -174 -174"/>
                    <a:gd name="T15" fmla="*/ -174 h 175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22" h="175">
                      <a:moveTo>
                        <a:pt x="69" y="0"/>
                      </a:moveTo>
                      <a:lnTo>
                        <a:pt x="0" y="175"/>
                      </a:lnTo>
                      <a:lnTo>
                        <a:pt x="122" y="175"/>
                      </a:lnTo>
                      <a:lnTo>
                        <a:pt x="69" y="0"/>
                      </a:lnTo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18400" name="Group 3119"/>
              <p:cNvGrpSpPr>
                <a:grpSpLocks/>
              </p:cNvGrpSpPr>
              <p:nvPr/>
            </p:nvGrpSpPr>
            <p:grpSpPr bwMode="auto">
              <a:xfrm>
                <a:off x="9522" y="3019"/>
                <a:ext cx="122" cy="175"/>
                <a:chOff x="9522" y="3019"/>
                <a:chExt cx="122" cy="175"/>
              </a:xfrm>
            </p:grpSpPr>
            <p:sp>
              <p:nvSpPr>
                <p:cNvPr id="18435" name="Freeform 3120"/>
                <p:cNvSpPr>
                  <a:spLocks/>
                </p:cNvSpPr>
                <p:nvPr/>
              </p:nvSpPr>
              <p:spPr bwMode="auto">
                <a:xfrm>
                  <a:off x="9522" y="3019"/>
                  <a:ext cx="122" cy="175"/>
                </a:xfrm>
                <a:custGeom>
                  <a:avLst/>
                  <a:gdLst>
                    <a:gd name="T0" fmla="+- 0 9644 9522"/>
                    <a:gd name="T1" fmla="*/ T0 w 122"/>
                    <a:gd name="T2" fmla="+- 0 3019 3019"/>
                    <a:gd name="T3" fmla="*/ 3019 h 175"/>
                    <a:gd name="T4" fmla="+- 0 9522 9522"/>
                    <a:gd name="T5" fmla="*/ T4 w 122"/>
                    <a:gd name="T6" fmla="+- 0 3019 3019"/>
                    <a:gd name="T7" fmla="*/ 3019 h 175"/>
                    <a:gd name="T8" fmla="+- 0 9591 9522"/>
                    <a:gd name="T9" fmla="*/ T8 w 122"/>
                    <a:gd name="T10" fmla="+- 0 3194 3019"/>
                    <a:gd name="T11" fmla="*/ 3194 h 175"/>
                    <a:gd name="T12" fmla="+- 0 9644 9522"/>
                    <a:gd name="T13" fmla="*/ T12 w 122"/>
                    <a:gd name="T14" fmla="+- 0 3019 3019"/>
                    <a:gd name="T15" fmla="*/ 3019 h 175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22" h="175">
                      <a:moveTo>
                        <a:pt x="122" y="0"/>
                      </a:moveTo>
                      <a:lnTo>
                        <a:pt x="0" y="0"/>
                      </a:lnTo>
                      <a:lnTo>
                        <a:pt x="69" y="175"/>
                      </a:lnTo>
                      <a:lnTo>
                        <a:pt x="122" y="0"/>
                      </a:lnTo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18401" name="Group 3121"/>
              <p:cNvGrpSpPr>
                <a:grpSpLocks/>
              </p:cNvGrpSpPr>
              <p:nvPr/>
            </p:nvGrpSpPr>
            <p:grpSpPr bwMode="auto">
              <a:xfrm>
                <a:off x="9522" y="1510"/>
                <a:ext cx="122" cy="176"/>
                <a:chOff x="9522" y="1510"/>
                <a:chExt cx="122" cy="176"/>
              </a:xfrm>
            </p:grpSpPr>
            <p:sp>
              <p:nvSpPr>
                <p:cNvPr id="18434" name="Freeform 3122"/>
                <p:cNvSpPr>
                  <a:spLocks/>
                </p:cNvSpPr>
                <p:nvPr/>
              </p:nvSpPr>
              <p:spPr bwMode="auto">
                <a:xfrm>
                  <a:off x="9522" y="1510"/>
                  <a:ext cx="122" cy="176"/>
                </a:xfrm>
                <a:custGeom>
                  <a:avLst/>
                  <a:gdLst>
                    <a:gd name="T0" fmla="+- 0 9591 9522"/>
                    <a:gd name="T1" fmla="*/ T0 w 122"/>
                    <a:gd name="T2" fmla="+- 0 1510 1510"/>
                    <a:gd name="T3" fmla="*/ 1510 h 176"/>
                    <a:gd name="T4" fmla="+- 0 9522 9522"/>
                    <a:gd name="T5" fmla="*/ T4 w 122"/>
                    <a:gd name="T6" fmla="+- 0 1686 1510"/>
                    <a:gd name="T7" fmla="*/ 1686 h 176"/>
                    <a:gd name="T8" fmla="+- 0 9644 9522"/>
                    <a:gd name="T9" fmla="*/ T8 w 122"/>
                    <a:gd name="T10" fmla="+- 0 1686 1510"/>
                    <a:gd name="T11" fmla="*/ 1686 h 176"/>
                    <a:gd name="T12" fmla="+- 0 9591 9522"/>
                    <a:gd name="T13" fmla="*/ T12 w 122"/>
                    <a:gd name="T14" fmla="+- 0 1510 1510"/>
                    <a:gd name="T15" fmla="*/ 1510 h 176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22" h="176">
                      <a:moveTo>
                        <a:pt x="69" y="0"/>
                      </a:moveTo>
                      <a:lnTo>
                        <a:pt x="0" y="176"/>
                      </a:lnTo>
                      <a:lnTo>
                        <a:pt x="122" y="176"/>
                      </a:lnTo>
                      <a:lnTo>
                        <a:pt x="69" y="0"/>
                      </a:lnTo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18402" name="Group 3123"/>
              <p:cNvGrpSpPr>
                <a:grpSpLocks/>
              </p:cNvGrpSpPr>
              <p:nvPr/>
            </p:nvGrpSpPr>
            <p:grpSpPr bwMode="auto">
              <a:xfrm>
                <a:off x="9522" y="3019"/>
                <a:ext cx="122" cy="175"/>
                <a:chOff x="9522" y="3019"/>
                <a:chExt cx="122" cy="175"/>
              </a:xfrm>
            </p:grpSpPr>
            <p:sp>
              <p:nvSpPr>
                <p:cNvPr id="18433" name="Freeform 3124"/>
                <p:cNvSpPr>
                  <a:spLocks/>
                </p:cNvSpPr>
                <p:nvPr/>
              </p:nvSpPr>
              <p:spPr bwMode="auto">
                <a:xfrm>
                  <a:off x="9522" y="3019"/>
                  <a:ext cx="122" cy="175"/>
                </a:xfrm>
                <a:custGeom>
                  <a:avLst/>
                  <a:gdLst>
                    <a:gd name="T0" fmla="+- 0 9644 9522"/>
                    <a:gd name="T1" fmla="*/ T0 w 122"/>
                    <a:gd name="T2" fmla="+- 0 3019 3019"/>
                    <a:gd name="T3" fmla="*/ 3019 h 175"/>
                    <a:gd name="T4" fmla="+- 0 9522 9522"/>
                    <a:gd name="T5" fmla="*/ T4 w 122"/>
                    <a:gd name="T6" fmla="+- 0 3019 3019"/>
                    <a:gd name="T7" fmla="*/ 3019 h 175"/>
                    <a:gd name="T8" fmla="+- 0 9591 9522"/>
                    <a:gd name="T9" fmla="*/ T8 w 122"/>
                    <a:gd name="T10" fmla="+- 0 3194 3019"/>
                    <a:gd name="T11" fmla="*/ 3194 h 175"/>
                    <a:gd name="T12" fmla="+- 0 9644 9522"/>
                    <a:gd name="T13" fmla="*/ T12 w 122"/>
                    <a:gd name="T14" fmla="+- 0 3019 3019"/>
                    <a:gd name="T15" fmla="*/ 3019 h 175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22" h="175">
                      <a:moveTo>
                        <a:pt x="122" y="0"/>
                      </a:moveTo>
                      <a:lnTo>
                        <a:pt x="0" y="0"/>
                      </a:lnTo>
                      <a:lnTo>
                        <a:pt x="69" y="175"/>
                      </a:lnTo>
                      <a:lnTo>
                        <a:pt x="122" y="0"/>
                      </a:lnTo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18403" name="Group 3125"/>
              <p:cNvGrpSpPr>
                <a:grpSpLocks/>
              </p:cNvGrpSpPr>
              <p:nvPr/>
            </p:nvGrpSpPr>
            <p:grpSpPr bwMode="auto">
              <a:xfrm>
                <a:off x="9522" y="1510"/>
                <a:ext cx="122" cy="176"/>
                <a:chOff x="9522" y="1510"/>
                <a:chExt cx="122" cy="176"/>
              </a:xfrm>
            </p:grpSpPr>
            <p:sp>
              <p:nvSpPr>
                <p:cNvPr id="18432" name="Freeform 3126"/>
                <p:cNvSpPr>
                  <a:spLocks/>
                </p:cNvSpPr>
                <p:nvPr/>
              </p:nvSpPr>
              <p:spPr bwMode="auto">
                <a:xfrm>
                  <a:off x="9522" y="1510"/>
                  <a:ext cx="122" cy="176"/>
                </a:xfrm>
                <a:custGeom>
                  <a:avLst/>
                  <a:gdLst>
                    <a:gd name="T0" fmla="+- 0 9591 9522"/>
                    <a:gd name="T1" fmla="*/ T0 w 122"/>
                    <a:gd name="T2" fmla="+- 0 1510 1510"/>
                    <a:gd name="T3" fmla="*/ 1510 h 176"/>
                    <a:gd name="T4" fmla="+- 0 9522 9522"/>
                    <a:gd name="T5" fmla="*/ T4 w 122"/>
                    <a:gd name="T6" fmla="+- 0 1686 1510"/>
                    <a:gd name="T7" fmla="*/ 1686 h 176"/>
                    <a:gd name="T8" fmla="+- 0 9644 9522"/>
                    <a:gd name="T9" fmla="*/ T8 w 122"/>
                    <a:gd name="T10" fmla="+- 0 1686 1510"/>
                    <a:gd name="T11" fmla="*/ 1686 h 176"/>
                    <a:gd name="T12" fmla="+- 0 9591 9522"/>
                    <a:gd name="T13" fmla="*/ T12 w 122"/>
                    <a:gd name="T14" fmla="+- 0 1510 1510"/>
                    <a:gd name="T15" fmla="*/ 1510 h 176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22" h="176">
                      <a:moveTo>
                        <a:pt x="69" y="0"/>
                      </a:moveTo>
                      <a:lnTo>
                        <a:pt x="0" y="176"/>
                      </a:lnTo>
                      <a:lnTo>
                        <a:pt x="122" y="176"/>
                      </a:lnTo>
                      <a:lnTo>
                        <a:pt x="69" y="0"/>
                      </a:lnTo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18404" name="Group 3127"/>
              <p:cNvGrpSpPr>
                <a:grpSpLocks/>
              </p:cNvGrpSpPr>
              <p:nvPr/>
            </p:nvGrpSpPr>
            <p:grpSpPr bwMode="auto">
              <a:xfrm>
                <a:off x="9504" y="1501"/>
                <a:ext cx="158" cy="2"/>
                <a:chOff x="9504" y="1501"/>
                <a:chExt cx="158" cy="2"/>
              </a:xfrm>
            </p:grpSpPr>
            <p:sp>
              <p:nvSpPr>
                <p:cNvPr id="18431" name="Freeform 3128"/>
                <p:cNvSpPr>
                  <a:spLocks/>
                </p:cNvSpPr>
                <p:nvPr/>
              </p:nvSpPr>
              <p:spPr bwMode="auto">
                <a:xfrm>
                  <a:off x="9504" y="1501"/>
                  <a:ext cx="158" cy="2"/>
                </a:xfrm>
                <a:custGeom>
                  <a:avLst/>
                  <a:gdLst>
                    <a:gd name="T0" fmla="+- 0 9504 9504"/>
                    <a:gd name="T1" fmla="*/ T0 w 158"/>
                    <a:gd name="T2" fmla="+- 0 9662 9504"/>
                    <a:gd name="T3" fmla="*/ T2 w 158"/>
                  </a:gdLst>
                  <a:ahLst/>
                  <a:cxnLst>
                    <a:cxn ang="0">
                      <a:pos x="T1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158">
                      <a:moveTo>
                        <a:pt x="0" y="0"/>
                      </a:moveTo>
                      <a:lnTo>
                        <a:pt x="158" y="0"/>
                      </a:lnTo>
                    </a:path>
                  </a:pathLst>
                </a:custGeom>
                <a:noFill/>
                <a:ln w="21817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18405" name="Group 3129"/>
              <p:cNvGrpSpPr>
                <a:grpSpLocks/>
              </p:cNvGrpSpPr>
              <p:nvPr/>
            </p:nvGrpSpPr>
            <p:grpSpPr bwMode="auto">
              <a:xfrm>
                <a:off x="9522" y="1334"/>
                <a:ext cx="122" cy="175"/>
                <a:chOff x="9522" y="1334"/>
                <a:chExt cx="122" cy="175"/>
              </a:xfrm>
            </p:grpSpPr>
            <p:sp>
              <p:nvSpPr>
                <p:cNvPr id="18430" name="Freeform 3130"/>
                <p:cNvSpPr>
                  <a:spLocks/>
                </p:cNvSpPr>
                <p:nvPr/>
              </p:nvSpPr>
              <p:spPr bwMode="auto">
                <a:xfrm>
                  <a:off x="9522" y="1334"/>
                  <a:ext cx="122" cy="175"/>
                </a:xfrm>
                <a:custGeom>
                  <a:avLst/>
                  <a:gdLst>
                    <a:gd name="T0" fmla="+- 0 9644 9522"/>
                    <a:gd name="T1" fmla="*/ T0 w 122"/>
                    <a:gd name="T2" fmla="+- 0 1335 1334"/>
                    <a:gd name="T3" fmla="*/ 1335 h 175"/>
                    <a:gd name="T4" fmla="+- 0 9522 9522"/>
                    <a:gd name="T5" fmla="*/ T4 w 122"/>
                    <a:gd name="T6" fmla="+- 0 1335 1334"/>
                    <a:gd name="T7" fmla="*/ 1335 h 175"/>
                    <a:gd name="T8" fmla="+- 0 9591 9522"/>
                    <a:gd name="T9" fmla="*/ T8 w 122"/>
                    <a:gd name="T10" fmla="+- 0 1510 1334"/>
                    <a:gd name="T11" fmla="*/ 1510 h 175"/>
                    <a:gd name="T12" fmla="+- 0 9644 9522"/>
                    <a:gd name="T13" fmla="*/ T12 w 122"/>
                    <a:gd name="T14" fmla="+- 0 1335 1334"/>
                    <a:gd name="T15" fmla="*/ 1335 h 175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22" h="175">
                      <a:moveTo>
                        <a:pt x="122" y="1"/>
                      </a:moveTo>
                      <a:lnTo>
                        <a:pt x="0" y="1"/>
                      </a:lnTo>
                      <a:lnTo>
                        <a:pt x="69" y="176"/>
                      </a:lnTo>
                      <a:lnTo>
                        <a:pt x="122" y="1"/>
                      </a:lnTo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18406" name="Group 3131"/>
              <p:cNvGrpSpPr>
                <a:grpSpLocks/>
              </p:cNvGrpSpPr>
              <p:nvPr/>
            </p:nvGrpSpPr>
            <p:grpSpPr bwMode="auto">
              <a:xfrm>
                <a:off x="9522" y="-174"/>
                <a:ext cx="122" cy="175"/>
                <a:chOff x="9522" y="-174"/>
                <a:chExt cx="122" cy="175"/>
              </a:xfrm>
            </p:grpSpPr>
            <p:sp>
              <p:nvSpPr>
                <p:cNvPr id="18429" name="Freeform 3132"/>
                <p:cNvSpPr>
                  <a:spLocks/>
                </p:cNvSpPr>
                <p:nvPr/>
              </p:nvSpPr>
              <p:spPr bwMode="auto">
                <a:xfrm>
                  <a:off x="9522" y="-174"/>
                  <a:ext cx="122" cy="175"/>
                </a:xfrm>
                <a:custGeom>
                  <a:avLst/>
                  <a:gdLst>
                    <a:gd name="T0" fmla="+- 0 9591 9522"/>
                    <a:gd name="T1" fmla="*/ T0 w 122"/>
                    <a:gd name="T2" fmla="+- 0 -174 -174"/>
                    <a:gd name="T3" fmla="*/ -174 h 175"/>
                    <a:gd name="T4" fmla="+- 0 9522 9522"/>
                    <a:gd name="T5" fmla="*/ T4 w 122"/>
                    <a:gd name="T6" fmla="+- 0 1 -174"/>
                    <a:gd name="T7" fmla="*/ 1 h 175"/>
                    <a:gd name="T8" fmla="+- 0 9644 9522"/>
                    <a:gd name="T9" fmla="*/ T8 w 122"/>
                    <a:gd name="T10" fmla="+- 0 1 -174"/>
                    <a:gd name="T11" fmla="*/ 1 h 175"/>
                    <a:gd name="T12" fmla="+- 0 9591 9522"/>
                    <a:gd name="T13" fmla="*/ T12 w 122"/>
                    <a:gd name="T14" fmla="+- 0 -174 -174"/>
                    <a:gd name="T15" fmla="*/ -174 h 175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22" h="175">
                      <a:moveTo>
                        <a:pt x="69" y="0"/>
                      </a:moveTo>
                      <a:lnTo>
                        <a:pt x="0" y="175"/>
                      </a:lnTo>
                      <a:lnTo>
                        <a:pt x="122" y="175"/>
                      </a:lnTo>
                      <a:lnTo>
                        <a:pt x="69" y="0"/>
                      </a:lnTo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18407" name="Group 3133"/>
              <p:cNvGrpSpPr>
                <a:grpSpLocks/>
              </p:cNvGrpSpPr>
              <p:nvPr/>
            </p:nvGrpSpPr>
            <p:grpSpPr bwMode="auto">
              <a:xfrm>
                <a:off x="9522" y="1334"/>
                <a:ext cx="122" cy="175"/>
                <a:chOff x="9522" y="1334"/>
                <a:chExt cx="122" cy="175"/>
              </a:xfrm>
            </p:grpSpPr>
            <p:sp>
              <p:nvSpPr>
                <p:cNvPr id="18428" name="Freeform 3134"/>
                <p:cNvSpPr>
                  <a:spLocks/>
                </p:cNvSpPr>
                <p:nvPr/>
              </p:nvSpPr>
              <p:spPr bwMode="auto">
                <a:xfrm>
                  <a:off x="9522" y="1334"/>
                  <a:ext cx="122" cy="175"/>
                </a:xfrm>
                <a:custGeom>
                  <a:avLst/>
                  <a:gdLst>
                    <a:gd name="T0" fmla="+- 0 9644 9522"/>
                    <a:gd name="T1" fmla="*/ T0 w 122"/>
                    <a:gd name="T2" fmla="+- 0 1335 1334"/>
                    <a:gd name="T3" fmla="*/ 1335 h 175"/>
                    <a:gd name="T4" fmla="+- 0 9522 9522"/>
                    <a:gd name="T5" fmla="*/ T4 w 122"/>
                    <a:gd name="T6" fmla="+- 0 1335 1334"/>
                    <a:gd name="T7" fmla="*/ 1335 h 175"/>
                    <a:gd name="T8" fmla="+- 0 9591 9522"/>
                    <a:gd name="T9" fmla="*/ T8 w 122"/>
                    <a:gd name="T10" fmla="+- 0 1510 1334"/>
                    <a:gd name="T11" fmla="*/ 1510 h 175"/>
                    <a:gd name="T12" fmla="+- 0 9644 9522"/>
                    <a:gd name="T13" fmla="*/ T12 w 122"/>
                    <a:gd name="T14" fmla="+- 0 1335 1334"/>
                    <a:gd name="T15" fmla="*/ 1335 h 175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22" h="175">
                      <a:moveTo>
                        <a:pt x="122" y="1"/>
                      </a:moveTo>
                      <a:lnTo>
                        <a:pt x="0" y="1"/>
                      </a:lnTo>
                      <a:lnTo>
                        <a:pt x="69" y="176"/>
                      </a:lnTo>
                      <a:lnTo>
                        <a:pt x="122" y="1"/>
                      </a:lnTo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18408" name="Group 3135"/>
              <p:cNvGrpSpPr>
                <a:grpSpLocks/>
              </p:cNvGrpSpPr>
              <p:nvPr/>
            </p:nvGrpSpPr>
            <p:grpSpPr bwMode="auto">
              <a:xfrm>
                <a:off x="9522" y="-174"/>
                <a:ext cx="122" cy="175"/>
                <a:chOff x="9522" y="-174"/>
                <a:chExt cx="122" cy="175"/>
              </a:xfrm>
            </p:grpSpPr>
            <p:sp>
              <p:nvSpPr>
                <p:cNvPr id="18427" name="Freeform 3136"/>
                <p:cNvSpPr>
                  <a:spLocks/>
                </p:cNvSpPr>
                <p:nvPr/>
              </p:nvSpPr>
              <p:spPr bwMode="auto">
                <a:xfrm>
                  <a:off x="9522" y="-174"/>
                  <a:ext cx="122" cy="175"/>
                </a:xfrm>
                <a:custGeom>
                  <a:avLst/>
                  <a:gdLst>
                    <a:gd name="T0" fmla="+- 0 9591 9522"/>
                    <a:gd name="T1" fmla="*/ T0 w 122"/>
                    <a:gd name="T2" fmla="+- 0 -174 -174"/>
                    <a:gd name="T3" fmla="*/ -174 h 175"/>
                    <a:gd name="T4" fmla="+- 0 9522 9522"/>
                    <a:gd name="T5" fmla="*/ T4 w 122"/>
                    <a:gd name="T6" fmla="+- 0 1 -174"/>
                    <a:gd name="T7" fmla="*/ 1 h 175"/>
                    <a:gd name="T8" fmla="+- 0 9644 9522"/>
                    <a:gd name="T9" fmla="*/ T8 w 122"/>
                    <a:gd name="T10" fmla="+- 0 1 -174"/>
                    <a:gd name="T11" fmla="*/ 1 h 175"/>
                    <a:gd name="T12" fmla="+- 0 9591 9522"/>
                    <a:gd name="T13" fmla="*/ T12 w 122"/>
                    <a:gd name="T14" fmla="+- 0 -174 -174"/>
                    <a:gd name="T15" fmla="*/ -174 h 175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22" h="175">
                      <a:moveTo>
                        <a:pt x="69" y="0"/>
                      </a:moveTo>
                      <a:lnTo>
                        <a:pt x="0" y="175"/>
                      </a:lnTo>
                      <a:lnTo>
                        <a:pt x="122" y="175"/>
                      </a:lnTo>
                      <a:lnTo>
                        <a:pt x="69" y="0"/>
                      </a:lnTo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18409" name="Group 3137"/>
              <p:cNvGrpSpPr>
                <a:grpSpLocks/>
              </p:cNvGrpSpPr>
              <p:nvPr/>
            </p:nvGrpSpPr>
            <p:grpSpPr bwMode="auto">
              <a:xfrm>
                <a:off x="9522" y="3019"/>
                <a:ext cx="122" cy="175"/>
                <a:chOff x="9522" y="3019"/>
                <a:chExt cx="122" cy="175"/>
              </a:xfrm>
            </p:grpSpPr>
            <p:sp>
              <p:nvSpPr>
                <p:cNvPr id="18426" name="Freeform 3138"/>
                <p:cNvSpPr>
                  <a:spLocks/>
                </p:cNvSpPr>
                <p:nvPr/>
              </p:nvSpPr>
              <p:spPr bwMode="auto">
                <a:xfrm>
                  <a:off x="9522" y="3019"/>
                  <a:ext cx="122" cy="175"/>
                </a:xfrm>
                <a:custGeom>
                  <a:avLst/>
                  <a:gdLst>
                    <a:gd name="T0" fmla="+- 0 9644 9522"/>
                    <a:gd name="T1" fmla="*/ T0 w 122"/>
                    <a:gd name="T2" fmla="+- 0 3019 3019"/>
                    <a:gd name="T3" fmla="*/ 3019 h 175"/>
                    <a:gd name="T4" fmla="+- 0 9522 9522"/>
                    <a:gd name="T5" fmla="*/ T4 w 122"/>
                    <a:gd name="T6" fmla="+- 0 3019 3019"/>
                    <a:gd name="T7" fmla="*/ 3019 h 175"/>
                    <a:gd name="T8" fmla="+- 0 9591 9522"/>
                    <a:gd name="T9" fmla="*/ T8 w 122"/>
                    <a:gd name="T10" fmla="+- 0 3194 3019"/>
                    <a:gd name="T11" fmla="*/ 3194 h 175"/>
                    <a:gd name="T12" fmla="+- 0 9644 9522"/>
                    <a:gd name="T13" fmla="*/ T12 w 122"/>
                    <a:gd name="T14" fmla="+- 0 3019 3019"/>
                    <a:gd name="T15" fmla="*/ 3019 h 175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22" h="175">
                      <a:moveTo>
                        <a:pt x="122" y="0"/>
                      </a:moveTo>
                      <a:lnTo>
                        <a:pt x="0" y="0"/>
                      </a:lnTo>
                      <a:lnTo>
                        <a:pt x="69" y="175"/>
                      </a:lnTo>
                      <a:lnTo>
                        <a:pt x="122" y="0"/>
                      </a:lnTo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18410" name="Group 3139"/>
              <p:cNvGrpSpPr>
                <a:grpSpLocks/>
              </p:cNvGrpSpPr>
              <p:nvPr/>
            </p:nvGrpSpPr>
            <p:grpSpPr bwMode="auto">
              <a:xfrm>
                <a:off x="9522" y="1510"/>
                <a:ext cx="122" cy="176"/>
                <a:chOff x="9522" y="1510"/>
                <a:chExt cx="122" cy="176"/>
              </a:xfrm>
            </p:grpSpPr>
            <p:sp>
              <p:nvSpPr>
                <p:cNvPr id="18425" name="Freeform 3140"/>
                <p:cNvSpPr>
                  <a:spLocks/>
                </p:cNvSpPr>
                <p:nvPr/>
              </p:nvSpPr>
              <p:spPr bwMode="auto">
                <a:xfrm>
                  <a:off x="9522" y="1510"/>
                  <a:ext cx="122" cy="176"/>
                </a:xfrm>
                <a:custGeom>
                  <a:avLst/>
                  <a:gdLst>
                    <a:gd name="T0" fmla="+- 0 9591 9522"/>
                    <a:gd name="T1" fmla="*/ T0 w 122"/>
                    <a:gd name="T2" fmla="+- 0 1510 1510"/>
                    <a:gd name="T3" fmla="*/ 1510 h 176"/>
                    <a:gd name="T4" fmla="+- 0 9522 9522"/>
                    <a:gd name="T5" fmla="*/ T4 w 122"/>
                    <a:gd name="T6" fmla="+- 0 1686 1510"/>
                    <a:gd name="T7" fmla="*/ 1686 h 176"/>
                    <a:gd name="T8" fmla="+- 0 9644 9522"/>
                    <a:gd name="T9" fmla="*/ T8 w 122"/>
                    <a:gd name="T10" fmla="+- 0 1686 1510"/>
                    <a:gd name="T11" fmla="*/ 1686 h 176"/>
                    <a:gd name="T12" fmla="+- 0 9591 9522"/>
                    <a:gd name="T13" fmla="*/ T12 w 122"/>
                    <a:gd name="T14" fmla="+- 0 1510 1510"/>
                    <a:gd name="T15" fmla="*/ 1510 h 176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22" h="176">
                      <a:moveTo>
                        <a:pt x="69" y="0"/>
                      </a:moveTo>
                      <a:lnTo>
                        <a:pt x="0" y="176"/>
                      </a:lnTo>
                      <a:lnTo>
                        <a:pt x="122" y="176"/>
                      </a:lnTo>
                      <a:lnTo>
                        <a:pt x="69" y="0"/>
                      </a:lnTo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18411" name="Group 3141"/>
              <p:cNvGrpSpPr>
                <a:grpSpLocks/>
              </p:cNvGrpSpPr>
              <p:nvPr/>
            </p:nvGrpSpPr>
            <p:grpSpPr bwMode="auto">
              <a:xfrm>
                <a:off x="9522" y="3019"/>
                <a:ext cx="122" cy="175"/>
                <a:chOff x="9522" y="3019"/>
                <a:chExt cx="122" cy="175"/>
              </a:xfrm>
            </p:grpSpPr>
            <p:sp>
              <p:nvSpPr>
                <p:cNvPr id="18424" name="Freeform 3142"/>
                <p:cNvSpPr>
                  <a:spLocks/>
                </p:cNvSpPr>
                <p:nvPr/>
              </p:nvSpPr>
              <p:spPr bwMode="auto">
                <a:xfrm>
                  <a:off x="9522" y="3019"/>
                  <a:ext cx="122" cy="175"/>
                </a:xfrm>
                <a:custGeom>
                  <a:avLst/>
                  <a:gdLst>
                    <a:gd name="T0" fmla="+- 0 9644 9522"/>
                    <a:gd name="T1" fmla="*/ T0 w 122"/>
                    <a:gd name="T2" fmla="+- 0 3019 3019"/>
                    <a:gd name="T3" fmla="*/ 3019 h 175"/>
                    <a:gd name="T4" fmla="+- 0 9522 9522"/>
                    <a:gd name="T5" fmla="*/ T4 w 122"/>
                    <a:gd name="T6" fmla="+- 0 3019 3019"/>
                    <a:gd name="T7" fmla="*/ 3019 h 175"/>
                    <a:gd name="T8" fmla="+- 0 9591 9522"/>
                    <a:gd name="T9" fmla="*/ T8 w 122"/>
                    <a:gd name="T10" fmla="+- 0 3194 3019"/>
                    <a:gd name="T11" fmla="*/ 3194 h 175"/>
                    <a:gd name="T12" fmla="+- 0 9644 9522"/>
                    <a:gd name="T13" fmla="*/ T12 w 122"/>
                    <a:gd name="T14" fmla="+- 0 3019 3019"/>
                    <a:gd name="T15" fmla="*/ 3019 h 175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22" h="175">
                      <a:moveTo>
                        <a:pt x="122" y="0"/>
                      </a:moveTo>
                      <a:lnTo>
                        <a:pt x="0" y="0"/>
                      </a:lnTo>
                      <a:lnTo>
                        <a:pt x="69" y="175"/>
                      </a:lnTo>
                      <a:lnTo>
                        <a:pt x="122" y="0"/>
                      </a:lnTo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18412" name="Group 3143"/>
              <p:cNvGrpSpPr>
                <a:grpSpLocks/>
              </p:cNvGrpSpPr>
              <p:nvPr/>
            </p:nvGrpSpPr>
            <p:grpSpPr bwMode="auto">
              <a:xfrm>
                <a:off x="9522" y="1510"/>
                <a:ext cx="122" cy="176"/>
                <a:chOff x="9522" y="1510"/>
                <a:chExt cx="122" cy="176"/>
              </a:xfrm>
            </p:grpSpPr>
            <p:sp>
              <p:nvSpPr>
                <p:cNvPr id="18423" name="Freeform 3144"/>
                <p:cNvSpPr>
                  <a:spLocks/>
                </p:cNvSpPr>
                <p:nvPr/>
              </p:nvSpPr>
              <p:spPr bwMode="auto">
                <a:xfrm>
                  <a:off x="9522" y="1510"/>
                  <a:ext cx="122" cy="176"/>
                </a:xfrm>
                <a:custGeom>
                  <a:avLst/>
                  <a:gdLst>
                    <a:gd name="T0" fmla="+- 0 9591 9522"/>
                    <a:gd name="T1" fmla="*/ T0 w 122"/>
                    <a:gd name="T2" fmla="+- 0 1510 1510"/>
                    <a:gd name="T3" fmla="*/ 1510 h 176"/>
                    <a:gd name="T4" fmla="+- 0 9522 9522"/>
                    <a:gd name="T5" fmla="*/ T4 w 122"/>
                    <a:gd name="T6" fmla="+- 0 1686 1510"/>
                    <a:gd name="T7" fmla="*/ 1686 h 176"/>
                    <a:gd name="T8" fmla="+- 0 9644 9522"/>
                    <a:gd name="T9" fmla="*/ T8 w 122"/>
                    <a:gd name="T10" fmla="+- 0 1686 1510"/>
                    <a:gd name="T11" fmla="*/ 1686 h 176"/>
                    <a:gd name="T12" fmla="+- 0 9591 9522"/>
                    <a:gd name="T13" fmla="*/ T12 w 122"/>
                    <a:gd name="T14" fmla="+- 0 1510 1510"/>
                    <a:gd name="T15" fmla="*/ 1510 h 176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22" h="176">
                      <a:moveTo>
                        <a:pt x="69" y="0"/>
                      </a:moveTo>
                      <a:lnTo>
                        <a:pt x="0" y="176"/>
                      </a:lnTo>
                      <a:lnTo>
                        <a:pt x="122" y="176"/>
                      </a:lnTo>
                      <a:lnTo>
                        <a:pt x="69" y="0"/>
                      </a:lnTo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18413" name="Group 3145"/>
              <p:cNvGrpSpPr>
                <a:grpSpLocks/>
              </p:cNvGrpSpPr>
              <p:nvPr/>
            </p:nvGrpSpPr>
            <p:grpSpPr bwMode="auto">
              <a:xfrm>
                <a:off x="9504" y="1501"/>
                <a:ext cx="158" cy="2"/>
                <a:chOff x="9504" y="1501"/>
                <a:chExt cx="158" cy="2"/>
              </a:xfrm>
            </p:grpSpPr>
            <p:sp>
              <p:nvSpPr>
                <p:cNvPr id="18422" name="Freeform 3146"/>
                <p:cNvSpPr>
                  <a:spLocks/>
                </p:cNvSpPr>
                <p:nvPr/>
              </p:nvSpPr>
              <p:spPr bwMode="auto">
                <a:xfrm>
                  <a:off x="9504" y="1501"/>
                  <a:ext cx="158" cy="2"/>
                </a:xfrm>
                <a:custGeom>
                  <a:avLst/>
                  <a:gdLst>
                    <a:gd name="T0" fmla="+- 0 9504 9504"/>
                    <a:gd name="T1" fmla="*/ T0 w 158"/>
                    <a:gd name="T2" fmla="+- 0 9662 9504"/>
                    <a:gd name="T3" fmla="*/ T2 w 158"/>
                  </a:gdLst>
                  <a:ahLst/>
                  <a:cxnLst>
                    <a:cxn ang="0">
                      <a:pos x="T1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158">
                      <a:moveTo>
                        <a:pt x="0" y="0"/>
                      </a:moveTo>
                      <a:lnTo>
                        <a:pt x="158" y="0"/>
                      </a:lnTo>
                    </a:path>
                  </a:pathLst>
                </a:custGeom>
                <a:noFill/>
                <a:ln w="21817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18414" name="Group 3147"/>
              <p:cNvGrpSpPr>
                <a:grpSpLocks/>
              </p:cNvGrpSpPr>
              <p:nvPr/>
            </p:nvGrpSpPr>
            <p:grpSpPr bwMode="auto">
              <a:xfrm>
                <a:off x="9522" y="1334"/>
                <a:ext cx="122" cy="175"/>
                <a:chOff x="9522" y="1334"/>
                <a:chExt cx="122" cy="175"/>
              </a:xfrm>
            </p:grpSpPr>
            <p:sp>
              <p:nvSpPr>
                <p:cNvPr id="18421" name="Freeform 3148"/>
                <p:cNvSpPr>
                  <a:spLocks/>
                </p:cNvSpPr>
                <p:nvPr/>
              </p:nvSpPr>
              <p:spPr bwMode="auto">
                <a:xfrm>
                  <a:off x="9522" y="1334"/>
                  <a:ext cx="122" cy="175"/>
                </a:xfrm>
                <a:custGeom>
                  <a:avLst/>
                  <a:gdLst>
                    <a:gd name="T0" fmla="+- 0 9644 9522"/>
                    <a:gd name="T1" fmla="*/ T0 w 122"/>
                    <a:gd name="T2" fmla="+- 0 1335 1334"/>
                    <a:gd name="T3" fmla="*/ 1335 h 175"/>
                    <a:gd name="T4" fmla="+- 0 9522 9522"/>
                    <a:gd name="T5" fmla="*/ T4 w 122"/>
                    <a:gd name="T6" fmla="+- 0 1335 1334"/>
                    <a:gd name="T7" fmla="*/ 1335 h 175"/>
                    <a:gd name="T8" fmla="+- 0 9591 9522"/>
                    <a:gd name="T9" fmla="*/ T8 w 122"/>
                    <a:gd name="T10" fmla="+- 0 1510 1334"/>
                    <a:gd name="T11" fmla="*/ 1510 h 175"/>
                    <a:gd name="T12" fmla="+- 0 9644 9522"/>
                    <a:gd name="T13" fmla="*/ T12 w 122"/>
                    <a:gd name="T14" fmla="+- 0 1335 1334"/>
                    <a:gd name="T15" fmla="*/ 1335 h 175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22" h="175">
                      <a:moveTo>
                        <a:pt x="122" y="1"/>
                      </a:moveTo>
                      <a:lnTo>
                        <a:pt x="0" y="1"/>
                      </a:lnTo>
                      <a:lnTo>
                        <a:pt x="69" y="176"/>
                      </a:lnTo>
                      <a:lnTo>
                        <a:pt x="122" y="1"/>
                      </a:lnTo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18415" name="Group 3149"/>
              <p:cNvGrpSpPr>
                <a:grpSpLocks/>
              </p:cNvGrpSpPr>
              <p:nvPr/>
            </p:nvGrpSpPr>
            <p:grpSpPr bwMode="auto">
              <a:xfrm>
                <a:off x="9522" y="-174"/>
                <a:ext cx="122" cy="175"/>
                <a:chOff x="9522" y="-174"/>
                <a:chExt cx="122" cy="175"/>
              </a:xfrm>
            </p:grpSpPr>
            <p:sp>
              <p:nvSpPr>
                <p:cNvPr id="18420" name="Freeform 3150"/>
                <p:cNvSpPr>
                  <a:spLocks/>
                </p:cNvSpPr>
                <p:nvPr/>
              </p:nvSpPr>
              <p:spPr bwMode="auto">
                <a:xfrm>
                  <a:off x="9522" y="-174"/>
                  <a:ext cx="122" cy="175"/>
                </a:xfrm>
                <a:custGeom>
                  <a:avLst/>
                  <a:gdLst>
                    <a:gd name="T0" fmla="+- 0 9591 9522"/>
                    <a:gd name="T1" fmla="*/ T0 w 122"/>
                    <a:gd name="T2" fmla="+- 0 -174 -174"/>
                    <a:gd name="T3" fmla="*/ -174 h 175"/>
                    <a:gd name="T4" fmla="+- 0 9522 9522"/>
                    <a:gd name="T5" fmla="*/ T4 w 122"/>
                    <a:gd name="T6" fmla="+- 0 1 -174"/>
                    <a:gd name="T7" fmla="*/ 1 h 175"/>
                    <a:gd name="T8" fmla="+- 0 9644 9522"/>
                    <a:gd name="T9" fmla="*/ T8 w 122"/>
                    <a:gd name="T10" fmla="+- 0 1 -174"/>
                    <a:gd name="T11" fmla="*/ 1 h 175"/>
                    <a:gd name="T12" fmla="+- 0 9591 9522"/>
                    <a:gd name="T13" fmla="*/ T12 w 122"/>
                    <a:gd name="T14" fmla="+- 0 -174 -174"/>
                    <a:gd name="T15" fmla="*/ -174 h 175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22" h="175">
                      <a:moveTo>
                        <a:pt x="69" y="0"/>
                      </a:moveTo>
                      <a:lnTo>
                        <a:pt x="0" y="175"/>
                      </a:lnTo>
                      <a:lnTo>
                        <a:pt x="122" y="175"/>
                      </a:lnTo>
                      <a:lnTo>
                        <a:pt x="69" y="0"/>
                      </a:lnTo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18416" name="Group 3151"/>
              <p:cNvGrpSpPr>
                <a:grpSpLocks/>
              </p:cNvGrpSpPr>
              <p:nvPr/>
            </p:nvGrpSpPr>
            <p:grpSpPr bwMode="auto">
              <a:xfrm>
                <a:off x="9522" y="1334"/>
                <a:ext cx="122" cy="175"/>
                <a:chOff x="9522" y="1334"/>
                <a:chExt cx="122" cy="175"/>
              </a:xfrm>
            </p:grpSpPr>
            <p:sp>
              <p:nvSpPr>
                <p:cNvPr id="18419" name="Freeform 3152"/>
                <p:cNvSpPr>
                  <a:spLocks/>
                </p:cNvSpPr>
                <p:nvPr/>
              </p:nvSpPr>
              <p:spPr bwMode="auto">
                <a:xfrm>
                  <a:off x="9522" y="1334"/>
                  <a:ext cx="122" cy="175"/>
                </a:xfrm>
                <a:custGeom>
                  <a:avLst/>
                  <a:gdLst>
                    <a:gd name="T0" fmla="+- 0 9644 9522"/>
                    <a:gd name="T1" fmla="*/ T0 w 122"/>
                    <a:gd name="T2" fmla="+- 0 1335 1334"/>
                    <a:gd name="T3" fmla="*/ 1335 h 175"/>
                    <a:gd name="T4" fmla="+- 0 9522 9522"/>
                    <a:gd name="T5" fmla="*/ T4 w 122"/>
                    <a:gd name="T6" fmla="+- 0 1335 1334"/>
                    <a:gd name="T7" fmla="*/ 1335 h 175"/>
                    <a:gd name="T8" fmla="+- 0 9591 9522"/>
                    <a:gd name="T9" fmla="*/ T8 w 122"/>
                    <a:gd name="T10" fmla="+- 0 1510 1334"/>
                    <a:gd name="T11" fmla="*/ 1510 h 175"/>
                    <a:gd name="T12" fmla="+- 0 9644 9522"/>
                    <a:gd name="T13" fmla="*/ T12 w 122"/>
                    <a:gd name="T14" fmla="+- 0 1335 1334"/>
                    <a:gd name="T15" fmla="*/ 1335 h 175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22" h="175">
                      <a:moveTo>
                        <a:pt x="122" y="1"/>
                      </a:moveTo>
                      <a:lnTo>
                        <a:pt x="0" y="1"/>
                      </a:lnTo>
                      <a:lnTo>
                        <a:pt x="69" y="176"/>
                      </a:lnTo>
                      <a:lnTo>
                        <a:pt x="122" y="1"/>
                      </a:lnTo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18417" name="Group 3153"/>
              <p:cNvGrpSpPr>
                <a:grpSpLocks/>
              </p:cNvGrpSpPr>
              <p:nvPr/>
            </p:nvGrpSpPr>
            <p:grpSpPr bwMode="auto">
              <a:xfrm>
                <a:off x="9522" y="-174"/>
                <a:ext cx="122" cy="175"/>
                <a:chOff x="9522" y="-174"/>
                <a:chExt cx="122" cy="175"/>
              </a:xfrm>
            </p:grpSpPr>
            <p:sp>
              <p:nvSpPr>
                <p:cNvPr id="18418" name="Freeform 3154"/>
                <p:cNvSpPr>
                  <a:spLocks/>
                </p:cNvSpPr>
                <p:nvPr/>
              </p:nvSpPr>
              <p:spPr bwMode="auto">
                <a:xfrm>
                  <a:off x="9522" y="-174"/>
                  <a:ext cx="122" cy="175"/>
                </a:xfrm>
                <a:custGeom>
                  <a:avLst/>
                  <a:gdLst>
                    <a:gd name="T0" fmla="+- 0 9591 9522"/>
                    <a:gd name="T1" fmla="*/ T0 w 122"/>
                    <a:gd name="T2" fmla="+- 0 -174 -174"/>
                    <a:gd name="T3" fmla="*/ -174 h 175"/>
                    <a:gd name="T4" fmla="+- 0 9522 9522"/>
                    <a:gd name="T5" fmla="*/ T4 w 122"/>
                    <a:gd name="T6" fmla="+- 0 1 -174"/>
                    <a:gd name="T7" fmla="*/ 1 h 175"/>
                    <a:gd name="T8" fmla="+- 0 9644 9522"/>
                    <a:gd name="T9" fmla="*/ T8 w 122"/>
                    <a:gd name="T10" fmla="+- 0 1 -174"/>
                    <a:gd name="T11" fmla="*/ 1 h 175"/>
                    <a:gd name="T12" fmla="+- 0 9591 9522"/>
                    <a:gd name="T13" fmla="*/ T12 w 122"/>
                    <a:gd name="T14" fmla="+- 0 -174 -174"/>
                    <a:gd name="T15" fmla="*/ -174 h 175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22" h="175">
                      <a:moveTo>
                        <a:pt x="69" y="0"/>
                      </a:moveTo>
                      <a:lnTo>
                        <a:pt x="0" y="175"/>
                      </a:lnTo>
                      <a:lnTo>
                        <a:pt x="122" y="175"/>
                      </a:lnTo>
                      <a:lnTo>
                        <a:pt x="69" y="0"/>
                      </a:lnTo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</p:grpSp>
        <p:sp>
          <p:nvSpPr>
            <p:cNvPr id="3304" name="文字方塊 3303"/>
            <p:cNvSpPr txBox="1"/>
            <p:nvPr/>
          </p:nvSpPr>
          <p:spPr>
            <a:xfrm>
              <a:off x="7073793" y="2395296"/>
              <a:ext cx="528675" cy="2693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15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30</a:t>
              </a:r>
              <a:r>
                <a:rPr lang="zh-TW" altLang="en-US" sz="115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TW" sz="115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ft.</a:t>
              </a:r>
              <a:endParaRPr lang="zh-TW" altLang="en-US" sz="11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05" name="文字方塊 3304"/>
            <p:cNvSpPr txBox="1"/>
            <p:nvPr/>
          </p:nvSpPr>
          <p:spPr>
            <a:xfrm>
              <a:off x="7074000" y="3538557"/>
              <a:ext cx="528675" cy="2693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15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30</a:t>
              </a:r>
              <a:r>
                <a:rPr lang="zh-TW" altLang="en-US" sz="115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TW" sz="115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ft.</a:t>
              </a:r>
              <a:endParaRPr lang="zh-TW" altLang="en-US" sz="11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471" name="文字方塊 2"/>
            <p:cNvSpPr txBox="1">
              <a:spLocks noChangeArrowheads="1"/>
            </p:cNvSpPr>
            <p:nvPr/>
          </p:nvSpPr>
          <p:spPr bwMode="auto">
            <a:xfrm>
              <a:off x="2284884" y="3933056"/>
              <a:ext cx="342900" cy="266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en-US" altLang="zh-TW" sz="1200" b="0" i="1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新細明體" pitchFamily="18" charset="-120"/>
                  <a:cs typeface="新細明體" pitchFamily="18" charset="-120"/>
                </a:rPr>
                <a:t>a</a:t>
              </a:r>
              <a:r>
                <a:rPr kumimoji="1" lang="en-US" altLang="zh-TW" sz="1200" b="0" i="1" u="none" strike="noStrike" cap="none" normalizeH="0" baseline="-2500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新細明體" pitchFamily="18" charset="-120"/>
                  <a:cs typeface="新細明體" pitchFamily="18" charset="-120"/>
                </a:rPr>
                <a:t>i</a:t>
              </a:r>
              <a:endParaRPr kumimoji="1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endParaRPr>
            </a:p>
          </p:txBody>
        </p:sp>
        <p:sp>
          <p:nvSpPr>
            <p:cNvPr id="3307" name="文字方塊 2"/>
            <p:cNvSpPr txBox="1">
              <a:spLocks noChangeArrowheads="1"/>
            </p:cNvSpPr>
            <p:nvPr/>
          </p:nvSpPr>
          <p:spPr bwMode="auto">
            <a:xfrm>
              <a:off x="4355976" y="3944089"/>
              <a:ext cx="342900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en-US" altLang="zh-TW" sz="1200" i="1" dirty="0">
                  <a:latin typeface="Calibri" pitchFamily="34" charset="0"/>
                  <a:ea typeface="新細明體" pitchFamily="18" charset="-120"/>
                  <a:cs typeface="新細明體" pitchFamily="18" charset="-120"/>
                </a:rPr>
                <a:t>b</a:t>
              </a:r>
              <a:r>
                <a:rPr kumimoji="1" lang="en-US" altLang="zh-TW" sz="1200" b="0" i="1" u="none" strike="noStrike" cap="none" normalizeH="0" baseline="-25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新細明體" pitchFamily="18" charset="-120"/>
                  <a:cs typeface="新細明體" pitchFamily="18" charset="-120"/>
                </a:rPr>
                <a:t>i</a:t>
              </a:r>
              <a:endParaRPr kumimoji="1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endParaRPr>
            </a:p>
          </p:txBody>
        </p:sp>
        <p:sp>
          <p:nvSpPr>
            <p:cNvPr id="3308" name="文字方塊 2"/>
            <p:cNvSpPr txBox="1">
              <a:spLocks noChangeArrowheads="1"/>
            </p:cNvSpPr>
            <p:nvPr/>
          </p:nvSpPr>
          <p:spPr bwMode="auto">
            <a:xfrm>
              <a:off x="6533356" y="3934800"/>
              <a:ext cx="342900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en-US" altLang="zh-TW" sz="1200" i="1" dirty="0">
                  <a:latin typeface="Calibri" pitchFamily="34" charset="0"/>
                  <a:ea typeface="新細明體" pitchFamily="18" charset="-120"/>
                  <a:cs typeface="新細明體" pitchFamily="18" charset="-120"/>
                </a:rPr>
                <a:t>c</a:t>
              </a:r>
              <a:r>
                <a:rPr kumimoji="1" lang="en-US" altLang="zh-TW" sz="1200" b="0" i="1" u="none" strike="noStrike" cap="none" normalizeH="0" baseline="-25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新細明體" pitchFamily="18" charset="-120"/>
                  <a:cs typeface="新細明體" pitchFamily="18" charset="-120"/>
                </a:rPr>
                <a:t>i</a:t>
              </a:r>
              <a:endParaRPr kumimoji="1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endParaRPr>
            </a:p>
          </p:txBody>
        </p:sp>
        <p:sp>
          <p:nvSpPr>
            <p:cNvPr id="3309" name="文字方塊 2"/>
            <p:cNvSpPr txBox="1">
              <a:spLocks noChangeArrowheads="1"/>
            </p:cNvSpPr>
            <p:nvPr/>
          </p:nvSpPr>
          <p:spPr bwMode="auto">
            <a:xfrm>
              <a:off x="2284884" y="2935977"/>
              <a:ext cx="342900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en-US" altLang="zh-TW" sz="1200" i="1" dirty="0">
                  <a:latin typeface="Calibri" pitchFamily="34" charset="0"/>
                  <a:ea typeface="新細明體" pitchFamily="18" charset="-120"/>
                  <a:cs typeface="新細明體" pitchFamily="18" charset="-120"/>
                </a:rPr>
                <a:t>d</a:t>
              </a:r>
              <a:r>
                <a:rPr kumimoji="1" lang="en-US" altLang="zh-TW" sz="1200" b="0" i="1" u="none" strike="noStrike" cap="none" normalizeH="0" baseline="-25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新細明體" pitchFamily="18" charset="-120"/>
                  <a:cs typeface="新細明體" pitchFamily="18" charset="-120"/>
                </a:rPr>
                <a:t>i</a:t>
              </a:r>
              <a:endParaRPr kumimoji="1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endParaRPr>
            </a:p>
          </p:txBody>
        </p:sp>
        <p:sp>
          <p:nvSpPr>
            <p:cNvPr id="3310" name="文字方塊 2"/>
            <p:cNvSpPr txBox="1">
              <a:spLocks noChangeArrowheads="1"/>
            </p:cNvSpPr>
            <p:nvPr/>
          </p:nvSpPr>
          <p:spPr bwMode="auto">
            <a:xfrm>
              <a:off x="4355976" y="2924944"/>
              <a:ext cx="342900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en-US" altLang="zh-TW" sz="1200" i="1" dirty="0" err="1" smtClean="0">
                  <a:latin typeface="Calibri" pitchFamily="34" charset="0"/>
                  <a:ea typeface="新細明體" pitchFamily="18" charset="-120"/>
                  <a:cs typeface="新細明體" pitchFamily="18" charset="-120"/>
                </a:rPr>
                <a:t>e</a:t>
              </a:r>
              <a:r>
                <a:rPr kumimoji="1" lang="en-US" altLang="zh-TW" sz="1200" b="0" i="1" u="none" strike="noStrike" cap="none" normalizeH="0" baseline="-2500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新細明體" pitchFamily="18" charset="-120"/>
                  <a:cs typeface="新細明體" pitchFamily="18" charset="-120"/>
                </a:rPr>
                <a:t>i</a:t>
              </a:r>
              <a:endParaRPr kumimoji="1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endParaRPr>
            </a:p>
          </p:txBody>
        </p:sp>
        <p:sp>
          <p:nvSpPr>
            <p:cNvPr id="3311" name="文字方塊 2"/>
            <p:cNvSpPr txBox="1">
              <a:spLocks noChangeArrowheads="1"/>
            </p:cNvSpPr>
            <p:nvPr/>
          </p:nvSpPr>
          <p:spPr bwMode="auto">
            <a:xfrm>
              <a:off x="6533356" y="2854680"/>
              <a:ext cx="342900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en-US" altLang="zh-TW" sz="1200" i="1" dirty="0" smtClean="0">
                  <a:latin typeface="Calibri" pitchFamily="34" charset="0"/>
                  <a:ea typeface="新細明體" pitchFamily="18" charset="-120"/>
                  <a:cs typeface="新細明體" pitchFamily="18" charset="-120"/>
                </a:rPr>
                <a:t>f</a:t>
              </a:r>
              <a:r>
                <a:rPr kumimoji="1" lang="en-US" altLang="zh-TW" sz="1200" b="0" i="1" u="none" strike="noStrike" cap="none" normalizeH="0" baseline="-25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新細明體" pitchFamily="18" charset="-120"/>
                  <a:cs typeface="新細明體" pitchFamily="18" charset="-120"/>
                </a:rPr>
                <a:t>i</a:t>
              </a:r>
              <a:endParaRPr kumimoji="1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endParaRPr>
            </a:p>
          </p:txBody>
        </p:sp>
        <p:sp>
          <p:nvSpPr>
            <p:cNvPr id="3312" name="文字方塊 2"/>
            <p:cNvSpPr txBox="1">
              <a:spLocks noChangeArrowheads="1"/>
            </p:cNvSpPr>
            <p:nvPr/>
          </p:nvSpPr>
          <p:spPr bwMode="auto">
            <a:xfrm>
              <a:off x="2267744" y="1782105"/>
              <a:ext cx="342900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en-US" altLang="zh-TW" sz="1200" i="1" dirty="0" err="1">
                  <a:latin typeface="Calibri" pitchFamily="34" charset="0"/>
                  <a:ea typeface="新細明體" pitchFamily="18" charset="-120"/>
                  <a:cs typeface="新細明體" pitchFamily="18" charset="-120"/>
                </a:rPr>
                <a:t>g</a:t>
              </a:r>
              <a:r>
                <a:rPr kumimoji="1" lang="en-US" altLang="zh-TW" sz="1200" b="0" i="1" u="none" strike="noStrike" cap="none" normalizeH="0" baseline="-2500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新細明體" pitchFamily="18" charset="-120"/>
                  <a:cs typeface="新細明體" pitchFamily="18" charset="-120"/>
                </a:rPr>
                <a:t>i</a:t>
              </a:r>
              <a:endParaRPr kumimoji="1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endParaRPr>
            </a:p>
          </p:txBody>
        </p:sp>
        <p:sp>
          <p:nvSpPr>
            <p:cNvPr id="3313" name="文字方塊 2"/>
            <p:cNvSpPr txBox="1">
              <a:spLocks noChangeArrowheads="1"/>
            </p:cNvSpPr>
            <p:nvPr/>
          </p:nvSpPr>
          <p:spPr bwMode="auto">
            <a:xfrm>
              <a:off x="4427984" y="1772816"/>
              <a:ext cx="342900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en-US" altLang="zh-TW" sz="1200" i="1" dirty="0" smtClean="0">
                  <a:latin typeface="Calibri" pitchFamily="34" charset="0"/>
                  <a:ea typeface="新細明體" pitchFamily="18" charset="-120"/>
                  <a:cs typeface="新細明體" pitchFamily="18" charset="-120"/>
                </a:rPr>
                <a:t>h</a:t>
              </a:r>
              <a:r>
                <a:rPr kumimoji="1" lang="en-US" altLang="zh-TW" sz="1200" b="0" i="1" u="none" strike="noStrike" cap="none" normalizeH="0" baseline="-25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新細明體" pitchFamily="18" charset="-120"/>
                  <a:cs typeface="新細明體" pitchFamily="18" charset="-120"/>
                </a:rPr>
                <a:t>i</a:t>
              </a:r>
              <a:endParaRPr kumimoji="1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endParaRPr>
            </a:p>
          </p:txBody>
        </p:sp>
        <p:sp>
          <p:nvSpPr>
            <p:cNvPr id="3314" name="文字方塊 2"/>
            <p:cNvSpPr txBox="1">
              <a:spLocks noChangeArrowheads="1"/>
            </p:cNvSpPr>
            <p:nvPr/>
          </p:nvSpPr>
          <p:spPr bwMode="auto">
            <a:xfrm>
              <a:off x="6516216" y="1783849"/>
              <a:ext cx="342900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en-US" altLang="zh-TW" sz="1200" i="1" dirty="0" smtClean="0">
                  <a:latin typeface="Calibri" pitchFamily="34" charset="0"/>
                  <a:ea typeface="新細明體" pitchFamily="18" charset="-120"/>
                  <a:cs typeface="新細明體" pitchFamily="18" charset="-120"/>
                </a:rPr>
                <a:t>i</a:t>
              </a:r>
              <a:r>
                <a:rPr kumimoji="1" lang="en-US" altLang="zh-TW" sz="1200" b="0" i="1" u="none" strike="noStrike" cap="none" normalizeH="0" baseline="-25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新細明體" pitchFamily="18" charset="-120"/>
                  <a:cs typeface="新細明體" pitchFamily="18" charset="-120"/>
                </a:rPr>
                <a:t>i</a:t>
              </a:r>
              <a:endParaRPr kumimoji="1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endParaRPr>
            </a:p>
          </p:txBody>
        </p:sp>
        <p:grpSp>
          <p:nvGrpSpPr>
            <p:cNvPr id="7" name="群組 6"/>
            <p:cNvGrpSpPr/>
            <p:nvPr/>
          </p:nvGrpSpPr>
          <p:grpSpPr>
            <a:xfrm>
              <a:off x="2393889" y="2497044"/>
              <a:ext cx="150526" cy="260252"/>
              <a:chOff x="2393889" y="2461980"/>
              <a:chExt cx="150526" cy="323262"/>
            </a:xfrm>
          </p:grpSpPr>
          <p:grpSp>
            <p:nvGrpSpPr>
              <p:cNvPr id="3318" name="Group 2968"/>
              <p:cNvGrpSpPr>
                <a:grpSpLocks/>
              </p:cNvGrpSpPr>
              <p:nvPr/>
            </p:nvGrpSpPr>
            <p:grpSpPr bwMode="auto">
              <a:xfrm rot="5400000">
                <a:off x="2379066" y="2632932"/>
                <a:ext cx="202025" cy="2429"/>
                <a:chOff x="2653" y="364"/>
                <a:chExt cx="2962" cy="2"/>
              </a:xfrm>
            </p:grpSpPr>
            <p:sp>
              <p:nvSpPr>
                <p:cNvPr id="3319" name="Freeform 2969"/>
                <p:cNvSpPr>
                  <a:spLocks/>
                </p:cNvSpPr>
                <p:nvPr/>
              </p:nvSpPr>
              <p:spPr bwMode="auto">
                <a:xfrm>
                  <a:off x="2653" y="364"/>
                  <a:ext cx="2962" cy="2"/>
                </a:xfrm>
                <a:custGeom>
                  <a:avLst/>
                  <a:gdLst>
                    <a:gd name="T0" fmla="+- 0 2653 2653"/>
                    <a:gd name="T1" fmla="*/ T0 w 2962"/>
                    <a:gd name="T2" fmla="+- 0 5615 2653"/>
                    <a:gd name="T3" fmla="*/ T2 w 2962"/>
                  </a:gdLst>
                  <a:ahLst/>
                  <a:cxnLst>
                    <a:cxn ang="0">
                      <a:pos x="T1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2962">
                      <a:moveTo>
                        <a:pt x="0" y="0"/>
                      </a:moveTo>
                      <a:lnTo>
                        <a:pt x="2962" y="0"/>
                      </a:lnTo>
                    </a:path>
                  </a:pathLst>
                </a:custGeom>
                <a:noFill/>
                <a:ln w="1117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3320" name="Group 2970"/>
              <p:cNvGrpSpPr>
                <a:grpSpLocks/>
              </p:cNvGrpSpPr>
              <p:nvPr/>
            </p:nvGrpSpPr>
            <p:grpSpPr bwMode="auto">
              <a:xfrm rot="5400000">
                <a:off x="2431767" y="2424102"/>
                <a:ext cx="74769" cy="150526"/>
                <a:chOff x="2513" y="312"/>
                <a:chExt cx="193" cy="124"/>
              </a:xfrm>
            </p:grpSpPr>
            <p:sp>
              <p:nvSpPr>
                <p:cNvPr id="3321" name="Freeform 2971"/>
                <p:cNvSpPr>
                  <a:spLocks/>
                </p:cNvSpPr>
                <p:nvPr/>
              </p:nvSpPr>
              <p:spPr bwMode="auto">
                <a:xfrm>
                  <a:off x="2513" y="312"/>
                  <a:ext cx="193" cy="124"/>
                </a:xfrm>
                <a:custGeom>
                  <a:avLst/>
                  <a:gdLst>
                    <a:gd name="T0" fmla="+- 0 2706 2513"/>
                    <a:gd name="T1" fmla="*/ T0 w 193"/>
                    <a:gd name="T2" fmla="+- 0 312 312"/>
                    <a:gd name="T3" fmla="*/ 312 h 124"/>
                    <a:gd name="T4" fmla="+- 0 2513 2513"/>
                    <a:gd name="T5" fmla="*/ T4 w 193"/>
                    <a:gd name="T6" fmla="+- 0 364 312"/>
                    <a:gd name="T7" fmla="*/ 364 h 124"/>
                    <a:gd name="T8" fmla="+- 0 2706 2513"/>
                    <a:gd name="T9" fmla="*/ T8 w 193"/>
                    <a:gd name="T10" fmla="+- 0 435 312"/>
                    <a:gd name="T11" fmla="*/ 435 h 124"/>
                    <a:gd name="T12" fmla="+- 0 2706 2513"/>
                    <a:gd name="T13" fmla="*/ T12 w 193"/>
                    <a:gd name="T14" fmla="+- 0 312 312"/>
                    <a:gd name="T15" fmla="*/ 312 h 124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3" h="124">
                      <a:moveTo>
                        <a:pt x="193" y="0"/>
                      </a:moveTo>
                      <a:lnTo>
                        <a:pt x="0" y="52"/>
                      </a:lnTo>
                      <a:lnTo>
                        <a:pt x="193" y="123"/>
                      </a:lnTo>
                      <a:lnTo>
                        <a:pt x="193" y="0"/>
                      </a:lnTo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3322" name="Group 3050"/>
              <p:cNvGrpSpPr>
                <a:grpSpLocks/>
              </p:cNvGrpSpPr>
              <p:nvPr/>
            </p:nvGrpSpPr>
            <p:grpSpPr bwMode="auto">
              <a:xfrm rot="5400000">
                <a:off x="2442917" y="2683744"/>
                <a:ext cx="52470" cy="150526"/>
                <a:chOff x="5580" y="312"/>
                <a:chExt cx="192" cy="124"/>
              </a:xfrm>
            </p:grpSpPr>
            <p:sp>
              <p:nvSpPr>
                <p:cNvPr id="3323" name="Freeform 3051"/>
                <p:cNvSpPr>
                  <a:spLocks/>
                </p:cNvSpPr>
                <p:nvPr/>
              </p:nvSpPr>
              <p:spPr bwMode="auto">
                <a:xfrm>
                  <a:off x="5580" y="312"/>
                  <a:ext cx="192" cy="124"/>
                </a:xfrm>
                <a:custGeom>
                  <a:avLst/>
                  <a:gdLst>
                    <a:gd name="T0" fmla="+- 0 5580 5580"/>
                    <a:gd name="T1" fmla="*/ T0 w 192"/>
                    <a:gd name="T2" fmla="+- 0 312 312"/>
                    <a:gd name="T3" fmla="*/ 312 h 124"/>
                    <a:gd name="T4" fmla="+- 0 5580 5580"/>
                    <a:gd name="T5" fmla="*/ T4 w 192"/>
                    <a:gd name="T6" fmla="+- 0 435 312"/>
                    <a:gd name="T7" fmla="*/ 435 h 124"/>
                    <a:gd name="T8" fmla="+- 0 5772 5580"/>
                    <a:gd name="T9" fmla="*/ T8 w 192"/>
                    <a:gd name="T10" fmla="+- 0 365 312"/>
                    <a:gd name="T11" fmla="*/ 365 h 124"/>
                    <a:gd name="T12" fmla="+- 0 5580 5580"/>
                    <a:gd name="T13" fmla="*/ T12 w 192"/>
                    <a:gd name="T14" fmla="+- 0 312 312"/>
                    <a:gd name="T15" fmla="*/ 312 h 124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2" h="124">
                      <a:moveTo>
                        <a:pt x="0" y="0"/>
                      </a:moveTo>
                      <a:lnTo>
                        <a:pt x="0" y="123"/>
                      </a:lnTo>
                      <a:lnTo>
                        <a:pt x="192" y="53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</p:grpSp>
        <p:sp>
          <p:nvSpPr>
            <p:cNvPr id="3325" name="文字方塊 3324"/>
            <p:cNvSpPr txBox="1"/>
            <p:nvPr/>
          </p:nvSpPr>
          <p:spPr>
            <a:xfrm>
              <a:off x="2104273" y="2487992"/>
              <a:ext cx="523511" cy="2693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15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6</a:t>
              </a:r>
              <a:r>
                <a:rPr lang="zh-TW" altLang="en-US" sz="115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TW" sz="115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ft.</a:t>
              </a:r>
              <a:endParaRPr lang="zh-TW" altLang="en-US" sz="11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99" name="文字方塊 2"/>
            <p:cNvSpPr txBox="1">
              <a:spLocks noChangeArrowheads="1"/>
            </p:cNvSpPr>
            <p:nvPr/>
          </p:nvSpPr>
          <p:spPr bwMode="auto">
            <a:xfrm>
              <a:off x="1763688" y="3117850"/>
              <a:ext cx="862013" cy="311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lvl="0" indent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tabLst/>
              </a:pPr>
              <a:r>
                <a:rPr kumimoji="1" lang="en-US" altLang="zh-TW" sz="9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新細明體" pitchFamily="18" charset="-120"/>
                  <a:cs typeface="新細明體" pitchFamily="18" charset="-120"/>
                </a:rPr>
                <a:t>A</a:t>
              </a:r>
              <a:r>
                <a:rPr kumimoji="1" lang="en-US" altLang="zh-TW" sz="600" b="0" i="1" u="none" strike="noStrike" cap="none" normalizeH="0" baseline="-25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新細明體" pitchFamily="18" charset="-120"/>
                  <a:cs typeface="新細明體" pitchFamily="18" charset="-120"/>
                </a:rPr>
                <a:t>T </a:t>
              </a:r>
              <a:r>
                <a:rPr kumimoji="1" lang="en-US" altLang="zh-TW" sz="9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新細明體" pitchFamily="18" charset="-120"/>
                  <a:cs typeface="新細明體" pitchFamily="18" charset="-120"/>
                </a:rPr>
                <a:t>= 240.0</a:t>
              </a:r>
              <a:r>
                <a:rPr kumimoji="1" lang="zh-TW" altLang="en-US" sz="900" b="0" i="1" u="none" strike="noStrike" cap="none" normalizeH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新細明體" pitchFamily="18" charset="-120"/>
                  <a:cs typeface="新細明體" pitchFamily="18" charset="-120"/>
                </a:rPr>
                <a:t> </a:t>
              </a:r>
              <a:r>
                <a:rPr kumimoji="1" lang="en-US" altLang="zh-TW" sz="9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新細明體" pitchFamily="18" charset="-120"/>
                  <a:cs typeface="新細明體" pitchFamily="18" charset="-120"/>
                </a:rPr>
                <a:t> ft</a:t>
              </a:r>
              <a:r>
                <a:rPr kumimoji="1" lang="en-US" altLang="zh-TW" sz="600" b="0" i="1" u="none" strike="noStrike" cap="none" normalizeH="0" baseline="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新細明體" pitchFamily="18" charset="-120"/>
                  <a:cs typeface="新細明體" pitchFamily="18" charset="-120"/>
                </a:rPr>
                <a:t>2</a:t>
              </a:r>
              <a:endParaRPr kumimoji="1" lang="en-US" altLang="zh-TW" sz="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新細明體" pitchFamily="18" charset="-120"/>
                <a:cs typeface="新細明體" pitchFamily="18" charset="-12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endParaRPr>
            </a:p>
          </p:txBody>
        </p:sp>
        <p:grpSp>
          <p:nvGrpSpPr>
            <p:cNvPr id="6" name="群組 5"/>
            <p:cNvGrpSpPr/>
            <p:nvPr/>
          </p:nvGrpSpPr>
          <p:grpSpPr>
            <a:xfrm>
              <a:off x="2544414" y="2243993"/>
              <a:ext cx="2105037" cy="752958"/>
              <a:chOff x="2544414" y="2243993"/>
              <a:chExt cx="2105037" cy="752958"/>
            </a:xfrm>
          </p:grpSpPr>
          <p:grpSp>
            <p:nvGrpSpPr>
              <p:cNvPr id="5" name="群組 4"/>
              <p:cNvGrpSpPr/>
              <p:nvPr/>
            </p:nvGrpSpPr>
            <p:grpSpPr>
              <a:xfrm rot="5400000">
                <a:off x="3560372" y="1228035"/>
                <a:ext cx="61757" cy="2093674"/>
                <a:chOff x="2947140" y="2066353"/>
                <a:chExt cx="50376" cy="1088507"/>
              </a:xfrm>
            </p:grpSpPr>
            <p:cxnSp>
              <p:nvCxnSpPr>
                <p:cNvPr id="18260" name="直線接點 18259"/>
                <p:cNvCxnSpPr/>
                <p:nvPr/>
              </p:nvCxnSpPr>
              <p:spPr>
                <a:xfrm>
                  <a:off x="2970000" y="2092960"/>
                  <a:ext cx="2540" cy="105664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281" name="橢圓 18280"/>
                <p:cNvSpPr/>
                <p:nvPr/>
              </p:nvSpPr>
              <p:spPr>
                <a:xfrm>
                  <a:off x="2951797" y="2066353"/>
                  <a:ext cx="45719" cy="45719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989" name="橢圓 2988"/>
                <p:cNvSpPr/>
                <p:nvPr/>
              </p:nvSpPr>
              <p:spPr>
                <a:xfrm>
                  <a:off x="2947140" y="3109141"/>
                  <a:ext cx="45719" cy="45719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904" name="群組 903"/>
              <p:cNvGrpSpPr/>
              <p:nvPr/>
            </p:nvGrpSpPr>
            <p:grpSpPr>
              <a:xfrm rot="5400000">
                <a:off x="3566292" y="1476938"/>
                <a:ext cx="61757" cy="2093674"/>
                <a:chOff x="2947140" y="2066353"/>
                <a:chExt cx="50376" cy="1088507"/>
              </a:xfrm>
            </p:grpSpPr>
            <p:cxnSp>
              <p:nvCxnSpPr>
                <p:cNvPr id="905" name="直線接點 904"/>
                <p:cNvCxnSpPr/>
                <p:nvPr/>
              </p:nvCxnSpPr>
              <p:spPr>
                <a:xfrm>
                  <a:off x="2970000" y="2092960"/>
                  <a:ext cx="2540" cy="105664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06" name="橢圓 905"/>
                <p:cNvSpPr/>
                <p:nvPr/>
              </p:nvSpPr>
              <p:spPr>
                <a:xfrm>
                  <a:off x="2951797" y="2066353"/>
                  <a:ext cx="45719" cy="45719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907" name="橢圓 906"/>
                <p:cNvSpPr/>
                <p:nvPr/>
              </p:nvSpPr>
              <p:spPr>
                <a:xfrm>
                  <a:off x="2947140" y="3109141"/>
                  <a:ext cx="45719" cy="45719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908" name="群組 907"/>
              <p:cNvGrpSpPr/>
              <p:nvPr/>
            </p:nvGrpSpPr>
            <p:grpSpPr>
              <a:xfrm rot="5400000">
                <a:off x="3571735" y="1703212"/>
                <a:ext cx="61757" cy="2093674"/>
                <a:chOff x="2947140" y="2066353"/>
                <a:chExt cx="50376" cy="1088507"/>
              </a:xfrm>
            </p:grpSpPr>
            <p:cxnSp>
              <p:nvCxnSpPr>
                <p:cNvPr id="909" name="直線接點 908"/>
                <p:cNvCxnSpPr/>
                <p:nvPr/>
              </p:nvCxnSpPr>
              <p:spPr>
                <a:xfrm>
                  <a:off x="2970000" y="2092960"/>
                  <a:ext cx="2540" cy="105664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10" name="橢圓 909"/>
                <p:cNvSpPr/>
                <p:nvPr/>
              </p:nvSpPr>
              <p:spPr>
                <a:xfrm>
                  <a:off x="2951797" y="2066353"/>
                  <a:ext cx="45719" cy="45719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911" name="橢圓 910"/>
                <p:cNvSpPr/>
                <p:nvPr/>
              </p:nvSpPr>
              <p:spPr>
                <a:xfrm>
                  <a:off x="2947140" y="3109141"/>
                  <a:ext cx="45719" cy="45719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912" name="群組 911"/>
              <p:cNvGrpSpPr/>
              <p:nvPr/>
            </p:nvGrpSpPr>
            <p:grpSpPr>
              <a:xfrm rot="5400000">
                <a:off x="3566292" y="1919236"/>
                <a:ext cx="61757" cy="2093674"/>
                <a:chOff x="2947140" y="2066353"/>
                <a:chExt cx="50376" cy="1088507"/>
              </a:xfrm>
            </p:grpSpPr>
            <p:cxnSp>
              <p:nvCxnSpPr>
                <p:cNvPr id="913" name="直線接點 912"/>
                <p:cNvCxnSpPr/>
                <p:nvPr/>
              </p:nvCxnSpPr>
              <p:spPr>
                <a:xfrm>
                  <a:off x="2970000" y="2092960"/>
                  <a:ext cx="2540" cy="105664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14" name="橢圓 913"/>
                <p:cNvSpPr/>
                <p:nvPr/>
              </p:nvSpPr>
              <p:spPr>
                <a:xfrm>
                  <a:off x="2951797" y="2066353"/>
                  <a:ext cx="45719" cy="45719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915" name="橢圓 914"/>
                <p:cNvSpPr/>
                <p:nvPr/>
              </p:nvSpPr>
              <p:spPr>
                <a:xfrm>
                  <a:off x="2947140" y="3109141"/>
                  <a:ext cx="45719" cy="45719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</p:grpSp>
        <p:grpSp>
          <p:nvGrpSpPr>
            <p:cNvPr id="917" name="群組 916"/>
            <p:cNvGrpSpPr/>
            <p:nvPr/>
          </p:nvGrpSpPr>
          <p:grpSpPr>
            <a:xfrm>
              <a:off x="4644008" y="2243994"/>
              <a:ext cx="2168232" cy="752958"/>
              <a:chOff x="2544414" y="2243993"/>
              <a:chExt cx="2105037" cy="752958"/>
            </a:xfrm>
          </p:grpSpPr>
          <p:grpSp>
            <p:nvGrpSpPr>
              <p:cNvPr id="918" name="群組 917"/>
              <p:cNvGrpSpPr/>
              <p:nvPr/>
            </p:nvGrpSpPr>
            <p:grpSpPr>
              <a:xfrm rot="5400000">
                <a:off x="3560372" y="1228035"/>
                <a:ext cx="61757" cy="2093674"/>
                <a:chOff x="2947140" y="2066353"/>
                <a:chExt cx="50376" cy="1088507"/>
              </a:xfrm>
            </p:grpSpPr>
            <p:cxnSp>
              <p:nvCxnSpPr>
                <p:cNvPr id="931" name="直線接點 930"/>
                <p:cNvCxnSpPr/>
                <p:nvPr/>
              </p:nvCxnSpPr>
              <p:spPr>
                <a:xfrm>
                  <a:off x="2970000" y="2092960"/>
                  <a:ext cx="2540" cy="105664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32" name="橢圓 931"/>
                <p:cNvSpPr/>
                <p:nvPr/>
              </p:nvSpPr>
              <p:spPr>
                <a:xfrm>
                  <a:off x="2951797" y="2066353"/>
                  <a:ext cx="45719" cy="45719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933" name="橢圓 932"/>
                <p:cNvSpPr/>
                <p:nvPr/>
              </p:nvSpPr>
              <p:spPr>
                <a:xfrm>
                  <a:off x="2947140" y="3109141"/>
                  <a:ext cx="45719" cy="45719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919" name="群組 918"/>
              <p:cNvGrpSpPr/>
              <p:nvPr/>
            </p:nvGrpSpPr>
            <p:grpSpPr>
              <a:xfrm rot="5400000">
                <a:off x="3566292" y="1476938"/>
                <a:ext cx="61757" cy="2093674"/>
                <a:chOff x="2947140" y="2066353"/>
                <a:chExt cx="50376" cy="1088507"/>
              </a:xfrm>
            </p:grpSpPr>
            <p:cxnSp>
              <p:nvCxnSpPr>
                <p:cNvPr id="928" name="直線接點 927"/>
                <p:cNvCxnSpPr/>
                <p:nvPr/>
              </p:nvCxnSpPr>
              <p:spPr>
                <a:xfrm>
                  <a:off x="2970000" y="2092960"/>
                  <a:ext cx="2540" cy="105664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29" name="橢圓 928"/>
                <p:cNvSpPr/>
                <p:nvPr/>
              </p:nvSpPr>
              <p:spPr>
                <a:xfrm>
                  <a:off x="2951797" y="2066353"/>
                  <a:ext cx="45719" cy="45719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930" name="橢圓 929"/>
                <p:cNvSpPr/>
                <p:nvPr/>
              </p:nvSpPr>
              <p:spPr>
                <a:xfrm>
                  <a:off x="2947140" y="3109141"/>
                  <a:ext cx="45719" cy="45719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920" name="群組 919"/>
              <p:cNvGrpSpPr/>
              <p:nvPr/>
            </p:nvGrpSpPr>
            <p:grpSpPr>
              <a:xfrm rot="5400000">
                <a:off x="3571735" y="1703212"/>
                <a:ext cx="61757" cy="2093674"/>
                <a:chOff x="2947140" y="2066353"/>
                <a:chExt cx="50376" cy="1088507"/>
              </a:xfrm>
            </p:grpSpPr>
            <p:cxnSp>
              <p:nvCxnSpPr>
                <p:cNvPr id="925" name="直線接點 924"/>
                <p:cNvCxnSpPr/>
                <p:nvPr/>
              </p:nvCxnSpPr>
              <p:spPr>
                <a:xfrm>
                  <a:off x="2970000" y="2092960"/>
                  <a:ext cx="2540" cy="105664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26" name="橢圓 925"/>
                <p:cNvSpPr/>
                <p:nvPr/>
              </p:nvSpPr>
              <p:spPr>
                <a:xfrm>
                  <a:off x="2951797" y="2066353"/>
                  <a:ext cx="45719" cy="45719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927" name="橢圓 926"/>
                <p:cNvSpPr/>
                <p:nvPr/>
              </p:nvSpPr>
              <p:spPr>
                <a:xfrm>
                  <a:off x="2947140" y="3109141"/>
                  <a:ext cx="45719" cy="45719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921" name="群組 920"/>
              <p:cNvGrpSpPr/>
              <p:nvPr/>
            </p:nvGrpSpPr>
            <p:grpSpPr>
              <a:xfrm rot="5400000">
                <a:off x="3566292" y="1919236"/>
                <a:ext cx="61757" cy="2093674"/>
                <a:chOff x="2947140" y="2066353"/>
                <a:chExt cx="50376" cy="1088507"/>
              </a:xfrm>
            </p:grpSpPr>
            <p:cxnSp>
              <p:nvCxnSpPr>
                <p:cNvPr id="922" name="直線接點 921"/>
                <p:cNvCxnSpPr/>
                <p:nvPr/>
              </p:nvCxnSpPr>
              <p:spPr>
                <a:xfrm>
                  <a:off x="2970000" y="2092960"/>
                  <a:ext cx="2540" cy="105664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23" name="橢圓 922"/>
                <p:cNvSpPr/>
                <p:nvPr/>
              </p:nvSpPr>
              <p:spPr>
                <a:xfrm>
                  <a:off x="2951797" y="2066353"/>
                  <a:ext cx="45719" cy="45719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924" name="橢圓 923"/>
                <p:cNvSpPr/>
                <p:nvPr/>
              </p:nvSpPr>
              <p:spPr>
                <a:xfrm>
                  <a:off x="2947140" y="3109141"/>
                  <a:ext cx="45719" cy="45719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</p:grpSp>
        <p:grpSp>
          <p:nvGrpSpPr>
            <p:cNvPr id="934" name="群組 933"/>
            <p:cNvGrpSpPr/>
            <p:nvPr/>
          </p:nvGrpSpPr>
          <p:grpSpPr>
            <a:xfrm>
              <a:off x="2555776" y="3324113"/>
              <a:ext cx="2105037" cy="752958"/>
              <a:chOff x="2544414" y="2243993"/>
              <a:chExt cx="2105037" cy="752958"/>
            </a:xfrm>
          </p:grpSpPr>
          <p:grpSp>
            <p:nvGrpSpPr>
              <p:cNvPr id="935" name="群組 934"/>
              <p:cNvGrpSpPr/>
              <p:nvPr/>
            </p:nvGrpSpPr>
            <p:grpSpPr>
              <a:xfrm rot="5400000">
                <a:off x="3560372" y="1228035"/>
                <a:ext cx="61757" cy="2093674"/>
                <a:chOff x="2947140" y="2066353"/>
                <a:chExt cx="50376" cy="1088507"/>
              </a:xfrm>
            </p:grpSpPr>
            <p:cxnSp>
              <p:nvCxnSpPr>
                <p:cNvPr id="948" name="直線接點 947"/>
                <p:cNvCxnSpPr/>
                <p:nvPr/>
              </p:nvCxnSpPr>
              <p:spPr>
                <a:xfrm>
                  <a:off x="2970000" y="2092960"/>
                  <a:ext cx="2540" cy="105664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49" name="橢圓 948"/>
                <p:cNvSpPr/>
                <p:nvPr/>
              </p:nvSpPr>
              <p:spPr>
                <a:xfrm>
                  <a:off x="2951797" y="2066353"/>
                  <a:ext cx="45719" cy="45719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950" name="橢圓 949"/>
                <p:cNvSpPr/>
                <p:nvPr/>
              </p:nvSpPr>
              <p:spPr>
                <a:xfrm>
                  <a:off x="2947140" y="3109141"/>
                  <a:ext cx="45719" cy="45719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936" name="群組 935"/>
              <p:cNvGrpSpPr/>
              <p:nvPr/>
            </p:nvGrpSpPr>
            <p:grpSpPr>
              <a:xfrm rot="5400000">
                <a:off x="3566292" y="1476938"/>
                <a:ext cx="61757" cy="2093674"/>
                <a:chOff x="2947140" y="2066353"/>
                <a:chExt cx="50376" cy="1088507"/>
              </a:xfrm>
            </p:grpSpPr>
            <p:cxnSp>
              <p:nvCxnSpPr>
                <p:cNvPr id="945" name="直線接點 944"/>
                <p:cNvCxnSpPr/>
                <p:nvPr/>
              </p:nvCxnSpPr>
              <p:spPr>
                <a:xfrm>
                  <a:off x="2970000" y="2092960"/>
                  <a:ext cx="2540" cy="105664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46" name="橢圓 945"/>
                <p:cNvSpPr/>
                <p:nvPr/>
              </p:nvSpPr>
              <p:spPr>
                <a:xfrm>
                  <a:off x="2951797" y="2066353"/>
                  <a:ext cx="45719" cy="45719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947" name="橢圓 946"/>
                <p:cNvSpPr/>
                <p:nvPr/>
              </p:nvSpPr>
              <p:spPr>
                <a:xfrm>
                  <a:off x="2947140" y="3109141"/>
                  <a:ext cx="45719" cy="45719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937" name="群組 936"/>
              <p:cNvGrpSpPr/>
              <p:nvPr/>
            </p:nvGrpSpPr>
            <p:grpSpPr>
              <a:xfrm rot="5400000">
                <a:off x="3571735" y="1703212"/>
                <a:ext cx="61757" cy="2093674"/>
                <a:chOff x="2947140" y="2066353"/>
                <a:chExt cx="50376" cy="1088507"/>
              </a:xfrm>
            </p:grpSpPr>
            <p:cxnSp>
              <p:nvCxnSpPr>
                <p:cNvPr id="942" name="直線接點 941"/>
                <p:cNvCxnSpPr/>
                <p:nvPr/>
              </p:nvCxnSpPr>
              <p:spPr>
                <a:xfrm>
                  <a:off x="2970000" y="2092960"/>
                  <a:ext cx="2540" cy="105664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43" name="橢圓 942"/>
                <p:cNvSpPr/>
                <p:nvPr/>
              </p:nvSpPr>
              <p:spPr>
                <a:xfrm>
                  <a:off x="2951797" y="2066353"/>
                  <a:ext cx="45719" cy="45719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944" name="橢圓 943"/>
                <p:cNvSpPr/>
                <p:nvPr/>
              </p:nvSpPr>
              <p:spPr>
                <a:xfrm>
                  <a:off x="2947140" y="3109141"/>
                  <a:ext cx="45719" cy="45719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938" name="群組 937"/>
              <p:cNvGrpSpPr/>
              <p:nvPr/>
            </p:nvGrpSpPr>
            <p:grpSpPr>
              <a:xfrm rot="5400000">
                <a:off x="3566292" y="1919236"/>
                <a:ext cx="61757" cy="2093674"/>
                <a:chOff x="2947140" y="2066353"/>
                <a:chExt cx="50376" cy="1088507"/>
              </a:xfrm>
            </p:grpSpPr>
            <p:cxnSp>
              <p:nvCxnSpPr>
                <p:cNvPr id="939" name="直線接點 938"/>
                <p:cNvCxnSpPr/>
                <p:nvPr/>
              </p:nvCxnSpPr>
              <p:spPr>
                <a:xfrm>
                  <a:off x="2970000" y="2092960"/>
                  <a:ext cx="2540" cy="105664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40" name="橢圓 939"/>
                <p:cNvSpPr/>
                <p:nvPr/>
              </p:nvSpPr>
              <p:spPr>
                <a:xfrm>
                  <a:off x="2951797" y="2066353"/>
                  <a:ext cx="45719" cy="45719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941" name="橢圓 940"/>
                <p:cNvSpPr/>
                <p:nvPr/>
              </p:nvSpPr>
              <p:spPr>
                <a:xfrm>
                  <a:off x="2947140" y="3109141"/>
                  <a:ext cx="45719" cy="45719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</p:grpSp>
        <p:grpSp>
          <p:nvGrpSpPr>
            <p:cNvPr id="951" name="群組 950"/>
            <p:cNvGrpSpPr/>
            <p:nvPr/>
          </p:nvGrpSpPr>
          <p:grpSpPr>
            <a:xfrm>
              <a:off x="4655370" y="3324114"/>
              <a:ext cx="2168232" cy="752958"/>
              <a:chOff x="2544414" y="2243993"/>
              <a:chExt cx="2105037" cy="752958"/>
            </a:xfrm>
          </p:grpSpPr>
          <p:grpSp>
            <p:nvGrpSpPr>
              <p:cNvPr id="952" name="群組 951"/>
              <p:cNvGrpSpPr/>
              <p:nvPr/>
            </p:nvGrpSpPr>
            <p:grpSpPr>
              <a:xfrm rot="5400000">
                <a:off x="3560372" y="1228035"/>
                <a:ext cx="61757" cy="2093674"/>
                <a:chOff x="2947140" y="2066353"/>
                <a:chExt cx="50376" cy="1088507"/>
              </a:xfrm>
            </p:grpSpPr>
            <p:cxnSp>
              <p:nvCxnSpPr>
                <p:cNvPr id="965" name="直線接點 964"/>
                <p:cNvCxnSpPr/>
                <p:nvPr/>
              </p:nvCxnSpPr>
              <p:spPr>
                <a:xfrm>
                  <a:off x="2970000" y="2092960"/>
                  <a:ext cx="2540" cy="105664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66" name="橢圓 965"/>
                <p:cNvSpPr/>
                <p:nvPr/>
              </p:nvSpPr>
              <p:spPr>
                <a:xfrm>
                  <a:off x="2951797" y="2066353"/>
                  <a:ext cx="45719" cy="45719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967" name="橢圓 966"/>
                <p:cNvSpPr/>
                <p:nvPr/>
              </p:nvSpPr>
              <p:spPr>
                <a:xfrm>
                  <a:off x="2947140" y="3109141"/>
                  <a:ext cx="45719" cy="45719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953" name="群組 952"/>
              <p:cNvGrpSpPr/>
              <p:nvPr/>
            </p:nvGrpSpPr>
            <p:grpSpPr>
              <a:xfrm rot="5400000">
                <a:off x="3566292" y="1476938"/>
                <a:ext cx="61757" cy="2093674"/>
                <a:chOff x="2947140" y="2066353"/>
                <a:chExt cx="50376" cy="1088507"/>
              </a:xfrm>
            </p:grpSpPr>
            <p:cxnSp>
              <p:nvCxnSpPr>
                <p:cNvPr id="962" name="直線接點 961"/>
                <p:cNvCxnSpPr/>
                <p:nvPr/>
              </p:nvCxnSpPr>
              <p:spPr>
                <a:xfrm>
                  <a:off x="2970000" y="2092960"/>
                  <a:ext cx="2540" cy="105664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63" name="橢圓 962"/>
                <p:cNvSpPr/>
                <p:nvPr/>
              </p:nvSpPr>
              <p:spPr>
                <a:xfrm>
                  <a:off x="2951797" y="2066353"/>
                  <a:ext cx="45719" cy="45719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964" name="橢圓 963"/>
                <p:cNvSpPr/>
                <p:nvPr/>
              </p:nvSpPr>
              <p:spPr>
                <a:xfrm>
                  <a:off x="2947140" y="3109141"/>
                  <a:ext cx="45719" cy="45719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954" name="群組 953"/>
              <p:cNvGrpSpPr/>
              <p:nvPr/>
            </p:nvGrpSpPr>
            <p:grpSpPr>
              <a:xfrm rot="5400000">
                <a:off x="3571735" y="1703212"/>
                <a:ext cx="61757" cy="2093674"/>
                <a:chOff x="2947140" y="2066353"/>
                <a:chExt cx="50376" cy="1088507"/>
              </a:xfrm>
            </p:grpSpPr>
            <p:cxnSp>
              <p:nvCxnSpPr>
                <p:cNvPr id="959" name="直線接點 958"/>
                <p:cNvCxnSpPr/>
                <p:nvPr/>
              </p:nvCxnSpPr>
              <p:spPr>
                <a:xfrm>
                  <a:off x="2970000" y="2092960"/>
                  <a:ext cx="2540" cy="105664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60" name="橢圓 959"/>
                <p:cNvSpPr/>
                <p:nvPr/>
              </p:nvSpPr>
              <p:spPr>
                <a:xfrm>
                  <a:off x="2951797" y="2066353"/>
                  <a:ext cx="45719" cy="45719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961" name="橢圓 960"/>
                <p:cNvSpPr/>
                <p:nvPr/>
              </p:nvSpPr>
              <p:spPr>
                <a:xfrm>
                  <a:off x="2947140" y="3109141"/>
                  <a:ext cx="45719" cy="45719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955" name="群組 954"/>
              <p:cNvGrpSpPr/>
              <p:nvPr/>
            </p:nvGrpSpPr>
            <p:grpSpPr>
              <a:xfrm rot="5400000">
                <a:off x="3566292" y="1919236"/>
                <a:ext cx="61757" cy="2093674"/>
                <a:chOff x="2947140" y="2066353"/>
                <a:chExt cx="50376" cy="1088507"/>
              </a:xfrm>
            </p:grpSpPr>
            <p:cxnSp>
              <p:nvCxnSpPr>
                <p:cNvPr id="956" name="直線接點 955"/>
                <p:cNvCxnSpPr/>
                <p:nvPr/>
              </p:nvCxnSpPr>
              <p:spPr>
                <a:xfrm>
                  <a:off x="2970000" y="2092960"/>
                  <a:ext cx="2540" cy="105664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57" name="橢圓 956"/>
                <p:cNvSpPr/>
                <p:nvPr/>
              </p:nvSpPr>
              <p:spPr>
                <a:xfrm>
                  <a:off x="2951797" y="2066353"/>
                  <a:ext cx="45719" cy="45719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958" name="橢圓 957"/>
                <p:cNvSpPr/>
                <p:nvPr/>
              </p:nvSpPr>
              <p:spPr>
                <a:xfrm>
                  <a:off x="2947140" y="3109141"/>
                  <a:ext cx="45719" cy="45719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0649783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395536" y="263674"/>
            <a:ext cx="7830555" cy="3277127"/>
            <a:chOff x="550525" y="1039727"/>
            <a:chExt cx="7830555" cy="3277127"/>
          </a:xfrm>
        </p:grpSpPr>
        <p:sp>
          <p:nvSpPr>
            <p:cNvPr id="322" name="矩形 321"/>
            <p:cNvSpPr/>
            <p:nvPr/>
          </p:nvSpPr>
          <p:spPr>
            <a:xfrm>
              <a:off x="875382" y="2100717"/>
              <a:ext cx="3644095" cy="180410"/>
            </a:xfrm>
            <a:prstGeom prst="rect">
              <a:avLst/>
            </a:prstGeom>
            <a:pattFill prst="wdUpDiag">
              <a:fgClr>
                <a:schemeClr val="tx1">
                  <a:lumMod val="75000"/>
                  <a:lumOff val="25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23" name="矩形 322"/>
            <p:cNvSpPr/>
            <p:nvPr/>
          </p:nvSpPr>
          <p:spPr>
            <a:xfrm>
              <a:off x="862081" y="2481920"/>
              <a:ext cx="3644095" cy="180410"/>
            </a:xfrm>
            <a:prstGeom prst="rect">
              <a:avLst/>
            </a:prstGeom>
            <a:pattFill prst="wdUpDiag">
              <a:fgClr>
                <a:schemeClr val="tx1">
                  <a:lumMod val="75000"/>
                  <a:lumOff val="25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24" name="矩形 323"/>
            <p:cNvSpPr/>
            <p:nvPr/>
          </p:nvSpPr>
          <p:spPr>
            <a:xfrm>
              <a:off x="870642" y="2852936"/>
              <a:ext cx="3644095" cy="180410"/>
            </a:xfrm>
            <a:prstGeom prst="rect">
              <a:avLst/>
            </a:prstGeom>
            <a:pattFill prst="wdUpDiag">
              <a:fgClr>
                <a:schemeClr val="tx1">
                  <a:lumMod val="75000"/>
                  <a:lumOff val="25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25" name="矩形 324"/>
            <p:cNvSpPr/>
            <p:nvPr/>
          </p:nvSpPr>
          <p:spPr>
            <a:xfrm>
              <a:off x="870642" y="3220530"/>
              <a:ext cx="3644095" cy="180410"/>
            </a:xfrm>
            <a:prstGeom prst="rect">
              <a:avLst/>
            </a:prstGeom>
            <a:pattFill prst="wdUpDiag">
              <a:fgClr>
                <a:schemeClr val="tx1">
                  <a:lumMod val="75000"/>
                  <a:lumOff val="25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21" name="矩形 320"/>
            <p:cNvSpPr/>
            <p:nvPr/>
          </p:nvSpPr>
          <p:spPr>
            <a:xfrm>
              <a:off x="876391" y="1736422"/>
              <a:ext cx="3644095" cy="180410"/>
            </a:xfrm>
            <a:prstGeom prst="rect">
              <a:avLst/>
            </a:prstGeom>
            <a:pattFill prst="wdUpDiag">
              <a:fgClr>
                <a:schemeClr val="tx1">
                  <a:lumMod val="75000"/>
                  <a:lumOff val="25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44" name="文字方塊 2"/>
            <p:cNvSpPr txBox="1">
              <a:spLocks noChangeArrowheads="1"/>
            </p:cNvSpPr>
            <p:nvPr/>
          </p:nvSpPr>
          <p:spPr bwMode="auto">
            <a:xfrm>
              <a:off x="550525" y="1810800"/>
              <a:ext cx="342900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en-US" altLang="zh-TW" sz="1200" i="1" dirty="0" smtClean="0">
                  <a:latin typeface="Calibri" pitchFamily="34" charset="0"/>
                  <a:ea typeface="新細明體" pitchFamily="18" charset="-120"/>
                  <a:cs typeface="新細明體" pitchFamily="18" charset="-120"/>
                </a:rPr>
                <a:t>d</a:t>
              </a:r>
              <a:r>
                <a:rPr kumimoji="1" lang="en-US" altLang="zh-TW" sz="1200" i="1" baseline="-25000" dirty="0">
                  <a:latin typeface="Calibri" pitchFamily="34" charset="0"/>
                  <a:ea typeface="新細明體" pitchFamily="18" charset="-120"/>
                  <a:cs typeface="新細明體" pitchFamily="18" charset="-120"/>
                </a:rPr>
                <a:t>5</a:t>
              </a:r>
              <a:endParaRPr kumimoji="1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endParaRPr>
            </a:p>
          </p:txBody>
        </p:sp>
        <p:sp>
          <p:nvSpPr>
            <p:cNvPr id="165" name="文字方塊 2"/>
            <p:cNvSpPr txBox="1">
              <a:spLocks noChangeArrowheads="1"/>
            </p:cNvSpPr>
            <p:nvPr/>
          </p:nvSpPr>
          <p:spPr bwMode="auto">
            <a:xfrm>
              <a:off x="4456097" y="1810800"/>
              <a:ext cx="342900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en-US" altLang="zh-TW" sz="1200" i="1" dirty="0" smtClean="0">
                  <a:latin typeface="Calibri" pitchFamily="34" charset="0"/>
                  <a:ea typeface="新細明體" pitchFamily="18" charset="-120"/>
                  <a:cs typeface="新細明體" pitchFamily="18" charset="-120"/>
                </a:rPr>
                <a:t>f</a:t>
              </a:r>
              <a:r>
                <a:rPr kumimoji="1" lang="en-US" altLang="zh-TW" sz="1200" i="1" baseline="-25000" dirty="0">
                  <a:latin typeface="Calibri" pitchFamily="34" charset="0"/>
                  <a:ea typeface="新細明體" pitchFamily="18" charset="-120"/>
                  <a:cs typeface="新細明體" pitchFamily="18" charset="-120"/>
                </a:rPr>
                <a:t>5</a:t>
              </a:r>
              <a:endParaRPr kumimoji="1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endParaRPr>
            </a:p>
          </p:txBody>
        </p:sp>
        <p:sp>
          <p:nvSpPr>
            <p:cNvPr id="145" name="文字方塊 2"/>
            <p:cNvSpPr txBox="1">
              <a:spLocks noChangeArrowheads="1"/>
            </p:cNvSpPr>
            <p:nvPr/>
          </p:nvSpPr>
          <p:spPr bwMode="auto">
            <a:xfrm>
              <a:off x="2422733" y="1812004"/>
              <a:ext cx="342900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en-US" altLang="zh-TW" sz="1200" i="1" dirty="0" smtClean="0">
                  <a:latin typeface="Calibri" pitchFamily="34" charset="0"/>
                  <a:ea typeface="新細明體" pitchFamily="18" charset="-120"/>
                  <a:cs typeface="新細明體" pitchFamily="18" charset="-120"/>
                </a:rPr>
                <a:t>e</a:t>
              </a:r>
              <a:r>
                <a:rPr kumimoji="1" lang="en-US" altLang="zh-TW" sz="1200" i="1" baseline="-25000" dirty="0">
                  <a:latin typeface="Calibri" pitchFamily="34" charset="0"/>
                  <a:ea typeface="新細明體" pitchFamily="18" charset="-120"/>
                  <a:cs typeface="新細明體" pitchFamily="18" charset="-120"/>
                </a:rPr>
                <a:t>5</a:t>
              </a:r>
              <a:endParaRPr kumimoji="1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endParaRPr>
            </a:p>
          </p:txBody>
        </p:sp>
        <p:grpSp>
          <p:nvGrpSpPr>
            <p:cNvPr id="93" name="Group 10"/>
            <p:cNvGrpSpPr>
              <a:grpSpLocks/>
            </p:cNvGrpSpPr>
            <p:nvPr/>
          </p:nvGrpSpPr>
          <p:grpSpPr bwMode="auto">
            <a:xfrm>
              <a:off x="863642" y="1548265"/>
              <a:ext cx="3657417" cy="2267222"/>
              <a:chOff x="1116" y="1064"/>
              <a:chExt cx="5760" cy="3570"/>
            </a:xfrm>
          </p:grpSpPr>
          <p:sp>
            <p:nvSpPr>
              <p:cNvPr id="320" name="Freeform 11"/>
              <p:cNvSpPr>
                <a:spLocks/>
              </p:cNvSpPr>
              <p:nvPr/>
            </p:nvSpPr>
            <p:spPr bwMode="auto">
              <a:xfrm>
                <a:off x="1116" y="1064"/>
                <a:ext cx="5760" cy="3570"/>
              </a:xfrm>
              <a:custGeom>
                <a:avLst/>
                <a:gdLst>
                  <a:gd name="T0" fmla="+- 0 1116 1116"/>
                  <a:gd name="T1" fmla="*/ T0 w 5760"/>
                  <a:gd name="T2" fmla="+- 0 1064 1064"/>
                  <a:gd name="T3" fmla="*/ 1064 h 3570"/>
                  <a:gd name="T4" fmla="+- 0 6876 1116"/>
                  <a:gd name="T5" fmla="*/ T4 w 5760"/>
                  <a:gd name="T6" fmla="+- 0 1064 1064"/>
                  <a:gd name="T7" fmla="*/ 1064 h 3570"/>
                  <a:gd name="T8" fmla="+- 0 6876 1116"/>
                  <a:gd name="T9" fmla="*/ T8 w 5760"/>
                  <a:gd name="T10" fmla="+- 0 4634 1064"/>
                  <a:gd name="T11" fmla="*/ 4634 h 3570"/>
                  <a:gd name="T12" fmla="+- 0 1116 1116"/>
                  <a:gd name="T13" fmla="*/ T12 w 5760"/>
                  <a:gd name="T14" fmla="+- 0 4634 1064"/>
                  <a:gd name="T15" fmla="*/ 4634 h 3570"/>
                  <a:gd name="T16" fmla="+- 0 1116 1116"/>
                  <a:gd name="T17" fmla="*/ T16 w 5760"/>
                  <a:gd name="T18" fmla="+- 0 1064 1064"/>
                  <a:gd name="T19" fmla="*/ 1064 h 3570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</a:cxnLst>
                <a:rect l="0" t="0" r="r" b="b"/>
                <a:pathLst>
                  <a:path w="5760" h="3570">
                    <a:moveTo>
                      <a:pt x="0" y="0"/>
                    </a:moveTo>
                    <a:lnTo>
                      <a:pt x="5760" y="0"/>
                    </a:lnTo>
                    <a:lnTo>
                      <a:pt x="5760" y="3570"/>
                    </a:lnTo>
                    <a:lnTo>
                      <a:pt x="0" y="357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</p:grpSp>
        <p:grpSp>
          <p:nvGrpSpPr>
            <p:cNvPr id="94" name="Group 12"/>
            <p:cNvGrpSpPr>
              <a:grpSpLocks/>
            </p:cNvGrpSpPr>
            <p:nvPr/>
          </p:nvGrpSpPr>
          <p:grpSpPr bwMode="auto">
            <a:xfrm>
              <a:off x="863642" y="3406498"/>
              <a:ext cx="3666306" cy="1270"/>
              <a:chOff x="1116" y="3990"/>
              <a:chExt cx="5774" cy="2"/>
            </a:xfrm>
          </p:grpSpPr>
          <p:sp>
            <p:nvSpPr>
              <p:cNvPr id="319" name="Freeform 13"/>
              <p:cNvSpPr>
                <a:spLocks/>
              </p:cNvSpPr>
              <p:nvPr/>
            </p:nvSpPr>
            <p:spPr bwMode="auto">
              <a:xfrm>
                <a:off x="1116" y="3990"/>
                <a:ext cx="5774" cy="2"/>
              </a:xfrm>
              <a:custGeom>
                <a:avLst/>
                <a:gdLst>
                  <a:gd name="T0" fmla="+- 0 1116 1116"/>
                  <a:gd name="T1" fmla="*/ T0 w 5774"/>
                  <a:gd name="T2" fmla="+- 0 6890 1116"/>
                  <a:gd name="T3" fmla="*/ T2 w 5774"/>
                </a:gdLst>
                <a:ahLst/>
                <a:cxnLst>
                  <a:cxn ang="0">
                    <a:pos x="T1" y="0"/>
                  </a:cxn>
                  <a:cxn ang="0">
                    <a:pos x="T3" y="0"/>
                  </a:cxn>
                </a:cxnLst>
                <a:rect l="0" t="0" r="r" b="b"/>
                <a:pathLst>
                  <a:path w="5774">
                    <a:moveTo>
                      <a:pt x="0" y="0"/>
                    </a:moveTo>
                    <a:lnTo>
                      <a:pt x="5774" y="0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</p:grpSp>
        <p:grpSp>
          <p:nvGrpSpPr>
            <p:cNvPr id="95" name="Group 14"/>
            <p:cNvGrpSpPr>
              <a:grpSpLocks/>
            </p:cNvGrpSpPr>
            <p:nvPr/>
          </p:nvGrpSpPr>
          <p:grpSpPr bwMode="auto">
            <a:xfrm>
              <a:off x="873802" y="3044505"/>
              <a:ext cx="3656782" cy="1270"/>
              <a:chOff x="1132" y="3420"/>
              <a:chExt cx="5759" cy="2"/>
            </a:xfrm>
          </p:grpSpPr>
          <p:sp>
            <p:nvSpPr>
              <p:cNvPr id="318" name="Freeform 15"/>
              <p:cNvSpPr>
                <a:spLocks/>
              </p:cNvSpPr>
              <p:nvPr/>
            </p:nvSpPr>
            <p:spPr bwMode="auto">
              <a:xfrm>
                <a:off x="1132" y="3420"/>
                <a:ext cx="5759" cy="2"/>
              </a:xfrm>
              <a:custGeom>
                <a:avLst/>
                <a:gdLst>
                  <a:gd name="T0" fmla="+- 0 1132 1132"/>
                  <a:gd name="T1" fmla="*/ T0 w 5759"/>
                  <a:gd name="T2" fmla="+- 0 6890 1132"/>
                  <a:gd name="T3" fmla="*/ T2 w 5759"/>
                </a:gdLst>
                <a:ahLst/>
                <a:cxnLst>
                  <a:cxn ang="0">
                    <a:pos x="T1" y="0"/>
                  </a:cxn>
                  <a:cxn ang="0">
                    <a:pos x="T3" y="0"/>
                  </a:cxn>
                </a:cxnLst>
                <a:rect l="0" t="0" r="r" b="b"/>
                <a:pathLst>
                  <a:path w="5759">
                    <a:moveTo>
                      <a:pt x="0" y="0"/>
                    </a:moveTo>
                    <a:lnTo>
                      <a:pt x="5758" y="0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</p:grpSp>
        <p:grpSp>
          <p:nvGrpSpPr>
            <p:cNvPr id="96" name="Group 16"/>
            <p:cNvGrpSpPr>
              <a:grpSpLocks/>
            </p:cNvGrpSpPr>
            <p:nvPr/>
          </p:nvGrpSpPr>
          <p:grpSpPr bwMode="auto">
            <a:xfrm>
              <a:off x="873802" y="2682511"/>
              <a:ext cx="3656782" cy="1270"/>
              <a:chOff x="1132" y="2850"/>
              <a:chExt cx="5759" cy="2"/>
            </a:xfrm>
          </p:grpSpPr>
          <p:sp>
            <p:nvSpPr>
              <p:cNvPr id="317" name="Freeform 17"/>
              <p:cNvSpPr>
                <a:spLocks/>
              </p:cNvSpPr>
              <p:nvPr/>
            </p:nvSpPr>
            <p:spPr bwMode="auto">
              <a:xfrm>
                <a:off x="1132" y="2850"/>
                <a:ext cx="5759" cy="2"/>
              </a:xfrm>
              <a:custGeom>
                <a:avLst/>
                <a:gdLst>
                  <a:gd name="T0" fmla="+- 0 1132 1132"/>
                  <a:gd name="T1" fmla="*/ T0 w 5759"/>
                  <a:gd name="T2" fmla="+- 0 6890 1132"/>
                  <a:gd name="T3" fmla="*/ T2 w 5759"/>
                </a:gdLst>
                <a:ahLst/>
                <a:cxnLst>
                  <a:cxn ang="0">
                    <a:pos x="T1" y="0"/>
                  </a:cxn>
                  <a:cxn ang="0">
                    <a:pos x="T3" y="0"/>
                  </a:cxn>
                </a:cxnLst>
                <a:rect l="0" t="0" r="r" b="b"/>
                <a:pathLst>
                  <a:path w="5759">
                    <a:moveTo>
                      <a:pt x="0" y="0"/>
                    </a:moveTo>
                    <a:lnTo>
                      <a:pt x="5758" y="0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</p:grpSp>
        <p:grpSp>
          <p:nvGrpSpPr>
            <p:cNvPr id="97" name="Group 18"/>
            <p:cNvGrpSpPr>
              <a:grpSpLocks/>
            </p:cNvGrpSpPr>
            <p:nvPr/>
          </p:nvGrpSpPr>
          <p:grpSpPr bwMode="auto">
            <a:xfrm>
              <a:off x="873802" y="2301466"/>
              <a:ext cx="3656782" cy="1270"/>
              <a:chOff x="1132" y="2250"/>
              <a:chExt cx="5759" cy="2"/>
            </a:xfrm>
          </p:grpSpPr>
          <p:sp>
            <p:nvSpPr>
              <p:cNvPr id="316" name="Freeform 19"/>
              <p:cNvSpPr>
                <a:spLocks/>
              </p:cNvSpPr>
              <p:nvPr/>
            </p:nvSpPr>
            <p:spPr bwMode="auto">
              <a:xfrm>
                <a:off x="1132" y="2250"/>
                <a:ext cx="5759" cy="2"/>
              </a:xfrm>
              <a:custGeom>
                <a:avLst/>
                <a:gdLst>
                  <a:gd name="T0" fmla="+- 0 1132 1132"/>
                  <a:gd name="T1" fmla="*/ T0 w 5759"/>
                  <a:gd name="T2" fmla="+- 0 6890 1132"/>
                  <a:gd name="T3" fmla="*/ T2 w 5759"/>
                </a:gdLst>
                <a:ahLst/>
                <a:cxnLst>
                  <a:cxn ang="0">
                    <a:pos x="T1" y="0"/>
                  </a:cxn>
                  <a:cxn ang="0">
                    <a:pos x="T3" y="0"/>
                  </a:cxn>
                </a:cxnLst>
                <a:rect l="0" t="0" r="r" b="b"/>
                <a:pathLst>
                  <a:path w="5759">
                    <a:moveTo>
                      <a:pt x="0" y="0"/>
                    </a:moveTo>
                    <a:lnTo>
                      <a:pt x="5758" y="0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</p:grpSp>
        <p:grpSp>
          <p:nvGrpSpPr>
            <p:cNvPr id="98" name="Group 20"/>
            <p:cNvGrpSpPr>
              <a:grpSpLocks/>
            </p:cNvGrpSpPr>
            <p:nvPr/>
          </p:nvGrpSpPr>
          <p:grpSpPr bwMode="auto">
            <a:xfrm>
              <a:off x="873802" y="1920420"/>
              <a:ext cx="3647257" cy="1270"/>
              <a:chOff x="1132" y="1650"/>
              <a:chExt cx="5744" cy="2"/>
            </a:xfrm>
          </p:grpSpPr>
          <p:sp>
            <p:nvSpPr>
              <p:cNvPr id="315" name="Freeform 21"/>
              <p:cNvSpPr>
                <a:spLocks/>
              </p:cNvSpPr>
              <p:nvPr/>
            </p:nvSpPr>
            <p:spPr bwMode="auto">
              <a:xfrm>
                <a:off x="1132" y="1650"/>
                <a:ext cx="5744" cy="2"/>
              </a:xfrm>
              <a:custGeom>
                <a:avLst/>
                <a:gdLst>
                  <a:gd name="T0" fmla="+- 0 1132 1132"/>
                  <a:gd name="T1" fmla="*/ T0 w 5744"/>
                  <a:gd name="T2" fmla="+- 0 6876 1132"/>
                  <a:gd name="T3" fmla="*/ T2 w 5744"/>
                </a:gdLst>
                <a:ahLst/>
                <a:cxnLst>
                  <a:cxn ang="0">
                    <a:pos x="T1" y="0"/>
                  </a:cxn>
                  <a:cxn ang="0">
                    <a:pos x="T3" y="0"/>
                  </a:cxn>
                </a:cxnLst>
                <a:rect l="0" t="0" r="r" b="b"/>
                <a:pathLst>
                  <a:path w="5744">
                    <a:moveTo>
                      <a:pt x="0" y="0"/>
                    </a:moveTo>
                    <a:lnTo>
                      <a:pt x="5744" y="0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</p:grpSp>
        <p:grpSp>
          <p:nvGrpSpPr>
            <p:cNvPr id="99" name="Group 22"/>
            <p:cNvGrpSpPr>
              <a:grpSpLocks/>
            </p:cNvGrpSpPr>
            <p:nvPr/>
          </p:nvGrpSpPr>
          <p:grpSpPr bwMode="auto">
            <a:xfrm>
              <a:off x="2720289" y="1548265"/>
              <a:ext cx="1270" cy="2248169"/>
              <a:chOff x="4040" y="1064"/>
              <a:chExt cx="2" cy="3540"/>
            </a:xfrm>
          </p:grpSpPr>
          <p:sp>
            <p:nvSpPr>
              <p:cNvPr id="314" name="Freeform 23"/>
              <p:cNvSpPr>
                <a:spLocks/>
              </p:cNvSpPr>
              <p:nvPr/>
            </p:nvSpPr>
            <p:spPr bwMode="auto">
              <a:xfrm>
                <a:off x="4040" y="1064"/>
                <a:ext cx="2" cy="3540"/>
              </a:xfrm>
              <a:custGeom>
                <a:avLst/>
                <a:gdLst>
                  <a:gd name="T0" fmla="+- 0 1064 1064"/>
                  <a:gd name="T1" fmla="*/ 1064 h 3540"/>
                  <a:gd name="T2" fmla="+- 0 4604 1064"/>
                  <a:gd name="T3" fmla="*/ 4604 h 3540"/>
                </a:gdLst>
                <a:ahLst/>
                <a:cxnLst>
                  <a:cxn ang="0">
                    <a:pos x="0" y="T1"/>
                  </a:cxn>
                  <a:cxn ang="0">
                    <a:pos x="0" y="T3"/>
                  </a:cxn>
                </a:cxnLst>
                <a:rect l="0" t="0" r="r" b="b"/>
                <a:pathLst>
                  <a:path h="3540">
                    <a:moveTo>
                      <a:pt x="0" y="0"/>
                    </a:moveTo>
                    <a:lnTo>
                      <a:pt x="0" y="3540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</p:grpSp>
        <p:grpSp>
          <p:nvGrpSpPr>
            <p:cNvPr id="100" name="Group 24"/>
            <p:cNvGrpSpPr>
              <a:grpSpLocks/>
            </p:cNvGrpSpPr>
            <p:nvPr/>
          </p:nvGrpSpPr>
          <p:grpSpPr bwMode="auto">
            <a:xfrm>
              <a:off x="749348" y="3815487"/>
              <a:ext cx="3913944" cy="1270"/>
              <a:chOff x="936" y="4634"/>
              <a:chExt cx="6164" cy="2"/>
            </a:xfrm>
          </p:grpSpPr>
          <p:sp>
            <p:nvSpPr>
              <p:cNvPr id="313" name="Freeform 25"/>
              <p:cNvSpPr>
                <a:spLocks/>
              </p:cNvSpPr>
              <p:nvPr/>
            </p:nvSpPr>
            <p:spPr bwMode="auto">
              <a:xfrm>
                <a:off x="936" y="4634"/>
                <a:ext cx="6164" cy="2"/>
              </a:xfrm>
              <a:custGeom>
                <a:avLst/>
                <a:gdLst>
                  <a:gd name="T0" fmla="+- 0 936 936"/>
                  <a:gd name="T1" fmla="*/ T0 w 6164"/>
                  <a:gd name="T2" fmla="+- 0 7100 936"/>
                  <a:gd name="T3" fmla="*/ T2 w 6164"/>
                </a:gdLst>
                <a:ahLst/>
                <a:cxnLst>
                  <a:cxn ang="0">
                    <a:pos x="T1" y="0"/>
                  </a:cxn>
                  <a:cxn ang="0">
                    <a:pos x="T3" y="0"/>
                  </a:cxn>
                </a:cxnLst>
                <a:rect l="0" t="0" r="r" b="b"/>
                <a:pathLst>
                  <a:path w="6164">
                    <a:moveTo>
                      <a:pt x="0" y="0"/>
                    </a:moveTo>
                    <a:lnTo>
                      <a:pt x="6164" y="0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</p:grpSp>
        <p:grpSp>
          <p:nvGrpSpPr>
            <p:cNvPr id="103" name="Group 140"/>
            <p:cNvGrpSpPr>
              <a:grpSpLocks/>
            </p:cNvGrpSpPr>
            <p:nvPr/>
          </p:nvGrpSpPr>
          <p:grpSpPr bwMode="auto">
            <a:xfrm>
              <a:off x="863642" y="1548265"/>
              <a:ext cx="3657417" cy="2267222"/>
              <a:chOff x="1116" y="1064"/>
              <a:chExt cx="5760" cy="3570"/>
            </a:xfrm>
          </p:grpSpPr>
          <p:sp>
            <p:nvSpPr>
              <p:cNvPr id="309" name="Freeform 141"/>
              <p:cNvSpPr>
                <a:spLocks/>
              </p:cNvSpPr>
              <p:nvPr/>
            </p:nvSpPr>
            <p:spPr bwMode="auto">
              <a:xfrm>
                <a:off x="1116" y="1064"/>
                <a:ext cx="5760" cy="3570"/>
              </a:xfrm>
              <a:custGeom>
                <a:avLst/>
                <a:gdLst>
                  <a:gd name="T0" fmla="+- 0 1116 1116"/>
                  <a:gd name="T1" fmla="*/ T0 w 5760"/>
                  <a:gd name="T2" fmla="+- 0 1064 1064"/>
                  <a:gd name="T3" fmla="*/ 1064 h 3570"/>
                  <a:gd name="T4" fmla="+- 0 6876 1116"/>
                  <a:gd name="T5" fmla="*/ T4 w 5760"/>
                  <a:gd name="T6" fmla="+- 0 1064 1064"/>
                  <a:gd name="T7" fmla="*/ 1064 h 3570"/>
                  <a:gd name="T8" fmla="+- 0 6876 1116"/>
                  <a:gd name="T9" fmla="*/ T8 w 5760"/>
                  <a:gd name="T10" fmla="+- 0 4634 1064"/>
                  <a:gd name="T11" fmla="*/ 4634 h 3570"/>
                  <a:gd name="T12" fmla="+- 0 1116 1116"/>
                  <a:gd name="T13" fmla="*/ T12 w 5760"/>
                  <a:gd name="T14" fmla="+- 0 4634 1064"/>
                  <a:gd name="T15" fmla="*/ 4634 h 3570"/>
                  <a:gd name="T16" fmla="+- 0 1116 1116"/>
                  <a:gd name="T17" fmla="*/ T16 w 5760"/>
                  <a:gd name="T18" fmla="+- 0 1064 1064"/>
                  <a:gd name="T19" fmla="*/ 1064 h 3570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</a:cxnLst>
                <a:rect l="0" t="0" r="r" b="b"/>
                <a:pathLst>
                  <a:path w="5760" h="3570">
                    <a:moveTo>
                      <a:pt x="0" y="0"/>
                    </a:moveTo>
                    <a:lnTo>
                      <a:pt x="5760" y="0"/>
                    </a:lnTo>
                    <a:lnTo>
                      <a:pt x="5760" y="3570"/>
                    </a:lnTo>
                    <a:lnTo>
                      <a:pt x="0" y="357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</p:grpSp>
        <p:grpSp>
          <p:nvGrpSpPr>
            <p:cNvPr id="107" name="Group 392"/>
            <p:cNvGrpSpPr>
              <a:grpSpLocks/>
            </p:cNvGrpSpPr>
            <p:nvPr/>
          </p:nvGrpSpPr>
          <p:grpSpPr bwMode="auto">
            <a:xfrm>
              <a:off x="863642" y="1548265"/>
              <a:ext cx="3657417" cy="2267222"/>
              <a:chOff x="1116" y="1064"/>
              <a:chExt cx="5760" cy="3570"/>
            </a:xfrm>
          </p:grpSpPr>
          <p:sp>
            <p:nvSpPr>
              <p:cNvPr id="304" name="Freeform 393"/>
              <p:cNvSpPr>
                <a:spLocks/>
              </p:cNvSpPr>
              <p:nvPr/>
            </p:nvSpPr>
            <p:spPr bwMode="auto">
              <a:xfrm>
                <a:off x="1116" y="1064"/>
                <a:ext cx="5760" cy="3570"/>
              </a:xfrm>
              <a:custGeom>
                <a:avLst/>
                <a:gdLst>
                  <a:gd name="T0" fmla="+- 0 1116 1116"/>
                  <a:gd name="T1" fmla="*/ T0 w 5760"/>
                  <a:gd name="T2" fmla="+- 0 1064 1064"/>
                  <a:gd name="T3" fmla="*/ 1064 h 3570"/>
                  <a:gd name="T4" fmla="+- 0 6876 1116"/>
                  <a:gd name="T5" fmla="*/ T4 w 5760"/>
                  <a:gd name="T6" fmla="+- 0 1064 1064"/>
                  <a:gd name="T7" fmla="*/ 1064 h 3570"/>
                  <a:gd name="T8" fmla="+- 0 6876 1116"/>
                  <a:gd name="T9" fmla="*/ T8 w 5760"/>
                  <a:gd name="T10" fmla="+- 0 4634 1064"/>
                  <a:gd name="T11" fmla="*/ 4634 h 3570"/>
                  <a:gd name="T12" fmla="+- 0 1116 1116"/>
                  <a:gd name="T13" fmla="*/ T12 w 5760"/>
                  <a:gd name="T14" fmla="+- 0 4634 1064"/>
                  <a:gd name="T15" fmla="*/ 4634 h 3570"/>
                  <a:gd name="T16" fmla="+- 0 1116 1116"/>
                  <a:gd name="T17" fmla="*/ T16 w 5760"/>
                  <a:gd name="T18" fmla="+- 0 1064 1064"/>
                  <a:gd name="T19" fmla="*/ 1064 h 3570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</a:cxnLst>
                <a:rect l="0" t="0" r="r" b="b"/>
                <a:pathLst>
                  <a:path w="5760" h="3570">
                    <a:moveTo>
                      <a:pt x="0" y="0"/>
                    </a:moveTo>
                    <a:lnTo>
                      <a:pt x="5760" y="0"/>
                    </a:lnTo>
                    <a:lnTo>
                      <a:pt x="5760" y="3570"/>
                    </a:lnTo>
                    <a:lnTo>
                      <a:pt x="0" y="357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</p:grpSp>
        <p:grpSp>
          <p:nvGrpSpPr>
            <p:cNvPr id="110" name="Group 498"/>
            <p:cNvGrpSpPr>
              <a:grpSpLocks/>
            </p:cNvGrpSpPr>
            <p:nvPr/>
          </p:nvGrpSpPr>
          <p:grpSpPr bwMode="auto">
            <a:xfrm>
              <a:off x="863642" y="1548265"/>
              <a:ext cx="3657417" cy="2267222"/>
              <a:chOff x="1116" y="1064"/>
              <a:chExt cx="5760" cy="3570"/>
            </a:xfrm>
          </p:grpSpPr>
          <p:sp>
            <p:nvSpPr>
              <p:cNvPr id="300" name="Freeform 499"/>
              <p:cNvSpPr>
                <a:spLocks/>
              </p:cNvSpPr>
              <p:nvPr/>
            </p:nvSpPr>
            <p:spPr bwMode="auto">
              <a:xfrm>
                <a:off x="1116" y="1064"/>
                <a:ext cx="5760" cy="3570"/>
              </a:xfrm>
              <a:custGeom>
                <a:avLst/>
                <a:gdLst>
                  <a:gd name="T0" fmla="+- 0 1116 1116"/>
                  <a:gd name="T1" fmla="*/ T0 w 5760"/>
                  <a:gd name="T2" fmla="+- 0 1064 1064"/>
                  <a:gd name="T3" fmla="*/ 1064 h 3570"/>
                  <a:gd name="T4" fmla="+- 0 6876 1116"/>
                  <a:gd name="T5" fmla="*/ T4 w 5760"/>
                  <a:gd name="T6" fmla="+- 0 1064 1064"/>
                  <a:gd name="T7" fmla="*/ 1064 h 3570"/>
                  <a:gd name="T8" fmla="+- 0 6876 1116"/>
                  <a:gd name="T9" fmla="*/ T8 w 5760"/>
                  <a:gd name="T10" fmla="+- 0 4634 1064"/>
                  <a:gd name="T11" fmla="*/ 4634 h 3570"/>
                  <a:gd name="T12" fmla="+- 0 1116 1116"/>
                  <a:gd name="T13" fmla="*/ T12 w 5760"/>
                  <a:gd name="T14" fmla="+- 0 4634 1064"/>
                  <a:gd name="T15" fmla="*/ 4634 h 3570"/>
                  <a:gd name="T16" fmla="+- 0 1116 1116"/>
                  <a:gd name="T17" fmla="*/ T16 w 5760"/>
                  <a:gd name="T18" fmla="+- 0 1064 1064"/>
                  <a:gd name="T19" fmla="*/ 1064 h 3570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</a:cxnLst>
                <a:rect l="0" t="0" r="r" b="b"/>
                <a:pathLst>
                  <a:path w="5760" h="3570">
                    <a:moveTo>
                      <a:pt x="0" y="0"/>
                    </a:moveTo>
                    <a:lnTo>
                      <a:pt x="5760" y="0"/>
                    </a:lnTo>
                    <a:lnTo>
                      <a:pt x="5760" y="3570"/>
                    </a:lnTo>
                    <a:lnTo>
                      <a:pt x="0" y="357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</p:grpSp>
        <p:grpSp>
          <p:nvGrpSpPr>
            <p:cNvPr id="113" name="Group 633"/>
            <p:cNvGrpSpPr>
              <a:grpSpLocks/>
            </p:cNvGrpSpPr>
            <p:nvPr/>
          </p:nvGrpSpPr>
          <p:grpSpPr bwMode="auto">
            <a:xfrm>
              <a:off x="863642" y="1548265"/>
              <a:ext cx="3657417" cy="2267222"/>
              <a:chOff x="1116" y="1064"/>
              <a:chExt cx="5760" cy="3570"/>
            </a:xfrm>
          </p:grpSpPr>
          <p:sp>
            <p:nvSpPr>
              <p:cNvPr id="296" name="Freeform 634"/>
              <p:cNvSpPr>
                <a:spLocks/>
              </p:cNvSpPr>
              <p:nvPr/>
            </p:nvSpPr>
            <p:spPr bwMode="auto">
              <a:xfrm>
                <a:off x="1116" y="1064"/>
                <a:ext cx="5760" cy="3570"/>
              </a:xfrm>
              <a:custGeom>
                <a:avLst/>
                <a:gdLst>
                  <a:gd name="T0" fmla="+- 0 1116 1116"/>
                  <a:gd name="T1" fmla="*/ T0 w 5760"/>
                  <a:gd name="T2" fmla="+- 0 1064 1064"/>
                  <a:gd name="T3" fmla="*/ 1064 h 3570"/>
                  <a:gd name="T4" fmla="+- 0 6876 1116"/>
                  <a:gd name="T5" fmla="*/ T4 w 5760"/>
                  <a:gd name="T6" fmla="+- 0 1064 1064"/>
                  <a:gd name="T7" fmla="*/ 1064 h 3570"/>
                  <a:gd name="T8" fmla="+- 0 6876 1116"/>
                  <a:gd name="T9" fmla="*/ T8 w 5760"/>
                  <a:gd name="T10" fmla="+- 0 4634 1064"/>
                  <a:gd name="T11" fmla="*/ 4634 h 3570"/>
                  <a:gd name="T12" fmla="+- 0 1116 1116"/>
                  <a:gd name="T13" fmla="*/ T12 w 5760"/>
                  <a:gd name="T14" fmla="+- 0 4634 1064"/>
                  <a:gd name="T15" fmla="*/ 4634 h 3570"/>
                  <a:gd name="T16" fmla="+- 0 1116 1116"/>
                  <a:gd name="T17" fmla="*/ T16 w 5760"/>
                  <a:gd name="T18" fmla="+- 0 1064 1064"/>
                  <a:gd name="T19" fmla="*/ 1064 h 3570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</a:cxnLst>
                <a:rect l="0" t="0" r="r" b="b"/>
                <a:pathLst>
                  <a:path w="5760" h="3570">
                    <a:moveTo>
                      <a:pt x="0" y="0"/>
                    </a:moveTo>
                    <a:lnTo>
                      <a:pt x="5760" y="0"/>
                    </a:lnTo>
                    <a:lnTo>
                      <a:pt x="5760" y="3570"/>
                    </a:lnTo>
                    <a:lnTo>
                      <a:pt x="0" y="357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</p:grpSp>
        <p:grpSp>
          <p:nvGrpSpPr>
            <p:cNvPr id="116" name="Group 818"/>
            <p:cNvGrpSpPr>
              <a:grpSpLocks/>
            </p:cNvGrpSpPr>
            <p:nvPr/>
          </p:nvGrpSpPr>
          <p:grpSpPr bwMode="auto">
            <a:xfrm>
              <a:off x="863642" y="1548265"/>
              <a:ext cx="3657417" cy="2267222"/>
              <a:chOff x="1116" y="1064"/>
              <a:chExt cx="5760" cy="3570"/>
            </a:xfrm>
          </p:grpSpPr>
          <p:sp>
            <p:nvSpPr>
              <p:cNvPr id="292" name="Freeform 819"/>
              <p:cNvSpPr>
                <a:spLocks/>
              </p:cNvSpPr>
              <p:nvPr/>
            </p:nvSpPr>
            <p:spPr bwMode="auto">
              <a:xfrm>
                <a:off x="1116" y="1064"/>
                <a:ext cx="5760" cy="3570"/>
              </a:xfrm>
              <a:custGeom>
                <a:avLst/>
                <a:gdLst>
                  <a:gd name="T0" fmla="+- 0 1116 1116"/>
                  <a:gd name="T1" fmla="*/ T0 w 5760"/>
                  <a:gd name="T2" fmla="+- 0 1064 1064"/>
                  <a:gd name="T3" fmla="*/ 1064 h 3570"/>
                  <a:gd name="T4" fmla="+- 0 6876 1116"/>
                  <a:gd name="T5" fmla="*/ T4 w 5760"/>
                  <a:gd name="T6" fmla="+- 0 1064 1064"/>
                  <a:gd name="T7" fmla="*/ 1064 h 3570"/>
                  <a:gd name="T8" fmla="+- 0 6876 1116"/>
                  <a:gd name="T9" fmla="*/ T8 w 5760"/>
                  <a:gd name="T10" fmla="+- 0 4634 1064"/>
                  <a:gd name="T11" fmla="*/ 4634 h 3570"/>
                  <a:gd name="T12" fmla="+- 0 1116 1116"/>
                  <a:gd name="T13" fmla="*/ T12 w 5760"/>
                  <a:gd name="T14" fmla="+- 0 4634 1064"/>
                  <a:gd name="T15" fmla="*/ 4634 h 3570"/>
                  <a:gd name="T16" fmla="+- 0 1116 1116"/>
                  <a:gd name="T17" fmla="*/ T16 w 5760"/>
                  <a:gd name="T18" fmla="+- 0 1064 1064"/>
                  <a:gd name="T19" fmla="*/ 1064 h 3570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</a:cxnLst>
                <a:rect l="0" t="0" r="r" b="b"/>
                <a:pathLst>
                  <a:path w="5760" h="3570">
                    <a:moveTo>
                      <a:pt x="0" y="0"/>
                    </a:moveTo>
                    <a:lnTo>
                      <a:pt x="5760" y="0"/>
                    </a:lnTo>
                    <a:lnTo>
                      <a:pt x="5760" y="3570"/>
                    </a:lnTo>
                    <a:lnTo>
                      <a:pt x="0" y="357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</p:grpSp>
        <p:grpSp>
          <p:nvGrpSpPr>
            <p:cNvPr id="117" name="Group 820"/>
            <p:cNvGrpSpPr>
              <a:grpSpLocks/>
            </p:cNvGrpSpPr>
            <p:nvPr/>
          </p:nvGrpSpPr>
          <p:grpSpPr bwMode="auto">
            <a:xfrm>
              <a:off x="730934" y="3806596"/>
              <a:ext cx="3951407" cy="209575"/>
              <a:chOff x="907" y="4620"/>
              <a:chExt cx="6223" cy="330"/>
            </a:xfrm>
          </p:grpSpPr>
          <p:sp>
            <p:nvSpPr>
              <p:cNvPr id="291" name="Freeform 821"/>
              <p:cNvSpPr>
                <a:spLocks/>
              </p:cNvSpPr>
              <p:nvPr/>
            </p:nvSpPr>
            <p:spPr bwMode="auto">
              <a:xfrm>
                <a:off x="907" y="4620"/>
                <a:ext cx="6223" cy="330"/>
              </a:xfrm>
              <a:custGeom>
                <a:avLst/>
                <a:gdLst>
                  <a:gd name="T0" fmla="+- 0 907 907"/>
                  <a:gd name="T1" fmla="*/ T0 w 6223"/>
                  <a:gd name="T2" fmla="+- 0 4950 4620"/>
                  <a:gd name="T3" fmla="*/ 4950 h 330"/>
                  <a:gd name="T4" fmla="+- 0 7130 907"/>
                  <a:gd name="T5" fmla="*/ T4 w 6223"/>
                  <a:gd name="T6" fmla="+- 0 4950 4620"/>
                  <a:gd name="T7" fmla="*/ 4950 h 330"/>
                  <a:gd name="T8" fmla="+- 0 7130 907"/>
                  <a:gd name="T9" fmla="*/ T8 w 6223"/>
                  <a:gd name="T10" fmla="+- 0 4620 4620"/>
                  <a:gd name="T11" fmla="*/ 4620 h 330"/>
                  <a:gd name="T12" fmla="+- 0 907 907"/>
                  <a:gd name="T13" fmla="*/ T12 w 6223"/>
                  <a:gd name="T14" fmla="+- 0 4620 4620"/>
                  <a:gd name="T15" fmla="*/ 4620 h 330"/>
                  <a:gd name="T16" fmla="+- 0 907 907"/>
                  <a:gd name="T17" fmla="*/ T16 w 6223"/>
                  <a:gd name="T18" fmla="+- 0 4950 4620"/>
                  <a:gd name="T19" fmla="*/ 4950 h 330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</a:cxnLst>
                <a:rect l="0" t="0" r="r" b="b"/>
                <a:pathLst>
                  <a:path w="6223" h="330">
                    <a:moveTo>
                      <a:pt x="0" y="330"/>
                    </a:moveTo>
                    <a:lnTo>
                      <a:pt x="6223" y="330"/>
                    </a:lnTo>
                    <a:lnTo>
                      <a:pt x="6223" y="0"/>
                    </a:lnTo>
                    <a:lnTo>
                      <a:pt x="0" y="0"/>
                    </a:lnTo>
                    <a:lnTo>
                      <a:pt x="0" y="330"/>
                    </a:lnTo>
                  </a:path>
                </a:pathLst>
              </a:custGeom>
              <a:solidFill>
                <a:srgbClr val="7F7F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</p:grpSp>
        <p:sp>
          <p:nvSpPr>
            <p:cNvPr id="137" name="文字方塊 2"/>
            <p:cNvSpPr txBox="1">
              <a:spLocks noChangeArrowheads="1"/>
            </p:cNvSpPr>
            <p:nvPr/>
          </p:nvSpPr>
          <p:spPr bwMode="auto">
            <a:xfrm>
              <a:off x="550525" y="1321310"/>
              <a:ext cx="342900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en-US" altLang="zh-TW" sz="1200" i="1" dirty="0">
                  <a:latin typeface="Calibri" pitchFamily="34" charset="0"/>
                  <a:ea typeface="新細明體" pitchFamily="18" charset="-120"/>
                  <a:cs typeface="新細明體" pitchFamily="18" charset="-120"/>
                </a:rPr>
                <a:t>d</a:t>
              </a:r>
              <a:r>
                <a:rPr kumimoji="1" lang="en-US" altLang="zh-TW" sz="1200" i="1" baseline="-25000" dirty="0" smtClean="0">
                  <a:latin typeface="Calibri" pitchFamily="34" charset="0"/>
                  <a:ea typeface="新細明體" pitchFamily="18" charset="-120"/>
                  <a:cs typeface="新細明體" pitchFamily="18" charset="-120"/>
                </a:rPr>
                <a:t>6</a:t>
              </a:r>
              <a:endParaRPr kumimoji="1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endParaRPr>
            </a:p>
          </p:txBody>
        </p:sp>
        <p:sp>
          <p:nvSpPr>
            <p:cNvPr id="138" name="文字方塊 2"/>
            <p:cNvSpPr txBox="1">
              <a:spLocks noChangeArrowheads="1"/>
            </p:cNvSpPr>
            <p:nvPr/>
          </p:nvSpPr>
          <p:spPr bwMode="auto">
            <a:xfrm>
              <a:off x="2422733" y="1321310"/>
              <a:ext cx="342900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en-US" altLang="zh-TW" sz="1200" i="1" dirty="0">
                  <a:latin typeface="Calibri" pitchFamily="34" charset="0"/>
                  <a:ea typeface="新細明體" pitchFamily="18" charset="-120"/>
                  <a:cs typeface="新細明體" pitchFamily="18" charset="-120"/>
                </a:rPr>
                <a:t>e</a:t>
              </a:r>
              <a:r>
                <a:rPr kumimoji="1" lang="en-US" altLang="zh-TW" sz="1200" i="1" baseline="-25000" dirty="0" smtClean="0">
                  <a:latin typeface="Calibri" pitchFamily="34" charset="0"/>
                  <a:ea typeface="新細明體" pitchFamily="18" charset="-120"/>
                  <a:cs typeface="新細明體" pitchFamily="18" charset="-120"/>
                </a:rPr>
                <a:t>6</a:t>
              </a:r>
              <a:endParaRPr kumimoji="1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endParaRPr>
            </a:p>
          </p:txBody>
        </p:sp>
        <p:sp>
          <p:nvSpPr>
            <p:cNvPr id="139" name="文字方塊 2"/>
            <p:cNvSpPr txBox="1">
              <a:spLocks noChangeArrowheads="1"/>
            </p:cNvSpPr>
            <p:nvPr/>
          </p:nvSpPr>
          <p:spPr bwMode="auto">
            <a:xfrm>
              <a:off x="4456097" y="1321310"/>
              <a:ext cx="342900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en-US" altLang="zh-TW" sz="1200" i="1" dirty="0">
                  <a:latin typeface="Calibri" pitchFamily="34" charset="0"/>
                  <a:ea typeface="新細明體" pitchFamily="18" charset="-120"/>
                  <a:cs typeface="新細明體" pitchFamily="18" charset="-120"/>
                </a:rPr>
                <a:t>f</a:t>
              </a:r>
              <a:r>
                <a:rPr kumimoji="1" lang="en-US" altLang="zh-TW" sz="1200" i="1" baseline="-25000" dirty="0" smtClean="0">
                  <a:latin typeface="Calibri" pitchFamily="34" charset="0"/>
                  <a:ea typeface="新細明體" pitchFamily="18" charset="-120"/>
                  <a:cs typeface="新細明體" pitchFamily="18" charset="-120"/>
                </a:rPr>
                <a:t>6</a:t>
              </a:r>
              <a:endParaRPr kumimoji="1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endParaRPr>
            </a:p>
          </p:txBody>
        </p:sp>
        <p:sp>
          <p:nvSpPr>
            <p:cNvPr id="166" name="文字方塊 2"/>
            <p:cNvSpPr txBox="1">
              <a:spLocks noChangeArrowheads="1"/>
            </p:cNvSpPr>
            <p:nvPr/>
          </p:nvSpPr>
          <p:spPr bwMode="auto">
            <a:xfrm>
              <a:off x="550525" y="2204864"/>
              <a:ext cx="342900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en-US" altLang="zh-TW" sz="1200" i="1" dirty="0" smtClean="0">
                  <a:latin typeface="Calibri" pitchFamily="34" charset="0"/>
                  <a:ea typeface="新細明體" pitchFamily="18" charset="-120"/>
                  <a:cs typeface="新細明體" pitchFamily="18" charset="-120"/>
                </a:rPr>
                <a:t>d</a:t>
              </a:r>
              <a:r>
                <a:rPr kumimoji="1" lang="en-US" altLang="zh-TW" sz="1200" i="1" baseline="-25000" dirty="0">
                  <a:latin typeface="Calibri" pitchFamily="34" charset="0"/>
                  <a:ea typeface="新細明體" pitchFamily="18" charset="-120"/>
                  <a:cs typeface="新細明體" pitchFamily="18" charset="-120"/>
                </a:rPr>
                <a:t>4</a:t>
              </a:r>
              <a:endParaRPr kumimoji="1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endParaRPr>
            </a:p>
          </p:txBody>
        </p:sp>
        <p:sp>
          <p:nvSpPr>
            <p:cNvPr id="167" name="文字方塊 2"/>
            <p:cNvSpPr txBox="1">
              <a:spLocks noChangeArrowheads="1"/>
            </p:cNvSpPr>
            <p:nvPr/>
          </p:nvSpPr>
          <p:spPr bwMode="auto">
            <a:xfrm>
              <a:off x="2422733" y="2204864"/>
              <a:ext cx="342900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en-US" altLang="zh-TW" sz="1200" i="1" dirty="0" smtClean="0">
                  <a:latin typeface="Calibri" pitchFamily="34" charset="0"/>
                  <a:ea typeface="新細明體" pitchFamily="18" charset="-120"/>
                  <a:cs typeface="新細明體" pitchFamily="18" charset="-120"/>
                </a:rPr>
                <a:t>e</a:t>
              </a:r>
              <a:r>
                <a:rPr kumimoji="1" lang="en-US" altLang="zh-TW" sz="1200" i="1" baseline="-25000" dirty="0">
                  <a:latin typeface="Calibri" pitchFamily="34" charset="0"/>
                  <a:ea typeface="新細明體" pitchFamily="18" charset="-120"/>
                  <a:cs typeface="新細明體" pitchFamily="18" charset="-120"/>
                </a:rPr>
                <a:t>4</a:t>
              </a:r>
              <a:endParaRPr kumimoji="1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endParaRPr>
            </a:p>
          </p:txBody>
        </p:sp>
        <p:sp>
          <p:nvSpPr>
            <p:cNvPr id="168" name="文字方塊 2"/>
            <p:cNvSpPr txBox="1">
              <a:spLocks noChangeArrowheads="1"/>
            </p:cNvSpPr>
            <p:nvPr/>
          </p:nvSpPr>
          <p:spPr bwMode="auto">
            <a:xfrm>
              <a:off x="4456097" y="2204864"/>
              <a:ext cx="342900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en-US" altLang="zh-TW" sz="1200" i="1" dirty="0" smtClean="0">
                  <a:latin typeface="Calibri" pitchFamily="34" charset="0"/>
                  <a:ea typeface="新細明體" pitchFamily="18" charset="-120"/>
                  <a:cs typeface="新細明體" pitchFamily="18" charset="-120"/>
                </a:rPr>
                <a:t>f</a:t>
              </a:r>
              <a:r>
                <a:rPr kumimoji="1" lang="en-US" altLang="zh-TW" sz="1200" i="1" baseline="-25000" dirty="0">
                  <a:latin typeface="Calibri" pitchFamily="34" charset="0"/>
                  <a:ea typeface="新細明體" pitchFamily="18" charset="-120"/>
                  <a:cs typeface="新細明體" pitchFamily="18" charset="-120"/>
                </a:rPr>
                <a:t>4</a:t>
              </a:r>
              <a:endParaRPr kumimoji="1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endParaRPr>
            </a:p>
          </p:txBody>
        </p:sp>
        <p:sp>
          <p:nvSpPr>
            <p:cNvPr id="169" name="文字方塊 2"/>
            <p:cNvSpPr txBox="1">
              <a:spLocks noChangeArrowheads="1"/>
            </p:cNvSpPr>
            <p:nvPr/>
          </p:nvSpPr>
          <p:spPr bwMode="auto">
            <a:xfrm>
              <a:off x="550525" y="2575937"/>
              <a:ext cx="342900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en-US" altLang="zh-TW" sz="1200" i="1" dirty="0" smtClean="0">
                  <a:latin typeface="Calibri" pitchFamily="34" charset="0"/>
                  <a:ea typeface="新細明體" pitchFamily="18" charset="-120"/>
                  <a:cs typeface="新細明體" pitchFamily="18" charset="-120"/>
                </a:rPr>
                <a:t>d</a:t>
              </a:r>
              <a:r>
                <a:rPr kumimoji="1" lang="en-US" altLang="zh-TW" sz="1200" i="1" baseline="-25000" dirty="0">
                  <a:latin typeface="Calibri" pitchFamily="34" charset="0"/>
                  <a:ea typeface="新細明體" pitchFamily="18" charset="-120"/>
                  <a:cs typeface="新細明體" pitchFamily="18" charset="-120"/>
                </a:rPr>
                <a:t>3</a:t>
              </a:r>
              <a:endParaRPr kumimoji="1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endParaRPr>
            </a:p>
          </p:txBody>
        </p:sp>
        <p:sp>
          <p:nvSpPr>
            <p:cNvPr id="170" name="文字方塊 2"/>
            <p:cNvSpPr txBox="1">
              <a:spLocks noChangeArrowheads="1"/>
            </p:cNvSpPr>
            <p:nvPr/>
          </p:nvSpPr>
          <p:spPr bwMode="auto">
            <a:xfrm>
              <a:off x="2422733" y="2575937"/>
              <a:ext cx="342900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en-US" altLang="zh-TW" sz="1200" i="1" dirty="0" smtClean="0">
                  <a:latin typeface="Calibri" pitchFamily="34" charset="0"/>
                  <a:ea typeface="新細明體" pitchFamily="18" charset="-120"/>
                  <a:cs typeface="新細明體" pitchFamily="18" charset="-120"/>
                </a:rPr>
                <a:t>e</a:t>
              </a:r>
              <a:r>
                <a:rPr kumimoji="1" lang="en-US" altLang="zh-TW" sz="1200" i="1" baseline="-25000" dirty="0">
                  <a:latin typeface="Calibri" pitchFamily="34" charset="0"/>
                  <a:ea typeface="新細明體" pitchFamily="18" charset="-120"/>
                  <a:cs typeface="新細明體" pitchFamily="18" charset="-120"/>
                </a:rPr>
                <a:t>3</a:t>
              </a:r>
              <a:endParaRPr kumimoji="1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endParaRPr>
            </a:p>
          </p:txBody>
        </p:sp>
        <p:sp>
          <p:nvSpPr>
            <p:cNvPr id="171" name="文字方塊 2"/>
            <p:cNvSpPr txBox="1">
              <a:spLocks noChangeArrowheads="1"/>
            </p:cNvSpPr>
            <p:nvPr/>
          </p:nvSpPr>
          <p:spPr bwMode="auto">
            <a:xfrm>
              <a:off x="4456097" y="2575937"/>
              <a:ext cx="342900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en-US" altLang="zh-TW" sz="1200" i="1" dirty="0" smtClean="0">
                  <a:latin typeface="Calibri" pitchFamily="34" charset="0"/>
                  <a:ea typeface="新細明體" pitchFamily="18" charset="-120"/>
                  <a:cs typeface="新細明體" pitchFamily="18" charset="-120"/>
                </a:rPr>
                <a:t>f</a:t>
              </a:r>
              <a:r>
                <a:rPr kumimoji="1" lang="en-US" altLang="zh-TW" sz="1200" i="1" baseline="-25000" dirty="0">
                  <a:latin typeface="Calibri" pitchFamily="34" charset="0"/>
                  <a:ea typeface="新細明體" pitchFamily="18" charset="-120"/>
                  <a:cs typeface="新細明體" pitchFamily="18" charset="-120"/>
                </a:rPr>
                <a:t>3</a:t>
              </a:r>
              <a:endParaRPr kumimoji="1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endParaRPr>
            </a:p>
          </p:txBody>
        </p:sp>
        <p:sp>
          <p:nvSpPr>
            <p:cNvPr id="172" name="文字方塊 2"/>
            <p:cNvSpPr txBox="1">
              <a:spLocks noChangeArrowheads="1"/>
            </p:cNvSpPr>
            <p:nvPr/>
          </p:nvSpPr>
          <p:spPr bwMode="auto">
            <a:xfrm>
              <a:off x="550525" y="2924944"/>
              <a:ext cx="342900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en-US" altLang="zh-TW" sz="1200" i="1" dirty="0" smtClean="0">
                  <a:latin typeface="Calibri" pitchFamily="34" charset="0"/>
                  <a:ea typeface="新細明體" pitchFamily="18" charset="-120"/>
                  <a:cs typeface="新細明體" pitchFamily="18" charset="-120"/>
                </a:rPr>
                <a:t>d</a:t>
              </a:r>
              <a:r>
                <a:rPr kumimoji="1" lang="en-US" altLang="zh-TW" sz="1200" i="1" baseline="-25000" dirty="0">
                  <a:latin typeface="Calibri" pitchFamily="34" charset="0"/>
                  <a:ea typeface="新細明體" pitchFamily="18" charset="-120"/>
                  <a:cs typeface="新細明體" pitchFamily="18" charset="-120"/>
                </a:rPr>
                <a:t>2</a:t>
              </a:r>
              <a:endParaRPr kumimoji="1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endParaRPr>
            </a:p>
          </p:txBody>
        </p:sp>
        <p:sp>
          <p:nvSpPr>
            <p:cNvPr id="173" name="文字方塊 2"/>
            <p:cNvSpPr txBox="1">
              <a:spLocks noChangeArrowheads="1"/>
            </p:cNvSpPr>
            <p:nvPr/>
          </p:nvSpPr>
          <p:spPr bwMode="auto">
            <a:xfrm>
              <a:off x="2422733" y="2924944"/>
              <a:ext cx="342900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en-US" altLang="zh-TW" sz="1200" i="1" dirty="0" smtClean="0">
                  <a:latin typeface="Calibri" pitchFamily="34" charset="0"/>
                  <a:ea typeface="新細明體" pitchFamily="18" charset="-120"/>
                  <a:cs typeface="新細明體" pitchFamily="18" charset="-120"/>
                </a:rPr>
                <a:t>e</a:t>
              </a:r>
              <a:r>
                <a:rPr kumimoji="1" lang="en-US" altLang="zh-TW" sz="1200" i="1" baseline="-25000" dirty="0">
                  <a:latin typeface="Calibri" pitchFamily="34" charset="0"/>
                  <a:ea typeface="新細明體" pitchFamily="18" charset="-120"/>
                  <a:cs typeface="新細明體" pitchFamily="18" charset="-120"/>
                </a:rPr>
                <a:t>2</a:t>
              </a:r>
              <a:endParaRPr kumimoji="1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endParaRPr>
            </a:p>
          </p:txBody>
        </p:sp>
        <p:sp>
          <p:nvSpPr>
            <p:cNvPr id="174" name="文字方塊 2"/>
            <p:cNvSpPr txBox="1">
              <a:spLocks noChangeArrowheads="1"/>
            </p:cNvSpPr>
            <p:nvPr/>
          </p:nvSpPr>
          <p:spPr bwMode="auto">
            <a:xfrm>
              <a:off x="4456097" y="2924944"/>
              <a:ext cx="342900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en-US" altLang="zh-TW" sz="1200" i="1" dirty="0" smtClean="0">
                  <a:latin typeface="Calibri" pitchFamily="34" charset="0"/>
                  <a:ea typeface="新細明體" pitchFamily="18" charset="-120"/>
                  <a:cs typeface="新細明體" pitchFamily="18" charset="-120"/>
                </a:rPr>
                <a:t>f</a:t>
              </a:r>
              <a:r>
                <a:rPr kumimoji="1" lang="en-US" altLang="zh-TW" sz="1200" i="1" baseline="-25000" dirty="0">
                  <a:latin typeface="Calibri" pitchFamily="34" charset="0"/>
                  <a:ea typeface="新細明體" pitchFamily="18" charset="-120"/>
                  <a:cs typeface="新細明體" pitchFamily="18" charset="-120"/>
                </a:rPr>
                <a:t>2</a:t>
              </a:r>
              <a:endParaRPr kumimoji="1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endParaRPr>
            </a:p>
          </p:txBody>
        </p:sp>
        <p:sp>
          <p:nvSpPr>
            <p:cNvPr id="175" name="文字方塊 2"/>
            <p:cNvSpPr txBox="1">
              <a:spLocks noChangeArrowheads="1"/>
            </p:cNvSpPr>
            <p:nvPr/>
          </p:nvSpPr>
          <p:spPr bwMode="auto">
            <a:xfrm>
              <a:off x="550525" y="3356992"/>
              <a:ext cx="342900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en-US" altLang="zh-TW" sz="1200" i="1" dirty="0" smtClean="0">
                  <a:latin typeface="Calibri" pitchFamily="34" charset="0"/>
                  <a:ea typeface="新細明體" pitchFamily="18" charset="-120"/>
                  <a:cs typeface="新細明體" pitchFamily="18" charset="-120"/>
                </a:rPr>
                <a:t>d</a:t>
              </a:r>
              <a:r>
                <a:rPr kumimoji="1" lang="en-US" altLang="zh-TW" sz="1200" i="1" baseline="-25000" dirty="0">
                  <a:latin typeface="Calibri" pitchFamily="34" charset="0"/>
                  <a:ea typeface="新細明體" pitchFamily="18" charset="-120"/>
                  <a:cs typeface="新細明體" pitchFamily="18" charset="-120"/>
                </a:rPr>
                <a:t>1</a:t>
              </a:r>
              <a:endParaRPr kumimoji="1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endParaRPr>
            </a:p>
          </p:txBody>
        </p:sp>
        <p:sp>
          <p:nvSpPr>
            <p:cNvPr id="176" name="文字方塊 2"/>
            <p:cNvSpPr txBox="1">
              <a:spLocks noChangeArrowheads="1"/>
            </p:cNvSpPr>
            <p:nvPr/>
          </p:nvSpPr>
          <p:spPr bwMode="auto">
            <a:xfrm>
              <a:off x="2422733" y="3356992"/>
              <a:ext cx="342900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en-US" altLang="zh-TW" sz="1200" i="1" dirty="0" smtClean="0">
                  <a:latin typeface="Calibri" pitchFamily="34" charset="0"/>
                  <a:ea typeface="新細明體" pitchFamily="18" charset="-120"/>
                  <a:cs typeface="新細明體" pitchFamily="18" charset="-120"/>
                </a:rPr>
                <a:t>e</a:t>
              </a:r>
              <a:r>
                <a:rPr kumimoji="1" lang="en-US" altLang="zh-TW" sz="1200" i="1" baseline="-25000" dirty="0">
                  <a:latin typeface="Calibri" pitchFamily="34" charset="0"/>
                  <a:ea typeface="新細明體" pitchFamily="18" charset="-120"/>
                  <a:cs typeface="新細明體" pitchFamily="18" charset="-120"/>
                </a:rPr>
                <a:t>1</a:t>
              </a:r>
              <a:endParaRPr kumimoji="1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endParaRPr>
            </a:p>
          </p:txBody>
        </p:sp>
        <p:sp>
          <p:nvSpPr>
            <p:cNvPr id="177" name="文字方塊 2"/>
            <p:cNvSpPr txBox="1">
              <a:spLocks noChangeArrowheads="1"/>
            </p:cNvSpPr>
            <p:nvPr/>
          </p:nvSpPr>
          <p:spPr bwMode="auto">
            <a:xfrm>
              <a:off x="4456097" y="3356992"/>
              <a:ext cx="342900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en-US" altLang="zh-TW" sz="1200" i="1" dirty="0" smtClean="0">
                  <a:latin typeface="Calibri" pitchFamily="34" charset="0"/>
                  <a:ea typeface="新細明體" pitchFamily="18" charset="-120"/>
                  <a:cs typeface="新細明體" pitchFamily="18" charset="-120"/>
                </a:rPr>
                <a:t>f</a:t>
              </a:r>
              <a:r>
                <a:rPr kumimoji="1" lang="en-US" altLang="zh-TW" sz="1200" i="1" baseline="-25000" dirty="0">
                  <a:latin typeface="Calibri" pitchFamily="34" charset="0"/>
                  <a:ea typeface="新細明體" pitchFamily="18" charset="-120"/>
                  <a:cs typeface="新細明體" pitchFamily="18" charset="-120"/>
                </a:rPr>
                <a:t>1</a:t>
              </a:r>
              <a:endParaRPr kumimoji="1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endParaRPr>
            </a:p>
          </p:txBody>
        </p:sp>
        <p:cxnSp>
          <p:nvCxnSpPr>
            <p:cNvPr id="3" name="Straight Arrow Connector 2"/>
            <p:cNvCxnSpPr/>
            <p:nvPr/>
          </p:nvCxnSpPr>
          <p:spPr>
            <a:xfrm>
              <a:off x="862081" y="1316726"/>
              <a:ext cx="1849647" cy="0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TextBox 3"/>
            <p:cNvSpPr txBox="1"/>
            <p:nvPr/>
          </p:nvSpPr>
          <p:spPr bwMode="auto">
            <a:xfrm>
              <a:off x="1547664" y="1052736"/>
              <a:ext cx="648072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en-US" sz="1200" i="1" dirty="0" smtClean="0">
                  <a:latin typeface="Calibri" pitchFamily="34" charset="0"/>
                  <a:ea typeface="新細明體" pitchFamily="18" charset="-120"/>
                  <a:cs typeface="新細明體" pitchFamily="18" charset="-120"/>
                </a:rPr>
                <a:t>40 </a:t>
              </a:r>
              <a:r>
                <a:rPr kumimoji="1" lang="en-US" sz="1200" i="1" dirty="0" err="1" smtClean="0">
                  <a:latin typeface="Calibri" pitchFamily="34" charset="0"/>
                  <a:ea typeface="新細明體" pitchFamily="18" charset="-120"/>
                  <a:cs typeface="新細明體" pitchFamily="18" charset="-120"/>
                </a:rPr>
                <a:t>ft</a:t>
              </a:r>
              <a:endParaRPr kumimoji="1" lang="en-US" sz="1200" i="1" dirty="0">
                <a:latin typeface="Calibri" pitchFamily="34" charset="0"/>
                <a:ea typeface="新細明體" pitchFamily="18" charset="-120"/>
                <a:cs typeface="新細明體" pitchFamily="18" charset="-120"/>
              </a:endParaRPr>
            </a:p>
          </p:txBody>
        </p:sp>
        <p:cxnSp>
          <p:nvCxnSpPr>
            <p:cNvPr id="76" name="Straight Arrow Connector 75"/>
            <p:cNvCxnSpPr/>
            <p:nvPr/>
          </p:nvCxnSpPr>
          <p:spPr>
            <a:xfrm>
              <a:off x="2720289" y="1321310"/>
              <a:ext cx="1849647" cy="0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7" name="TextBox 76"/>
            <p:cNvSpPr txBox="1"/>
            <p:nvPr/>
          </p:nvSpPr>
          <p:spPr bwMode="auto">
            <a:xfrm>
              <a:off x="3119907" y="1039727"/>
              <a:ext cx="648072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en-US" sz="1200" i="1" dirty="0" smtClean="0">
                  <a:latin typeface="Calibri" pitchFamily="34" charset="0"/>
                  <a:ea typeface="新細明體" pitchFamily="18" charset="-120"/>
                  <a:cs typeface="新細明體" pitchFamily="18" charset="-120"/>
                </a:rPr>
                <a:t>40 </a:t>
              </a:r>
              <a:r>
                <a:rPr kumimoji="1" lang="en-US" sz="1200" i="1" dirty="0" err="1" smtClean="0">
                  <a:latin typeface="Calibri" pitchFamily="34" charset="0"/>
                  <a:ea typeface="新細明體" pitchFamily="18" charset="-120"/>
                  <a:cs typeface="新細明體" pitchFamily="18" charset="-120"/>
                </a:rPr>
                <a:t>ft</a:t>
              </a:r>
              <a:endParaRPr kumimoji="1" lang="en-US" sz="1200" i="1" dirty="0">
                <a:latin typeface="Calibri" pitchFamily="34" charset="0"/>
                <a:ea typeface="新細明體" pitchFamily="18" charset="-120"/>
                <a:cs typeface="新細明體" pitchFamily="18" charset="-120"/>
              </a:endParaRPr>
            </a:p>
          </p:txBody>
        </p:sp>
        <p:grpSp>
          <p:nvGrpSpPr>
            <p:cNvPr id="10" name="Group 9"/>
            <p:cNvGrpSpPr/>
            <p:nvPr/>
          </p:nvGrpSpPr>
          <p:grpSpPr>
            <a:xfrm>
              <a:off x="4913768" y="1052736"/>
              <a:ext cx="3391253" cy="1476084"/>
              <a:chOff x="4825041" y="1469462"/>
              <a:chExt cx="3391253" cy="1476084"/>
            </a:xfrm>
          </p:grpSpPr>
          <p:sp>
            <p:nvSpPr>
              <p:cNvPr id="327" name="矩形 326"/>
              <p:cNvSpPr/>
              <p:nvPr/>
            </p:nvSpPr>
            <p:spPr>
              <a:xfrm>
                <a:off x="5101587" y="1764413"/>
                <a:ext cx="1828800" cy="266920"/>
              </a:xfrm>
              <a:prstGeom prst="rect">
                <a:avLst/>
              </a:prstGeom>
              <a:pattFill prst="wdUpDiag">
                <a:fgClr>
                  <a:schemeClr val="tx1">
                    <a:lumMod val="75000"/>
                    <a:lumOff val="25000"/>
                  </a:schemeClr>
                </a:fgClr>
                <a:bgClr>
                  <a:schemeClr val="bg1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grpSp>
            <p:nvGrpSpPr>
              <p:cNvPr id="328" name="Group 104"/>
              <p:cNvGrpSpPr>
                <a:grpSpLocks/>
              </p:cNvGrpSpPr>
              <p:nvPr/>
            </p:nvGrpSpPr>
            <p:grpSpPr bwMode="auto">
              <a:xfrm>
                <a:off x="5101586" y="2107562"/>
                <a:ext cx="1828800" cy="1270"/>
                <a:chOff x="6338" y="935"/>
                <a:chExt cx="1440" cy="2"/>
              </a:xfrm>
            </p:grpSpPr>
            <p:sp>
              <p:nvSpPr>
                <p:cNvPr id="345" name="Freeform 105"/>
                <p:cNvSpPr>
                  <a:spLocks/>
                </p:cNvSpPr>
                <p:nvPr/>
              </p:nvSpPr>
              <p:spPr bwMode="auto">
                <a:xfrm>
                  <a:off x="6338" y="935"/>
                  <a:ext cx="1440" cy="2"/>
                </a:xfrm>
                <a:custGeom>
                  <a:avLst/>
                  <a:gdLst>
                    <a:gd name="T0" fmla="+- 0 6338 6338"/>
                    <a:gd name="T1" fmla="*/ T0 w 1440"/>
                    <a:gd name="T2" fmla="+- 0 7778 6338"/>
                    <a:gd name="T3" fmla="*/ T2 w 1440"/>
                  </a:gdLst>
                  <a:ahLst/>
                  <a:cxnLst>
                    <a:cxn ang="0">
                      <a:pos x="T1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1440">
                      <a:moveTo>
                        <a:pt x="0" y="0"/>
                      </a:moveTo>
                      <a:lnTo>
                        <a:pt x="1440" y="0"/>
                      </a:lnTo>
                    </a:path>
                  </a:pathLst>
                </a:custGeom>
                <a:noFill/>
                <a:ln w="58420">
                  <a:solidFill>
                    <a:srgbClr val="BFBFB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329" name="群組 328"/>
              <p:cNvGrpSpPr/>
              <p:nvPr/>
            </p:nvGrpSpPr>
            <p:grpSpPr>
              <a:xfrm>
                <a:off x="5652120" y="1661620"/>
                <a:ext cx="337879" cy="179139"/>
                <a:chOff x="4520486" y="4484727"/>
                <a:chExt cx="337879" cy="179139"/>
              </a:xfrm>
            </p:grpSpPr>
            <p:grpSp>
              <p:nvGrpSpPr>
                <p:cNvPr id="341" name="Group 111"/>
                <p:cNvGrpSpPr>
                  <a:grpSpLocks/>
                </p:cNvGrpSpPr>
                <p:nvPr/>
              </p:nvGrpSpPr>
              <p:grpSpPr bwMode="auto">
                <a:xfrm>
                  <a:off x="4596699" y="4484727"/>
                  <a:ext cx="261666" cy="102910"/>
                  <a:chOff x="7238" y="233"/>
                  <a:chExt cx="412" cy="162"/>
                </a:xfrm>
              </p:grpSpPr>
              <p:sp>
                <p:nvSpPr>
                  <p:cNvPr id="344" name="Freeform 112"/>
                  <p:cNvSpPr>
                    <a:spLocks/>
                  </p:cNvSpPr>
                  <p:nvPr/>
                </p:nvSpPr>
                <p:spPr bwMode="auto">
                  <a:xfrm>
                    <a:off x="7238" y="233"/>
                    <a:ext cx="412" cy="162"/>
                  </a:xfrm>
                  <a:custGeom>
                    <a:avLst/>
                    <a:gdLst>
                      <a:gd name="T0" fmla="+- 0 7238 7238"/>
                      <a:gd name="T1" fmla="*/ T0 w 412"/>
                      <a:gd name="T2" fmla="+- 0 395 233"/>
                      <a:gd name="T3" fmla="*/ 395 h 162"/>
                      <a:gd name="T4" fmla="+- 0 7293 7238"/>
                      <a:gd name="T5" fmla="*/ T4 w 412"/>
                      <a:gd name="T6" fmla="+- 0 357 233"/>
                      <a:gd name="T7" fmla="*/ 357 h 162"/>
                      <a:gd name="T8" fmla="+- 0 7348 7238"/>
                      <a:gd name="T9" fmla="*/ T8 w 412"/>
                      <a:gd name="T10" fmla="+- 0 324 233"/>
                      <a:gd name="T11" fmla="*/ 324 h 162"/>
                      <a:gd name="T12" fmla="+- 0 7413 7238"/>
                      <a:gd name="T13" fmla="*/ T12 w 412"/>
                      <a:gd name="T14" fmla="+- 0 293 233"/>
                      <a:gd name="T15" fmla="*/ 293 h 162"/>
                      <a:gd name="T16" fmla="+- 0 7481 7238"/>
                      <a:gd name="T17" fmla="*/ T16 w 412"/>
                      <a:gd name="T18" fmla="+- 0 273 233"/>
                      <a:gd name="T19" fmla="*/ 273 h 162"/>
                      <a:gd name="T20" fmla="+- 0 7547 7238"/>
                      <a:gd name="T21" fmla="*/ T20 w 412"/>
                      <a:gd name="T22" fmla="+- 0 257 233"/>
                      <a:gd name="T23" fmla="*/ 257 h 162"/>
                      <a:gd name="T24" fmla="+- 0 7587 7238"/>
                      <a:gd name="T25" fmla="*/ T24 w 412"/>
                      <a:gd name="T26" fmla="+- 0 248 233"/>
                      <a:gd name="T27" fmla="*/ 248 h 162"/>
                      <a:gd name="T28" fmla="+- 0 7606 7238"/>
                      <a:gd name="T29" fmla="*/ T28 w 412"/>
                      <a:gd name="T30" fmla="+- 0 244 233"/>
                      <a:gd name="T31" fmla="*/ 244 h 162"/>
                      <a:gd name="T32" fmla="+- 0 7622 7238"/>
                      <a:gd name="T33" fmla="*/ T32 w 412"/>
                      <a:gd name="T34" fmla="+- 0 241 233"/>
                      <a:gd name="T35" fmla="*/ 241 h 162"/>
                      <a:gd name="T36" fmla="+- 0 7637 7238"/>
                      <a:gd name="T37" fmla="*/ T36 w 412"/>
                      <a:gd name="T38" fmla="+- 0 237 233"/>
                      <a:gd name="T39" fmla="*/ 237 h 162"/>
                      <a:gd name="T40" fmla="+- 0 7651 7238"/>
                      <a:gd name="T41" fmla="*/ T40 w 412"/>
                      <a:gd name="T42" fmla="+- 0 233 233"/>
                      <a:gd name="T43" fmla="*/ 233 h 162"/>
                    </a:gdLst>
                    <a:ahLst/>
                    <a:cxnLst>
                      <a:cxn ang="0">
                        <a:pos x="T1" y="T3"/>
                      </a:cxn>
                      <a:cxn ang="0">
                        <a:pos x="T5" y="T7"/>
                      </a:cxn>
                      <a:cxn ang="0">
                        <a:pos x="T9" y="T11"/>
                      </a:cxn>
                      <a:cxn ang="0">
                        <a:pos x="T13" y="T15"/>
                      </a:cxn>
                      <a:cxn ang="0">
                        <a:pos x="T17" y="T19"/>
                      </a:cxn>
                      <a:cxn ang="0">
                        <a:pos x="T21" y="T23"/>
                      </a:cxn>
                      <a:cxn ang="0">
                        <a:pos x="T25" y="T27"/>
                      </a:cxn>
                      <a:cxn ang="0">
                        <a:pos x="T29" y="T31"/>
                      </a:cxn>
                      <a:cxn ang="0">
                        <a:pos x="T33" y="T35"/>
                      </a:cxn>
                      <a:cxn ang="0">
                        <a:pos x="T37" y="T39"/>
                      </a:cxn>
                      <a:cxn ang="0">
                        <a:pos x="T41" y="T43"/>
                      </a:cxn>
                    </a:cxnLst>
                    <a:rect l="0" t="0" r="r" b="b"/>
                    <a:pathLst>
                      <a:path w="412" h="162">
                        <a:moveTo>
                          <a:pt x="0" y="162"/>
                        </a:moveTo>
                        <a:lnTo>
                          <a:pt x="55" y="124"/>
                        </a:lnTo>
                        <a:lnTo>
                          <a:pt x="110" y="91"/>
                        </a:lnTo>
                        <a:lnTo>
                          <a:pt x="175" y="60"/>
                        </a:lnTo>
                        <a:lnTo>
                          <a:pt x="243" y="40"/>
                        </a:lnTo>
                        <a:lnTo>
                          <a:pt x="309" y="24"/>
                        </a:lnTo>
                        <a:lnTo>
                          <a:pt x="349" y="15"/>
                        </a:lnTo>
                        <a:lnTo>
                          <a:pt x="368" y="11"/>
                        </a:lnTo>
                        <a:lnTo>
                          <a:pt x="384" y="8"/>
                        </a:lnTo>
                        <a:lnTo>
                          <a:pt x="399" y="4"/>
                        </a:lnTo>
                        <a:lnTo>
                          <a:pt x="413" y="0"/>
                        </a:lnTo>
                      </a:path>
                    </a:pathLst>
                  </a:custGeom>
                  <a:noFill/>
                  <a:ln w="9507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TW" altLang="en-US"/>
                  </a:p>
                </p:txBody>
              </p:sp>
            </p:grpSp>
            <p:grpSp>
              <p:nvGrpSpPr>
                <p:cNvPr id="342" name="Group 113"/>
                <p:cNvGrpSpPr>
                  <a:grpSpLocks/>
                </p:cNvGrpSpPr>
                <p:nvPr/>
              </p:nvGrpSpPr>
              <p:grpSpPr bwMode="auto">
                <a:xfrm>
                  <a:off x="4520486" y="4569215"/>
                  <a:ext cx="95267" cy="94651"/>
                  <a:chOff x="7118" y="366"/>
                  <a:chExt cx="150" cy="149"/>
                </a:xfrm>
              </p:grpSpPr>
              <p:sp>
                <p:nvSpPr>
                  <p:cNvPr id="343" name="Freeform 114"/>
                  <p:cNvSpPr>
                    <a:spLocks/>
                  </p:cNvSpPr>
                  <p:nvPr/>
                </p:nvSpPr>
                <p:spPr bwMode="auto">
                  <a:xfrm>
                    <a:off x="7118" y="366"/>
                    <a:ext cx="150" cy="149"/>
                  </a:xfrm>
                  <a:custGeom>
                    <a:avLst/>
                    <a:gdLst>
                      <a:gd name="T0" fmla="+- 0 7208 7118"/>
                      <a:gd name="T1" fmla="*/ T0 w 150"/>
                      <a:gd name="T2" fmla="+- 0 366 366"/>
                      <a:gd name="T3" fmla="*/ 366 h 149"/>
                      <a:gd name="T4" fmla="+- 0 7118 7118"/>
                      <a:gd name="T5" fmla="*/ T4 w 150"/>
                      <a:gd name="T6" fmla="+- 0 515 366"/>
                      <a:gd name="T7" fmla="*/ 515 h 149"/>
                      <a:gd name="T8" fmla="+- 0 7268 7118"/>
                      <a:gd name="T9" fmla="*/ T8 w 150"/>
                      <a:gd name="T10" fmla="+- 0 455 366"/>
                      <a:gd name="T11" fmla="*/ 455 h 149"/>
                      <a:gd name="T12" fmla="+- 0 7208 7118"/>
                      <a:gd name="T13" fmla="*/ T12 w 150"/>
                      <a:gd name="T14" fmla="+- 0 366 366"/>
                      <a:gd name="T15" fmla="*/ 366 h 149"/>
                    </a:gdLst>
                    <a:ahLst/>
                    <a:cxnLst>
                      <a:cxn ang="0">
                        <a:pos x="T1" y="T3"/>
                      </a:cxn>
                      <a:cxn ang="0">
                        <a:pos x="T5" y="T7"/>
                      </a:cxn>
                      <a:cxn ang="0">
                        <a:pos x="T9" y="T11"/>
                      </a:cxn>
                      <a:cxn ang="0">
                        <a:pos x="T13" y="T15"/>
                      </a:cxn>
                    </a:cxnLst>
                    <a:rect l="0" t="0" r="r" b="b"/>
                    <a:pathLst>
                      <a:path w="150" h="149">
                        <a:moveTo>
                          <a:pt x="90" y="0"/>
                        </a:moveTo>
                        <a:lnTo>
                          <a:pt x="0" y="149"/>
                        </a:lnTo>
                        <a:lnTo>
                          <a:pt x="150" y="89"/>
                        </a:lnTo>
                        <a:lnTo>
                          <a:pt x="90" y="0"/>
                        </a:lnTo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TW" altLang="en-US"/>
                  </a:p>
                </p:txBody>
              </p:sp>
            </p:grpSp>
          </p:grpSp>
          <p:sp>
            <p:nvSpPr>
              <p:cNvPr id="332" name="文字方塊 2"/>
              <p:cNvSpPr txBox="1">
                <a:spLocks noChangeArrowheads="1"/>
              </p:cNvSpPr>
              <p:nvPr/>
            </p:nvSpPr>
            <p:spPr bwMode="auto">
              <a:xfrm>
                <a:off x="5919658" y="1469462"/>
                <a:ext cx="2296636" cy="276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TW" sz="1200" dirty="0"/>
                  <a:t>(</a:t>
                </a:r>
                <a:r>
                  <a:rPr lang="en-US" altLang="zh-TW" sz="1200" dirty="0" smtClean="0"/>
                  <a:t>0.94x50 x6.0)/1000=0.28k/ft</a:t>
                </a:r>
                <a:r>
                  <a:rPr lang="en-US" altLang="zh-TW" sz="1200" dirty="0"/>
                  <a:t>.</a:t>
                </a:r>
                <a:endParaRPr kumimoji="1" lang="zh-TW" altLang="zh-TW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新細明體" pitchFamily="18" charset="-120"/>
                  <a:cs typeface="新細明體" pitchFamily="18" charset="-120"/>
                </a:endParaRPr>
              </a:p>
            </p:txBody>
          </p:sp>
          <p:cxnSp>
            <p:nvCxnSpPr>
              <p:cNvPr id="78" name="Straight Arrow Connector 77"/>
              <p:cNvCxnSpPr/>
              <p:nvPr/>
            </p:nvCxnSpPr>
            <p:spPr>
              <a:xfrm>
                <a:off x="5065175" y="2474940"/>
                <a:ext cx="1849647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9" name="TextBox 78"/>
              <p:cNvSpPr txBox="1"/>
              <p:nvPr/>
            </p:nvSpPr>
            <p:spPr bwMode="auto">
              <a:xfrm>
                <a:off x="5750758" y="2210950"/>
                <a:ext cx="648072" cy="276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en-US" sz="1200" i="1" dirty="0" smtClean="0">
                    <a:latin typeface="Calibri" pitchFamily="34" charset="0"/>
                    <a:ea typeface="新細明體" pitchFamily="18" charset="-120"/>
                    <a:cs typeface="新細明體" pitchFamily="18" charset="-120"/>
                  </a:rPr>
                  <a:t>40 </a:t>
                </a:r>
                <a:r>
                  <a:rPr kumimoji="1" lang="en-US" sz="1200" i="1" dirty="0" err="1" smtClean="0">
                    <a:latin typeface="Calibri" pitchFamily="34" charset="0"/>
                    <a:ea typeface="新細明體" pitchFamily="18" charset="-120"/>
                    <a:cs typeface="新細明體" pitchFamily="18" charset="-120"/>
                  </a:rPr>
                  <a:t>ft</a:t>
                </a:r>
                <a:endParaRPr kumimoji="1" lang="en-US" sz="1200" i="1" dirty="0">
                  <a:latin typeface="Calibri" pitchFamily="34" charset="0"/>
                  <a:ea typeface="新細明體" pitchFamily="18" charset="-120"/>
                  <a:cs typeface="新細明體" pitchFamily="18" charset="-120"/>
                </a:endParaRPr>
              </a:p>
            </p:txBody>
          </p:sp>
          <p:cxnSp>
            <p:nvCxnSpPr>
              <p:cNvPr id="6" name="Straight Arrow Connector 5"/>
              <p:cNvCxnSpPr/>
              <p:nvPr/>
            </p:nvCxnSpPr>
            <p:spPr>
              <a:xfrm flipV="1">
                <a:off x="5073006" y="2183791"/>
                <a:ext cx="0" cy="478539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Straight Arrow Connector 81"/>
              <p:cNvCxnSpPr/>
              <p:nvPr/>
            </p:nvCxnSpPr>
            <p:spPr>
              <a:xfrm flipV="1">
                <a:off x="6943712" y="2183791"/>
                <a:ext cx="0" cy="478539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" name="TextBox 6"/>
              <p:cNvSpPr txBox="1"/>
              <p:nvPr/>
            </p:nvSpPr>
            <p:spPr bwMode="auto">
              <a:xfrm>
                <a:off x="6707936" y="2668547"/>
                <a:ext cx="720080" cy="276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en-US" altLang="zh-TW" sz="1200" i="1" dirty="0" smtClean="0">
                    <a:latin typeface="Calibri" pitchFamily="34" charset="0"/>
                    <a:ea typeface="新細明體" pitchFamily="18" charset="-120"/>
                    <a:cs typeface="新細明體" pitchFamily="18" charset="-120"/>
                  </a:rPr>
                  <a:t>5.6</a:t>
                </a:r>
                <a:r>
                  <a:rPr kumimoji="1" lang="en-US" sz="1200" i="1" dirty="0" smtClean="0">
                    <a:latin typeface="Calibri" pitchFamily="34" charset="0"/>
                    <a:ea typeface="新細明體" pitchFamily="18" charset="-120"/>
                    <a:cs typeface="新細明體" pitchFamily="18" charset="-120"/>
                  </a:rPr>
                  <a:t> k</a:t>
                </a:r>
                <a:endParaRPr kumimoji="1" lang="en-US" sz="1200" i="1" dirty="0">
                  <a:latin typeface="Calibri" pitchFamily="34" charset="0"/>
                  <a:ea typeface="新細明體" pitchFamily="18" charset="-120"/>
                  <a:cs typeface="新細明體" pitchFamily="18" charset="-120"/>
                </a:endParaRPr>
              </a:p>
            </p:txBody>
          </p:sp>
          <p:sp>
            <p:nvSpPr>
              <p:cNvPr id="84" name="TextBox 83"/>
              <p:cNvSpPr txBox="1"/>
              <p:nvPr/>
            </p:nvSpPr>
            <p:spPr bwMode="auto">
              <a:xfrm>
                <a:off x="4825041" y="2617525"/>
                <a:ext cx="720080" cy="276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en-US" altLang="zh-TW" sz="1200" i="1" dirty="0" smtClean="0">
                    <a:latin typeface="Calibri" pitchFamily="34" charset="0"/>
                    <a:ea typeface="新細明體" pitchFamily="18" charset="-120"/>
                    <a:cs typeface="新細明體" pitchFamily="18" charset="-120"/>
                  </a:rPr>
                  <a:t>5.6</a:t>
                </a:r>
                <a:r>
                  <a:rPr kumimoji="1" lang="en-US" sz="1200" i="1" dirty="0" smtClean="0">
                    <a:latin typeface="Calibri" pitchFamily="34" charset="0"/>
                    <a:ea typeface="新細明體" pitchFamily="18" charset="-120"/>
                    <a:cs typeface="新細明體" pitchFamily="18" charset="-120"/>
                  </a:rPr>
                  <a:t> k</a:t>
                </a:r>
                <a:endParaRPr kumimoji="1" lang="en-US" sz="1200" i="1" dirty="0">
                  <a:latin typeface="Calibri" pitchFamily="34" charset="0"/>
                  <a:ea typeface="新細明體" pitchFamily="18" charset="-120"/>
                  <a:cs typeface="新細明體" pitchFamily="18" charset="-120"/>
                </a:endParaRPr>
              </a:p>
            </p:txBody>
          </p:sp>
        </p:grpSp>
        <p:grpSp>
          <p:nvGrpSpPr>
            <p:cNvPr id="13" name="Group 12"/>
            <p:cNvGrpSpPr/>
            <p:nvPr/>
          </p:nvGrpSpPr>
          <p:grpSpPr>
            <a:xfrm>
              <a:off x="4989827" y="2590646"/>
              <a:ext cx="3391253" cy="1726208"/>
              <a:chOff x="4989827" y="2590646"/>
              <a:chExt cx="3391253" cy="1726208"/>
            </a:xfrm>
          </p:grpSpPr>
          <p:sp>
            <p:nvSpPr>
              <p:cNvPr id="9" name="TextBox 8"/>
              <p:cNvSpPr txBox="1"/>
              <p:nvPr/>
            </p:nvSpPr>
            <p:spPr bwMode="auto">
              <a:xfrm>
                <a:off x="5195067" y="2590646"/>
                <a:ext cx="2232248" cy="276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en-US" sz="1200" i="1" dirty="0" smtClean="0">
                    <a:latin typeface="Calibri" pitchFamily="34" charset="0"/>
                    <a:ea typeface="新細明體" pitchFamily="18" charset="-120"/>
                    <a:cs typeface="新細明體" pitchFamily="18" charset="-120"/>
                  </a:rPr>
                  <a:t>For frames a-b-c and g-h-</a:t>
                </a:r>
                <a:r>
                  <a:rPr kumimoji="1" lang="en-US" sz="1200" i="1" dirty="0" err="1" smtClean="0">
                    <a:latin typeface="Calibri" pitchFamily="34" charset="0"/>
                    <a:ea typeface="新細明體" pitchFamily="18" charset="-120"/>
                    <a:cs typeface="新細明體" pitchFamily="18" charset="-120"/>
                  </a:rPr>
                  <a:t>i</a:t>
                </a:r>
                <a:endParaRPr kumimoji="1" lang="en-US" sz="1200" i="1" dirty="0">
                  <a:latin typeface="Calibri" pitchFamily="34" charset="0"/>
                  <a:ea typeface="新細明體" pitchFamily="18" charset="-120"/>
                  <a:cs typeface="新細明體" pitchFamily="18" charset="-120"/>
                </a:endParaRPr>
              </a:p>
            </p:txBody>
          </p:sp>
          <p:sp>
            <p:nvSpPr>
              <p:cNvPr id="87" name="矩形 326"/>
              <p:cNvSpPr/>
              <p:nvPr/>
            </p:nvSpPr>
            <p:spPr>
              <a:xfrm>
                <a:off x="5266373" y="3135721"/>
                <a:ext cx="1828800" cy="266920"/>
              </a:xfrm>
              <a:prstGeom prst="rect">
                <a:avLst/>
              </a:prstGeom>
              <a:pattFill prst="wdUpDiag">
                <a:fgClr>
                  <a:schemeClr val="tx1">
                    <a:lumMod val="75000"/>
                    <a:lumOff val="25000"/>
                  </a:schemeClr>
                </a:fgClr>
                <a:bgClr>
                  <a:schemeClr val="bg1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grpSp>
            <p:nvGrpSpPr>
              <p:cNvPr id="88" name="Group 104"/>
              <p:cNvGrpSpPr>
                <a:grpSpLocks/>
              </p:cNvGrpSpPr>
              <p:nvPr/>
            </p:nvGrpSpPr>
            <p:grpSpPr bwMode="auto">
              <a:xfrm>
                <a:off x="5266372" y="3478870"/>
                <a:ext cx="1828800" cy="1270"/>
                <a:chOff x="6338" y="935"/>
                <a:chExt cx="1440" cy="2"/>
              </a:xfrm>
            </p:grpSpPr>
            <p:sp>
              <p:nvSpPr>
                <p:cNvPr id="89" name="Freeform 105"/>
                <p:cNvSpPr>
                  <a:spLocks/>
                </p:cNvSpPr>
                <p:nvPr/>
              </p:nvSpPr>
              <p:spPr bwMode="auto">
                <a:xfrm>
                  <a:off x="6338" y="935"/>
                  <a:ext cx="1440" cy="2"/>
                </a:xfrm>
                <a:custGeom>
                  <a:avLst/>
                  <a:gdLst>
                    <a:gd name="T0" fmla="+- 0 6338 6338"/>
                    <a:gd name="T1" fmla="*/ T0 w 1440"/>
                    <a:gd name="T2" fmla="+- 0 7778 6338"/>
                    <a:gd name="T3" fmla="*/ T2 w 1440"/>
                  </a:gdLst>
                  <a:ahLst/>
                  <a:cxnLst>
                    <a:cxn ang="0">
                      <a:pos x="T1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1440">
                      <a:moveTo>
                        <a:pt x="0" y="0"/>
                      </a:moveTo>
                      <a:lnTo>
                        <a:pt x="1440" y="0"/>
                      </a:lnTo>
                    </a:path>
                  </a:pathLst>
                </a:custGeom>
                <a:noFill/>
                <a:ln w="58420">
                  <a:solidFill>
                    <a:srgbClr val="BFBFB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90" name="群組 328"/>
              <p:cNvGrpSpPr/>
              <p:nvPr/>
            </p:nvGrpSpPr>
            <p:grpSpPr>
              <a:xfrm>
                <a:off x="5816906" y="3032928"/>
                <a:ext cx="337879" cy="179139"/>
                <a:chOff x="4520486" y="4484727"/>
                <a:chExt cx="337879" cy="179139"/>
              </a:xfrm>
            </p:grpSpPr>
            <p:grpSp>
              <p:nvGrpSpPr>
                <p:cNvPr id="91" name="Group 111"/>
                <p:cNvGrpSpPr>
                  <a:grpSpLocks/>
                </p:cNvGrpSpPr>
                <p:nvPr/>
              </p:nvGrpSpPr>
              <p:grpSpPr bwMode="auto">
                <a:xfrm>
                  <a:off x="4596699" y="4484727"/>
                  <a:ext cx="261666" cy="102910"/>
                  <a:chOff x="7238" y="233"/>
                  <a:chExt cx="412" cy="162"/>
                </a:xfrm>
              </p:grpSpPr>
              <p:sp>
                <p:nvSpPr>
                  <p:cNvPr id="102" name="Freeform 112"/>
                  <p:cNvSpPr>
                    <a:spLocks/>
                  </p:cNvSpPr>
                  <p:nvPr/>
                </p:nvSpPr>
                <p:spPr bwMode="auto">
                  <a:xfrm>
                    <a:off x="7238" y="233"/>
                    <a:ext cx="412" cy="162"/>
                  </a:xfrm>
                  <a:custGeom>
                    <a:avLst/>
                    <a:gdLst>
                      <a:gd name="T0" fmla="+- 0 7238 7238"/>
                      <a:gd name="T1" fmla="*/ T0 w 412"/>
                      <a:gd name="T2" fmla="+- 0 395 233"/>
                      <a:gd name="T3" fmla="*/ 395 h 162"/>
                      <a:gd name="T4" fmla="+- 0 7293 7238"/>
                      <a:gd name="T5" fmla="*/ T4 w 412"/>
                      <a:gd name="T6" fmla="+- 0 357 233"/>
                      <a:gd name="T7" fmla="*/ 357 h 162"/>
                      <a:gd name="T8" fmla="+- 0 7348 7238"/>
                      <a:gd name="T9" fmla="*/ T8 w 412"/>
                      <a:gd name="T10" fmla="+- 0 324 233"/>
                      <a:gd name="T11" fmla="*/ 324 h 162"/>
                      <a:gd name="T12" fmla="+- 0 7413 7238"/>
                      <a:gd name="T13" fmla="*/ T12 w 412"/>
                      <a:gd name="T14" fmla="+- 0 293 233"/>
                      <a:gd name="T15" fmla="*/ 293 h 162"/>
                      <a:gd name="T16" fmla="+- 0 7481 7238"/>
                      <a:gd name="T17" fmla="*/ T16 w 412"/>
                      <a:gd name="T18" fmla="+- 0 273 233"/>
                      <a:gd name="T19" fmla="*/ 273 h 162"/>
                      <a:gd name="T20" fmla="+- 0 7547 7238"/>
                      <a:gd name="T21" fmla="*/ T20 w 412"/>
                      <a:gd name="T22" fmla="+- 0 257 233"/>
                      <a:gd name="T23" fmla="*/ 257 h 162"/>
                      <a:gd name="T24" fmla="+- 0 7587 7238"/>
                      <a:gd name="T25" fmla="*/ T24 w 412"/>
                      <a:gd name="T26" fmla="+- 0 248 233"/>
                      <a:gd name="T27" fmla="*/ 248 h 162"/>
                      <a:gd name="T28" fmla="+- 0 7606 7238"/>
                      <a:gd name="T29" fmla="*/ T28 w 412"/>
                      <a:gd name="T30" fmla="+- 0 244 233"/>
                      <a:gd name="T31" fmla="*/ 244 h 162"/>
                      <a:gd name="T32" fmla="+- 0 7622 7238"/>
                      <a:gd name="T33" fmla="*/ T32 w 412"/>
                      <a:gd name="T34" fmla="+- 0 241 233"/>
                      <a:gd name="T35" fmla="*/ 241 h 162"/>
                      <a:gd name="T36" fmla="+- 0 7637 7238"/>
                      <a:gd name="T37" fmla="*/ T36 w 412"/>
                      <a:gd name="T38" fmla="+- 0 237 233"/>
                      <a:gd name="T39" fmla="*/ 237 h 162"/>
                      <a:gd name="T40" fmla="+- 0 7651 7238"/>
                      <a:gd name="T41" fmla="*/ T40 w 412"/>
                      <a:gd name="T42" fmla="+- 0 233 233"/>
                      <a:gd name="T43" fmla="*/ 233 h 162"/>
                    </a:gdLst>
                    <a:ahLst/>
                    <a:cxnLst>
                      <a:cxn ang="0">
                        <a:pos x="T1" y="T3"/>
                      </a:cxn>
                      <a:cxn ang="0">
                        <a:pos x="T5" y="T7"/>
                      </a:cxn>
                      <a:cxn ang="0">
                        <a:pos x="T9" y="T11"/>
                      </a:cxn>
                      <a:cxn ang="0">
                        <a:pos x="T13" y="T15"/>
                      </a:cxn>
                      <a:cxn ang="0">
                        <a:pos x="T17" y="T19"/>
                      </a:cxn>
                      <a:cxn ang="0">
                        <a:pos x="T21" y="T23"/>
                      </a:cxn>
                      <a:cxn ang="0">
                        <a:pos x="T25" y="T27"/>
                      </a:cxn>
                      <a:cxn ang="0">
                        <a:pos x="T29" y="T31"/>
                      </a:cxn>
                      <a:cxn ang="0">
                        <a:pos x="T33" y="T35"/>
                      </a:cxn>
                      <a:cxn ang="0">
                        <a:pos x="T37" y="T39"/>
                      </a:cxn>
                      <a:cxn ang="0">
                        <a:pos x="T41" y="T43"/>
                      </a:cxn>
                    </a:cxnLst>
                    <a:rect l="0" t="0" r="r" b="b"/>
                    <a:pathLst>
                      <a:path w="412" h="162">
                        <a:moveTo>
                          <a:pt x="0" y="162"/>
                        </a:moveTo>
                        <a:lnTo>
                          <a:pt x="55" y="124"/>
                        </a:lnTo>
                        <a:lnTo>
                          <a:pt x="110" y="91"/>
                        </a:lnTo>
                        <a:lnTo>
                          <a:pt x="175" y="60"/>
                        </a:lnTo>
                        <a:lnTo>
                          <a:pt x="243" y="40"/>
                        </a:lnTo>
                        <a:lnTo>
                          <a:pt x="309" y="24"/>
                        </a:lnTo>
                        <a:lnTo>
                          <a:pt x="349" y="15"/>
                        </a:lnTo>
                        <a:lnTo>
                          <a:pt x="368" y="11"/>
                        </a:lnTo>
                        <a:lnTo>
                          <a:pt x="384" y="8"/>
                        </a:lnTo>
                        <a:lnTo>
                          <a:pt x="399" y="4"/>
                        </a:lnTo>
                        <a:lnTo>
                          <a:pt x="413" y="0"/>
                        </a:lnTo>
                      </a:path>
                    </a:pathLst>
                  </a:custGeom>
                  <a:noFill/>
                  <a:ln w="9507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TW" altLang="en-US"/>
                  </a:p>
                </p:txBody>
              </p:sp>
            </p:grpSp>
            <p:grpSp>
              <p:nvGrpSpPr>
                <p:cNvPr id="92" name="Group 113"/>
                <p:cNvGrpSpPr>
                  <a:grpSpLocks/>
                </p:cNvGrpSpPr>
                <p:nvPr/>
              </p:nvGrpSpPr>
              <p:grpSpPr bwMode="auto">
                <a:xfrm>
                  <a:off x="4520486" y="4569215"/>
                  <a:ext cx="95267" cy="94651"/>
                  <a:chOff x="7118" y="366"/>
                  <a:chExt cx="150" cy="149"/>
                </a:xfrm>
              </p:grpSpPr>
              <p:sp>
                <p:nvSpPr>
                  <p:cNvPr id="101" name="Freeform 114"/>
                  <p:cNvSpPr>
                    <a:spLocks/>
                  </p:cNvSpPr>
                  <p:nvPr/>
                </p:nvSpPr>
                <p:spPr bwMode="auto">
                  <a:xfrm>
                    <a:off x="7118" y="366"/>
                    <a:ext cx="150" cy="149"/>
                  </a:xfrm>
                  <a:custGeom>
                    <a:avLst/>
                    <a:gdLst>
                      <a:gd name="T0" fmla="+- 0 7208 7118"/>
                      <a:gd name="T1" fmla="*/ T0 w 150"/>
                      <a:gd name="T2" fmla="+- 0 366 366"/>
                      <a:gd name="T3" fmla="*/ 366 h 149"/>
                      <a:gd name="T4" fmla="+- 0 7118 7118"/>
                      <a:gd name="T5" fmla="*/ T4 w 150"/>
                      <a:gd name="T6" fmla="+- 0 515 366"/>
                      <a:gd name="T7" fmla="*/ 515 h 149"/>
                      <a:gd name="T8" fmla="+- 0 7268 7118"/>
                      <a:gd name="T9" fmla="*/ T8 w 150"/>
                      <a:gd name="T10" fmla="+- 0 455 366"/>
                      <a:gd name="T11" fmla="*/ 455 h 149"/>
                      <a:gd name="T12" fmla="+- 0 7208 7118"/>
                      <a:gd name="T13" fmla="*/ T12 w 150"/>
                      <a:gd name="T14" fmla="+- 0 366 366"/>
                      <a:gd name="T15" fmla="*/ 366 h 149"/>
                    </a:gdLst>
                    <a:ahLst/>
                    <a:cxnLst>
                      <a:cxn ang="0">
                        <a:pos x="T1" y="T3"/>
                      </a:cxn>
                      <a:cxn ang="0">
                        <a:pos x="T5" y="T7"/>
                      </a:cxn>
                      <a:cxn ang="0">
                        <a:pos x="T9" y="T11"/>
                      </a:cxn>
                      <a:cxn ang="0">
                        <a:pos x="T13" y="T15"/>
                      </a:cxn>
                    </a:cxnLst>
                    <a:rect l="0" t="0" r="r" b="b"/>
                    <a:pathLst>
                      <a:path w="150" h="149">
                        <a:moveTo>
                          <a:pt x="90" y="0"/>
                        </a:moveTo>
                        <a:lnTo>
                          <a:pt x="0" y="149"/>
                        </a:lnTo>
                        <a:lnTo>
                          <a:pt x="150" y="89"/>
                        </a:lnTo>
                        <a:lnTo>
                          <a:pt x="90" y="0"/>
                        </a:lnTo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TW" altLang="en-US"/>
                  </a:p>
                </p:txBody>
              </p:sp>
            </p:grpSp>
          </p:grpSp>
          <p:sp>
            <p:nvSpPr>
              <p:cNvPr id="104" name="文字方塊 2"/>
              <p:cNvSpPr txBox="1">
                <a:spLocks noChangeArrowheads="1"/>
              </p:cNvSpPr>
              <p:nvPr/>
            </p:nvSpPr>
            <p:spPr bwMode="auto">
              <a:xfrm>
                <a:off x="6084444" y="2840770"/>
                <a:ext cx="2296636" cy="276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TW" sz="1200" dirty="0" smtClean="0"/>
                  <a:t>(1.0 x50 x3.0)/1000=0.15k/ft</a:t>
                </a:r>
                <a:r>
                  <a:rPr lang="en-US" altLang="zh-TW" sz="1200" dirty="0"/>
                  <a:t>.</a:t>
                </a:r>
                <a:endParaRPr kumimoji="1" lang="zh-TW" altLang="zh-TW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新細明體" pitchFamily="18" charset="-120"/>
                  <a:cs typeface="新細明體" pitchFamily="18" charset="-120"/>
                </a:endParaRPr>
              </a:p>
            </p:txBody>
          </p:sp>
          <p:cxnSp>
            <p:nvCxnSpPr>
              <p:cNvPr id="105" name="Straight Arrow Connector 104"/>
              <p:cNvCxnSpPr/>
              <p:nvPr/>
            </p:nvCxnSpPr>
            <p:spPr>
              <a:xfrm>
                <a:off x="5229961" y="3846248"/>
                <a:ext cx="1849647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6" name="TextBox 105"/>
              <p:cNvSpPr txBox="1"/>
              <p:nvPr/>
            </p:nvSpPr>
            <p:spPr bwMode="auto">
              <a:xfrm>
                <a:off x="5915544" y="3582258"/>
                <a:ext cx="648072" cy="276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en-US" sz="1200" i="1" dirty="0" smtClean="0">
                    <a:latin typeface="Calibri" pitchFamily="34" charset="0"/>
                    <a:ea typeface="新細明體" pitchFamily="18" charset="-120"/>
                    <a:cs typeface="新細明體" pitchFamily="18" charset="-120"/>
                  </a:rPr>
                  <a:t>40 </a:t>
                </a:r>
                <a:r>
                  <a:rPr kumimoji="1" lang="en-US" sz="1200" i="1" dirty="0" err="1" smtClean="0">
                    <a:latin typeface="Calibri" pitchFamily="34" charset="0"/>
                    <a:ea typeface="新細明體" pitchFamily="18" charset="-120"/>
                    <a:cs typeface="新細明體" pitchFamily="18" charset="-120"/>
                  </a:rPr>
                  <a:t>ft</a:t>
                </a:r>
                <a:endParaRPr kumimoji="1" lang="en-US" sz="1200" i="1" dirty="0">
                  <a:latin typeface="Calibri" pitchFamily="34" charset="0"/>
                  <a:ea typeface="新細明體" pitchFamily="18" charset="-120"/>
                  <a:cs typeface="新細明體" pitchFamily="18" charset="-120"/>
                </a:endParaRPr>
              </a:p>
            </p:txBody>
          </p:sp>
          <p:cxnSp>
            <p:nvCxnSpPr>
              <p:cNvPr id="108" name="Straight Arrow Connector 107"/>
              <p:cNvCxnSpPr/>
              <p:nvPr/>
            </p:nvCxnSpPr>
            <p:spPr>
              <a:xfrm flipV="1">
                <a:off x="5237792" y="3555099"/>
                <a:ext cx="0" cy="478539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9" name="Straight Arrow Connector 108"/>
              <p:cNvCxnSpPr/>
              <p:nvPr/>
            </p:nvCxnSpPr>
            <p:spPr>
              <a:xfrm flipV="1">
                <a:off x="7108498" y="3555099"/>
                <a:ext cx="0" cy="478539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1" name="TextBox 110"/>
              <p:cNvSpPr txBox="1"/>
              <p:nvPr/>
            </p:nvSpPr>
            <p:spPr bwMode="auto">
              <a:xfrm>
                <a:off x="6872722" y="4039855"/>
                <a:ext cx="720080" cy="276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en-US" altLang="zh-TW" sz="1200" i="1" dirty="0" smtClean="0">
                    <a:latin typeface="Calibri" pitchFamily="34" charset="0"/>
                    <a:ea typeface="新細明體" pitchFamily="18" charset="-120"/>
                    <a:cs typeface="新細明體" pitchFamily="18" charset="-120"/>
                  </a:rPr>
                  <a:t>3.0</a:t>
                </a:r>
                <a:r>
                  <a:rPr kumimoji="1" lang="en-US" sz="1200" i="1" dirty="0" smtClean="0">
                    <a:latin typeface="Calibri" pitchFamily="34" charset="0"/>
                    <a:ea typeface="新細明體" pitchFamily="18" charset="-120"/>
                    <a:cs typeface="新細明體" pitchFamily="18" charset="-120"/>
                  </a:rPr>
                  <a:t> k</a:t>
                </a:r>
                <a:endParaRPr kumimoji="1" lang="en-US" sz="1200" i="1" dirty="0">
                  <a:latin typeface="Calibri" pitchFamily="34" charset="0"/>
                  <a:ea typeface="新細明體" pitchFamily="18" charset="-120"/>
                  <a:cs typeface="新細明體" pitchFamily="18" charset="-120"/>
                </a:endParaRPr>
              </a:p>
            </p:txBody>
          </p:sp>
          <p:sp>
            <p:nvSpPr>
              <p:cNvPr id="112" name="TextBox 111"/>
              <p:cNvSpPr txBox="1"/>
              <p:nvPr/>
            </p:nvSpPr>
            <p:spPr bwMode="auto">
              <a:xfrm>
                <a:off x="4989827" y="3988833"/>
                <a:ext cx="720080" cy="276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en-US" altLang="zh-TW" sz="1200" i="1" dirty="0" smtClean="0">
                    <a:latin typeface="Calibri" pitchFamily="34" charset="0"/>
                    <a:ea typeface="新細明體" pitchFamily="18" charset="-120"/>
                    <a:cs typeface="新細明體" pitchFamily="18" charset="-120"/>
                  </a:rPr>
                  <a:t>3.0</a:t>
                </a:r>
                <a:r>
                  <a:rPr kumimoji="1" lang="en-US" sz="1200" i="1" dirty="0" smtClean="0">
                    <a:latin typeface="Calibri" pitchFamily="34" charset="0"/>
                    <a:ea typeface="新細明體" pitchFamily="18" charset="-120"/>
                    <a:cs typeface="新細明體" pitchFamily="18" charset="-120"/>
                  </a:rPr>
                  <a:t> k</a:t>
                </a:r>
                <a:endParaRPr kumimoji="1" lang="en-US" sz="1200" i="1" dirty="0">
                  <a:latin typeface="Calibri" pitchFamily="34" charset="0"/>
                  <a:ea typeface="新細明體" pitchFamily="18" charset="-120"/>
                  <a:cs typeface="新細明體" pitchFamily="18" charset="-120"/>
                </a:endParaRPr>
              </a:p>
            </p:txBody>
          </p:sp>
        </p:grpSp>
        <p:sp>
          <p:nvSpPr>
            <p:cNvPr id="11" name="Freeform 10"/>
            <p:cNvSpPr/>
            <p:nvPr/>
          </p:nvSpPr>
          <p:spPr>
            <a:xfrm>
              <a:off x="4045907" y="1465545"/>
              <a:ext cx="1177446" cy="363255"/>
            </a:xfrm>
            <a:custGeom>
              <a:avLst/>
              <a:gdLst>
                <a:gd name="connsiteX0" fmla="*/ 0 w 1177446"/>
                <a:gd name="connsiteY0" fmla="*/ 363255 h 363255"/>
                <a:gd name="connsiteX1" fmla="*/ 688931 w 1177446"/>
                <a:gd name="connsiteY1" fmla="*/ 137787 h 363255"/>
                <a:gd name="connsiteX2" fmla="*/ 1177446 w 1177446"/>
                <a:gd name="connsiteY2" fmla="*/ 0 h 363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77446" h="363255">
                  <a:moveTo>
                    <a:pt x="0" y="363255"/>
                  </a:moveTo>
                  <a:lnTo>
                    <a:pt x="688931" y="137787"/>
                  </a:lnTo>
                  <a:cubicBezTo>
                    <a:pt x="885172" y="77245"/>
                    <a:pt x="1177446" y="0"/>
                    <a:pt x="1177446" y="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 11"/>
            <p:cNvSpPr/>
            <p:nvPr/>
          </p:nvSpPr>
          <p:spPr>
            <a:xfrm>
              <a:off x="4321479" y="1578279"/>
              <a:ext cx="864296" cy="626302"/>
            </a:xfrm>
            <a:custGeom>
              <a:avLst/>
              <a:gdLst>
                <a:gd name="connsiteX0" fmla="*/ 0 w 864296"/>
                <a:gd name="connsiteY0" fmla="*/ 626302 h 626302"/>
                <a:gd name="connsiteX1" fmla="*/ 501042 w 864296"/>
                <a:gd name="connsiteY1" fmla="*/ 175365 h 626302"/>
                <a:gd name="connsiteX2" fmla="*/ 864296 w 864296"/>
                <a:gd name="connsiteY2" fmla="*/ 0 h 626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64296" h="626302">
                  <a:moveTo>
                    <a:pt x="0" y="626302"/>
                  </a:moveTo>
                  <a:cubicBezTo>
                    <a:pt x="178496" y="453025"/>
                    <a:pt x="356993" y="279749"/>
                    <a:pt x="501042" y="175365"/>
                  </a:cubicBezTo>
                  <a:cubicBezTo>
                    <a:pt x="645091" y="70981"/>
                    <a:pt x="864296" y="0"/>
                    <a:pt x="864296" y="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4" name="Group 113"/>
          <p:cNvGrpSpPr/>
          <p:nvPr/>
        </p:nvGrpSpPr>
        <p:grpSpPr>
          <a:xfrm>
            <a:off x="596100" y="3717032"/>
            <a:ext cx="3471844" cy="3020835"/>
            <a:chOff x="596100" y="4272483"/>
            <a:chExt cx="2535740" cy="2465384"/>
          </a:xfrm>
        </p:grpSpPr>
        <p:grpSp>
          <p:nvGrpSpPr>
            <p:cNvPr id="115" name="Group 3"/>
            <p:cNvGrpSpPr>
              <a:grpSpLocks/>
            </p:cNvGrpSpPr>
            <p:nvPr/>
          </p:nvGrpSpPr>
          <p:grpSpPr bwMode="auto">
            <a:xfrm>
              <a:off x="924739" y="4273119"/>
              <a:ext cx="1270" cy="2283703"/>
              <a:chOff x="2468" y="81"/>
              <a:chExt cx="2" cy="3595"/>
            </a:xfrm>
          </p:grpSpPr>
          <p:sp>
            <p:nvSpPr>
              <p:cNvPr id="383" name="Freeform 4"/>
              <p:cNvSpPr>
                <a:spLocks/>
              </p:cNvSpPr>
              <p:nvPr/>
            </p:nvSpPr>
            <p:spPr bwMode="auto">
              <a:xfrm>
                <a:off x="2468" y="81"/>
                <a:ext cx="2" cy="3595"/>
              </a:xfrm>
              <a:custGeom>
                <a:avLst/>
                <a:gdLst>
                  <a:gd name="T0" fmla="+- 0 3676 81"/>
                  <a:gd name="T1" fmla="*/ 3676 h 3595"/>
                  <a:gd name="T2" fmla="+- 0 81 81"/>
                  <a:gd name="T3" fmla="*/ 81 h 3595"/>
                </a:gdLst>
                <a:ahLst/>
                <a:cxnLst>
                  <a:cxn ang="0">
                    <a:pos x="0" y="T1"/>
                  </a:cxn>
                  <a:cxn ang="0">
                    <a:pos x="0" y="T3"/>
                  </a:cxn>
                </a:cxnLst>
                <a:rect l="0" t="0" r="r" b="b"/>
                <a:pathLst>
                  <a:path h="3595">
                    <a:moveTo>
                      <a:pt x="0" y="3595"/>
                    </a:moveTo>
                    <a:lnTo>
                      <a:pt x="0" y="0"/>
                    </a:lnTo>
                  </a:path>
                </a:pathLst>
              </a:custGeom>
              <a:noFill/>
              <a:ln w="953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</p:grpSp>
        <p:grpSp>
          <p:nvGrpSpPr>
            <p:cNvPr id="118" name="Group 5"/>
            <p:cNvGrpSpPr>
              <a:grpSpLocks/>
            </p:cNvGrpSpPr>
            <p:nvPr/>
          </p:nvGrpSpPr>
          <p:grpSpPr bwMode="auto">
            <a:xfrm>
              <a:off x="2753863" y="4273119"/>
              <a:ext cx="1270" cy="2283703"/>
              <a:chOff x="5348" y="81"/>
              <a:chExt cx="2" cy="3595"/>
            </a:xfrm>
          </p:grpSpPr>
          <p:sp>
            <p:nvSpPr>
              <p:cNvPr id="382" name="Freeform 6"/>
              <p:cNvSpPr>
                <a:spLocks/>
              </p:cNvSpPr>
              <p:nvPr/>
            </p:nvSpPr>
            <p:spPr bwMode="auto">
              <a:xfrm>
                <a:off x="5348" y="81"/>
                <a:ext cx="2" cy="3595"/>
              </a:xfrm>
              <a:custGeom>
                <a:avLst/>
                <a:gdLst>
                  <a:gd name="T0" fmla="+- 0 3676 81"/>
                  <a:gd name="T1" fmla="*/ 3676 h 3595"/>
                  <a:gd name="T2" fmla="+- 0 81 81"/>
                  <a:gd name="T3" fmla="*/ 81 h 3595"/>
                </a:gdLst>
                <a:ahLst/>
                <a:cxnLst>
                  <a:cxn ang="0">
                    <a:pos x="0" y="T1"/>
                  </a:cxn>
                  <a:cxn ang="0">
                    <a:pos x="0" y="T3"/>
                  </a:cxn>
                </a:cxnLst>
                <a:rect l="0" t="0" r="r" b="b"/>
                <a:pathLst>
                  <a:path h="3595">
                    <a:moveTo>
                      <a:pt x="0" y="3595"/>
                    </a:moveTo>
                    <a:lnTo>
                      <a:pt x="0" y="0"/>
                    </a:lnTo>
                  </a:path>
                </a:pathLst>
              </a:custGeom>
              <a:noFill/>
              <a:ln w="9554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</p:grpSp>
        <p:grpSp>
          <p:nvGrpSpPr>
            <p:cNvPr id="119" name="Group 7"/>
            <p:cNvGrpSpPr>
              <a:grpSpLocks/>
            </p:cNvGrpSpPr>
            <p:nvPr/>
          </p:nvGrpSpPr>
          <p:grpSpPr bwMode="auto">
            <a:xfrm>
              <a:off x="915212" y="5034142"/>
              <a:ext cx="1829124" cy="1270"/>
              <a:chOff x="2453" y="1279"/>
              <a:chExt cx="2880" cy="2"/>
            </a:xfrm>
          </p:grpSpPr>
          <p:sp>
            <p:nvSpPr>
              <p:cNvPr id="381" name="Freeform 8"/>
              <p:cNvSpPr>
                <a:spLocks/>
              </p:cNvSpPr>
              <p:nvPr/>
            </p:nvSpPr>
            <p:spPr bwMode="auto">
              <a:xfrm>
                <a:off x="2453" y="1279"/>
                <a:ext cx="2880" cy="2"/>
              </a:xfrm>
              <a:custGeom>
                <a:avLst/>
                <a:gdLst>
                  <a:gd name="T0" fmla="+- 0 2453 2453"/>
                  <a:gd name="T1" fmla="*/ T0 w 2880"/>
                  <a:gd name="T2" fmla="+- 0 5333 2453"/>
                  <a:gd name="T3" fmla="*/ T2 w 2880"/>
                </a:gdLst>
                <a:ahLst/>
                <a:cxnLst>
                  <a:cxn ang="0">
                    <a:pos x="T1" y="0"/>
                  </a:cxn>
                  <a:cxn ang="0">
                    <a:pos x="T3" y="0"/>
                  </a:cxn>
                </a:cxnLst>
                <a:rect l="0" t="0" r="r" b="b"/>
                <a:pathLst>
                  <a:path w="2880">
                    <a:moveTo>
                      <a:pt x="0" y="0"/>
                    </a:moveTo>
                    <a:lnTo>
                      <a:pt x="2880" y="0"/>
                    </a:lnTo>
                  </a:path>
                </a:pathLst>
              </a:custGeom>
              <a:noFill/>
              <a:ln w="9536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</p:grpSp>
        <p:grpSp>
          <p:nvGrpSpPr>
            <p:cNvPr id="120" name="Group 9"/>
            <p:cNvGrpSpPr>
              <a:grpSpLocks/>
            </p:cNvGrpSpPr>
            <p:nvPr/>
          </p:nvGrpSpPr>
          <p:grpSpPr bwMode="auto">
            <a:xfrm>
              <a:off x="934266" y="4654266"/>
              <a:ext cx="1810070" cy="1270"/>
              <a:chOff x="2483" y="681"/>
              <a:chExt cx="2850" cy="2"/>
            </a:xfrm>
          </p:grpSpPr>
          <p:sp>
            <p:nvSpPr>
              <p:cNvPr id="380" name="Freeform 10"/>
              <p:cNvSpPr>
                <a:spLocks/>
              </p:cNvSpPr>
              <p:nvPr/>
            </p:nvSpPr>
            <p:spPr bwMode="auto">
              <a:xfrm>
                <a:off x="2483" y="681"/>
                <a:ext cx="2850" cy="2"/>
              </a:xfrm>
              <a:custGeom>
                <a:avLst/>
                <a:gdLst>
                  <a:gd name="T0" fmla="+- 0 2483 2483"/>
                  <a:gd name="T1" fmla="*/ T0 w 2850"/>
                  <a:gd name="T2" fmla="+- 0 5333 2483"/>
                  <a:gd name="T3" fmla="*/ T2 w 2850"/>
                </a:gdLst>
                <a:ahLst/>
                <a:cxnLst>
                  <a:cxn ang="0">
                    <a:pos x="T1" y="0"/>
                  </a:cxn>
                  <a:cxn ang="0">
                    <a:pos x="T3" y="0"/>
                  </a:cxn>
                </a:cxnLst>
                <a:rect l="0" t="0" r="r" b="b"/>
                <a:pathLst>
                  <a:path w="2850">
                    <a:moveTo>
                      <a:pt x="0" y="0"/>
                    </a:moveTo>
                    <a:lnTo>
                      <a:pt x="2850" y="0"/>
                    </a:lnTo>
                  </a:path>
                </a:pathLst>
              </a:custGeom>
              <a:noFill/>
              <a:ln w="954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</p:grpSp>
        <p:grpSp>
          <p:nvGrpSpPr>
            <p:cNvPr id="121" name="Group 11"/>
            <p:cNvGrpSpPr>
              <a:grpSpLocks/>
            </p:cNvGrpSpPr>
            <p:nvPr/>
          </p:nvGrpSpPr>
          <p:grpSpPr bwMode="auto">
            <a:xfrm>
              <a:off x="943792" y="5405760"/>
              <a:ext cx="1810070" cy="1270"/>
              <a:chOff x="2498" y="1864"/>
              <a:chExt cx="2850" cy="2"/>
            </a:xfrm>
          </p:grpSpPr>
          <p:sp>
            <p:nvSpPr>
              <p:cNvPr id="379" name="Freeform 12"/>
              <p:cNvSpPr>
                <a:spLocks/>
              </p:cNvSpPr>
              <p:nvPr/>
            </p:nvSpPr>
            <p:spPr bwMode="auto">
              <a:xfrm>
                <a:off x="2498" y="1864"/>
                <a:ext cx="2850" cy="2"/>
              </a:xfrm>
              <a:custGeom>
                <a:avLst/>
                <a:gdLst>
                  <a:gd name="T0" fmla="+- 0 2498 2498"/>
                  <a:gd name="T1" fmla="*/ T0 w 2850"/>
                  <a:gd name="T2" fmla="+- 0 5348 2498"/>
                  <a:gd name="T3" fmla="*/ T2 w 2850"/>
                </a:gdLst>
                <a:ahLst/>
                <a:cxnLst>
                  <a:cxn ang="0">
                    <a:pos x="T1" y="0"/>
                  </a:cxn>
                  <a:cxn ang="0">
                    <a:pos x="T3" y="0"/>
                  </a:cxn>
                </a:cxnLst>
                <a:rect l="0" t="0" r="r" b="b"/>
                <a:pathLst>
                  <a:path w="2850">
                    <a:moveTo>
                      <a:pt x="0" y="0"/>
                    </a:moveTo>
                    <a:lnTo>
                      <a:pt x="2850" y="0"/>
                    </a:lnTo>
                  </a:path>
                </a:pathLst>
              </a:custGeom>
              <a:noFill/>
              <a:ln w="953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</p:grpSp>
        <p:grpSp>
          <p:nvGrpSpPr>
            <p:cNvPr id="122" name="Group 13"/>
            <p:cNvGrpSpPr>
              <a:grpSpLocks/>
            </p:cNvGrpSpPr>
            <p:nvPr/>
          </p:nvGrpSpPr>
          <p:grpSpPr bwMode="auto">
            <a:xfrm>
              <a:off x="915212" y="5776742"/>
              <a:ext cx="1839286" cy="1270"/>
              <a:chOff x="2453" y="2448"/>
              <a:chExt cx="2896" cy="2"/>
            </a:xfrm>
          </p:grpSpPr>
          <p:sp>
            <p:nvSpPr>
              <p:cNvPr id="378" name="Freeform 14"/>
              <p:cNvSpPr>
                <a:spLocks/>
              </p:cNvSpPr>
              <p:nvPr/>
            </p:nvSpPr>
            <p:spPr bwMode="auto">
              <a:xfrm>
                <a:off x="2453" y="2448"/>
                <a:ext cx="2896" cy="2"/>
              </a:xfrm>
              <a:custGeom>
                <a:avLst/>
                <a:gdLst>
                  <a:gd name="T0" fmla="+- 0 2453 2453"/>
                  <a:gd name="T1" fmla="*/ T0 w 2896"/>
                  <a:gd name="T2" fmla="+- 0 5348 2453"/>
                  <a:gd name="T3" fmla="*/ T2 w 2896"/>
                </a:gdLst>
                <a:ahLst/>
                <a:cxnLst>
                  <a:cxn ang="0">
                    <a:pos x="T1" y="0"/>
                  </a:cxn>
                  <a:cxn ang="0">
                    <a:pos x="T3" y="0"/>
                  </a:cxn>
                </a:cxnLst>
                <a:rect l="0" t="0" r="r" b="b"/>
                <a:pathLst>
                  <a:path w="2896">
                    <a:moveTo>
                      <a:pt x="0" y="0"/>
                    </a:moveTo>
                    <a:lnTo>
                      <a:pt x="2895" y="0"/>
                    </a:lnTo>
                  </a:path>
                </a:pathLst>
              </a:custGeom>
              <a:noFill/>
              <a:ln w="9529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</p:grpSp>
        <p:grpSp>
          <p:nvGrpSpPr>
            <p:cNvPr id="123" name="Group 15"/>
            <p:cNvGrpSpPr>
              <a:grpSpLocks/>
            </p:cNvGrpSpPr>
            <p:nvPr/>
          </p:nvGrpSpPr>
          <p:grpSpPr bwMode="auto">
            <a:xfrm>
              <a:off x="924739" y="6128668"/>
              <a:ext cx="1838015" cy="1270"/>
              <a:chOff x="2468" y="3002"/>
              <a:chExt cx="2894" cy="2"/>
            </a:xfrm>
          </p:grpSpPr>
          <p:sp>
            <p:nvSpPr>
              <p:cNvPr id="377" name="Freeform 16"/>
              <p:cNvSpPr>
                <a:spLocks/>
              </p:cNvSpPr>
              <p:nvPr/>
            </p:nvSpPr>
            <p:spPr bwMode="auto">
              <a:xfrm>
                <a:off x="2468" y="3002"/>
                <a:ext cx="2894" cy="2"/>
              </a:xfrm>
              <a:custGeom>
                <a:avLst/>
                <a:gdLst>
                  <a:gd name="T0" fmla="+- 0 2468 2468"/>
                  <a:gd name="T1" fmla="*/ T0 w 2894"/>
                  <a:gd name="T2" fmla="+- 0 5363 2468"/>
                  <a:gd name="T3" fmla="*/ T2 w 2894"/>
                </a:gdLst>
                <a:ahLst/>
                <a:cxnLst>
                  <a:cxn ang="0">
                    <a:pos x="T1" y="0"/>
                  </a:cxn>
                  <a:cxn ang="0">
                    <a:pos x="T3" y="0"/>
                  </a:cxn>
                </a:cxnLst>
                <a:rect l="0" t="0" r="r" b="b"/>
                <a:pathLst>
                  <a:path w="2894">
                    <a:moveTo>
                      <a:pt x="0" y="0"/>
                    </a:moveTo>
                    <a:lnTo>
                      <a:pt x="2895" y="0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</p:grpSp>
        <p:grpSp>
          <p:nvGrpSpPr>
            <p:cNvPr id="124" name="Group 17"/>
            <p:cNvGrpSpPr>
              <a:grpSpLocks/>
            </p:cNvGrpSpPr>
            <p:nvPr/>
          </p:nvGrpSpPr>
          <p:grpSpPr bwMode="auto">
            <a:xfrm>
              <a:off x="924739" y="4273119"/>
              <a:ext cx="1829124" cy="1270"/>
              <a:chOff x="2468" y="81"/>
              <a:chExt cx="2880" cy="2"/>
            </a:xfrm>
          </p:grpSpPr>
          <p:sp>
            <p:nvSpPr>
              <p:cNvPr id="376" name="Freeform 18"/>
              <p:cNvSpPr>
                <a:spLocks/>
              </p:cNvSpPr>
              <p:nvPr/>
            </p:nvSpPr>
            <p:spPr bwMode="auto">
              <a:xfrm>
                <a:off x="2468" y="81"/>
                <a:ext cx="2880" cy="2"/>
              </a:xfrm>
              <a:custGeom>
                <a:avLst/>
                <a:gdLst>
                  <a:gd name="T0" fmla="+- 0 2468 2468"/>
                  <a:gd name="T1" fmla="*/ T0 w 2880"/>
                  <a:gd name="T2" fmla="+- 0 5348 2468"/>
                  <a:gd name="T3" fmla="*/ T2 w 2880"/>
                </a:gdLst>
                <a:ahLst/>
                <a:cxnLst>
                  <a:cxn ang="0">
                    <a:pos x="T1" y="0"/>
                  </a:cxn>
                  <a:cxn ang="0">
                    <a:pos x="T3" y="0"/>
                  </a:cxn>
                </a:cxnLst>
                <a:rect l="0" t="0" r="r" b="b"/>
                <a:pathLst>
                  <a:path w="2880">
                    <a:moveTo>
                      <a:pt x="0" y="0"/>
                    </a:moveTo>
                    <a:lnTo>
                      <a:pt x="2880" y="0"/>
                    </a:lnTo>
                  </a:path>
                </a:pathLst>
              </a:custGeom>
              <a:noFill/>
              <a:ln w="9544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</p:grpSp>
        <p:grpSp>
          <p:nvGrpSpPr>
            <p:cNvPr id="125" name="Group 19"/>
            <p:cNvGrpSpPr>
              <a:grpSpLocks/>
            </p:cNvGrpSpPr>
            <p:nvPr/>
          </p:nvGrpSpPr>
          <p:grpSpPr bwMode="auto">
            <a:xfrm>
              <a:off x="744367" y="6557458"/>
              <a:ext cx="1270" cy="180409"/>
              <a:chOff x="2184" y="3677"/>
              <a:chExt cx="2" cy="284"/>
            </a:xfrm>
          </p:grpSpPr>
          <p:sp>
            <p:nvSpPr>
              <p:cNvPr id="375" name="Freeform 20"/>
              <p:cNvSpPr>
                <a:spLocks/>
              </p:cNvSpPr>
              <p:nvPr/>
            </p:nvSpPr>
            <p:spPr bwMode="auto">
              <a:xfrm>
                <a:off x="2184" y="3677"/>
                <a:ext cx="2" cy="284"/>
              </a:xfrm>
              <a:custGeom>
                <a:avLst/>
                <a:gdLst>
                  <a:gd name="T0" fmla="+- 0 3962 3677"/>
                  <a:gd name="T1" fmla="*/ 3962 h 284"/>
                  <a:gd name="T2" fmla="+- 0 3677 3677"/>
                  <a:gd name="T3" fmla="*/ 3677 h 284"/>
                  <a:gd name="T4" fmla="+- 0 3962 3677"/>
                  <a:gd name="T5" fmla="*/ 3962 h 284"/>
                </a:gdLst>
                <a:ahLst/>
                <a:cxnLst>
                  <a:cxn ang="0">
                    <a:pos x="0" y="T1"/>
                  </a:cxn>
                  <a:cxn ang="0">
                    <a:pos x="0" y="T3"/>
                  </a:cxn>
                  <a:cxn ang="0">
                    <a:pos x="0" y="T5"/>
                  </a:cxn>
                </a:cxnLst>
                <a:rect l="0" t="0" r="r" b="b"/>
                <a:pathLst>
                  <a:path h="284">
                    <a:moveTo>
                      <a:pt x="0" y="285"/>
                    </a:moveTo>
                    <a:lnTo>
                      <a:pt x="0" y="0"/>
                    </a:lnTo>
                    <a:lnTo>
                      <a:pt x="0" y="285"/>
                    </a:lnTo>
                    <a:close/>
                  </a:path>
                </a:pathLst>
              </a:custGeom>
              <a:solidFill>
                <a:srgbClr val="7F7F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</p:grpSp>
        <p:grpSp>
          <p:nvGrpSpPr>
            <p:cNvPr id="126" name="Group 21"/>
            <p:cNvGrpSpPr>
              <a:grpSpLocks/>
            </p:cNvGrpSpPr>
            <p:nvPr/>
          </p:nvGrpSpPr>
          <p:grpSpPr bwMode="auto">
            <a:xfrm>
              <a:off x="743732" y="6547294"/>
              <a:ext cx="2172084" cy="1270"/>
              <a:chOff x="2183" y="3661"/>
              <a:chExt cx="3420" cy="2"/>
            </a:xfrm>
          </p:grpSpPr>
          <p:sp>
            <p:nvSpPr>
              <p:cNvPr id="374" name="Freeform 22"/>
              <p:cNvSpPr>
                <a:spLocks/>
              </p:cNvSpPr>
              <p:nvPr/>
            </p:nvSpPr>
            <p:spPr bwMode="auto">
              <a:xfrm>
                <a:off x="2183" y="3661"/>
                <a:ext cx="3420" cy="2"/>
              </a:xfrm>
              <a:custGeom>
                <a:avLst/>
                <a:gdLst>
                  <a:gd name="T0" fmla="+- 0 2183 2183"/>
                  <a:gd name="T1" fmla="*/ T0 w 3420"/>
                  <a:gd name="T2" fmla="+- 0 5603 2183"/>
                  <a:gd name="T3" fmla="*/ T2 w 3420"/>
                </a:gdLst>
                <a:ahLst/>
                <a:cxnLst>
                  <a:cxn ang="0">
                    <a:pos x="T1" y="0"/>
                  </a:cxn>
                  <a:cxn ang="0">
                    <a:pos x="T3" y="0"/>
                  </a:cxn>
                </a:cxnLst>
                <a:rect l="0" t="0" r="r" b="b"/>
                <a:pathLst>
                  <a:path w="3420">
                    <a:moveTo>
                      <a:pt x="0" y="0"/>
                    </a:moveTo>
                    <a:lnTo>
                      <a:pt x="3420" y="0"/>
                    </a:lnTo>
                  </a:path>
                </a:pathLst>
              </a:custGeom>
              <a:noFill/>
              <a:ln w="9521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</p:grpSp>
        <p:grpSp>
          <p:nvGrpSpPr>
            <p:cNvPr id="127" name="Group 25"/>
            <p:cNvGrpSpPr>
              <a:grpSpLocks/>
            </p:cNvGrpSpPr>
            <p:nvPr/>
          </p:nvGrpSpPr>
          <p:grpSpPr bwMode="auto">
            <a:xfrm>
              <a:off x="744367" y="6557458"/>
              <a:ext cx="1270" cy="180409"/>
              <a:chOff x="2184" y="3677"/>
              <a:chExt cx="2" cy="284"/>
            </a:xfrm>
          </p:grpSpPr>
          <p:sp>
            <p:nvSpPr>
              <p:cNvPr id="373" name="Freeform 26"/>
              <p:cNvSpPr>
                <a:spLocks/>
              </p:cNvSpPr>
              <p:nvPr/>
            </p:nvSpPr>
            <p:spPr bwMode="auto">
              <a:xfrm>
                <a:off x="2184" y="3677"/>
                <a:ext cx="2" cy="284"/>
              </a:xfrm>
              <a:custGeom>
                <a:avLst/>
                <a:gdLst>
                  <a:gd name="T0" fmla="+- 0 3962 3677"/>
                  <a:gd name="T1" fmla="*/ 3962 h 284"/>
                  <a:gd name="T2" fmla="+- 0 3677 3677"/>
                  <a:gd name="T3" fmla="*/ 3677 h 284"/>
                  <a:gd name="T4" fmla="+- 0 3962 3677"/>
                  <a:gd name="T5" fmla="*/ 3962 h 284"/>
                </a:gdLst>
                <a:ahLst/>
                <a:cxnLst>
                  <a:cxn ang="0">
                    <a:pos x="0" y="T1"/>
                  </a:cxn>
                  <a:cxn ang="0">
                    <a:pos x="0" y="T3"/>
                  </a:cxn>
                  <a:cxn ang="0">
                    <a:pos x="0" y="T5"/>
                  </a:cxn>
                </a:cxnLst>
                <a:rect l="0" t="0" r="r" b="b"/>
                <a:pathLst>
                  <a:path h="284">
                    <a:moveTo>
                      <a:pt x="0" y="285"/>
                    </a:moveTo>
                    <a:lnTo>
                      <a:pt x="0" y="0"/>
                    </a:lnTo>
                    <a:lnTo>
                      <a:pt x="0" y="285"/>
                    </a:lnTo>
                    <a:close/>
                  </a:path>
                </a:pathLst>
              </a:custGeom>
              <a:solidFill>
                <a:srgbClr val="7F7F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</p:grpSp>
        <p:grpSp>
          <p:nvGrpSpPr>
            <p:cNvPr id="128" name="Group 75"/>
            <p:cNvGrpSpPr>
              <a:grpSpLocks/>
            </p:cNvGrpSpPr>
            <p:nvPr/>
          </p:nvGrpSpPr>
          <p:grpSpPr bwMode="auto">
            <a:xfrm>
              <a:off x="744367" y="6557458"/>
              <a:ext cx="1270" cy="180409"/>
              <a:chOff x="2184" y="3677"/>
              <a:chExt cx="2" cy="284"/>
            </a:xfrm>
          </p:grpSpPr>
          <p:sp>
            <p:nvSpPr>
              <p:cNvPr id="372" name="Freeform 76"/>
              <p:cNvSpPr>
                <a:spLocks/>
              </p:cNvSpPr>
              <p:nvPr/>
            </p:nvSpPr>
            <p:spPr bwMode="auto">
              <a:xfrm>
                <a:off x="2184" y="3677"/>
                <a:ext cx="2" cy="284"/>
              </a:xfrm>
              <a:custGeom>
                <a:avLst/>
                <a:gdLst>
                  <a:gd name="T0" fmla="+- 0 3962 3677"/>
                  <a:gd name="T1" fmla="*/ 3962 h 284"/>
                  <a:gd name="T2" fmla="+- 0 3677 3677"/>
                  <a:gd name="T3" fmla="*/ 3677 h 284"/>
                  <a:gd name="T4" fmla="+- 0 3962 3677"/>
                  <a:gd name="T5" fmla="*/ 3962 h 284"/>
                </a:gdLst>
                <a:ahLst/>
                <a:cxnLst>
                  <a:cxn ang="0">
                    <a:pos x="0" y="T1"/>
                  </a:cxn>
                  <a:cxn ang="0">
                    <a:pos x="0" y="T3"/>
                  </a:cxn>
                  <a:cxn ang="0">
                    <a:pos x="0" y="T5"/>
                  </a:cxn>
                </a:cxnLst>
                <a:rect l="0" t="0" r="r" b="b"/>
                <a:pathLst>
                  <a:path h="284">
                    <a:moveTo>
                      <a:pt x="0" y="285"/>
                    </a:moveTo>
                    <a:lnTo>
                      <a:pt x="0" y="0"/>
                    </a:lnTo>
                    <a:lnTo>
                      <a:pt x="0" y="285"/>
                    </a:lnTo>
                    <a:close/>
                  </a:path>
                </a:pathLst>
              </a:custGeom>
              <a:solidFill>
                <a:srgbClr val="7F7F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</p:grpSp>
        <p:grpSp>
          <p:nvGrpSpPr>
            <p:cNvPr id="129" name="Group 77"/>
            <p:cNvGrpSpPr>
              <a:grpSpLocks/>
            </p:cNvGrpSpPr>
            <p:nvPr/>
          </p:nvGrpSpPr>
          <p:grpSpPr bwMode="auto">
            <a:xfrm>
              <a:off x="744367" y="6557458"/>
              <a:ext cx="2161923" cy="180409"/>
              <a:chOff x="2184" y="3677"/>
              <a:chExt cx="3404" cy="284"/>
            </a:xfrm>
          </p:grpSpPr>
          <p:sp>
            <p:nvSpPr>
              <p:cNvPr id="371" name="Freeform 78"/>
              <p:cNvSpPr>
                <a:spLocks/>
              </p:cNvSpPr>
              <p:nvPr/>
            </p:nvSpPr>
            <p:spPr bwMode="auto">
              <a:xfrm>
                <a:off x="2184" y="3677"/>
                <a:ext cx="3404" cy="284"/>
              </a:xfrm>
              <a:custGeom>
                <a:avLst/>
                <a:gdLst>
                  <a:gd name="T0" fmla="+- 0 2184 2184"/>
                  <a:gd name="T1" fmla="*/ T0 w 3404"/>
                  <a:gd name="T2" fmla="+- 0 3962 3677"/>
                  <a:gd name="T3" fmla="*/ 3962 h 284"/>
                  <a:gd name="T4" fmla="+- 0 5588 2184"/>
                  <a:gd name="T5" fmla="*/ T4 w 3404"/>
                  <a:gd name="T6" fmla="+- 0 3962 3677"/>
                  <a:gd name="T7" fmla="*/ 3962 h 284"/>
                  <a:gd name="T8" fmla="+- 0 5588 2184"/>
                  <a:gd name="T9" fmla="*/ T8 w 3404"/>
                  <a:gd name="T10" fmla="+- 0 3677 3677"/>
                  <a:gd name="T11" fmla="*/ 3677 h 284"/>
                  <a:gd name="T12" fmla="+- 0 2184 2184"/>
                  <a:gd name="T13" fmla="*/ T12 w 3404"/>
                  <a:gd name="T14" fmla="+- 0 3677 3677"/>
                  <a:gd name="T15" fmla="*/ 3677 h 284"/>
                  <a:gd name="T16" fmla="+- 0 2184 2184"/>
                  <a:gd name="T17" fmla="*/ T16 w 3404"/>
                  <a:gd name="T18" fmla="+- 0 3962 3677"/>
                  <a:gd name="T19" fmla="*/ 3962 h 284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</a:cxnLst>
                <a:rect l="0" t="0" r="r" b="b"/>
                <a:pathLst>
                  <a:path w="3404" h="284">
                    <a:moveTo>
                      <a:pt x="0" y="285"/>
                    </a:moveTo>
                    <a:lnTo>
                      <a:pt x="3404" y="285"/>
                    </a:lnTo>
                    <a:lnTo>
                      <a:pt x="3404" y="0"/>
                    </a:lnTo>
                    <a:lnTo>
                      <a:pt x="0" y="0"/>
                    </a:lnTo>
                    <a:lnTo>
                      <a:pt x="0" y="285"/>
                    </a:lnTo>
                  </a:path>
                </a:pathLst>
              </a:custGeom>
              <a:solidFill>
                <a:srgbClr val="7F7F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</p:grpSp>
        <p:grpSp>
          <p:nvGrpSpPr>
            <p:cNvPr id="130" name="Group 23"/>
            <p:cNvGrpSpPr>
              <a:grpSpLocks/>
            </p:cNvGrpSpPr>
            <p:nvPr/>
          </p:nvGrpSpPr>
          <p:grpSpPr bwMode="auto">
            <a:xfrm>
              <a:off x="1839301" y="4273119"/>
              <a:ext cx="1270" cy="2264646"/>
              <a:chOff x="3908" y="81"/>
              <a:chExt cx="2" cy="3565"/>
            </a:xfrm>
          </p:grpSpPr>
          <p:sp>
            <p:nvSpPr>
              <p:cNvPr id="370" name="Freeform 24"/>
              <p:cNvSpPr>
                <a:spLocks/>
              </p:cNvSpPr>
              <p:nvPr/>
            </p:nvSpPr>
            <p:spPr bwMode="auto">
              <a:xfrm>
                <a:off x="3908" y="81"/>
                <a:ext cx="2" cy="3565"/>
              </a:xfrm>
              <a:custGeom>
                <a:avLst/>
                <a:gdLst>
                  <a:gd name="T0" fmla="+- 0 3646 81"/>
                  <a:gd name="T1" fmla="*/ 3646 h 3565"/>
                  <a:gd name="T2" fmla="+- 0 81 81"/>
                  <a:gd name="T3" fmla="*/ 81 h 3565"/>
                </a:gdLst>
                <a:ahLst/>
                <a:cxnLst>
                  <a:cxn ang="0">
                    <a:pos x="0" y="T1"/>
                  </a:cxn>
                  <a:cxn ang="0">
                    <a:pos x="0" y="T3"/>
                  </a:cxn>
                </a:cxnLst>
                <a:rect l="0" t="0" r="r" b="b"/>
                <a:pathLst>
                  <a:path h="3565">
                    <a:moveTo>
                      <a:pt x="0" y="3565"/>
                    </a:moveTo>
                    <a:lnTo>
                      <a:pt x="0" y="0"/>
                    </a:lnTo>
                  </a:path>
                </a:pathLst>
              </a:custGeom>
              <a:noFill/>
              <a:ln w="9544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</p:grpSp>
        <p:sp>
          <p:nvSpPr>
            <p:cNvPr id="131" name="文字方塊 2"/>
            <p:cNvSpPr txBox="1">
              <a:spLocks noChangeArrowheads="1"/>
            </p:cNvSpPr>
            <p:nvPr/>
          </p:nvSpPr>
          <p:spPr bwMode="auto">
            <a:xfrm>
              <a:off x="2788940" y="4309411"/>
              <a:ext cx="342900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en-US" altLang="zh-TW" sz="1200" i="1" dirty="0">
                  <a:latin typeface="Calibri" pitchFamily="34" charset="0"/>
                  <a:ea typeface="新細明體" pitchFamily="18" charset="-120"/>
                  <a:cs typeface="新細明體" pitchFamily="18" charset="-120"/>
                </a:rPr>
                <a:t>h</a:t>
              </a:r>
              <a:r>
                <a:rPr kumimoji="1" lang="en-US" altLang="zh-TW" sz="1200" i="1" baseline="-25000" dirty="0" smtClean="0">
                  <a:latin typeface="Calibri" pitchFamily="34" charset="0"/>
                  <a:ea typeface="新細明體" pitchFamily="18" charset="-120"/>
                  <a:cs typeface="新細明體" pitchFamily="18" charset="-120"/>
                </a:rPr>
                <a:t>6</a:t>
              </a:r>
              <a:endParaRPr kumimoji="1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endParaRPr>
            </a:p>
          </p:txBody>
        </p:sp>
        <p:sp>
          <p:nvSpPr>
            <p:cNvPr id="132" name="文字方塊 2"/>
            <p:cNvSpPr txBox="1">
              <a:spLocks noChangeArrowheads="1"/>
            </p:cNvSpPr>
            <p:nvPr/>
          </p:nvSpPr>
          <p:spPr bwMode="auto">
            <a:xfrm>
              <a:off x="2788940" y="4658418"/>
              <a:ext cx="342900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en-US" altLang="zh-TW" sz="1200" i="1" dirty="0" smtClean="0">
                  <a:latin typeface="Calibri" pitchFamily="34" charset="0"/>
                  <a:ea typeface="新細明體" pitchFamily="18" charset="-120"/>
                  <a:cs typeface="新細明體" pitchFamily="18" charset="-120"/>
                </a:rPr>
                <a:t>h</a:t>
              </a:r>
              <a:r>
                <a:rPr kumimoji="1" lang="en-US" altLang="zh-TW" sz="1200" i="1" baseline="-25000" dirty="0">
                  <a:latin typeface="Calibri" pitchFamily="34" charset="0"/>
                  <a:ea typeface="新細明體" pitchFamily="18" charset="-120"/>
                  <a:cs typeface="新細明體" pitchFamily="18" charset="-120"/>
                </a:rPr>
                <a:t>5</a:t>
              </a:r>
              <a:endParaRPr kumimoji="1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endParaRPr>
            </a:p>
          </p:txBody>
        </p:sp>
        <p:sp>
          <p:nvSpPr>
            <p:cNvPr id="133" name="文字方塊 2"/>
            <p:cNvSpPr txBox="1">
              <a:spLocks noChangeArrowheads="1"/>
            </p:cNvSpPr>
            <p:nvPr/>
          </p:nvSpPr>
          <p:spPr bwMode="auto">
            <a:xfrm>
              <a:off x="2788940" y="5090466"/>
              <a:ext cx="342900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en-US" altLang="zh-TW" sz="1200" i="1" dirty="0" smtClean="0">
                  <a:latin typeface="Calibri" pitchFamily="34" charset="0"/>
                  <a:ea typeface="新細明體" pitchFamily="18" charset="-120"/>
                  <a:cs typeface="新細明體" pitchFamily="18" charset="-120"/>
                </a:rPr>
                <a:t>h</a:t>
              </a:r>
              <a:r>
                <a:rPr kumimoji="1" lang="en-US" altLang="zh-TW" sz="1200" i="1" baseline="-25000" dirty="0">
                  <a:latin typeface="Calibri" pitchFamily="34" charset="0"/>
                  <a:ea typeface="新細明體" pitchFamily="18" charset="-120"/>
                  <a:cs typeface="新細明體" pitchFamily="18" charset="-120"/>
                </a:rPr>
                <a:t>4</a:t>
              </a:r>
              <a:endParaRPr kumimoji="1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endParaRPr>
            </a:p>
          </p:txBody>
        </p:sp>
        <p:sp>
          <p:nvSpPr>
            <p:cNvPr id="134" name="文字方塊 2"/>
            <p:cNvSpPr txBox="1">
              <a:spLocks noChangeArrowheads="1"/>
            </p:cNvSpPr>
            <p:nvPr/>
          </p:nvSpPr>
          <p:spPr bwMode="auto">
            <a:xfrm>
              <a:off x="2788940" y="5450506"/>
              <a:ext cx="342900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en-US" altLang="zh-TW" sz="1200" i="1" dirty="0" smtClean="0">
                  <a:latin typeface="Calibri" pitchFamily="34" charset="0"/>
                  <a:ea typeface="新細明體" pitchFamily="18" charset="-120"/>
                  <a:cs typeface="新細明體" pitchFamily="18" charset="-120"/>
                </a:rPr>
                <a:t>h</a:t>
              </a:r>
              <a:r>
                <a:rPr kumimoji="1" lang="en-US" altLang="zh-TW" sz="1200" i="1" baseline="-25000" dirty="0">
                  <a:latin typeface="Calibri" pitchFamily="34" charset="0"/>
                  <a:ea typeface="新細明體" pitchFamily="18" charset="-120"/>
                  <a:cs typeface="新細明體" pitchFamily="18" charset="-120"/>
                </a:rPr>
                <a:t>3</a:t>
              </a:r>
              <a:endParaRPr kumimoji="1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endParaRPr>
            </a:p>
          </p:txBody>
        </p:sp>
        <p:sp>
          <p:nvSpPr>
            <p:cNvPr id="135" name="文字方塊 2"/>
            <p:cNvSpPr txBox="1">
              <a:spLocks noChangeArrowheads="1"/>
            </p:cNvSpPr>
            <p:nvPr/>
          </p:nvSpPr>
          <p:spPr bwMode="auto">
            <a:xfrm>
              <a:off x="2788940" y="5821579"/>
              <a:ext cx="342900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en-US" altLang="zh-TW" sz="1200" i="1" dirty="0" smtClean="0">
                  <a:latin typeface="Calibri" pitchFamily="34" charset="0"/>
                  <a:ea typeface="新細明體" pitchFamily="18" charset="-120"/>
                  <a:cs typeface="新細明體" pitchFamily="18" charset="-120"/>
                </a:rPr>
                <a:t>h</a:t>
              </a:r>
              <a:r>
                <a:rPr kumimoji="1" lang="en-US" altLang="zh-TW" sz="1200" i="1" baseline="-25000" dirty="0">
                  <a:latin typeface="Calibri" pitchFamily="34" charset="0"/>
                  <a:ea typeface="新細明體" pitchFamily="18" charset="-120"/>
                  <a:cs typeface="新細明體" pitchFamily="18" charset="-120"/>
                </a:rPr>
                <a:t>2</a:t>
              </a:r>
              <a:endParaRPr kumimoji="1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endParaRPr>
            </a:p>
          </p:txBody>
        </p:sp>
        <p:grpSp>
          <p:nvGrpSpPr>
            <p:cNvPr id="136" name="群組 2"/>
            <p:cNvGrpSpPr/>
            <p:nvPr/>
          </p:nvGrpSpPr>
          <p:grpSpPr>
            <a:xfrm>
              <a:off x="596100" y="4272483"/>
              <a:ext cx="342900" cy="2138174"/>
              <a:chOff x="689166" y="4189078"/>
              <a:chExt cx="342900" cy="2138174"/>
            </a:xfrm>
          </p:grpSpPr>
          <p:sp>
            <p:nvSpPr>
              <p:cNvPr id="364" name="文字方塊 2"/>
              <p:cNvSpPr txBox="1">
                <a:spLocks noChangeArrowheads="1"/>
              </p:cNvSpPr>
              <p:nvPr/>
            </p:nvSpPr>
            <p:spPr bwMode="auto">
              <a:xfrm>
                <a:off x="689166" y="4189078"/>
                <a:ext cx="342900" cy="276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en-US" altLang="zh-TW" sz="1200" i="1" dirty="0" smtClean="0">
                    <a:latin typeface="Calibri" pitchFamily="34" charset="0"/>
                    <a:ea typeface="新細明體" pitchFamily="18" charset="-120"/>
                    <a:cs typeface="新細明體" pitchFamily="18" charset="-120"/>
                  </a:rPr>
                  <a:t>b</a:t>
                </a:r>
                <a:r>
                  <a:rPr kumimoji="1" lang="en-US" altLang="zh-TW" sz="1200" i="1" baseline="-25000" dirty="0">
                    <a:latin typeface="Calibri" pitchFamily="34" charset="0"/>
                    <a:ea typeface="新細明體" pitchFamily="18" charset="-120"/>
                    <a:cs typeface="新細明體" pitchFamily="18" charset="-120"/>
                  </a:rPr>
                  <a:t>6</a:t>
                </a:r>
                <a:endParaRPr kumimoji="1" lang="zh-TW" altLang="zh-TW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新細明體" pitchFamily="18" charset="-120"/>
                  <a:cs typeface="新細明體" pitchFamily="18" charset="-120"/>
                </a:endParaRPr>
              </a:p>
            </p:txBody>
          </p:sp>
          <p:sp>
            <p:nvSpPr>
              <p:cNvPr id="365" name="文字方塊 2"/>
              <p:cNvSpPr txBox="1">
                <a:spLocks noChangeArrowheads="1"/>
              </p:cNvSpPr>
              <p:nvPr/>
            </p:nvSpPr>
            <p:spPr bwMode="auto">
              <a:xfrm>
                <a:off x="689166" y="4538085"/>
                <a:ext cx="342900" cy="276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en-US" altLang="zh-TW" sz="1200" i="1" dirty="0" smtClean="0">
                    <a:latin typeface="Calibri" pitchFamily="34" charset="0"/>
                    <a:ea typeface="新細明體" pitchFamily="18" charset="-120"/>
                    <a:cs typeface="新細明體" pitchFamily="18" charset="-120"/>
                  </a:rPr>
                  <a:t>b</a:t>
                </a:r>
                <a:r>
                  <a:rPr kumimoji="1" lang="en-US" altLang="zh-TW" sz="1200" i="1" baseline="-25000" dirty="0" smtClean="0">
                    <a:latin typeface="Calibri" pitchFamily="34" charset="0"/>
                    <a:ea typeface="新細明體" pitchFamily="18" charset="-120"/>
                    <a:cs typeface="新細明體" pitchFamily="18" charset="-120"/>
                  </a:rPr>
                  <a:t>5</a:t>
                </a:r>
                <a:endParaRPr kumimoji="1" lang="zh-TW" altLang="zh-TW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新細明體" pitchFamily="18" charset="-120"/>
                  <a:cs typeface="新細明體" pitchFamily="18" charset="-120"/>
                </a:endParaRPr>
              </a:p>
            </p:txBody>
          </p:sp>
          <p:sp>
            <p:nvSpPr>
              <p:cNvPr id="366" name="文字方塊 2"/>
              <p:cNvSpPr txBox="1">
                <a:spLocks noChangeArrowheads="1"/>
              </p:cNvSpPr>
              <p:nvPr/>
            </p:nvSpPr>
            <p:spPr bwMode="auto">
              <a:xfrm>
                <a:off x="689166" y="4970133"/>
                <a:ext cx="342900" cy="276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en-US" altLang="zh-TW" sz="1200" i="1" dirty="0" smtClean="0">
                    <a:latin typeface="Calibri" pitchFamily="34" charset="0"/>
                    <a:ea typeface="新細明體" pitchFamily="18" charset="-120"/>
                    <a:cs typeface="新細明體" pitchFamily="18" charset="-120"/>
                  </a:rPr>
                  <a:t>b</a:t>
                </a:r>
                <a:r>
                  <a:rPr kumimoji="1" lang="en-US" altLang="zh-TW" sz="1200" i="1" baseline="-25000" dirty="0" smtClean="0">
                    <a:latin typeface="Calibri" pitchFamily="34" charset="0"/>
                    <a:ea typeface="新細明體" pitchFamily="18" charset="-120"/>
                    <a:cs typeface="新細明體" pitchFamily="18" charset="-120"/>
                  </a:rPr>
                  <a:t>4</a:t>
                </a:r>
                <a:endParaRPr kumimoji="1" lang="zh-TW" altLang="zh-TW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新細明體" pitchFamily="18" charset="-120"/>
                  <a:cs typeface="新細明體" pitchFamily="18" charset="-120"/>
                </a:endParaRPr>
              </a:p>
            </p:txBody>
          </p:sp>
          <p:sp>
            <p:nvSpPr>
              <p:cNvPr id="367" name="文字方塊 2"/>
              <p:cNvSpPr txBox="1">
                <a:spLocks noChangeArrowheads="1"/>
              </p:cNvSpPr>
              <p:nvPr/>
            </p:nvSpPr>
            <p:spPr bwMode="auto">
              <a:xfrm>
                <a:off x="689166" y="5330173"/>
                <a:ext cx="342900" cy="276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en-US" altLang="zh-TW" sz="1200" i="1" dirty="0" smtClean="0">
                    <a:latin typeface="Calibri" pitchFamily="34" charset="0"/>
                    <a:ea typeface="新細明體" pitchFamily="18" charset="-120"/>
                    <a:cs typeface="新細明體" pitchFamily="18" charset="-120"/>
                  </a:rPr>
                  <a:t>b</a:t>
                </a:r>
                <a:r>
                  <a:rPr kumimoji="1" lang="en-US" altLang="zh-TW" sz="1200" i="1" baseline="-25000" dirty="0">
                    <a:latin typeface="Calibri" pitchFamily="34" charset="0"/>
                    <a:ea typeface="新細明體" pitchFamily="18" charset="-120"/>
                    <a:cs typeface="新細明體" pitchFamily="18" charset="-120"/>
                  </a:rPr>
                  <a:t>3</a:t>
                </a:r>
                <a:endParaRPr kumimoji="1" lang="zh-TW" altLang="zh-TW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新細明體" pitchFamily="18" charset="-120"/>
                  <a:cs typeface="新細明體" pitchFamily="18" charset="-120"/>
                </a:endParaRPr>
              </a:p>
            </p:txBody>
          </p:sp>
          <p:sp>
            <p:nvSpPr>
              <p:cNvPr id="368" name="文字方塊 2"/>
              <p:cNvSpPr txBox="1">
                <a:spLocks noChangeArrowheads="1"/>
              </p:cNvSpPr>
              <p:nvPr/>
            </p:nvSpPr>
            <p:spPr bwMode="auto">
              <a:xfrm>
                <a:off x="689166" y="5701246"/>
                <a:ext cx="342900" cy="276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en-US" altLang="zh-TW" sz="1200" i="1" dirty="0" smtClean="0">
                    <a:latin typeface="Calibri" pitchFamily="34" charset="0"/>
                    <a:ea typeface="新細明體" pitchFamily="18" charset="-120"/>
                    <a:cs typeface="新細明體" pitchFamily="18" charset="-120"/>
                  </a:rPr>
                  <a:t>b</a:t>
                </a:r>
                <a:r>
                  <a:rPr kumimoji="1" lang="en-US" altLang="zh-TW" sz="1200" i="1" baseline="-25000" dirty="0" smtClean="0">
                    <a:latin typeface="Calibri" pitchFamily="34" charset="0"/>
                    <a:ea typeface="新細明體" pitchFamily="18" charset="-120"/>
                    <a:cs typeface="新細明體" pitchFamily="18" charset="-120"/>
                  </a:rPr>
                  <a:t>2</a:t>
                </a:r>
                <a:endParaRPr kumimoji="1" lang="zh-TW" altLang="zh-TW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新細明體" pitchFamily="18" charset="-120"/>
                  <a:cs typeface="新細明體" pitchFamily="18" charset="-120"/>
                </a:endParaRPr>
              </a:p>
            </p:txBody>
          </p:sp>
          <p:sp>
            <p:nvSpPr>
              <p:cNvPr id="369" name="文字方塊 2"/>
              <p:cNvSpPr txBox="1">
                <a:spLocks noChangeArrowheads="1"/>
              </p:cNvSpPr>
              <p:nvPr/>
            </p:nvSpPr>
            <p:spPr bwMode="auto">
              <a:xfrm>
                <a:off x="689166" y="6050253"/>
                <a:ext cx="342900" cy="276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en-US" altLang="zh-TW" sz="1200" i="1" dirty="0" smtClean="0">
                    <a:latin typeface="Calibri" pitchFamily="34" charset="0"/>
                    <a:ea typeface="新細明體" pitchFamily="18" charset="-120"/>
                    <a:cs typeface="新細明體" pitchFamily="18" charset="-120"/>
                  </a:rPr>
                  <a:t>b</a:t>
                </a:r>
                <a:r>
                  <a:rPr kumimoji="1" lang="en-US" altLang="zh-TW" sz="1200" i="1" baseline="-25000" dirty="0" smtClean="0">
                    <a:latin typeface="Calibri" pitchFamily="34" charset="0"/>
                    <a:ea typeface="新細明體" pitchFamily="18" charset="-120"/>
                    <a:cs typeface="新細明體" pitchFamily="18" charset="-120"/>
                  </a:rPr>
                  <a:t>1</a:t>
                </a:r>
                <a:endParaRPr kumimoji="1" lang="zh-TW" altLang="zh-TW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新細明體" pitchFamily="18" charset="-120"/>
                  <a:cs typeface="新細明體" pitchFamily="18" charset="-120"/>
                </a:endParaRPr>
              </a:p>
            </p:txBody>
          </p:sp>
        </p:grpSp>
        <p:sp>
          <p:nvSpPr>
            <p:cNvPr id="140" name="文字方塊 2"/>
            <p:cNvSpPr txBox="1">
              <a:spLocks noChangeArrowheads="1"/>
            </p:cNvSpPr>
            <p:nvPr/>
          </p:nvSpPr>
          <p:spPr bwMode="auto">
            <a:xfrm>
              <a:off x="2788940" y="6170586"/>
              <a:ext cx="342900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en-US" altLang="zh-TW" sz="1200" i="1" dirty="0" smtClean="0">
                  <a:latin typeface="Calibri" pitchFamily="34" charset="0"/>
                  <a:ea typeface="新細明體" pitchFamily="18" charset="-120"/>
                  <a:cs typeface="新細明體" pitchFamily="18" charset="-120"/>
                </a:rPr>
                <a:t>h</a:t>
              </a:r>
              <a:r>
                <a:rPr kumimoji="1" lang="en-US" altLang="zh-TW" sz="1200" i="1" baseline="-25000" dirty="0">
                  <a:latin typeface="Calibri" pitchFamily="34" charset="0"/>
                  <a:ea typeface="新細明體" pitchFamily="18" charset="-120"/>
                  <a:cs typeface="新細明體" pitchFamily="18" charset="-120"/>
                </a:rPr>
                <a:t>1</a:t>
              </a:r>
              <a:endParaRPr kumimoji="1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endParaRPr>
            </a:p>
          </p:txBody>
        </p:sp>
        <p:grpSp>
          <p:nvGrpSpPr>
            <p:cNvPr id="141" name="Group 140"/>
            <p:cNvGrpSpPr/>
            <p:nvPr/>
          </p:nvGrpSpPr>
          <p:grpSpPr>
            <a:xfrm>
              <a:off x="873373" y="4365104"/>
              <a:ext cx="2016104" cy="287891"/>
              <a:chOff x="873373" y="4365104"/>
              <a:chExt cx="2016104" cy="287891"/>
            </a:xfrm>
          </p:grpSpPr>
          <p:grpSp>
            <p:nvGrpSpPr>
              <p:cNvPr id="295" name="Group 1028"/>
              <p:cNvGrpSpPr>
                <a:grpSpLocks/>
              </p:cNvGrpSpPr>
              <p:nvPr/>
            </p:nvGrpSpPr>
            <p:grpSpPr bwMode="auto">
              <a:xfrm>
                <a:off x="1629439" y="4483563"/>
                <a:ext cx="33649" cy="169432"/>
                <a:chOff x="3980" y="1290"/>
                <a:chExt cx="106" cy="374"/>
              </a:xfrm>
              <a:solidFill>
                <a:schemeClr val="tx1">
                  <a:lumMod val="50000"/>
                  <a:lumOff val="50000"/>
                </a:schemeClr>
              </a:solidFill>
            </p:grpSpPr>
            <p:sp>
              <p:nvSpPr>
                <p:cNvPr id="363" name="Freeform 1029"/>
                <p:cNvSpPr>
                  <a:spLocks/>
                </p:cNvSpPr>
                <p:nvPr/>
              </p:nvSpPr>
              <p:spPr bwMode="auto">
                <a:xfrm>
                  <a:off x="3980" y="1290"/>
                  <a:ext cx="106" cy="374"/>
                </a:xfrm>
                <a:custGeom>
                  <a:avLst/>
                  <a:gdLst>
                    <a:gd name="T0" fmla="+- 0 3980 3980"/>
                    <a:gd name="T1" fmla="*/ T0 w 106"/>
                    <a:gd name="T2" fmla="+- 0 1574 1290"/>
                    <a:gd name="T3" fmla="*/ 1574 h 374"/>
                    <a:gd name="T4" fmla="+- 0 4010 3980"/>
                    <a:gd name="T5" fmla="*/ T4 w 106"/>
                    <a:gd name="T6" fmla="+- 0 1574 1290"/>
                    <a:gd name="T7" fmla="*/ 1574 h 374"/>
                    <a:gd name="T8" fmla="+- 0 4010 3980"/>
                    <a:gd name="T9" fmla="*/ T8 w 106"/>
                    <a:gd name="T10" fmla="+- 0 1290 1290"/>
                    <a:gd name="T11" fmla="*/ 1290 h 374"/>
                    <a:gd name="T12" fmla="+- 0 4070 3980"/>
                    <a:gd name="T13" fmla="*/ T12 w 106"/>
                    <a:gd name="T14" fmla="+- 0 1290 1290"/>
                    <a:gd name="T15" fmla="*/ 1290 h 374"/>
                    <a:gd name="T16" fmla="+- 0 4070 3980"/>
                    <a:gd name="T17" fmla="*/ T16 w 106"/>
                    <a:gd name="T18" fmla="+- 0 1574 1290"/>
                    <a:gd name="T19" fmla="*/ 1574 h 374"/>
                    <a:gd name="T20" fmla="+- 0 4086 3980"/>
                    <a:gd name="T21" fmla="*/ T20 w 106"/>
                    <a:gd name="T22" fmla="+- 0 1574 1290"/>
                    <a:gd name="T23" fmla="*/ 1574 h 374"/>
                    <a:gd name="T24" fmla="+- 0 4040 3980"/>
                    <a:gd name="T25" fmla="*/ T24 w 106"/>
                    <a:gd name="T26" fmla="+- 0 1664 1290"/>
                    <a:gd name="T27" fmla="*/ 1664 h 374"/>
                    <a:gd name="T28" fmla="+- 0 3980 3980"/>
                    <a:gd name="T29" fmla="*/ T28 w 106"/>
                    <a:gd name="T30" fmla="+- 0 1574 1290"/>
                    <a:gd name="T31" fmla="*/ 1574 h 374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</a:cxnLst>
                  <a:rect l="0" t="0" r="r" b="b"/>
                  <a:pathLst>
                    <a:path w="106" h="374">
                      <a:moveTo>
                        <a:pt x="0" y="284"/>
                      </a:moveTo>
                      <a:lnTo>
                        <a:pt x="30" y="284"/>
                      </a:lnTo>
                      <a:lnTo>
                        <a:pt x="30" y="0"/>
                      </a:lnTo>
                      <a:lnTo>
                        <a:pt x="90" y="0"/>
                      </a:lnTo>
                      <a:lnTo>
                        <a:pt x="90" y="284"/>
                      </a:lnTo>
                      <a:lnTo>
                        <a:pt x="106" y="284"/>
                      </a:lnTo>
                      <a:lnTo>
                        <a:pt x="60" y="374"/>
                      </a:lnTo>
                      <a:lnTo>
                        <a:pt x="0" y="284"/>
                      </a:lnTo>
                      <a:close/>
                    </a:path>
                  </a:pathLst>
                </a:custGeom>
                <a:grp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297" name="Group 1028"/>
              <p:cNvGrpSpPr>
                <a:grpSpLocks/>
              </p:cNvGrpSpPr>
              <p:nvPr/>
            </p:nvGrpSpPr>
            <p:grpSpPr bwMode="auto">
              <a:xfrm>
                <a:off x="907395" y="4480070"/>
                <a:ext cx="33649" cy="169432"/>
                <a:chOff x="3980" y="1290"/>
                <a:chExt cx="106" cy="374"/>
              </a:xfrm>
              <a:solidFill>
                <a:schemeClr val="tx1">
                  <a:lumMod val="50000"/>
                  <a:lumOff val="50000"/>
                </a:schemeClr>
              </a:solidFill>
            </p:grpSpPr>
            <p:sp>
              <p:nvSpPr>
                <p:cNvPr id="362" name="Freeform 1029"/>
                <p:cNvSpPr>
                  <a:spLocks/>
                </p:cNvSpPr>
                <p:nvPr/>
              </p:nvSpPr>
              <p:spPr bwMode="auto">
                <a:xfrm>
                  <a:off x="3980" y="1290"/>
                  <a:ext cx="106" cy="374"/>
                </a:xfrm>
                <a:custGeom>
                  <a:avLst/>
                  <a:gdLst>
                    <a:gd name="T0" fmla="+- 0 3980 3980"/>
                    <a:gd name="T1" fmla="*/ T0 w 106"/>
                    <a:gd name="T2" fmla="+- 0 1574 1290"/>
                    <a:gd name="T3" fmla="*/ 1574 h 374"/>
                    <a:gd name="T4" fmla="+- 0 4010 3980"/>
                    <a:gd name="T5" fmla="*/ T4 w 106"/>
                    <a:gd name="T6" fmla="+- 0 1574 1290"/>
                    <a:gd name="T7" fmla="*/ 1574 h 374"/>
                    <a:gd name="T8" fmla="+- 0 4010 3980"/>
                    <a:gd name="T9" fmla="*/ T8 w 106"/>
                    <a:gd name="T10" fmla="+- 0 1290 1290"/>
                    <a:gd name="T11" fmla="*/ 1290 h 374"/>
                    <a:gd name="T12" fmla="+- 0 4070 3980"/>
                    <a:gd name="T13" fmla="*/ T12 w 106"/>
                    <a:gd name="T14" fmla="+- 0 1290 1290"/>
                    <a:gd name="T15" fmla="*/ 1290 h 374"/>
                    <a:gd name="T16" fmla="+- 0 4070 3980"/>
                    <a:gd name="T17" fmla="*/ T16 w 106"/>
                    <a:gd name="T18" fmla="+- 0 1574 1290"/>
                    <a:gd name="T19" fmla="*/ 1574 h 374"/>
                    <a:gd name="T20" fmla="+- 0 4086 3980"/>
                    <a:gd name="T21" fmla="*/ T20 w 106"/>
                    <a:gd name="T22" fmla="+- 0 1574 1290"/>
                    <a:gd name="T23" fmla="*/ 1574 h 374"/>
                    <a:gd name="T24" fmla="+- 0 4040 3980"/>
                    <a:gd name="T25" fmla="*/ T24 w 106"/>
                    <a:gd name="T26" fmla="+- 0 1664 1290"/>
                    <a:gd name="T27" fmla="*/ 1664 h 374"/>
                    <a:gd name="T28" fmla="+- 0 3980 3980"/>
                    <a:gd name="T29" fmla="*/ T28 w 106"/>
                    <a:gd name="T30" fmla="+- 0 1574 1290"/>
                    <a:gd name="T31" fmla="*/ 1574 h 374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</a:cxnLst>
                  <a:rect l="0" t="0" r="r" b="b"/>
                  <a:pathLst>
                    <a:path w="106" h="374">
                      <a:moveTo>
                        <a:pt x="0" y="284"/>
                      </a:moveTo>
                      <a:lnTo>
                        <a:pt x="30" y="284"/>
                      </a:lnTo>
                      <a:lnTo>
                        <a:pt x="30" y="0"/>
                      </a:lnTo>
                      <a:lnTo>
                        <a:pt x="90" y="0"/>
                      </a:lnTo>
                      <a:lnTo>
                        <a:pt x="90" y="284"/>
                      </a:lnTo>
                      <a:lnTo>
                        <a:pt x="106" y="284"/>
                      </a:lnTo>
                      <a:lnTo>
                        <a:pt x="60" y="374"/>
                      </a:lnTo>
                      <a:lnTo>
                        <a:pt x="0" y="284"/>
                      </a:lnTo>
                      <a:close/>
                    </a:path>
                  </a:pathLst>
                </a:custGeom>
                <a:grp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298" name="Group 1028"/>
              <p:cNvGrpSpPr>
                <a:grpSpLocks/>
              </p:cNvGrpSpPr>
              <p:nvPr/>
            </p:nvGrpSpPr>
            <p:grpSpPr bwMode="auto">
              <a:xfrm>
                <a:off x="1066654" y="4480070"/>
                <a:ext cx="33649" cy="169432"/>
                <a:chOff x="3980" y="1290"/>
                <a:chExt cx="106" cy="374"/>
              </a:xfrm>
              <a:solidFill>
                <a:schemeClr val="tx1">
                  <a:lumMod val="50000"/>
                  <a:lumOff val="50000"/>
                </a:schemeClr>
              </a:solidFill>
            </p:grpSpPr>
            <p:sp>
              <p:nvSpPr>
                <p:cNvPr id="361" name="Freeform 1029"/>
                <p:cNvSpPr>
                  <a:spLocks/>
                </p:cNvSpPr>
                <p:nvPr/>
              </p:nvSpPr>
              <p:spPr bwMode="auto">
                <a:xfrm>
                  <a:off x="3980" y="1290"/>
                  <a:ext cx="106" cy="374"/>
                </a:xfrm>
                <a:custGeom>
                  <a:avLst/>
                  <a:gdLst>
                    <a:gd name="T0" fmla="+- 0 3980 3980"/>
                    <a:gd name="T1" fmla="*/ T0 w 106"/>
                    <a:gd name="T2" fmla="+- 0 1574 1290"/>
                    <a:gd name="T3" fmla="*/ 1574 h 374"/>
                    <a:gd name="T4" fmla="+- 0 4010 3980"/>
                    <a:gd name="T5" fmla="*/ T4 w 106"/>
                    <a:gd name="T6" fmla="+- 0 1574 1290"/>
                    <a:gd name="T7" fmla="*/ 1574 h 374"/>
                    <a:gd name="T8" fmla="+- 0 4010 3980"/>
                    <a:gd name="T9" fmla="*/ T8 w 106"/>
                    <a:gd name="T10" fmla="+- 0 1290 1290"/>
                    <a:gd name="T11" fmla="*/ 1290 h 374"/>
                    <a:gd name="T12" fmla="+- 0 4070 3980"/>
                    <a:gd name="T13" fmla="*/ T12 w 106"/>
                    <a:gd name="T14" fmla="+- 0 1290 1290"/>
                    <a:gd name="T15" fmla="*/ 1290 h 374"/>
                    <a:gd name="T16" fmla="+- 0 4070 3980"/>
                    <a:gd name="T17" fmla="*/ T16 w 106"/>
                    <a:gd name="T18" fmla="+- 0 1574 1290"/>
                    <a:gd name="T19" fmla="*/ 1574 h 374"/>
                    <a:gd name="T20" fmla="+- 0 4086 3980"/>
                    <a:gd name="T21" fmla="*/ T20 w 106"/>
                    <a:gd name="T22" fmla="+- 0 1574 1290"/>
                    <a:gd name="T23" fmla="*/ 1574 h 374"/>
                    <a:gd name="T24" fmla="+- 0 4040 3980"/>
                    <a:gd name="T25" fmla="*/ T24 w 106"/>
                    <a:gd name="T26" fmla="+- 0 1664 1290"/>
                    <a:gd name="T27" fmla="*/ 1664 h 374"/>
                    <a:gd name="T28" fmla="+- 0 3980 3980"/>
                    <a:gd name="T29" fmla="*/ T28 w 106"/>
                    <a:gd name="T30" fmla="+- 0 1574 1290"/>
                    <a:gd name="T31" fmla="*/ 1574 h 374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</a:cxnLst>
                  <a:rect l="0" t="0" r="r" b="b"/>
                  <a:pathLst>
                    <a:path w="106" h="374">
                      <a:moveTo>
                        <a:pt x="0" y="284"/>
                      </a:moveTo>
                      <a:lnTo>
                        <a:pt x="30" y="284"/>
                      </a:lnTo>
                      <a:lnTo>
                        <a:pt x="30" y="0"/>
                      </a:lnTo>
                      <a:lnTo>
                        <a:pt x="90" y="0"/>
                      </a:lnTo>
                      <a:lnTo>
                        <a:pt x="90" y="284"/>
                      </a:lnTo>
                      <a:lnTo>
                        <a:pt x="106" y="284"/>
                      </a:lnTo>
                      <a:lnTo>
                        <a:pt x="60" y="374"/>
                      </a:lnTo>
                      <a:lnTo>
                        <a:pt x="0" y="284"/>
                      </a:lnTo>
                      <a:close/>
                    </a:path>
                  </a:pathLst>
                </a:custGeom>
                <a:grp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299" name="Group 1028"/>
              <p:cNvGrpSpPr>
                <a:grpSpLocks/>
              </p:cNvGrpSpPr>
              <p:nvPr/>
            </p:nvGrpSpPr>
            <p:grpSpPr bwMode="auto">
              <a:xfrm>
                <a:off x="1245694" y="4483563"/>
                <a:ext cx="33649" cy="169432"/>
                <a:chOff x="3980" y="1290"/>
                <a:chExt cx="106" cy="374"/>
              </a:xfrm>
              <a:solidFill>
                <a:schemeClr val="tx1">
                  <a:lumMod val="50000"/>
                  <a:lumOff val="50000"/>
                </a:schemeClr>
              </a:solidFill>
            </p:grpSpPr>
            <p:sp>
              <p:nvSpPr>
                <p:cNvPr id="360" name="Freeform 1029"/>
                <p:cNvSpPr>
                  <a:spLocks/>
                </p:cNvSpPr>
                <p:nvPr/>
              </p:nvSpPr>
              <p:spPr bwMode="auto">
                <a:xfrm>
                  <a:off x="3980" y="1290"/>
                  <a:ext cx="106" cy="374"/>
                </a:xfrm>
                <a:custGeom>
                  <a:avLst/>
                  <a:gdLst>
                    <a:gd name="T0" fmla="+- 0 3980 3980"/>
                    <a:gd name="T1" fmla="*/ T0 w 106"/>
                    <a:gd name="T2" fmla="+- 0 1574 1290"/>
                    <a:gd name="T3" fmla="*/ 1574 h 374"/>
                    <a:gd name="T4" fmla="+- 0 4010 3980"/>
                    <a:gd name="T5" fmla="*/ T4 w 106"/>
                    <a:gd name="T6" fmla="+- 0 1574 1290"/>
                    <a:gd name="T7" fmla="*/ 1574 h 374"/>
                    <a:gd name="T8" fmla="+- 0 4010 3980"/>
                    <a:gd name="T9" fmla="*/ T8 w 106"/>
                    <a:gd name="T10" fmla="+- 0 1290 1290"/>
                    <a:gd name="T11" fmla="*/ 1290 h 374"/>
                    <a:gd name="T12" fmla="+- 0 4070 3980"/>
                    <a:gd name="T13" fmla="*/ T12 w 106"/>
                    <a:gd name="T14" fmla="+- 0 1290 1290"/>
                    <a:gd name="T15" fmla="*/ 1290 h 374"/>
                    <a:gd name="T16" fmla="+- 0 4070 3980"/>
                    <a:gd name="T17" fmla="*/ T16 w 106"/>
                    <a:gd name="T18" fmla="+- 0 1574 1290"/>
                    <a:gd name="T19" fmla="*/ 1574 h 374"/>
                    <a:gd name="T20" fmla="+- 0 4086 3980"/>
                    <a:gd name="T21" fmla="*/ T20 w 106"/>
                    <a:gd name="T22" fmla="+- 0 1574 1290"/>
                    <a:gd name="T23" fmla="*/ 1574 h 374"/>
                    <a:gd name="T24" fmla="+- 0 4040 3980"/>
                    <a:gd name="T25" fmla="*/ T24 w 106"/>
                    <a:gd name="T26" fmla="+- 0 1664 1290"/>
                    <a:gd name="T27" fmla="*/ 1664 h 374"/>
                    <a:gd name="T28" fmla="+- 0 3980 3980"/>
                    <a:gd name="T29" fmla="*/ T28 w 106"/>
                    <a:gd name="T30" fmla="+- 0 1574 1290"/>
                    <a:gd name="T31" fmla="*/ 1574 h 374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</a:cxnLst>
                  <a:rect l="0" t="0" r="r" b="b"/>
                  <a:pathLst>
                    <a:path w="106" h="374">
                      <a:moveTo>
                        <a:pt x="0" y="284"/>
                      </a:moveTo>
                      <a:lnTo>
                        <a:pt x="30" y="284"/>
                      </a:lnTo>
                      <a:lnTo>
                        <a:pt x="30" y="0"/>
                      </a:lnTo>
                      <a:lnTo>
                        <a:pt x="90" y="0"/>
                      </a:lnTo>
                      <a:lnTo>
                        <a:pt x="90" y="284"/>
                      </a:lnTo>
                      <a:lnTo>
                        <a:pt x="106" y="284"/>
                      </a:lnTo>
                      <a:lnTo>
                        <a:pt x="60" y="374"/>
                      </a:lnTo>
                      <a:lnTo>
                        <a:pt x="0" y="284"/>
                      </a:lnTo>
                      <a:close/>
                    </a:path>
                  </a:pathLst>
                </a:custGeom>
                <a:grp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301" name="Group 1028"/>
              <p:cNvGrpSpPr>
                <a:grpSpLocks/>
              </p:cNvGrpSpPr>
              <p:nvPr/>
            </p:nvGrpSpPr>
            <p:grpSpPr bwMode="auto">
              <a:xfrm>
                <a:off x="1433574" y="4480070"/>
                <a:ext cx="33649" cy="169432"/>
                <a:chOff x="3980" y="1290"/>
                <a:chExt cx="106" cy="374"/>
              </a:xfrm>
              <a:solidFill>
                <a:schemeClr val="tx1">
                  <a:lumMod val="50000"/>
                  <a:lumOff val="50000"/>
                </a:schemeClr>
              </a:solidFill>
            </p:grpSpPr>
            <p:sp>
              <p:nvSpPr>
                <p:cNvPr id="359" name="Freeform 1029"/>
                <p:cNvSpPr>
                  <a:spLocks/>
                </p:cNvSpPr>
                <p:nvPr/>
              </p:nvSpPr>
              <p:spPr bwMode="auto">
                <a:xfrm>
                  <a:off x="3980" y="1290"/>
                  <a:ext cx="106" cy="374"/>
                </a:xfrm>
                <a:custGeom>
                  <a:avLst/>
                  <a:gdLst>
                    <a:gd name="T0" fmla="+- 0 3980 3980"/>
                    <a:gd name="T1" fmla="*/ T0 w 106"/>
                    <a:gd name="T2" fmla="+- 0 1574 1290"/>
                    <a:gd name="T3" fmla="*/ 1574 h 374"/>
                    <a:gd name="T4" fmla="+- 0 4010 3980"/>
                    <a:gd name="T5" fmla="*/ T4 w 106"/>
                    <a:gd name="T6" fmla="+- 0 1574 1290"/>
                    <a:gd name="T7" fmla="*/ 1574 h 374"/>
                    <a:gd name="T8" fmla="+- 0 4010 3980"/>
                    <a:gd name="T9" fmla="*/ T8 w 106"/>
                    <a:gd name="T10" fmla="+- 0 1290 1290"/>
                    <a:gd name="T11" fmla="*/ 1290 h 374"/>
                    <a:gd name="T12" fmla="+- 0 4070 3980"/>
                    <a:gd name="T13" fmla="*/ T12 w 106"/>
                    <a:gd name="T14" fmla="+- 0 1290 1290"/>
                    <a:gd name="T15" fmla="*/ 1290 h 374"/>
                    <a:gd name="T16" fmla="+- 0 4070 3980"/>
                    <a:gd name="T17" fmla="*/ T16 w 106"/>
                    <a:gd name="T18" fmla="+- 0 1574 1290"/>
                    <a:gd name="T19" fmla="*/ 1574 h 374"/>
                    <a:gd name="T20" fmla="+- 0 4086 3980"/>
                    <a:gd name="T21" fmla="*/ T20 w 106"/>
                    <a:gd name="T22" fmla="+- 0 1574 1290"/>
                    <a:gd name="T23" fmla="*/ 1574 h 374"/>
                    <a:gd name="T24" fmla="+- 0 4040 3980"/>
                    <a:gd name="T25" fmla="*/ T24 w 106"/>
                    <a:gd name="T26" fmla="+- 0 1664 1290"/>
                    <a:gd name="T27" fmla="*/ 1664 h 374"/>
                    <a:gd name="T28" fmla="+- 0 3980 3980"/>
                    <a:gd name="T29" fmla="*/ T28 w 106"/>
                    <a:gd name="T30" fmla="+- 0 1574 1290"/>
                    <a:gd name="T31" fmla="*/ 1574 h 374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</a:cxnLst>
                  <a:rect l="0" t="0" r="r" b="b"/>
                  <a:pathLst>
                    <a:path w="106" h="374">
                      <a:moveTo>
                        <a:pt x="0" y="284"/>
                      </a:moveTo>
                      <a:lnTo>
                        <a:pt x="30" y="284"/>
                      </a:lnTo>
                      <a:lnTo>
                        <a:pt x="30" y="0"/>
                      </a:lnTo>
                      <a:lnTo>
                        <a:pt x="90" y="0"/>
                      </a:lnTo>
                      <a:lnTo>
                        <a:pt x="90" y="284"/>
                      </a:lnTo>
                      <a:lnTo>
                        <a:pt x="106" y="284"/>
                      </a:lnTo>
                      <a:lnTo>
                        <a:pt x="60" y="374"/>
                      </a:lnTo>
                      <a:lnTo>
                        <a:pt x="0" y="284"/>
                      </a:lnTo>
                      <a:close/>
                    </a:path>
                  </a:pathLst>
                </a:custGeom>
                <a:grp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302" name="Group 1028"/>
              <p:cNvGrpSpPr>
                <a:grpSpLocks/>
              </p:cNvGrpSpPr>
              <p:nvPr/>
            </p:nvGrpSpPr>
            <p:grpSpPr bwMode="auto">
              <a:xfrm>
                <a:off x="2374960" y="4474669"/>
                <a:ext cx="33649" cy="169432"/>
                <a:chOff x="3980" y="1290"/>
                <a:chExt cx="106" cy="374"/>
              </a:xfrm>
              <a:solidFill>
                <a:schemeClr val="tx1">
                  <a:lumMod val="50000"/>
                  <a:lumOff val="50000"/>
                </a:schemeClr>
              </a:solidFill>
            </p:grpSpPr>
            <p:sp>
              <p:nvSpPr>
                <p:cNvPr id="358" name="Freeform 1029"/>
                <p:cNvSpPr>
                  <a:spLocks/>
                </p:cNvSpPr>
                <p:nvPr/>
              </p:nvSpPr>
              <p:spPr bwMode="auto">
                <a:xfrm>
                  <a:off x="3980" y="1290"/>
                  <a:ext cx="106" cy="374"/>
                </a:xfrm>
                <a:custGeom>
                  <a:avLst/>
                  <a:gdLst>
                    <a:gd name="T0" fmla="+- 0 3980 3980"/>
                    <a:gd name="T1" fmla="*/ T0 w 106"/>
                    <a:gd name="T2" fmla="+- 0 1574 1290"/>
                    <a:gd name="T3" fmla="*/ 1574 h 374"/>
                    <a:gd name="T4" fmla="+- 0 4010 3980"/>
                    <a:gd name="T5" fmla="*/ T4 w 106"/>
                    <a:gd name="T6" fmla="+- 0 1574 1290"/>
                    <a:gd name="T7" fmla="*/ 1574 h 374"/>
                    <a:gd name="T8" fmla="+- 0 4010 3980"/>
                    <a:gd name="T9" fmla="*/ T8 w 106"/>
                    <a:gd name="T10" fmla="+- 0 1290 1290"/>
                    <a:gd name="T11" fmla="*/ 1290 h 374"/>
                    <a:gd name="T12" fmla="+- 0 4070 3980"/>
                    <a:gd name="T13" fmla="*/ T12 w 106"/>
                    <a:gd name="T14" fmla="+- 0 1290 1290"/>
                    <a:gd name="T15" fmla="*/ 1290 h 374"/>
                    <a:gd name="T16" fmla="+- 0 4070 3980"/>
                    <a:gd name="T17" fmla="*/ T16 w 106"/>
                    <a:gd name="T18" fmla="+- 0 1574 1290"/>
                    <a:gd name="T19" fmla="*/ 1574 h 374"/>
                    <a:gd name="T20" fmla="+- 0 4086 3980"/>
                    <a:gd name="T21" fmla="*/ T20 w 106"/>
                    <a:gd name="T22" fmla="+- 0 1574 1290"/>
                    <a:gd name="T23" fmla="*/ 1574 h 374"/>
                    <a:gd name="T24" fmla="+- 0 4040 3980"/>
                    <a:gd name="T25" fmla="*/ T24 w 106"/>
                    <a:gd name="T26" fmla="+- 0 1664 1290"/>
                    <a:gd name="T27" fmla="*/ 1664 h 374"/>
                    <a:gd name="T28" fmla="+- 0 3980 3980"/>
                    <a:gd name="T29" fmla="*/ T28 w 106"/>
                    <a:gd name="T30" fmla="+- 0 1574 1290"/>
                    <a:gd name="T31" fmla="*/ 1574 h 374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</a:cxnLst>
                  <a:rect l="0" t="0" r="r" b="b"/>
                  <a:pathLst>
                    <a:path w="106" h="374">
                      <a:moveTo>
                        <a:pt x="0" y="284"/>
                      </a:moveTo>
                      <a:lnTo>
                        <a:pt x="30" y="284"/>
                      </a:lnTo>
                      <a:lnTo>
                        <a:pt x="30" y="0"/>
                      </a:lnTo>
                      <a:lnTo>
                        <a:pt x="90" y="0"/>
                      </a:lnTo>
                      <a:lnTo>
                        <a:pt x="90" y="284"/>
                      </a:lnTo>
                      <a:lnTo>
                        <a:pt x="106" y="284"/>
                      </a:lnTo>
                      <a:lnTo>
                        <a:pt x="60" y="374"/>
                      </a:lnTo>
                      <a:lnTo>
                        <a:pt x="0" y="284"/>
                      </a:lnTo>
                      <a:close/>
                    </a:path>
                  </a:pathLst>
                </a:custGeom>
                <a:grp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303" name="Group 1028"/>
              <p:cNvGrpSpPr>
                <a:grpSpLocks/>
              </p:cNvGrpSpPr>
              <p:nvPr/>
            </p:nvGrpSpPr>
            <p:grpSpPr bwMode="auto">
              <a:xfrm>
                <a:off x="1816685" y="4480070"/>
                <a:ext cx="33649" cy="169432"/>
                <a:chOff x="3980" y="1290"/>
                <a:chExt cx="106" cy="374"/>
              </a:xfrm>
              <a:solidFill>
                <a:schemeClr val="tx1">
                  <a:lumMod val="50000"/>
                  <a:lumOff val="50000"/>
                </a:schemeClr>
              </a:solidFill>
            </p:grpSpPr>
            <p:sp>
              <p:nvSpPr>
                <p:cNvPr id="357" name="Freeform 1029"/>
                <p:cNvSpPr>
                  <a:spLocks/>
                </p:cNvSpPr>
                <p:nvPr/>
              </p:nvSpPr>
              <p:spPr bwMode="auto">
                <a:xfrm>
                  <a:off x="3980" y="1290"/>
                  <a:ext cx="106" cy="374"/>
                </a:xfrm>
                <a:custGeom>
                  <a:avLst/>
                  <a:gdLst>
                    <a:gd name="T0" fmla="+- 0 3980 3980"/>
                    <a:gd name="T1" fmla="*/ T0 w 106"/>
                    <a:gd name="T2" fmla="+- 0 1574 1290"/>
                    <a:gd name="T3" fmla="*/ 1574 h 374"/>
                    <a:gd name="T4" fmla="+- 0 4010 3980"/>
                    <a:gd name="T5" fmla="*/ T4 w 106"/>
                    <a:gd name="T6" fmla="+- 0 1574 1290"/>
                    <a:gd name="T7" fmla="*/ 1574 h 374"/>
                    <a:gd name="T8" fmla="+- 0 4010 3980"/>
                    <a:gd name="T9" fmla="*/ T8 w 106"/>
                    <a:gd name="T10" fmla="+- 0 1290 1290"/>
                    <a:gd name="T11" fmla="*/ 1290 h 374"/>
                    <a:gd name="T12" fmla="+- 0 4070 3980"/>
                    <a:gd name="T13" fmla="*/ T12 w 106"/>
                    <a:gd name="T14" fmla="+- 0 1290 1290"/>
                    <a:gd name="T15" fmla="*/ 1290 h 374"/>
                    <a:gd name="T16" fmla="+- 0 4070 3980"/>
                    <a:gd name="T17" fmla="*/ T16 w 106"/>
                    <a:gd name="T18" fmla="+- 0 1574 1290"/>
                    <a:gd name="T19" fmla="*/ 1574 h 374"/>
                    <a:gd name="T20" fmla="+- 0 4086 3980"/>
                    <a:gd name="T21" fmla="*/ T20 w 106"/>
                    <a:gd name="T22" fmla="+- 0 1574 1290"/>
                    <a:gd name="T23" fmla="*/ 1574 h 374"/>
                    <a:gd name="T24" fmla="+- 0 4040 3980"/>
                    <a:gd name="T25" fmla="*/ T24 w 106"/>
                    <a:gd name="T26" fmla="+- 0 1664 1290"/>
                    <a:gd name="T27" fmla="*/ 1664 h 374"/>
                    <a:gd name="T28" fmla="+- 0 3980 3980"/>
                    <a:gd name="T29" fmla="*/ T28 w 106"/>
                    <a:gd name="T30" fmla="+- 0 1574 1290"/>
                    <a:gd name="T31" fmla="*/ 1574 h 374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</a:cxnLst>
                  <a:rect l="0" t="0" r="r" b="b"/>
                  <a:pathLst>
                    <a:path w="106" h="374">
                      <a:moveTo>
                        <a:pt x="0" y="284"/>
                      </a:moveTo>
                      <a:lnTo>
                        <a:pt x="30" y="284"/>
                      </a:lnTo>
                      <a:lnTo>
                        <a:pt x="30" y="0"/>
                      </a:lnTo>
                      <a:lnTo>
                        <a:pt x="90" y="0"/>
                      </a:lnTo>
                      <a:lnTo>
                        <a:pt x="90" y="284"/>
                      </a:lnTo>
                      <a:lnTo>
                        <a:pt x="106" y="284"/>
                      </a:lnTo>
                      <a:lnTo>
                        <a:pt x="60" y="374"/>
                      </a:lnTo>
                      <a:lnTo>
                        <a:pt x="0" y="284"/>
                      </a:lnTo>
                      <a:close/>
                    </a:path>
                  </a:pathLst>
                </a:custGeom>
                <a:grp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305" name="Group 1028"/>
              <p:cNvGrpSpPr>
                <a:grpSpLocks/>
              </p:cNvGrpSpPr>
              <p:nvPr/>
            </p:nvGrpSpPr>
            <p:grpSpPr bwMode="auto">
              <a:xfrm>
                <a:off x="2003832" y="4480070"/>
                <a:ext cx="33649" cy="169432"/>
                <a:chOff x="3980" y="1290"/>
                <a:chExt cx="106" cy="374"/>
              </a:xfrm>
              <a:solidFill>
                <a:schemeClr val="tx1">
                  <a:lumMod val="50000"/>
                  <a:lumOff val="50000"/>
                </a:schemeClr>
              </a:solidFill>
            </p:grpSpPr>
            <p:sp>
              <p:nvSpPr>
                <p:cNvPr id="356" name="Freeform 1029"/>
                <p:cNvSpPr>
                  <a:spLocks/>
                </p:cNvSpPr>
                <p:nvPr/>
              </p:nvSpPr>
              <p:spPr bwMode="auto">
                <a:xfrm>
                  <a:off x="3980" y="1290"/>
                  <a:ext cx="106" cy="374"/>
                </a:xfrm>
                <a:custGeom>
                  <a:avLst/>
                  <a:gdLst>
                    <a:gd name="T0" fmla="+- 0 3980 3980"/>
                    <a:gd name="T1" fmla="*/ T0 w 106"/>
                    <a:gd name="T2" fmla="+- 0 1574 1290"/>
                    <a:gd name="T3" fmla="*/ 1574 h 374"/>
                    <a:gd name="T4" fmla="+- 0 4010 3980"/>
                    <a:gd name="T5" fmla="*/ T4 w 106"/>
                    <a:gd name="T6" fmla="+- 0 1574 1290"/>
                    <a:gd name="T7" fmla="*/ 1574 h 374"/>
                    <a:gd name="T8" fmla="+- 0 4010 3980"/>
                    <a:gd name="T9" fmla="*/ T8 w 106"/>
                    <a:gd name="T10" fmla="+- 0 1290 1290"/>
                    <a:gd name="T11" fmla="*/ 1290 h 374"/>
                    <a:gd name="T12" fmla="+- 0 4070 3980"/>
                    <a:gd name="T13" fmla="*/ T12 w 106"/>
                    <a:gd name="T14" fmla="+- 0 1290 1290"/>
                    <a:gd name="T15" fmla="*/ 1290 h 374"/>
                    <a:gd name="T16" fmla="+- 0 4070 3980"/>
                    <a:gd name="T17" fmla="*/ T16 w 106"/>
                    <a:gd name="T18" fmla="+- 0 1574 1290"/>
                    <a:gd name="T19" fmla="*/ 1574 h 374"/>
                    <a:gd name="T20" fmla="+- 0 4086 3980"/>
                    <a:gd name="T21" fmla="*/ T20 w 106"/>
                    <a:gd name="T22" fmla="+- 0 1574 1290"/>
                    <a:gd name="T23" fmla="*/ 1574 h 374"/>
                    <a:gd name="T24" fmla="+- 0 4040 3980"/>
                    <a:gd name="T25" fmla="*/ T24 w 106"/>
                    <a:gd name="T26" fmla="+- 0 1664 1290"/>
                    <a:gd name="T27" fmla="*/ 1664 h 374"/>
                    <a:gd name="T28" fmla="+- 0 3980 3980"/>
                    <a:gd name="T29" fmla="*/ T28 w 106"/>
                    <a:gd name="T30" fmla="+- 0 1574 1290"/>
                    <a:gd name="T31" fmla="*/ 1574 h 374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</a:cxnLst>
                  <a:rect l="0" t="0" r="r" b="b"/>
                  <a:pathLst>
                    <a:path w="106" h="374">
                      <a:moveTo>
                        <a:pt x="0" y="284"/>
                      </a:moveTo>
                      <a:lnTo>
                        <a:pt x="30" y="284"/>
                      </a:lnTo>
                      <a:lnTo>
                        <a:pt x="30" y="0"/>
                      </a:lnTo>
                      <a:lnTo>
                        <a:pt x="90" y="0"/>
                      </a:lnTo>
                      <a:lnTo>
                        <a:pt x="90" y="284"/>
                      </a:lnTo>
                      <a:lnTo>
                        <a:pt x="106" y="284"/>
                      </a:lnTo>
                      <a:lnTo>
                        <a:pt x="60" y="374"/>
                      </a:lnTo>
                      <a:lnTo>
                        <a:pt x="0" y="284"/>
                      </a:lnTo>
                      <a:close/>
                    </a:path>
                  </a:pathLst>
                </a:custGeom>
                <a:grp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306" name="Group 1028"/>
              <p:cNvGrpSpPr>
                <a:grpSpLocks/>
              </p:cNvGrpSpPr>
              <p:nvPr/>
            </p:nvGrpSpPr>
            <p:grpSpPr bwMode="auto">
              <a:xfrm>
                <a:off x="2189396" y="4482452"/>
                <a:ext cx="33649" cy="169432"/>
                <a:chOff x="3980" y="1290"/>
                <a:chExt cx="106" cy="374"/>
              </a:xfrm>
              <a:solidFill>
                <a:schemeClr val="tx1">
                  <a:lumMod val="50000"/>
                  <a:lumOff val="50000"/>
                </a:schemeClr>
              </a:solidFill>
            </p:grpSpPr>
            <p:sp>
              <p:nvSpPr>
                <p:cNvPr id="355" name="Freeform 1029"/>
                <p:cNvSpPr>
                  <a:spLocks/>
                </p:cNvSpPr>
                <p:nvPr/>
              </p:nvSpPr>
              <p:spPr bwMode="auto">
                <a:xfrm>
                  <a:off x="3980" y="1290"/>
                  <a:ext cx="106" cy="374"/>
                </a:xfrm>
                <a:custGeom>
                  <a:avLst/>
                  <a:gdLst>
                    <a:gd name="T0" fmla="+- 0 3980 3980"/>
                    <a:gd name="T1" fmla="*/ T0 w 106"/>
                    <a:gd name="T2" fmla="+- 0 1574 1290"/>
                    <a:gd name="T3" fmla="*/ 1574 h 374"/>
                    <a:gd name="T4" fmla="+- 0 4010 3980"/>
                    <a:gd name="T5" fmla="*/ T4 w 106"/>
                    <a:gd name="T6" fmla="+- 0 1574 1290"/>
                    <a:gd name="T7" fmla="*/ 1574 h 374"/>
                    <a:gd name="T8" fmla="+- 0 4010 3980"/>
                    <a:gd name="T9" fmla="*/ T8 w 106"/>
                    <a:gd name="T10" fmla="+- 0 1290 1290"/>
                    <a:gd name="T11" fmla="*/ 1290 h 374"/>
                    <a:gd name="T12" fmla="+- 0 4070 3980"/>
                    <a:gd name="T13" fmla="*/ T12 w 106"/>
                    <a:gd name="T14" fmla="+- 0 1290 1290"/>
                    <a:gd name="T15" fmla="*/ 1290 h 374"/>
                    <a:gd name="T16" fmla="+- 0 4070 3980"/>
                    <a:gd name="T17" fmla="*/ T16 w 106"/>
                    <a:gd name="T18" fmla="+- 0 1574 1290"/>
                    <a:gd name="T19" fmla="*/ 1574 h 374"/>
                    <a:gd name="T20" fmla="+- 0 4086 3980"/>
                    <a:gd name="T21" fmla="*/ T20 w 106"/>
                    <a:gd name="T22" fmla="+- 0 1574 1290"/>
                    <a:gd name="T23" fmla="*/ 1574 h 374"/>
                    <a:gd name="T24" fmla="+- 0 4040 3980"/>
                    <a:gd name="T25" fmla="*/ T24 w 106"/>
                    <a:gd name="T26" fmla="+- 0 1664 1290"/>
                    <a:gd name="T27" fmla="*/ 1664 h 374"/>
                    <a:gd name="T28" fmla="+- 0 3980 3980"/>
                    <a:gd name="T29" fmla="*/ T28 w 106"/>
                    <a:gd name="T30" fmla="+- 0 1574 1290"/>
                    <a:gd name="T31" fmla="*/ 1574 h 374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</a:cxnLst>
                  <a:rect l="0" t="0" r="r" b="b"/>
                  <a:pathLst>
                    <a:path w="106" h="374">
                      <a:moveTo>
                        <a:pt x="0" y="284"/>
                      </a:moveTo>
                      <a:lnTo>
                        <a:pt x="30" y="284"/>
                      </a:lnTo>
                      <a:lnTo>
                        <a:pt x="30" y="0"/>
                      </a:lnTo>
                      <a:lnTo>
                        <a:pt x="90" y="0"/>
                      </a:lnTo>
                      <a:lnTo>
                        <a:pt x="90" y="284"/>
                      </a:lnTo>
                      <a:lnTo>
                        <a:pt x="106" y="284"/>
                      </a:lnTo>
                      <a:lnTo>
                        <a:pt x="60" y="374"/>
                      </a:lnTo>
                      <a:lnTo>
                        <a:pt x="0" y="284"/>
                      </a:lnTo>
                      <a:close/>
                    </a:path>
                  </a:pathLst>
                </a:custGeom>
                <a:grp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sp>
            <p:nvSpPr>
              <p:cNvPr id="307" name="TextBox 306"/>
              <p:cNvSpPr txBox="1"/>
              <p:nvPr/>
            </p:nvSpPr>
            <p:spPr bwMode="auto">
              <a:xfrm>
                <a:off x="873373" y="4384443"/>
                <a:ext cx="154760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en-US" altLang="zh-TW" sz="800" i="1" dirty="0" smtClean="0">
                    <a:latin typeface="Calibri" pitchFamily="34" charset="0"/>
                    <a:ea typeface="新細明體" pitchFamily="18" charset="-120"/>
                    <a:cs typeface="新細明體" pitchFamily="18" charset="-120"/>
                  </a:rPr>
                  <a:t>6.0</a:t>
                </a:r>
                <a:endParaRPr kumimoji="1" lang="en-US" sz="800" i="1" dirty="0">
                  <a:latin typeface="Calibri" pitchFamily="34" charset="0"/>
                  <a:ea typeface="新細明體" pitchFamily="18" charset="-120"/>
                  <a:cs typeface="新細明體" pitchFamily="18" charset="-120"/>
                </a:endParaRPr>
              </a:p>
            </p:txBody>
          </p:sp>
          <p:grpSp>
            <p:nvGrpSpPr>
              <p:cNvPr id="308" name="Group 1028"/>
              <p:cNvGrpSpPr>
                <a:grpSpLocks/>
              </p:cNvGrpSpPr>
              <p:nvPr/>
            </p:nvGrpSpPr>
            <p:grpSpPr bwMode="auto">
              <a:xfrm>
                <a:off x="2550034" y="4478977"/>
                <a:ext cx="33649" cy="169432"/>
                <a:chOff x="3980" y="1290"/>
                <a:chExt cx="106" cy="374"/>
              </a:xfrm>
              <a:solidFill>
                <a:schemeClr val="tx1">
                  <a:lumMod val="50000"/>
                  <a:lumOff val="50000"/>
                </a:schemeClr>
              </a:solidFill>
            </p:grpSpPr>
            <p:sp>
              <p:nvSpPr>
                <p:cNvPr id="354" name="Freeform 1029"/>
                <p:cNvSpPr>
                  <a:spLocks/>
                </p:cNvSpPr>
                <p:nvPr/>
              </p:nvSpPr>
              <p:spPr bwMode="auto">
                <a:xfrm>
                  <a:off x="3980" y="1290"/>
                  <a:ext cx="106" cy="374"/>
                </a:xfrm>
                <a:custGeom>
                  <a:avLst/>
                  <a:gdLst>
                    <a:gd name="T0" fmla="+- 0 3980 3980"/>
                    <a:gd name="T1" fmla="*/ T0 w 106"/>
                    <a:gd name="T2" fmla="+- 0 1574 1290"/>
                    <a:gd name="T3" fmla="*/ 1574 h 374"/>
                    <a:gd name="T4" fmla="+- 0 4010 3980"/>
                    <a:gd name="T5" fmla="*/ T4 w 106"/>
                    <a:gd name="T6" fmla="+- 0 1574 1290"/>
                    <a:gd name="T7" fmla="*/ 1574 h 374"/>
                    <a:gd name="T8" fmla="+- 0 4010 3980"/>
                    <a:gd name="T9" fmla="*/ T8 w 106"/>
                    <a:gd name="T10" fmla="+- 0 1290 1290"/>
                    <a:gd name="T11" fmla="*/ 1290 h 374"/>
                    <a:gd name="T12" fmla="+- 0 4070 3980"/>
                    <a:gd name="T13" fmla="*/ T12 w 106"/>
                    <a:gd name="T14" fmla="+- 0 1290 1290"/>
                    <a:gd name="T15" fmla="*/ 1290 h 374"/>
                    <a:gd name="T16" fmla="+- 0 4070 3980"/>
                    <a:gd name="T17" fmla="*/ T16 w 106"/>
                    <a:gd name="T18" fmla="+- 0 1574 1290"/>
                    <a:gd name="T19" fmla="*/ 1574 h 374"/>
                    <a:gd name="T20" fmla="+- 0 4086 3980"/>
                    <a:gd name="T21" fmla="*/ T20 w 106"/>
                    <a:gd name="T22" fmla="+- 0 1574 1290"/>
                    <a:gd name="T23" fmla="*/ 1574 h 374"/>
                    <a:gd name="T24" fmla="+- 0 4040 3980"/>
                    <a:gd name="T25" fmla="*/ T24 w 106"/>
                    <a:gd name="T26" fmla="+- 0 1664 1290"/>
                    <a:gd name="T27" fmla="*/ 1664 h 374"/>
                    <a:gd name="T28" fmla="+- 0 3980 3980"/>
                    <a:gd name="T29" fmla="*/ T28 w 106"/>
                    <a:gd name="T30" fmla="+- 0 1574 1290"/>
                    <a:gd name="T31" fmla="*/ 1574 h 374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</a:cxnLst>
                  <a:rect l="0" t="0" r="r" b="b"/>
                  <a:pathLst>
                    <a:path w="106" h="374">
                      <a:moveTo>
                        <a:pt x="0" y="284"/>
                      </a:moveTo>
                      <a:lnTo>
                        <a:pt x="30" y="284"/>
                      </a:lnTo>
                      <a:lnTo>
                        <a:pt x="30" y="0"/>
                      </a:lnTo>
                      <a:lnTo>
                        <a:pt x="90" y="0"/>
                      </a:lnTo>
                      <a:lnTo>
                        <a:pt x="90" y="284"/>
                      </a:lnTo>
                      <a:lnTo>
                        <a:pt x="106" y="284"/>
                      </a:lnTo>
                      <a:lnTo>
                        <a:pt x="60" y="374"/>
                      </a:lnTo>
                      <a:lnTo>
                        <a:pt x="0" y="284"/>
                      </a:lnTo>
                      <a:close/>
                    </a:path>
                  </a:pathLst>
                </a:custGeom>
                <a:grp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310" name="Group 1028"/>
              <p:cNvGrpSpPr>
                <a:grpSpLocks/>
              </p:cNvGrpSpPr>
              <p:nvPr/>
            </p:nvGrpSpPr>
            <p:grpSpPr bwMode="auto">
              <a:xfrm>
                <a:off x="2730560" y="4475622"/>
                <a:ext cx="33649" cy="169432"/>
                <a:chOff x="3980" y="1290"/>
                <a:chExt cx="106" cy="374"/>
              </a:xfrm>
              <a:solidFill>
                <a:schemeClr val="tx1">
                  <a:lumMod val="50000"/>
                  <a:lumOff val="50000"/>
                </a:schemeClr>
              </a:solidFill>
            </p:grpSpPr>
            <p:sp>
              <p:nvSpPr>
                <p:cNvPr id="353" name="Freeform 1029"/>
                <p:cNvSpPr>
                  <a:spLocks/>
                </p:cNvSpPr>
                <p:nvPr/>
              </p:nvSpPr>
              <p:spPr bwMode="auto">
                <a:xfrm>
                  <a:off x="3980" y="1290"/>
                  <a:ext cx="106" cy="374"/>
                </a:xfrm>
                <a:custGeom>
                  <a:avLst/>
                  <a:gdLst>
                    <a:gd name="T0" fmla="+- 0 3980 3980"/>
                    <a:gd name="T1" fmla="*/ T0 w 106"/>
                    <a:gd name="T2" fmla="+- 0 1574 1290"/>
                    <a:gd name="T3" fmla="*/ 1574 h 374"/>
                    <a:gd name="T4" fmla="+- 0 4010 3980"/>
                    <a:gd name="T5" fmla="*/ T4 w 106"/>
                    <a:gd name="T6" fmla="+- 0 1574 1290"/>
                    <a:gd name="T7" fmla="*/ 1574 h 374"/>
                    <a:gd name="T8" fmla="+- 0 4010 3980"/>
                    <a:gd name="T9" fmla="*/ T8 w 106"/>
                    <a:gd name="T10" fmla="+- 0 1290 1290"/>
                    <a:gd name="T11" fmla="*/ 1290 h 374"/>
                    <a:gd name="T12" fmla="+- 0 4070 3980"/>
                    <a:gd name="T13" fmla="*/ T12 w 106"/>
                    <a:gd name="T14" fmla="+- 0 1290 1290"/>
                    <a:gd name="T15" fmla="*/ 1290 h 374"/>
                    <a:gd name="T16" fmla="+- 0 4070 3980"/>
                    <a:gd name="T17" fmla="*/ T16 w 106"/>
                    <a:gd name="T18" fmla="+- 0 1574 1290"/>
                    <a:gd name="T19" fmla="*/ 1574 h 374"/>
                    <a:gd name="T20" fmla="+- 0 4086 3980"/>
                    <a:gd name="T21" fmla="*/ T20 w 106"/>
                    <a:gd name="T22" fmla="+- 0 1574 1290"/>
                    <a:gd name="T23" fmla="*/ 1574 h 374"/>
                    <a:gd name="T24" fmla="+- 0 4040 3980"/>
                    <a:gd name="T25" fmla="*/ T24 w 106"/>
                    <a:gd name="T26" fmla="+- 0 1664 1290"/>
                    <a:gd name="T27" fmla="*/ 1664 h 374"/>
                    <a:gd name="T28" fmla="+- 0 3980 3980"/>
                    <a:gd name="T29" fmla="*/ T28 w 106"/>
                    <a:gd name="T30" fmla="+- 0 1574 1290"/>
                    <a:gd name="T31" fmla="*/ 1574 h 374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</a:cxnLst>
                  <a:rect l="0" t="0" r="r" b="b"/>
                  <a:pathLst>
                    <a:path w="106" h="374">
                      <a:moveTo>
                        <a:pt x="0" y="284"/>
                      </a:moveTo>
                      <a:lnTo>
                        <a:pt x="30" y="284"/>
                      </a:lnTo>
                      <a:lnTo>
                        <a:pt x="30" y="0"/>
                      </a:lnTo>
                      <a:lnTo>
                        <a:pt x="90" y="0"/>
                      </a:lnTo>
                      <a:lnTo>
                        <a:pt x="90" y="284"/>
                      </a:lnTo>
                      <a:lnTo>
                        <a:pt x="106" y="284"/>
                      </a:lnTo>
                      <a:lnTo>
                        <a:pt x="60" y="374"/>
                      </a:lnTo>
                      <a:lnTo>
                        <a:pt x="0" y="284"/>
                      </a:lnTo>
                      <a:close/>
                    </a:path>
                  </a:pathLst>
                </a:custGeom>
                <a:grp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sp>
            <p:nvSpPr>
              <p:cNvPr id="311" name="TextBox 310"/>
              <p:cNvSpPr txBox="1"/>
              <p:nvPr/>
            </p:nvSpPr>
            <p:spPr bwMode="auto">
              <a:xfrm>
                <a:off x="1007533" y="4369473"/>
                <a:ext cx="178378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en-US" altLang="zh-TW" sz="800" i="1" dirty="0" smtClean="0">
                    <a:latin typeface="Calibri" pitchFamily="34" charset="0"/>
                    <a:ea typeface="新細明體" pitchFamily="18" charset="-120"/>
                    <a:cs typeface="新細明體" pitchFamily="18" charset="-120"/>
                  </a:rPr>
                  <a:t>11.2</a:t>
                </a:r>
                <a:endParaRPr kumimoji="1" lang="en-US" sz="800" i="1" dirty="0">
                  <a:latin typeface="Calibri" pitchFamily="34" charset="0"/>
                  <a:ea typeface="新細明體" pitchFamily="18" charset="-120"/>
                  <a:cs typeface="新細明體" pitchFamily="18" charset="-120"/>
                </a:endParaRPr>
              </a:p>
            </p:txBody>
          </p:sp>
          <p:sp>
            <p:nvSpPr>
              <p:cNvPr id="312" name="TextBox 311"/>
              <p:cNvSpPr txBox="1"/>
              <p:nvPr/>
            </p:nvSpPr>
            <p:spPr bwMode="auto">
              <a:xfrm>
                <a:off x="1185911" y="4365104"/>
                <a:ext cx="178378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en-US" altLang="zh-TW" sz="800" i="1" dirty="0" smtClean="0">
                    <a:latin typeface="Calibri" pitchFamily="34" charset="0"/>
                    <a:ea typeface="新細明體" pitchFamily="18" charset="-120"/>
                    <a:cs typeface="新細明體" pitchFamily="18" charset="-120"/>
                  </a:rPr>
                  <a:t>11.2</a:t>
                </a:r>
                <a:endParaRPr kumimoji="1" lang="en-US" sz="800" i="1" dirty="0">
                  <a:latin typeface="Calibri" pitchFamily="34" charset="0"/>
                  <a:ea typeface="新細明體" pitchFamily="18" charset="-120"/>
                  <a:cs typeface="新細明體" pitchFamily="18" charset="-120"/>
                </a:endParaRPr>
              </a:p>
            </p:txBody>
          </p:sp>
          <p:sp>
            <p:nvSpPr>
              <p:cNvPr id="326" name="TextBox 325"/>
              <p:cNvSpPr txBox="1"/>
              <p:nvPr/>
            </p:nvSpPr>
            <p:spPr bwMode="auto">
              <a:xfrm>
                <a:off x="1396155" y="4369473"/>
                <a:ext cx="178378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en-US" altLang="zh-TW" sz="800" i="1" dirty="0" smtClean="0">
                    <a:latin typeface="Calibri" pitchFamily="34" charset="0"/>
                    <a:ea typeface="新細明體" pitchFamily="18" charset="-120"/>
                    <a:cs typeface="新細明體" pitchFamily="18" charset="-120"/>
                  </a:rPr>
                  <a:t>11.2</a:t>
                </a:r>
                <a:endParaRPr kumimoji="1" lang="en-US" sz="800" i="1" dirty="0">
                  <a:latin typeface="Calibri" pitchFamily="34" charset="0"/>
                  <a:ea typeface="新細明體" pitchFamily="18" charset="-120"/>
                  <a:cs typeface="新細明體" pitchFamily="18" charset="-120"/>
                </a:endParaRPr>
              </a:p>
            </p:txBody>
          </p:sp>
          <p:sp>
            <p:nvSpPr>
              <p:cNvPr id="346" name="TextBox 345"/>
              <p:cNvSpPr txBox="1"/>
              <p:nvPr/>
            </p:nvSpPr>
            <p:spPr bwMode="auto">
              <a:xfrm>
                <a:off x="1586760" y="4372607"/>
                <a:ext cx="178378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en-US" altLang="zh-TW" sz="800" i="1" dirty="0" smtClean="0">
                    <a:latin typeface="Calibri" pitchFamily="34" charset="0"/>
                    <a:ea typeface="新細明體" pitchFamily="18" charset="-120"/>
                    <a:cs typeface="新細明體" pitchFamily="18" charset="-120"/>
                  </a:rPr>
                  <a:t>11.2</a:t>
                </a:r>
                <a:endParaRPr kumimoji="1" lang="en-US" sz="800" i="1" dirty="0">
                  <a:latin typeface="Calibri" pitchFamily="34" charset="0"/>
                  <a:ea typeface="新細明體" pitchFamily="18" charset="-120"/>
                  <a:cs typeface="新細明體" pitchFamily="18" charset="-120"/>
                </a:endParaRPr>
              </a:p>
            </p:txBody>
          </p:sp>
          <p:sp>
            <p:nvSpPr>
              <p:cNvPr id="347" name="TextBox 346"/>
              <p:cNvSpPr txBox="1"/>
              <p:nvPr/>
            </p:nvSpPr>
            <p:spPr bwMode="auto">
              <a:xfrm>
                <a:off x="1774685" y="4369473"/>
                <a:ext cx="178378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en-US" altLang="zh-TW" sz="800" i="1" dirty="0" smtClean="0">
                    <a:latin typeface="Calibri" pitchFamily="34" charset="0"/>
                    <a:ea typeface="新細明體" pitchFamily="18" charset="-120"/>
                    <a:cs typeface="新細明體" pitchFamily="18" charset="-120"/>
                  </a:rPr>
                  <a:t>11.2</a:t>
                </a:r>
                <a:endParaRPr kumimoji="1" lang="en-US" sz="800" i="1" dirty="0">
                  <a:latin typeface="Calibri" pitchFamily="34" charset="0"/>
                  <a:ea typeface="新細明體" pitchFamily="18" charset="-120"/>
                  <a:cs typeface="新細明體" pitchFamily="18" charset="-120"/>
                </a:endParaRPr>
              </a:p>
            </p:txBody>
          </p:sp>
          <p:sp>
            <p:nvSpPr>
              <p:cNvPr id="348" name="TextBox 347"/>
              <p:cNvSpPr txBox="1"/>
              <p:nvPr/>
            </p:nvSpPr>
            <p:spPr bwMode="auto">
              <a:xfrm>
                <a:off x="1957819" y="4372607"/>
                <a:ext cx="178378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en-US" altLang="zh-TW" sz="800" i="1" dirty="0" smtClean="0">
                    <a:latin typeface="Calibri" pitchFamily="34" charset="0"/>
                    <a:ea typeface="新細明體" pitchFamily="18" charset="-120"/>
                    <a:cs typeface="新細明體" pitchFamily="18" charset="-120"/>
                  </a:rPr>
                  <a:t>11.2</a:t>
                </a:r>
                <a:endParaRPr kumimoji="1" lang="en-US" sz="800" i="1" dirty="0">
                  <a:latin typeface="Calibri" pitchFamily="34" charset="0"/>
                  <a:ea typeface="新細明體" pitchFamily="18" charset="-120"/>
                  <a:cs typeface="新細明體" pitchFamily="18" charset="-120"/>
                </a:endParaRPr>
              </a:p>
            </p:txBody>
          </p:sp>
          <p:sp>
            <p:nvSpPr>
              <p:cNvPr id="349" name="TextBox 348"/>
              <p:cNvSpPr txBox="1"/>
              <p:nvPr/>
            </p:nvSpPr>
            <p:spPr bwMode="auto">
              <a:xfrm>
                <a:off x="2152879" y="4372607"/>
                <a:ext cx="178378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en-US" altLang="zh-TW" sz="800" i="1" dirty="0" smtClean="0">
                    <a:latin typeface="Calibri" pitchFamily="34" charset="0"/>
                    <a:ea typeface="新細明體" pitchFamily="18" charset="-120"/>
                    <a:cs typeface="新細明體" pitchFamily="18" charset="-120"/>
                  </a:rPr>
                  <a:t>11.2</a:t>
                </a:r>
                <a:endParaRPr kumimoji="1" lang="en-US" sz="800" i="1" dirty="0">
                  <a:latin typeface="Calibri" pitchFamily="34" charset="0"/>
                  <a:ea typeface="新細明體" pitchFamily="18" charset="-120"/>
                  <a:cs typeface="新細明體" pitchFamily="18" charset="-120"/>
                </a:endParaRPr>
              </a:p>
            </p:txBody>
          </p:sp>
          <p:sp>
            <p:nvSpPr>
              <p:cNvPr id="350" name="TextBox 349"/>
              <p:cNvSpPr txBox="1"/>
              <p:nvPr/>
            </p:nvSpPr>
            <p:spPr bwMode="auto">
              <a:xfrm>
                <a:off x="2334643" y="4366216"/>
                <a:ext cx="178378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en-US" altLang="zh-TW" sz="800" i="1" dirty="0" smtClean="0">
                    <a:latin typeface="Calibri" pitchFamily="34" charset="0"/>
                    <a:ea typeface="新細明體" pitchFamily="18" charset="-120"/>
                    <a:cs typeface="新細明體" pitchFamily="18" charset="-120"/>
                  </a:rPr>
                  <a:t>11.2</a:t>
                </a:r>
                <a:endParaRPr kumimoji="1" lang="en-US" sz="800" i="1" dirty="0">
                  <a:latin typeface="Calibri" pitchFamily="34" charset="0"/>
                  <a:ea typeface="新細明體" pitchFamily="18" charset="-120"/>
                  <a:cs typeface="新細明體" pitchFamily="18" charset="-120"/>
                </a:endParaRPr>
              </a:p>
            </p:txBody>
          </p:sp>
          <p:sp>
            <p:nvSpPr>
              <p:cNvPr id="351" name="TextBox 350"/>
              <p:cNvSpPr txBox="1"/>
              <p:nvPr/>
            </p:nvSpPr>
            <p:spPr bwMode="auto">
              <a:xfrm>
                <a:off x="2513683" y="4372607"/>
                <a:ext cx="178378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en-US" altLang="zh-TW" sz="800" i="1" dirty="0" smtClean="0">
                    <a:latin typeface="Calibri" pitchFamily="34" charset="0"/>
                    <a:ea typeface="新細明體" pitchFamily="18" charset="-120"/>
                    <a:cs typeface="新細明體" pitchFamily="18" charset="-120"/>
                  </a:rPr>
                  <a:t>11.2</a:t>
                </a:r>
                <a:endParaRPr kumimoji="1" lang="en-US" sz="800" i="1" dirty="0">
                  <a:latin typeface="Calibri" pitchFamily="34" charset="0"/>
                  <a:ea typeface="新細明體" pitchFamily="18" charset="-120"/>
                  <a:cs typeface="新細明體" pitchFamily="18" charset="-120"/>
                </a:endParaRPr>
              </a:p>
            </p:txBody>
          </p:sp>
          <p:sp>
            <p:nvSpPr>
              <p:cNvPr id="352" name="TextBox 351"/>
              <p:cNvSpPr txBox="1"/>
              <p:nvPr/>
            </p:nvSpPr>
            <p:spPr bwMode="auto">
              <a:xfrm>
                <a:off x="2711099" y="4372607"/>
                <a:ext cx="178378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en-US" altLang="zh-TW" sz="800" i="1" dirty="0" smtClean="0">
                    <a:latin typeface="Calibri" pitchFamily="34" charset="0"/>
                    <a:ea typeface="新細明體" pitchFamily="18" charset="-120"/>
                    <a:cs typeface="新細明體" pitchFamily="18" charset="-120"/>
                  </a:rPr>
                  <a:t>6.0</a:t>
                </a:r>
                <a:endParaRPr kumimoji="1" lang="en-US" sz="800" i="1" dirty="0">
                  <a:latin typeface="Calibri" pitchFamily="34" charset="0"/>
                  <a:ea typeface="新細明體" pitchFamily="18" charset="-120"/>
                  <a:cs typeface="新細明體" pitchFamily="18" charset="-120"/>
                </a:endParaRPr>
              </a:p>
            </p:txBody>
          </p:sp>
        </p:grpSp>
        <p:grpSp>
          <p:nvGrpSpPr>
            <p:cNvPr id="142" name="Group 141"/>
            <p:cNvGrpSpPr/>
            <p:nvPr/>
          </p:nvGrpSpPr>
          <p:grpSpPr>
            <a:xfrm>
              <a:off x="860063" y="4744196"/>
              <a:ext cx="2012320" cy="289535"/>
              <a:chOff x="858119" y="4363460"/>
              <a:chExt cx="2012320" cy="289535"/>
            </a:xfrm>
          </p:grpSpPr>
          <p:grpSp>
            <p:nvGrpSpPr>
              <p:cNvPr id="260" name="Group 1028"/>
              <p:cNvGrpSpPr>
                <a:grpSpLocks/>
              </p:cNvGrpSpPr>
              <p:nvPr/>
            </p:nvGrpSpPr>
            <p:grpSpPr bwMode="auto">
              <a:xfrm>
                <a:off x="1629439" y="4483563"/>
                <a:ext cx="33649" cy="169432"/>
                <a:chOff x="3980" y="1290"/>
                <a:chExt cx="106" cy="374"/>
              </a:xfrm>
              <a:solidFill>
                <a:schemeClr val="tx1">
                  <a:lumMod val="50000"/>
                  <a:lumOff val="50000"/>
                </a:schemeClr>
              </a:solidFill>
            </p:grpSpPr>
            <p:sp>
              <p:nvSpPr>
                <p:cNvPr id="294" name="Freeform 1029"/>
                <p:cNvSpPr>
                  <a:spLocks/>
                </p:cNvSpPr>
                <p:nvPr/>
              </p:nvSpPr>
              <p:spPr bwMode="auto">
                <a:xfrm>
                  <a:off x="3980" y="1290"/>
                  <a:ext cx="106" cy="374"/>
                </a:xfrm>
                <a:custGeom>
                  <a:avLst/>
                  <a:gdLst>
                    <a:gd name="T0" fmla="+- 0 3980 3980"/>
                    <a:gd name="T1" fmla="*/ T0 w 106"/>
                    <a:gd name="T2" fmla="+- 0 1574 1290"/>
                    <a:gd name="T3" fmla="*/ 1574 h 374"/>
                    <a:gd name="T4" fmla="+- 0 4010 3980"/>
                    <a:gd name="T5" fmla="*/ T4 w 106"/>
                    <a:gd name="T6" fmla="+- 0 1574 1290"/>
                    <a:gd name="T7" fmla="*/ 1574 h 374"/>
                    <a:gd name="T8" fmla="+- 0 4010 3980"/>
                    <a:gd name="T9" fmla="*/ T8 w 106"/>
                    <a:gd name="T10" fmla="+- 0 1290 1290"/>
                    <a:gd name="T11" fmla="*/ 1290 h 374"/>
                    <a:gd name="T12" fmla="+- 0 4070 3980"/>
                    <a:gd name="T13" fmla="*/ T12 w 106"/>
                    <a:gd name="T14" fmla="+- 0 1290 1290"/>
                    <a:gd name="T15" fmla="*/ 1290 h 374"/>
                    <a:gd name="T16" fmla="+- 0 4070 3980"/>
                    <a:gd name="T17" fmla="*/ T16 w 106"/>
                    <a:gd name="T18" fmla="+- 0 1574 1290"/>
                    <a:gd name="T19" fmla="*/ 1574 h 374"/>
                    <a:gd name="T20" fmla="+- 0 4086 3980"/>
                    <a:gd name="T21" fmla="*/ T20 w 106"/>
                    <a:gd name="T22" fmla="+- 0 1574 1290"/>
                    <a:gd name="T23" fmla="*/ 1574 h 374"/>
                    <a:gd name="T24" fmla="+- 0 4040 3980"/>
                    <a:gd name="T25" fmla="*/ T24 w 106"/>
                    <a:gd name="T26" fmla="+- 0 1664 1290"/>
                    <a:gd name="T27" fmla="*/ 1664 h 374"/>
                    <a:gd name="T28" fmla="+- 0 3980 3980"/>
                    <a:gd name="T29" fmla="*/ T28 w 106"/>
                    <a:gd name="T30" fmla="+- 0 1574 1290"/>
                    <a:gd name="T31" fmla="*/ 1574 h 374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</a:cxnLst>
                  <a:rect l="0" t="0" r="r" b="b"/>
                  <a:pathLst>
                    <a:path w="106" h="374">
                      <a:moveTo>
                        <a:pt x="0" y="284"/>
                      </a:moveTo>
                      <a:lnTo>
                        <a:pt x="30" y="284"/>
                      </a:lnTo>
                      <a:lnTo>
                        <a:pt x="30" y="0"/>
                      </a:lnTo>
                      <a:lnTo>
                        <a:pt x="90" y="0"/>
                      </a:lnTo>
                      <a:lnTo>
                        <a:pt x="90" y="284"/>
                      </a:lnTo>
                      <a:lnTo>
                        <a:pt x="106" y="284"/>
                      </a:lnTo>
                      <a:lnTo>
                        <a:pt x="60" y="374"/>
                      </a:lnTo>
                      <a:lnTo>
                        <a:pt x="0" y="284"/>
                      </a:lnTo>
                      <a:close/>
                    </a:path>
                  </a:pathLst>
                </a:custGeom>
                <a:grp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261" name="Group 1028"/>
              <p:cNvGrpSpPr>
                <a:grpSpLocks/>
              </p:cNvGrpSpPr>
              <p:nvPr/>
            </p:nvGrpSpPr>
            <p:grpSpPr bwMode="auto">
              <a:xfrm>
                <a:off x="907395" y="4480070"/>
                <a:ext cx="33649" cy="169432"/>
                <a:chOff x="3980" y="1290"/>
                <a:chExt cx="106" cy="374"/>
              </a:xfrm>
              <a:solidFill>
                <a:schemeClr val="tx1">
                  <a:lumMod val="50000"/>
                  <a:lumOff val="50000"/>
                </a:schemeClr>
              </a:solidFill>
            </p:grpSpPr>
            <p:sp>
              <p:nvSpPr>
                <p:cNvPr id="293" name="Freeform 1029"/>
                <p:cNvSpPr>
                  <a:spLocks/>
                </p:cNvSpPr>
                <p:nvPr/>
              </p:nvSpPr>
              <p:spPr bwMode="auto">
                <a:xfrm>
                  <a:off x="3980" y="1290"/>
                  <a:ext cx="106" cy="374"/>
                </a:xfrm>
                <a:custGeom>
                  <a:avLst/>
                  <a:gdLst>
                    <a:gd name="T0" fmla="+- 0 3980 3980"/>
                    <a:gd name="T1" fmla="*/ T0 w 106"/>
                    <a:gd name="T2" fmla="+- 0 1574 1290"/>
                    <a:gd name="T3" fmla="*/ 1574 h 374"/>
                    <a:gd name="T4" fmla="+- 0 4010 3980"/>
                    <a:gd name="T5" fmla="*/ T4 w 106"/>
                    <a:gd name="T6" fmla="+- 0 1574 1290"/>
                    <a:gd name="T7" fmla="*/ 1574 h 374"/>
                    <a:gd name="T8" fmla="+- 0 4010 3980"/>
                    <a:gd name="T9" fmla="*/ T8 w 106"/>
                    <a:gd name="T10" fmla="+- 0 1290 1290"/>
                    <a:gd name="T11" fmla="*/ 1290 h 374"/>
                    <a:gd name="T12" fmla="+- 0 4070 3980"/>
                    <a:gd name="T13" fmla="*/ T12 w 106"/>
                    <a:gd name="T14" fmla="+- 0 1290 1290"/>
                    <a:gd name="T15" fmla="*/ 1290 h 374"/>
                    <a:gd name="T16" fmla="+- 0 4070 3980"/>
                    <a:gd name="T17" fmla="*/ T16 w 106"/>
                    <a:gd name="T18" fmla="+- 0 1574 1290"/>
                    <a:gd name="T19" fmla="*/ 1574 h 374"/>
                    <a:gd name="T20" fmla="+- 0 4086 3980"/>
                    <a:gd name="T21" fmla="*/ T20 w 106"/>
                    <a:gd name="T22" fmla="+- 0 1574 1290"/>
                    <a:gd name="T23" fmla="*/ 1574 h 374"/>
                    <a:gd name="T24" fmla="+- 0 4040 3980"/>
                    <a:gd name="T25" fmla="*/ T24 w 106"/>
                    <a:gd name="T26" fmla="+- 0 1664 1290"/>
                    <a:gd name="T27" fmla="*/ 1664 h 374"/>
                    <a:gd name="T28" fmla="+- 0 3980 3980"/>
                    <a:gd name="T29" fmla="*/ T28 w 106"/>
                    <a:gd name="T30" fmla="+- 0 1574 1290"/>
                    <a:gd name="T31" fmla="*/ 1574 h 374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</a:cxnLst>
                  <a:rect l="0" t="0" r="r" b="b"/>
                  <a:pathLst>
                    <a:path w="106" h="374">
                      <a:moveTo>
                        <a:pt x="0" y="284"/>
                      </a:moveTo>
                      <a:lnTo>
                        <a:pt x="30" y="284"/>
                      </a:lnTo>
                      <a:lnTo>
                        <a:pt x="30" y="0"/>
                      </a:lnTo>
                      <a:lnTo>
                        <a:pt x="90" y="0"/>
                      </a:lnTo>
                      <a:lnTo>
                        <a:pt x="90" y="284"/>
                      </a:lnTo>
                      <a:lnTo>
                        <a:pt x="106" y="284"/>
                      </a:lnTo>
                      <a:lnTo>
                        <a:pt x="60" y="374"/>
                      </a:lnTo>
                      <a:lnTo>
                        <a:pt x="0" y="284"/>
                      </a:lnTo>
                      <a:close/>
                    </a:path>
                  </a:pathLst>
                </a:custGeom>
                <a:grp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262" name="Group 1028"/>
              <p:cNvGrpSpPr>
                <a:grpSpLocks/>
              </p:cNvGrpSpPr>
              <p:nvPr/>
            </p:nvGrpSpPr>
            <p:grpSpPr bwMode="auto">
              <a:xfrm>
                <a:off x="1066654" y="4480070"/>
                <a:ext cx="33649" cy="169432"/>
                <a:chOff x="3980" y="1290"/>
                <a:chExt cx="106" cy="374"/>
              </a:xfrm>
              <a:solidFill>
                <a:schemeClr val="tx1">
                  <a:lumMod val="50000"/>
                  <a:lumOff val="50000"/>
                </a:schemeClr>
              </a:solidFill>
            </p:grpSpPr>
            <p:sp>
              <p:nvSpPr>
                <p:cNvPr id="290" name="Freeform 1029"/>
                <p:cNvSpPr>
                  <a:spLocks/>
                </p:cNvSpPr>
                <p:nvPr/>
              </p:nvSpPr>
              <p:spPr bwMode="auto">
                <a:xfrm>
                  <a:off x="3980" y="1290"/>
                  <a:ext cx="106" cy="374"/>
                </a:xfrm>
                <a:custGeom>
                  <a:avLst/>
                  <a:gdLst>
                    <a:gd name="T0" fmla="+- 0 3980 3980"/>
                    <a:gd name="T1" fmla="*/ T0 w 106"/>
                    <a:gd name="T2" fmla="+- 0 1574 1290"/>
                    <a:gd name="T3" fmla="*/ 1574 h 374"/>
                    <a:gd name="T4" fmla="+- 0 4010 3980"/>
                    <a:gd name="T5" fmla="*/ T4 w 106"/>
                    <a:gd name="T6" fmla="+- 0 1574 1290"/>
                    <a:gd name="T7" fmla="*/ 1574 h 374"/>
                    <a:gd name="T8" fmla="+- 0 4010 3980"/>
                    <a:gd name="T9" fmla="*/ T8 w 106"/>
                    <a:gd name="T10" fmla="+- 0 1290 1290"/>
                    <a:gd name="T11" fmla="*/ 1290 h 374"/>
                    <a:gd name="T12" fmla="+- 0 4070 3980"/>
                    <a:gd name="T13" fmla="*/ T12 w 106"/>
                    <a:gd name="T14" fmla="+- 0 1290 1290"/>
                    <a:gd name="T15" fmla="*/ 1290 h 374"/>
                    <a:gd name="T16" fmla="+- 0 4070 3980"/>
                    <a:gd name="T17" fmla="*/ T16 w 106"/>
                    <a:gd name="T18" fmla="+- 0 1574 1290"/>
                    <a:gd name="T19" fmla="*/ 1574 h 374"/>
                    <a:gd name="T20" fmla="+- 0 4086 3980"/>
                    <a:gd name="T21" fmla="*/ T20 w 106"/>
                    <a:gd name="T22" fmla="+- 0 1574 1290"/>
                    <a:gd name="T23" fmla="*/ 1574 h 374"/>
                    <a:gd name="T24" fmla="+- 0 4040 3980"/>
                    <a:gd name="T25" fmla="*/ T24 w 106"/>
                    <a:gd name="T26" fmla="+- 0 1664 1290"/>
                    <a:gd name="T27" fmla="*/ 1664 h 374"/>
                    <a:gd name="T28" fmla="+- 0 3980 3980"/>
                    <a:gd name="T29" fmla="*/ T28 w 106"/>
                    <a:gd name="T30" fmla="+- 0 1574 1290"/>
                    <a:gd name="T31" fmla="*/ 1574 h 374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</a:cxnLst>
                  <a:rect l="0" t="0" r="r" b="b"/>
                  <a:pathLst>
                    <a:path w="106" h="374">
                      <a:moveTo>
                        <a:pt x="0" y="284"/>
                      </a:moveTo>
                      <a:lnTo>
                        <a:pt x="30" y="284"/>
                      </a:lnTo>
                      <a:lnTo>
                        <a:pt x="30" y="0"/>
                      </a:lnTo>
                      <a:lnTo>
                        <a:pt x="90" y="0"/>
                      </a:lnTo>
                      <a:lnTo>
                        <a:pt x="90" y="284"/>
                      </a:lnTo>
                      <a:lnTo>
                        <a:pt x="106" y="284"/>
                      </a:lnTo>
                      <a:lnTo>
                        <a:pt x="60" y="374"/>
                      </a:lnTo>
                      <a:lnTo>
                        <a:pt x="0" y="284"/>
                      </a:lnTo>
                      <a:close/>
                    </a:path>
                  </a:pathLst>
                </a:custGeom>
                <a:grp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263" name="Group 1028"/>
              <p:cNvGrpSpPr>
                <a:grpSpLocks/>
              </p:cNvGrpSpPr>
              <p:nvPr/>
            </p:nvGrpSpPr>
            <p:grpSpPr bwMode="auto">
              <a:xfrm>
                <a:off x="1245694" y="4483563"/>
                <a:ext cx="33649" cy="169432"/>
                <a:chOff x="3980" y="1290"/>
                <a:chExt cx="106" cy="374"/>
              </a:xfrm>
              <a:solidFill>
                <a:schemeClr val="tx1">
                  <a:lumMod val="50000"/>
                  <a:lumOff val="50000"/>
                </a:schemeClr>
              </a:solidFill>
            </p:grpSpPr>
            <p:sp>
              <p:nvSpPr>
                <p:cNvPr id="289" name="Freeform 1029"/>
                <p:cNvSpPr>
                  <a:spLocks/>
                </p:cNvSpPr>
                <p:nvPr/>
              </p:nvSpPr>
              <p:spPr bwMode="auto">
                <a:xfrm>
                  <a:off x="3980" y="1290"/>
                  <a:ext cx="106" cy="374"/>
                </a:xfrm>
                <a:custGeom>
                  <a:avLst/>
                  <a:gdLst>
                    <a:gd name="T0" fmla="+- 0 3980 3980"/>
                    <a:gd name="T1" fmla="*/ T0 w 106"/>
                    <a:gd name="T2" fmla="+- 0 1574 1290"/>
                    <a:gd name="T3" fmla="*/ 1574 h 374"/>
                    <a:gd name="T4" fmla="+- 0 4010 3980"/>
                    <a:gd name="T5" fmla="*/ T4 w 106"/>
                    <a:gd name="T6" fmla="+- 0 1574 1290"/>
                    <a:gd name="T7" fmla="*/ 1574 h 374"/>
                    <a:gd name="T8" fmla="+- 0 4010 3980"/>
                    <a:gd name="T9" fmla="*/ T8 w 106"/>
                    <a:gd name="T10" fmla="+- 0 1290 1290"/>
                    <a:gd name="T11" fmla="*/ 1290 h 374"/>
                    <a:gd name="T12" fmla="+- 0 4070 3980"/>
                    <a:gd name="T13" fmla="*/ T12 w 106"/>
                    <a:gd name="T14" fmla="+- 0 1290 1290"/>
                    <a:gd name="T15" fmla="*/ 1290 h 374"/>
                    <a:gd name="T16" fmla="+- 0 4070 3980"/>
                    <a:gd name="T17" fmla="*/ T16 w 106"/>
                    <a:gd name="T18" fmla="+- 0 1574 1290"/>
                    <a:gd name="T19" fmla="*/ 1574 h 374"/>
                    <a:gd name="T20" fmla="+- 0 4086 3980"/>
                    <a:gd name="T21" fmla="*/ T20 w 106"/>
                    <a:gd name="T22" fmla="+- 0 1574 1290"/>
                    <a:gd name="T23" fmla="*/ 1574 h 374"/>
                    <a:gd name="T24" fmla="+- 0 4040 3980"/>
                    <a:gd name="T25" fmla="*/ T24 w 106"/>
                    <a:gd name="T26" fmla="+- 0 1664 1290"/>
                    <a:gd name="T27" fmla="*/ 1664 h 374"/>
                    <a:gd name="T28" fmla="+- 0 3980 3980"/>
                    <a:gd name="T29" fmla="*/ T28 w 106"/>
                    <a:gd name="T30" fmla="+- 0 1574 1290"/>
                    <a:gd name="T31" fmla="*/ 1574 h 374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</a:cxnLst>
                  <a:rect l="0" t="0" r="r" b="b"/>
                  <a:pathLst>
                    <a:path w="106" h="374">
                      <a:moveTo>
                        <a:pt x="0" y="284"/>
                      </a:moveTo>
                      <a:lnTo>
                        <a:pt x="30" y="284"/>
                      </a:lnTo>
                      <a:lnTo>
                        <a:pt x="30" y="0"/>
                      </a:lnTo>
                      <a:lnTo>
                        <a:pt x="90" y="0"/>
                      </a:lnTo>
                      <a:lnTo>
                        <a:pt x="90" y="284"/>
                      </a:lnTo>
                      <a:lnTo>
                        <a:pt x="106" y="284"/>
                      </a:lnTo>
                      <a:lnTo>
                        <a:pt x="60" y="374"/>
                      </a:lnTo>
                      <a:lnTo>
                        <a:pt x="0" y="284"/>
                      </a:lnTo>
                      <a:close/>
                    </a:path>
                  </a:pathLst>
                </a:custGeom>
                <a:grp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264" name="Group 1028"/>
              <p:cNvGrpSpPr>
                <a:grpSpLocks/>
              </p:cNvGrpSpPr>
              <p:nvPr/>
            </p:nvGrpSpPr>
            <p:grpSpPr bwMode="auto">
              <a:xfrm>
                <a:off x="1433574" y="4480070"/>
                <a:ext cx="33649" cy="169432"/>
                <a:chOff x="3980" y="1290"/>
                <a:chExt cx="106" cy="374"/>
              </a:xfrm>
              <a:solidFill>
                <a:schemeClr val="tx1">
                  <a:lumMod val="50000"/>
                  <a:lumOff val="50000"/>
                </a:schemeClr>
              </a:solidFill>
            </p:grpSpPr>
            <p:sp>
              <p:nvSpPr>
                <p:cNvPr id="288" name="Freeform 1029"/>
                <p:cNvSpPr>
                  <a:spLocks/>
                </p:cNvSpPr>
                <p:nvPr/>
              </p:nvSpPr>
              <p:spPr bwMode="auto">
                <a:xfrm>
                  <a:off x="3980" y="1290"/>
                  <a:ext cx="106" cy="374"/>
                </a:xfrm>
                <a:custGeom>
                  <a:avLst/>
                  <a:gdLst>
                    <a:gd name="T0" fmla="+- 0 3980 3980"/>
                    <a:gd name="T1" fmla="*/ T0 w 106"/>
                    <a:gd name="T2" fmla="+- 0 1574 1290"/>
                    <a:gd name="T3" fmla="*/ 1574 h 374"/>
                    <a:gd name="T4" fmla="+- 0 4010 3980"/>
                    <a:gd name="T5" fmla="*/ T4 w 106"/>
                    <a:gd name="T6" fmla="+- 0 1574 1290"/>
                    <a:gd name="T7" fmla="*/ 1574 h 374"/>
                    <a:gd name="T8" fmla="+- 0 4010 3980"/>
                    <a:gd name="T9" fmla="*/ T8 w 106"/>
                    <a:gd name="T10" fmla="+- 0 1290 1290"/>
                    <a:gd name="T11" fmla="*/ 1290 h 374"/>
                    <a:gd name="T12" fmla="+- 0 4070 3980"/>
                    <a:gd name="T13" fmla="*/ T12 w 106"/>
                    <a:gd name="T14" fmla="+- 0 1290 1290"/>
                    <a:gd name="T15" fmla="*/ 1290 h 374"/>
                    <a:gd name="T16" fmla="+- 0 4070 3980"/>
                    <a:gd name="T17" fmla="*/ T16 w 106"/>
                    <a:gd name="T18" fmla="+- 0 1574 1290"/>
                    <a:gd name="T19" fmla="*/ 1574 h 374"/>
                    <a:gd name="T20" fmla="+- 0 4086 3980"/>
                    <a:gd name="T21" fmla="*/ T20 w 106"/>
                    <a:gd name="T22" fmla="+- 0 1574 1290"/>
                    <a:gd name="T23" fmla="*/ 1574 h 374"/>
                    <a:gd name="T24" fmla="+- 0 4040 3980"/>
                    <a:gd name="T25" fmla="*/ T24 w 106"/>
                    <a:gd name="T26" fmla="+- 0 1664 1290"/>
                    <a:gd name="T27" fmla="*/ 1664 h 374"/>
                    <a:gd name="T28" fmla="+- 0 3980 3980"/>
                    <a:gd name="T29" fmla="*/ T28 w 106"/>
                    <a:gd name="T30" fmla="+- 0 1574 1290"/>
                    <a:gd name="T31" fmla="*/ 1574 h 374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</a:cxnLst>
                  <a:rect l="0" t="0" r="r" b="b"/>
                  <a:pathLst>
                    <a:path w="106" h="374">
                      <a:moveTo>
                        <a:pt x="0" y="284"/>
                      </a:moveTo>
                      <a:lnTo>
                        <a:pt x="30" y="284"/>
                      </a:lnTo>
                      <a:lnTo>
                        <a:pt x="30" y="0"/>
                      </a:lnTo>
                      <a:lnTo>
                        <a:pt x="90" y="0"/>
                      </a:lnTo>
                      <a:lnTo>
                        <a:pt x="90" y="284"/>
                      </a:lnTo>
                      <a:lnTo>
                        <a:pt x="106" y="284"/>
                      </a:lnTo>
                      <a:lnTo>
                        <a:pt x="60" y="374"/>
                      </a:lnTo>
                      <a:lnTo>
                        <a:pt x="0" y="284"/>
                      </a:lnTo>
                      <a:close/>
                    </a:path>
                  </a:pathLst>
                </a:custGeom>
                <a:grp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265" name="Group 1028"/>
              <p:cNvGrpSpPr>
                <a:grpSpLocks/>
              </p:cNvGrpSpPr>
              <p:nvPr/>
            </p:nvGrpSpPr>
            <p:grpSpPr bwMode="auto">
              <a:xfrm>
                <a:off x="2374960" y="4474669"/>
                <a:ext cx="33649" cy="169432"/>
                <a:chOff x="3980" y="1290"/>
                <a:chExt cx="106" cy="374"/>
              </a:xfrm>
              <a:solidFill>
                <a:schemeClr val="tx1">
                  <a:lumMod val="50000"/>
                  <a:lumOff val="50000"/>
                </a:schemeClr>
              </a:solidFill>
            </p:grpSpPr>
            <p:sp>
              <p:nvSpPr>
                <p:cNvPr id="287" name="Freeform 1029"/>
                <p:cNvSpPr>
                  <a:spLocks/>
                </p:cNvSpPr>
                <p:nvPr/>
              </p:nvSpPr>
              <p:spPr bwMode="auto">
                <a:xfrm>
                  <a:off x="3980" y="1290"/>
                  <a:ext cx="106" cy="374"/>
                </a:xfrm>
                <a:custGeom>
                  <a:avLst/>
                  <a:gdLst>
                    <a:gd name="T0" fmla="+- 0 3980 3980"/>
                    <a:gd name="T1" fmla="*/ T0 w 106"/>
                    <a:gd name="T2" fmla="+- 0 1574 1290"/>
                    <a:gd name="T3" fmla="*/ 1574 h 374"/>
                    <a:gd name="T4" fmla="+- 0 4010 3980"/>
                    <a:gd name="T5" fmla="*/ T4 w 106"/>
                    <a:gd name="T6" fmla="+- 0 1574 1290"/>
                    <a:gd name="T7" fmla="*/ 1574 h 374"/>
                    <a:gd name="T8" fmla="+- 0 4010 3980"/>
                    <a:gd name="T9" fmla="*/ T8 w 106"/>
                    <a:gd name="T10" fmla="+- 0 1290 1290"/>
                    <a:gd name="T11" fmla="*/ 1290 h 374"/>
                    <a:gd name="T12" fmla="+- 0 4070 3980"/>
                    <a:gd name="T13" fmla="*/ T12 w 106"/>
                    <a:gd name="T14" fmla="+- 0 1290 1290"/>
                    <a:gd name="T15" fmla="*/ 1290 h 374"/>
                    <a:gd name="T16" fmla="+- 0 4070 3980"/>
                    <a:gd name="T17" fmla="*/ T16 w 106"/>
                    <a:gd name="T18" fmla="+- 0 1574 1290"/>
                    <a:gd name="T19" fmla="*/ 1574 h 374"/>
                    <a:gd name="T20" fmla="+- 0 4086 3980"/>
                    <a:gd name="T21" fmla="*/ T20 w 106"/>
                    <a:gd name="T22" fmla="+- 0 1574 1290"/>
                    <a:gd name="T23" fmla="*/ 1574 h 374"/>
                    <a:gd name="T24" fmla="+- 0 4040 3980"/>
                    <a:gd name="T25" fmla="*/ T24 w 106"/>
                    <a:gd name="T26" fmla="+- 0 1664 1290"/>
                    <a:gd name="T27" fmla="*/ 1664 h 374"/>
                    <a:gd name="T28" fmla="+- 0 3980 3980"/>
                    <a:gd name="T29" fmla="*/ T28 w 106"/>
                    <a:gd name="T30" fmla="+- 0 1574 1290"/>
                    <a:gd name="T31" fmla="*/ 1574 h 374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</a:cxnLst>
                  <a:rect l="0" t="0" r="r" b="b"/>
                  <a:pathLst>
                    <a:path w="106" h="374">
                      <a:moveTo>
                        <a:pt x="0" y="284"/>
                      </a:moveTo>
                      <a:lnTo>
                        <a:pt x="30" y="284"/>
                      </a:lnTo>
                      <a:lnTo>
                        <a:pt x="30" y="0"/>
                      </a:lnTo>
                      <a:lnTo>
                        <a:pt x="90" y="0"/>
                      </a:lnTo>
                      <a:lnTo>
                        <a:pt x="90" y="284"/>
                      </a:lnTo>
                      <a:lnTo>
                        <a:pt x="106" y="284"/>
                      </a:lnTo>
                      <a:lnTo>
                        <a:pt x="60" y="374"/>
                      </a:lnTo>
                      <a:lnTo>
                        <a:pt x="0" y="284"/>
                      </a:lnTo>
                      <a:close/>
                    </a:path>
                  </a:pathLst>
                </a:custGeom>
                <a:grp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266" name="Group 1028"/>
              <p:cNvGrpSpPr>
                <a:grpSpLocks/>
              </p:cNvGrpSpPr>
              <p:nvPr/>
            </p:nvGrpSpPr>
            <p:grpSpPr bwMode="auto">
              <a:xfrm>
                <a:off x="1816685" y="4480070"/>
                <a:ext cx="33649" cy="169432"/>
                <a:chOff x="3980" y="1290"/>
                <a:chExt cx="106" cy="374"/>
              </a:xfrm>
              <a:solidFill>
                <a:schemeClr val="tx1">
                  <a:lumMod val="50000"/>
                  <a:lumOff val="50000"/>
                </a:schemeClr>
              </a:solidFill>
            </p:grpSpPr>
            <p:sp>
              <p:nvSpPr>
                <p:cNvPr id="286" name="Freeform 1029"/>
                <p:cNvSpPr>
                  <a:spLocks/>
                </p:cNvSpPr>
                <p:nvPr/>
              </p:nvSpPr>
              <p:spPr bwMode="auto">
                <a:xfrm>
                  <a:off x="3980" y="1290"/>
                  <a:ext cx="106" cy="374"/>
                </a:xfrm>
                <a:custGeom>
                  <a:avLst/>
                  <a:gdLst>
                    <a:gd name="T0" fmla="+- 0 3980 3980"/>
                    <a:gd name="T1" fmla="*/ T0 w 106"/>
                    <a:gd name="T2" fmla="+- 0 1574 1290"/>
                    <a:gd name="T3" fmla="*/ 1574 h 374"/>
                    <a:gd name="T4" fmla="+- 0 4010 3980"/>
                    <a:gd name="T5" fmla="*/ T4 w 106"/>
                    <a:gd name="T6" fmla="+- 0 1574 1290"/>
                    <a:gd name="T7" fmla="*/ 1574 h 374"/>
                    <a:gd name="T8" fmla="+- 0 4010 3980"/>
                    <a:gd name="T9" fmla="*/ T8 w 106"/>
                    <a:gd name="T10" fmla="+- 0 1290 1290"/>
                    <a:gd name="T11" fmla="*/ 1290 h 374"/>
                    <a:gd name="T12" fmla="+- 0 4070 3980"/>
                    <a:gd name="T13" fmla="*/ T12 w 106"/>
                    <a:gd name="T14" fmla="+- 0 1290 1290"/>
                    <a:gd name="T15" fmla="*/ 1290 h 374"/>
                    <a:gd name="T16" fmla="+- 0 4070 3980"/>
                    <a:gd name="T17" fmla="*/ T16 w 106"/>
                    <a:gd name="T18" fmla="+- 0 1574 1290"/>
                    <a:gd name="T19" fmla="*/ 1574 h 374"/>
                    <a:gd name="T20" fmla="+- 0 4086 3980"/>
                    <a:gd name="T21" fmla="*/ T20 w 106"/>
                    <a:gd name="T22" fmla="+- 0 1574 1290"/>
                    <a:gd name="T23" fmla="*/ 1574 h 374"/>
                    <a:gd name="T24" fmla="+- 0 4040 3980"/>
                    <a:gd name="T25" fmla="*/ T24 w 106"/>
                    <a:gd name="T26" fmla="+- 0 1664 1290"/>
                    <a:gd name="T27" fmla="*/ 1664 h 374"/>
                    <a:gd name="T28" fmla="+- 0 3980 3980"/>
                    <a:gd name="T29" fmla="*/ T28 w 106"/>
                    <a:gd name="T30" fmla="+- 0 1574 1290"/>
                    <a:gd name="T31" fmla="*/ 1574 h 374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</a:cxnLst>
                  <a:rect l="0" t="0" r="r" b="b"/>
                  <a:pathLst>
                    <a:path w="106" h="374">
                      <a:moveTo>
                        <a:pt x="0" y="284"/>
                      </a:moveTo>
                      <a:lnTo>
                        <a:pt x="30" y="284"/>
                      </a:lnTo>
                      <a:lnTo>
                        <a:pt x="30" y="0"/>
                      </a:lnTo>
                      <a:lnTo>
                        <a:pt x="90" y="0"/>
                      </a:lnTo>
                      <a:lnTo>
                        <a:pt x="90" y="284"/>
                      </a:lnTo>
                      <a:lnTo>
                        <a:pt x="106" y="284"/>
                      </a:lnTo>
                      <a:lnTo>
                        <a:pt x="60" y="374"/>
                      </a:lnTo>
                      <a:lnTo>
                        <a:pt x="0" y="284"/>
                      </a:lnTo>
                      <a:close/>
                    </a:path>
                  </a:pathLst>
                </a:custGeom>
                <a:grp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267" name="Group 1028"/>
              <p:cNvGrpSpPr>
                <a:grpSpLocks/>
              </p:cNvGrpSpPr>
              <p:nvPr/>
            </p:nvGrpSpPr>
            <p:grpSpPr bwMode="auto">
              <a:xfrm>
                <a:off x="2003832" y="4480070"/>
                <a:ext cx="33649" cy="169432"/>
                <a:chOff x="3980" y="1290"/>
                <a:chExt cx="106" cy="374"/>
              </a:xfrm>
              <a:solidFill>
                <a:schemeClr val="tx1">
                  <a:lumMod val="50000"/>
                  <a:lumOff val="50000"/>
                </a:schemeClr>
              </a:solidFill>
            </p:grpSpPr>
            <p:sp>
              <p:nvSpPr>
                <p:cNvPr id="285" name="Freeform 1029"/>
                <p:cNvSpPr>
                  <a:spLocks/>
                </p:cNvSpPr>
                <p:nvPr/>
              </p:nvSpPr>
              <p:spPr bwMode="auto">
                <a:xfrm>
                  <a:off x="3980" y="1290"/>
                  <a:ext cx="106" cy="374"/>
                </a:xfrm>
                <a:custGeom>
                  <a:avLst/>
                  <a:gdLst>
                    <a:gd name="T0" fmla="+- 0 3980 3980"/>
                    <a:gd name="T1" fmla="*/ T0 w 106"/>
                    <a:gd name="T2" fmla="+- 0 1574 1290"/>
                    <a:gd name="T3" fmla="*/ 1574 h 374"/>
                    <a:gd name="T4" fmla="+- 0 4010 3980"/>
                    <a:gd name="T5" fmla="*/ T4 w 106"/>
                    <a:gd name="T6" fmla="+- 0 1574 1290"/>
                    <a:gd name="T7" fmla="*/ 1574 h 374"/>
                    <a:gd name="T8" fmla="+- 0 4010 3980"/>
                    <a:gd name="T9" fmla="*/ T8 w 106"/>
                    <a:gd name="T10" fmla="+- 0 1290 1290"/>
                    <a:gd name="T11" fmla="*/ 1290 h 374"/>
                    <a:gd name="T12" fmla="+- 0 4070 3980"/>
                    <a:gd name="T13" fmla="*/ T12 w 106"/>
                    <a:gd name="T14" fmla="+- 0 1290 1290"/>
                    <a:gd name="T15" fmla="*/ 1290 h 374"/>
                    <a:gd name="T16" fmla="+- 0 4070 3980"/>
                    <a:gd name="T17" fmla="*/ T16 w 106"/>
                    <a:gd name="T18" fmla="+- 0 1574 1290"/>
                    <a:gd name="T19" fmla="*/ 1574 h 374"/>
                    <a:gd name="T20" fmla="+- 0 4086 3980"/>
                    <a:gd name="T21" fmla="*/ T20 w 106"/>
                    <a:gd name="T22" fmla="+- 0 1574 1290"/>
                    <a:gd name="T23" fmla="*/ 1574 h 374"/>
                    <a:gd name="T24" fmla="+- 0 4040 3980"/>
                    <a:gd name="T25" fmla="*/ T24 w 106"/>
                    <a:gd name="T26" fmla="+- 0 1664 1290"/>
                    <a:gd name="T27" fmla="*/ 1664 h 374"/>
                    <a:gd name="T28" fmla="+- 0 3980 3980"/>
                    <a:gd name="T29" fmla="*/ T28 w 106"/>
                    <a:gd name="T30" fmla="+- 0 1574 1290"/>
                    <a:gd name="T31" fmla="*/ 1574 h 374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</a:cxnLst>
                  <a:rect l="0" t="0" r="r" b="b"/>
                  <a:pathLst>
                    <a:path w="106" h="374">
                      <a:moveTo>
                        <a:pt x="0" y="284"/>
                      </a:moveTo>
                      <a:lnTo>
                        <a:pt x="30" y="284"/>
                      </a:lnTo>
                      <a:lnTo>
                        <a:pt x="30" y="0"/>
                      </a:lnTo>
                      <a:lnTo>
                        <a:pt x="90" y="0"/>
                      </a:lnTo>
                      <a:lnTo>
                        <a:pt x="90" y="284"/>
                      </a:lnTo>
                      <a:lnTo>
                        <a:pt x="106" y="284"/>
                      </a:lnTo>
                      <a:lnTo>
                        <a:pt x="60" y="374"/>
                      </a:lnTo>
                      <a:lnTo>
                        <a:pt x="0" y="284"/>
                      </a:lnTo>
                      <a:close/>
                    </a:path>
                  </a:pathLst>
                </a:custGeom>
                <a:grp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268" name="Group 1028"/>
              <p:cNvGrpSpPr>
                <a:grpSpLocks/>
              </p:cNvGrpSpPr>
              <p:nvPr/>
            </p:nvGrpSpPr>
            <p:grpSpPr bwMode="auto">
              <a:xfrm>
                <a:off x="2189396" y="4482452"/>
                <a:ext cx="33649" cy="169432"/>
                <a:chOff x="3980" y="1290"/>
                <a:chExt cx="106" cy="374"/>
              </a:xfrm>
              <a:solidFill>
                <a:schemeClr val="tx1">
                  <a:lumMod val="50000"/>
                  <a:lumOff val="50000"/>
                </a:schemeClr>
              </a:solidFill>
            </p:grpSpPr>
            <p:sp>
              <p:nvSpPr>
                <p:cNvPr id="284" name="Freeform 1029"/>
                <p:cNvSpPr>
                  <a:spLocks/>
                </p:cNvSpPr>
                <p:nvPr/>
              </p:nvSpPr>
              <p:spPr bwMode="auto">
                <a:xfrm>
                  <a:off x="3980" y="1290"/>
                  <a:ext cx="106" cy="374"/>
                </a:xfrm>
                <a:custGeom>
                  <a:avLst/>
                  <a:gdLst>
                    <a:gd name="T0" fmla="+- 0 3980 3980"/>
                    <a:gd name="T1" fmla="*/ T0 w 106"/>
                    <a:gd name="T2" fmla="+- 0 1574 1290"/>
                    <a:gd name="T3" fmla="*/ 1574 h 374"/>
                    <a:gd name="T4" fmla="+- 0 4010 3980"/>
                    <a:gd name="T5" fmla="*/ T4 w 106"/>
                    <a:gd name="T6" fmla="+- 0 1574 1290"/>
                    <a:gd name="T7" fmla="*/ 1574 h 374"/>
                    <a:gd name="T8" fmla="+- 0 4010 3980"/>
                    <a:gd name="T9" fmla="*/ T8 w 106"/>
                    <a:gd name="T10" fmla="+- 0 1290 1290"/>
                    <a:gd name="T11" fmla="*/ 1290 h 374"/>
                    <a:gd name="T12" fmla="+- 0 4070 3980"/>
                    <a:gd name="T13" fmla="*/ T12 w 106"/>
                    <a:gd name="T14" fmla="+- 0 1290 1290"/>
                    <a:gd name="T15" fmla="*/ 1290 h 374"/>
                    <a:gd name="T16" fmla="+- 0 4070 3980"/>
                    <a:gd name="T17" fmla="*/ T16 w 106"/>
                    <a:gd name="T18" fmla="+- 0 1574 1290"/>
                    <a:gd name="T19" fmla="*/ 1574 h 374"/>
                    <a:gd name="T20" fmla="+- 0 4086 3980"/>
                    <a:gd name="T21" fmla="*/ T20 w 106"/>
                    <a:gd name="T22" fmla="+- 0 1574 1290"/>
                    <a:gd name="T23" fmla="*/ 1574 h 374"/>
                    <a:gd name="T24" fmla="+- 0 4040 3980"/>
                    <a:gd name="T25" fmla="*/ T24 w 106"/>
                    <a:gd name="T26" fmla="+- 0 1664 1290"/>
                    <a:gd name="T27" fmla="*/ 1664 h 374"/>
                    <a:gd name="T28" fmla="+- 0 3980 3980"/>
                    <a:gd name="T29" fmla="*/ T28 w 106"/>
                    <a:gd name="T30" fmla="+- 0 1574 1290"/>
                    <a:gd name="T31" fmla="*/ 1574 h 374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</a:cxnLst>
                  <a:rect l="0" t="0" r="r" b="b"/>
                  <a:pathLst>
                    <a:path w="106" h="374">
                      <a:moveTo>
                        <a:pt x="0" y="284"/>
                      </a:moveTo>
                      <a:lnTo>
                        <a:pt x="30" y="284"/>
                      </a:lnTo>
                      <a:lnTo>
                        <a:pt x="30" y="0"/>
                      </a:lnTo>
                      <a:lnTo>
                        <a:pt x="90" y="0"/>
                      </a:lnTo>
                      <a:lnTo>
                        <a:pt x="90" y="284"/>
                      </a:lnTo>
                      <a:lnTo>
                        <a:pt x="106" y="284"/>
                      </a:lnTo>
                      <a:lnTo>
                        <a:pt x="60" y="374"/>
                      </a:lnTo>
                      <a:lnTo>
                        <a:pt x="0" y="284"/>
                      </a:lnTo>
                      <a:close/>
                    </a:path>
                  </a:pathLst>
                </a:custGeom>
                <a:grp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sp>
            <p:nvSpPr>
              <p:cNvPr id="269" name="TextBox 268"/>
              <p:cNvSpPr txBox="1"/>
              <p:nvPr/>
            </p:nvSpPr>
            <p:spPr bwMode="auto">
              <a:xfrm>
                <a:off x="858119" y="4363460"/>
                <a:ext cx="154760" cy="1004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en-US" altLang="zh-TW" sz="800" i="1" dirty="0" smtClean="0">
                    <a:latin typeface="Calibri" pitchFamily="34" charset="0"/>
                    <a:ea typeface="新細明體" pitchFamily="18" charset="-120"/>
                    <a:cs typeface="新細明體" pitchFamily="18" charset="-120"/>
                  </a:rPr>
                  <a:t>6.0</a:t>
                </a:r>
                <a:endParaRPr kumimoji="1" lang="en-US" sz="800" i="1" dirty="0">
                  <a:latin typeface="Calibri" pitchFamily="34" charset="0"/>
                  <a:ea typeface="新細明體" pitchFamily="18" charset="-120"/>
                  <a:cs typeface="新細明體" pitchFamily="18" charset="-120"/>
                </a:endParaRPr>
              </a:p>
            </p:txBody>
          </p:sp>
          <p:grpSp>
            <p:nvGrpSpPr>
              <p:cNvPr id="270" name="Group 1028"/>
              <p:cNvGrpSpPr>
                <a:grpSpLocks/>
              </p:cNvGrpSpPr>
              <p:nvPr/>
            </p:nvGrpSpPr>
            <p:grpSpPr bwMode="auto">
              <a:xfrm>
                <a:off x="2550034" y="4478977"/>
                <a:ext cx="33649" cy="169432"/>
                <a:chOff x="3980" y="1290"/>
                <a:chExt cx="106" cy="374"/>
              </a:xfrm>
              <a:solidFill>
                <a:schemeClr val="tx1">
                  <a:lumMod val="50000"/>
                  <a:lumOff val="50000"/>
                </a:schemeClr>
              </a:solidFill>
            </p:grpSpPr>
            <p:sp>
              <p:nvSpPr>
                <p:cNvPr id="283" name="Freeform 1029"/>
                <p:cNvSpPr>
                  <a:spLocks/>
                </p:cNvSpPr>
                <p:nvPr/>
              </p:nvSpPr>
              <p:spPr bwMode="auto">
                <a:xfrm>
                  <a:off x="3980" y="1290"/>
                  <a:ext cx="106" cy="374"/>
                </a:xfrm>
                <a:custGeom>
                  <a:avLst/>
                  <a:gdLst>
                    <a:gd name="T0" fmla="+- 0 3980 3980"/>
                    <a:gd name="T1" fmla="*/ T0 w 106"/>
                    <a:gd name="T2" fmla="+- 0 1574 1290"/>
                    <a:gd name="T3" fmla="*/ 1574 h 374"/>
                    <a:gd name="T4" fmla="+- 0 4010 3980"/>
                    <a:gd name="T5" fmla="*/ T4 w 106"/>
                    <a:gd name="T6" fmla="+- 0 1574 1290"/>
                    <a:gd name="T7" fmla="*/ 1574 h 374"/>
                    <a:gd name="T8" fmla="+- 0 4010 3980"/>
                    <a:gd name="T9" fmla="*/ T8 w 106"/>
                    <a:gd name="T10" fmla="+- 0 1290 1290"/>
                    <a:gd name="T11" fmla="*/ 1290 h 374"/>
                    <a:gd name="T12" fmla="+- 0 4070 3980"/>
                    <a:gd name="T13" fmla="*/ T12 w 106"/>
                    <a:gd name="T14" fmla="+- 0 1290 1290"/>
                    <a:gd name="T15" fmla="*/ 1290 h 374"/>
                    <a:gd name="T16" fmla="+- 0 4070 3980"/>
                    <a:gd name="T17" fmla="*/ T16 w 106"/>
                    <a:gd name="T18" fmla="+- 0 1574 1290"/>
                    <a:gd name="T19" fmla="*/ 1574 h 374"/>
                    <a:gd name="T20" fmla="+- 0 4086 3980"/>
                    <a:gd name="T21" fmla="*/ T20 w 106"/>
                    <a:gd name="T22" fmla="+- 0 1574 1290"/>
                    <a:gd name="T23" fmla="*/ 1574 h 374"/>
                    <a:gd name="T24" fmla="+- 0 4040 3980"/>
                    <a:gd name="T25" fmla="*/ T24 w 106"/>
                    <a:gd name="T26" fmla="+- 0 1664 1290"/>
                    <a:gd name="T27" fmla="*/ 1664 h 374"/>
                    <a:gd name="T28" fmla="+- 0 3980 3980"/>
                    <a:gd name="T29" fmla="*/ T28 w 106"/>
                    <a:gd name="T30" fmla="+- 0 1574 1290"/>
                    <a:gd name="T31" fmla="*/ 1574 h 374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</a:cxnLst>
                  <a:rect l="0" t="0" r="r" b="b"/>
                  <a:pathLst>
                    <a:path w="106" h="374">
                      <a:moveTo>
                        <a:pt x="0" y="284"/>
                      </a:moveTo>
                      <a:lnTo>
                        <a:pt x="30" y="284"/>
                      </a:lnTo>
                      <a:lnTo>
                        <a:pt x="30" y="0"/>
                      </a:lnTo>
                      <a:lnTo>
                        <a:pt x="90" y="0"/>
                      </a:lnTo>
                      <a:lnTo>
                        <a:pt x="90" y="284"/>
                      </a:lnTo>
                      <a:lnTo>
                        <a:pt x="106" y="284"/>
                      </a:lnTo>
                      <a:lnTo>
                        <a:pt x="60" y="374"/>
                      </a:lnTo>
                      <a:lnTo>
                        <a:pt x="0" y="284"/>
                      </a:lnTo>
                      <a:close/>
                    </a:path>
                  </a:pathLst>
                </a:custGeom>
                <a:grp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271" name="Group 1028"/>
              <p:cNvGrpSpPr>
                <a:grpSpLocks/>
              </p:cNvGrpSpPr>
              <p:nvPr/>
            </p:nvGrpSpPr>
            <p:grpSpPr bwMode="auto">
              <a:xfrm>
                <a:off x="2730560" y="4475622"/>
                <a:ext cx="33649" cy="169432"/>
                <a:chOff x="3980" y="1290"/>
                <a:chExt cx="106" cy="374"/>
              </a:xfrm>
              <a:solidFill>
                <a:schemeClr val="tx1">
                  <a:lumMod val="50000"/>
                  <a:lumOff val="50000"/>
                </a:schemeClr>
              </a:solidFill>
            </p:grpSpPr>
            <p:sp>
              <p:nvSpPr>
                <p:cNvPr id="282" name="Freeform 1029"/>
                <p:cNvSpPr>
                  <a:spLocks/>
                </p:cNvSpPr>
                <p:nvPr/>
              </p:nvSpPr>
              <p:spPr bwMode="auto">
                <a:xfrm>
                  <a:off x="3980" y="1290"/>
                  <a:ext cx="106" cy="374"/>
                </a:xfrm>
                <a:custGeom>
                  <a:avLst/>
                  <a:gdLst>
                    <a:gd name="T0" fmla="+- 0 3980 3980"/>
                    <a:gd name="T1" fmla="*/ T0 w 106"/>
                    <a:gd name="T2" fmla="+- 0 1574 1290"/>
                    <a:gd name="T3" fmla="*/ 1574 h 374"/>
                    <a:gd name="T4" fmla="+- 0 4010 3980"/>
                    <a:gd name="T5" fmla="*/ T4 w 106"/>
                    <a:gd name="T6" fmla="+- 0 1574 1290"/>
                    <a:gd name="T7" fmla="*/ 1574 h 374"/>
                    <a:gd name="T8" fmla="+- 0 4010 3980"/>
                    <a:gd name="T9" fmla="*/ T8 w 106"/>
                    <a:gd name="T10" fmla="+- 0 1290 1290"/>
                    <a:gd name="T11" fmla="*/ 1290 h 374"/>
                    <a:gd name="T12" fmla="+- 0 4070 3980"/>
                    <a:gd name="T13" fmla="*/ T12 w 106"/>
                    <a:gd name="T14" fmla="+- 0 1290 1290"/>
                    <a:gd name="T15" fmla="*/ 1290 h 374"/>
                    <a:gd name="T16" fmla="+- 0 4070 3980"/>
                    <a:gd name="T17" fmla="*/ T16 w 106"/>
                    <a:gd name="T18" fmla="+- 0 1574 1290"/>
                    <a:gd name="T19" fmla="*/ 1574 h 374"/>
                    <a:gd name="T20" fmla="+- 0 4086 3980"/>
                    <a:gd name="T21" fmla="*/ T20 w 106"/>
                    <a:gd name="T22" fmla="+- 0 1574 1290"/>
                    <a:gd name="T23" fmla="*/ 1574 h 374"/>
                    <a:gd name="T24" fmla="+- 0 4040 3980"/>
                    <a:gd name="T25" fmla="*/ T24 w 106"/>
                    <a:gd name="T26" fmla="+- 0 1664 1290"/>
                    <a:gd name="T27" fmla="*/ 1664 h 374"/>
                    <a:gd name="T28" fmla="+- 0 3980 3980"/>
                    <a:gd name="T29" fmla="*/ T28 w 106"/>
                    <a:gd name="T30" fmla="+- 0 1574 1290"/>
                    <a:gd name="T31" fmla="*/ 1574 h 374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</a:cxnLst>
                  <a:rect l="0" t="0" r="r" b="b"/>
                  <a:pathLst>
                    <a:path w="106" h="374">
                      <a:moveTo>
                        <a:pt x="0" y="284"/>
                      </a:moveTo>
                      <a:lnTo>
                        <a:pt x="30" y="284"/>
                      </a:lnTo>
                      <a:lnTo>
                        <a:pt x="30" y="0"/>
                      </a:lnTo>
                      <a:lnTo>
                        <a:pt x="90" y="0"/>
                      </a:lnTo>
                      <a:lnTo>
                        <a:pt x="90" y="284"/>
                      </a:lnTo>
                      <a:lnTo>
                        <a:pt x="106" y="284"/>
                      </a:lnTo>
                      <a:lnTo>
                        <a:pt x="60" y="374"/>
                      </a:lnTo>
                      <a:lnTo>
                        <a:pt x="0" y="284"/>
                      </a:lnTo>
                      <a:close/>
                    </a:path>
                  </a:pathLst>
                </a:custGeom>
                <a:grp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sp>
            <p:nvSpPr>
              <p:cNvPr id="272" name="TextBox 271"/>
              <p:cNvSpPr txBox="1"/>
              <p:nvPr/>
            </p:nvSpPr>
            <p:spPr bwMode="auto">
              <a:xfrm>
                <a:off x="1022641" y="4369473"/>
                <a:ext cx="178378" cy="1004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en-US" altLang="zh-TW" sz="800" i="1" dirty="0" smtClean="0">
                    <a:latin typeface="Calibri" pitchFamily="34" charset="0"/>
                    <a:ea typeface="新細明體" pitchFamily="18" charset="-120"/>
                    <a:cs typeface="新細明體" pitchFamily="18" charset="-120"/>
                  </a:rPr>
                  <a:t>11.2</a:t>
                </a:r>
                <a:endParaRPr kumimoji="1" lang="en-US" sz="800" i="1" dirty="0">
                  <a:latin typeface="Calibri" pitchFamily="34" charset="0"/>
                  <a:ea typeface="新細明體" pitchFamily="18" charset="-120"/>
                  <a:cs typeface="新細明體" pitchFamily="18" charset="-120"/>
                </a:endParaRPr>
              </a:p>
            </p:txBody>
          </p:sp>
          <p:sp>
            <p:nvSpPr>
              <p:cNvPr id="273" name="TextBox 272"/>
              <p:cNvSpPr txBox="1"/>
              <p:nvPr/>
            </p:nvSpPr>
            <p:spPr bwMode="auto">
              <a:xfrm>
                <a:off x="1202008" y="4365104"/>
                <a:ext cx="178378" cy="1004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en-US" altLang="zh-TW" sz="800" i="1" dirty="0" smtClean="0">
                    <a:latin typeface="Calibri" pitchFamily="34" charset="0"/>
                    <a:ea typeface="新細明體" pitchFamily="18" charset="-120"/>
                    <a:cs typeface="新細明體" pitchFamily="18" charset="-120"/>
                  </a:rPr>
                  <a:t>11.2</a:t>
                </a:r>
                <a:endParaRPr kumimoji="1" lang="en-US" sz="800" i="1" dirty="0">
                  <a:latin typeface="Calibri" pitchFamily="34" charset="0"/>
                  <a:ea typeface="新細明體" pitchFamily="18" charset="-120"/>
                  <a:cs typeface="新細明體" pitchFamily="18" charset="-120"/>
                </a:endParaRPr>
              </a:p>
            </p:txBody>
          </p:sp>
          <p:sp>
            <p:nvSpPr>
              <p:cNvPr id="274" name="TextBox 273"/>
              <p:cNvSpPr txBox="1"/>
              <p:nvPr/>
            </p:nvSpPr>
            <p:spPr bwMode="auto">
              <a:xfrm>
                <a:off x="1396155" y="4369473"/>
                <a:ext cx="178378" cy="1004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en-US" altLang="zh-TW" sz="800" i="1" dirty="0" smtClean="0">
                    <a:latin typeface="Calibri" pitchFamily="34" charset="0"/>
                    <a:ea typeface="新細明體" pitchFamily="18" charset="-120"/>
                    <a:cs typeface="新細明體" pitchFamily="18" charset="-120"/>
                  </a:rPr>
                  <a:t>11.2</a:t>
                </a:r>
                <a:endParaRPr kumimoji="1" lang="en-US" sz="800" i="1" dirty="0">
                  <a:latin typeface="Calibri" pitchFamily="34" charset="0"/>
                  <a:ea typeface="新細明體" pitchFamily="18" charset="-120"/>
                  <a:cs typeface="新細明體" pitchFamily="18" charset="-120"/>
                </a:endParaRPr>
              </a:p>
            </p:txBody>
          </p:sp>
          <p:sp>
            <p:nvSpPr>
              <p:cNvPr id="275" name="TextBox 274"/>
              <p:cNvSpPr txBox="1"/>
              <p:nvPr/>
            </p:nvSpPr>
            <p:spPr bwMode="auto">
              <a:xfrm>
                <a:off x="1586760" y="4372607"/>
                <a:ext cx="178378" cy="1004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en-US" altLang="zh-TW" sz="800" i="1" dirty="0" smtClean="0">
                    <a:latin typeface="Calibri" pitchFamily="34" charset="0"/>
                    <a:ea typeface="新細明體" pitchFamily="18" charset="-120"/>
                    <a:cs typeface="新細明體" pitchFamily="18" charset="-120"/>
                  </a:rPr>
                  <a:t>11.2</a:t>
                </a:r>
                <a:endParaRPr kumimoji="1" lang="en-US" sz="800" i="1" dirty="0">
                  <a:latin typeface="Calibri" pitchFamily="34" charset="0"/>
                  <a:ea typeface="新細明體" pitchFamily="18" charset="-120"/>
                  <a:cs typeface="新細明體" pitchFamily="18" charset="-120"/>
                </a:endParaRPr>
              </a:p>
            </p:txBody>
          </p:sp>
          <p:sp>
            <p:nvSpPr>
              <p:cNvPr id="276" name="TextBox 275"/>
              <p:cNvSpPr txBox="1"/>
              <p:nvPr/>
            </p:nvSpPr>
            <p:spPr bwMode="auto">
              <a:xfrm>
                <a:off x="1774685" y="4369473"/>
                <a:ext cx="178378" cy="1004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en-US" altLang="zh-TW" sz="800" i="1" dirty="0" smtClean="0">
                    <a:latin typeface="Calibri" pitchFamily="34" charset="0"/>
                    <a:ea typeface="新細明體" pitchFamily="18" charset="-120"/>
                    <a:cs typeface="新細明體" pitchFamily="18" charset="-120"/>
                  </a:rPr>
                  <a:t>11.2</a:t>
                </a:r>
                <a:endParaRPr kumimoji="1" lang="en-US" sz="800" i="1" dirty="0">
                  <a:latin typeface="Calibri" pitchFamily="34" charset="0"/>
                  <a:ea typeface="新細明體" pitchFamily="18" charset="-120"/>
                  <a:cs typeface="新細明體" pitchFamily="18" charset="-120"/>
                </a:endParaRPr>
              </a:p>
            </p:txBody>
          </p:sp>
          <p:sp>
            <p:nvSpPr>
              <p:cNvPr id="277" name="TextBox 276"/>
              <p:cNvSpPr txBox="1"/>
              <p:nvPr/>
            </p:nvSpPr>
            <p:spPr bwMode="auto">
              <a:xfrm>
                <a:off x="1957819" y="4372607"/>
                <a:ext cx="178378" cy="1004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en-US" altLang="zh-TW" sz="800" i="1" dirty="0" smtClean="0">
                    <a:latin typeface="Calibri" pitchFamily="34" charset="0"/>
                    <a:ea typeface="新細明體" pitchFamily="18" charset="-120"/>
                    <a:cs typeface="新細明體" pitchFamily="18" charset="-120"/>
                  </a:rPr>
                  <a:t>11.2</a:t>
                </a:r>
                <a:endParaRPr kumimoji="1" lang="en-US" sz="800" i="1" dirty="0">
                  <a:latin typeface="Calibri" pitchFamily="34" charset="0"/>
                  <a:ea typeface="新細明體" pitchFamily="18" charset="-120"/>
                  <a:cs typeface="新細明體" pitchFamily="18" charset="-120"/>
                </a:endParaRPr>
              </a:p>
            </p:txBody>
          </p:sp>
          <p:sp>
            <p:nvSpPr>
              <p:cNvPr id="278" name="TextBox 277"/>
              <p:cNvSpPr txBox="1"/>
              <p:nvPr/>
            </p:nvSpPr>
            <p:spPr bwMode="auto">
              <a:xfrm>
                <a:off x="2152879" y="4372607"/>
                <a:ext cx="178378" cy="1004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en-US" altLang="zh-TW" sz="800" i="1" dirty="0" smtClean="0">
                    <a:latin typeface="Calibri" pitchFamily="34" charset="0"/>
                    <a:ea typeface="新細明體" pitchFamily="18" charset="-120"/>
                    <a:cs typeface="新細明體" pitchFamily="18" charset="-120"/>
                  </a:rPr>
                  <a:t>11.2</a:t>
                </a:r>
                <a:endParaRPr kumimoji="1" lang="en-US" sz="800" i="1" dirty="0">
                  <a:latin typeface="Calibri" pitchFamily="34" charset="0"/>
                  <a:ea typeface="新細明體" pitchFamily="18" charset="-120"/>
                  <a:cs typeface="新細明體" pitchFamily="18" charset="-120"/>
                </a:endParaRPr>
              </a:p>
            </p:txBody>
          </p:sp>
          <p:sp>
            <p:nvSpPr>
              <p:cNvPr id="279" name="TextBox 278"/>
              <p:cNvSpPr txBox="1"/>
              <p:nvPr/>
            </p:nvSpPr>
            <p:spPr bwMode="auto">
              <a:xfrm>
                <a:off x="2334643" y="4366216"/>
                <a:ext cx="178378" cy="1004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en-US" altLang="zh-TW" sz="800" i="1" dirty="0" smtClean="0">
                    <a:latin typeface="Calibri" pitchFamily="34" charset="0"/>
                    <a:ea typeface="新細明體" pitchFamily="18" charset="-120"/>
                    <a:cs typeface="新細明體" pitchFamily="18" charset="-120"/>
                  </a:rPr>
                  <a:t>11.2</a:t>
                </a:r>
                <a:endParaRPr kumimoji="1" lang="en-US" sz="800" i="1" dirty="0">
                  <a:latin typeface="Calibri" pitchFamily="34" charset="0"/>
                  <a:ea typeface="新細明體" pitchFamily="18" charset="-120"/>
                  <a:cs typeface="新細明體" pitchFamily="18" charset="-120"/>
                </a:endParaRPr>
              </a:p>
            </p:txBody>
          </p:sp>
          <p:sp>
            <p:nvSpPr>
              <p:cNvPr id="280" name="TextBox 279"/>
              <p:cNvSpPr txBox="1"/>
              <p:nvPr/>
            </p:nvSpPr>
            <p:spPr bwMode="auto">
              <a:xfrm>
                <a:off x="2513683" y="4372607"/>
                <a:ext cx="178378" cy="1004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en-US" altLang="zh-TW" sz="800" i="1" dirty="0" smtClean="0">
                    <a:latin typeface="Calibri" pitchFamily="34" charset="0"/>
                    <a:ea typeface="新細明體" pitchFamily="18" charset="-120"/>
                    <a:cs typeface="新細明體" pitchFamily="18" charset="-120"/>
                  </a:rPr>
                  <a:t>11.2</a:t>
                </a:r>
                <a:endParaRPr kumimoji="1" lang="en-US" sz="800" i="1" dirty="0">
                  <a:latin typeface="Calibri" pitchFamily="34" charset="0"/>
                  <a:ea typeface="新細明體" pitchFamily="18" charset="-120"/>
                  <a:cs typeface="新細明體" pitchFamily="18" charset="-120"/>
                </a:endParaRPr>
              </a:p>
            </p:txBody>
          </p:sp>
          <p:sp>
            <p:nvSpPr>
              <p:cNvPr id="281" name="TextBox 280"/>
              <p:cNvSpPr txBox="1"/>
              <p:nvPr/>
            </p:nvSpPr>
            <p:spPr bwMode="auto">
              <a:xfrm>
                <a:off x="2692061" y="4372607"/>
                <a:ext cx="178378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en-US" altLang="zh-TW" sz="800" i="1" dirty="0" smtClean="0">
                    <a:latin typeface="Calibri" pitchFamily="34" charset="0"/>
                    <a:ea typeface="新細明體" pitchFamily="18" charset="-120"/>
                    <a:cs typeface="新細明體" pitchFamily="18" charset="-120"/>
                  </a:rPr>
                  <a:t>6.0</a:t>
                </a:r>
                <a:endParaRPr kumimoji="1" lang="en-US" sz="800" i="1" dirty="0">
                  <a:latin typeface="Calibri" pitchFamily="34" charset="0"/>
                  <a:ea typeface="新細明體" pitchFamily="18" charset="-120"/>
                  <a:cs typeface="新細明體" pitchFamily="18" charset="-120"/>
                </a:endParaRPr>
              </a:p>
            </p:txBody>
          </p:sp>
        </p:grpSp>
        <p:grpSp>
          <p:nvGrpSpPr>
            <p:cNvPr id="143" name="Group 142"/>
            <p:cNvGrpSpPr/>
            <p:nvPr/>
          </p:nvGrpSpPr>
          <p:grpSpPr>
            <a:xfrm>
              <a:off x="860063" y="5115671"/>
              <a:ext cx="2012320" cy="289535"/>
              <a:chOff x="858119" y="4363460"/>
              <a:chExt cx="2012320" cy="289535"/>
            </a:xfrm>
          </p:grpSpPr>
          <p:grpSp>
            <p:nvGrpSpPr>
              <p:cNvPr id="227" name="Group 1028"/>
              <p:cNvGrpSpPr>
                <a:grpSpLocks/>
              </p:cNvGrpSpPr>
              <p:nvPr/>
            </p:nvGrpSpPr>
            <p:grpSpPr bwMode="auto">
              <a:xfrm>
                <a:off x="1629439" y="4483563"/>
                <a:ext cx="33649" cy="169432"/>
                <a:chOff x="3980" y="1290"/>
                <a:chExt cx="106" cy="374"/>
              </a:xfrm>
              <a:solidFill>
                <a:schemeClr val="tx1">
                  <a:lumMod val="50000"/>
                  <a:lumOff val="50000"/>
                </a:schemeClr>
              </a:solidFill>
            </p:grpSpPr>
            <p:sp>
              <p:nvSpPr>
                <p:cNvPr id="259" name="Freeform 1029"/>
                <p:cNvSpPr>
                  <a:spLocks/>
                </p:cNvSpPr>
                <p:nvPr/>
              </p:nvSpPr>
              <p:spPr bwMode="auto">
                <a:xfrm>
                  <a:off x="3980" y="1290"/>
                  <a:ext cx="106" cy="374"/>
                </a:xfrm>
                <a:custGeom>
                  <a:avLst/>
                  <a:gdLst>
                    <a:gd name="T0" fmla="+- 0 3980 3980"/>
                    <a:gd name="T1" fmla="*/ T0 w 106"/>
                    <a:gd name="T2" fmla="+- 0 1574 1290"/>
                    <a:gd name="T3" fmla="*/ 1574 h 374"/>
                    <a:gd name="T4" fmla="+- 0 4010 3980"/>
                    <a:gd name="T5" fmla="*/ T4 w 106"/>
                    <a:gd name="T6" fmla="+- 0 1574 1290"/>
                    <a:gd name="T7" fmla="*/ 1574 h 374"/>
                    <a:gd name="T8" fmla="+- 0 4010 3980"/>
                    <a:gd name="T9" fmla="*/ T8 w 106"/>
                    <a:gd name="T10" fmla="+- 0 1290 1290"/>
                    <a:gd name="T11" fmla="*/ 1290 h 374"/>
                    <a:gd name="T12" fmla="+- 0 4070 3980"/>
                    <a:gd name="T13" fmla="*/ T12 w 106"/>
                    <a:gd name="T14" fmla="+- 0 1290 1290"/>
                    <a:gd name="T15" fmla="*/ 1290 h 374"/>
                    <a:gd name="T16" fmla="+- 0 4070 3980"/>
                    <a:gd name="T17" fmla="*/ T16 w 106"/>
                    <a:gd name="T18" fmla="+- 0 1574 1290"/>
                    <a:gd name="T19" fmla="*/ 1574 h 374"/>
                    <a:gd name="T20" fmla="+- 0 4086 3980"/>
                    <a:gd name="T21" fmla="*/ T20 w 106"/>
                    <a:gd name="T22" fmla="+- 0 1574 1290"/>
                    <a:gd name="T23" fmla="*/ 1574 h 374"/>
                    <a:gd name="T24" fmla="+- 0 4040 3980"/>
                    <a:gd name="T25" fmla="*/ T24 w 106"/>
                    <a:gd name="T26" fmla="+- 0 1664 1290"/>
                    <a:gd name="T27" fmla="*/ 1664 h 374"/>
                    <a:gd name="T28" fmla="+- 0 3980 3980"/>
                    <a:gd name="T29" fmla="*/ T28 w 106"/>
                    <a:gd name="T30" fmla="+- 0 1574 1290"/>
                    <a:gd name="T31" fmla="*/ 1574 h 374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</a:cxnLst>
                  <a:rect l="0" t="0" r="r" b="b"/>
                  <a:pathLst>
                    <a:path w="106" h="374">
                      <a:moveTo>
                        <a:pt x="0" y="284"/>
                      </a:moveTo>
                      <a:lnTo>
                        <a:pt x="30" y="284"/>
                      </a:lnTo>
                      <a:lnTo>
                        <a:pt x="30" y="0"/>
                      </a:lnTo>
                      <a:lnTo>
                        <a:pt x="90" y="0"/>
                      </a:lnTo>
                      <a:lnTo>
                        <a:pt x="90" y="284"/>
                      </a:lnTo>
                      <a:lnTo>
                        <a:pt x="106" y="284"/>
                      </a:lnTo>
                      <a:lnTo>
                        <a:pt x="60" y="374"/>
                      </a:lnTo>
                      <a:lnTo>
                        <a:pt x="0" y="284"/>
                      </a:lnTo>
                      <a:close/>
                    </a:path>
                  </a:pathLst>
                </a:custGeom>
                <a:grp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228" name="Group 1028"/>
              <p:cNvGrpSpPr>
                <a:grpSpLocks/>
              </p:cNvGrpSpPr>
              <p:nvPr/>
            </p:nvGrpSpPr>
            <p:grpSpPr bwMode="auto">
              <a:xfrm>
                <a:off x="907395" y="4480070"/>
                <a:ext cx="33649" cy="169432"/>
                <a:chOff x="3980" y="1290"/>
                <a:chExt cx="106" cy="374"/>
              </a:xfrm>
              <a:solidFill>
                <a:schemeClr val="tx1">
                  <a:lumMod val="50000"/>
                  <a:lumOff val="50000"/>
                </a:schemeClr>
              </a:solidFill>
            </p:grpSpPr>
            <p:sp>
              <p:nvSpPr>
                <p:cNvPr id="258" name="Freeform 1029"/>
                <p:cNvSpPr>
                  <a:spLocks/>
                </p:cNvSpPr>
                <p:nvPr/>
              </p:nvSpPr>
              <p:spPr bwMode="auto">
                <a:xfrm>
                  <a:off x="3980" y="1290"/>
                  <a:ext cx="106" cy="374"/>
                </a:xfrm>
                <a:custGeom>
                  <a:avLst/>
                  <a:gdLst>
                    <a:gd name="T0" fmla="+- 0 3980 3980"/>
                    <a:gd name="T1" fmla="*/ T0 w 106"/>
                    <a:gd name="T2" fmla="+- 0 1574 1290"/>
                    <a:gd name="T3" fmla="*/ 1574 h 374"/>
                    <a:gd name="T4" fmla="+- 0 4010 3980"/>
                    <a:gd name="T5" fmla="*/ T4 w 106"/>
                    <a:gd name="T6" fmla="+- 0 1574 1290"/>
                    <a:gd name="T7" fmla="*/ 1574 h 374"/>
                    <a:gd name="T8" fmla="+- 0 4010 3980"/>
                    <a:gd name="T9" fmla="*/ T8 w 106"/>
                    <a:gd name="T10" fmla="+- 0 1290 1290"/>
                    <a:gd name="T11" fmla="*/ 1290 h 374"/>
                    <a:gd name="T12" fmla="+- 0 4070 3980"/>
                    <a:gd name="T13" fmla="*/ T12 w 106"/>
                    <a:gd name="T14" fmla="+- 0 1290 1290"/>
                    <a:gd name="T15" fmla="*/ 1290 h 374"/>
                    <a:gd name="T16" fmla="+- 0 4070 3980"/>
                    <a:gd name="T17" fmla="*/ T16 w 106"/>
                    <a:gd name="T18" fmla="+- 0 1574 1290"/>
                    <a:gd name="T19" fmla="*/ 1574 h 374"/>
                    <a:gd name="T20" fmla="+- 0 4086 3980"/>
                    <a:gd name="T21" fmla="*/ T20 w 106"/>
                    <a:gd name="T22" fmla="+- 0 1574 1290"/>
                    <a:gd name="T23" fmla="*/ 1574 h 374"/>
                    <a:gd name="T24" fmla="+- 0 4040 3980"/>
                    <a:gd name="T25" fmla="*/ T24 w 106"/>
                    <a:gd name="T26" fmla="+- 0 1664 1290"/>
                    <a:gd name="T27" fmla="*/ 1664 h 374"/>
                    <a:gd name="T28" fmla="+- 0 3980 3980"/>
                    <a:gd name="T29" fmla="*/ T28 w 106"/>
                    <a:gd name="T30" fmla="+- 0 1574 1290"/>
                    <a:gd name="T31" fmla="*/ 1574 h 374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</a:cxnLst>
                  <a:rect l="0" t="0" r="r" b="b"/>
                  <a:pathLst>
                    <a:path w="106" h="374">
                      <a:moveTo>
                        <a:pt x="0" y="284"/>
                      </a:moveTo>
                      <a:lnTo>
                        <a:pt x="30" y="284"/>
                      </a:lnTo>
                      <a:lnTo>
                        <a:pt x="30" y="0"/>
                      </a:lnTo>
                      <a:lnTo>
                        <a:pt x="90" y="0"/>
                      </a:lnTo>
                      <a:lnTo>
                        <a:pt x="90" y="284"/>
                      </a:lnTo>
                      <a:lnTo>
                        <a:pt x="106" y="284"/>
                      </a:lnTo>
                      <a:lnTo>
                        <a:pt x="60" y="374"/>
                      </a:lnTo>
                      <a:lnTo>
                        <a:pt x="0" y="284"/>
                      </a:lnTo>
                      <a:close/>
                    </a:path>
                  </a:pathLst>
                </a:custGeom>
                <a:grp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229" name="Group 1028"/>
              <p:cNvGrpSpPr>
                <a:grpSpLocks/>
              </p:cNvGrpSpPr>
              <p:nvPr/>
            </p:nvGrpSpPr>
            <p:grpSpPr bwMode="auto">
              <a:xfrm>
                <a:off x="1066654" y="4480070"/>
                <a:ext cx="33649" cy="169432"/>
                <a:chOff x="3980" y="1290"/>
                <a:chExt cx="106" cy="374"/>
              </a:xfrm>
              <a:solidFill>
                <a:schemeClr val="tx1">
                  <a:lumMod val="50000"/>
                  <a:lumOff val="50000"/>
                </a:schemeClr>
              </a:solidFill>
            </p:grpSpPr>
            <p:sp>
              <p:nvSpPr>
                <p:cNvPr id="257" name="Freeform 1029"/>
                <p:cNvSpPr>
                  <a:spLocks/>
                </p:cNvSpPr>
                <p:nvPr/>
              </p:nvSpPr>
              <p:spPr bwMode="auto">
                <a:xfrm>
                  <a:off x="3980" y="1290"/>
                  <a:ext cx="106" cy="374"/>
                </a:xfrm>
                <a:custGeom>
                  <a:avLst/>
                  <a:gdLst>
                    <a:gd name="T0" fmla="+- 0 3980 3980"/>
                    <a:gd name="T1" fmla="*/ T0 w 106"/>
                    <a:gd name="T2" fmla="+- 0 1574 1290"/>
                    <a:gd name="T3" fmla="*/ 1574 h 374"/>
                    <a:gd name="T4" fmla="+- 0 4010 3980"/>
                    <a:gd name="T5" fmla="*/ T4 w 106"/>
                    <a:gd name="T6" fmla="+- 0 1574 1290"/>
                    <a:gd name="T7" fmla="*/ 1574 h 374"/>
                    <a:gd name="T8" fmla="+- 0 4010 3980"/>
                    <a:gd name="T9" fmla="*/ T8 w 106"/>
                    <a:gd name="T10" fmla="+- 0 1290 1290"/>
                    <a:gd name="T11" fmla="*/ 1290 h 374"/>
                    <a:gd name="T12" fmla="+- 0 4070 3980"/>
                    <a:gd name="T13" fmla="*/ T12 w 106"/>
                    <a:gd name="T14" fmla="+- 0 1290 1290"/>
                    <a:gd name="T15" fmla="*/ 1290 h 374"/>
                    <a:gd name="T16" fmla="+- 0 4070 3980"/>
                    <a:gd name="T17" fmla="*/ T16 w 106"/>
                    <a:gd name="T18" fmla="+- 0 1574 1290"/>
                    <a:gd name="T19" fmla="*/ 1574 h 374"/>
                    <a:gd name="T20" fmla="+- 0 4086 3980"/>
                    <a:gd name="T21" fmla="*/ T20 w 106"/>
                    <a:gd name="T22" fmla="+- 0 1574 1290"/>
                    <a:gd name="T23" fmla="*/ 1574 h 374"/>
                    <a:gd name="T24" fmla="+- 0 4040 3980"/>
                    <a:gd name="T25" fmla="*/ T24 w 106"/>
                    <a:gd name="T26" fmla="+- 0 1664 1290"/>
                    <a:gd name="T27" fmla="*/ 1664 h 374"/>
                    <a:gd name="T28" fmla="+- 0 3980 3980"/>
                    <a:gd name="T29" fmla="*/ T28 w 106"/>
                    <a:gd name="T30" fmla="+- 0 1574 1290"/>
                    <a:gd name="T31" fmla="*/ 1574 h 374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</a:cxnLst>
                  <a:rect l="0" t="0" r="r" b="b"/>
                  <a:pathLst>
                    <a:path w="106" h="374">
                      <a:moveTo>
                        <a:pt x="0" y="284"/>
                      </a:moveTo>
                      <a:lnTo>
                        <a:pt x="30" y="284"/>
                      </a:lnTo>
                      <a:lnTo>
                        <a:pt x="30" y="0"/>
                      </a:lnTo>
                      <a:lnTo>
                        <a:pt x="90" y="0"/>
                      </a:lnTo>
                      <a:lnTo>
                        <a:pt x="90" y="284"/>
                      </a:lnTo>
                      <a:lnTo>
                        <a:pt x="106" y="284"/>
                      </a:lnTo>
                      <a:lnTo>
                        <a:pt x="60" y="374"/>
                      </a:lnTo>
                      <a:lnTo>
                        <a:pt x="0" y="284"/>
                      </a:lnTo>
                      <a:close/>
                    </a:path>
                  </a:pathLst>
                </a:custGeom>
                <a:grp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230" name="Group 1028"/>
              <p:cNvGrpSpPr>
                <a:grpSpLocks/>
              </p:cNvGrpSpPr>
              <p:nvPr/>
            </p:nvGrpSpPr>
            <p:grpSpPr bwMode="auto">
              <a:xfrm>
                <a:off x="1245694" y="4483563"/>
                <a:ext cx="33649" cy="169432"/>
                <a:chOff x="3980" y="1290"/>
                <a:chExt cx="106" cy="374"/>
              </a:xfrm>
              <a:solidFill>
                <a:schemeClr val="tx1">
                  <a:lumMod val="50000"/>
                  <a:lumOff val="50000"/>
                </a:schemeClr>
              </a:solidFill>
            </p:grpSpPr>
            <p:sp>
              <p:nvSpPr>
                <p:cNvPr id="256" name="Freeform 1029"/>
                <p:cNvSpPr>
                  <a:spLocks/>
                </p:cNvSpPr>
                <p:nvPr/>
              </p:nvSpPr>
              <p:spPr bwMode="auto">
                <a:xfrm>
                  <a:off x="3980" y="1290"/>
                  <a:ext cx="106" cy="374"/>
                </a:xfrm>
                <a:custGeom>
                  <a:avLst/>
                  <a:gdLst>
                    <a:gd name="T0" fmla="+- 0 3980 3980"/>
                    <a:gd name="T1" fmla="*/ T0 w 106"/>
                    <a:gd name="T2" fmla="+- 0 1574 1290"/>
                    <a:gd name="T3" fmla="*/ 1574 h 374"/>
                    <a:gd name="T4" fmla="+- 0 4010 3980"/>
                    <a:gd name="T5" fmla="*/ T4 w 106"/>
                    <a:gd name="T6" fmla="+- 0 1574 1290"/>
                    <a:gd name="T7" fmla="*/ 1574 h 374"/>
                    <a:gd name="T8" fmla="+- 0 4010 3980"/>
                    <a:gd name="T9" fmla="*/ T8 w 106"/>
                    <a:gd name="T10" fmla="+- 0 1290 1290"/>
                    <a:gd name="T11" fmla="*/ 1290 h 374"/>
                    <a:gd name="T12" fmla="+- 0 4070 3980"/>
                    <a:gd name="T13" fmla="*/ T12 w 106"/>
                    <a:gd name="T14" fmla="+- 0 1290 1290"/>
                    <a:gd name="T15" fmla="*/ 1290 h 374"/>
                    <a:gd name="T16" fmla="+- 0 4070 3980"/>
                    <a:gd name="T17" fmla="*/ T16 w 106"/>
                    <a:gd name="T18" fmla="+- 0 1574 1290"/>
                    <a:gd name="T19" fmla="*/ 1574 h 374"/>
                    <a:gd name="T20" fmla="+- 0 4086 3980"/>
                    <a:gd name="T21" fmla="*/ T20 w 106"/>
                    <a:gd name="T22" fmla="+- 0 1574 1290"/>
                    <a:gd name="T23" fmla="*/ 1574 h 374"/>
                    <a:gd name="T24" fmla="+- 0 4040 3980"/>
                    <a:gd name="T25" fmla="*/ T24 w 106"/>
                    <a:gd name="T26" fmla="+- 0 1664 1290"/>
                    <a:gd name="T27" fmla="*/ 1664 h 374"/>
                    <a:gd name="T28" fmla="+- 0 3980 3980"/>
                    <a:gd name="T29" fmla="*/ T28 w 106"/>
                    <a:gd name="T30" fmla="+- 0 1574 1290"/>
                    <a:gd name="T31" fmla="*/ 1574 h 374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</a:cxnLst>
                  <a:rect l="0" t="0" r="r" b="b"/>
                  <a:pathLst>
                    <a:path w="106" h="374">
                      <a:moveTo>
                        <a:pt x="0" y="284"/>
                      </a:moveTo>
                      <a:lnTo>
                        <a:pt x="30" y="284"/>
                      </a:lnTo>
                      <a:lnTo>
                        <a:pt x="30" y="0"/>
                      </a:lnTo>
                      <a:lnTo>
                        <a:pt x="90" y="0"/>
                      </a:lnTo>
                      <a:lnTo>
                        <a:pt x="90" y="284"/>
                      </a:lnTo>
                      <a:lnTo>
                        <a:pt x="106" y="284"/>
                      </a:lnTo>
                      <a:lnTo>
                        <a:pt x="60" y="374"/>
                      </a:lnTo>
                      <a:lnTo>
                        <a:pt x="0" y="284"/>
                      </a:lnTo>
                      <a:close/>
                    </a:path>
                  </a:pathLst>
                </a:custGeom>
                <a:grp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231" name="Group 1028"/>
              <p:cNvGrpSpPr>
                <a:grpSpLocks/>
              </p:cNvGrpSpPr>
              <p:nvPr/>
            </p:nvGrpSpPr>
            <p:grpSpPr bwMode="auto">
              <a:xfrm>
                <a:off x="1433574" y="4480070"/>
                <a:ext cx="33649" cy="169432"/>
                <a:chOff x="3980" y="1290"/>
                <a:chExt cx="106" cy="374"/>
              </a:xfrm>
              <a:solidFill>
                <a:schemeClr val="tx1">
                  <a:lumMod val="50000"/>
                  <a:lumOff val="50000"/>
                </a:schemeClr>
              </a:solidFill>
            </p:grpSpPr>
            <p:sp>
              <p:nvSpPr>
                <p:cNvPr id="255" name="Freeform 1029"/>
                <p:cNvSpPr>
                  <a:spLocks/>
                </p:cNvSpPr>
                <p:nvPr/>
              </p:nvSpPr>
              <p:spPr bwMode="auto">
                <a:xfrm>
                  <a:off x="3980" y="1290"/>
                  <a:ext cx="106" cy="374"/>
                </a:xfrm>
                <a:custGeom>
                  <a:avLst/>
                  <a:gdLst>
                    <a:gd name="T0" fmla="+- 0 3980 3980"/>
                    <a:gd name="T1" fmla="*/ T0 w 106"/>
                    <a:gd name="T2" fmla="+- 0 1574 1290"/>
                    <a:gd name="T3" fmla="*/ 1574 h 374"/>
                    <a:gd name="T4" fmla="+- 0 4010 3980"/>
                    <a:gd name="T5" fmla="*/ T4 w 106"/>
                    <a:gd name="T6" fmla="+- 0 1574 1290"/>
                    <a:gd name="T7" fmla="*/ 1574 h 374"/>
                    <a:gd name="T8" fmla="+- 0 4010 3980"/>
                    <a:gd name="T9" fmla="*/ T8 w 106"/>
                    <a:gd name="T10" fmla="+- 0 1290 1290"/>
                    <a:gd name="T11" fmla="*/ 1290 h 374"/>
                    <a:gd name="T12" fmla="+- 0 4070 3980"/>
                    <a:gd name="T13" fmla="*/ T12 w 106"/>
                    <a:gd name="T14" fmla="+- 0 1290 1290"/>
                    <a:gd name="T15" fmla="*/ 1290 h 374"/>
                    <a:gd name="T16" fmla="+- 0 4070 3980"/>
                    <a:gd name="T17" fmla="*/ T16 w 106"/>
                    <a:gd name="T18" fmla="+- 0 1574 1290"/>
                    <a:gd name="T19" fmla="*/ 1574 h 374"/>
                    <a:gd name="T20" fmla="+- 0 4086 3980"/>
                    <a:gd name="T21" fmla="*/ T20 w 106"/>
                    <a:gd name="T22" fmla="+- 0 1574 1290"/>
                    <a:gd name="T23" fmla="*/ 1574 h 374"/>
                    <a:gd name="T24" fmla="+- 0 4040 3980"/>
                    <a:gd name="T25" fmla="*/ T24 w 106"/>
                    <a:gd name="T26" fmla="+- 0 1664 1290"/>
                    <a:gd name="T27" fmla="*/ 1664 h 374"/>
                    <a:gd name="T28" fmla="+- 0 3980 3980"/>
                    <a:gd name="T29" fmla="*/ T28 w 106"/>
                    <a:gd name="T30" fmla="+- 0 1574 1290"/>
                    <a:gd name="T31" fmla="*/ 1574 h 374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</a:cxnLst>
                  <a:rect l="0" t="0" r="r" b="b"/>
                  <a:pathLst>
                    <a:path w="106" h="374">
                      <a:moveTo>
                        <a:pt x="0" y="284"/>
                      </a:moveTo>
                      <a:lnTo>
                        <a:pt x="30" y="284"/>
                      </a:lnTo>
                      <a:lnTo>
                        <a:pt x="30" y="0"/>
                      </a:lnTo>
                      <a:lnTo>
                        <a:pt x="90" y="0"/>
                      </a:lnTo>
                      <a:lnTo>
                        <a:pt x="90" y="284"/>
                      </a:lnTo>
                      <a:lnTo>
                        <a:pt x="106" y="284"/>
                      </a:lnTo>
                      <a:lnTo>
                        <a:pt x="60" y="374"/>
                      </a:lnTo>
                      <a:lnTo>
                        <a:pt x="0" y="284"/>
                      </a:lnTo>
                      <a:close/>
                    </a:path>
                  </a:pathLst>
                </a:custGeom>
                <a:grp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232" name="Group 1028"/>
              <p:cNvGrpSpPr>
                <a:grpSpLocks/>
              </p:cNvGrpSpPr>
              <p:nvPr/>
            </p:nvGrpSpPr>
            <p:grpSpPr bwMode="auto">
              <a:xfrm>
                <a:off x="2374960" y="4474669"/>
                <a:ext cx="33649" cy="169432"/>
                <a:chOff x="3980" y="1290"/>
                <a:chExt cx="106" cy="374"/>
              </a:xfrm>
              <a:solidFill>
                <a:schemeClr val="tx1">
                  <a:lumMod val="50000"/>
                  <a:lumOff val="50000"/>
                </a:schemeClr>
              </a:solidFill>
            </p:grpSpPr>
            <p:sp>
              <p:nvSpPr>
                <p:cNvPr id="254" name="Freeform 1029"/>
                <p:cNvSpPr>
                  <a:spLocks/>
                </p:cNvSpPr>
                <p:nvPr/>
              </p:nvSpPr>
              <p:spPr bwMode="auto">
                <a:xfrm>
                  <a:off x="3980" y="1290"/>
                  <a:ext cx="106" cy="374"/>
                </a:xfrm>
                <a:custGeom>
                  <a:avLst/>
                  <a:gdLst>
                    <a:gd name="T0" fmla="+- 0 3980 3980"/>
                    <a:gd name="T1" fmla="*/ T0 w 106"/>
                    <a:gd name="T2" fmla="+- 0 1574 1290"/>
                    <a:gd name="T3" fmla="*/ 1574 h 374"/>
                    <a:gd name="T4" fmla="+- 0 4010 3980"/>
                    <a:gd name="T5" fmla="*/ T4 w 106"/>
                    <a:gd name="T6" fmla="+- 0 1574 1290"/>
                    <a:gd name="T7" fmla="*/ 1574 h 374"/>
                    <a:gd name="T8" fmla="+- 0 4010 3980"/>
                    <a:gd name="T9" fmla="*/ T8 w 106"/>
                    <a:gd name="T10" fmla="+- 0 1290 1290"/>
                    <a:gd name="T11" fmla="*/ 1290 h 374"/>
                    <a:gd name="T12" fmla="+- 0 4070 3980"/>
                    <a:gd name="T13" fmla="*/ T12 w 106"/>
                    <a:gd name="T14" fmla="+- 0 1290 1290"/>
                    <a:gd name="T15" fmla="*/ 1290 h 374"/>
                    <a:gd name="T16" fmla="+- 0 4070 3980"/>
                    <a:gd name="T17" fmla="*/ T16 w 106"/>
                    <a:gd name="T18" fmla="+- 0 1574 1290"/>
                    <a:gd name="T19" fmla="*/ 1574 h 374"/>
                    <a:gd name="T20" fmla="+- 0 4086 3980"/>
                    <a:gd name="T21" fmla="*/ T20 w 106"/>
                    <a:gd name="T22" fmla="+- 0 1574 1290"/>
                    <a:gd name="T23" fmla="*/ 1574 h 374"/>
                    <a:gd name="T24" fmla="+- 0 4040 3980"/>
                    <a:gd name="T25" fmla="*/ T24 w 106"/>
                    <a:gd name="T26" fmla="+- 0 1664 1290"/>
                    <a:gd name="T27" fmla="*/ 1664 h 374"/>
                    <a:gd name="T28" fmla="+- 0 3980 3980"/>
                    <a:gd name="T29" fmla="*/ T28 w 106"/>
                    <a:gd name="T30" fmla="+- 0 1574 1290"/>
                    <a:gd name="T31" fmla="*/ 1574 h 374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</a:cxnLst>
                  <a:rect l="0" t="0" r="r" b="b"/>
                  <a:pathLst>
                    <a:path w="106" h="374">
                      <a:moveTo>
                        <a:pt x="0" y="284"/>
                      </a:moveTo>
                      <a:lnTo>
                        <a:pt x="30" y="284"/>
                      </a:lnTo>
                      <a:lnTo>
                        <a:pt x="30" y="0"/>
                      </a:lnTo>
                      <a:lnTo>
                        <a:pt x="90" y="0"/>
                      </a:lnTo>
                      <a:lnTo>
                        <a:pt x="90" y="284"/>
                      </a:lnTo>
                      <a:lnTo>
                        <a:pt x="106" y="284"/>
                      </a:lnTo>
                      <a:lnTo>
                        <a:pt x="60" y="374"/>
                      </a:lnTo>
                      <a:lnTo>
                        <a:pt x="0" y="284"/>
                      </a:lnTo>
                      <a:close/>
                    </a:path>
                  </a:pathLst>
                </a:custGeom>
                <a:grp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233" name="Group 1028"/>
              <p:cNvGrpSpPr>
                <a:grpSpLocks/>
              </p:cNvGrpSpPr>
              <p:nvPr/>
            </p:nvGrpSpPr>
            <p:grpSpPr bwMode="auto">
              <a:xfrm>
                <a:off x="1816685" y="4480070"/>
                <a:ext cx="33649" cy="169432"/>
                <a:chOff x="3980" y="1290"/>
                <a:chExt cx="106" cy="374"/>
              </a:xfrm>
              <a:solidFill>
                <a:schemeClr val="tx1">
                  <a:lumMod val="50000"/>
                  <a:lumOff val="50000"/>
                </a:schemeClr>
              </a:solidFill>
            </p:grpSpPr>
            <p:sp>
              <p:nvSpPr>
                <p:cNvPr id="253" name="Freeform 1029"/>
                <p:cNvSpPr>
                  <a:spLocks/>
                </p:cNvSpPr>
                <p:nvPr/>
              </p:nvSpPr>
              <p:spPr bwMode="auto">
                <a:xfrm>
                  <a:off x="3980" y="1290"/>
                  <a:ext cx="106" cy="374"/>
                </a:xfrm>
                <a:custGeom>
                  <a:avLst/>
                  <a:gdLst>
                    <a:gd name="T0" fmla="+- 0 3980 3980"/>
                    <a:gd name="T1" fmla="*/ T0 w 106"/>
                    <a:gd name="T2" fmla="+- 0 1574 1290"/>
                    <a:gd name="T3" fmla="*/ 1574 h 374"/>
                    <a:gd name="T4" fmla="+- 0 4010 3980"/>
                    <a:gd name="T5" fmla="*/ T4 w 106"/>
                    <a:gd name="T6" fmla="+- 0 1574 1290"/>
                    <a:gd name="T7" fmla="*/ 1574 h 374"/>
                    <a:gd name="T8" fmla="+- 0 4010 3980"/>
                    <a:gd name="T9" fmla="*/ T8 w 106"/>
                    <a:gd name="T10" fmla="+- 0 1290 1290"/>
                    <a:gd name="T11" fmla="*/ 1290 h 374"/>
                    <a:gd name="T12" fmla="+- 0 4070 3980"/>
                    <a:gd name="T13" fmla="*/ T12 w 106"/>
                    <a:gd name="T14" fmla="+- 0 1290 1290"/>
                    <a:gd name="T15" fmla="*/ 1290 h 374"/>
                    <a:gd name="T16" fmla="+- 0 4070 3980"/>
                    <a:gd name="T17" fmla="*/ T16 w 106"/>
                    <a:gd name="T18" fmla="+- 0 1574 1290"/>
                    <a:gd name="T19" fmla="*/ 1574 h 374"/>
                    <a:gd name="T20" fmla="+- 0 4086 3980"/>
                    <a:gd name="T21" fmla="*/ T20 w 106"/>
                    <a:gd name="T22" fmla="+- 0 1574 1290"/>
                    <a:gd name="T23" fmla="*/ 1574 h 374"/>
                    <a:gd name="T24" fmla="+- 0 4040 3980"/>
                    <a:gd name="T25" fmla="*/ T24 w 106"/>
                    <a:gd name="T26" fmla="+- 0 1664 1290"/>
                    <a:gd name="T27" fmla="*/ 1664 h 374"/>
                    <a:gd name="T28" fmla="+- 0 3980 3980"/>
                    <a:gd name="T29" fmla="*/ T28 w 106"/>
                    <a:gd name="T30" fmla="+- 0 1574 1290"/>
                    <a:gd name="T31" fmla="*/ 1574 h 374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</a:cxnLst>
                  <a:rect l="0" t="0" r="r" b="b"/>
                  <a:pathLst>
                    <a:path w="106" h="374">
                      <a:moveTo>
                        <a:pt x="0" y="284"/>
                      </a:moveTo>
                      <a:lnTo>
                        <a:pt x="30" y="284"/>
                      </a:lnTo>
                      <a:lnTo>
                        <a:pt x="30" y="0"/>
                      </a:lnTo>
                      <a:lnTo>
                        <a:pt x="90" y="0"/>
                      </a:lnTo>
                      <a:lnTo>
                        <a:pt x="90" y="284"/>
                      </a:lnTo>
                      <a:lnTo>
                        <a:pt x="106" y="284"/>
                      </a:lnTo>
                      <a:lnTo>
                        <a:pt x="60" y="374"/>
                      </a:lnTo>
                      <a:lnTo>
                        <a:pt x="0" y="284"/>
                      </a:lnTo>
                      <a:close/>
                    </a:path>
                  </a:pathLst>
                </a:custGeom>
                <a:grp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234" name="Group 1028"/>
              <p:cNvGrpSpPr>
                <a:grpSpLocks/>
              </p:cNvGrpSpPr>
              <p:nvPr/>
            </p:nvGrpSpPr>
            <p:grpSpPr bwMode="auto">
              <a:xfrm>
                <a:off x="2003832" y="4480070"/>
                <a:ext cx="33649" cy="169432"/>
                <a:chOff x="3980" y="1290"/>
                <a:chExt cx="106" cy="374"/>
              </a:xfrm>
              <a:solidFill>
                <a:schemeClr val="tx1">
                  <a:lumMod val="50000"/>
                  <a:lumOff val="50000"/>
                </a:schemeClr>
              </a:solidFill>
            </p:grpSpPr>
            <p:sp>
              <p:nvSpPr>
                <p:cNvPr id="252" name="Freeform 1029"/>
                <p:cNvSpPr>
                  <a:spLocks/>
                </p:cNvSpPr>
                <p:nvPr/>
              </p:nvSpPr>
              <p:spPr bwMode="auto">
                <a:xfrm>
                  <a:off x="3980" y="1290"/>
                  <a:ext cx="106" cy="374"/>
                </a:xfrm>
                <a:custGeom>
                  <a:avLst/>
                  <a:gdLst>
                    <a:gd name="T0" fmla="+- 0 3980 3980"/>
                    <a:gd name="T1" fmla="*/ T0 w 106"/>
                    <a:gd name="T2" fmla="+- 0 1574 1290"/>
                    <a:gd name="T3" fmla="*/ 1574 h 374"/>
                    <a:gd name="T4" fmla="+- 0 4010 3980"/>
                    <a:gd name="T5" fmla="*/ T4 w 106"/>
                    <a:gd name="T6" fmla="+- 0 1574 1290"/>
                    <a:gd name="T7" fmla="*/ 1574 h 374"/>
                    <a:gd name="T8" fmla="+- 0 4010 3980"/>
                    <a:gd name="T9" fmla="*/ T8 w 106"/>
                    <a:gd name="T10" fmla="+- 0 1290 1290"/>
                    <a:gd name="T11" fmla="*/ 1290 h 374"/>
                    <a:gd name="T12" fmla="+- 0 4070 3980"/>
                    <a:gd name="T13" fmla="*/ T12 w 106"/>
                    <a:gd name="T14" fmla="+- 0 1290 1290"/>
                    <a:gd name="T15" fmla="*/ 1290 h 374"/>
                    <a:gd name="T16" fmla="+- 0 4070 3980"/>
                    <a:gd name="T17" fmla="*/ T16 w 106"/>
                    <a:gd name="T18" fmla="+- 0 1574 1290"/>
                    <a:gd name="T19" fmla="*/ 1574 h 374"/>
                    <a:gd name="T20" fmla="+- 0 4086 3980"/>
                    <a:gd name="T21" fmla="*/ T20 w 106"/>
                    <a:gd name="T22" fmla="+- 0 1574 1290"/>
                    <a:gd name="T23" fmla="*/ 1574 h 374"/>
                    <a:gd name="T24" fmla="+- 0 4040 3980"/>
                    <a:gd name="T25" fmla="*/ T24 w 106"/>
                    <a:gd name="T26" fmla="+- 0 1664 1290"/>
                    <a:gd name="T27" fmla="*/ 1664 h 374"/>
                    <a:gd name="T28" fmla="+- 0 3980 3980"/>
                    <a:gd name="T29" fmla="*/ T28 w 106"/>
                    <a:gd name="T30" fmla="+- 0 1574 1290"/>
                    <a:gd name="T31" fmla="*/ 1574 h 374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</a:cxnLst>
                  <a:rect l="0" t="0" r="r" b="b"/>
                  <a:pathLst>
                    <a:path w="106" h="374">
                      <a:moveTo>
                        <a:pt x="0" y="284"/>
                      </a:moveTo>
                      <a:lnTo>
                        <a:pt x="30" y="284"/>
                      </a:lnTo>
                      <a:lnTo>
                        <a:pt x="30" y="0"/>
                      </a:lnTo>
                      <a:lnTo>
                        <a:pt x="90" y="0"/>
                      </a:lnTo>
                      <a:lnTo>
                        <a:pt x="90" y="284"/>
                      </a:lnTo>
                      <a:lnTo>
                        <a:pt x="106" y="284"/>
                      </a:lnTo>
                      <a:lnTo>
                        <a:pt x="60" y="374"/>
                      </a:lnTo>
                      <a:lnTo>
                        <a:pt x="0" y="284"/>
                      </a:lnTo>
                      <a:close/>
                    </a:path>
                  </a:pathLst>
                </a:custGeom>
                <a:grp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235" name="Group 1028"/>
              <p:cNvGrpSpPr>
                <a:grpSpLocks/>
              </p:cNvGrpSpPr>
              <p:nvPr/>
            </p:nvGrpSpPr>
            <p:grpSpPr bwMode="auto">
              <a:xfrm>
                <a:off x="2189396" y="4482452"/>
                <a:ext cx="33649" cy="169432"/>
                <a:chOff x="3980" y="1290"/>
                <a:chExt cx="106" cy="374"/>
              </a:xfrm>
              <a:solidFill>
                <a:schemeClr val="tx1">
                  <a:lumMod val="50000"/>
                  <a:lumOff val="50000"/>
                </a:schemeClr>
              </a:solidFill>
            </p:grpSpPr>
            <p:sp>
              <p:nvSpPr>
                <p:cNvPr id="251" name="Freeform 1029"/>
                <p:cNvSpPr>
                  <a:spLocks/>
                </p:cNvSpPr>
                <p:nvPr/>
              </p:nvSpPr>
              <p:spPr bwMode="auto">
                <a:xfrm>
                  <a:off x="3980" y="1290"/>
                  <a:ext cx="106" cy="374"/>
                </a:xfrm>
                <a:custGeom>
                  <a:avLst/>
                  <a:gdLst>
                    <a:gd name="T0" fmla="+- 0 3980 3980"/>
                    <a:gd name="T1" fmla="*/ T0 w 106"/>
                    <a:gd name="T2" fmla="+- 0 1574 1290"/>
                    <a:gd name="T3" fmla="*/ 1574 h 374"/>
                    <a:gd name="T4" fmla="+- 0 4010 3980"/>
                    <a:gd name="T5" fmla="*/ T4 w 106"/>
                    <a:gd name="T6" fmla="+- 0 1574 1290"/>
                    <a:gd name="T7" fmla="*/ 1574 h 374"/>
                    <a:gd name="T8" fmla="+- 0 4010 3980"/>
                    <a:gd name="T9" fmla="*/ T8 w 106"/>
                    <a:gd name="T10" fmla="+- 0 1290 1290"/>
                    <a:gd name="T11" fmla="*/ 1290 h 374"/>
                    <a:gd name="T12" fmla="+- 0 4070 3980"/>
                    <a:gd name="T13" fmla="*/ T12 w 106"/>
                    <a:gd name="T14" fmla="+- 0 1290 1290"/>
                    <a:gd name="T15" fmla="*/ 1290 h 374"/>
                    <a:gd name="T16" fmla="+- 0 4070 3980"/>
                    <a:gd name="T17" fmla="*/ T16 w 106"/>
                    <a:gd name="T18" fmla="+- 0 1574 1290"/>
                    <a:gd name="T19" fmla="*/ 1574 h 374"/>
                    <a:gd name="T20" fmla="+- 0 4086 3980"/>
                    <a:gd name="T21" fmla="*/ T20 w 106"/>
                    <a:gd name="T22" fmla="+- 0 1574 1290"/>
                    <a:gd name="T23" fmla="*/ 1574 h 374"/>
                    <a:gd name="T24" fmla="+- 0 4040 3980"/>
                    <a:gd name="T25" fmla="*/ T24 w 106"/>
                    <a:gd name="T26" fmla="+- 0 1664 1290"/>
                    <a:gd name="T27" fmla="*/ 1664 h 374"/>
                    <a:gd name="T28" fmla="+- 0 3980 3980"/>
                    <a:gd name="T29" fmla="*/ T28 w 106"/>
                    <a:gd name="T30" fmla="+- 0 1574 1290"/>
                    <a:gd name="T31" fmla="*/ 1574 h 374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</a:cxnLst>
                  <a:rect l="0" t="0" r="r" b="b"/>
                  <a:pathLst>
                    <a:path w="106" h="374">
                      <a:moveTo>
                        <a:pt x="0" y="284"/>
                      </a:moveTo>
                      <a:lnTo>
                        <a:pt x="30" y="284"/>
                      </a:lnTo>
                      <a:lnTo>
                        <a:pt x="30" y="0"/>
                      </a:lnTo>
                      <a:lnTo>
                        <a:pt x="90" y="0"/>
                      </a:lnTo>
                      <a:lnTo>
                        <a:pt x="90" y="284"/>
                      </a:lnTo>
                      <a:lnTo>
                        <a:pt x="106" y="284"/>
                      </a:lnTo>
                      <a:lnTo>
                        <a:pt x="60" y="374"/>
                      </a:lnTo>
                      <a:lnTo>
                        <a:pt x="0" y="284"/>
                      </a:lnTo>
                      <a:close/>
                    </a:path>
                  </a:pathLst>
                </a:custGeom>
                <a:grp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sp>
            <p:nvSpPr>
              <p:cNvPr id="236" name="TextBox 235"/>
              <p:cNvSpPr txBox="1"/>
              <p:nvPr/>
            </p:nvSpPr>
            <p:spPr bwMode="auto">
              <a:xfrm>
                <a:off x="858119" y="4363460"/>
                <a:ext cx="154760" cy="1004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en-US" altLang="zh-TW" sz="800" i="1" dirty="0" smtClean="0">
                    <a:latin typeface="Calibri" pitchFamily="34" charset="0"/>
                    <a:ea typeface="新細明體" pitchFamily="18" charset="-120"/>
                    <a:cs typeface="新細明體" pitchFamily="18" charset="-120"/>
                  </a:rPr>
                  <a:t>6.0</a:t>
                </a:r>
                <a:endParaRPr kumimoji="1" lang="en-US" sz="800" i="1" dirty="0">
                  <a:latin typeface="Calibri" pitchFamily="34" charset="0"/>
                  <a:ea typeface="新細明體" pitchFamily="18" charset="-120"/>
                  <a:cs typeface="新細明體" pitchFamily="18" charset="-120"/>
                </a:endParaRPr>
              </a:p>
            </p:txBody>
          </p:sp>
          <p:grpSp>
            <p:nvGrpSpPr>
              <p:cNvPr id="237" name="Group 1028"/>
              <p:cNvGrpSpPr>
                <a:grpSpLocks/>
              </p:cNvGrpSpPr>
              <p:nvPr/>
            </p:nvGrpSpPr>
            <p:grpSpPr bwMode="auto">
              <a:xfrm>
                <a:off x="2550034" y="4478977"/>
                <a:ext cx="33649" cy="169432"/>
                <a:chOff x="3980" y="1290"/>
                <a:chExt cx="106" cy="374"/>
              </a:xfrm>
              <a:solidFill>
                <a:schemeClr val="tx1">
                  <a:lumMod val="50000"/>
                  <a:lumOff val="50000"/>
                </a:schemeClr>
              </a:solidFill>
            </p:grpSpPr>
            <p:sp>
              <p:nvSpPr>
                <p:cNvPr id="250" name="Freeform 1029"/>
                <p:cNvSpPr>
                  <a:spLocks/>
                </p:cNvSpPr>
                <p:nvPr/>
              </p:nvSpPr>
              <p:spPr bwMode="auto">
                <a:xfrm>
                  <a:off x="3980" y="1290"/>
                  <a:ext cx="106" cy="374"/>
                </a:xfrm>
                <a:custGeom>
                  <a:avLst/>
                  <a:gdLst>
                    <a:gd name="T0" fmla="+- 0 3980 3980"/>
                    <a:gd name="T1" fmla="*/ T0 w 106"/>
                    <a:gd name="T2" fmla="+- 0 1574 1290"/>
                    <a:gd name="T3" fmla="*/ 1574 h 374"/>
                    <a:gd name="T4" fmla="+- 0 4010 3980"/>
                    <a:gd name="T5" fmla="*/ T4 w 106"/>
                    <a:gd name="T6" fmla="+- 0 1574 1290"/>
                    <a:gd name="T7" fmla="*/ 1574 h 374"/>
                    <a:gd name="T8" fmla="+- 0 4010 3980"/>
                    <a:gd name="T9" fmla="*/ T8 w 106"/>
                    <a:gd name="T10" fmla="+- 0 1290 1290"/>
                    <a:gd name="T11" fmla="*/ 1290 h 374"/>
                    <a:gd name="T12" fmla="+- 0 4070 3980"/>
                    <a:gd name="T13" fmla="*/ T12 w 106"/>
                    <a:gd name="T14" fmla="+- 0 1290 1290"/>
                    <a:gd name="T15" fmla="*/ 1290 h 374"/>
                    <a:gd name="T16" fmla="+- 0 4070 3980"/>
                    <a:gd name="T17" fmla="*/ T16 w 106"/>
                    <a:gd name="T18" fmla="+- 0 1574 1290"/>
                    <a:gd name="T19" fmla="*/ 1574 h 374"/>
                    <a:gd name="T20" fmla="+- 0 4086 3980"/>
                    <a:gd name="T21" fmla="*/ T20 w 106"/>
                    <a:gd name="T22" fmla="+- 0 1574 1290"/>
                    <a:gd name="T23" fmla="*/ 1574 h 374"/>
                    <a:gd name="T24" fmla="+- 0 4040 3980"/>
                    <a:gd name="T25" fmla="*/ T24 w 106"/>
                    <a:gd name="T26" fmla="+- 0 1664 1290"/>
                    <a:gd name="T27" fmla="*/ 1664 h 374"/>
                    <a:gd name="T28" fmla="+- 0 3980 3980"/>
                    <a:gd name="T29" fmla="*/ T28 w 106"/>
                    <a:gd name="T30" fmla="+- 0 1574 1290"/>
                    <a:gd name="T31" fmla="*/ 1574 h 374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</a:cxnLst>
                  <a:rect l="0" t="0" r="r" b="b"/>
                  <a:pathLst>
                    <a:path w="106" h="374">
                      <a:moveTo>
                        <a:pt x="0" y="284"/>
                      </a:moveTo>
                      <a:lnTo>
                        <a:pt x="30" y="284"/>
                      </a:lnTo>
                      <a:lnTo>
                        <a:pt x="30" y="0"/>
                      </a:lnTo>
                      <a:lnTo>
                        <a:pt x="90" y="0"/>
                      </a:lnTo>
                      <a:lnTo>
                        <a:pt x="90" y="284"/>
                      </a:lnTo>
                      <a:lnTo>
                        <a:pt x="106" y="284"/>
                      </a:lnTo>
                      <a:lnTo>
                        <a:pt x="60" y="374"/>
                      </a:lnTo>
                      <a:lnTo>
                        <a:pt x="0" y="284"/>
                      </a:lnTo>
                      <a:close/>
                    </a:path>
                  </a:pathLst>
                </a:custGeom>
                <a:grp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238" name="Group 1028"/>
              <p:cNvGrpSpPr>
                <a:grpSpLocks/>
              </p:cNvGrpSpPr>
              <p:nvPr/>
            </p:nvGrpSpPr>
            <p:grpSpPr bwMode="auto">
              <a:xfrm>
                <a:off x="2730560" y="4475622"/>
                <a:ext cx="33649" cy="169432"/>
                <a:chOff x="3980" y="1290"/>
                <a:chExt cx="106" cy="374"/>
              </a:xfrm>
              <a:solidFill>
                <a:schemeClr val="tx1">
                  <a:lumMod val="50000"/>
                  <a:lumOff val="50000"/>
                </a:schemeClr>
              </a:solidFill>
            </p:grpSpPr>
            <p:sp>
              <p:nvSpPr>
                <p:cNvPr id="249" name="Freeform 1029"/>
                <p:cNvSpPr>
                  <a:spLocks/>
                </p:cNvSpPr>
                <p:nvPr/>
              </p:nvSpPr>
              <p:spPr bwMode="auto">
                <a:xfrm>
                  <a:off x="3980" y="1290"/>
                  <a:ext cx="106" cy="374"/>
                </a:xfrm>
                <a:custGeom>
                  <a:avLst/>
                  <a:gdLst>
                    <a:gd name="T0" fmla="+- 0 3980 3980"/>
                    <a:gd name="T1" fmla="*/ T0 w 106"/>
                    <a:gd name="T2" fmla="+- 0 1574 1290"/>
                    <a:gd name="T3" fmla="*/ 1574 h 374"/>
                    <a:gd name="T4" fmla="+- 0 4010 3980"/>
                    <a:gd name="T5" fmla="*/ T4 w 106"/>
                    <a:gd name="T6" fmla="+- 0 1574 1290"/>
                    <a:gd name="T7" fmla="*/ 1574 h 374"/>
                    <a:gd name="T8" fmla="+- 0 4010 3980"/>
                    <a:gd name="T9" fmla="*/ T8 w 106"/>
                    <a:gd name="T10" fmla="+- 0 1290 1290"/>
                    <a:gd name="T11" fmla="*/ 1290 h 374"/>
                    <a:gd name="T12" fmla="+- 0 4070 3980"/>
                    <a:gd name="T13" fmla="*/ T12 w 106"/>
                    <a:gd name="T14" fmla="+- 0 1290 1290"/>
                    <a:gd name="T15" fmla="*/ 1290 h 374"/>
                    <a:gd name="T16" fmla="+- 0 4070 3980"/>
                    <a:gd name="T17" fmla="*/ T16 w 106"/>
                    <a:gd name="T18" fmla="+- 0 1574 1290"/>
                    <a:gd name="T19" fmla="*/ 1574 h 374"/>
                    <a:gd name="T20" fmla="+- 0 4086 3980"/>
                    <a:gd name="T21" fmla="*/ T20 w 106"/>
                    <a:gd name="T22" fmla="+- 0 1574 1290"/>
                    <a:gd name="T23" fmla="*/ 1574 h 374"/>
                    <a:gd name="T24" fmla="+- 0 4040 3980"/>
                    <a:gd name="T25" fmla="*/ T24 w 106"/>
                    <a:gd name="T26" fmla="+- 0 1664 1290"/>
                    <a:gd name="T27" fmla="*/ 1664 h 374"/>
                    <a:gd name="T28" fmla="+- 0 3980 3980"/>
                    <a:gd name="T29" fmla="*/ T28 w 106"/>
                    <a:gd name="T30" fmla="+- 0 1574 1290"/>
                    <a:gd name="T31" fmla="*/ 1574 h 374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</a:cxnLst>
                  <a:rect l="0" t="0" r="r" b="b"/>
                  <a:pathLst>
                    <a:path w="106" h="374">
                      <a:moveTo>
                        <a:pt x="0" y="284"/>
                      </a:moveTo>
                      <a:lnTo>
                        <a:pt x="30" y="284"/>
                      </a:lnTo>
                      <a:lnTo>
                        <a:pt x="30" y="0"/>
                      </a:lnTo>
                      <a:lnTo>
                        <a:pt x="90" y="0"/>
                      </a:lnTo>
                      <a:lnTo>
                        <a:pt x="90" y="284"/>
                      </a:lnTo>
                      <a:lnTo>
                        <a:pt x="106" y="284"/>
                      </a:lnTo>
                      <a:lnTo>
                        <a:pt x="60" y="374"/>
                      </a:lnTo>
                      <a:lnTo>
                        <a:pt x="0" y="284"/>
                      </a:lnTo>
                      <a:close/>
                    </a:path>
                  </a:pathLst>
                </a:custGeom>
                <a:grp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sp>
            <p:nvSpPr>
              <p:cNvPr id="239" name="TextBox 238"/>
              <p:cNvSpPr txBox="1"/>
              <p:nvPr/>
            </p:nvSpPr>
            <p:spPr bwMode="auto">
              <a:xfrm>
                <a:off x="1022641" y="4369473"/>
                <a:ext cx="178378" cy="1004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en-US" altLang="zh-TW" sz="800" i="1" dirty="0" smtClean="0">
                    <a:latin typeface="Calibri" pitchFamily="34" charset="0"/>
                    <a:ea typeface="新細明體" pitchFamily="18" charset="-120"/>
                    <a:cs typeface="新細明體" pitchFamily="18" charset="-120"/>
                  </a:rPr>
                  <a:t>11.2</a:t>
                </a:r>
                <a:endParaRPr kumimoji="1" lang="en-US" sz="800" i="1" dirty="0">
                  <a:latin typeface="Calibri" pitchFamily="34" charset="0"/>
                  <a:ea typeface="新細明體" pitchFamily="18" charset="-120"/>
                  <a:cs typeface="新細明體" pitchFamily="18" charset="-120"/>
                </a:endParaRPr>
              </a:p>
            </p:txBody>
          </p:sp>
          <p:sp>
            <p:nvSpPr>
              <p:cNvPr id="240" name="TextBox 239"/>
              <p:cNvSpPr txBox="1"/>
              <p:nvPr/>
            </p:nvSpPr>
            <p:spPr bwMode="auto">
              <a:xfrm>
                <a:off x="1202008" y="4365104"/>
                <a:ext cx="178378" cy="1004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en-US" altLang="zh-TW" sz="800" i="1" dirty="0" smtClean="0">
                    <a:latin typeface="Calibri" pitchFamily="34" charset="0"/>
                    <a:ea typeface="新細明體" pitchFamily="18" charset="-120"/>
                    <a:cs typeface="新細明體" pitchFamily="18" charset="-120"/>
                  </a:rPr>
                  <a:t>11.2</a:t>
                </a:r>
                <a:endParaRPr kumimoji="1" lang="en-US" sz="800" i="1" dirty="0">
                  <a:latin typeface="Calibri" pitchFamily="34" charset="0"/>
                  <a:ea typeface="新細明體" pitchFamily="18" charset="-120"/>
                  <a:cs typeface="新細明體" pitchFamily="18" charset="-120"/>
                </a:endParaRPr>
              </a:p>
            </p:txBody>
          </p:sp>
          <p:sp>
            <p:nvSpPr>
              <p:cNvPr id="241" name="TextBox 240"/>
              <p:cNvSpPr txBox="1"/>
              <p:nvPr/>
            </p:nvSpPr>
            <p:spPr bwMode="auto">
              <a:xfrm>
                <a:off x="1396155" y="4369473"/>
                <a:ext cx="178378" cy="1004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en-US" altLang="zh-TW" sz="800" i="1" dirty="0" smtClean="0">
                    <a:latin typeface="Calibri" pitchFamily="34" charset="0"/>
                    <a:ea typeface="新細明體" pitchFamily="18" charset="-120"/>
                    <a:cs typeface="新細明體" pitchFamily="18" charset="-120"/>
                  </a:rPr>
                  <a:t>11.2</a:t>
                </a:r>
                <a:endParaRPr kumimoji="1" lang="en-US" sz="800" i="1" dirty="0">
                  <a:latin typeface="Calibri" pitchFamily="34" charset="0"/>
                  <a:ea typeface="新細明體" pitchFamily="18" charset="-120"/>
                  <a:cs typeface="新細明體" pitchFamily="18" charset="-120"/>
                </a:endParaRPr>
              </a:p>
            </p:txBody>
          </p:sp>
          <p:sp>
            <p:nvSpPr>
              <p:cNvPr id="242" name="TextBox 241"/>
              <p:cNvSpPr txBox="1"/>
              <p:nvPr/>
            </p:nvSpPr>
            <p:spPr bwMode="auto">
              <a:xfrm>
                <a:off x="1586760" y="4372607"/>
                <a:ext cx="178378" cy="1004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en-US" altLang="zh-TW" sz="800" i="1" dirty="0" smtClean="0">
                    <a:latin typeface="Calibri" pitchFamily="34" charset="0"/>
                    <a:ea typeface="新細明體" pitchFamily="18" charset="-120"/>
                    <a:cs typeface="新細明體" pitchFamily="18" charset="-120"/>
                  </a:rPr>
                  <a:t>11.2</a:t>
                </a:r>
                <a:endParaRPr kumimoji="1" lang="en-US" sz="800" i="1" dirty="0">
                  <a:latin typeface="Calibri" pitchFamily="34" charset="0"/>
                  <a:ea typeface="新細明體" pitchFamily="18" charset="-120"/>
                  <a:cs typeface="新細明體" pitchFamily="18" charset="-120"/>
                </a:endParaRPr>
              </a:p>
            </p:txBody>
          </p:sp>
          <p:sp>
            <p:nvSpPr>
              <p:cNvPr id="243" name="TextBox 242"/>
              <p:cNvSpPr txBox="1"/>
              <p:nvPr/>
            </p:nvSpPr>
            <p:spPr bwMode="auto">
              <a:xfrm>
                <a:off x="1774685" y="4369473"/>
                <a:ext cx="178378" cy="1004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en-US" altLang="zh-TW" sz="800" i="1" dirty="0" smtClean="0">
                    <a:latin typeface="Calibri" pitchFamily="34" charset="0"/>
                    <a:ea typeface="新細明體" pitchFamily="18" charset="-120"/>
                    <a:cs typeface="新細明體" pitchFamily="18" charset="-120"/>
                  </a:rPr>
                  <a:t>11.2</a:t>
                </a:r>
                <a:endParaRPr kumimoji="1" lang="en-US" sz="800" i="1" dirty="0">
                  <a:latin typeface="Calibri" pitchFamily="34" charset="0"/>
                  <a:ea typeface="新細明體" pitchFamily="18" charset="-120"/>
                  <a:cs typeface="新細明體" pitchFamily="18" charset="-120"/>
                </a:endParaRPr>
              </a:p>
            </p:txBody>
          </p:sp>
          <p:sp>
            <p:nvSpPr>
              <p:cNvPr id="244" name="TextBox 243"/>
              <p:cNvSpPr txBox="1"/>
              <p:nvPr/>
            </p:nvSpPr>
            <p:spPr bwMode="auto">
              <a:xfrm>
                <a:off x="1957819" y="4372607"/>
                <a:ext cx="178378" cy="1004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en-US" altLang="zh-TW" sz="800" i="1" dirty="0" smtClean="0">
                    <a:latin typeface="Calibri" pitchFamily="34" charset="0"/>
                    <a:ea typeface="新細明體" pitchFamily="18" charset="-120"/>
                    <a:cs typeface="新細明體" pitchFamily="18" charset="-120"/>
                  </a:rPr>
                  <a:t>11.2</a:t>
                </a:r>
                <a:endParaRPr kumimoji="1" lang="en-US" sz="800" i="1" dirty="0">
                  <a:latin typeface="Calibri" pitchFamily="34" charset="0"/>
                  <a:ea typeface="新細明體" pitchFamily="18" charset="-120"/>
                  <a:cs typeface="新細明體" pitchFamily="18" charset="-120"/>
                </a:endParaRPr>
              </a:p>
            </p:txBody>
          </p:sp>
          <p:sp>
            <p:nvSpPr>
              <p:cNvPr id="245" name="TextBox 244"/>
              <p:cNvSpPr txBox="1"/>
              <p:nvPr/>
            </p:nvSpPr>
            <p:spPr bwMode="auto">
              <a:xfrm>
                <a:off x="2152879" y="4372607"/>
                <a:ext cx="178378" cy="1004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en-US" altLang="zh-TW" sz="800" i="1" dirty="0" smtClean="0">
                    <a:latin typeface="Calibri" pitchFamily="34" charset="0"/>
                    <a:ea typeface="新細明體" pitchFamily="18" charset="-120"/>
                    <a:cs typeface="新細明體" pitchFamily="18" charset="-120"/>
                  </a:rPr>
                  <a:t>11.2</a:t>
                </a:r>
                <a:endParaRPr kumimoji="1" lang="en-US" sz="800" i="1" dirty="0">
                  <a:latin typeface="Calibri" pitchFamily="34" charset="0"/>
                  <a:ea typeface="新細明體" pitchFamily="18" charset="-120"/>
                  <a:cs typeface="新細明體" pitchFamily="18" charset="-120"/>
                </a:endParaRPr>
              </a:p>
            </p:txBody>
          </p:sp>
          <p:sp>
            <p:nvSpPr>
              <p:cNvPr id="246" name="TextBox 245"/>
              <p:cNvSpPr txBox="1"/>
              <p:nvPr/>
            </p:nvSpPr>
            <p:spPr bwMode="auto">
              <a:xfrm>
                <a:off x="2334643" y="4366216"/>
                <a:ext cx="178378" cy="1004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en-US" altLang="zh-TW" sz="800" i="1" dirty="0" smtClean="0">
                    <a:latin typeface="Calibri" pitchFamily="34" charset="0"/>
                    <a:ea typeface="新細明體" pitchFamily="18" charset="-120"/>
                    <a:cs typeface="新細明體" pitchFamily="18" charset="-120"/>
                  </a:rPr>
                  <a:t>11.2</a:t>
                </a:r>
                <a:endParaRPr kumimoji="1" lang="en-US" sz="800" i="1" dirty="0">
                  <a:latin typeface="Calibri" pitchFamily="34" charset="0"/>
                  <a:ea typeface="新細明體" pitchFamily="18" charset="-120"/>
                  <a:cs typeface="新細明體" pitchFamily="18" charset="-120"/>
                </a:endParaRPr>
              </a:p>
            </p:txBody>
          </p:sp>
          <p:sp>
            <p:nvSpPr>
              <p:cNvPr id="247" name="TextBox 246"/>
              <p:cNvSpPr txBox="1"/>
              <p:nvPr/>
            </p:nvSpPr>
            <p:spPr bwMode="auto">
              <a:xfrm>
                <a:off x="2513683" y="4372607"/>
                <a:ext cx="178378" cy="1004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en-US" altLang="zh-TW" sz="800" i="1" dirty="0" smtClean="0">
                    <a:latin typeface="Calibri" pitchFamily="34" charset="0"/>
                    <a:ea typeface="新細明體" pitchFamily="18" charset="-120"/>
                    <a:cs typeface="新細明體" pitchFamily="18" charset="-120"/>
                  </a:rPr>
                  <a:t>11.2</a:t>
                </a:r>
                <a:endParaRPr kumimoji="1" lang="en-US" sz="800" i="1" dirty="0">
                  <a:latin typeface="Calibri" pitchFamily="34" charset="0"/>
                  <a:ea typeface="新細明體" pitchFamily="18" charset="-120"/>
                  <a:cs typeface="新細明體" pitchFamily="18" charset="-120"/>
                </a:endParaRPr>
              </a:p>
            </p:txBody>
          </p:sp>
          <p:sp>
            <p:nvSpPr>
              <p:cNvPr id="248" name="TextBox 247"/>
              <p:cNvSpPr txBox="1"/>
              <p:nvPr/>
            </p:nvSpPr>
            <p:spPr bwMode="auto">
              <a:xfrm>
                <a:off x="2692061" y="4372607"/>
                <a:ext cx="178378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en-US" altLang="zh-TW" sz="800" i="1" dirty="0" smtClean="0">
                    <a:latin typeface="Calibri" pitchFamily="34" charset="0"/>
                    <a:ea typeface="新細明體" pitchFamily="18" charset="-120"/>
                    <a:cs typeface="新細明體" pitchFamily="18" charset="-120"/>
                  </a:rPr>
                  <a:t>6.0</a:t>
                </a:r>
                <a:endParaRPr kumimoji="1" lang="en-US" sz="800" i="1" dirty="0">
                  <a:latin typeface="Calibri" pitchFamily="34" charset="0"/>
                  <a:ea typeface="新細明體" pitchFamily="18" charset="-120"/>
                  <a:cs typeface="新細明體" pitchFamily="18" charset="-120"/>
                </a:endParaRPr>
              </a:p>
            </p:txBody>
          </p:sp>
        </p:grpSp>
        <p:grpSp>
          <p:nvGrpSpPr>
            <p:cNvPr id="146" name="Group 145"/>
            <p:cNvGrpSpPr/>
            <p:nvPr/>
          </p:nvGrpSpPr>
          <p:grpSpPr>
            <a:xfrm>
              <a:off x="860063" y="5487146"/>
              <a:ext cx="2012320" cy="289535"/>
              <a:chOff x="858119" y="4363460"/>
              <a:chExt cx="2012320" cy="289535"/>
            </a:xfrm>
          </p:grpSpPr>
          <p:grpSp>
            <p:nvGrpSpPr>
              <p:cNvPr id="194" name="Group 1028"/>
              <p:cNvGrpSpPr>
                <a:grpSpLocks/>
              </p:cNvGrpSpPr>
              <p:nvPr/>
            </p:nvGrpSpPr>
            <p:grpSpPr bwMode="auto">
              <a:xfrm>
                <a:off x="1629439" y="4483563"/>
                <a:ext cx="33649" cy="169432"/>
                <a:chOff x="3980" y="1290"/>
                <a:chExt cx="106" cy="374"/>
              </a:xfrm>
              <a:solidFill>
                <a:schemeClr val="tx1">
                  <a:lumMod val="50000"/>
                  <a:lumOff val="50000"/>
                </a:schemeClr>
              </a:solidFill>
            </p:grpSpPr>
            <p:sp>
              <p:nvSpPr>
                <p:cNvPr id="226" name="Freeform 1029"/>
                <p:cNvSpPr>
                  <a:spLocks/>
                </p:cNvSpPr>
                <p:nvPr/>
              </p:nvSpPr>
              <p:spPr bwMode="auto">
                <a:xfrm>
                  <a:off x="3980" y="1290"/>
                  <a:ext cx="106" cy="374"/>
                </a:xfrm>
                <a:custGeom>
                  <a:avLst/>
                  <a:gdLst>
                    <a:gd name="T0" fmla="+- 0 3980 3980"/>
                    <a:gd name="T1" fmla="*/ T0 w 106"/>
                    <a:gd name="T2" fmla="+- 0 1574 1290"/>
                    <a:gd name="T3" fmla="*/ 1574 h 374"/>
                    <a:gd name="T4" fmla="+- 0 4010 3980"/>
                    <a:gd name="T5" fmla="*/ T4 w 106"/>
                    <a:gd name="T6" fmla="+- 0 1574 1290"/>
                    <a:gd name="T7" fmla="*/ 1574 h 374"/>
                    <a:gd name="T8" fmla="+- 0 4010 3980"/>
                    <a:gd name="T9" fmla="*/ T8 w 106"/>
                    <a:gd name="T10" fmla="+- 0 1290 1290"/>
                    <a:gd name="T11" fmla="*/ 1290 h 374"/>
                    <a:gd name="T12" fmla="+- 0 4070 3980"/>
                    <a:gd name="T13" fmla="*/ T12 w 106"/>
                    <a:gd name="T14" fmla="+- 0 1290 1290"/>
                    <a:gd name="T15" fmla="*/ 1290 h 374"/>
                    <a:gd name="T16" fmla="+- 0 4070 3980"/>
                    <a:gd name="T17" fmla="*/ T16 w 106"/>
                    <a:gd name="T18" fmla="+- 0 1574 1290"/>
                    <a:gd name="T19" fmla="*/ 1574 h 374"/>
                    <a:gd name="T20" fmla="+- 0 4086 3980"/>
                    <a:gd name="T21" fmla="*/ T20 w 106"/>
                    <a:gd name="T22" fmla="+- 0 1574 1290"/>
                    <a:gd name="T23" fmla="*/ 1574 h 374"/>
                    <a:gd name="T24" fmla="+- 0 4040 3980"/>
                    <a:gd name="T25" fmla="*/ T24 w 106"/>
                    <a:gd name="T26" fmla="+- 0 1664 1290"/>
                    <a:gd name="T27" fmla="*/ 1664 h 374"/>
                    <a:gd name="T28" fmla="+- 0 3980 3980"/>
                    <a:gd name="T29" fmla="*/ T28 w 106"/>
                    <a:gd name="T30" fmla="+- 0 1574 1290"/>
                    <a:gd name="T31" fmla="*/ 1574 h 374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</a:cxnLst>
                  <a:rect l="0" t="0" r="r" b="b"/>
                  <a:pathLst>
                    <a:path w="106" h="374">
                      <a:moveTo>
                        <a:pt x="0" y="284"/>
                      </a:moveTo>
                      <a:lnTo>
                        <a:pt x="30" y="284"/>
                      </a:lnTo>
                      <a:lnTo>
                        <a:pt x="30" y="0"/>
                      </a:lnTo>
                      <a:lnTo>
                        <a:pt x="90" y="0"/>
                      </a:lnTo>
                      <a:lnTo>
                        <a:pt x="90" y="284"/>
                      </a:lnTo>
                      <a:lnTo>
                        <a:pt x="106" y="284"/>
                      </a:lnTo>
                      <a:lnTo>
                        <a:pt x="60" y="374"/>
                      </a:lnTo>
                      <a:lnTo>
                        <a:pt x="0" y="284"/>
                      </a:lnTo>
                      <a:close/>
                    </a:path>
                  </a:pathLst>
                </a:custGeom>
                <a:grp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195" name="Group 1028"/>
              <p:cNvGrpSpPr>
                <a:grpSpLocks/>
              </p:cNvGrpSpPr>
              <p:nvPr/>
            </p:nvGrpSpPr>
            <p:grpSpPr bwMode="auto">
              <a:xfrm>
                <a:off x="907395" y="4480070"/>
                <a:ext cx="33649" cy="169432"/>
                <a:chOff x="3980" y="1290"/>
                <a:chExt cx="106" cy="374"/>
              </a:xfrm>
              <a:solidFill>
                <a:schemeClr val="tx1">
                  <a:lumMod val="50000"/>
                  <a:lumOff val="50000"/>
                </a:schemeClr>
              </a:solidFill>
            </p:grpSpPr>
            <p:sp>
              <p:nvSpPr>
                <p:cNvPr id="225" name="Freeform 1029"/>
                <p:cNvSpPr>
                  <a:spLocks/>
                </p:cNvSpPr>
                <p:nvPr/>
              </p:nvSpPr>
              <p:spPr bwMode="auto">
                <a:xfrm>
                  <a:off x="3980" y="1290"/>
                  <a:ext cx="106" cy="374"/>
                </a:xfrm>
                <a:custGeom>
                  <a:avLst/>
                  <a:gdLst>
                    <a:gd name="T0" fmla="+- 0 3980 3980"/>
                    <a:gd name="T1" fmla="*/ T0 w 106"/>
                    <a:gd name="T2" fmla="+- 0 1574 1290"/>
                    <a:gd name="T3" fmla="*/ 1574 h 374"/>
                    <a:gd name="T4" fmla="+- 0 4010 3980"/>
                    <a:gd name="T5" fmla="*/ T4 w 106"/>
                    <a:gd name="T6" fmla="+- 0 1574 1290"/>
                    <a:gd name="T7" fmla="*/ 1574 h 374"/>
                    <a:gd name="T8" fmla="+- 0 4010 3980"/>
                    <a:gd name="T9" fmla="*/ T8 w 106"/>
                    <a:gd name="T10" fmla="+- 0 1290 1290"/>
                    <a:gd name="T11" fmla="*/ 1290 h 374"/>
                    <a:gd name="T12" fmla="+- 0 4070 3980"/>
                    <a:gd name="T13" fmla="*/ T12 w 106"/>
                    <a:gd name="T14" fmla="+- 0 1290 1290"/>
                    <a:gd name="T15" fmla="*/ 1290 h 374"/>
                    <a:gd name="T16" fmla="+- 0 4070 3980"/>
                    <a:gd name="T17" fmla="*/ T16 w 106"/>
                    <a:gd name="T18" fmla="+- 0 1574 1290"/>
                    <a:gd name="T19" fmla="*/ 1574 h 374"/>
                    <a:gd name="T20" fmla="+- 0 4086 3980"/>
                    <a:gd name="T21" fmla="*/ T20 w 106"/>
                    <a:gd name="T22" fmla="+- 0 1574 1290"/>
                    <a:gd name="T23" fmla="*/ 1574 h 374"/>
                    <a:gd name="T24" fmla="+- 0 4040 3980"/>
                    <a:gd name="T25" fmla="*/ T24 w 106"/>
                    <a:gd name="T26" fmla="+- 0 1664 1290"/>
                    <a:gd name="T27" fmla="*/ 1664 h 374"/>
                    <a:gd name="T28" fmla="+- 0 3980 3980"/>
                    <a:gd name="T29" fmla="*/ T28 w 106"/>
                    <a:gd name="T30" fmla="+- 0 1574 1290"/>
                    <a:gd name="T31" fmla="*/ 1574 h 374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</a:cxnLst>
                  <a:rect l="0" t="0" r="r" b="b"/>
                  <a:pathLst>
                    <a:path w="106" h="374">
                      <a:moveTo>
                        <a:pt x="0" y="284"/>
                      </a:moveTo>
                      <a:lnTo>
                        <a:pt x="30" y="284"/>
                      </a:lnTo>
                      <a:lnTo>
                        <a:pt x="30" y="0"/>
                      </a:lnTo>
                      <a:lnTo>
                        <a:pt x="90" y="0"/>
                      </a:lnTo>
                      <a:lnTo>
                        <a:pt x="90" y="284"/>
                      </a:lnTo>
                      <a:lnTo>
                        <a:pt x="106" y="284"/>
                      </a:lnTo>
                      <a:lnTo>
                        <a:pt x="60" y="374"/>
                      </a:lnTo>
                      <a:lnTo>
                        <a:pt x="0" y="284"/>
                      </a:lnTo>
                      <a:close/>
                    </a:path>
                  </a:pathLst>
                </a:custGeom>
                <a:grp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196" name="Group 1028"/>
              <p:cNvGrpSpPr>
                <a:grpSpLocks/>
              </p:cNvGrpSpPr>
              <p:nvPr/>
            </p:nvGrpSpPr>
            <p:grpSpPr bwMode="auto">
              <a:xfrm>
                <a:off x="1066654" y="4480070"/>
                <a:ext cx="33649" cy="169432"/>
                <a:chOff x="3980" y="1290"/>
                <a:chExt cx="106" cy="374"/>
              </a:xfrm>
              <a:solidFill>
                <a:schemeClr val="tx1">
                  <a:lumMod val="50000"/>
                  <a:lumOff val="50000"/>
                </a:schemeClr>
              </a:solidFill>
            </p:grpSpPr>
            <p:sp>
              <p:nvSpPr>
                <p:cNvPr id="224" name="Freeform 1029"/>
                <p:cNvSpPr>
                  <a:spLocks/>
                </p:cNvSpPr>
                <p:nvPr/>
              </p:nvSpPr>
              <p:spPr bwMode="auto">
                <a:xfrm>
                  <a:off x="3980" y="1290"/>
                  <a:ext cx="106" cy="374"/>
                </a:xfrm>
                <a:custGeom>
                  <a:avLst/>
                  <a:gdLst>
                    <a:gd name="T0" fmla="+- 0 3980 3980"/>
                    <a:gd name="T1" fmla="*/ T0 w 106"/>
                    <a:gd name="T2" fmla="+- 0 1574 1290"/>
                    <a:gd name="T3" fmla="*/ 1574 h 374"/>
                    <a:gd name="T4" fmla="+- 0 4010 3980"/>
                    <a:gd name="T5" fmla="*/ T4 w 106"/>
                    <a:gd name="T6" fmla="+- 0 1574 1290"/>
                    <a:gd name="T7" fmla="*/ 1574 h 374"/>
                    <a:gd name="T8" fmla="+- 0 4010 3980"/>
                    <a:gd name="T9" fmla="*/ T8 w 106"/>
                    <a:gd name="T10" fmla="+- 0 1290 1290"/>
                    <a:gd name="T11" fmla="*/ 1290 h 374"/>
                    <a:gd name="T12" fmla="+- 0 4070 3980"/>
                    <a:gd name="T13" fmla="*/ T12 w 106"/>
                    <a:gd name="T14" fmla="+- 0 1290 1290"/>
                    <a:gd name="T15" fmla="*/ 1290 h 374"/>
                    <a:gd name="T16" fmla="+- 0 4070 3980"/>
                    <a:gd name="T17" fmla="*/ T16 w 106"/>
                    <a:gd name="T18" fmla="+- 0 1574 1290"/>
                    <a:gd name="T19" fmla="*/ 1574 h 374"/>
                    <a:gd name="T20" fmla="+- 0 4086 3980"/>
                    <a:gd name="T21" fmla="*/ T20 w 106"/>
                    <a:gd name="T22" fmla="+- 0 1574 1290"/>
                    <a:gd name="T23" fmla="*/ 1574 h 374"/>
                    <a:gd name="T24" fmla="+- 0 4040 3980"/>
                    <a:gd name="T25" fmla="*/ T24 w 106"/>
                    <a:gd name="T26" fmla="+- 0 1664 1290"/>
                    <a:gd name="T27" fmla="*/ 1664 h 374"/>
                    <a:gd name="T28" fmla="+- 0 3980 3980"/>
                    <a:gd name="T29" fmla="*/ T28 w 106"/>
                    <a:gd name="T30" fmla="+- 0 1574 1290"/>
                    <a:gd name="T31" fmla="*/ 1574 h 374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</a:cxnLst>
                  <a:rect l="0" t="0" r="r" b="b"/>
                  <a:pathLst>
                    <a:path w="106" h="374">
                      <a:moveTo>
                        <a:pt x="0" y="284"/>
                      </a:moveTo>
                      <a:lnTo>
                        <a:pt x="30" y="284"/>
                      </a:lnTo>
                      <a:lnTo>
                        <a:pt x="30" y="0"/>
                      </a:lnTo>
                      <a:lnTo>
                        <a:pt x="90" y="0"/>
                      </a:lnTo>
                      <a:lnTo>
                        <a:pt x="90" y="284"/>
                      </a:lnTo>
                      <a:lnTo>
                        <a:pt x="106" y="284"/>
                      </a:lnTo>
                      <a:lnTo>
                        <a:pt x="60" y="374"/>
                      </a:lnTo>
                      <a:lnTo>
                        <a:pt x="0" y="284"/>
                      </a:lnTo>
                      <a:close/>
                    </a:path>
                  </a:pathLst>
                </a:custGeom>
                <a:grp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197" name="Group 1028"/>
              <p:cNvGrpSpPr>
                <a:grpSpLocks/>
              </p:cNvGrpSpPr>
              <p:nvPr/>
            </p:nvGrpSpPr>
            <p:grpSpPr bwMode="auto">
              <a:xfrm>
                <a:off x="1245694" y="4483563"/>
                <a:ext cx="33649" cy="169432"/>
                <a:chOff x="3980" y="1290"/>
                <a:chExt cx="106" cy="374"/>
              </a:xfrm>
              <a:solidFill>
                <a:schemeClr val="tx1">
                  <a:lumMod val="50000"/>
                  <a:lumOff val="50000"/>
                </a:schemeClr>
              </a:solidFill>
            </p:grpSpPr>
            <p:sp>
              <p:nvSpPr>
                <p:cNvPr id="223" name="Freeform 1029"/>
                <p:cNvSpPr>
                  <a:spLocks/>
                </p:cNvSpPr>
                <p:nvPr/>
              </p:nvSpPr>
              <p:spPr bwMode="auto">
                <a:xfrm>
                  <a:off x="3980" y="1290"/>
                  <a:ext cx="106" cy="374"/>
                </a:xfrm>
                <a:custGeom>
                  <a:avLst/>
                  <a:gdLst>
                    <a:gd name="T0" fmla="+- 0 3980 3980"/>
                    <a:gd name="T1" fmla="*/ T0 w 106"/>
                    <a:gd name="T2" fmla="+- 0 1574 1290"/>
                    <a:gd name="T3" fmla="*/ 1574 h 374"/>
                    <a:gd name="T4" fmla="+- 0 4010 3980"/>
                    <a:gd name="T5" fmla="*/ T4 w 106"/>
                    <a:gd name="T6" fmla="+- 0 1574 1290"/>
                    <a:gd name="T7" fmla="*/ 1574 h 374"/>
                    <a:gd name="T8" fmla="+- 0 4010 3980"/>
                    <a:gd name="T9" fmla="*/ T8 w 106"/>
                    <a:gd name="T10" fmla="+- 0 1290 1290"/>
                    <a:gd name="T11" fmla="*/ 1290 h 374"/>
                    <a:gd name="T12" fmla="+- 0 4070 3980"/>
                    <a:gd name="T13" fmla="*/ T12 w 106"/>
                    <a:gd name="T14" fmla="+- 0 1290 1290"/>
                    <a:gd name="T15" fmla="*/ 1290 h 374"/>
                    <a:gd name="T16" fmla="+- 0 4070 3980"/>
                    <a:gd name="T17" fmla="*/ T16 w 106"/>
                    <a:gd name="T18" fmla="+- 0 1574 1290"/>
                    <a:gd name="T19" fmla="*/ 1574 h 374"/>
                    <a:gd name="T20" fmla="+- 0 4086 3980"/>
                    <a:gd name="T21" fmla="*/ T20 w 106"/>
                    <a:gd name="T22" fmla="+- 0 1574 1290"/>
                    <a:gd name="T23" fmla="*/ 1574 h 374"/>
                    <a:gd name="T24" fmla="+- 0 4040 3980"/>
                    <a:gd name="T25" fmla="*/ T24 w 106"/>
                    <a:gd name="T26" fmla="+- 0 1664 1290"/>
                    <a:gd name="T27" fmla="*/ 1664 h 374"/>
                    <a:gd name="T28" fmla="+- 0 3980 3980"/>
                    <a:gd name="T29" fmla="*/ T28 w 106"/>
                    <a:gd name="T30" fmla="+- 0 1574 1290"/>
                    <a:gd name="T31" fmla="*/ 1574 h 374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</a:cxnLst>
                  <a:rect l="0" t="0" r="r" b="b"/>
                  <a:pathLst>
                    <a:path w="106" h="374">
                      <a:moveTo>
                        <a:pt x="0" y="284"/>
                      </a:moveTo>
                      <a:lnTo>
                        <a:pt x="30" y="284"/>
                      </a:lnTo>
                      <a:lnTo>
                        <a:pt x="30" y="0"/>
                      </a:lnTo>
                      <a:lnTo>
                        <a:pt x="90" y="0"/>
                      </a:lnTo>
                      <a:lnTo>
                        <a:pt x="90" y="284"/>
                      </a:lnTo>
                      <a:lnTo>
                        <a:pt x="106" y="284"/>
                      </a:lnTo>
                      <a:lnTo>
                        <a:pt x="60" y="374"/>
                      </a:lnTo>
                      <a:lnTo>
                        <a:pt x="0" y="284"/>
                      </a:lnTo>
                      <a:close/>
                    </a:path>
                  </a:pathLst>
                </a:custGeom>
                <a:grp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198" name="Group 1028"/>
              <p:cNvGrpSpPr>
                <a:grpSpLocks/>
              </p:cNvGrpSpPr>
              <p:nvPr/>
            </p:nvGrpSpPr>
            <p:grpSpPr bwMode="auto">
              <a:xfrm>
                <a:off x="1433574" y="4480070"/>
                <a:ext cx="33649" cy="169432"/>
                <a:chOff x="3980" y="1290"/>
                <a:chExt cx="106" cy="374"/>
              </a:xfrm>
              <a:solidFill>
                <a:schemeClr val="tx1">
                  <a:lumMod val="50000"/>
                  <a:lumOff val="50000"/>
                </a:schemeClr>
              </a:solidFill>
            </p:grpSpPr>
            <p:sp>
              <p:nvSpPr>
                <p:cNvPr id="222" name="Freeform 1029"/>
                <p:cNvSpPr>
                  <a:spLocks/>
                </p:cNvSpPr>
                <p:nvPr/>
              </p:nvSpPr>
              <p:spPr bwMode="auto">
                <a:xfrm>
                  <a:off x="3980" y="1290"/>
                  <a:ext cx="106" cy="374"/>
                </a:xfrm>
                <a:custGeom>
                  <a:avLst/>
                  <a:gdLst>
                    <a:gd name="T0" fmla="+- 0 3980 3980"/>
                    <a:gd name="T1" fmla="*/ T0 w 106"/>
                    <a:gd name="T2" fmla="+- 0 1574 1290"/>
                    <a:gd name="T3" fmla="*/ 1574 h 374"/>
                    <a:gd name="T4" fmla="+- 0 4010 3980"/>
                    <a:gd name="T5" fmla="*/ T4 w 106"/>
                    <a:gd name="T6" fmla="+- 0 1574 1290"/>
                    <a:gd name="T7" fmla="*/ 1574 h 374"/>
                    <a:gd name="T8" fmla="+- 0 4010 3980"/>
                    <a:gd name="T9" fmla="*/ T8 w 106"/>
                    <a:gd name="T10" fmla="+- 0 1290 1290"/>
                    <a:gd name="T11" fmla="*/ 1290 h 374"/>
                    <a:gd name="T12" fmla="+- 0 4070 3980"/>
                    <a:gd name="T13" fmla="*/ T12 w 106"/>
                    <a:gd name="T14" fmla="+- 0 1290 1290"/>
                    <a:gd name="T15" fmla="*/ 1290 h 374"/>
                    <a:gd name="T16" fmla="+- 0 4070 3980"/>
                    <a:gd name="T17" fmla="*/ T16 w 106"/>
                    <a:gd name="T18" fmla="+- 0 1574 1290"/>
                    <a:gd name="T19" fmla="*/ 1574 h 374"/>
                    <a:gd name="T20" fmla="+- 0 4086 3980"/>
                    <a:gd name="T21" fmla="*/ T20 w 106"/>
                    <a:gd name="T22" fmla="+- 0 1574 1290"/>
                    <a:gd name="T23" fmla="*/ 1574 h 374"/>
                    <a:gd name="T24" fmla="+- 0 4040 3980"/>
                    <a:gd name="T25" fmla="*/ T24 w 106"/>
                    <a:gd name="T26" fmla="+- 0 1664 1290"/>
                    <a:gd name="T27" fmla="*/ 1664 h 374"/>
                    <a:gd name="T28" fmla="+- 0 3980 3980"/>
                    <a:gd name="T29" fmla="*/ T28 w 106"/>
                    <a:gd name="T30" fmla="+- 0 1574 1290"/>
                    <a:gd name="T31" fmla="*/ 1574 h 374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</a:cxnLst>
                  <a:rect l="0" t="0" r="r" b="b"/>
                  <a:pathLst>
                    <a:path w="106" h="374">
                      <a:moveTo>
                        <a:pt x="0" y="284"/>
                      </a:moveTo>
                      <a:lnTo>
                        <a:pt x="30" y="284"/>
                      </a:lnTo>
                      <a:lnTo>
                        <a:pt x="30" y="0"/>
                      </a:lnTo>
                      <a:lnTo>
                        <a:pt x="90" y="0"/>
                      </a:lnTo>
                      <a:lnTo>
                        <a:pt x="90" y="284"/>
                      </a:lnTo>
                      <a:lnTo>
                        <a:pt x="106" y="284"/>
                      </a:lnTo>
                      <a:lnTo>
                        <a:pt x="60" y="374"/>
                      </a:lnTo>
                      <a:lnTo>
                        <a:pt x="0" y="284"/>
                      </a:lnTo>
                      <a:close/>
                    </a:path>
                  </a:pathLst>
                </a:custGeom>
                <a:grp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199" name="Group 1028"/>
              <p:cNvGrpSpPr>
                <a:grpSpLocks/>
              </p:cNvGrpSpPr>
              <p:nvPr/>
            </p:nvGrpSpPr>
            <p:grpSpPr bwMode="auto">
              <a:xfrm>
                <a:off x="2374960" y="4474669"/>
                <a:ext cx="33649" cy="169432"/>
                <a:chOff x="3980" y="1290"/>
                <a:chExt cx="106" cy="374"/>
              </a:xfrm>
              <a:solidFill>
                <a:schemeClr val="tx1">
                  <a:lumMod val="50000"/>
                  <a:lumOff val="50000"/>
                </a:schemeClr>
              </a:solidFill>
            </p:grpSpPr>
            <p:sp>
              <p:nvSpPr>
                <p:cNvPr id="221" name="Freeform 1029"/>
                <p:cNvSpPr>
                  <a:spLocks/>
                </p:cNvSpPr>
                <p:nvPr/>
              </p:nvSpPr>
              <p:spPr bwMode="auto">
                <a:xfrm>
                  <a:off x="3980" y="1290"/>
                  <a:ext cx="106" cy="374"/>
                </a:xfrm>
                <a:custGeom>
                  <a:avLst/>
                  <a:gdLst>
                    <a:gd name="T0" fmla="+- 0 3980 3980"/>
                    <a:gd name="T1" fmla="*/ T0 w 106"/>
                    <a:gd name="T2" fmla="+- 0 1574 1290"/>
                    <a:gd name="T3" fmla="*/ 1574 h 374"/>
                    <a:gd name="T4" fmla="+- 0 4010 3980"/>
                    <a:gd name="T5" fmla="*/ T4 w 106"/>
                    <a:gd name="T6" fmla="+- 0 1574 1290"/>
                    <a:gd name="T7" fmla="*/ 1574 h 374"/>
                    <a:gd name="T8" fmla="+- 0 4010 3980"/>
                    <a:gd name="T9" fmla="*/ T8 w 106"/>
                    <a:gd name="T10" fmla="+- 0 1290 1290"/>
                    <a:gd name="T11" fmla="*/ 1290 h 374"/>
                    <a:gd name="T12" fmla="+- 0 4070 3980"/>
                    <a:gd name="T13" fmla="*/ T12 w 106"/>
                    <a:gd name="T14" fmla="+- 0 1290 1290"/>
                    <a:gd name="T15" fmla="*/ 1290 h 374"/>
                    <a:gd name="T16" fmla="+- 0 4070 3980"/>
                    <a:gd name="T17" fmla="*/ T16 w 106"/>
                    <a:gd name="T18" fmla="+- 0 1574 1290"/>
                    <a:gd name="T19" fmla="*/ 1574 h 374"/>
                    <a:gd name="T20" fmla="+- 0 4086 3980"/>
                    <a:gd name="T21" fmla="*/ T20 w 106"/>
                    <a:gd name="T22" fmla="+- 0 1574 1290"/>
                    <a:gd name="T23" fmla="*/ 1574 h 374"/>
                    <a:gd name="T24" fmla="+- 0 4040 3980"/>
                    <a:gd name="T25" fmla="*/ T24 w 106"/>
                    <a:gd name="T26" fmla="+- 0 1664 1290"/>
                    <a:gd name="T27" fmla="*/ 1664 h 374"/>
                    <a:gd name="T28" fmla="+- 0 3980 3980"/>
                    <a:gd name="T29" fmla="*/ T28 w 106"/>
                    <a:gd name="T30" fmla="+- 0 1574 1290"/>
                    <a:gd name="T31" fmla="*/ 1574 h 374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</a:cxnLst>
                  <a:rect l="0" t="0" r="r" b="b"/>
                  <a:pathLst>
                    <a:path w="106" h="374">
                      <a:moveTo>
                        <a:pt x="0" y="284"/>
                      </a:moveTo>
                      <a:lnTo>
                        <a:pt x="30" y="284"/>
                      </a:lnTo>
                      <a:lnTo>
                        <a:pt x="30" y="0"/>
                      </a:lnTo>
                      <a:lnTo>
                        <a:pt x="90" y="0"/>
                      </a:lnTo>
                      <a:lnTo>
                        <a:pt x="90" y="284"/>
                      </a:lnTo>
                      <a:lnTo>
                        <a:pt x="106" y="284"/>
                      </a:lnTo>
                      <a:lnTo>
                        <a:pt x="60" y="374"/>
                      </a:lnTo>
                      <a:lnTo>
                        <a:pt x="0" y="284"/>
                      </a:lnTo>
                      <a:close/>
                    </a:path>
                  </a:pathLst>
                </a:custGeom>
                <a:grp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200" name="Group 1028"/>
              <p:cNvGrpSpPr>
                <a:grpSpLocks/>
              </p:cNvGrpSpPr>
              <p:nvPr/>
            </p:nvGrpSpPr>
            <p:grpSpPr bwMode="auto">
              <a:xfrm>
                <a:off x="1816685" y="4480070"/>
                <a:ext cx="33649" cy="169432"/>
                <a:chOff x="3980" y="1290"/>
                <a:chExt cx="106" cy="374"/>
              </a:xfrm>
              <a:solidFill>
                <a:schemeClr val="tx1">
                  <a:lumMod val="50000"/>
                  <a:lumOff val="50000"/>
                </a:schemeClr>
              </a:solidFill>
            </p:grpSpPr>
            <p:sp>
              <p:nvSpPr>
                <p:cNvPr id="220" name="Freeform 1029"/>
                <p:cNvSpPr>
                  <a:spLocks/>
                </p:cNvSpPr>
                <p:nvPr/>
              </p:nvSpPr>
              <p:spPr bwMode="auto">
                <a:xfrm>
                  <a:off x="3980" y="1290"/>
                  <a:ext cx="106" cy="374"/>
                </a:xfrm>
                <a:custGeom>
                  <a:avLst/>
                  <a:gdLst>
                    <a:gd name="T0" fmla="+- 0 3980 3980"/>
                    <a:gd name="T1" fmla="*/ T0 w 106"/>
                    <a:gd name="T2" fmla="+- 0 1574 1290"/>
                    <a:gd name="T3" fmla="*/ 1574 h 374"/>
                    <a:gd name="T4" fmla="+- 0 4010 3980"/>
                    <a:gd name="T5" fmla="*/ T4 w 106"/>
                    <a:gd name="T6" fmla="+- 0 1574 1290"/>
                    <a:gd name="T7" fmla="*/ 1574 h 374"/>
                    <a:gd name="T8" fmla="+- 0 4010 3980"/>
                    <a:gd name="T9" fmla="*/ T8 w 106"/>
                    <a:gd name="T10" fmla="+- 0 1290 1290"/>
                    <a:gd name="T11" fmla="*/ 1290 h 374"/>
                    <a:gd name="T12" fmla="+- 0 4070 3980"/>
                    <a:gd name="T13" fmla="*/ T12 w 106"/>
                    <a:gd name="T14" fmla="+- 0 1290 1290"/>
                    <a:gd name="T15" fmla="*/ 1290 h 374"/>
                    <a:gd name="T16" fmla="+- 0 4070 3980"/>
                    <a:gd name="T17" fmla="*/ T16 w 106"/>
                    <a:gd name="T18" fmla="+- 0 1574 1290"/>
                    <a:gd name="T19" fmla="*/ 1574 h 374"/>
                    <a:gd name="T20" fmla="+- 0 4086 3980"/>
                    <a:gd name="T21" fmla="*/ T20 w 106"/>
                    <a:gd name="T22" fmla="+- 0 1574 1290"/>
                    <a:gd name="T23" fmla="*/ 1574 h 374"/>
                    <a:gd name="T24" fmla="+- 0 4040 3980"/>
                    <a:gd name="T25" fmla="*/ T24 w 106"/>
                    <a:gd name="T26" fmla="+- 0 1664 1290"/>
                    <a:gd name="T27" fmla="*/ 1664 h 374"/>
                    <a:gd name="T28" fmla="+- 0 3980 3980"/>
                    <a:gd name="T29" fmla="*/ T28 w 106"/>
                    <a:gd name="T30" fmla="+- 0 1574 1290"/>
                    <a:gd name="T31" fmla="*/ 1574 h 374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</a:cxnLst>
                  <a:rect l="0" t="0" r="r" b="b"/>
                  <a:pathLst>
                    <a:path w="106" h="374">
                      <a:moveTo>
                        <a:pt x="0" y="284"/>
                      </a:moveTo>
                      <a:lnTo>
                        <a:pt x="30" y="284"/>
                      </a:lnTo>
                      <a:lnTo>
                        <a:pt x="30" y="0"/>
                      </a:lnTo>
                      <a:lnTo>
                        <a:pt x="90" y="0"/>
                      </a:lnTo>
                      <a:lnTo>
                        <a:pt x="90" y="284"/>
                      </a:lnTo>
                      <a:lnTo>
                        <a:pt x="106" y="284"/>
                      </a:lnTo>
                      <a:lnTo>
                        <a:pt x="60" y="374"/>
                      </a:lnTo>
                      <a:lnTo>
                        <a:pt x="0" y="284"/>
                      </a:lnTo>
                      <a:close/>
                    </a:path>
                  </a:pathLst>
                </a:custGeom>
                <a:grp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201" name="Group 1028"/>
              <p:cNvGrpSpPr>
                <a:grpSpLocks/>
              </p:cNvGrpSpPr>
              <p:nvPr/>
            </p:nvGrpSpPr>
            <p:grpSpPr bwMode="auto">
              <a:xfrm>
                <a:off x="2003832" y="4480070"/>
                <a:ext cx="33649" cy="169432"/>
                <a:chOff x="3980" y="1290"/>
                <a:chExt cx="106" cy="374"/>
              </a:xfrm>
              <a:solidFill>
                <a:schemeClr val="tx1">
                  <a:lumMod val="50000"/>
                  <a:lumOff val="50000"/>
                </a:schemeClr>
              </a:solidFill>
            </p:grpSpPr>
            <p:sp>
              <p:nvSpPr>
                <p:cNvPr id="219" name="Freeform 1029"/>
                <p:cNvSpPr>
                  <a:spLocks/>
                </p:cNvSpPr>
                <p:nvPr/>
              </p:nvSpPr>
              <p:spPr bwMode="auto">
                <a:xfrm>
                  <a:off x="3980" y="1290"/>
                  <a:ext cx="106" cy="374"/>
                </a:xfrm>
                <a:custGeom>
                  <a:avLst/>
                  <a:gdLst>
                    <a:gd name="T0" fmla="+- 0 3980 3980"/>
                    <a:gd name="T1" fmla="*/ T0 w 106"/>
                    <a:gd name="T2" fmla="+- 0 1574 1290"/>
                    <a:gd name="T3" fmla="*/ 1574 h 374"/>
                    <a:gd name="T4" fmla="+- 0 4010 3980"/>
                    <a:gd name="T5" fmla="*/ T4 w 106"/>
                    <a:gd name="T6" fmla="+- 0 1574 1290"/>
                    <a:gd name="T7" fmla="*/ 1574 h 374"/>
                    <a:gd name="T8" fmla="+- 0 4010 3980"/>
                    <a:gd name="T9" fmla="*/ T8 w 106"/>
                    <a:gd name="T10" fmla="+- 0 1290 1290"/>
                    <a:gd name="T11" fmla="*/ 1290 h 374"/>
                    <a:gd name="T12" fmla="+- 0 4070 3980"/>
                    <a:gd name="T13" fmla="*/ T12 w 106"/>
                    <a:gd name="T14" fmla="+- 0 1290 1290"/>
                    <a:gd name="T15" fmla="*/ 1290 h 374"/>
                    <a:gd name="T16" fmla="+- 0 4070 3980"/>
                    <a:gd name="T17" fmla="*/ T16 w 106"/>
                    <a:gd name="T18" fmla="+- 0 1574 1290"/>
                    <a:gd name="T19" fmla="*/ 1574 h 374"/>
                    <a:gd name="T20" fmla="+- 0 4086 3980"/>
                    <a:gd name="T21" fmla="*/ T20 w 106"/>
                    <a:gd name="T22" fmla="+- 0 1574 1290"/>
                    <a:gd name="T23" fmla="*/ 1574 h 374"/>
                    <a:gd name="T24" fmla="+- 0 4040 3980"/>
                    <a:gd name="T25" fmla="*/ T24 w 106"/>
                    <a:gd name="T26" fmla="+- 0 1664 1290"/>
                    <a:gd name="T27" fmla="*/ 1664 h 374"/>
                    <a:gd name="T28" fmla="+- 0 3980 3980"/>
                    <a:gd name="T29" fmla="*/ T28 w 106"/>
                    <a:gd name="T30" fmla="+- 0 1574 1290"/>
                    <a:gd name="T31" fmla="*/ 1574 h 374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</a:cxnLst>
                  <a:rect l="0" t="0" r="r" b="b"/>
                  <a:pathLst>
                    <a:path w="106" h="374">
                      <a:moveTo>
                        <a:pt x="0" y="284"/>
                      </a:moveTo>
                      <a:lnTo>
                        <a:pt x="30" y="284"/>
                      </a:lnTo>
                      <a:lnTo>
                        <a:pt x="30" y="0"/>
                      </a:lnTo>
                      <a:lnTo>
                        <a:pt x="90" y="0"/>
                      </a:lnTo>
                      <a:lnTo>
                        <a:pt x="90" y="284"/>
                      </a:lnTo>
                      <a:lnTo>
                        <a:pt x="106" y="284"/>
                      </a:lnTo>
                      <a:lnTo>
                        <a:pt x="60" y="374"/>
                      </a:lnTo>
                      <a:lnTo>
                        <a:pt x="0" y="284"/>
                      </a:lnTo>
                      <a:close/>
                    </a:path>
                  </a:pathLst>
                </a:custGeom>
                <a:grp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202" name="Group 1028"/>
              <p:cNvGrpSpPr>
                <a:grpSpLocks/>
              </p:cNvGrpSpPr>
              <p:nvPr/>
            </p:nvGrpSpPr>
            <p:grpSpPr bwMode="auto">
              <a:xfrm>
                <a:off x="2189396" y="4482452"/>
                <a:ext cx="33649" cy="169432"/>
                <a:chOff x="3980" y="1290"/>
                <a:chExt cx="106" cy="374"/>
              </a:xfrm>
              <a:solidFill>
                <a:schemeClr val="tx1">
                  <a:lumMod val="50000"/>
                  <a:lumOff val="50000"/>
                </a:schemeClr>
              </a:solidFill>
            </p:grpSpPr>
            <p:sp>
              <p:nvSpPr>
                <p:cNvPr id="218" name="Freeform 1029"/>
                <p:cNvSpPr>
                  <a:spLocks/>
                </p:cNvSpPr>
                <p:nvPr/>
              </p:nvSpPr>
              <p:spPr bwMode="auto">
                <a:xfrm>
                  <a:off x="3980" y="1290"/>
                  <a:ext cx="106" cy="374"/>
                </a:xfrm>
                <a:custGeom>
                  <a:avLst/>
                  <a:gdLst>
                    <a:gd name="T0" fmla="+- 0 3980 3980"/>
                    <a:gd name="T1" fmla="*/ T0 w 106"/>
                    <a:gd name="T2" fmla="+- 0 1574 1290"/>
                    <a:gd name="T3" fmla="*/ 1574 h 374"/>
                    <a:gd name="T4" fmla="+- 0 4010 3980"/>
                    <a:gd name="T5" fmla="*/ T4 w 106"/>
                    <a:gd name="T6" fmla="+- 0 1574 1290"/>
                    <a:gd name="T7" fmla="*/ 1574 h 374"/>
                    <a:gd name="T8" fmla="+- 0 4010 3980"/>
                    <a:gd name="T9" fmla="*/ T8 w 106"/>
                    <a:gd name="T10" fmla="+- 0 1290 1290"/>
                    <a:gd name="T11" fmla="*/ 1290 h 374"/>
                    <a:gd name="T12" fmla="+- 0 4070 3980"/>
                    <a:gd name="T13" fmla="*/ T12 w 106"/>
                    <a:gd name="T14" fmla="+- 0 1290 1290"/>
                    <a:gd name="T15" fmla="*/ 1290 h 374"/>
                    <a:gd name="T16" fmla="+- 0 4070 3980"/>
                    <a:gd name="T17" fmla="*/ T16 w 106"/>
                    <a:gd name="T18" fmla="+- 0 1574 1290"/>
                    <a:gd name="T19" fmla="*/ 1574 h 374"/>
                    <a:gd name="T20" fmla="+- 0 4086 3980"/>
                    <a:gd name="T21" fmla="*/ T20 w 106"/>
                    <a:gd name="T22" fmla="+- 0 1574 1290"/>
                    <a:gd name="T23" fmla="*/ 1574 h 374"/>
                    <a:gd name="T24" fmla="+- 0 4040 3980"/>
                    <a:gd name="T25" fmla="*/ T24 w 106"/>
                    <a:gd name="T26" fmla="+- 0 1664 1290"/>
                    <a:gd name="T27" fmla="*/ 1664 h 374"/>
                    <a:gd name="T28" fmla="+- 0 3980 3980"/>
                    <a:gd name="T29" fmla="*/ T28 w 106"/>
                    <a:gd name="T30" fmla="+- 0 1574 1290"/>
                    <a:gd name="T31" fmla="*/ 1574 h 374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</a:cxnLst>
                  <a:rect l="0" t="0" r="r" b="b"/>
                  <a:pathLst>
                    <a:path w="106" h="374">
                      <a:moveTo>
                        <a:pt x="0" y="284"/>
                      </a:moveTo>
                      <a:lnTo>
                        <a:pt x="30" y="284"/>
                      </a:lnTo>
                      <a:lnTo>
                        <a:pt x="30" y="0"/>
                      </a:lnTo>
                      <a:lnTo>
                        <a:pt x="90" y="0"/>
                      </a:lnTo>
                      <a:lnTo>
                        <a:pt x="90" y="284"/>
                      </a:lnTo>
                      <a:lnTo>
                        <a:pt x="106" y="284"/>
                      </a:lnTo>
                      <a:lnTo>
                        <a:pt x="60" y="374"/>
                      </a:lnTo>
                      <a:lnTo>
                        <a:pt x="0" y="284"/>
                      </a:lnTo>
                      <a:close/>
                    </a:path>
                  </a:pathLst>
                </a:custGeom>
                <a:grp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sp>
            <p:nvSpPr>
              <p:cNvPr id="203" name="TextBox 202"/>
              <p:cNvSpPr txBox="1"/>
              <p:nvPr/>
            </p:nvSpPr>
            <p:spPr bwMode="auto">
              <a:xfrm>
                <a:off x="858119" y="4363460"/>
                <a:ext cx="154760" cy="1004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en-US" altLang="zh-TW" sz="800" i="1" dirty="0" smtClean="0">
                    <a:latin typeface="Calibri" pitchFamily="34" charset="0"/>
                    <a:ea typeface="新細明體" pitchFamily="18" charset="-120"/>
                    <a:cs typeface="新細明體" pitchFamily="18" charset="-120"/>
                  </a:rPr>
                  <a:t>6.0</a:t>
                </a:r>
                <a:endParaRPr kumimoji="1" lang="en-US" sz="800" i="1" dirty="0">
                  <a:latin typeface="Calibri" pitchFamily="34" charset="0"/>
                  <a:ea typeface="新細明體" pitchFamily="18" charset="-120"/>
                  <a:cs typeface="新細明體" pitchFamily="18" charset="-120"/>
                </a:endParaRPr>
              </a:p>
            </p:txBody>
          </p:sp>
          <p:grpSp>
            <p:nvGrpSpPr>
              <p:cNvPr id="204" name="Group 1028"/>
              <p:cNvGrpSpPr>
                <a:grpSpLocks/>
              </p:cNvGrpSpPr>
              <p:nvPr/>
            </p:nvGrpSpPr>
            <p:grpSpPr bwMode="auto">
              <a:xfrm>
                <a:off x="2550034" y="4478977"/>
                <a:ext cx="33649" cy="169432"/>
                <a:chOff x="3980" y="1290"/>
                <a:chExt cx="106" cy="374"/>
              </a:xfrm>
              <a:solidFill>
                <a:schemeClr val="tx1">
                  <a:lumMod val="50000"/>
                  <a:lumOff val="50000"/>
                </a:schemeClr>
              </a:solidFill>
            </p:grpSpPr>
            <p:sp>
              <p:nvSpPr>
                <p:cNvPr id="217" name="Freeform 1029"/>
                <p:cNvSpPr>
                  <a:spLocks/>
                </p:cNvSpPr>
                <p:nvPr/>
              </p:nvSpPr>
              <p:spPr bwMode="auto">
                <a:xfrm>
                  <a:off x="3980" y="1290"/>
                  <a:ext cx="106" cy="374"/>
                </a:xfrm>
                <a:custGeom>
                  <a:avLst/>
                  <a:gdLst>
                    <a:gd name="T0" fmla="+- 0 3980 3980"/>
                    <a:gd name="T1" fmla="*/ T0 w 106"/>
                    <a:gd name="T2" fmla="+- 0 1574 1290"/>
                    <a:gd name="T3" fmla="*/ 1574 h 374"/>
                    <a:gd name="T4" fmla="+- 0 4010 3980"/>
                    <a:gd name="T5" fmla="*/ T4 w 106"/>
                    <a:gd name="T6" fmla="+- 0 1574 1290"/>
                    <a:gd name="T7" fmla="*/ 1574 h 374"/>
                    <a:gd name="T8" fmla="+- 0 4010 3980"/>
                    <a:gd name="T9" fmla="*/ T8 w 106"/>
                    <a:gd name="T10" fmla="+- 0 1290 1290"/>
                    <a:gd name="T11" fmla="*/ 1290 h 374"/>
                    <a:gd name="T12" fmla="+- 0 4070 3980"/>
                    <a:gd name="T13" fmla="*/ T12 w 106"/>
                    <a:gd name="T14" fmla="+- 0 1290 1290"/>
                    <a:gd name="T15" fmla="*/ 1290 h 374"/>
                    <a:gd name="T16" fmla="+- 0 4070 3980"/>
                    <a:gd name="T17" fmla="*/ T16 w 106"/>
                    <a:gd name="T18" fmla="+- 0 1574 1290"/>
                    <a:gd name="T19" fmla="*/ 1574 h 374"/>
                    <a:gd name="T20" fmla="+- 0 4086 3980"/>
                    <a:gd name="T21" fmla="*/ T20 w 106"/>
                    <a:gd name="T22" fmla="+- 0 1574 1290"/>
                    <a:gd name="T23" fmla="*/ 1574 h 374"/>
                    <a:gd name="T24" fmla="+- 0 4040 3980"/>
                    <a:gd name="T25" fmla="*/ T24 w 106"/>
                    <a:gd name="T26" fmla="+- 0 1664 1290"/>
                    <a:gd name="T27" fmla="*/ 1664 h 374"/>
                    <a:gd name="T28" fmla="+- 0 3980 3980"/>
                    <a:gd name="T29" fmla="*/ T28 w 106"/>
                    <a:gd name="T30" fmla="+- 0 1574 1290"/>
                    <a:gd name="T31" fmla="*/ 1574 h 374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</a:cxnLst>
                  <a:rect l="0" t="0" r="r" b="b"/>
                  <a:pathLst>
                    <a:path w="106" h="374">
                      <a:moveTo>
                        <a:pt x="0" y="284"/>
                      </a:moveTo>
                      <a:lnTo>
                        <a:pt x="30" y="284"/>
                      </a:lnTo>
                      <a:lnTo>
                        <a:pt x="30" y="0"/>
                      </a:lnTo>
                      <a:lnTo>
                        <a:pt x="90" y="0"/>
                      </a:lnTo>
                      <a:lnTo>
                        <a:pt x="90" y="284"/>
                      </a:lnTo>
                      <a:lnTo>
                        <a:pt x="106" y="284"/>
                      </a:lnTo>
                      <a:lnTo>
                        <a:pt x="60" y="374"/>
                      </a:lnTo>
                      <a:lnTo>
                        <a:pt x="0" y="284"/>
                      </a:lnTo>
                      <a:close/>
                    </a:path>
                  </a:pathLst>
                </a:custGeom>
                <a:grp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205" name="Group 1028"/>
              <p:cNvGrpSpPr>
                <a:grpSpLocks/>
              </p:cNvGrpSpPr>
              <p:nvPr/>
            </p:nvGrpSpPr>
            <p:grpSpPr bwMode="auto">
              <a:xfrm>
                <a:off x="2730560" y="4475622"/>
                <a:ext cx="33649" cy="169432"/>
                <a:chOff x="3980" y="1290"/>
                <a:chExt cx="106" cy="374"/>
              </a:xfrm>
              <a:solidFill>
                <a:schemeClr val="tx1">
                  <a:lumMod val="50000"/>
                  <a:lumOff val="50000"/>
                </a:schemeClr>
              </a:solidFill>
            </p:grpSpPr>
            <p:sp>
              <p:nvSpPr>
                <p:cNvPr id="216" name="Freeform 1029"/>
                <p:cNvSpPr>
                  <a:spLocks/>
                </p:cNvSpPr>
                <p:nvPr/>
              </p:nvSpPr>
              <p:spPr bwMode="auto">
                <a:xfrm>
                  <a:off x="3980" y="1290"/>
                  <a:ext cx="106" cy="374"/>
                </a:xfrm>
                <a:custGeom>
                  <a:avLst/>
                  <a:gdLst>
                    <a:gd name="T0" fmla="+- 0 3980 3980"/>
                    <a:gd name="T1" fmla="*/ T0 w 106"/>
                    <a:gd name="T2" fmla="+- 0 1574 1290"/>
                    <a:gd name="T3" fmla="*/ 1574 h 374"/>
                    <a:gd name="T4" fmla="+- 0 4010 3980"/>
                    <a:gd name="T5" fmla="*/ T4 w 106"/>
                    <a:gd name="T6" fmla="+- 0 1574 1290"/>
                    <a:gd name="T7" fmla="*/ 1574 h 374"/>
                    <a:gd name="T8" fmla="+- 0 4010 3980"/>
                    <a:gd name="T9" fmla="*/ T8 w 106"/>
                    <a:gd name="T10" fmla="+- 0 1290 1290"/>
                    <a:gd name="T11" fmla="*/ 1290 h 374"/>
                    <a:gd name="T12" fmla="+- 0 4070 3980"/>
                    <a:gd name="T13" fmla="*/ T12 w 106"/>
                    <a:gd name="T14" fmla="+- 0 1290 1290"/>
                    <a:gd name="T15" fmla="*/ 1290 h 374"/>
                    <a:gd name="T16" fmla="+- 0 4070 3980"/>
                    <a:gd name="T17" fmla="*/ T16 w 106"/>
                    <a:gd name="T18" fmla="+- 0 1574 1290"/>
                    <a:gd name="T19" fmla="*/ 1574 h 374"/>
                    <a:gd name="T20" fmla="+- 0 4086 3980"/>
                    <a:gd name="T21" fmla="*/ T20 w 106"/>
                    <a:gd name="T22" fmla="+- 0 1574 1290"/>
                    <a:gd name="T23" fmla="*/ 1574 h 374"/>
                    <a:gd name="T24" fmla="+- 0 4040 3980"/>
                    <a:gd name="T25" fmla="*/ T24 w 106"/>
                    <a:gd name="T26" fmla="+- 0 1664 1290"/>
                    <a:gd name="T27" fmla="*/ 1664 h 374"/>
                    <a:gd name="T28" fmla="+- 0 3980 3980"/>
                    <a:gd name="T29" fmla="*/ T28 w 106"/>
                    <a:gd name="T30" fmla="+- 0 1574 1290"/>
                    <a:gd name="T31" fmla="*/ 1574 h 374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</a:cxnLst>
                  <a:rect l="0" t="0" r="r" b="b"/>
                  <a:pathLst>
                    <a:path w="106" h="374">
                      <a:moveTo>
                        <a:pt x="0" y="284"/>
                      </a:moveTo>
                      <a:lnTo>
                        <a:pt x="30" y="284"/>
                      </a:lnTo>
                      <a:lnTo>
                        <a:pt x="30" y="0"/>
                      </a:lnTo>
                      <a:lnTo>
                        <a:pt x="90" y="0"/>
                      </a:lnTo>
                      <a:lnTo>
                        <a:pt x="90" y="284"/>
                      </a:lnTo>
                      <a:lnTo>
                        <a:pt x="106" y="284"/>
                      </a:lnTo>
                      <a:lnTo>
                        <a:pt x="60" y="374"/>
                      </a:lnTo>
                      <a:lnTo>
                        <a:pt x="0" y="284"/>
                      </a:lnTo>
                      <a:close/>
                    </a:path>
                  </a:pathLst>
                </a:custGeom>
                <a:grp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sp>
            <p:nvSpPr>
              <p:cNvPr id="206" name="TextBox 205"/>
              <p:cNvSpPr txBox="1"/>
              <p:nvPr/>
            </p:nvSpPr>
            <p:spPr bwMode="auto">
              <a:xfrm>
                <a:off x="1022641" y="4369473"/>
                <a:ext cx="178378" cy="1004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en-US" altLang="zh-TW" sz="800" i="1" dirty="0" smtClean="0">
                    <a:latin typeface="Calibri" pitchFamily="34" charset="0"/>
                    <a:ea typeface="新細明體" pitchFamily="18" charset="-120"/>
                    <a:cs typeface="新細明體" pitchFamily="18" charset="-120"/>
                  </a:rPr>
                  <a:t>11.2</a:t>
                </a:r>
                <a:endParaRPr kumimoji="1" lang="en-US" sz="800" i="1" dirty="0">
                  <a:latin typeface="Calibri" pitchFamily="34" charset="0"/>
                  <a:ea typeface="新細明體" pitchFamily="18" charset="-120"/>
                  <a:cs typeface="新細明體" pitchFamily="18" charset="-120"/>
                </a:endParaRPr>
              </a:p>
            </p:txBody>
          </p:sp>
          <p:sp>
            <p:nvSpPr>
              <p:cNvPr id="207" name="TextBox 206"/>
              <p:cNvSpPr txBox="1"/>
              <p:nvPr/>
            </p:nvSpPr>
            <p:spPr bwMode="auto">
              <a:xfrm>
                <a:off x="1202008" y="4365104"/>
                <a:ext cx="178378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en-US" sz="800" i="1" smtClean="0">
                    <a:latin typeface="Calibri" pitchFamily="34" charset="0"/>
                    <a:ea typeface="新細明體" pitchFamily="18" charset="-120"/>
                    <a:cs typeface="新細明體" pitchFamily="18" charset="-120"/>
                  </a:rPr>
                  <a:t>9.5</a:t>
                </a:r>
                <a:endParaRPr kumimoji="1" lang="en-US" sz="800" i="1" dirty="0">
                  <a:latin typeface="Calibri" pitchFamily="34" charset="0"/>
                  <a:ea typeface="新細明體" pitchFamily="18" charset="-120"/>
                  <a:cs typeface="新細明體" pitchFamily="18" charset="-120"/>
                </a:endParaRPr>
              </a:p>
            </p:txBody>
          </p:sp>
          <p:sp>
            <p:nvSpPr>
              <p:cNvPr id="208" name="TextBox 207"/>
              <p:cNvSpPr txBox="1"/>
              <p:nvPr/>
            </p:nvSpPr>
            <p:spPr bwMode="auto">
              <a:xfrm>
                <a:off x="1396155" y="4369473"/>
                <a:ext cx="178378" cy="1004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en-US" altLang="zh-TW" sz="800" i="1" dirty="0" smtClean="0">
                    <a:latin typeface="Calibri" pitchFamily="34" charset="0"/>
                    <a:ea typeface="新細明體" pitchFamily="18" charset="-120"/>
                    <a:cs typeface="新細明體" pitchFamily="18" charset="-120"/>
                  </a:rPr>
                  <a:t>11.2</a:t>
                </a:r>
                <a:endParaRPr kumimoji="1" lang="en-US" sz="800" i="1" dirty="0">
                  <a:latin typeface="Calibri" pitchFamily="34" charset="0"/>
                  <a:ea typeface="新細明體" pitchFamily="18" charset="-120"/>
                  <a:cs typeface="新細明體" pitchFamily="18" charset="-120"/>
                </a:endParaRPr>
              </a:p>
            </p:txBody>
          </p:sp>
          <p:sp>
            <p:nvSpPr>
              <p:cNvPr id="209" name="TextBox 208"/>
              <p:cNvSpPr txBox="1"/>
              <p:nvPr/>
            </p:nvSpPr>
            <p:spPr bwMode="auto">
              <a:xfrm>
                <a:off x="1586760" y="4372607"/>
                <a:ext cx="178378" cy="1004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en-US" altLang="zh-TW" sz="800" i="1" dirty="0" smtClean="0">
                    <a:latin typeface="Calibri" pitchFamily="34" charset="0"/>
                    <a:ea typeface="新細明體" pitchFamily="18" charset="-120"/>
                    <a:cs typeface="新細明體" pitchFamily="18" charset="-120"/>
                  </a:rPr>
                  <a:t>11.2</a:t>
                </a:r>
                <a:endParaRPr kumimoji="1" lang="en-US" sz="800" i="1" dirty="0">
                  <a:latin typeface="Calibri" pitchFamily="34" charset="0"/>
                  <a:ea typeface="新細明體" pitchFamily="18" charset="-120"/>
                  <a:cs typeface="新細明體" pitchFamily="18" charset="-120"/>
                </a:endParaRPr>
              </a:p>
            </p:txBody>
          </p:sp>
          <p:sp>
            <p:nvSpPr>
              <p:cNvPr id="210" name="TextBox 209"/>
              <p:cNvSpPr txBox="1"/>
              <p:nvPr/>
            </p:nvSpPr>
            <p:spPr bwMode="auto">
              <a:xfrm>
                <a:off x="1774685" y="4369473"/>
                <a:ext cx="178378" cy="1004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en-US" altLang="zh-TW" sz="800" i="1" dirty="0" smtClean="0">
                    <a:latin typeface="Calibri" pitchFamily="34" charset="0"/>
                    <a:ea typeface="新細明體" pitchFamily="18" charset="-120"/>
                    <a:cs typeface="新細明體" pitchFamily="18" charset="-120"/>
                  </a:rPr>
                  <a:t>11.2</a:t>
                </a:r>
                <a:endParaRPr kumimoji="1" lang="en-US" sz="800" i="1" dirty="0">
                  <a:latin typeface="Calibri" pitchFamily="34" charset="0"/>
                  <a:ea typeface="新細明體" pitchFamily="18" charset="-120"/>
                  <a:cs typeface="新細明體" pitchFamily="18" charset="-120"/>
                </a:endParaRPr>
              </a:p>
            </p:txBody>
          </p:sp>
          <p:sp>
            <p:nvSpPr>
              <p:cNvPr id="211" name="TextBox 210"/>
              <p:cNvSpPr txBox="1"/>
              <p:nvPr/>
            </p:nvSpPr>
            <p:spPr bwMode="auto">
              <a:xfrm>
                <a:off x="1957819" y="4372607"/>
                <a:ext cx="178378" cy="1004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en-US" altLang="zh-TW" sz="800" i="1" dirty="0" smtClean="0">
                    <a:latin typeface="Calibri" pitchFamily="34" charset="0"/>
                    <a:ea typeface="新細明體" pitchFamily="18" charset="-120"/>
                    <a:cs typeface="新細明體" pitchFamily="18" charset="-120"/>
                  </a:rPr>
                  <a:t>11.2</a:t>
                </a:r>
                <a:endParaRPr kumimoji="1" lang="en-US" sz="800" i="1" dirty="0">
                  <a:latin typeface="Calibri" pitchFamily="34" charset="0"/>
                  <a:ea typeface="新細明體" pitchFamily="18" charset="-120"/>
                  <a:cs typeface="新細明體" pitchFamily="18" charset="-120"/>
                </a:endParaRPr>
              </a:p>
            </p:txBody>
          </p:sp>
          <p:sp>
            <p:nvSpPr>
              <p:cNvPr id="212" name="TextBox 211"/>
              <p:cNvSpPr txBox="1"/>
              <p:nvPr/>
            </p:nvSpPr>
            <p:spPr bwMode="auto">
              <a:xfrm>
                <a:off x="2152879" y="4372607"/>
                <a:ext cx="178378" cy="1004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en-US" altLang="zh-TW" sz="800" i="1" dirty="0" smtClean="0">
                    <a:latin typeface="Calibri" pitchFamily="34" charset="0"/>
                    <a:ea typeface="新細明體" pitchFamily="18" charset="-120"/>
                    <a:cs typeface="新細明體" pitchFamily="18" charset="-120"/>
                  </a:rPr>
                  <a:t>11.2</a:t>
                </a:r>
                <a:endParaRPr kumimoji="1" lang="en-US" sz="800" i="1" dirty="0">
                  <a:latin typeface="Calibri" pitchFamily="34" charset="0"/>
                  <a:ea typeface="新細明體" pitchFamily="18" charset="-120"/>
                  <a:cs typeface="新細明體" pitchFamily="18" charset="-120"/>
                </a:endParaRPr>
              </a:p>
            </p:txBody>
          </p:sp>
          <p:sp>
            <p:nvSpPr>
              <p:cNvPr id="213" name="TextBox 212"/>
              <p:cNvSpPr txBox="1"/>
              <p:nvPr/>
            </p:nvSpPr>
            <p:spPr bwMode="auto">
              <a:xfrm>
                <a:off x="2334643" y="4366216"/>
                <a:ext cx="178378" cy="1004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en-US" altLang="zh-TW" sz="800" i="1" dirty="0" smtClean="0">
                    <a:latin typeface="Calibri" pitchFamily="34" charset="0"/>
                    <a:ea typeface="新細明體" pitchFamily="18" charset="-120"/>
                    <a:cs typeface="新細明體" pitchFamily="18" charset="-120"/>
                  </a:rPr>
                  <a:t>11.2</a:t>
                </a:r>
                <a:endParaRPr kumimoji="1" lang="en-US" sz="800" i="1" dirty="0">
                  <a:latin typeface="Calibri" pitchFamily="34" charset="0"/>
                  <a:ea typeface="新細明體" pitchFamily="18" charset="-120"/>
                  <a:cs typeface="新細明體" pitchFamily="18" charset="-120"/>
                </a:endParaRPr>
              </a:p>
            </p:txBody>
          </p:sp>
          <p:sp>
            <p:nvSpPr>
              <p:cNvPr id="214" name="TextBox 213"/>
              <p:cNvSpPr txBox="1"/>
              <p:nvPr/>
            </p:nvSpPr>
            <p:spPr bwMode="auto">
              <a:xfrm>
                <a:off x="2513683" y="4372607"/>
                <a:ext cx="178378" cy="1004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en-US" altLang="zh-TW" sz="800" i="1" dirty="0" smtClean="0">
                    <a:latin typeface="Calibri" pitchFamily="34" charset="0"/>
                    <a:ea typeface="新細明體" pitchFamily="18" charset="-120"/>
                    <a:cs typeface="新細明體" pitchFamily="18" charset="-120"/>
                  </a:rPr>
                  <a:t>11.2</a:t>
                </a:r>
                <a:endParaRPr kumimoji="1" lang="en-US" sz="800" i="1" dirty="0">
                  <a:latin typeface="Calibri" pitchFamily="34" charset="0"/>
                  <a:ea typeface="新細明體" pitchFamily="18" charset="-120"/>
                  <a:cs typeface="新細明體" pitchFamily="18" charset="-120"/>
                </a:endParaRPr>
              </a:p>
            </p:txBody>
          </p:sp>
          <p:sp>
            <p:nvSpPr>
              <p:cNvPr id="215" name="TextBox 214"/>
              <p:cNvSpPr txBox="1"/>
              <p:nvPr/>
            </p:nvSpPr>
            <p:spPr bwMode="auto">
              <a:xfrm>
                <a:off x="2692061" y="4372607"/>
                <a:ext cx="178378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en-US" altLang="zh-TW" sz="800" i="1" dirty="0" smtClean="0">
                    <a:latin typeface="Calibri" pitchFamily="34" charset="0"/>
                    <a:ea typeface="新細明體" pitchFamily="18" charset="-120"/>
                    <a:cs typeface="新細明體" pitchFamily="18" charset="-120"/>
                  </a:rPr>
                  <a:t>6.0</a:t>
                </a:r>
                <a:endParaRPr kumimoji="1" lang="en-US" sz="800" i="1" dirty="0">
                  <a:latin typeface="Calibri" pitchFamily="34" charset="0"/>
                  <a:ea typeface="新細明體" pitchFamily="18" charset="-120"/>
                  <a:cs typeface="新細明體" pitchFamily="18" charset="-120"/>
                </a:endParaRPr>
              </a:p>
            </p:txBody>
          </p:sp>
        </p:grpSp>
        <p:grpSp>
          <p:nvGrpSpPr>
            <p:cNvPr id="147" name="Group 146"/>
            <p:cNvGrpSpPr/>
            <p:nvPr/>
          </p:nvGrpSpPr>
          <p:grpSpPr>
            <a:xfrm>
              <a:off x="856888" y="5836396"/>
              <a:ext cx="2012320" cy="289535"/>
              <a:chOff x="858119" y="4363460"/>
              <a:chExt cx="2012320" cy="289535"/>
            </a:xfrm>
          </p:grpSpPr>
          <p:grpSp>
            <p:nvGrpSpPr>
              <p:cNvPr id="148" name="Group 1028"/>
              <p:cNvGrpSpPr>
                <a:grpSpLocks/>
              </p:cNvGrpSpPr>
              <p:nvPr/>
            </p:nvGrpSpPr>
            <p:grpSpPr bwMode="auto">
              <a:xfrm>
                <a:off x="1629439" y="4483563"/>
                <a:ext cx="33649" cy="169432"/>
                <a:chOff x="3980" y="1290"/>
                <a:chExt cx="106" cy="374"/>
              </a:xfrm>
              <a:solidFill>
                <a:schemeClr val="tx1">
                  <a:lumMod val="50000"/>
                  <a:lumOff val="50000"/>
                </a:schemeClr>
              </a:solidFill>
            </p:grpSpPr>
            <p:sp>
              <p:nvSpPr>
                <p:cNvPr id="193" name="Freeform 1029"/>
                <p:cNvSpPr>
                  <a:spLocks/>
                </p:cNvSpPr>
                <p:nvPr/>
              </p:nvSpPr>
              <p:spPr bwMode="auto">
                <a:xfrm>
                  <a:off x="3980" y="1290"/>
                  <a:ext cx="106" cy="374"/>
                </a:xfrm>
                <a:custGeom>
                  <a:avLst/>
                  <a:gdLst>
                    <a:gd name="T0" fmla="+- 0 3980 3980"/>
                    <a:gd name="T1" fmla="*/ T0 w 106"/>
                    <a:gd name="T2" fmla="+- 0 1574 1290"/>
                    <a:gd name="T3" fmla="*/ 1574 h 374"/>
                    <a:gd name="T4" fmla="+- 0 4010 3980"/>
                    <a:gd name="T5" fmla="*/ T4 w 106"/>
                    <a:gd name="T6" fmla="+- 0 1574 1290"/>
                    <a:gd name="T7" fmla="*/ 1574 h 374"/>
                    <a:gd name="T8" fmla="+- 0 4010 3980"/>
                    <a:gd name="T9" fmla="*/ T8 w 106"/>
                    <a:gd name="T10" fmla="+- 0 1290 1290"/>
                    <a:gd name="T11" fmla="*/ 1290 h 374"/>
                    <a:gd name="T12" fmla="+- 0 4070 3980"/>
                    <a:gd name="T13" fmla="*/ T12 w 106"/>
                    <a:gd name="T14" fmla="+- 0 1290 1290"/>
                    <a:gd name="T15" fmla="*/ 1290 h 374"/>
                    <a:gd name="T16" fmla="+- 0 4070 3980"/>
                    <a:gd name="T17" fmla="*/ T16 w 106"/>
                    <a:gd name="T18" fmla="+- 0 1574 1290"/>
                    <a:gd name="T19" fmla="*/ 1574 h 374"/>
                    <a:gd name="T20" fmla="+- 0 4086 3980"/>
                    <a:gd name="T21" fmla="*/ T20 w 106"/>
                    <a:gd name="T22" fmla="+- 0 1574 1290"/>
                    <a:gd name="T23" fmla="*/ 1574 h 374"/>
                    <a:gd name="T24" fmla="+- 0 4040 3980"/>
                    <a:gd name="T25" fmla="*/ T24 w 106"/>
                    <a:gd name="T26" fmla="+- 0 1664 1290"/>
                    <a:gd name="T27" fmla="*/ 1664 h 374"/>
                    <a:gd name="T28" fmla="+- 0 3980 3980"/>
                    <a:gd name="T29" fmla="*/ T28 w 106"/>
                    <a:gd name="T30" fmla="+- 0 1574 1290"/>
                    <a:gd name="T31" fmla="*/ 1574 h 374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</a:cxnLst>
                  <a:rect l="0" t="0" r="r" b="b"/>
                  <a:pathLst>
                    <a:path w="106" h="374">
                      <a:moveTo>
                        <a:pt x="0" y="284"/>
                      </a:moveTo>
                      <a:lnTo>
                        <a:pt x="30" y="284"/>
                      </a:lnTo>
                      <a:lnTo>
                        <a:pt x="30" y="0"/>
                      </a:lnTo>
                      <a:lnTo>
                        <a:pt x="90" y="0"/>
                      </a:lnTo>
                      <a:lnTo>
                        <a:pt x="90" y="284"/>
                      </a:lnTo>
                      <a:lnTo>
                        <a:pt x="106" y="284"/>
                      </a:lnTo>
                      <a:lnTo>
                        <a:pt x="60" y="374"/>
                      </a:lnTo>
                      <a:lnTo>
                        <a:pt x="0" y="284"/>
                      </a:lnTo>
                      <a:close/>
                    </a:path>
                  </a:pathLst>
                </a:custGeom>
                <a:grp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149" name="Group 1028"/>
              <p:cNvGrpSpPr>
                <a:grpSpLocks/>
              </p:cNvGrpSpPr>
              <p:nvPr/>
            </p:nvGrpSpPr>
            <p:grpSpPr bwMode="auto">
              <a:xfrm>
                <a:off x="907395" y="4480070"/>
                <a:ext cx="33649" cy="169432"/>
                <a:chOff x="3980" y="1290"/>
                <a:chExt cx="106" cy="374"/>
              </a:xfrm>
              <a:solidFill>
                <a:schemeClr val="tx1">
                  <a:lumMod val="50000"/>
                  <a:lumOff val="50000"/>
                </a:schemeClr>
              </a:solidFill>
            </p:grpSpPr>
            <p:sp>
              <p:nvSpPr>
                <p:cNvPr id="192" name="Freeform 1029"/>
                <p:cNvSpPr>
                  <a:spLocks/>
                </p:cNvSpPr>
                <p:nvPr/>
              </p:nvSpPr>
              <p:spPr bwMode="auto">
                <a:xfrm>
                  <a:off x="3980" y="1290"/>
                  <a:ext cx="106" cy="374"/>
                </a:xfrm>
                <a:custGeom>
                  <a:avLst/>
                  <a:gdLst>
                    <a:gd name="T0" fmla="+- 0 3980 3980"/>
                    <a:gd name="T1" fmla="*/ T0 w 106"/>
                    <a:gd name="T2" fmla="+- 0 1574 1290"/>
                    <a:gd name="T3" fmla="*/ 1574 h 374"/>
                    <a:gd name="T4" fmla="+- 0 4010 3980"/>
                    <a:gd name="T5" fmla="*/ T4 w 106"/>
                    <a:gd name="T6" fmla="+- 0 1574 1290"/>
                    <a:gd name="T7" fmla="*/ 1574 h 374"/>
                    <a:gd name="T8" fmla="+- 0 4010 3980"/>
                    <a:gd name="T9" fmla="*/ T8 w 106"/>
                    <a:gd name="T10" fmla="+- 0 1290 1290"/>
                    <a:gd name="T11" fmla="*/ 1290 h 374"/>
                    <a:gd name="T12" fmla="+- 0 4070 3980"/>
                    <a:gd name="T13" fmla="*/ T12 w 106"/>
                    <a:gd name="T14" fmla="+- 0 1290 1290"/>
                    <a:gd name="T15" fmla="*/ 1290 h 374"/>
                    <a:gd name="T16" fmla="+- 0 4070 3980"/>
                    <a:gd name="T17" fmla="*/ T16 w 106"/>
                    <a:gd name="T18" fmla="+- 0 1574 1290"/>
                    <a:gd name="T19" fmla="*/ 1574 h 374"/>
                    <a:gd name="T20" fmla="+- 0 4086 3980"/>
                    <a:gd name="T21" fmla="*/ T20 w 106"/>
                    <a:gd name="T22" fmla="+- 0 1574 1290"/>
                    <a:gd name="T23" fmla="*/ 1574 h 374"/>
                    <a:gd name="T24" fmla="+- 0 4040 3980"/>
                    <a:gd name="T25" fmla="*/ T24 w 106"/>
                    <a:gd name="T26" fmla="+- 0 1664 1290"/>
                    <a:gd name="T27" fmla="*/ 1664 h 374"/>
                    <a:gd name="T28" fmla="+- 0 3980 3980"/>
                    <a:gd name="T29" fmla="*/ T28 w 106"/>
                    <a:gd name="T30" fmla="+- 0 1574 1290"/>
                    <a:gd name="T31" fmla="*/ 1574 h 374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</a:cxnLst>
                  <a:rect l="0" t="0" r="r" b="b"/>
                  <a:pathLst>
                    <a:path w="106" h="374">
                      <a:moveTo>
                        <a:pt x="0" y="284"/>
                      </a:moveTo>
                      <a:lnTo>
                        <a:pt x="30" y="284"/>
                      </a:lnTo>
                      <a:lnTo>
                        <a:pt x="30" y="0"/>
                      </a:lnTo>
                      <a:lnTo>
                        <a:pt x="90" y="0"/>
                      </a:lnTo>
                      <a:lnTo>
                        <a:pt x="90" y="284"/>
                      </a:lnTo>
                      <a:lnTo>
                        <a:pt x="106" y="284"/>
                      </a:lnTo>
                      <a:lnTo>
                        <a:pt x="60" y="374"/>
                      </a:lnTo>
                      <a:lnTo>
                        <a:pt x="0" y="284"/>
                      </a:lnTo>
                      <a:close/>
                    </a:path>
                  </a:pathLst>
                </a:custGeom>
                <a:grp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150" name="Group 1028"/>
              <p:cNvGrpSpPr>
                <a:grpSpLocks/>
              </p:cNvGrpSpPr>
              <p:nvPr/>
            </p:nvGrpSpPr>
            <p:grpSpPr bwMode="auto">
              <a:xfrm>
                <a:off x="1066654" y="4480070"/>
                <a:ext cx="33649" cy="169432"/>
                <a:chOff x="3980" y="1290"/>
                <a:chExt cx="106" cy="374"/>
              </a:xfrm>
              <a:solidFill>
                <a:schemeClr val="tx1">
                  <a:lumMod val="50000"/>
                  <a:lumOff val="50000"/>
                </a:schemeClr>
              </a:solidFill>
            </p:grpSpPr>
            <p:sp>
              <p:nvSpPr>
                <p:cNvPr id="191" name="Freeform 1029"/>
                <p:cNvSpPr>
                  <a:spLocks/>
                </p:cNvSpPr>
                <p:nvPr/>
              </p:nvSpPr>
              <p:spPr bwMode="auto">
                <a:xfrm>
                  <a:off x="3980" y="1290"/>
                  <a:ext cx="106" cy="374"/>
                </a:xfrm>
                <a:custGeom>
                  <a:avLst/>
                  <a:gdLst>
                    <a:gd name="T0" fmla="+- 0 3980 3980"/>
                    <a:gd name="T1" fmla="*/ T0 w 106"/>
                    <a:gd name="T2" fmla="+- 0 1574 1290"/>
                    <a:gd name="T3" fmla="*/ 1574 h 374"/>
                    <a:gd name="T4" fmla="+- 0 4010 3980"/>
                    <a:gd name="T5" fmla="*/ T4 w 106"/>
                    <a:gd name="T6" fmla="+- 0 1574 1290"/>
                    <a:gd name="T7" fmla="*/ 1574 h 374"/>
                    <a:gd name="T8" fmla="+- 0 4010 3980"/>
                    <a:gd name="T9" fmla="*/ T8 w 106"/>
                    <a:gd name="T10" fmla="+- 0 1290 1290"/>
                    <a:gd name="T11" fmla="*/ 1290 h 374"/>
                    <a:gd name="T12" fmla="+- 0 4070 3980"/>
                    <a:gd name="T13" fmla="*/ T12 w 106"/>
                    <a:gd name="T14" fmla="+- 0 1290 1290"/>
                    <a:gd name="T15" fmla="*/ 1290 h 374"/>
                    <a:gd name="T16" fmla="+- 0 4070 3980"/>
                    <a:gd name="T17" fmla="*/ T16 w 106"/>
                    <a:gd name="T18" fmla="+- 0 1574 1290"/>
                    <a:gd name="T19" fmla="*/ 1574 h 374"/>
                    <a:gd name="T20" fmla="+- 0 4086 3980"/>
                    <a:gd name="T21" fmla="*/ T20 w 106"/>
                    <a:gd name="T22" fmla="+- 0 1574 1290"/>
                    <a:gd name="T23" fmla="*/ 1574 h 374"/>
                    <a:gd name="T24" fmla="+- 0 4040 3980"/>
                    <a:gd name="T25" fmla="*/ T24 w 106"/>
                    <a:gd name="T26" fmla="+- 0 1664 1290"/>
                    <a:gd name="T27" fmla="*/ 1664 h 374"/>
                    <a:gd name="T28" fmla="+- 0 3980 3980"/>
                    <a:gd name="T29" fmla="*/ T28 w 106"/>
                    <a:gd name="T30" fmla="+- 0 1574 1290"/>
                    <a:gd name="T31" fmla="*/ 1574 h 374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</a:cxnLst>
                  <a:rect l="0" t="0" r="r" b="b"/>
                  <a:pathLst>
                    <a:path w="106" h="374">
                      <a:moveTo>
                        <a:pt x="0" y="284"/>
                      </a:moveTo>
                      <a:lnTo>
                        <a:pt x="30" y="284"/>
                      </a:lnTo>
                      <a:lnTo>
                        <a:pt x="30" y="0"/>
                      </a:lnTo>
                      <a:lnTo>
                        <a:pt x="90" y="0"/>
                      </a:lnTo>
                      <a:lnTo>
                        <a:pt x="90" y="284"/>
                      </a:lnTo>
                      <a:lnTo>
                        <a:pt x="106" y="284"/>
                      </a:lnTo>
                      <a:lnTo>
                        <a:pt x="60" y="374"/>
                      </a:lnTo>
                      <a:lnTo>
                        <a:pt x="0" y="284"/>
                      </a:lnTo>
                      <a:close/>
                    </a:path>
                  </a:pathLst>
                </a:custGeom>
                <a:grp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151" name="Group 1028"/>
              <p:cNvGrpSpPr>
                <a:grpSpLocks/>
              </p:cNvGrpSpPr>
              <p:nvPr/>
            </p:nvGrpSpPr>
            <p:grpSpPr bwMode="auto">
              <a:xfrm>
                <a:off x="1245694" y="4483563"/>
                <a:ext cx="33649" cy="169432"/>
                <a:chOff x="3980" y="1290"/>
                <a:chExt cx="106" cy="374"/>
              </a:xfrm>
              <a:solidFill>
                <a:schemeClr val="tx1">
                  <a:lumMod val="50000"/>
                  <a:lumOff val="50000"/>
                </a:schemeClr>
              </a:solidFill>
            </p:grpSpPr>
            <p:sp>
              <p:nvSpPr>
                <p:cNvPr id="190" name="Freeform 1029"/>
                <p:cNvSpPr>
                  <a:spLocks/>
                </p:cNvSpPr>
                <p:nvPr/>
              </p:nvSpPr>
              <p:spPr bwMode="auto">
                <a:xfrm>
                  <a:off x="3980" y="1290"/>
                  <a:ext cx="106" cy="374"/>
                </a:xfrm>
                <a:custGeom>
                  <a:avLst/>
                  <a:gdLst>
                    <a:gd name="T0" fmla="+- 0 3980 3980"/>
                    <a:gd name="T1" fmla="*/ T0 w 106"/>
                    <a:gd name="T2" fmla="+- 0 1574 1290"/>
                    <a:gd name="T3" fmla="*/ 1574 h 374"/>
                    <a:gd name="T4" fmla="+- 0 4010 3980"/>
                    <a:gd name="T5" fmla="*/ T4 w 106"/>
                    <a:gd name="T6" fmla="+- 0 1574 1290"/>
                    <a:gd name="T7" fmla="*/ 1574 h 374"/>
                    <a:gd name="T8" fmla="+- 0 4010 3980"/>
                    <a:gd name="T9" fmla="*/ T8 w 106"/>
                    <a:gd name="T10" fmla="+- 0 1290 1290"/>
                    <a:gd name="T11" fmla="*/ 1290 h 374"/>
                    <a:gd name="T12" fmla="+- 0 4070 3980"/>
                    <a:gd name="T13" fmla="*/ T12 w 106"/>
                    <a:gd name="T14" fmla="+- 0 1290 1290"/>
                    <a:gd name="T15" fmla="*/ 1290 h 374"/>
                    <a:gd name="T16" fmla="+- 0 4070 3980"/>
                    <a:gd name="T17" fmla="*/ T16 w 106"/>
                    <a:gd name="T18" fmla="+- 0 1574 1290"/>
                    <a:gd name="T19" fmla="*/ 1574 h 374"/>
                    <a:gd name="T20" fmla="+- 0 4086 3980"/>
                    <a:gd name="T21" fmla="*/ T20 w 106"/>
                    <a:gd name="T22" fmla="+- 0 1574 1290"/>
                    <a:gd name="T23" fmla="*/ 1574 h 374"/>
                    <a:gd name="T24" fmla="+- 0 4040 3980"/>
                    <a:gd name="T25" fmla="*/ T24 w 106"/>
                    <a:gd name="T26" fmla="+- 0 1664 1290"/>
                    <a:gd name="T27" fmla="*/ 1664 h 374"/>
                    <a:gd name="T28" fmla="+- 0 3980 3980"/>
                    <a:gd name="T29" fmla="*/ T28 w 106"/>
                    <a:gd name="T30" fmla="+- 0 1574 1290"/>
                    <a:gd name="T31" fmla="*/ 1574 h 374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</a:cxnLst>
                  <a:rect l="0" t="0" r="r" b="b"/>
                  <a:pathLst>
                    <a:path w="106" h="374">
                      <a:moveTo>
                        <a:pt x="0" y="284"/>
                      </a:moveTo>
                      <a:lnTo>
                        <a:pt x="30" y="284"/>
                      </a:lnTo>
                      <a:lnTo>
                        <a:pt x="30" y="0"/>
                      </a:lnTo>
                      <a:lnTo>
                        <a:pt x="90" y="0"/>
                      </a:lnTo>
                      <a:lnTo>
                        <a:pt x="90" y="284"/>
                      </a:lnTo>
                      <a:lnTo>
                        <a:pt x="106" y="284"/>
                      </a:lnTo>
                      <a:lnTo>
                        <a:pt x="60" y="374"/>
                      </a:lnTo>
                      <a:lnTo>
                        <a:pt x="0" y="284"/>
                      </a:lnTo>
                      <a:close/>
                    </a:path>
                  </a:pathLst>
                </a:custGeom>
                <a:grp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152" name="Group 1028"/>
              <p:cNvGrpSpPr>
                <a:grpSpLocks/>
              </p:cNvGrpSpPr>
              <p:nvPr/>
            </p:nvGrpSpPr>
            <p:grpSpPr bwMode="auto">
              <a:xfrm>
                <a:off x="1433574" y="4480070"/>
                <a:ext cx="33649" cy="169432"/>
                <a:chOff x="3980" y="1290"/>
                <a:chExt cx="106" cy="374"/>
              </a:xfrm>
              <a:solidFill>
                <a:schemeClr val="tx1">
                  <a:lumMod val="50000"/>
                  <a:lumOff val="50000"/>
                </a:schemeClr>
              </a:solidFill>
            </p:grpSpPr>
            <p:sp>
              <p:nvSpPr>
                <p:cNvPr id="189" name="Freeform 1029"/>
                <p:cNvSpPr>
                  <a:spLocks/>
                </p:cNvSpPr>
                <p:nvPr/>
              </p:nvSpPr>
              <p:spPr bwMode="auto">
                <a:xfrm>
                  <a:off x="3980" y="1290"/>
                  <a:ext cx="106" cy="374"/>
                </a:xfrm>
                <a:custGeom>
                  <a:avLst/>
                  <a:gdLst>
                    <a:gd name="T0" fmla="+- 0 3980 3980"/>
                    <a:gd name="T1" fmla="*/ T0 w 106"/>
                    <a:gd name="T2" fmla="+- 0 1574 1290"/>
                    <a:gd name="T3" fmla="*/ 1574 h 374"/>
                    <a:gd name="T4" fmla="+- 0 4010 3980"/>
                    <a:gd name="T5" fmla="*/ T4 w 106"/>
                    <a:gd name="T6" fmla="+- 0 1574 1290"/>
                    <a:gd name="T7" fmla="*/ 1574 h 374"/>
                    <a:gd name="T8" fmla="+- 0 4010 3980"/>
                    <a:gd name="T9" fmla="*/ T8 w 106"/>
                    <a:gd name="T10" fmla="+- 0 1290 1290"/>
                    <a:gd name="T11" fmla="*/ 1290 h 374"/>
                    <a:gd name="T12" fmla="+- 0 4070 3980"/>
                    <a:gd name="T13" fmla="*/ T12 w 106"/>
                    <a:gd name="T14" fmla="+- 0 1290 1290"/>
                    <a:gd name="T15" fmla="*/ 1290 h 374"/>
                    <a:gd name="T16" fmla="+- 0 4070 3980"/>
                    <a:gd name="T17" fmla="*/ T16 w 106"/>
                    <a:gd name="T18" fmla="+- 0 1574 1290"/>
                    <a:gd name="T19" fmla="*/ 1574 h 374"/>
                    <a:gd name="T20" fmla="+- 0 4086 3980"/>
                    <a:gd name="T21" fmla="*/ T20 w 106"/>
                    <a:gd name="T22" fmla="+- 0 1574 1290"/>
                    <a:gd name="T23" fmla="*/ 1574 h 374"/>
                    <a:gd name="T24" fmla="+- 0 4040 3980"/>
                    <a:gd name="T25" fmla="*/ T24 w 106"/>
                    <a:gd name="T26" fmla="+- 0 1664 1290"/>
                    <a:gd name="T27" fmla="*/ 1664 h 374"/>
                    <a:gd name="T28" fmla="+- 0 3980 3980"/>
                    <a:gd name="T29" fmla="*/ T28 w 106"/>
                    <a:gd name="T30" fmla="+- 0 1574 1290"/>
                    <a:gd name="T31" fmla="*/ 1574 h 374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</a:cxnLst>
                  <a:rect l="0" t="0" r="r" b="b"/>
                  <a:pathLst>
                    <a:path w="106" h="374">
                      <a:moveTo>
                        <a:pt x="0" y="284"/>
                      </a:moveTo>
                      <a:lnTo>
                        <a:pt x="30" y="284"/>
                      </a:lnTo>
                      <a:lnTo>
                        <a:pt x="30" y="0"/>
                      </a:lnTo>
                      <a:lnTo>
                        <a:pt x="90" y="0"/>
                      </a:lnTo>
                      <a:lnTo>
                        <a:pt x="90" y="284"/>
                      </a:lnTo>
                      <a:lnTo>
                        <a:pt x="106" y="284"/>
                      </a:lnTo>
                      <a:lnTo>
                        <a:pt x="60" y="374"/>
                      </a:lnTo>
                      <a:lnTo>
                        <a:pt x="0" y="284"/>
                      </a:lnTo>
                      <a:close/>
                    </a:path>
                  </a:pathLst>
                </a:custGeom>
                <a:grp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153" name="Group 1028"/>
              <p:cNvGrpSpPr>
                <a:grpSpLocks/>
              </p:cNvGrpSpPr>
              <p:nvPr/>
            </p:nvGrpSpPr>
            <p:grpSpPr bwMode="auto">
              <a:xfrm>
                <a:off x="2374960" y="4474669"/>
                <a:ext cx="33649" cy="169432"/>
                <a:chOff x="3980" y="1290"/>
                <a:chExt cx="106" cy="374"/>
              </a:xfrm>
              <a:solidFill>
                <a:schemeClr val="tx1">
                  <a:lumMod val="50000"/>
                  <a:lumOff val="50000"/>
                </a:schemeClr>
              </a:solidFill>
            </p:grpSpPr>
            <p:sp>
              <p:nvSpPr>
                <p:cNvPr id="188" name="Freeform 1029"/>
                <p:cNvSpPr>
                  <a:spLocks/>
                </p:cNvSpPr>
                <p:nvPr/>
              </p:nvSpPr>
              <p:spPr bwMode="auto">
                <a:xfrm>
                  <a:off x="3980" y="1290"/>
                  <a:ext cx="106" cy="374"/>
                </a:xfrm>
                <a:custGeom>
                  <a:avLst/>
                  <a:gdLst>
                    <a:gd name="T0" fmla="+- 0 3980 3980"/>
                    <a:gd name="T1" fmla="*/ T0 w 106"/>
                    <a:gd name="T2" fmla="+- 0 1574 1290"/>
                    <a:gd name="T3" fmla="*/ 1574 h 374"/>
                    <a:gd name="T4" fmla="+- 0 4010 3980"/>
                    <a:gd name="T5" fmla="*/ T4 w 106"/>
                    <a:gd name="T6" fmla="+- 0 1574 1290"/>
                    <a:gd name="T7" fmla="*/ 1574 h 374"/>
                    <a:gd name="T8" fmla="+- 0 4010 3980"/>
                    <a:gd name="T9" fmla="*/ T8 w 106"/>
                    <a:gd name="T10" fmla="+- 0 1290 1290"/>
                    <a:gd name="T11" fmla="*/ 1290 h 374"/>
                    <a:gd name="T12" fmla="+- 0 4070 3980"/>
                    <a:gd name="T13" fmla="*/ T12 w 106"/>
                    <a:gd name="T14" fmla="+- 0 1290 1290"/>
                    <a:gd name="T15" fmla="*/ 1290 h 374"/>
                    <a:gd name="T16" fmla="+- 0 4070 3980"/>
                    <a:gd name="T17" fmla="*/ T16 w 106"/>
                    <a:gd name="T18" fmla="+- 0 1574 1290"/>
                    <a:gd name="T19" fmla="*/ 1574 h 374"/>
                    <a:gd name="T20" fmla="+- 0 4086 3980"/>
                    <a:gd name="T21" fmla="*/ T20 w 106"/>
                    <a:gd name="T22" fmla="+- 0 1574 1290"/>
                    <a:gd name="T23" fmla="*/ 1574 h 374"/>
                    <a:gd name="T24" fmla="+- 0 4040 3980"/>
                    <a:gd name="T25" fmla="*/ T24 w 106"/>
                    <a:gd name="T26" fmla="+- 0 1664 1290"/>
                    <a:gd name="T27" fmla="*/ 1664 h 374"/>
                    <a:gd name="T28" fmla="+- 0 3980 3980"/>
                    <a:gd name="T29" fmla="*/ T28 w 106"/>
                    <a:gd name="T30" fmla="+- 0 1574 1290"/>
                    <a:gd name="T31" fmla="*/ 1574 h 374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</a:cxnLst>
                  <a:rect l="0" t="0" r="r" b="b"/>
                  <a:pathLst>
                    <a:path w="106" h="374">
                      <a:moveTo>
                        <a:pt x="0" y="284"/>
                      </a:moveTo>
                      <a:lnTo>
                        <a:pt x="30" y="284"/>
                      </a:lnTo>
                      <a:lnTo>
                        <a:pt x="30" y="0"/>
                      </a:lnTo>
                      <a:lnTo>
                        <a:pt x="90" y="0"/>
                      </a:lnTo>
                      <a:lnTo>
                        <a:pt x="90" y="284"/>
                      </a:lnTo>
                      <a:lnTo>
                        <a:pt x="106" y="284"/>
                      </a:lnTo>
                      <a:lnTo>
                        <a:pt x="60" y="374"/>
                      </a:lnTo>
                      <a:lnTo>
                        <a:pt x="0" y="284"/>
                      </a:lnTo>
                      <a:close/>
                    </a:path>
                  </a:pathLst>
                </a:custGeom>
                <a:grp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154" name="Group 1028"/>
              <p:cNvGrpSpPr>
                <a:grpSpLocks/>
              </p:cNvGrpSpPr>
              <p:nvPr/>
            </p:nvGrpSpPr>
            <p:grpSpPr bwMode="auto">
              <a:xfrm>
                <a:off x="1816685" y="4480070"/>
                <a:ext cx="33649" cy="169432"/>
                <a:chOff x="3980" y="1290"/>
                <a:chExt cx="106" cy="374"/>
              </a:xfrm>
              <a:solidFill>
                <a:schemeClr val="tx1">
                  <a:lumMod val="50000"/>
                  <a:lumOff val="50000"/>
                </a:schemeClr>
              </a:solidFill>
            </p:grpSpPr>
            <p:sp>
              <p:nvSpPr>
                <p:cNvPr id="187" name="Freeform 1029"/>
                <p:cNvSpPr>
                  <a:spLocks/>
                </p:cNvSpPr>
                <p:nvPr/>
              </p:nvSpPr>
              <p:spPr bwMode="auto">
                <a:xfrm>
                  <a:off x="3980" y="1290"/>
                  <a:ext cx="106" cy="374"/>
                </a:xfrm>
                <a:custGeom>
                  <a:avLst/>
                  <a:gdLst>
                    <a:gd name="T0" fmla="+- 0 3980 3980"/>
                    <a:gd name="T1" fmla="*/ T0 w 106"/>
                    <a:gd name="T2" fmla="+- 0 1574 1290"/>
                    <a:gd name="T3" fmla="*/ 1574 h 374"/>
                    <a:gd name="T4" fmla="+- 0 4010 3980"/>
                    <a:gd name="T5" fmla="*/ T4 w 106"/>
                    <a:gd name="T6" fmla="+- 0 1574 1290"/>
                    <a:gd name="T7" fmla="*/ 1574 h 374"/>
                    <a:gd name="T8" fmla="+- 0 4010 3980"/>
                    <a:gd name="T9" fmla="*/ T8 w 106"/>
                    <a:gd name="T10" fmla="+- 0 1290 1290"/>
                    <a:gd name="T11" fmla="*/ 1290 h 374"/>
                    <a:gd name="T12" fmla="+- 0 4070 3980"/>
                    <a:gd name="T13" fmla="*/ T12 w 106"/>
                    <a:gd name="T14" fmla="+- 0 1290 1290"/>
                    <a:gd name="T15" fmla="*/ 1290 h 374"/>
                    <a:gd name="T16" fmla="+- 0 4070 3980"/>
                    <a:gd name="T17" fmla="*/ T16 w 106"/>
                    <a:gd name="T18" fmla="+- 0 1574 1290"/>
                    <a:gd name="T19" fmla="*/ 1574 h 374"/>
                    <a:gd name="T20" fmla="+- 0 4086 3980"/>
                    <a:gd name="T21" fmla="*/ T20 w 106"/>
                    <a:gd name="T22" fmla="+- 0 1574 1290"/>
                    <a:gd name="T23" fmla="*/ 1574 h 374"/>
                    <a:gd name="T24" fmla="+- 0 4040 3980"/>
                    <a:gd name="T25" fmla="*/ T24 w 106"/>
                    <a:gd name="T26" fmla="+- 0 1664 1290"/>
                    <a:gd name="T27" fmla="*/ 1664 h 374"/>
                    <a:gd name="T28" fmla="+- 0 3980 3980"/>
                    <a:gd name="T29" fmla="*/ T28 w 106"/>
                    <a:gd name="T30" fmla="+- 0 1574 1290"/>
                    <a:gd name="T31" fmla="*/ 1574 h 374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</a:cxnLst>
                  <a:rect l="0" t="0" r="r" b="b"/>
                  <a:pathLst>
                    <a:path w="106" h="374">
                      <a:moveTo>
                        <a:pt x="0" y="284"/>
                      </a:moveTo>
                      <a:lnTo>
                        <a:pt x="30" y="284"/>
                      </a:lnTo>
                      <a:lnTo>
                        <a:pt x="30" y="0"/>
                      </a:lnTo>
                      <a:lnTo>
                        <a:pt x="90" y="0"/>
                      </a:lnTo>
                      <a:lnTo>
                        <a:pt x="90" y="284"/>
                      </a:lnTo>
                      <a:lnTo>
                        <a:pt x="106" y="284"/>
                      </a:lnTo>
                      <a:lnTo>
                        <a:pt x="60" y="374"/>
                      </a:lnTo>
                      <a:lnTo>
                        <a:pt x="0" y="284"/>
                      </a:lnTo>
                      <a:close/>
                    </a:path>
                  </a:pathLst>
                </a:custGeom>
                <a:grp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155" name="Group 1028"/>
              <p:cNvGrpSpPr>
                <a:grpSpLocks/>
              </p:cNvGrpSpPr>
              <p:nvPr/>
            </p:nvGrpSpPr>
            <p:grpSpPr bwMode="auto">
              <a:xfrm>
                <a:off x="2003832" y="4480070"/>
                <a:ext cx="33649" cy="169432"/>
                <a:chOff x="3980" y="1290"/>
                <a:chExt cx="106" cy="374"/>
              </a:xfrm>
              <a:solidFill>
                <a:schemeClr val="tx1">
                  <a:lumMod val="50000"/>
                  <a:lumOff val="50000"/>
                </a:schemeClr>
              </a:solidFill>
            </p:grpSpPr>
            <p:sp>
              <p:nvSpPr>
                <p:cNvPr id="186" name="Freeform 1029"/>
                <p:cNvSpPr>
                  <a:spLocks/>
                </p:cNvSpPr>
                <p:nvPr/>
              </p:nvSpPr>
              <p:spPr bwMode="auto">
                <a:xfrm>
                  <a:off x="3980" y="1290"/>
                  <a:ext cx="106" cy="374"/>
                </a:xfrm>
                <a:custGeom>
                  <a:avLst/>
                  <a:gdLst>
                    <a:gd name="T0" fmla="+- 0 3980 3980"/>
                    <a:gd name="T1" fmla="*/ T0 w 106"/>
                    <a:gd name="T2" fmla="+- 0 1574 1290"/>
                    <a:gd name="T3" fmla="*/ 1574 h 374"/>
                    <a:gd name="T4" fmla="+- 0 4010 3980"/>
                    <a:gd name="T5" fmla="*/ T4 w 106"/>
                    <a:gd name="T6" fmla="+- 0 1574 1290"/>
                    <a:gd name="T7" fmla="*/ 1574 h 374"/>
                    <a:gd name="T8" fmla="+- 0 4010 3980"/>
                    <a:gd name="T9" fmla="*/ T8 w 106"/>
                    <a:gd name="T10" fmla="+- 0 1290 1290"/>
                    <a:gd name="T11" fmla="*/ 1290 h 374"/>
                    <a:gd name="T12" fmla="+- 0 4070 3980"/>
                    <a:gd name="T13" fmla="*/ T12 w 106"/>
                    <a:gd name="T14" fmla="+- 0 1290 1290"/>
                    <a:gd name="T15" fmla="*/ 1290 h 374"/>
                    <a:gd name="T16" fmla="+- 0 4070 3980"/>
                    <a:gd name="T17" fmla="*/ T16 w 106"/>
                    <a:gd name="T18" fmla="+- 0 1574 1290"/>
                    <a:gd name="T19" fmla="*/ 1574 h 374"/>
                    <a:gd name="T20" fmla="+- 0 4086 3980"/>
                    <a:gd name="T21" fmla="*/ T20 w 106"/>
                    <a:gd name="T22" fmla="+- 0 1574 1290"/>
                    <a:gd name="T23" fmla="*/ 1574 h 374"/>
                    <a:gd name="T24" fmla="+- 0 4040 3980"/>
                    <a:gd name="T25" fmla="*/ T24 w 106"/>
                    <a:gd name="T26" fmla="+- 0 1664 1290"/>
                    <a:gd name="T27" fmla="*/ 1664 h 374"/>
                    <a:gd name="T28" fmla="+- 0 3980 3980"/>
                    <a:gd name="T29" fmla="*/ T28 w 106"/>
                    <a:gd name="T30" fmla="+- 0 1574 1290"/>
                    <a:gd name="T31" fmla="*/ 1574 h 374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</a:cxnLst>
                  <a:rect l="0" t="0" r="r" b="b"/>
                  <a:pathLst>
                    <a:path w="106" h="374">
                      <a:moveTo>
                        <a:pt x="0" y="284"/>
                      </a:moveTo>
                      <a:lnTo>
                        <a:pt x="30" y="284"/>
                      </a:lnTo>
                      <a:lnTo>
                        <a:pt x="30" y="0"/>
                      </a:lnTo>
                      <a:lnTo>
                        <a:pt x="90" y="0"/>
                      </a:lnTo>
                      <a:lnTo>
                        <a:pt x="90" y="284"/>
                      </a:lnTo>
                      <a:lnTo>
                        <a:pt x="106" y="284"/>
                      </a:lnTo>
                      <a:lnTo>
                        <a:pt x="60" y="374"/>
                      </a:lnTo>
                      <a:lnTo>
                        <a:pt x="0" y="284"/>
                      </a:lnTo>
                      <a:close/>
                    </a:path>
                  </a:pathLst>
                </a:custGeom>
                <a:grp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156" name="Group 1028"/>
              <p:cNvGrpSpPr>
                <a:grpSpLocks/>
              </p:cNvGrpSpPr>
              <p:nvPr/>
            </p:nvGrpSpPr>
            <p:grpSpPr bwMode="auto">
              <a:xfrm>
                <a:off x="2189396" y="4482452"/>
                <a:ext cx="33649" cy="169432"/>
                <a:chOff x="3980" y="1290"/>
                <a:chExt cx="106" cy="374"/>
              </a:xfrm>
              <a:solidFill>
                <a:schemeClr val="tx1">
                  <a:lumMod val="50000"/>
                  <a:lumOff val="50000"/>
                </a:schemeClr>
              </a:solidFill>
            </p:grpSpPr>
            <p:sp>
              <p:nvSpPr>
                <p:cNvPr id="185" name="Freeform 1029"/>
                <p:cNvSpPr>
                  <a:spLocks/>
                </p:cNvSpPr>
                <p:nvPr/>
              </p:nvSpPr>
              <p:spPr bwMode="auto">
                <a:xfrm>
                  <a:off x="3980" y="1290"/>
                  <a:ext cx="106" cy="374"/>
                </a:xfrm>
                <a:custGeom>
                  <a:avLst/>
                  <a:gdLst>
                    <a:gd name="T0" fmla="+- 0 3980 3980"/>
                    <a:gd name="T1" fmla="*/ T0 w 106"/>
                    <a:gd name="T2" fmla="+- 0 1574 1290"/>
                    <a:gd name="T3" fmla="*/ 1574 h 374"/>
                    <a:gd name="T4" fmla="+- 0 4010 3980"/>
                    <a:gd name="T5" fmla="*/ T4 w 106"/>
                    <a:gd name="T6" fmla="+- 0 1574 1290"/>
                    <a:gd name="T7" fmla="*/ 1574 h 374"/>
                    <a:gd name="T8" fmla="+- 0 4010 3980"/>
                    <a:gd name="T9" fmla="*/ T8 w 106"/>
                    <a:gd name="T10" fmla="+- 0 1290 1290"/>
                    <a:gd name="T11" fmla="*/ 1290 h 374"/>
                    <a:gd name="T12" fmla="+- 0 4070 3980"/>
                    <a:gd name="T13" fmla="*/ T12 w 106"/>
                    <a:gd name="T14" fmla="+- 0 1290 1290"/>
                    <a:gd name="T15" fmla="*/ 1290 h 374"/>
                    <a:gd name="T16" fmla="+- 0 4070 3980"/>
                    <a:gd name="T17" fmla="*/ T16 w 106"/>
                    <a:gd name="T18" fmla="+- 0 1574 1290"/>
                    <a:gd name="T19" fmla="*/ 1574 h 374"/>
                    <a:gd name="T20" fmla="+- 0 4086 3980"/>
                    <a:gd name="T21" fmla="*/ T20 w 106"/>
                    <a:gd name="T22" fmla="+- 0 1574 1290"/>
                    <a:gd name="T23" fmla="*/ 1574 h 374"/>
                    <a:gd name="T24" fmla="+- 0 4040 3980"/>
                    <a:gd name="T25" fmla="*/ T24 w 106"/>
                    <a:gd name="T26" fmla="+- 0 1664 1290"/>
                    <a:gd name="T27" fmla="*/ 1664 h 374"/>
                    <a:gd name="T28" fmla="+- 0 3980 3980"/>
                    <a:gd name="T29" fmla="*/ T28 w 106"/>
                    <a:gd name="T30" fmla="+- 0 1574 1290"/>
                    <a:gd name="T31" fmla="*/ 1574 h 374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</a:cxnLst>
                  <a:rect l="0" t="0" r="r" b="b"/>
                  <a:pathLst>
                    <a:path w="106" h="374">
                      <a:moveTo>
                        <a:pt x="0" y="284"/>
                      </a:moveTo>
                      <a:lnTo>
                        <a:pt x="30" y="284"/>
                      </a:lnTo>
                      <a:lnTo>
                        <a:pt x="30" y="0"/>
                      </a:lnTo>
                      <a:lnTo>
                        <a:pt x="90" y="0"/>
                      </a:lnTo>
                      <a:lnTo>
                        <a:pt x="90" y="284"/>
                      </a:lnTo>
                      <a:lnTo>
                        <a:pt x="106" y="284"/>
                      </a:lnTo>
                      <a:lnTo>
                        <a:pt x="60" y="374"/>
                      </a:lnTo>
                      <a:lnTo>
                        <a:pt x="0" y="284"/>
                      </a:lnTo>
                      <a:close/>
                    </a:path>
                  </a:pathLst>
                </a:custGeom>
                <a:grp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sp>
            <p:nvSpPr>
              <p:cNvPr id="157" name="TextBox 156"/>
              <p:cNvSpPr txBox="1"/>
              <p:nvPr/>
            </p:nvSpPr>
            <p:spPr bwMode="auto">
              <a:xfrm>
                <a:off x="858119" y="4363460"/>
                <a:ext cx="154760" cy="1004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en-US" altLang="zh-TW" sz="800" i="1" dirty="0" smtClean="0">
                    <a:latin typeface="Calibri" pitchFamily="34" charset="0"/>
                    <a:ea typeface="新細明體" pitchFamily="18" charset="-120"/>
                    <a:cs typeface="新細明體" pitchFamily="18" charset="-120"/>
                  </a:rPr>
                  <a:t>6.0</a:t>
                </a:r>
                <a:endParaRPr kumimoji="1" lang="en-US" sz="800" i="1" dirty="0">
                  <a:latin typeface="Calibri" pitchFamily="34" charset="0"/>
                  <a:ea typeface="新細明體" pitchFamily="18" charset="-120"/>
                  <a:cs typeface="新細明體" pitchFamily="18" charset="-120"/>
                </a:endParaRPr>
              </a:p>
            </p:txBody>
          </p:sp>
          <p:grpSp>
            <p:nvGrpSpPr>
              <p:cNvPr id="158" name="Group 1028"/>
              <p:cNvGrpSpPr>
                <a:grpSpLocks/>
              </p:cNvGrpSpPr>
              <p:nvPr/>
            </p:nvGrpSpPr>
            <p:grpSpPr bwMode="auto">
              <a:xfrm>
                <a:off x="2550034" y="4478977"/>
                <a:ext cx="33649" cy="169432"/>
                <a:chOff x="3980" y="1290"/>
                <a:chExt cx="106" cy="374"/>
              </a:xfrm>
              <a:solidFill>
                <a:schemeClr val="tx1">
                  <a:lumMod val="50000"/>
                  <a:lumOff val="50000"/>
                </a:schemeClr>
              </a:solidFill>
            </p:grpSpPr>
            <p:sp>
              <p:nvSpPr>
                <p:cNvPr id="184" name="Freeform 1029"/>
                <p:cNvSpPr>
                  <a:spLocks/>
                </p:cNvSpPr>
                <p:nvPr/>
              </p:nvSpPr>
              <p:spPr bwMode="auto">
                <a:xfrm>
                  <a:off x="3980" y="1290"/>
                  <a:ext cx="106" cy="374"/>
                </a:xfrm>
                <a:custGeom>
                  <a:avLst/>
                  <a:gdLst>
                    <a:gd name="T0" fmla="+- 0 3980 3980"/>
                    <a:gd name="T1" fmla="*/ T0 w 106"/>
                    <a:gd name="T2" fmla="+- 0 1574 1290"/>
                    <a:gd name="T3" fmla="*/ 1574 h 374"/>
                    <a:gd name="T4" fmla="+- 0 4010 3980"/>
                    <a:gd name="T5" fmla="*/ T4 w 106"/>
                    <a:gd name="T6" fmla="+- 0 1574 1290"/>
                    <a:gd name="T7" fmla="*/ 1574 h 374"/>
                    <a:gd name="T8" fmla="+- 0 4010 3980"/>
                    <a:gd name="T9" fmla="*/ T8 w 106"/>
                    <a:gd name="T10" fmla="+- 0 1290 1290"/>
                    <a:gd name="T11" fmla="*/ 1290 h 374"/>
                    <a:gd name="T12" fmla="+- 0 4070 3980"/>
                    <a:gd name="T13" fmla="*/ T12 w 106"/>
                    <a:gd name="T14" fmla="+- 0 1290 1290"/>
                    <a:gd name="T15" fmla="*/ 1290 h 374"/>
                    <a:gd name="T16" fmla="+- 0 4070 3980"/>
                    <a:gd name="T17" fmla="*/ T16 w 106"/>
                    <a:gd name="T18" fmla="+- 0 1574 1290"/>
                    <a:gd name="T19" fmla="*/ 1574 h 374"/>
                    <a:gd name="T20" fmla="+- 0 4086 3980"/>
                    <a:gd name="T21" fmla="*/ T20 w 106"/>
                    <a:gd name="T22" fmla="+- 0 1574 1290"/>
                    <a:gd name="T23" fmla="*/ 1574 h 374"/>
                    <a:gd name="T24" fmla="+- 0 4040 3980"/>
                    <a:gd name="T25" fmla="*/ T24 w 106"/>
                    <a:gd name="T26" fmla="+- 0 1664 1290"/>
                    <a:gd name="T27" fmla="*/ 1664 h 374"/>
                    <a:gd name="T28" fmla="+- 0 3980 3980"/>
                    <a:gd name="T29" fmla="*/ T28 w 106"/>
                    <a:gd name="T30" fmla="+- 0 1574 1290"/>
                    <a:gd name="T31" fmla="*/ 1574 h 374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</a:cxnLst>
                  <a:rect l="0" t="0" r="r" b="b"/>
                  <a:pathLst>
                    <a:path w="106" h="374">
                      <a:moveTo>
                        <a:pt x="0" y="284"/>
                      </a:moveTo>
                      <a:lnTo>
                        <a:pt x="30" y="284"/>
                      </a:lnTo>
                      <a:lnTo>
                        <a:pt x="30" y="0"/>
                      </a:lnTo>
                      <a:lnTo>
                        <a:pt x="90" y="0"/>
                      </a:lnTo>
                      <a:lnTo>
                        <a:pt x="90" y="284"/>
                      </a:lnTo>
                      <a:lnTo>
                        <a:pt x="106" y="284"/>
                      </a:lnTo>
                      <a:lnTo>
                        <a:pt x="60" y="374"/>
                      </a:lnTo>
                      <a:lnTo>
                        <a:pt x="0" y="284"/>
                      </a:lnTo>
                      <a:close/>
                    </a:path>
                  </a:pathLst>
                </a:custGeom>
                <a:grp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159" name="Group 1028"/>
              <p:cNvGrpSpPr>
                <a:grpSpLocks/>
              </p:cNvGrpSpPr>
              <p:nvPr/>
            </p:nvGrpSpPr>
            <p:grpSpPr bwMode="auto">
              <a:xfrm>
                <a:off x="2730560" y="4475622"/>
                <a:ext cx="33649" cy="169432"/>
                <a:chOff x="3980" y="1290"/>
                <a:chExt cx="106" cy="374"/>
              </a:xfrm>
              <a:solidFill>
                <a:schemeClr val="tx1">
                  <a:lumMod val="50000"/>
                  <a:lumOff val="50000"/>
                </a:schemeClr>
              </a:solidFill>
            </p:grpSpPr>
            <p:sp>
              <p:nvSpPr>
                <p:cNvPr id="183" name="Freeform 1029"/>
                <p:cNvSpPr>
                  <a:spLocks/>
                </p:cNvSpPr>
                <p:nvPr/>
              </p:nvSpPr>
              <p:spPr bwMode="auto">
                <a:xfrm>
                  <a:off x="3980" y="1290"/>
                  <a:ext cx="106" cy="374"/>
                </a:xfrm>
                <a:custGeom>
                  <a:avLst/>
                  <a:gdLst>
                    <a:gd name="T0" fmla="+- 0 3980 3980"/>
                    <a:gd name="T1" fmla="*/ T0 w 106"/>
                    <a:gd name="T2" fmla="+- 0 1574 1290"/>
                    <a:gd name="T3" fmla="*/ 1574 h 374"/>
                    <a:gd name="T4" fmla="+- 0 4010 3980"/>
                    <a:gd name="T5" fmla="*/ T4 w 106"/>
                    <a:gd name="T6" fmla="+- 0 1574 1290"/>
                    <a:gd name="T7" fmla="*/ 1574 h 374"/>
                    <a:gd name="T8" fmla="+- 0 4010 3980"/>
                    <a:gd name="T9" fmla="*/ T8 w 106"/>
                    <a:gd name="T10" fmla="+- 0 1290 1290"/>
                    <a:gd name="T11" fmla="*/ 1290 h 374"/>
                    <a:gd name="T12" fmla="+- 0 4070 3980"/>
                    <a:gd name="T13" fmla="*/ T12 w 106"/>
                    <a:gd name="T14" fmla="+- 0 1290 1290"/>
                    <a:gd name="T15" fmla="*/ 1290 h 374"/>
                    <a:gd name="T16" fmla="+- 0 4070 3980"/>
                    <a:gd name="T17" fmla="*/ T16 w 106"/>
                    <a:gd name="T18" fmla="+- 0 1574 1290"/>
                    <a:gd name="T19" fmla="*/ 1574 h 374"/>
                    <a:gd name="T20" fmla="+- 0 4086 3980"/>
                    <a:gd name="T21" fmla="*/ T20 w 106"/>
                    <a:gd name="T22" fmla="+- 0 1574 1290"/>
                    <a:gd name="T23" fmla="*/ 1574 h 374"/>
                    <a:gd name="T24" fmla="+- 0 4040 3980"/>
                    <a:gd name="T25" fmla="*/ T24 w 106"/>
                    <a:gd name="T26" fmla="+- 0 1664 1290"/>
                    <a:gd name="T27" fmla="*/ 1664 h 374"/>
                    <a:gd name="T28" fmla="+- 0 3980 3980"/>
                    <a:gd name="T29" fmla="*/ T28 w 106"/>
                    <a:gd name="T30" fmla="+- 0 1574 1290"/>
                    <a:gd name="T31" fmla="*/ 1574 h 374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</a:cxnLst>
                  <a:rect l="0" t="0" r="r" b="b"/>
                  <a:pathLst>
                    <a:path w="106" h="374">
                      <a:moveTo>
                        <a:pt x="0" y="284"/>
                      </a:moveTo>
                      <a:lnTo>
                        <a:pt x="30" y="284"/>
                      </a:lnTo>
                      <a:lnTo>
                        <a:pt x="30" y="0"/>
                      </a:lnTo>
                      <a:lnTo>
                        <a:pt x="90" y="0"/>
                      </a:lnTo>
                      <a:lnTo>
                        <a:pt x="90" y="284"/>
                      </a:lnTo>
                      <a:lnTo>
                        <a:pt x="106" y="284"/>
                      </a:lnTo>
                      <a:lnTo>
                        <a:pt x="60" y="374"/>
                      </a:lnTo>
                      <a:lnTo>
                        <a:pt x="0" y="284"/>
                      </a:lnTo>
                      <a:close/>
                    </a:path>
                  </a:pathLst>
                </a:custGeom>
                <a:grp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/>
                </a:p>
              </p:txBody>
            </p:sp>
          </p:grpSp>
          <p:sp>
            <p:nvSpPr>
              <p:cNvPr id="160" name="TextBox 159"/>
              <p:cNvSpPr txBox="1"/>
              <p:nvPr/>
            </p:nvSpPr>
            <p:spPr bwMode="auto">
              <a:xfrm>
                <a:off x="1022641" y="4369473"/>
                <a:ext cx="178378" cy="1004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en-US" altLang="zh-TW" sz="800" i="1" dirty="0" smtClean="0">
                    <a:latin typeface="Calibri" pitchFamily="34" charset="0"/>
                    <a:ea typeface="新細明體" pitchFamily="18" charset="-120"/>
                    <a:cs typeface="新細明體" pitchFamily="18" charset="-120"/>
                  </a:rPr>
                  <a:t>11.2</a:t>
                </a:r>
                <a:endParaRPr kumimoji="1" lang="en-US" sz="800" i="1" dirty="0">
                  <a:latin typeface="Calibri" pitchFamily="34" charset="0"/>
                  <a:ea typeface="新細明體" pitchFamily="18" charset="-120"/>
                  <a:cs typeface="新細明體" pitchFamily="18" charset="-120"/>
                </a:endParaRPr>
              </a:p>
            </p:txBody>
          </p:sp>
          <p:sp>
            <p:nvSpPr>
              <p:cNvPr id="161" name="TextBox 160"/>
              <p:cNvSpPr txBox="1"/>
              <p:nvPr/>
            </p:nvSpPr>
            <p:spPr bwMode="auto">
              <a:xfrm>
                <a:off x="1202008" y="4365104"/>
                <a:ext cx="178378" cy="1004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en-US" altLang="zh-TW" sz="800" i="1" dirty="0" smtClean="0">
                    <a:latin typeface="Calibri" pitchFamily="34" charset="0"/>
                    <a:ea typeface="新細明體" pitchFamily="18" charset="-120"/>
                    <a:cs typeface="新細明體" pitchFamily="18" charset="-120"/>
                  </a:rPr>
                  <a:t>11.2</a:t>
                </a:r>
                <a:endParaRPr kumimoji="1" lang="en-US" sz="800" i="1" dirty="0">
                  <a:latin typeface="Calibri" pitchFamily="34" charset="0"/>
                  <a:ea typeface="新細明體" pitchFamily="18" charset="-120"/>
                  <a:cs typeface="新細明體" pitchFamily="18" charset="-120"/>
                </a:endParaRPr>
              </a:p>
            </p:txBody>
          </p:sp>
          <p:sp>
            <p:nvSpPr>
              <p:cNvPr id="162" name="TextBox 161"/>
              <p:cNvSpPr txBox="1"/>
              <p:nvPr/>
            </p:nvSpPr>
            <p:spPr bwMode="auto">
              <a:xfrm>
                <a:off x="1396155" y="4369473"/>
                <a:ext cx="178378" cy="1004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en-US" altLang="zh-TW" sz="800" i="1" dirty="0" smtClean="0">
                    <a:latin typeface="Calibri" pitchFamily="34" charset="0"/>
                    <a:ea typeface="新細明體" pitchFamily="18" charset="-120"/>
                    <a:cs typeface="新細明體" pitchFamily="18" charset="-120"/>
                  </a:rPr>
                  <a:t>11.2</a:t>
                </a:r>
                <a:endParaRPr kumimoji="1" lang="en-US" sz="800" i="1" dirty="0">
                  <a:latin typeface="Calibri" pitchFamily="34" charset="0"/>
                  <a:ea typeface="新細明體" pitchFamily="18" charset="-120"/>
                  <a:cs typeface="新細明體" pitchFamily="18" charset="-120"/>
                </a:endParaRPr>
              </a:p>
            </p:txBody>
          </p:sp>
          <p:sp>
            <p:nvSpPr>
              <p:cNvPr id="163" name="TextBox 162"/>
              <p:cNvSpPr txBox="1"/>
              <p:nvPr/>
            </p:nvSpPr>
            <p:spPr bwMode="auto">
              <a:xfrm>
                <a:off x="1586760" y="4372607"/>
                <a:ext cx="178378" cy="1004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en-US" altLang="zh-TW" sz="800" i="1" dirty="0" smtClean="0">
                    <a:latin typeface="Calibri" pitchFamily="34" charset="0"/>
                    <a:ea typeface="新細明體" pitchFamily="18" charset="-120"/>
                    <a:cs typeface="新細明體" pitchFamily="18" charset="-120"/>
                  </a:rPr>
                  <a:t>11.2</a:t>
                </a:r>
                <a:endParaRPr kumimoji="1" lang="en-US" sz="800" i="1" dirty="0">
                  <a:latin typeface="Calibri" pitchFamily="34" charset="0"/>
                  <a:ea typeface="新細明體" pitchFamily="18" charset="-120"/>
                  <a:cs typeface="新細明體" pitchFamily="18" charset="-120"/>
                </a:endParaRPr>
              </a:p>
            </p:txBody>
          </p:sp>
          <p:sp>
            <p:nvSpPr>
              <p:cNvPr id="164" name="TextBox 163"/>
              <p:cNvSpPr txBox="1"/>
              <p:nvPr/>
            </p:nvSpPr>
            <p:spPr bwMode="auto">
              <a:xfrm>
                <a:off x="1774685" y="4369473"/>
                <a:ext cx="178378" cy="1004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en-US" altLang="zh-TW" sz="800" i="1" dirty="0" smtClean="0">
                    <a:latin typeface="Calibri" pitchFamily="34" charset="0"/>
                    <a:ea typeface="新細明體" pitchFamily="18" charset="-120"/>
                    <a:cs typeface="新細明體" pitchFamily="18" charset="-120"/>
                  </a:rPr>
                  <a:t>11.2</a:t>
                </a:r>
                <a:endParaRPr kumimoji="1" lang="en-US" sz="800" i="1" dirty="0">
                  <a:latin typeface="Calibri" pitchFamily="34" charset="0"/>
                  <a:ea typeface="新細明體" pitchFamily="18" charset="-120"/>
                  <a:cs typeface="新細明體" pitchFamily="18" charset="-120"/>
                </a:endParaRPr>
              </a:p>
            </p:txBody>
          </p:sp>
          <p:sp>
            <p:nvSpPr>
              <p:cNvPr id="178" name="TextBox 177"/>
              <p:cNvSpPr txBox="1"/>
              <p:nvPr/>
            </p:nvSpPr>
            <p:spPr bwMode="auto">
              <a:xfrm>
                <a:off x="1957819" y="4372607"/>
                <a:ext cx="178378" cy="1004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en-US" altLang="zh-TW" sz="800" i="1" dirty="0" smtClean="0">
                    <a:latin typeface="Calibri" pitchFamily="34" charset="0"/>
                    <a:ea typeface="新細明體" pitchFamily="18" charset="-120"/>
                    <a:cs typeface="新細明體" pitchFamily="18" charset="-120"/>
                  </a:rPr>
                  <a:t>11.2</a:t>
                </a:r>
                <a:endParaRPr kumimoji="1" lang="en-US" sz="800" i="1" dirty="0">
                  <a:latin typeface="Calibri" pitchFamily="34" charset="0"/>
                  <a:ea typeface="新細明體" pitchFamily="18" charset="-120"/>
                  <a:cs typeface="新細明體" pitchFamily="18" charset="-120"/>
                </a:endParaRPr>
              </a:p>
            </p:txBody>
          </p:sp>
          <p:sp>
            <p:nvSpPr>
              <p:cNvPr id="179" name="TextBox 178"/>
              <p:cNvSpPr txBox="1"/>
              <p:nvPr/>
            </p:nvSpPr>
            <p:spPr bwMode="auto">
              <a:xfrm>
                <a:off x="2152879" y="4372607"/>
                <a:ext cx="178378" cy="1004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en-US" altLang="zh-TW" sz="800" i="1" dirty="0" smtClean="0">
                    <a:latin typeface="Calibri" pitchFamily="34" charset="0"/>
                    <a:ea typeface="新細明體" pitchFamily="18" charset="-120"/>
                    <a:cs typeface="新細明體" pitchFamily="18" charset="-120"/>
                  </a:rPr>
                  <a:t>11.2</a:t>
                </a:r>
                <a:endParaRPr kumimoji="1" lang="en-US" sz="800" i="1" dirty="0">
                  <a:latin typeface="Calibri" pitchFamily="34" charset="0"/>
                  <a:ea typeface="新細明體" pitchFamily="18" charset="-120"/>
                  <a:cs typeface="新細明體" pitchFamily="18" charset="-120"/>
                </a:endParaRPr>
              </a:p>
            </p:txBody>
          </p:sp>
          <p:sp>
            <p:nvSpPr>
              <p:cNvPr id="180" name="TextBox 179"/>
              <p:cNvSpPr txBox="1"/>
              <p:nvPr/>
            </p:nvSpPr>
            <p:spPr bwMode="auto">
              <a:xfrm>
                <a:off x="2334643" y="4366216"/>
                <a:ext cx="178378" cy="1004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en-US" altLang="zh-TW" sz="800" i="1" dirty="0" smtClean="0">
                    <a:latin typeface="Calibri" pitchFamily="34" charset="0"/>
                    <a:ea typeface="新細明體" pitchFamily="18" charset="-120"/>
                    <a:cs typeface="新細明體" pitchFamily="18" charset="-120"/>
                  </a:rPr>
                  <a:t>11.2</a:t>
                </a:r>
                <a:endParaRPr kumimoji="1" lang="en-US" sz="800" i="1" dirty="0">
                  <a:latin typeface="Calibri" pitchFamily="34" charset="0"/>
                  <a:ea typeface="新細明體" pitchFamily="18" charset="-120"/>
                  <a:cs typeface="新細明體" pitchFamily="18" charset="-120"/>
                </a:endParaRPr>
              </a:p>
            </p:txBody>
          </p:sp>
          <p:sp>
            <p:nvSpPr>
              <p:cNvPr id="181" name="TextBox 180"/>
              <p:cNvSpPr txBox="1"/>
              <p:nvPr/>
            </p:nvSpPr>
            <p:spPr bwMode="auto">
              <a:xfrm>
                <a:off x="2513683" y="4372607"/>
                <a:ext cx="178378" cy="1004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en-US" altLang="zh-TW" sz="800" i="1" dirty="0" smtClean="0">
                    <a:latin typeface="Calibri" pitchFamily="34" charset="0"/>
                    <a:ea typeface="新細明體" pitchFamily="18" charset="-120"/>
                    <a:cs typeface="新細明體" pitchFamily="18" charset="-120"/>
                  </a:rPr>
                  <a:t>11.2</a:t>
                </a:r>
                <a:endParaRPr kumimoji="1" lang="en-US" sz="800" i="1" dirty="0">
                  <a:latin typeface="Calibri" pitchFamily="34" charset="0"/>
                  <a:ea typeface="新細明體" pitchFamily="18" charset="-120"/>
                  <a:cs typeface="新細明體" pitchFamily="18" charset="-120"/>
                </a:endParaRPr>
              </a:p>
            </p:txBody>
          </p:sp>
          <p:sp>
            <p:nvSpPr>
              <p:cNvPr id="182" name="TextBox 181"/>
              <p:cNvSpPr txBox="1"/>
              <p:nvPr/>
            </p:nvSpPr>
            <p:spPr bwMode="auto">
              <a:xfrm>
                <a:off x="2692061" y="4372607"/>
                <a:ext cx="178378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en-US" altLang="zh-TW" sz="800" i="1" dirty="0" smtClean="0">
                    <a:latin typeface="Calibri" pitchFamily="34" charset="0"/>
                    <a:ea typeface="新細明體" pitchFamily="18" charset="-120"/>
                    <a:cs typeface="新細明體" pitchFamily="18" charset="-120"/>
                  </a:rPr>
                  <a:t>6.0</a:t>
                </a:r>
                <a:endParaRPr kumimoji="1" lang="en-US" sz="800" i="1" dirty="0">
                  <a:latin typeface="Calibri" pitchFamily="34" charset="0"/>
                  <a:ea typeface="新細明體" pitchFamily="18" charset="-120"/>
                  <a:cs typeface="新細明體" pitchFamily="18" charset="-12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99362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3" name="Group 442"/>
          <p:cNvGrpSpPr/>
          <p:nvPr/>
        </p:nvGrpSpPr>
        <p:grpSpPr>
          <a:xfrm>
            <a:off x="9644" y="137522"/>
            <a:ext cx="4519718" cy="3305658"/>
            <a:chOff x="9644" y="137522"/>
            <a:chExt cx="4519718" cy="3305658"/>
          </a:xfrm>
        </p:grpSpPr>
        <p:grpSp>
          <p:nvGrpSpPr>
            <p:cNvPr id="236" name="Group 235"/>
            <p:cNvGrpSpPr/>
            <p:nvPr/>
          </p:nvGrpSpPr>
          <p:grpSpPr>
            <a:xfrm>
              <a:off x="9644" y="162163"/>
              <a:ext cx="4452421" cy="3150915"/>
              <a:chOff x="1576234" y="2466819"/>
              <a:chExt cx="4452421" cy="3150915"/>
            </a:xfrm>
          </p:grpSpPr>
          <p:cxnSp>
            <p:nvCxnSpPr>
              <p:cNvPr id="63" name="Straight Connector 62"/>
              <p:cNvCxnSpPr/>
              <p:nvPr/>
            </p:nvCxnSpPr>
            <p:spPr>
              <a:xfrm>
                <a:off x="1670049" y="3172466"/>
                <a:ext cx="1774825" cy="3175"/>
              </a:xfrm>
              <a:prstGeom prst="line">
                <a:avLst/>
              </a:prstGeom>
              <a:ln>
                <a:solidFill>
                  <a:srgbClr val="00B050"/>
                </a:solidFill>
                <a:headEnd type="oval" w="sm" len="sm"/>
                <a:tailEnd type="oval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/>
              <p:cNvCxnSpPr/>
              <p:nvPr/>
            </p:nvCxnSpPr>
            <p:spPr>
              <a:xfrm>
                <a:off x="1664068" y="3453646"/>
                <a:ext cx="1781175" cy="3175"/>
              </a:xfrm>
              <a:prstGeom prst="line">
                <a:avLst/>
              </a:prstGeom>
              <a:ln>
                <a:solidFill>
                  <a:srgbClr val="00B050"/>
                </a:solidFill>
                <a:headEnd type="oval" w="sm" len="sm"/>
                <a:tailEnd type="oval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/>
              <p:cNvCxnSpPr/>
              <p:nvPr/>
            </p:nvCxnSpPr>
            <p:spPr>
              <a:xfrm flipV="1">
                <a:off x="1670418" y="3735111"/>
                <a:ext cx="1774825" cy="1"/>
              </a:xfrm>
              <a:prstGeom prst="line">
                <a:avLst/>
              </a:prstGeom>
              <a:ln>
                <a:solidFill>
                  <a:srgbClr val="00B050"/>
                </a:solidFill>
                <a:headEnd type="oval" w="sm" len="sm"/>
                <a:tailEnd type="oval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65"/>
              <p:cNvCxnSpPr/>
              <p:nvPr/>
            </p:nvCxnSpPr>
            <p:spPr>
              <a:xfrm>
                <a:off x="1673866" y="3994441"/>
                <a:ext cx="1771650" cy="3175"/>
              </a:xfrm>
              <a:prstGeom prst="line">
                <a:avLst/>
              </a:prstGeom>
              <a:ln>
                <a:solidFill>
                  <a:srgbClr val="00B050"/>
                </a:solidFill>
                <a:headEnd type="oval" w="sm" len="sm"/>
                <a:tailEnd type="oval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75"/>
              <p:cNvCxnSpPr/>
              <p:nvPr/>
            </p:nvCxnSpPr>
            <p:spPr>
              <a:xfrm>
                <a:off x="3505895" y="3175641"/>
                <a:ext cx="1774825" cy="3175"/>
              </a:xfrm>
              <a:prstGeom prst="line">
                <a:avLst/>
              </a:prstGeom>
              <a:ln>
                <a:solidFill>
                  <a:srgbClr val="00B050"/>
                </a:solidFill>
                <a:headEnd type="oval" w="sm" len="sm"/>
                <a:tailEnd type="oval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Straight Connector 76"/>
              <p:cNvCxnSpPr/>
              <p:nvPr/>
            </p:nvCxnSpPr>
            <p:spPr>
              <a:xfrm>
                <a:off x="3505894" y="3456223"/>
                <a:ext cx="1781175" cy="3175"/>
              </a:xfrm>
              <a:prstGeom prst="line">
                <a:avLst/>
              </a:prstGeom>
              <a:ln>
                <a:solidFill>
                  <a:srgbClr val="00B050"/>
                </a:solidFill>
                <a:headEnd type="oval" w="sm" len="sm"/>
                <a:tailEnd type="oval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Straight Connector 77"/>
              <p:cNvCxnSpPr/>
              <p:nvPr/>
            </p:nvCxnSpPr>
            <p:spPr>
              <a:xfrm>
                <a:off x="3501970" y="3732165"/>
                <a:ext cx="1774825" cy="0"/>
              </a:xfrm>
              <a:prstGeom prst="line">
                <a:avLst/>
              </a:prstGeom>
              <a:ln>
                <a:solidFill>
                  <a:srgbClr val="00B050"/>
                </a:solidFill>
                <a:headEnd type="oval" w="sm" len="sm"/>
                <a:tailEnd type="oval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78"/>
              <p:cNvCxnSpPr/>
              <p:nvPr/>
            </p:nvCxnSpPr>
            <p:spPr>
              <a:xfrm>
                <a:off x="3501970" y="3997523"/>
                <a:ext cx="1774066" cy="11246"/>
              </a:xfrm>
              <a:prstGeom prst="line">
                <a:avLst/>
              </a:prstGeom>
              <a:ln>
                <a:solidFill>
                  <a:srgbClr val="00B050"/>
                </a:solidFill>
                <a:headEnd type="oval" w="sm" len="sm"/>
                <a:tailEnd type="oval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Straight Connector 87"/>
              <p:cNvCxnSpPr/>
              <p:nvPr/>
            </p:nvCxnSpPr>
            <p:spPr>
              <a:xfrm>
                <a:off x="1670049" y="4480736"/>
                <a:ext cx="1774825" cy="3175"/>
              </a:xfrm>
              <a:prstGeom prst="line">
                <a:avLst/>
              </a:prstGeom>
              <a:ln>
                <a:solidFill>
                  <a:srgbClr val="00B050"/>
                </a:solidFill>
                <a:headEnd type="oval" w="sm" len="sm"/>
                <a:tailEnd type="oval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Straight Connector 88"/>
              <p:cNvCxnSpPr/>
              <p:nvPr/>
            </p:nvCxnSpPr>
            <p:spPr>
              <a:xfrm>
                <a:off x="1659305" y="4760614"/>
                <a:ext cx="1781175" cy="3175"/>
              </a:xfrm>
              <a:prstGeom prst="line">
                <a:avLst/>
              </a:prstGeom>
              <a:ln>
                <a:solidFill>
                  <a:srgbClr val="00B050"/>
                </a:solidFill>
                <a:headEnd type="oval" w="sm" len="sm"/>
                <a:tailEnd type="oval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Straight Connector 89"/>
              <p:cNvCxnSpPr/>
              <p:nvPr/>
            </p:nvCxnSpPr>
            <p:spPr>
              <a:xfrm flipV="1">
                <a:off x="1670049" y="5028400"/>
                <a:ext cx="1774825" cy="1"/>
              </a:xfrm>
              <a:prstGeom prst="line">
                <a:avLst/>
              </a:prstGeom>
              <a:ln>
                <a:solidFill>
                  <a:srgbClr val="00B050"/>
                </a:solidFill>
                <a:headEnd type="oval" w="sm" len="sm"/>
                <a:tailEnd type="oval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Straight Connector 90"/>
              <p:cNvCxnSpPr/>
              <p:nvPr/>
            </p:nvCxnSpPr>
            <p:spPr>
              <a:xfrm>
                <a:off x="1673225" y="5287373"/>
                <a:ext cx="1771650" cy="3175"/>
              </a:xfrm>
              <a:prstGeom prst="line">
                <a:avLst/>
              </a:prstGeom>
              <a:ln>
                <a:solidFill>
                  <a:srgbClr val="00B050"/>
                </a:solidFill>
                <a:headEnd type="oval" w="sm" len="sm"/>
                <a:tailEnd type="oval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Straight Connector 91"/>
              <p:cNvCxnSpPr/>
              <p:nvPr/>
            </p:nvCxnSpPr>
            <p:spPr>
              <a:xfrm>
                <a:off x="3501970" y="4484228"/>
                <a:ext cx="1774825" cy="3175"/>
              </a:xfrm>
              <a:prstGeom prst="line">
                <a:avLst/>
              </a:prstGeom>
              <a:ln>
                <a:solidFill>
                  <a:srgbClr val="00B050"/>
                </a:solidFill>
                <a:headEnd type="oval" w="sm" len="sm"/>
                <a:tailEnd type="oval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Straight Connector 92"/>
              <p:cNvCxnSpPr/>
              <p:nvPr/>
            </p:nvCxnSpPr>
            <p:spPr>
              <a:xfrm>
                <a:off x="3502719" y="4760776"/>
                <a:ext cx="1781175" cy="3175"/>
              </a:xfrm>
              <a:prstGeom prst="line">
                <a:avLst/>
              </a:prstGeom>
              <a:ln>
                <a:solidFill>
                  <a:srgbClr val="00B050"/>
                </a:solidFill>
                <a:headEnd type="oval" w="sm" len="sm"/>
                <a:tailEnd type="oval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" name="Straight Connector 93"/>
              <p:cNvCxnSpPr/>
              <p:nvPr/>
            </p:nvCxnSpPr>
            <p:spPr>
              <a:xfrm>
                <a:off x="3501970" y="5029745"/>
                <a:ext cx="1774825" cy="0"/>
              </a:xfrm>
              <a:prstGeom prst="line">
                <a:avLst/>
              </a:prstGeom>
              <a:ln>
                <a:solidFill>
                  <a:srgbClr val="00B050"/>
                </a:solidFill>
                <a:headEnd type="oval" w="sm" len="sm"/>
                <a:tailEnd type="oval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Straight Connector 94"/>
              <p:cNvCxnSpPr/>
              <p:nvPr/>
            </p:nvCxnSpPr>
            <p:spPr>
              <a:xfrm>
                <a:off x="3498795" y="5293999"/>
                <a:ext cx="1774066" cy="11246"/>
              </a:xfrm>
              <a:prstGeom prst="line">
                <a:avLst/>
              </a:prstGeom>
              <a:ln>
                <a:solidFill>
                  <a:srgbClr val="00B050"/>
                </a:solidFill>
                <a:headEnd type="oval" w="sm" len="sm"/>
                <a:tailEnd type="oval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Straight Connector 100"/>
              <p:cNvCxnSpPr/>
              <p:nvPr/>
            </p:nvCxnSpPr>
            <p:spPr>
              <a:xfrm flipH="1" flipV="1">
                <a:off x="1644650" y="2940989"/>
                <a:ext cx="3175" cy="1211911"/>
              </a:xfrm>
              <a:prstGeom prst="line">
                <a:avLst/>
              </a:prstGeom>
              <a:ln>
                <a:solidFill>
                  <a:srgbClr val="0432FF"/>
                </a:solidFill>
                <a:headEnd type="oval" w="sm" len="sm"/>
                <a:tailEnd type="oval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Straight Connector 102"/>
              <p:cNvCxnSpPr/>
              <p:nvPr/>
            </p:nvCxnSpPr>
            <p:spPr>
              <a:xfrm flipV="1">
                <a:off x="1641298" y="4298950"/>
                <a:ext cx="3352" cy="1197974"/>
              </a:xfrm>
              <a:prstGeom prst="line">
                <a:avLst/>
              </a:prstGeom>
              <a:ln>
                <a:solidFill>
                  <a:srgbClr val="0432FF"/>
                </a:solidFill>
                <a:headEnd type="oval" w="sm" len="sm"/>
                <a:tailEnd type="oval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Straight Connector 104"/>
              <p:cNvCxnSpPr/>
              <p:nvPr/>
            </p:nvCxnSpPr>
            <p:spPr>
              <a:xfrm flipV="1">
                <a:off x="3473450" y="2940980"/>
                <a:ext cx="4364" cy="1192870"/>
              </a:xfrm>
              <a:prstGeom prst="line">
                <a:avLst/>
              </a:prstGeom>
              <a:ln>
                <a:solidFill>
                  <a:srgbClr val="0432FF"/>
                </a:solidFill>
                <a:headEnd type="oval" w="sm" len="sm"/>
                <a:tailEnd type="oval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6" name="Straight Connector 105"/>
              <p:cNvCxnSpPr/>
              <p:nvPr/>
            </p:nvCxnSpPr>
            <p:spPr>
              <a:xfrm flipV="1">
                <a:off x="3470275" y="4286240"/>
                <a:ext cx="4363" cy="1203335"/>
              </a:xfrm>
              <a:prstGeom prst="line">
                <a:avLst/>
              </a:prstGeom>
              <a:ln>
                <a:solidFill>
                  <a:srgbClr val="0432FF"/>
                </a:solidFill>
                <a:headEnd type="oval" w="sm" len="sm"/>
                <a:tailEnd type="oval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9" name="Straight Connector 108"/>
              <p:cNvCxnSpPr/>
              <p:nvPr/>
            </p:nvCxnSpPr>
            <p:spPr>
              <a:xfrm flipV="1">
                <a:off x="5299075" y="2933700"/>
                <a:ext cx="6350" cy="1225655"/>
              </a:xfrm>
              <a:prstGeom prst="line">
                <a:avLst/>
              </a:prstGeom>
              <a:ln>
                <a:solidFill>
                  <a:srgbClr val="0432FF"/>
                </a:solidFill>
                <a:headEnd type="oval" w="sm" len="sm"/>
                <a:tailEnd type="oval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Straight Connector 110"/>
              <p:cNvCxnSpPr/>
              <p:nvPr/>
            </p:nvCxnSpPr>
            <p:spPr>
              <a:xfrm flipV="1">
                <a:off x="5302250" y="4314825"/>
                <a:ext cx="3175" cy="1187556"/>
              </a:xfrm>
              <a:prstGeom prst="line">
                <a:avLst/>
              </a:prstGeom>
              <a:ln>
                <a:solidFill>
                  <a:srgbClr val="0432FF"/>
                </a:solidFill>
                <a:headEnd type="oval" w="sm" len="sm"/>
                <a:tailEnd type="oval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36" name="Group 135"/>
              <p:cNvGrpSpPr/>
              <p:nvPr/>
            </p:nvGrpSpPr>
            <p:grpSpPr>
              <a:xfrm>
                <a:off x="1576234" y="5523119"/>
                <a:ext cx="3781573" cy="94615"/>
                <a:chOff x="1576234" y="5523119"/>
                <a:chExt cx="3781573" cy="94615"/>
              </a:xfrm>
            </p:grpSpPr>
            <p:grpSp>
              <p:nvGrpSpPr>
                <p:cNvPr id="23" name="Group 22"/>
                <p:cNvGrpSpPr/>
                <p:nvPr/>
              </p:nvGrpSpPr>
              <p:grpSpPr>
                <a:xfrm rot="5400000">
                  <a:off x="1591030" y="5520606"/>
                  <a:ext cx="75183" cy="104775"/>
                  <a:chOff x="2339752" y="977553"/>
                  <a:chExt cx="75183" cy="104775"/>
                </a:xfrm>
              </p:grpSpPr>
              <p:cxnSp>
                <p:nvCxnSpPr>
                  <p:cNvPr id="24" name="Straight Connector 23"/>
                  <p:cNvCxnSpPr/>
                  <p:nvPr/>
                </p:nvCxnSpPr>
                <p:spPr>
                  <a:xfrm>
                    <a:off x="2339752" y="980728"/>
                    <a:ext cx="72008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5" name="Straight Connector 24"/>
                  <p:cNvCxnSpPr/>
                  <p:nvPr/>
                </p:nvCxnSpPr>
                <p:spPr>
                  <a:xfrm>
                    <a:off x="2342927" y="1082328"/>
                    <a:ext cx="72008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6" name="Straight Connector 25"/>
                  <p:cNvCxnSpPr/>
                  <p:nvPr/>
                </p:nvCxnSpPr>
                <p:spPr>
                  <a:xfrm>
                    <a:off x="2374677" y="977553"/>
                    <a:ext cx="0" cy="101600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50" name="Straight Connector 49"/>
                <p:cNvCxnSpPr>
                  <a:stCxn id="113" idx="3"/>
                </p:cNvCxnSpPr>
                <p:nvPr/>
              </p:nvCxnSpPr>
              <p:spPr>
                <a:xfrm>
                  <a:off x="1688146" y="5568839"/>
                  <a:ext cx="3531926" cy="1488"/>
                </a:xfrm>
                <a:prstGeom prst="line">
                  <a:avLst/>
                </a:prstGeom>
                <a:ln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3" name="Triangle 112"/>
                <p:cNvSpPr/>
                <p:nvPr/>
              </p:nvSpPr>
              <p:spPr>
                <a:xfrm rot="5400000">
                  <a:off x="1688580" y="5522685"/>
                  <a:ext cx="91440" cy="92308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0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115" name="Triangle 114"/>
                <p:cNvSpPr/>
                <p:nvPr/>
              </p:nvSpPr>
              <p:spPr>
                <a:xfrm rot="5400000">
                  <a:off x="3545955" y="5523148"/>
                  <a:ext cx="91440" cy="92308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0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116" name="Triangle 115"/>
                <p:cNvSpPr/>
                <p:nvPr/>
              </p:nvSpPr>
              <p:spPr>
                <a:xfrm rot="16200000">
                  <a:off x="3324097" y="5522685"/>
                  <a:ext cx="91440" cy="92308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0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  <p:grpSp>
              <p:nvGrpSpPr>
                <p:cNvPr id="117" name="Group 116"/>
                <p:cNvGrpSpPr/>
                <p:nvPr/>
              </p:nvGrpSpPr>
              <p:grpSpPr>
                <a:xfrm rot="5400000">
                  <a:off x="3447604" y="5520606"/>
                  <a:ext cx="75183" cy="104775"/>
                  <a:chOff x="2339752" y="977553"/>
                  <a:chExt cx="75183" cy="104775"/>
                </a:xfrm>
              </p:grpSpPr>
              <p:cxnSp>
                <p:nvCxnSpPr>
                  <p:cNvPr id="118" name="Straight Connector 117"/>
                  <p:cNvCxnSpPr/>
                  <p:nvPr/>
                </p:nvCxnSpPr>
                <p:spPr>
                  <a:xfrm>
                    <a:off x="2339752" y="980728"/>
                    <a:ext cx="72008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9" name="Straight Connector 118"/>
                  <p:cNvCxnSpPr/>
                  <p:nvPr/>
                </p:nvCxnSpPr>
                <p:spPr>
                  <a:xfrm>
                    <a:off x="2342927" y="1082328"/>
                    <a:ext cx="72008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0" name="Straight Connector 119"/>
                  <p:cNvCxnSpPr/>
                  <p:nvPr/>
                </p:nvCxnSpPr>
                <p:spPr>
                  <a:xfrm>
                    <a:off x="2374677" y="977553"/>
                    <a:ext cx="0" cy="101600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21" name="Group 120"/>
                <p:cNvGrpSpPr/>
                <p:nvPr/>
              </p:nvGrpSpPr>
              <p:grpSpPr>
                <a:xfrm rot="5400000">
                  <a:off x="5267828" y="5520845"/>
                  <a:ext cx="75183" cy="104775"/>
                  <a:chOff x="2339752" y="977553"/>
                  <a:chExt cx="75183" cy="104775"/>
                </a:xfrm>
              </p:grpSpPr>
              <p:cxnSp>
                <p:nvCxnSpPr>
                  <p:cNvPr id="122" name="Straight Connector 121"/>
                  <p:cNvCxnSpPr/>
                  <p:nvPr/>
                </p:nvCxnSpPr>
                <p:spPr>
                  <a:xfrm>
                    <a:off x="2339752" y="980728"/>
                    <a:ext cx="72008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3" name="Straight Connector 122"/>
                  <p:cNvCxnSpPr/>
                  <p:nvPr/>
                </p:nvCxnSpPr>
                <p:spPr>
                  <a:xfrm>
                    <a:off x="2342927" y="1082328"/>
                    <a:ext cx="72008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4" name="Straight Connector 123"/>
                  <p:cNvCxnSpPr/>
                  <p:nvPr/>
                </p:nvCxnSpPr>
                <p:spPr>
                  <a:xfrm>
                    <a:off x="2374677" y="977553"/>
                    <a:ext cx="0" cy="101600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26" name="Triangle 125"/>
                <p:cNvSpPr/>
                <p:nvPr/>
              </p:nvSpPr>
              <p:spPr>
                <a:xfrm rot="16200000">
                  <a:off x="5143372" y="5525860"/>
                  <a:ext cx="91440" cy="92308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0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</p:grpSp>
          <p:grpSp>
            <p:nvGrpSpPr>
              <p:cNvPr id="137" name="Group 136"/>
              <p:cNvGrpSpPr/>
              <p:nvPr/>
            </p:nvGrpSpPr>
            <p:grpSpPr>
              <a:xfrm>
                <a:off x="1583649" y="2863486"/>
                <a:ext cx="3781573" cy="94615"/>
                <a:chOff x="1576234" y="5523119"/>
                <a:chExt cx="3781573" cy="94615"/>
              </a:xfrm>
            </p:grpSpPr>
            <p:grpSp>
              <p:nvGrpSpPr>
                <p:cNvPr id="138" name="Group 137"/>
                <p:cNvGrpSpPr/>
                <p:nvPr/>
              </p:nvGrpSpPr>
              <p:grpSpPr>
                <a:xfrm rot="5400000">
                  <a:off x="1591030" y="5520606"/>
                  <a:ext cx="75183" cy="104775"/>
                  <a:chOff x="2339752" y="977553"/>
                  <a:chExt cx="75183" cy="104775"/>
                </a:xfrm>
              </p:grpSpPr>
              <p:cxnSp>
                <p:nvCxnSpPr>
                  <p:cNvPr id="152" name="Straight Connector 151"/>
                  <p:cNvCxnSpPr/>
                  <p:nvPr/>
                </p:nvCxnSpPr>
                <p:spPr>
                  <a:xfrm>
                    <a:off x="2339752" y="980728"/>
                    <a:ext cx="72008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3" name="Straight Connector 152"/>
                  <p:cNvCxnSpPr/>
                  <p:nvPr/>
                </p:nvCxnSpPr>
                <p:spPr>
                  <a:xfrm>
                    <a:off x="2342927" y="1082328"/>
                    <a:ext cx="72008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4" name="Straight Connector 153"/>
                  <p:cNvCxnSpPr/>
                  <p:nvPr/>
                </p:nvCxnSpPr>
                <p:spPr>
                  <a:xfrm>
                    <a:off x="2374677" y="977553"/>
                    <a:ext cx="0" cy="101600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39" name="Straight Connector 138"/>
                <p:cNvCxnSpPr>
                  <a:stCxn id="140" idx="3"/>
                </p:cNvCxnSpPr>
                <p:nvPr/>
              </p:nvCxnSpPr>
              <p:spPr>
                <a:xfrm>
                  <a:off x="1688146" y="5568839"/>
                  <a:ext cx="3531926" cy="1488"/>
                </a:xfrm>
                <a:prstGeom prst="line">
                  <a:avLst/>
                </a:prstGeom>
                <a:ln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0" name="Triangle 139"/>
                <p:cNvSpPr/>
                <p:nvPr/>
              </p:nvSpPr>
              <p:spPr>
                <a:xfrm rot="5400000">
                  <a:off x="1688580" y="5522685"/>
                  <a:ext cx="91440" cy="92308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0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141" name="Triangle 140"/>
                <p:cNvSpPr/>
                <p:nvPr/>
              </p:nvSpPr>
              <p:spPr>
                <a:xfrm rot="5400000">
                  <a:off x="3545955" y="5523148"/>
                  <a:ext cx="91440" cy="92308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0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142" name="Triangle 141"/>
                <p:cNvSpPr/>
                <p:nvPr/>
              </p:nvSpPr>
              <p:spPr>
                <a:xfrm rot="16200000">
                  <a:off x="3324097" y="5522685"/>
                  <a:ext cx="91440" cy="92308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0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  <p:grpSp>
              <p:nvGrpSpPr>
                <p:cNvPr id="143" name="Group 142"/>
                <p:cNvGrpSpPr/>
                <p:nvPr/>
              </p:nvGrpSpPr>
              <p:grpSpPr>
                <a:xfrm rot="5400000">
                  <a:off x="3447604" y="5520606"/>
                  <a:ext cx="75183" cy="104775"/>
                  <a:chOff x="2339752" y="977553"/>
                  <a:chExt cx="75183" cy="104775"/>
                </a:xfrm>
              </p:grpSpPr>
              <p:cxnSp>
                <p:nvCxnSpPr>
                  <p:cNvPr id="149" name="Straight Connector 148"/>
                  <p:cNvCxnSpPr/>
                  <p:nvPr/>
                </p:nvCxnSpPr>
                <p:spPr>
                  <a:xfrm>
                    <a:off x="2339752" y="980728"/>
                    <a:ext cx="72008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0" name="Straight Connector 149"/>
                  <p:cNvCxnSpPr/>
                  <p:nvPr/>
                </p:nvCxnSpPr>
                <p:spPr>
                  <a:xfrm>
                    <a:off x="2342927" y="1082328"/>
                    <a:ext cx="72008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1" name="Straight Connector 150"/>
                  <p:cNvCxnSpPr/>
                  <p:nvPr/>
                </p:nvCxnSpPr>
                <p:spPr>
                  <a:xfrm>
                    <a:off x="2374677" y="977553"/>
                    <a:ext cx="0" cy="101600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44" name="Group 143"/>
                <p:cNvGrpSpPr/>
                <p:nvPr/>
              </p:nvGrpSpPr>
              <p:grpSpPr>
                <a:xfrm rot="5400000">
                  <a:off x="5267828" y="5520845"/>
                  <a:ext cx="75183" cy="104775"/>
                  <a:chOff x="2339752" y="977553"/>
                  <a:chExt cx="75183" cy="104775"/>
                </a:xfrm>
              </p:grpSpPr>
              <p:cxnSp>
                <p:nvCxnSpPr>
                  <p:cNvPr id="146" name="Straight Connector 145"/>
                  <p:cNvCxnSpPr/>
                  <p:nvPr/>
                </p:nvCxnSpPr>
                <p:spPr>
                  <a:xfrm>
                    <a:off x="2339752" y="980728"/>
                    <a:ext cx="72008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7" name="Straight Connector 146"/>
                  <p:cNvCxnSpPr/>
                  <p:nvPr/>
                </p:nvCxnSpPr>
                <p:spPr>
                  <a:xfrm>
                    <a:off x="2342927" y="1082328"/>
                    <a:ext cx="72008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8" name="Straight Connector 147"/>
                  <p:cNvCxnSpPr/>
                  <p:nvPr/>
                </p:nvCxnSpPr>
                <p:spPr>
                  <a:xfrm>
                    <a:off x="2374677" y="977553"/>
                    <a:ext cx="0" cy="101600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45" name="Triangle 144"/>
                <p:cNvSpPr/>
                <p:nvPr/>
              </p:nvSpPr>
              <p:spPr>
                <a:xfrm rot="16200000">
                  <a:off x="5143372" y="5525860"/>
                  <a:ext cx="91440" cy="92308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0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</p:grpSp>
          <p:grpSp>
            <p:nvGrpSpPr>
              <p:cNvPr id="155" name="Group 154"/>
              <p:cNvGrpSpPr/>
              <p:nvPr/>
            </p:nvGrpSpPr>
            <p:grpSpPr>
              <a:xfrm>
                <a:off x="1578823" y="4171024"/>
                <a:ext cx="3781573" cy="94615"/>
                <a:chOff x="1576234" y="5523119"/>
                <a:chExt cx="3781573" cy="94615"/>
              </a:xfrm>
            </p:grpSpPr>
            <p:grpSp>
              <p:nvGrpSpPr>
                <p:cNvPr id="156" name="Group 155"/>
                <p:cNvGrpSpPr/>
                <p:nvPr/>
              </p:nvGrpSpPr>
              <p:grpSpPr>
                <a:xfrm rot="5400000">
                  <a:off x="1591030" y="5520606"/>
                  <a:ext cx="75183" cy="104775"/>
                  <a:chOff x="2339752" y="977553"/>
                  <a:chExt cx="75183" cy="104775"/>
                </a:xfrm>
              </p:grpSpPr>
              <p:cxnSp>
                <p:nvCxnSpPr>
                  <p:cNvPr id="170" name="Straight Connector 169"/>
                  <p:cNvCxnSpPr/>
                  <p:nvPr/>
                </p:nvCxnSpPr>
                <p:spPr>
                  <a:xfrm>
                    <a:off x="2339752" y="980728"/>
                    <a:ext cx="72008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1" name="Straight Connector 170"/>
                  <p:cNvCxnSpPr/>
                  <p:nvPr/>
                </p:nvCxnSpPr>
                <p:spPr>
                  <a:xfrm>
                    <a:off x="2342927" y="1082328"/>
                    <a:ext cx="72008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2" name="Straight Connector 171"/>
                  <p:cNvCxnSpPr/>
                  <p:nvPr/>
                </p:nvCxnSpPr>
                <p:spPr>
                  <a:xfrm>
                    <a:off x="2374677" y="977553"/>
                    <a:ext cx="0" cy="101600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57" name="Straight Connector 156"/>
                <p:cNvCxnSpPr>
                  <a:stCxn id="158" idx="3"/>
                </p:cNvCxnSpPr>
                <p:nvPr/>
              </p:nvCxnSpPr>
              <p:spPr>
                <a:xfrm>
                  <a:off x="1688146" y="5568839"/>
                  <a:ext cx="3531926" cy="1488"/>
                </a:xfrm>
                <a:prstGeom prst="line">
                  <a:avLst/>
                </a:prstGeom>
                <a:ln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8" name="Triangle 157"/>
                <p:cNvSpPr/>
                <p:nvPr/>
              </p:nvSpPr>
              <p:spPr>
                <a:xfrm rot="5400000">
                  <a:off x="1688580" y="5522685"/>
                  <a:ext cx="91440" cy="92308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0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159" name="Triangle 158"/>
                <p:cNvSpPr/>
                <p:nvPr/>
              </p:nvSpPr>
              <p:spPr>
                <a:xfrm rot="5400000">
                  <a:off x="3545955" y="5523148"/>
                  <a:ext cx="91440" cy="92308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0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160" name="Triangle 159"/>
                <p:cNvSpPr/>
                <p:nvPr/>
              </p:nvSpPr>
              <p:spPr>
                <a:xfrm rot="16200000">
                  <a:off x="3324097" y="5522685"/>
                  <a:ext cx="91440" cy="92308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0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  <p:grpSp>
              <p:nvGrpSpPr>
                <p:cNvPr id="161" name="Group 160"/>
                <p:cNvGrpSpPr/>
                <p:nvPr/>
              </p:nvGrpSpPr>
              <p:grpSpPr>
                <a:xfrm rot="5400000">
                  <a:off x="3447604" y="5520606"/>
                  <a:ext cx="75183" cy="104775"/>
                  <a:chOff x="2339752" y="977553"/>
                  <a:chExt cx="75183" cy="104775"/>
                </a:xfrm>
              </p:grpSpPr>
              <p:cxnSp>
                <p:nvCxnSpPr>
                  <p:cNvPr id="167" name="Straight Connector 166"/>
                  <p:cNvCxnSpPr/>
                  <p:nvPr/>
                </p:nvCxnSpPr>
                <p:spPr>
                  <a:xfrm>
                    <a:off x="2339752" y="980728"/>
                    <a:ext cx="72008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8" name="Straight Connector 167"/>
                  <p:cNvCxnSpPr/>
                  <p:nvPr/>
                </p:nvCxnSpPr>
                <p:spPr>
                  <a:xfrm>
                    <a:off x="2342927" y="1082328"/>
                    <a:ext cx="72008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9" name="Straight Connector 168"/>
                  <p:cNvCxnSpPr/>
                  <p:nvPr/>
                </p:nvCxnSpPr>
                <p:spPr>
                  <a:xfrm>
                    <a:off x="2374677" y="977553"/>
                    <a:ext cx="0" cy="101600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62" name="Group 161"/>
                <p:cNvGrpSpPr/>
                <p:nvPr/>
              </p:nvGrpSpPr>
              <p:grpSpPr>
                <a:xfrm rot="5400000">
                  <a:off x="5267828" y="5520845"/>
                  <a:ext cx="75183" cy="104775"/>
                  <a:chOff x="2339752" y="977553"/>
                  <a:chExt cx="75183" cy="104775"/>
                </a:xfrm>
              </p:grpSpPr>
              <p:cxnSp>
                <p:nvCxnSpPr>
                  <p:cNvPr id="164" name="Straight Connector 163"/>
                  <p:cNvCxnSpPr/>
                  <p:nvPr/>
                </p:nvCxnSpPr>
                <p:spPr>
                  <a:xfrm>
                    <a:off x="2339752" y="980728"/>
                    <a:ext cx="72008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5" name="Straight Connector 164"/>
                  <p:cNvCxnSpPr/>
                  <p:nvPr/>
                </p:nvCxnSpPr>
                <p:spPr>
                  <a:xfrm>
                    <a:off x="2342927" y="1082328"/>
                    <a:ext cx="72008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6" name="Straight Connector 165"/>
                  <p:cNvCxnSpPr/>
                  <p:nvPr/>
                </p:nvCxnSpPr>
                <p:spPr>
                  <a:xfrm>
                    <a:off x="2374677" y="977553"/>
                    <a:ext cx="0" cy="101600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63" name="Triangle 162"/>
                <p:cNvSpPr/>
                <p:nvPr/>
              </p:nvSpPr>
              <p:spPr>
                <a:xfrm rot="16200000">
                  <a:off x="5143372" y="5525860"/>
                  <a:ext cx="91440" cy="92308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0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</p:grpSp>
          <p:cxnSp>
            <p:nvCxnSpPr>
              <p:cNvPr id="174" name="Straight Arrow Connector 173"/>
              <p:cNvCxnSpPr/>
              <p:nvPr/>
            </p:nvCxnSpPr>
            <p:spPr>
              <a:xfrm>
                <a:off x="5508104" y="2909205"/>
                <a:ext cx="0" cy="1307539"/>
              </a:xfrm>
              <a:prstGeom prst="straightConnector1">
                <a:avLst/>
              </a:prstGeom>
              <a:ln w="6350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6" name="Straight Connector 175"/>
              <p:cNvCxnSpPr/>
              <p:nvPr/>
            </p:nvCxnSpPr>
            <p:spPr>
              <a:xfrm>
                <a:off x="5436096" y="2909205"/>
                <a:ext cx="144016" cy="0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7" name="Straight Connector 176"/>
              <p:cNvCxnSpPr/>
              <p:nvPr/>
            </p:nvCxnSpPr>
            <p:spPr>
              <a:xfrm>
                <a:off x="5436096" y="4216744"/>
                <a:ext cx="144016" cy="0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8" name="Straight Arrow Connector 177"/>
              <p:cNvCxnSpPr/>
              <p:nvPr/>
            </p:nvCxnSpPr>
            <p:spPr>
              <a:xfrm>
                <a:off x="5508104" y="4215579"/>
                <a:ext cx="0" cy="1353259"/>
              </a:xfrm>
              <a:prstGeom prst="straightConnector1">
                <a:avLst/>
              </a:prstGeom>
              <a:ln w="6350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9" name="Straight Connector 178"/>
              <p:cNvCxnSpPr/>
              <p:nvPr/>
            </p:nvCxnSpPr>
            <p:spPr>
              <a:xfrm>
                <a:off x="5436096" y="5575532"/>
                <a:ext cx="144016" cy="0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1" name="TextBox 180"/>
              <p:cNvSpPr txBox="1"/>
              <p:nvPr/>
            </p:nvSpPr>
            <p:spPr bwMode="auto">
              <a:xfrm>
                <a:off x="5436096" y="4706347"/>
                <a:ext cx="576064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en-US" sz="1000" i="1" dirty="0">
                    <a:latin typeface="Arial" charset="0"/>
                    <a:ea typeface="Arial" charset="0"/>
                    <a:cs typeface="Arial" charset="0"/>
                  </a:rPr>
                  <a:t>3</a:t>
                </a:r>
                <a:r>
                  <a:rPr kumimoji="1" lang="en-US" sz="1000" i="1" dirty="0" smtClean="0">
                    <a:latin typeface="Arial" charset="0"/>
                    <a:ea typeface="Arial" charset="0"/>
                    <a:cs typeface="Arial" charset="0"/>
                  </a:rPr>
                  <a:t>0 </a:t>
                </a:r>
                <a:r>
                  <a:rPr kumimoji="1" lang="en-US" sz="1000" i="1" dirty="0" err="1" smtClean="0">
                    <a:latin typeface="Arial" charset="0"/>
                    <a:ea typeface="Arial" charset="0"/>
                    <a:cs typeface="Arial" charset="0"/>
                  </a:rPr>
                  <a:t>ft</a:t>
                </a:r>
                <a:endParaRPr kumimoji="1" lang="en-US" sz="1000" i="1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82" name="TextBox 181"/>
              <p:cNvSpPr txBox="1"/>
              <p:nvPr/>
            </p:nvSpPr>
            <p:spPr bwMode="auto">
              <a:xfrm>
                <a:off x="5452591" y="3392278"/>
                <a:ext cx="576064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en-US" sz="1000" i="1" dirty="0">
                    <a:latin typeface="Arial" charset="0"/>
                    <a:ea typeface="Arial" charset="0"/>
                    <a:cs typeface="Arial" charset="0"/>
                  </a:rPr>
                  <a:t>3</a:t>
                </a:r>
                <a:r>
                  <a:rPr kumimoji="1" lang="en-US" sz="1000" i="1" dirty="0" smtClean="0">
                    <a:latin typeface="Arial" charset="0"/>
                    <a:ea typeface="Arial" charset="0"/>
                    <a:cs typeface="Arial" charset="0"/>
                  </a:rPr>
                  <a:t>0 </a:t>
                </a:r>
                <a:r>
                  <a:rPr kumimoji="1" lang="en-US" sz="1000" i="1" dirty="0" err="1" smtClean="0">
                    <a:latin typeface="Arial" charset="0"/>
                    <a:ea typeface="Arial" charset="0"/>
                    <a:cs typeface="Arial" charset="0"/>
                  </a:rPr>
                  <a:t>ft</a:t>
                </a:r>
                <a:endParaRPr kumimoji="1" lang="en-US" sz="1000" i="1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cxnSp>
            <p:nvCxnSpPr>
              <p:cNvPr id="184" name="Straight Arrow Connector 183"/>
              <p:cNvCxnSpPr/>
              <p:nvPr/>
            </p:nvCxnSpPr>
            <p:spPr>
              <a:xfrm>
                <a:off x="3471688" y="2743819"/>
                <a:ext cx="1825625" cy="0"/>
              </a:xfrm>
              <a:prstGeom prst="straightConnector1">
                <a:avLst/>
              </a:prstGeom>
              <a:ln w="6350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6" name="Straight Connector 185"/>
              <p:cNvCxnSpPr/>
              <p:nvPr/>
            </p:nvCxnSpPr>
            <p:spPr>
              <a:xfrm>
                <a:off x="3471688" y="2671810"/>
                <a:ext cx="0" cy="144016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7" name="Straight Connector 186"/>
              <p:cNvCxnSpPr/>
              <p:nvPr/>
            </p:nvCxnSpPr>
            <p:spPr>
              <a:xfrm>
                <a:off x="5297313" y="2671810"/>
                <a:ext cx="2654" cy="131153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5" name="Straight Arrow Connector 194"/>
              <p:cNvCxnSpPr/>
              <p:nvPr/>
            </p:nvCxnSpPr>
            <p:spPr>
              <a:xfrm>
                <a:off x="1643322" y="2746907"/>
                <a:ext cx="1825625" cy="0"/>
              </a:xfrm>
              <a:prstGeom prst="straightConnector1">
                <a:avLst/>
              </a:prstGeom>
              <a:ln w="6350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6" name="Straight Connector 195"/>
              <p:cNvCxnSpPr/>
              <p:nvPr/>
            </p:nvCxnSpPr>
            <p:spPr>
              <a:xfrm>
                <a:off x="1643322" y="2674898"/>
                <a:ext cx="0" cy="144016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8" name="TextBox 197"/>
              <p:cNvSpPr txBox="1"/>
              <p:nvPr/>
            </p:nvSpPr>
            <p:spPr bwMode="auto">
              <a:xfrm>
                <a:off x="4089137" y="2466819"/>
                <a:ext cx="576064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en-US" sz="1000" i="1" smtClean="0">
                    <a:latin typeface="Arial" charset="0"/>
                    <a:ea typeface="Arial" charset="0"/>
                    <a:cs typeface="Arial" charset="0"/>
                  </a:rPr>
                  <a:t>40 </a:t>
                </a:r>
                <a:r>
                  <a:rPr kumimoji="1" lang="en-US" sz="1000" i="1" dirty="0" err="1" smtClean="0">
                    <a:latin typeface="Arial" charset="0"/>
                    <a:ea typeface="Arial" charset="0"/>
                    <a:cs typeface="Arial" charset="0"/>
                  </a:rPr>
                  <a:t>ft</a:t>
                </a:r>
                <a:endParaRPr kumimoji="1" lang="en-US" sz="1000" i="1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99" name="TextBox 198"/>
              <p:cNvSpPr txBox="1"/>
              <p:nvPr/>
            </p:nvSpPr>
            <p:spPr bwMode="auto">
              <a:xfrm>
                <a:off x="2246199" y="2480225"/>
                <a:ext cx="576064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en-US" sz="1000" i="1" smtClean="0">
                    <a:latin typeface="Arial" charset="0"/>
                    <a:ea typeface="Arial" charset="0"/>
                    <a:cs typeface="Arial" charset="0"/>
                  </a:rPr>
                  <a:t>40 </a:t>
                </a:r>
                <a:r>
                  <a:rPr kumimoji="1" lang="en-US" sz="1000" i="1" dirty="0" err="1" smtClean="0">
                    <a:latin typeface="Arial" charset="0"/>
                    <a:ea typeface="Arial" charset="0"/>
                    <a:cs typeface="Arial" charset="0"/>
                  </a:rPr>
                  <a:t>ft</a:t>
                </a:r>
                <a:endParaRPr kumimoji="1" lang="en-US" sz="1000" i="1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grpSp>
            <p:nvGrpSpPr>
              <p:cNvPr id="234" name="Group 233"/>
              <p:cNvGrpSpPr/>
              <p:nvPr/>
            </p:nvGrpSpPr>
            <p:grpSpPr>
              <a:xfrm>
                <a:off x="2265334" y="2909205"/>
                <a:ext cx="385495" cy="2666327"/>
                <a:chOff x="4608893" y="2909205"/>
                <a:chExt cx="385495" cy="2666327"/>
              </a:xfrm>
            </p:grpSpPr>
            <p:cxnSp>
              <p:nvCxnSpPr>
                <p:cNvPr id="212" name="Straight Arrow Connector 211"/>
                <p:cNvCxnSpPr/>
                <p:nvPr/>
              </p:nvCxnSpPr>
              <p:spPr>
                <a:xfrm>
                  <a:off x="4932040" y="2909205"/>
                  <a:ext cx="0" cy="274320"/>
                </a:xfrm>
                <a:prstGeom prst="straightConnector1">
                  <a:avLst/>
                </a:prstGeom>
                <a:ln w="6350">
                  <a:solidFill>
                    <a:schemeClr val="tx1"/>
                  </a:solidFill>
                  <a:headEnd type="triangle" w="sm" len="sm"/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3" name="Straight Arrow Connector 212"/>
                <p:cNvCxnSpPr/>
                <p:nvPr/>
              </p:nvCxnSpPr>
              <p:spPr>
                <a:xfrm>
                  <a:off x="4932040" y="3183525"/>
                  <a:ext cx="0" cy="274320"/>
                </a:xfrm>
                <a:prstGeom prst="straightConnector1">
                  <a:avLst/>
                </a:prstGeom>
                <a:ln w="6350">
                  <a:solidFill>
                    <a:schemeClr val="tx1"/>
                  </a:solidFill>
                  <a:headEnd type="triangle" w="sm" len="sm"/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4" name="Straight Arrow Connector 213"/>
                <p:cNvCxnSpPr/>
                <p:nvPr/>
              </p:nvCxnSpPr>
              <p:spPr>
                <a:xfrm>
                  <a:off x="4932040" y="3457845"/>
                  <a:ext cx="0" cy="274320"/>
                </a:xfrm>
                <a:prstGeom prst="straightConnector1">
                  <a:avLst/>
                </a:prstGeom>
                <a:ln w="6350">
                  <a:solidFill>
                    <a:schemeClr val="tx1"/>
                  </a:solidFill>
                  <a:headEnd type="triangle" w="sm" len="sm"/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5" name="Straight Arrow Connector 214"/>
                <p:cNvCxnSpPr/>
                <p:nvPr/>
              </p:nvCxnSpPr>
              <p:spPr>
                <a:xfrm>
                  <a:off x="4932040" y="4215579"/>
                  <a:ext cx="0" cy="274320"/>
                </a:xfrm>
                <a:prstGeom prst="straightConnector1">
                  <a:avLst/>
                </a:prstGeom>
                <a:ln w="6350">
                  <a:solidFill>
                    <a:schemeClr val="tx1"/>
                  </a:solidFill>
                  <a:headEnd type="triangle" w="sm" len="sm"/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7" name="Straight Arrow Connector 216"/>
                <p:cNvCxnSpPr/>
                <p:nvPr/>
              </p:nvCxnSpPr>
              <p:spPr>
                <a:xfrm>
                  <a:off x="4932040" y="4489899"/>
                  <a:ext cx="0" cy="274320"/>
                </a:xfrm>
                <a:prstGeom prst="straightConnector1">
                  <a:avLst/>
                </a:prstGeom>
                <a:ln w="6350">
                  <a:solidFill>
                    <a:schemeClr val="tx1"/>
                  </a:solidFill>
                  <a:headEnd type="triangle" w="sm" len="sm"/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8" name="Straight Arrow Connector 217"/>
                <p:cNvCxnSpPr/>
                <p:nvPr/>
              </p:nvCxnSpPr>
              <p:spPr>
                <a:xfrm>
                  <a:off x="4932040" y="4760777"/>
                  <a:ext cx="0" cy="274320"/>
                </a:xfrm>
                <a:prstGeom prst="straightConnector1">
                  <a:avLst/>
                </a:prstGeom>
                <a:ln w="6350">
                  <a:solidFill>
                    <a:schemeClr val="tx1"/>
                  </a:solidFill>
                  <a:headEnd type="triangle" w="sm" len="sm"/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9" name="Straight Arrow Connector 218"/>
                <p:cNvCxnSpPr/>
                <p:nvPr/>
              </p:nvCxnSpPr>
              <p:spPr>
                <a:xfrm>
                  <a:off x="4932040" y="5035097"/>
                  <a:ext cx="0" cy="274320"/>
                </a:xfrm>
                <a:prstGeom prst="straightConnector1">
                  <a:avLst/>
                </a:prstGeom>
                <a:ln w="6350">
                  <a:solidFill>
                    <a:schemeClr val="tx1"/>
                  </a:solidFill>
                  <a:headEnd type="triangle" w="sm" len="sm"/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0" name="Straight Arrow Connector 219"/>
                <p:cNvCxnSpPr/>
                <p:nvPr/>
              </p:nvCxnSpPr>
              <p:spPr>
                <a:xfrm>
                  <a:off x="4932040" y="5301212"/>
                  <a:ext cx="0" cy="274320"/>
                </a:xfrm>
                <a:prstGeom prst="straightConnector1">
                  <a:avLst/>
                </a:prstGeom>
                <a:ln w="6350">
                  <a:solidFill>
                    <a:schemeClr val="tx1"/>
                  </a:solidFill>
                  <a:headEnd type="triangle" w="sm" len="sm"/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1" name="Straight Arrow Connector 220"/>
                <p:cNvCxnSpPr/>
                <p:nvPr/>
              </p:nvCxnSpPr>
              <p:spPr>
                <a:xfrm>
                  <a:off x="4932040" y="3720121"/>
                  <a:ext cx="0" cy="274320"/>
                </a:xfrm>
                <a:prstGeom prst="straightConnector1">
                  <a:avLst/>
                </a:prstGeom>
                <a:ln w="6350">
                  <a:solidFill>
                    <a:schemeClr val="tx1"/>
                  </a:solidFill>
                  <a:headEnd type="triangle" w="sm" len="sm"/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2" name="Straight Arrow Connector 221"/>
                <p:cNvCxnSpPr/>
                <p:nvPr/>
              </p:nvCxnSpPr>
              <p:spPr>
                <a:xfrm>
                  <a:off x="4932040" y="4011021"/>
                  <a:ext cx="0" cy="204558"/>
                </a:xfrm>
                <a:prstGeom prst="straightConnector1">
                  <a:avLst/>
                </a:prstGeom>
                <a:ln w="6350">
                  <a:solidFill>
                    <a:schemeClr val="tx1"/>
                  </a:solidFill>
                  <a:headEnd type="triangle" w="sm" len="sm"/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24" name="TextBox 223"/>
                <p:cNvSpPr txBox="1"/>
                <p:nvPr/>
              </p:nvSpPr>
              <p:spPr bwMode="auto">
                <a:xfrm>
                  <a:off x="4619048" y="2930737"/>
                  <a:ext cx="360040" cy="24622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1" lang="en-US" sz="1000" i="1" smtClean="0">
                      <a:latin typeface="Arial" charset="0"/>
                      <a:ea typeface="Arial" charset="0"/>
                      <a:cs typeface="Arial" charset="0"/>
                    </a:rPr>
                    <a:t>6 </a:t>
                  </a:r>
                  <a:r>
                    <a:rPr kumimoji="1" lang="en-US" sz="1000" i="1" dirty="0" err="1" smtClean="0">
                      <a:latin typeface="Arial" charset="0"/>
                      <a:ea typeface="Arial" charset="0"/>
                      <a:cs typeface="Arial" charset="0"/>
                    </a:rPr>
                    <a:t>ft</a:t>
                  </a:r>
                  <a:endParaRPr kumimoji="1" lang="en-US" sz="1000" i="1" dirty="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225" name="TextBox 224"/>
                <p:cNvSpPr txBox="1"/>
                <p:nvPr/>
              </p:nvSpPr>
              <p:spPr bwMode="auto">
                <a:xfrm>
                  <a:off x="4629740" y="3200527"/>
                  <a:ext cx="360040" cy="24622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1" lang="en-US" sz="1000" i="1" smtClean="0">
                      <a:latin typeface="Arial" charset="0"/>
                      <a:ea typeface="Arial" charset="0"/>
                      <a:cs typeface="Arial" charset="0"/>
                    </a:rPr>
                    <a:t>6 </a:t>
                  </a:r>
                  <a:r>
                    <a:rPr kumimoji="1" lang="en-US" sz="1000" i="1" dirty="0" err="1" smtClean="0">
                      <a:latin typeface="Arial" charset="0"/>
                      <a:ea typeface="Arial" charset="0"/>
                      <a:cs typeface="Arial" charset="0"/>
                    </a:rPr>
                    <a:t>ft</a:t>
                  </a:r>
                  <a:endParaRPr kumimoji="1" lang="en-US" sz="1000" i="1" dirty="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226" name="TextBox 225"/>
                <p:cNvSpPr txBox="1"/>
                <p:nvPr/>
              </p:nvSpPr>
              <p:spPr bwMode="auto">
                <a:xfrm>
                  <a:off x="4629740" y="3476647"/>
                  <a:ext cx="360040" cy="24622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1" lang="en-US" sz="1000" i="1" smtClean="0">
                      <a:latin typeface="Arial" charset="0"/>
                      <a:ea typeface="Arial" charset="0"/>
                      <a:cs typeface="Arial" charset="0"/>
                    </a:rPr>
                    <a:t>6 </a:t>
                  </a:r>
                  <a:r>
                    <a:rPr kumimoji="1" lang="en-US" sz="1000" i="1" dirty="0" err="1" smtClean="0">
                      <a:latin typeface="Arial" charset="0"/>
                      <a:ea typeface="Arial" charset="0"/>
                      <a:cs typeface="Arial" charset="0"/>
                    </a:rPr>
                    <a:t>ft</a:t>
                  </a:r>
                  <a:endParaRPr kumimoji="1" lang="en-US" sz="1000" i="1" dirty="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227" name="TextBox 226"/>
                <p:cNvSpPr txBox="1"/>
                <p:nvPr/>
              </p:nvSpPr>
              <p:spPr bwMode="auto">
                <a:xfrm>
                  <a:off x="4631068" y="3739191"/>
                  <a:ext cx="360040" cy="24622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1" lang="en-US" sz="1000" i="1" smtClean="0">
                      <a:latin typeface="Arial" charset="0"/>
                      <a:ea typeface="Arial" charset="0"/>
                      <a:cs typeface="Arial" charset="0"/>
                    </a:rPr>
                    <a:t>6 </a:t>
                  </a:r>
                  <a:r>
                    <a:rPr kumimoji="1" lang="en-US" sz="1000" i="1" dirty="0" err="1" smtClean="0">
                      <a:latin typeface="Arial" charset="0"/>
                      <a:ea typeface="Arial" charset="0"/>
                      <a:cs typeface="Arial" charset="0"/>
                    </a:rPr>
                    <a:t>ft</a:t>
                  </a:r>
                  <a:endParaRPr kumimoji="1" lang="en-US" sz="1000" i="1" dirty="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228" name="TextBox 227"/>
                <p:cNvSpPr txBox="1"/>
                <p:nvPr/>
              </p:nvSpPr>
              <p:spPr bwMode="auto">
                <a:xfrm>
                  <a:off x="4608893" y="3993816"/>
                  <a:ext cx="360040" cy="24622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1" lang="en-US" sz="1000" i="1" smtClean="0">
                      <a:latin typeface="Arial" charset="0"/>
                      <a:ea typeface="Arial" charset="0"/>
                      <a:cs typeface="Arial" charset="0"/>
                    </a:rPr>
                    <a:t>6 </a:t>
                  </a:r>
                  <a:r>
                    <a:rPr kumimoji="1" lang="en-US" sz="1000" i="1" dirty="0" err="1" smtClean="0">
                      <a:latin typeface="Arial" charset="0"/>
                      <a:ea typeface="Arial" charset="0"/>
                      <a:cs typeface="Arial" charset="0"/>
                    </a:rPr>
                    <a:t>ft</a:t>
                  </a:r>
                  <a:endParaRPr kumimoji="1" lang="en-US" sz="1000" i="1" dirty="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229" name="TextBox 228"/>
                <p:cNvSpPr txBox="1"/>
                <p:nvPr/>
              </p:nvSpPr>
              <p:spPr bwMode="auto">
                <a:xfrm>
                  <a:off x="4634348" y="4213030"/>
                  <a:ext cx="360040" cy="24622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1" lang="en-US" sz="1000" i="1" smtClean="0">
                      <a:latin typeface="Arial" charset="0"/>
                      <a:ea typeface="Arial" charset="0"/>
                      <a:cs typeface="Arial" charset="0"/>
                    </a:rPr>
                    <a:t>6 </a:t>
                  </a:r>
                  <a:r>
                    <a:rPr kumimoji="1" lang="en-US" sz="1000" i="1" dirty="0" err="1" smtClean="0">
                      <a:latin typeface="Arial" charset="0"/>
                      <a:ea typeface="Arial" charset="0"/>
                      <a:cs typeface="Arial" charset="0"/>
                    </a:rPr>
                    <a:t>ft</a:t>
                  </a:r>
                  <a:endParaRPr kumimoji="1" lang="en-US" sz="1000" i="1" dirty="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230" name="TextBox 229"/>
                <p:cNvSpPr txBox="1"/>
                <p:nvPr/>
              </p:nvSpPr>
              <p:spPr bwMode="auto">
                <a:xfrm>
                  <a:off x="4618175" y="4494888"/>
                  <a:ext cx="360040" cy="24622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1" lang="en-US" sz="1000" i="1" smtClean="0">
                      <a:latin typeface="Arial" charset="0"/>
                      <a:ea typeface="Arial" charset="0"/>
                      <a:cs typeface="Arial" charset="0"/>
                    </a:rPr>
                    <a:t>6 </a:t>
                  </a:r>
                  <a:r>
                    <a:rPr kumimoji="1" lang="en-US" sz="1000" i="1" dirty="0" err="1" smtClean="0">
                      <a:latin typeface="Arial" charset="0"/>
                      <a:ea typeface="Arial" charset="0"/>
                      <a:cs typeface="Arial" charset="0"/>
                    </a:rPr>
                    <a:t>ft</a:t>
                  </a:r>
                  <a:endParaRPr kumimoji="1" lang="en-US" sz="1000" i="1" dirty="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231" name="TextBox 230"/>
                <p:cNvSpPr txBox="1"/>
                <p:nvPr/>
              </p:nvSpPr>
              <p:spPr bwMode="auto">
                <a:xfrm>
                  <a:off x="4625761" y="4768885"/>
                  <a:ext cx="360040" cy="24622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1" lang="en-US" sz="1000" i="1" smtClean="0">
                      <a:latin typeface="Arial" charset="0"/>
                      <a:ea typeface="Arial" charset="0"/>
                      <a:cs typeface="Arial" charset="0"/>
                    </a:rPr>
                    <a:t>6 </a:t>
                  </a:r>
                  <a:r>
                    <a:rPr kumimoji="1" lang="en-US" sz="1000" i="1" dirty="0" err="1" smtClean="0">
                      <a:latin typeface="Arial" charset="0"/>
                      <a:ea typeface="Arial" charset="0"/>
                      <a:cs typeface="Arial" charset="0"/>
                    </a:rPr>
                    <a:t>ft</a:t>
                  </a:r>
                  <a:endParaRPr kumimoji="1" lang="en-US" sz="1000" i="1" dirty="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232" name="TextBox 231"/>
                <p:cNvSpPr txBox="1"/>
                <p:nvPr/>
              </p:nvSpPr>
              <p:spPr bwMode="auto">
                <a:xfrm>
                  <a:off x="4632862" y="5039294"/>
                  <a:ext cx="360040" cy="24622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1" lang="en-US" sz="1000" i="1" smtClean="0">
                      <a:latin typeface="Arial" charset="0"/>
                      <a:ea typeface="Arial" charset="0"/>
                      <a:cs typeface="Arial" charset="0"/>
                    </a:rPr>
                    <a:t>6 </a:t>
                  </a:r>
                  <a:r>
                    <a:rPr kumimoji="1" lang="en-US" sz="1000" i="1" dirty="0" err="1" smtClean="0">
                      <a:latin typeface="Arial" charset="0"/>
                      <a:ea typeface="Arial" charset="0"/>
                      <a:cs typeface="Arial" charset="0"/>
                    </a:rPr>
                    <a:t>ft</a:t>
                  </a:r>
                  <a:endParaRPr kumimoji="1" lang="en-US" sz="1000" i="1" dirty="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233" name="TextBox 232"/>
                <p:cNvSpPr txBox="1"/>
                <p:nvPr/>
              </p:nvSpPr>
              <p:spPr bwMode="auto">
                <a:xfrm>
                  <a:off x="4632862" y="5306151"/>
                  <a:ext cx="360040" cy="24622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1" lang="en-US" sz="1000" i="1" smtClean="0">
                      <a:latin typeface="Arial" charset="0"/>
                      <a:ea typeface="Arial" charset="0"/>
                      <a:cs typeface="Arial" charset="0"/>
                    </a:rPr>
                    <a:t>6 </a:t>
                  </a:r>
                  <a:r>
                    <a:rPr kumimoji="1" lang="en-US" sz="1000" i="1" dirty="0" err="1" smtClean="0">
                      <a:latin typeface="Arial" charset="0"/>
                      <a:ea typeface="Arial" charset="0"/>
                      <a:cs typeface="Arial" charset="0"/>
                    </a:rPr>
                    <a:t>ft</a:t>
                  </a:r>
                  <a:endParaRPr kumimoji="1" lang="en-US" sz="1000" i="1" dirty="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</p:grpSp>
        </p:grpSp>
        <p:sp>
          <p:nvSpPr>
            <p:cNvPr id="302" name="TextBox 301"/>
            <p:cNvSpPr txBox="1"/>
            <p:nvPr/>
          </p:nvSpPr>
          <p:spPr bwMode="auto">
            <a:xfrm>
              <a:off x="1880189" y="3258514"/>
              <a:ext cx="171871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en-US" sz="1200" i="1" dirty="0" smtClean="0">
                  <a:latin typeface="Calibri" pitchFamily="34" charset="0"/>
                  <a:ea typeface="新細明體" pitchFamily="18" charset="-120"/>
                  <a:cs typeface="新細明體" pitchFamily="18" charset="-120"/>
                </a:rPr>
                <a:t>b</a:t>
              </a:r>
              <a:endParaRPr kumimoji="1" lang="en-US" sz="1200" i="1" dirty="0">
                <a:latin typeface="Calibri" pitchFamily="34" charset="0"/>
                <a:ea typeface="新細明體" pitchFamily="18" charset="-120"/>
                <a:cs typeface="新細明體" pitchFamily="18" charset="-120"/>
              </a:endParaRPr>
            </a:p>
          </p:txBody>
        </p:sp>
        <p:sp>
          <p:nvSpPr>
            <p:cNvPr id="304" name="TextBox 303"/>
            <p:cNvSpPr txBox="1"/>
            <p:nvPr/>
          </p:nvSpPr>
          <p:spPr bwMode="auto">
            <a:xfrm>
              <a:off x="3700809" y="3246806"/>
              <a:ext cx="171871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en-US" sz="1200" i="1" dirty="0" smtClean="0">
                  <a:latin typeface="Calibri" pitchFamily="34" charset="0"/>
                  <a:ea typeface="新細明體" pitchFamily="18" charset="-120"/>
                  <a:cs typeface="新細明體" pitchFamily="18" charset="-120"/>
                </a:rPr>
                <a:t>c</a:t>
              </a:r>
              <a:endParaRPr kumimoji="1" lang="en-US" sz="1200" i="1" dirty="0">
                <a:latin typeface="Calibri" pitchFamily="34" charset="0"/>
                <a:ea typeface="新細明體" pitchFamily="18" charset="-120"/>
                <a:cs typeface="新細明體" pitchFamily="18" charset="-120"/>
              </a:endParaRPr>
            </a:p>
          </p:txBody>
        </p:sp>
        <p:sp>
          <p:nvSpPr>
            <p:cNvPr id="305" name="TextBox 304"/>
            <p:cNvSpPr txBox="1"/>
            <p:nvPr/>
          </p:nvSpPr>
          <p:spPr bwMode="auto">
            <a:xfrm>
              <a:off x="21355" y="3240173"/>
              <a:ext cx="171871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en-US" sz="1200" i="1" dirty="0" smtClean="0">
                  <a:latin typeface="Calibri" pitchFamily="34" charset="0"/>
                  <a:ea typeface="新細明體" pitchFamily="18" charset="-120"/>
                  <a:cs typeface="新細明體" pitchFamily="18" charset="-120"/>
                </a:rPr>
                <a:t>a</a:t>
              </a:r>
              <a:endParaRPr kumimoji="1" lang="en-US" sz="1200" i="1" dirty="0">
                <a:latin typeface="Calibri" pitchFamily="34" charset="0"/>
                <a:ea typeface="新細明體" pitchFamily="18" charset="-120"/>
                <a:cs typeface="新細明體" pitchFamily="18" charset="-120"/>
              </a:endParaRPr>
            </a:p>
          </p:txBody>
        </p:sp>
        <p:sp>
          <p:nvSpPr>
            <p:cNvPr id="306" name="TextBox 305"/>
            <p:cNvSpPr txBox="1"/>
            <p:nvPr/>
          </p:nvSpPr>
          <p:spPr bwMode="auto">
            <a:xfrm>
              <a:off x="1778420" y="1928051"/>
              <a:ext cx="171871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en-US" sz="1200" i="1" dirty="0" smtClean="0">
                  <a:latin typeface="Calibri" pitchFamily="34" charset="0"/>
                  <a:ea typeface="新細明體" pitchFamily="18" charset="-120"/>
                  <a:cs typeface="新細明體" pitchFamily="18" charset="-120"/>
                </a:rPr>
                <a:t>e</a:t>
              </a:r>
              <a:endParaRPr kumimoji="1" lang="en-US" sz="1200" i="1" dirty="0">
                <a:latin typeface="Calibri" pitchFamily="34" charset="0"/>
                <a:ea typeface="新細明體" pitchFamily="18" charset="-120"/>
                <a:cs typeface="新細明體" pitchFamily="18" charset="-120"/>
              </a:endParaRPr>
            </a:p>
          </p:txBody>
        </p:sp>
        <p:sp>
          <p:nvSpPr>
            <p:cNvPr id="307" name="TextBox 306"/>
            <p:cNvSpPr txBox="1"/>
            <p:nvPr/>
          </p:nvSpPr>
          <p:spPr bwMode="auto">
            <a:xfrm>
              <a:off x="3776705" y="1890741"/>
              <a:ext cx="171871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en-US" sz="1200" i="1" dirty="0">
                  <a:latin typeface="Calibri" pitchFamily="34" charset="0"/>
                  <a:ea typeface="新細明體" pitchFamily="18" charset="-120"/>
                  <a:cs typeface="新細明體" pitchFamily="18" charset="-120"/>
                </a:rPr>
                <a:t>f</a:t>
              </a:r>
            </a:p>
          </p:txBody>
        </p:sp>
        <p:sp>
          <p:nvSpPr>
            <p:cNvPr id="308" name="TextBox 307"/>
            <p:cNvSpPr txBox="1"/>
            <p:nvPr/>
          </p:nvSpPr>
          <p:spPr bwMode="auto">
            <a:xfrm>
              <a:off x="123895" y="1908365"/>
              <a:ext cx="171871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en-US" sz="1200" i="1" dirty="0" smtClean="0">
                  <a:latin typeface="Calibri" pitchFamily="34" charset="0"/>
                  <a:ea typeface="新細明體" pitchFamily="18" charset="-120"/>
                  <a:cs typeface="新細明體" pitchFamily="18" charset="-120"/>
                </a:rPr>
                <a:t>d</a:t>
              </a:r>
              <a:endParaRPr kumimoji="1" lang="en-US" sz="1200" i="1" dirty="0">
                <a:latin typeface="Calibri" pitchFamily="34" charset="0"/>
                <a:ea typeface="新細明體" pitchFamily="18" charset="-120"/>
                <a:cs typeface="新細明體" pitchFamily="18" charset="-120"/>
              </a:endParaRPr>
            </a:p>
          </p:txBody>
        </p:sp>
        <p:sp>
          <p:nvSpPr>
            <p:cNvPr id="309" name="TextBox 308"/>
            <p:cNvSpPr txBox="1"/>
            <p:nvPr/>
          </p:nvSpPr>
          <p:spPr bwMode="auto">
            <a:xfrm>
              <a:off x="1930580" y="597612"/>
              <a:ext cx="171871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en-US" sz="1200" i="1" dirty="0">
                  <a:latin typeface="Calibri" pitchFamily="34" charset="0"/>
                  <a:ea typeface="新細明體" pitchFamily="18" charset="-120"/>
                  <a:cs typeface="新細明體" pitchFamily="18" charset="-120"/>
                </a:rPr>
                <a:t>h</a:t>
              </a:r>
            </a:p>
          </p:txBody>
        </p:sp>
        <p:sp>
          <p:nvSpPr>
            <p:cNvPr id="310" name="TextBox 309"/>
            <p:cNvSpPr txBox="1"/>
            <p:nvPr/>
          </p:nvSpPr>
          <p:spPr bwMode="auto">
            <a:xfrm>
              <a:off x="3767308" y="620371"/>
              <a:ext cx="171871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en-US" sz="1200" i="1" dirty="0" smtClean="0">
                  <a:latin typeface="Calibri" pitchFamily="34" charset="0"/>
                  <a:ea typeface="新細明體" pitchFamily="18" charset="-120"/>
                  <a:cs typeface="新細明體" pitchFamily="18" charset="-120"/>
                </a:rPr>
                <a:t>i</a:t>
              </a:r>
              <a:endParaRPr kumimoji="1" lang="en-US" sz="1200" i="1" dirty="0">
                <a:latin typeface="Calibri" pitchFamily="34" charset="0"/>
                <a:ea typeface="新細明體" pitchFamily="18" charset="-120"/>
                <a:cs typeface="新細明體" pitchFamily="18" charset="-120"/>
              </a:endParaRPr>
            </a:p>
          </p:txBody>
        </p:sp>
        <p:sp>
          <p:nvSpPr>
            <p:cNvPr id="311" name="TextBox 310"/>
            <p:cNvSpPr txBox="1"/>
            <p:nvPr/>
          </p:nvSpPr>
          <p:spPr bwMode="auto">
            <a:xfrm>
              <a:off x="138181" y="599462"/>
              <a:ext cx="171871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en-US" sz="1200" i="1" dirty="0">
                  <a:latin typeface="Calibri" pitchFamily="34" charset="0"/>
                  <a:ea typeface="新細明體" pitchFamily="18" charset="-120"/>
                  <a:cs typeface="新細明體" pitchFamily="18" charset="-120"/>
                </a:rPr>
                <a:t>g</a:t>
              </a:r>
            </a:p>
          </p:txBody>
        </p:sp>
        <p:cxnSp>
          <p:nvCxnSpPr>
            <p:cNvPr id="439" name="Straight Arrow Connector 438"/>
            <p:cNvCxnSpPr/>
            <p:nvPr/>
          </p:nvCxnSpPr>
          <p:spPr>
            <a:xfrm flipV="1">
              <a:off x="4283968" y="162163"/>
              <a:ext cx="0" cy="642874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1" name="Straight Connector 440"/>
            <p:cNvCxnSpPr/>
            <p:nvPr/>
          </p:nvCxnSpPr>
          <p:spPr>
            <a:xfrm>
              <a:off x="4139952" y="439163"/>
              <a:ext cx="305618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2" name="TextBox 441"/>
            <p:cNvSpPr txBox="1"/>
            <p:nvPr/>
          </p:nvSpPr>
          <p:spPr bwMode="auto">
            <a:xfrm>
              <a:off x="4258916" y="137522"/>
              <a:ext cx="270446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en-US" sz="1200" i="1" smtClean="0">
                  <a:latin typeface="Calibri" pitchFamily="34" charset="0"/>
                  <a:ea typeface="新細明體" pitchFamily="18" charset="-120"/>
                  <a:cs typeface="新細明體" pitchFamily="18" charset="-120"/>
                </a:rPr>
                <a:t>N</a:t>
              </a:r>
              <a:endParaRPr kumimoji="1" lang="en-US" sz="1200" i="1" dirty="0">
                <a:latin typeface="Calibri" pitchFamily="34" charset="0"/>
                <a:ea typeface="新細明體" pitchFamily="18" charset="-120"/>
                <a:cs typeface="新細明體" pitchFamily="18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465575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0" name="Group 129"/>
          <p:cNvGrpSpPr/>
          <p:nvPr/>
        </p:nvGrpSpPr>
        <p:grpSpPr>
          <a:xfrm>
            <a:off x="-7467" y="334860"/>
            <a:ext cx="7653134" cy="4372789"/>
            <a:chOff x="-7467" y="334860"/>
            <a:chExt cx="7653134" cy="4372789"/>
          </a:xfrm>
        </p:grpSpPr>
        <p:grpSp>
          <p:nvGrpSpPr>
            <p:cNvPr id="2" name="Group 1"/>
            <p:cNvGrpSpPr/>
            <p:nvPr/>
          </p:nvGrpSpPr>
          <p:grpSpPr>
            <a:xfrm>
              <a:off x="-7467" y="334860"/>
              <a:ext cx="7653134" cy="4372789"/>
              <a:chOff x="-7467" y="334860"/>
              <a:chExt cx="7653134" cy="4372789"/>
            </a:xfrm>
          </p:grpSpPr>
          <p:grpSp>
            <p:nvGrpSpPr>
              <p:cNvPr id="56" name="Group 55"/>
              <p:cNvGrpSpPr/>
              <p:nvPr/>
            </p:nvGrpSpPr>
            <p:grpSpPr>
              <a:xfrm>
                <a:off x="-7467" y="692696"/>
                <a:ext cx="4384322" cy="4013326"/>
                <a:chOff x="4431941" y="285273"/>
                <a:chExt cx="4384322" cy="4013326"/>
              </a:xfrm>
            </p:grpSpPr>
            <p:sp>
              <p:nvSpPr>
                <p:cNvPr id="35" name="TextBox 34"/>
                <p:cNvSpPr txBox="1"/>
                <p:nvPr/>
              </p:nvSpPr>
              <p:spPr bwMode="auto">
                <a:xfrm>
                  <a:off x="4788024" y="285273"/>
                  <a:ext cx="2520280" cy="2769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1" lang="en-US" sz="1200" i="1" dirty="0" smtClean="0">
                      <a:latin typeface="Calibri" pitchFamily="34" charset="0"/>
                      <a:ea typeface="新細明體" pitchFamily="18" charset="-120"/>
                      <a:cs typeface="新細明體" pitchFamily="18" charset="-120"/>
                    </a:rPr>
                    <a:t>East-West Frames a-b-c, d-e-f, g-h-</a:t>
                  </a:r>
                  <a:r>
                    <a:rPr kumimoji="1" lang="en-US" sz="1200" i="1" dirty="0" err="1" smtClean="0">
                      <a:latin typeface="Calibri" pitchFamily="34" charset="0"/>
                      <a:ea typeface="新細明體" pitchFamily="18" charset="-120"/>
                      <a:cs typeface="新細明體" pitchFamily="18" charset="-120"/>
                    </a:rPr>
                    <a:t>i</a:t>
                  </a:r>
                  <a:endParaRPr kumimoji="1" lang="en-US" sz="1200" i="1" dirty="0">
                    <a:latin typeface="Calibri" pitchFamily="34" charset="0"/>
                    <a:ea typeface="新細明體" pitchFamily="18" charset="-120"/>
                    <a:cs typeface="新細明體" pitchFamily="18" charset="-120"/>
                  </a:endParaRPr>
                </a:p>
              </p:txBody>
            </p:sp>
            <p:grpSp>
              <p:nvGrpSpPr>
                <p:cNvPr id="55" name="Group 54"/>
                <p:cNvGrpSpPr/>
                <p:nvPr/>
              </p:nvGrpSpPr>
              <p:grpSpPr>
                <a:xfrm>
                  <a:off x="4431941" y="562408"/>
                  <a:ext cx="4384322" cy="3736191"/>
                  <a:chOff x="4431941" y="562408"/>
                  <a:chExt cx="4384322" cy="3736191"/>
                </a:xfrm>
              </p:grpSpPr>
              <p:grpSp>
                <p:nvGrpSpPr>
                  <p:cNvPr id="4" name="Group 3"/>
                  <p:cNvGrpSpPr/>
                  <p:nvPr/>
                </p:nvGrpSpPr>
                <p:grpSpPr>
                  <a:xfrm>
                    <a:off x="4431941" y="571113"/>
                    <a:ext cx="4021028" cy="3727486"/>
                    <a:chOff x="4431941" y="571113"/>
                    <a:chExt cx="4021028" cy="3727486"/>
                  </a:xfrm>
                </p:grpSpPr>
                <p:cxnSp>
                  <p:nvCxnSpPr>
                    <p:cNvPr id="5" name="Straight Connector 4"/>
                    <p:cNvCxnSpPr/>
                    <p:nvPr/>
                  </p:nvCxnSpPr>
                  <p:spPr>
                    <a:xfrm>
                      <a:off x="4626808" y="1142092"/>
                      <a:ext cx="3655117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" name="Straight Connector 5"/>
                    <p:cNvCxnSpPr/>
                    <p:nvPr/>
                  </p:nvCxnSpPr>
                  <p:spPr>
                    <a:xfrm>
                      <a:off x="4626808" y="1680756"/>
                      <a:ext cx="3655117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" name="Straight Connector 6"/>
                    <p:cNvCxnSpPr/>
                    <p:nvPr/>
                  </p:nvCxnSpPr>
                  <p:spPr>
                    <a:xfrm>
                      <a:off x="4626807" y="2219640"/>
                      <a:ext cx="3655117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" name="Straight Connector 7"/>
                    <p:cNvCxnSpPr/>
                    <p:nvPr/>
                  </p:nvCxnSpPr>
                  <p:spPr>
                    <a:xfrm>
                      <a:off x="4626807" y="2767819"/>
                      <a:ext cx="3655117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" name="Straight Connector 8"/>
                    <p:cNvCxnSpPr/>
                    <p:nvPr/>
                  </p:nvCxnSpPr>
                  <p:spPr>
                    <a:xfrm>
                      <a:off x="4625407" y="3339139"/>
                      <a:ext cx="3655117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" name="Straight Connector 9"/>
                    <p:cNvCxnSpPr/>
                    <p:nvPr/>
                  </p:nvCxnSpPr>
                  <p:spPr>
                    <a:xfrm>
                      <a:off x="4625156" y="571113"/>
                      <a:ext cx="0" cy="3638647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" name="Straight Connector 10"/>
                    <p:cNvCxnSpPr/>
                    <p:nvPr/>
                  </p:nvCxnSpPr>
                  <p:spPr>
                    <a:xfrm>
                      <a:off x="8280524" y="582366"/>
                      <a:ext cx="0" cy="3638647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" name="Straight Connector 11"/>
                    <p:cNvCxnSpPr/>
                    <p:nvPr/>
                  </p:nvCxnSpPr>
                  <p:spPr>
                    <a:xfrm>
                      <a:off x="4625156" y="582366"/>
                      <a:ext cx="3655117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3" name="Straight Connector 12"/>
                    <p:cNvCxnSpPr/>
                    <p:nvPr/>
                  </p:nvCxnSpPr>
                  <p:spPr>
                    <a:xfrm>
                      <a:off x="6516216" y="571113"/>
                      <a:ext cx="0" cy="3638647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14" name="Group 13"/>
                    <p:cNvGrpSpPr/>
                    <p:nvPr/>
                  </p:nvGrpSpPr>
                  <p:grpSpPr>
                    <a:xfrm>
                      <a:off x="4431941" y="4216384"/>
                      <a:ext cx="356083" cy="79285"/>
                      <a:chOff x="4431941" y="4216384"/>
                      <a:chExt cx="356083" cy="79285"/>
                    </a:xfrm>
                  </p:grpSpPr>
                  <p:cxnSp>
                    <p:nvCxnSpPr>
                      <p:cNvPr id="29" name="Straight Connector 28"/>
                      <p:cNvCxnSpPr/>
                      <p:nvPr/>
                    </p:nvCxnSpPr>
                    <p:spPr>
                      <a:xfrm>
                        <a:off x="4462065" y="4221013"/>
                        <a:ext cx="325959" cy="0"/>
                      </a:xfrm>
                      <a:prstGeom prst="line">
                        <a:avLst/>
                      </a:prstGeom>
                      <a:ln w="635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0" name="Straight Connector 29"/>
                      <p:cNvCxnSpPr/>
                      <p:nvPr/>
                    </p:nvCxnSpPr>
                    <p:spPr>
                      <a:xfrm flipH="1">
                        <a:off x="4716016" y="4221013"/>
                        <a:ext cx="72008" cy="72083"/>
                      </a:xfrm>
                      <a:prstGeom prst="line">
                        <a:avLst/>
                      </a:prstGeom>
                      <a:ln w="635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1" name="Straight Connector 30"/>
                      <p:cNvCxnSpPr/>
                      <p:nvPr/>
                    </p:nvCxnSpPr>
                    <p:spPr>
                      <a:xfrm flipH="1">
                        <a:off x="4636788" y="4221013"/>
                        <a:ext cx="72008" cy="72083"/>
                      </a:xfrm>
                      <a:prstGeom prst="line">
                        <a:avLst/>
                      </a:prstGeom>
                      <a:ln w="635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2" name="Straight Connector 31"/>
                      <p:cNvCxnSpPr/>
                      <p:nvPr/>
                    </p:nvCxnSpPr>
                    <p:spPr>
                      <a:xfrm flipH="1">
                        <a:off x="4570652" y="4216384"/>
                        <a:ext cx="72008" cy="72083"/>
                      </a:xfrm>
                      <a:prstGeom prst="line">
                        <a:avLst/>
                      </a:prstGeom>
                      <a:ln w="635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3" name="Straight Connector 32"/>
                      <p:cNvCxnSpPr/>
                      <p:nvPr/>
                    </p:nvCxnSpPr>
                    <p:spPr>
                      <a:xfrm flipH="1">
                        <a:off x="4498974" y="4219985"/>
                        <a:ext cx="72008" cy="72083"/>
                      </a:xfrm>
                      <a:prstGeom prst="line">
                        <a:avLst/>
                      </a:prstGeom>
                      <a:ln w="635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4" name="Straight Connector 33"/>
                      <p:cNvCxnSpPr/>
                      <p:nvPr/>
                    </p:nvCxnSpPr>
                    <p:spPr>
                      <a:xfrm flipH="1">
                        <a:off x="4431941" y="4223586"/>
                        <a:ext cx="72008" cy="72083"/>
                      </a:xfrm>
                      <a:prstGeom prst="line">
                        <a:avLst/>
                      </a:prstGeom>
                      <a:ln w="635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15" name="Group 14"/>
                    <p:cNvGrpSpPr/>
                    <p:nvPr/>
                  </p:nvGrpSpPr>
                  <p:grpSpPr>
                    <a:xfrm>
                      <a:off x="6333769" y="4212782"/>
                      <a:ext cx="356083" cy="79285"/>
                      <a:chOff x="4431941" y="4216384"/>
                      <a:chExt cx="356083" cy="79285"/>
                    </a:xfrm>
                  </p:grpSpPr>
                  <p:cxnSp>
                    <p:nvCxnSpPr>
                      <p:cNvPr id="23" name="Straight Connector 22"/>
                      <p:cNvCxnSpPr/>
                      <p:nvPr/>
                    </p:nvCxnSpPr>
                    <p:spPr>
                      <a:xfrm>
                        <a:off x="4462065" y="4221013"/>
                        <a:ext cx="325959" cy="0"/>
                      </a:xfrm>
                      <a:prstGeom prst="line">
                        <a:avLst/>
                      </a:prstGeom>
                      <a:ln w="635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4" name="Straight Connector 23"/>
                      <p:cNvCxnSpPr/>
                      <p:nvPr/>
                    </p:nvCxnSpPr>
                    <p:spPr>
                      <a:xfrm flipH="1">
                        <a:off x="4716016" y="4221013"/>
                        <a:ext cx="72008" cy="72083"/>
                      </a:xfrm>
                      <a:prstGeom prst="line">
                        <a:avLst/>
                      </a:prstGeom>
                      <a:ln w="635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5" name="Straight Connector 24"/>
                      <p:cNvCxnSpPr/>
                      <p:nvPr/>
                    </p:nvCxnSpPr>
                    <p:spPr>
                      <a:xfrm flipH="1">
                        <a:off x="4636788" y="4221013"/>
                        <a:ext cx="72008" cy="72083"/>
                      </a:xfrm>
                      <a:prstGeom prst="line">
                        <a:avLst/>
                      </a:prstGeom>
                      <a:ln w="635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6" name="Straight Connector 25"/>
                      <p:cNvCxnSpPr/>
                      <p:nvPr/>
                    </p:nvCxnSpPr>
                    <p:spPr>
                      <a:xfrm flipH="1">
                        <a:off x="4570652" y="4216384"/>
                        <a:ext cx="72008" cy="72083"/>
                      </a:xfrm>
                      <a:prstGeom prst="line">
                        <a:avLst/>
                      </a:prstGeom>
                      <a:ln w="635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7" name="Straight Connector 26"/>
                      <p:cNvCxnSpPr/>
                      <p:nvPr/>
                    </p:nvCxnSpPr>
                    <p:spPr>
                      <a:xfrm flipH="1">
                        <a:off x="4498974" y="4219985"/>
                        <a:ext cx="72008" cy="72083"/>
                      </a:xfrm>
                      <a:prstGeom prst="line">
                        <a:avLst/>
                      </a:prstGeom>
                      <a:ln w="635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8" name="Straight Connector 27"/>
                      <p:cNvCxnSpPr/>
                      <p:nvPr/>
                    </p:nvCxnSpPr>
                    <p:spPr>
                      <a:xfrm flipH="1">
                        <a:off x="4431941" y="4223586"/>
                        <a:ext cx="72008" cy="72083"/>
                      </a:xfrm>
                      <a:prstGeom prst="line">
                        <a:avLst/>
                      </a:prstGeom>
                      <a:ln w="635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16" name="Group 15"/>
                    <p:cNvGrpSpPr/>
                    <p:nvPr/>
                  </p:nvGrpSpPr>
                  <p:grpSpPr>
                    <a:xfrm>
                      <a:off x="8096886" y="4219314"/>
                      <a:ext cx="356083" cy="79285"/>
                      <a:chOff x="4431941" y="4216384"/>
                      <a:chExt cx="356083" cy="79285"/>
                    </a:xfrm>
                  </p:grpSpPr>
                  <p:cxnSp>
                    <p:nvCxnSpPr>
                      <p:cNvPr id="17" name="Straight Connector 16"/>
                      <p:cNvCxnSpPr/>
                      <p:nvPr/>
                    </p:nvCxnSpPr>
                    <p:spPr>
                      <a:xfrm>
                        <a:off x="4462065" y="4221013"/>
                        <a:ext cx="325959" cy="0"/>
                      </a:xfrm>
                      <a:prstGeom prst="line">
                        <a:avLst/>
                      </a:prstGeom>
                      <a:ln w="635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8" name="Straight Connector 17"/>
                      <p:cNvCxnSpPr/>
                      <p:nvPr/>
                    </p:nvCxnSpPr>
                    <p:spPr>
                      <a:xfrm flipH="1">
                        <a:off x="4716016" y="4221013"/>
                        <a:ext cx="72008" cy="72083"/>
                      </a:xfrm>
                      <a:prstGeom prst="line">
                        <a:avLst/>
                      </a:prstGeom>
                      <a:ln w="635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9" name="Straight Connector 18"/>
                      <p:cNvCxnSpPr/>
                      <p:nvPr/>
                    </p:nvCxnSpPr>
                    <p:spPr>
                      <a:xfrm flipH="1">
                        <a:off x="4636788" y="4221013"/>
                        <a:ext cx="72008" cy="72083"/>
                      </a:xfrm>
                      <a:prstGeom prst="line">
                        <a:avLst/>
                      </a:prstGeom>
                      <a:ln w="635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0" name="Straight Connector 19"/>
                      <p:cNvCxnSpPr/>
                      <p:nvPr/>
                    </p:nvCxnSpPr>
                    <p:spPr>
                      <a:xfrm flipH="1">
                        <a:off x="4570652" y="4216384"/>
                        <a:ext cx="72008" cy="72083"/>
                      </a:xfrm>
                      <a:prstGeom prst="line">
                        <a:avLst/>
                      </a:prstGeom>
                      <a:ln w="635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1" name="Straight Connector 20"/>
                      <p:cNvCxnSpPr/>
                      <p:nvPr/>
                    </p:nvCxnSpPr>
                    <p:spPr>
                      <a:xfrm flipH="1">
                        <a:off x="4498974" y="4219985"/>
                        <a:ext cx="72008" cy="72083"/>
                      </a:xfrm>
                      <a:prstGeom prst="line">
                        <a:avLst/>
                      </a:prstGeom>
                      <a:ln w="635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2" name="Straight Connector 21"/>
                      <p:cNvCxnSpPr/>
                      <p:nvPr/>
                    </p:nvCxnSpPr>
                    <p:spPr>
                      <a:xfrm flipH="1">
                        <a:off x="4431941" y="4223586"/>
                        <a:ext cx="72008" cy="72083"/>
                      </a:xfrm>
                      <a:prstGeom prst="line">
                        <a:avLst/>
                      </a:prstGeom>
                      <a:ln w="635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  <p:cxnSp>
                <p:nvCxnSpPr>
                  <p:cNvPr id="36" name="Straight Arrow Connector 35"/>
                  <p:cNvCxnSpPr/>
                  <p:nvPr/>
                </p:nvCxnSpPr>
                <p:spPr>
                  <a:xfrm flipH="1">
                    <a:off x="8645965" y="570084"/>
                    <a:ext cx="1" cy="548471"/>
                  </a:xfrm>
                  <a:prstGeom prst="straightConnector1">
                    <a:avLst/>
                  </a:prstGeom>
                  <a:ln w="6350">
                    <a:solidFill>
                      <a:schemeClr val="tx1"/>
                    </a:solidFill>
                    <a:headEnd type="triangle"/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" name="Straight Arrow Connector 36"/>
                  <p:cNvCxnSpPr/>
                  <p:nvPr/>
                </p:nvCxnSpPr>
                <p:spPr>
                  <a:xfrm flipH="1">
                    <a:off x="8647219" y="1676082"/>
                    <a:ext cx="1" cy="548471"/>
                  </a:xfrm>
                  <a:prstGeom prst="straightConnector1">
                    <a:avLst/>
                  </a:prstGeom>
                  <a:ln w="6350">
                    <a:solidFill>
                      <a:schemeClr val="tx1"/>
                    </a:solidFill>
                    <a:headEnd type="triangle"/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8" name="Straight Arrow Connector 37"/>
                  <p:cNvCxnSpPr/>
                  <p:nvPr/>
                </p:nvCxnSpPr>
                <p:spPr>
                  <a:xfrm flipH="1">
                    <a:off x="8648293" y="1123355"/>
                    <a:ext cx="1" cy="548471"/>
                  </a:xfrm>
                  <a:prstGeom prst="straightConnector1">
                    <a:avLst/>
                  </a:prstGeom>
                  <a:ln w="6350">
                    <a:solidFill>
                      <a:schemeClr val="tx1"/>
                    </a:solidFill>
                    <a:headEnd type="triangle"/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9" name="Straight Arrow Connector 38"/>
                  <p:cNvCxnSpPr/>
                  <p:nvPr/>
                </p:nvCxnSpPr>
                <p:spPr>
                  <a:xfrm flipH="1">
                    <a:off x="8651875" y="2219640"/>
                    <a:ext cx="1" cy="548471"/>
                  </a:xfrm>
                  <a:prstGeom prst="straightConnector1">
                    <a:avLst/>
                  </a:prstGeom>
                  <a:ln w="6350">
                    <a:solidFill>
                      <a:schemeClr val="tx1"/>
                    </a:solidFill>
                    <a:headEnd type="triangle"/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40" name="TextBox 39"/>
                  <p:cNvSpPr txBox="1"/>
                  <p:nvPr/>
                </p:nvSpPr>
                <p:spPr bwMode="auto">
                  <a:xfrm>
                    <a:off x="8237100" y="685489"/>
                    <a:ext cx="576064" cy="24622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1" lang="en-US" sz="1000" i="1" smtClean="0">
                        <a:latin typeface="Arial" charset="0"/>
                        <a:ea typeface="Arial" charset="0"/>
                        <a:cs typeface="Arial" charset="0"/>
                      </a:rPr>
                      <a:t>12 </a:t>
                    </a:r>
                    <a:r>
                      <a:rPr kumimoji="1" lang="en-US" sz="1000" i="1" dirty="0" err="1" smtClean="0">
                        <a:latin typeface="Arial" charset="0"/>
                        <a:ea typeface="Arial" charset="0"/>
                        <a:cs typeface="Arial" charset="0"/>
                      </a:rPr>
                      <a:t>ft</a:t>
                    </a:r>
                    <a:endParaRPr kumimoji="1" lang="en-US" sz="1000" i="1" dirty="0">
                      <a:latin typeface="Arial" charset="0"/>
                      <a:ea typeface="Arial" charset="0"/>
                      <a:cs typeface="Arial" charset="0"/>
                    </a:endParaRPr>
                  </a:p>
                </p:txBody>
              </p:sp>
              <p:sp>
                <p:nvSpPr>
                  <p:cNvPr id="41" name="TextBox 40"/>
                  <p:cNvSpPr txBox="1"/>
                  <p:nvPr/>
                </p:nvSpPr>
                <p:spPr bwMode="auto">
                  <a:xfrm>
                    <a:off x="8237100" y="1279917"/>
                    <a:ext cx="576064" cy="24622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1" lang="en-US" sz="1000" i="1" smtClean="0">
                        <a:latin typeface="Arial" charset="0"/>
                        <a:ea typeface="Arial" charset="0"/>
                        <a:cs typeface="Arial" charset="0"/>
                      </a:rPr>
                      <a:t>12 </a:t>
                    </a:r>
                    <a:r>
                      <a:rPr kumimoji="1" lang="en-US" sz="1000" i="1" dirty="0" err="1" smtClean="0">
                        <a:latin typeface="Arial" charset="0"/>
                        <a:ea typeface="Arial" charset="0"/>
                        <a:cs typeface="Arial" charset="0"/>
                      </a:rPr>
                      <a:t>ft</a:t>
                    </a:r>
                    <a:endParaRPr kumimoji="1" lang="en-US" sz="1000" i="1" dirty="0">
                      <a:latin typeface="Arial" charset="0"/>
                      <a:ea typeface="Arial" charset="0"/>
                      <a:cs typeface="Arial" charset="0"/>
                    </a:endParaRPr>
                  </a:p>
                </p:txBody>
              </p:sp>
              <p:sp>
                <p:nvSpPr>
                  <p:cNvPr id="42" name="TextBox 41"/>
                  <p:cNvSpPr txBox="1"/>
                  <p:nvPr/>
                </p:nvSpPr>
                <p:spPr bwMode="auto">
                  <a:xfrm>
                    <a:off x="8208470" y="1794347"/>
                    <a:ext cx="576064" cy="24622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1" lang="en-US" sz="1000" i="1" smtClean="0">
                        <a:latin typeface="Arial" charset="0"/>
                        <a:ea typeface="Arial" charset="0"/>
                        <a:cs typeface="Arial" charset="0"/>
                      </a:rPr>
                      <a:t>12 </a:t>
                    </a:r>
                    <a:r>
                      <a:rPr kumimoji="1" lang="en-US" sz="1000" i="1" dirty="0" err="1" smtClean="0">
                        <a:latin typeface="Arial" charset="0"/>
                        <a:ea typeface="Arial" charset="0"/>
                        <a:cs typeface="Arial" charset="0"/>
                      </a:rPr>
                      <a:t>ft</a:t>
                    </a:r>
                    <a:endParaRPr kumimoji="1" lang="en-US" sz="1000" i="1" dirty="0">
                      <a:latin typeface="Arial" charset="0"/>
                      <a:ea typeface="Arial" charset="0"/>
                      <a:cs typeface="Arial" charset="0"/>
                    </a:endParaRPr>
                  </a:p>
                </p:txBody>
              </p:sp>
              <p:sp>
                <p:nvSpPr>
                  <p:cNvPr id="43" name="TextBox 42"/>
                  <p:cNvSpPr txBox="1"/>
                  <p:nvPr/>
                </p:nvSpPr>
                <p:spPr bwMode="auto">
                  <a:xfrm>
                    <a:off x="8205820" y="2322852"/>
                    <a:ext cx="576064" cy="24622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1" lang="en-US" sz="1000" i="1" smtClean="0">
                        <a:latin typeface="Arial" charset="0"/>
                        <a:ea typeface="Arial" charset="0"/>
                        <a:cs typeface="Arial" charset="0"/>
                      </a:rPr>
                      <a:t>12 </a:t>
                    </a:r>
                    <a:r>
                      <a:rPr kumimoji="1" lang="en-US" sz="1000" i="1" dirty="0" err="1" smtClean="0">
                        <a:latin typeface="Arial" charset="0"/>
                        <a:ea typeface="Arial" charset="0"/>
                        <a:cs typeface="Arial" charset="0"/>
                      </a:rPr>
                      <a:t>ft</a:t>
                    </a:r>
                    <a:endParaRPr kumimoji="1" lang="en-US" sz="1000" i="1" dirty="0">
                      <a:latin typeface="Arial" charset="0"/>
                      <a:ea typeface="Arial" charset="0"/>
                      <a:cs typeface="Arial" charset="0"/>
                    </a:endParaRPr>
                  </a:p>
                </p:txBody>
              </p:sp>
              <p:sp>
                <p:nvSpPr>
                  <p:cNvPr id="44" name="TextBox 43"/>
                  <p:cNvSpPr txBox="1"/>
                  <p:nvPr/>
                </p:nvSpPr>
                <p:spPr bwMode="auto">
                  <a:xfrm>
                    <a:off x="8240199" y="2884317"/>
                    <a:ext cx="576064" cy="24622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1" lang="en-US" sz="1000" i="1" smtClean="0">
                        <a:latin typeface="Arial" charset="0"/>
                        <a:ea typeface="Arial" charset="0"/>
                        <a:cs typeface="Arial" charset="0"/>
                      </a:rPr>
                      <a:t>12 </a:t>
                    </a:r>
                    <a:r>
                      <a:rPr kumimoji="1" lang="en-US" sz="1000" i="1" dirty="0" err="1" smtClean="0">
                        <a:latin typeface="Arial" charset="0"/>
                        <a:ea typeface="Arial" charset="0"/>
                        <a:cs typeface="Arial" charset="0"/>
                      </a:rPr>
                      <a:t>ft</a:t>
                    </a:r>
                    <a:endParaRPr kumimoji="1" lang="en-US" sz="1000" i="1" dirty="0">
                      <a:latin typeface="Arial" charset="0"/>
                      <a:ea typeface="Arial" charset="0"/>
                      <a:cs typeface="Arial" charset="0"/>
                    </a:endParaRPr>
                  </a:p>
                </p:txBody>
              </p:sp>
              <p:cxnSp>
                <p:nvCxnSpPr>
                  <p:cNvPr id="45" name="Straight Arrow Connector 44"/>
                  <p:cNvCxnSpPr/>
                  <p:nvPr/>
                </p:nvCxnSpPr>
                <p:spPr>
                  <a:xfrm>
                    <a:off x="8648534" y="2765476"/>
                    <a:ext cx="3341" cy="565099"/>
                  </a:xfrm>
                  <a:prstGeom prst="straightConnector1">
                    <a:avLst/>
                  </a:prstGeom>
                  <a:ln w="6350">
                    <a:solidFill>
                      <a:schemeClr val="tx1"/>
                    </a:solidFill>
                    <a:headEnd type="triangle"/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6" name="Straight Arrow Connector 45"/>
                  <p:cNvCxnSpPr/>
                  <p:nvPr/>
                </p:nvCxnSpPr>
                <p:spPr>
                  <a:xfrm flipH="1">
                    <a:off x="8651875" y="3335140"/>
                    <a:ext cx="2215" cy="887610"/>
                  </a:xfrm>
                  <a:prstGeom prst="straightConnector1">
                    <a:avLst/>
                  </a:prstGeom>
                  <a:ln w="6350">
                    <a:solidFill>
                      <a:schemeClr val="tx1"/>
                    </a:solidFill>
                    <a:headEnd type="triangle"/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47" name="TextBox 46"/>
                  <p:cNvSpPr txBox="1"/>
                  <p:nvPr/>
                </p:nvSpPr>
                <p:spPr bwMode="auto">
                  <a:xfrm>
                    <a:off x="8237100" y="3575839"/>
                    <a:ext cx="576064" cy="24622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1" lang="en-US" sz="1000" i="1" dirty="0" smtClean="0">
                        <a:latin typeface="Arial" charset="0"/>
                        <a:ea typeface="Arial" charset="0"/>
                        <a:cs typeface="Arial" charset="0"/>
                      </a:rPr>
                      <a:t>15 </a:t>
                    </a:r>
                    <a:r>
                      <a:rPr kumimoji="1" lang="en-US" sz="1000" i="1" dirty="0" err="1" smtClean="0">
                        <a:latin typeface="Arial" charset="0"/>
                        <a:ea typeface="Arial" charset="0"/>
                        <a:cs typeface="Arial" charset="0"/>
                      </a:rPr>
                      <a:t>ft</a:t>
                    </a:r>
                    <a:endParaRPr kumimoji="1" lang="en-US" sz="1000" i="1" dirty="0">
                      <a:latin typeface="Arial" charset="0"/>
                      <a:ea typeface="Arial" charset="0"/>
                      <a:cs typeface="Arial" charset="0"/>
                    </a:endParaRPr>
                  </a:p>
                </p:txBody>
              </p:sp>
              <p:cxnSp>
                <p:nvCxnSpPr>
                  <p:cNvPr id="48" name="Straight Connector 47"/>
                  <p:cNvCxnSpPr/>
                  <p:nvPr/>
                </p:nvCxnSpPr>
                <p:spPr>
                  <a:xfrm>
                    <a:off x="8608561" y="3339139"/>
                    <a:ext cx="72008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9" name="Straight Connector 48"/>
                  <p:cNvCxnSpPr/>
                  <p:nvPr/>
                </p:nvCxnSpPr>
                <p:spPr>
                  <a:xfrm>
                    <a:off x="8619504" y="4222915"/>
                    <a:ext cx="72008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0" name="Straight Connector 49"/>
                  <p:cNvCxnSpPr/>
                  <p:nvPr/>
                </p:nvCxnSpPr>
                <p:spPr>
                  <a:xfrm>
                    <a:off x="8619504" y="2765670"/>
                    <a:ext cx="72008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1" name="Straight Connector 50"/>
                  <p:cNvCxnSpPr/>
                  <p:nvPr/>
                </p:nvCxnSpPr>
                <p:spPr>
                  <a:xfrm>
                    <a:off x="8619504" y="2219640"/>
                    <a:ext cx="72008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2" name="Straight Connector 51"/>
                  <p:cNvCxnSpPr/>
                  <p:nvPr/>
                </p:nvCxnSpPr>
                <p:spPr>
                  <a:xfrm>
                    <a:off x="8619504" y="1680657"/>
                    <a:ext cx="72008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3" name="Straight Connector 52"/>
                  <p:cNvCxnSpPr/>
                  <p:nvPr/>
                </p:nvCxnSpPr>
                <p:spPr>
                  <a:xfrm>
                    <a:off x="8619504" y="1129462"/>
                    <a:ext cx="72008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4" name="Straight Connector 53"/>
                  <p:cNvCxnSpPr/>
                  <p:nvPr/>
                </p:nvCxnSpPr>
                <p:spPr>
                  <a:xfrm>
                    <a:off x="8608561" y="562408"/>
                    <a:ext cx="72008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57" name="Group 56"/>
              <p:cNvGrpSpPr/>
              <p:nvPr/>
            </p:nvGrpSpPr>
            <p:grpSpPr>
              <a:xfrm>
                <a:off x="4341597" y="334860"/>
                <a:ext cx="3304070" cy="4372789"/>
                <a:chOff x="5512193" y="-80680"/>
                <a:chExt cx="3304070" cy="4372789"/>
              </a:xfrm>
            </p:grpSpPr>
            <p:grpSp>
              <p:nvGrpSpPr>
                <p:cNvPr id="58" name="Group 57"/>
                <p:cNvGrpSpPr/>
                <p:nvPr/>
              </p:nvGrpSpPr>
              <p:grpSpPr>
                <a:xfrm>
                  <a:off x="5512193" y="169219"/>
                  <a:ext cx="3304070" cy="4122890"/>
                  <a:chOff x="5512193" y="169219"/>
                  <a:chExt cx="3304070" cy="4122890"/>
                </a:xfrm>
              </p:grpSpPr>
              <p:grpSp>
                <p:nvGrpSpPr>
                  <p:cNvPr id="60" name="Group 59"/>
                  <p:cNvGrpSpPr/>
                  <p:nvPr/>
                </p:nvGrpSpPr>
                <p:grpSpPr>
                  <a:xfrm>
                    <a:off x="5646101" y="169219"/>
                    <a:ext cx="3170162" cy="4053696"/>
                    <a:chOff x="5646101" y="169219"/>
                    <a:chExt cx="3170162" cy="4053696"/>
                  </a:xfrm>
                </p:grpSpPr>
                <p:cxnSp>
                  <p:nvCxnSpPr>
                    <p:cNvPr id="82" name="Straight Arrow Connector 81"/>
                    <p:cNvCxnSpPr/>
                    <p:nvPr/>
                  </p:nvCxnSpPr>
                  <p:spPr>
                    <a:xfrm flipH="1">
                      <a:off x="8645965" y="570084"/>
                      <a:ext cx="1" cy="548471"/>
                    </a:xfrm>
                    <a:prstGeom prst="straightConnector1">
                      <a:avLst/>
                    </a:prstGeom>
                    <a:ln w="6350">
                      <a:solidFill>
                        <a:schemeClr val="tx1"/>
                      </a:solidFill>
                      <a:headEnd type="triangle"/>
                      <a:tailEnd type="triangl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3" name="Straight Arrow Connector 82"/>
                    <p:cNvCxnSpPr/>
                    <p:nvPr/>
                  </p:nvCxnSpPr>
                  <p:spPr>
                    <a:xfrm flipH="1">
                      <a:off x="8647219" y="1676082"/>
                      <a:ext cx="1" cy="548471"/>
                    </a:xfrm>
                    <a:prstGeom prst="straightConnector1">
                      <a:avLst/>
                    </a:prstGeom>
                    <a:ln w="6350">
                      <a:solidFill>
                        <a:schemeClr val="tx1"/>
                      </a:solidFill>
                      <a:headEnd type="triangle"/>
                      <a:tailEnd type="triangl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4" name="Straight Arrow Connector 83"/>
                    <p:cNvCxnSpPr/>
                    <p:nvPr/>
                  </p:nvCxnSpPr>
                  <p:spPr>
                    <a:xfrm flipH="1">
                      <a:off x="8648293" y="1123355"/>
                      <a:ext cx="1" cy="548471"/>
                    </a:xfrm>
                    <a:prstGeom prst="straightConnector1">
                      <a:avLst/>
                    </a:prstGeom>
                    <a:ln w="6350">
                      <a:solidFill>
                        <a:schemeClr val="tx1"/>
                      </a:solidFill>
                      <a:headEnd type="triangle"/>
                      <a:tailEnd type="triangl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5" name="Straight Arrow Connector 84"/>
                    <p:cNvCxnSpPr/>
                    <p:nvPr/>
                  </p:nvCxnSpPr>
                  <p:spPr>
                    <a:xfrm flipH="1">
                      <a:off x="8651875" y="2219640"/>
                      <a:ext cx="1" cy="548471"/>
                    </a:xfrm>
                    <a:prstGeom prst="straightConnector1">
                      <a:avLst/>
                    </a:prstGeom>
                    <a:ln w="6350">
                      <a:solidFill>
                        <a:schemeClr val="tx1"/>
                      </a:solidFill>
                      <a:headEnd type="triangle"/>
                      <a:tailEnd type="triangl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86" name="TextBox 85"/>
                    <p:cNvSpPr txBox="1"/>
                    <p:nvPr/>
                  </p:nvSpPr>
                  <p:spPr bwMode="auto">
                    <a:xfrm>
                      <a:off x="8237100" y="685489"/>
                      <a:ext cx="576064" cy="246221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rtlCol="0" anchor="t" anchorCtr="0" compatLnSpc="1">
                      <a:prstTxWarp prst="textNoShape">
                        <a:avLst/>
                      </a:prstTxWarp>
                      <a:spAutoFit/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000" i="1" smtClean="0">
                          <a:latin typeface="Arial" charset="0"/>
                          <a:ea typeface="Arial" charset="0"/>
                          <a:cs typeface="Arial" charset="0"/>
                        </a:rPr>
                        <a:t>12 </a:t>
                      </a:r>
                      <a:r>
                        <a:rPr kumimoji="1" lang="en-US" sz="1000" i="1" dirty="0" err="1" smtClean="0">
                          <a:latin typeface="Arial" charset="0"/>
                          <a:ea typeface="Arial" charset="0"/>
                          <a:cs typeface="Arial" charset="0"/>
                        </a:rPr>
                        <a:t>ft</a:t>
                      </a:r>
                      <a:endParaRPr kumimoji="1" lang="en-US" sz="1000" i="1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p:txBody>
                </p:sp>
                <p:sp>
                  <p:nvSpPr>
                    <p:cNvPr id="87" name="TextBox 86"/>
                    <p:cNvSpPr txBox="1"/>
                    <p:nvPr/>
                  </p:nvSpPr>
                  <p:spPr bwMode="auto">
                    <a:xfrm>
                      <a:off x="8237100" y="1279917"/>
                      <a:ext cx="576064" cy="246221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rtlCol="0" anchor="t" anchorCtr="0" compatLnSpc="1">
                      <a:prstTxWarp prst="textNoShape">
                        <a:avLst/>
                      </a:prstTxWarp>
                      <a:spAutoFit/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000" i="1" smtClean="0">
                          <a:latin typeface="Arial" charset="0"/>
                          <a:ea typeface="Arial" charset="0"/>
                          <a:cs typeface="Arial" charset="0"/>
                        </a:rPr>
                        <a:t>12 </a:t>
                      </a:r>
                      <a:r>
                        <a:rPr kumimoji="1" lang="en-US" sz="1000" i="1" dirty="0" err="1" smtClean="0">
                          <a:latin typeface="Arial" charset="0"/>
                          <a:ea typeface="Arial" charset="0"/>
                          <a:cs typeface="Arial" charset="0"/>
                        </a:rPr>
                        <a:t>ft</a:t>
                      </a:r>
                      <a:endParaRPr kumimoji="1" lang="en-US" sz="1000" i="1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p:txBody>
                </p:sp>
                <p:sp>
                  <p:nvSpPr>
                    <p:cNvPr id="88" name="TextBox 87"/>
                    <p:cNvSpPr txBox="1"/>
                    <p:nvPr/>
                  </p:nvSpPr>
                  <p:spPr bwMode="auto">
                    <a:xfrm>
                      <a:off x="8208470" y="1794347"/>
                      <a:ext cx="576064" cy="246221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rtlCol="0" anchor="t" anchorCtr="0" compatLnSpc="1">
                      <a:prstTxWarp prst="textNoShape">
                        <a:avLst/>
                      </a:prstTxWarp>
                      <a:spAutoFit/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000" i="1" smtClean="0">
                          <a:latin typeface="Arial" charset="0"/>
                          <a:ea typeface="Arial" charset="0"/>
                          <a:cs typeface="Arial" charset="0"/>
                        </a:rPr>
                        <a:t>12 </a:t>
                      </a:r>
                      <a:r>
                        <a:rPr kumimoji="1" lang="en-US" sz="1000" i="1" dirty="0" err="1" smtClean="0">
                          <a:latin typeface="Arial" charset="0"/>
                          <a:ea typeface="Arial" charset="0"/>
                          <a:cs typeface="Arial" charset="0"/>
                        </a:rPr>
                        <a:t>ft</a:t>
                      </a:r>
                      <a:endParaRPr kumimoji="1" lang="en-US" sz="1000" i="1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p:txBody>
                </p:sp>
                <p:sp>
                  <p:nvSpPr>
                    <p:cNvPr id="89" name="TextBox 88"/>
                    <p:cNvSpPr txBox="1"/>
                    <p:nvPr/>
                  </p:nvSpPr>
                  <p:spPr bwMode="auto">
                    <a:xfrm>
                      <a:off x="8205820" y="2322852"/>
                      <a:ext cx="576064" cy="246221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rtlCol="0" anchor="t" anchorCtr="0" compatLnSpc="1">
                      <a:prstTxWarp prst="textNoShape">
                        <a:avLst/>
                      </a:prstTxWarp>
                      <a:spAutoFit/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000" i="1" smtClean="0">
                          <a:latin typeface="Arial" charset="0"/>
                          <a:ea typeface="Arial" charset="0"/>
                          <a:cs typeface="Arial" charset="0"/>
                        </a:rPr>
                        <a:t>12 </a:t>
                      </a:r>
                      <a:r>
                        <a:rPr kumimoji="1" lang="en-US" sz="1000" i="1" dirty="0" err="1" smtClean="0">
                          <a:latin typeface="Arial" charset="0"/>
                          <a:ea typeface="Arial" charset="0"/>
                          <a:cs typeface="Arial" charset="0"/>
                        </a:rPr>
                        <a:t>ft</a:t>
                      </a:r>
                      <a:endParaRPr kumimoji="1" lang="en-US" sz="1000" i="1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p:txBody>
                </p:sp>
                <p:sp>
                  <p:nvSpPr>
                    <p:cNvPr id="90" name="TextBox 89"/>
                    <p:cNvSpPr txBox="1"/>
                    <p:nvPr/>
                  </p:nvSpPr>
                  <p:spPr bwMode="auto">
                    <a:xfrm>
                      <a:off x="8240199" y="2884317"/>
                      <a:ext cx="576064" cy="246221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rtlCol="0" anchor="t" anchorCtr="0" compatLnSpc="1">
                      <a:prstTxWarp prst="textNoShape">
                        <a:avLst/>
                      </a:prstTxWarp>
                      <a:spAutoFit/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000" i="1" smtClean="0">
                          <a:latin typeface="Arial" charset="0"/>
                          <a:ea typeface="Arial" charset="0"/>
                          <a:cs typeface="Arial" charset="0"/>
                        </a:rPr>
                        <a:t>12 </a:t>
                      </a:r>
                      <a:r>
                        <a:rPr kumimoji="1" lang="en-US" sz="1000" i="1" dirty="0" err="1" smtClean="0">
                          <a:latin typeface="Arial" charset="0"/>
                          <a:ea typeface="Arial" charset="0"/>
                          <a:cs typeface="Arial" charset="0"/>
                        </a:rPr>
                        <a:t>ft</a:t>
                      </a:r>
                      <a:endParaRPr kumimoji="1" lang="en-US" sz="1000" i="1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p:txBody>
                </p:sp>
                <p:cxnSp>
                  <p:nvCxnSpPr>
                    <p:cNvPr id="91" name="Straight Arrow Connector 90"/>
                    <p:cNvCxnSpPr/>
                    <p:nvPr/>
                  </p:nvCxnSpPr>
                  <p:spPr>
                    <a:xfrm>
                      <a:off x="8648534" y="2765476"/>
                      <a:ext cx="3341" cy="565099"/>
                    </a:xfrm>
                    <a:prstGeom prst="straightConnector1">
                      <a:avLst/>
                    </a:prstGeom>
                    <a:ln w="6350">
                      <a:solidFill>
                        <a:schemeClr val="tx1"/>
                      </a:solidFill>
                      <a:headEnd type="triangle"/>
                      <a:tailEnd type="triangl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2" name="Straight Arrow Connector 91"/>
                    <p:cNvCxnSpPr/>
                    <p:nvPr/>
                  </p:nvCxnSpPr>
                  <p:spPr>
                    <a:xfrm flipH="1">
                      <a:off x="8651875" y="3335140"/>
                      <a:ext cx="2215" cy="887610"/>
                    </a:xfrm>
                    <a:prstGeom prst="straightConnector1">
                      <a:avLst/>
                    </a:prstGeom>
                    <a:ln w="6350">
                      <a:solidFill>
                        <a:schemeClr val="tx1"/>
                      </a:solidFill>
                      <a:headEnd type="triangle"/>
                      <a:tailEnd type="triangl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93" name="TextBox 92"/>
                    <p:cNvSpPr txBox="1"/>
                    <p:nvPr/>
                  </p:nvSpPr>
                  <p:spPr bwMode="auto">
                    <a:xfrm>
                      <a:off x="8237100" y="3575839"/>
                      <a:ext cx="576064" cy="246221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rtlCol="0" anchor="t" anchorCtr="0" compatLnSpc="1">
                      <a:prstTxWarp prst="textNoShape">
                        <a:avLst/>
                      </a:prstTxWarp>
                      <a:spAutoFit/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000" i="1" dirty="0" smtClean="0">
                          <a:latin typeface="Arial" charset="0"/>
                          <a:ea typeface="Arial" charset="0"/>
                          <a:cs typeface="Arial" charset="0"/>
                        </a:rPr>
                        <a:t>15 </a:t>
                      </a:r>
                      <a:r>
                        <a:rPr kumimoji="1" lang="en-US" sz="1000" i="1" dirty="0" err="1" smtClean="0">
                          <a:latin typeface="Arial" charset="0"/>
                          <a:ea typeface="Arial" charset="0"/>
                          <a:cs typeface="Arial" charset="0"/>
                        </a:rPr>
                        <a:t>ft</a:t>
                      </a:r>
                      <a:endParaRPr kumimoji="1" lang="en-US" sz="1000" i="1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p:txBody>
                </p:sp>
                <p:cxnSp>
                  <p:nvCxnSpPr>
                    <p:cNvPr id="94" name="Straight Connector 93"/>
                    <p:cNvCxnSpPr/>
                    <p:nvPr/>
                  </p:nvCxnSpPr>
                  <p:spPr>
                    <a:xfrm>
                      <a:off x="8608561" y="3339139"/>
                      <a:ext cx="72008" cy="0"/>
                    </a:xfrm>
                    <a:prstGeom prst="line">
                      <a:avLst/>
                    </a:prstGeom>
                    <a:ln w="63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5" name="Straight Connector 94"/>
                    <p:cNvCxnSpPr/>
                    <p:nvPr/>
                  </p:nvCxnSpPr>
                  <p:spPr>
                    <a:xfrm>
                      <a:off x="8619504" y="4222915"/>
                      <a:ext cx="72008" cy="0"/>
                    </a:xfrm>
                    <a:prstGeom prst="line">
                      <a:avLst/>
                    </a:prstGeom>
                    <a:ln w="63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6" name="Straight Connector 95"/>
                    <p:cNvCxnSpPr/>
                    <p:nvPr/>
                  </p:nvCxnSpPr>
                  <p:spPr>
                    <a:xfrm>
                      <a:off x="8619504" y="2765670"/>
                      <a:ext cx="72008" cy="0"/>
                    </a:xfrm>
                    <a:prstGeom prst="line">
                      <a:avLst/>
                    </a:prstGeom>
                    <a:ln w="63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7" name="Straight Connector 96"/>
                    <p:cNvCxnSpPr/>
                    <p:nvPr/>
                  </p:nvCxnSpPr>
                  <p:spPr>
                    <a:xfrm>
                      <a:off x="8619504" y="2219640"/>
                      <a:ext cx="72008" cy="0"/>
                    </a:xfrm>
                    <a:prstGeom prst="line">
                      <a:avLst/>
                    </a:prstGeom>
                    <a:ln w="63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8" name="Straight Connector 97"/>
                    <p:cNvCxnSpPr/>
                    <p:nvPr/>
                  </p:nvCxnSpPr>
                  <p:spPr>
                    <a:xfrm>
                      <a:off x="8619504" y="1680657"/>
                      <a:ext cx="72008" cy="0"/>
                    </a:xfrm>
                    <a:prstGeom prst="line">
                      <a:avLst/>
                    </a:prstGeom>
                    <a:ln w="63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9" name="Straight Connector 98"/>
                    <p:cNvCxnSpPr/>
                    <p:nvPr/>
                  </p:nvCxnSpPr>
                  <p:spPr>
                    <a:xfrm>
                      <a:off x="8619504" y="1129462"/>
                      <a:ext cx="72008" cy="0"/>
                    </a:xfrm>
                    <a:prstGeom prst="line">
                      <a:avLst/>
                    </a:prstGeom>
                    <a:ln w="63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0" name="Straight Connector 99"/>
                    <p:cNvCxnSpPr/>
                    <p:nvPr/>
                  </p:nvCxnSpPr>
                  <p:spPr>
                    <a:xfrm>
                      <a:off x="8608561" y="562408"/>
                      <a:ext cx="72008" cy="0"/>
                    </a:xfrm>
                    <a:prstGeom prst="line">
                      <a:avLst/>
                    </a:prstGeom>
                    <a:ln w="63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1" name="Straight Connector 100"/>
                    <p:cNvCxnSpPr/>
                    <p:nvPr/>
                  </p:nvCxnSpPr>
                  <p:spPr>
                    <a:xfrm>
                      <a:off x="5646101" y="564803"/>
                      <a:ext cx="0" cy="3638647"/>
                    </a:xfrm>
                    <a:prstGeom prst="line">
                      <a:avLst/>
                    </a:prstGeom>
                    <a:ln w="9525">
                      <a:solidFill>
                        <a:schemeClr val="tx1"/>
                      </a:solidFill>
                      <a:tailEnd type="oval" w="sm" len="sm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2" name="Straight Connector 101"/>
                    <p:cNvCxnSpPr/>
                    <p:nvPr/>
                  </p:nvCxnSpPr>
                  <p:spPr>
                    <a:xfrm>
                      <a:off x="8303669" y="574704"/>
                      <a:ext cx="0" cy="3638647"/>
                    </a:xfrm>
                    <a:prstGeom prst="line">
                      <a:avLst/>
                    </a:prstGeom>
                    <a:ln w="9525">
                      <a:solidFill>
                        <a:schemeClr val="tx1"/>
                      </a:solidFill>
                      <a:tailEnd type="oval" w="sm" len="sm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3" name="Straight Connector 102"/>
                    <p:cNvCxnSpPr/>
                    <p:nvPr/>
                  </p:nvCxnSpPr>
                  <p:spPr>
                    <a:xfrm>
                      <a:off x="6976181" y="575732"/>
                      <a:ext cx="0" cy="3638647"/>
                    </a:xfrm>
                    <a:prstGeom prst="line">
                      <a:avLst/>
                    </a:prstGeom>
                    <a:ln w="9525">
                      <a:solidFill>
                        <a:schemeClr val="tx1"/>
                      </a:solidFill>
                      <a:tailEnd type="oval" w="sm" len="sm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4" name="Straight Connector 103"/>
                    <p:cNvCxnSpPr/>
                    <p:nvPr/>
                  </p:nvCxnSpPr>
                  <p:spPr>
                    <a:xfrm rot="5400000" flipH="1">
                      <a:off x="7638768" y="1033193"/>
                      <a:ext cx="898" cy="1272041"/>
                    </a:xfrm>
                    <a:prstGeom prst="line">
                      <a:avLst/>
                    </a:prstGeom>
                    <a:ln w="9525">
                      <a:solidFill>
                        <a:schemeClr val="tx1"/>
                      </a:solidFill>
                      <a:headEnd type="oval" w="sm" len="sm"/>
                      <a:tailEnd type="oval" w="sm" len="sm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5" name="Straight Connector 104"/>
                    <p:cNvCxnSpPr/>
                    <p:nvPr/>
                  </p:nvCxnSpPr>
                  <p:spPr>
                    <a:xfrm rot="5400000" flipH="1">
                      <a:off x="7641914" y="494368"/>
                      <a:ext cx="898" cy="1272041"/>
                    </a:xfrm>
                    <a:prstGeom prst="line">
                      <a:avLst/>
                    </a:prstGeom>
                    <a:ln w="9525">
                      <a:solidFill>
                        <a:schemeClr val="tx1"/>
                      </a:solidFill>
                      <a:headEnd type="oval" w="sm" len="sm"/>
                      <a:tailEnd type="oval" w="sm" len="sm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6" name="Straight Connector 105"/>
                    <p:cNvCxnSpPr/>
                    <p:nvPr/>
                  </p:nvCxnSpPr>
                  <p:spPr>
                    <a:xfrm rot="5400000" flipH="1">
                      <a:off x="7641915" y="1578929"/>
                      <a:ext cx="898" cy="1272041"/>
                    </a:xfrm>
                    <a:prstGeom prst="line">
                      <a:avLst/>
                    </a:prstGeom>
                    <a:ln w="9525">
                      <a:solidFill>
                        <a:schemeClr val="tx1"/>
                      </a:solidFill>
                      <a:headEnd type="oval" w="sm" len="sm"/>
                      <a:tailEnd type="oval" w="sm" len="sm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7" name="Straight Connector 106"/>
                    <p:cNvCxnSpPr/>
                    <p:nvPr/>
                  </p:nvCxnSpPr>
                  <p:spPr>
                    <a:xfrm rot="5400000" flipH="1">
                      <a:off x="7641915" y="2120583"/>
                      <a:ext cx="898" cy="1272041"/>
                    </a:xfrm>
                    <a:prstGeom prst="line">
                      <a:avLst/>
                    </a:prstGeom>
                    <a:ln w="9525">
                      <a:solidFill>
                        <a:schemeClr val="tx1"/>
                      </a:solidFill>
                      <a:headEnd type="oval" w="sm" len="sm"/>
                      <a:tailEnd type="oval" w="sm" len="sm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8" name="Straight Connector 107"/>
                    <p:cNvCxnSpPr/>
                    <p:nvPr/>
                  </p:nvCxnSpPr>
                  <p:spPr>
                    <a:xfrm rot="5400000" flipH="1">
                      <a:off x="7641915" y="2695807"/>
                      <a:ext cx="898" cy="1272041"/>
                    </a:xfrm>
                    <a:prstGeom prst="line">
                      <a:avLst/>
                    </a:prstGeom>
                    <a:ln w="9525">
                      <a:solidFill>
                        <a:schemeClr val="tx1"/>
                      </a:solidFill>
                      <a:headEnd type="oval" w="sm" len="sm"/>
                      <a:tailEnd type="oval" w="sm" len="sm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9" name="Straight Connector 108"/>
                    <p:cNvCxnSpPr/>
                    <p:nvPr/>
                  </p:nvCxnSpPr>
                  <p:spPr>
                    <a:xfrm rot="5400000" flipH="1">
                      <a:off x="6310529" y="2693232"/>
                      <a:ext cx="898" cy="1272041"/>
                    </a:xfrm>
                    <a:prstGeom prst="line">
                      <a:avLst/>
                    </a:prstGeom>
                    <a:ln w="9525">
                      <a:solidFill>
                        <a:schemeClr val="tx1"/>
                      </a:solidFill>
                      <a:headEnd type="oval" w="sm" len="sm"/>
                      <a:tailEnd type="oval" w="sm" len="sm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0" name="Straight Connector 109"/>
                    <p:cNvCxnSpPr/>
                    <p:nvPr/>
                  </p:nvCxnSpPr>
                  <p:spPr>
                    <a:xfrm rot="5400000" flipH="1">
                      <a:off x="6306960" y="2119299"/>
                      <a:ext cx="898" cy="1272041"/>
                    </a:xfrm>
                    <a:prstGeom prst="line">
                      <a:avLst/>
                    </a:prstGeom>
                    <a:ln w="9525">
                      <a:solidFill>
                        <a:schemeClr val="tx1"/>
                      </a:solidFill>
                      <a:headEnd type="oval" w="sm" len="sm"/>
                      <a:tailEnd type="oval" w="sm" len="sm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1" name="Straight Connector 110"/>
                    <p:cNvCxnSpPr/>
                    <p:nvPr/>
                  </p:nvCxnSpPr>
                  <p:spPr>
                    <a:xfrm rot="5400000" flipH="1">
                      <a:off x="6307286" y="1577962"/>
                      <a:ext cx="898" cy="1272041"/>
                    </a:xfrm>
                    <a:prstGeom prst="line">
                      <a:avLst/>
                    </a:prstGeom>
                    <a:ln w="9525">
                      <a:solidFill>
                        <a:schemeClr val="tx1"/>
                      </a:solidFill>
                      <a:headEnd type="oval" w="sm" len="sm"/>
                      <a:tailEnd type="oval" w="sm" len="sm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2" name="Straight Connector 111"/>
                    <p:cNvCxnSpPr/>
                    <p:nvPr/>
                  </p:nvCxnSpPr>
                  <p:spPr>
                    <a:xfrm rot="5400000" flipH="1">
                      <a:off x="6309458" y="1029012"/>
                      <a:ext cx="898" cy="1272041"/>
                    </a:xfrm>
                    <a:prstGeom prst="line">
                      <a:avLst/>
                    </a:prstGeom>
                    <a:ln w="9525">
                      <a:solidFill>
                        <a:schemeClr val="tx1"/>
                      </a:solidFill>
                      <a:headEnd type="oval" w="sm" len="sm"/>
                      <a:tailEnd type="oval" w="sm" len="sm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3" name="Straight Connector 112"/>
                    <p:cNvCxnSpPr/>
                    <p:nvPr/>
                  </p:nvCxnSpPr>
                  <p:spPr>
                    <a:xfrm rot="5400000" flipH="1">
                      <a:off x="6307922" y="493715"/>
                      <a:ext cx="898" cy="1272041"/>
                    </a:xfrm>
                    <a:prstGeom prst="line">
                      <a:avLst/>
                    </a:prstGeom>
                    <a:ln w="9525">
                      <a:solidFill>
                        <a:schemeClr val="tx1"/>
                      </a:solidFill>
                      <a:headEnd type="oval" w="sm" len="sm"/>
                      <a:tailEnd type="oval" w="sm" len="sm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4" name="Straight Connector 113"/>
                    <p:cNvCxnSpPr/>
                    <p:nvPr/>
                  </p:nvCxnSpPr>
                  <p:spPr>
                    <a:xfrm rot="5400000" flipH="1">
                      <a:off x="6311406" y="-61975"/>
                      <a:ext cx="898" cy="1272041"/>
                    </a:xfrm>
                    <a:prstGeom prst="line">
                      <a:avLst/>
                    </a:prstGeom>
                    <a:ln w="9525">
                      <a:solidFill>
                        <a:schemeClr val="tx1"/>
                      </a:solidFill>
                      <a:headEnd type="oval" w="sm" len="sm"/>
                      <a:tailEnd type="oval" w="sm" len="sm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5" name="Straight Connector 114"/>
                    <p:cNvCxnSpPr/>
                    <p:nvPr/>
                  </p:nvCxnSpPr>
                  <p:spPr>
                    <a:xfrm rot="5400000" flipH="1">
                      <a:off x="7641916" y="-57387"/>
                      <a:ext cx="898" cy="1272041"/>
                    </a:xfrm>
                    <a:prstGeom prst="line">
                      <a:avLst/>
                    </a:prstGeom>
                    <a:ln w="9525">
                      <a:solidFill>
                        <a:schemeClr val="tx1"/>
                      </a:solidFill>
                      <a:headEnd type="oval" w="sm" len="sm"/>
                      <a:tailEnd type="oval" w="sm" len="sm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6" name="Straight Connector 115"/>
                    <p:cNvCxnSpPr/>
                    <p:nvPr/>
                  </p:nvCxnSpPr>
                  <p:spPr>
                    <a:xfrm flipV="1">
                      <a:off x="5648694" y="3328803"/>
                      <a:ext cx="1297234" cy="874647"/>
                    </a:xfrm>
                    <a:prstGeom prst="line">
                      <a:avLst/>
                    </a:prstGeom>
                    <a:ln w="9525">
                      <a:solidFill>
                        <a:schemeClr val="tx1"/>
                      </a:solidFill>
                      <a:headEnd type="oval" w="sm" len="sm"/>
                      <a:tailEnd type="oval" w="sm" len="sm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7" name="Straight Connector 116"/>
                    <p:cNvCxnSpPr/>
                    <p:nvPr/>
                  </p:nvCxnSpPr>
                  <p:spPr>
                    <a:xfrm flipH="1" flipV="1">
                      <a:off x="5671715" y="2754870"/>
                      <a:ext cx="1278978" cy="573933"/>
                    </a:xfrm>
                    <a:prstGeom prst="line">
                      <a:avLst/>
                    </a:prstGeom>
                    <a:ln w="9525">
                      <a:solidFill>
                        <a:schemeClr val="tx1"/>
                      </a:solidFill>
                      <a:headEnd type="oval" w="sm" len="sm"/>
                      <a:tailEnd type="oval" w="sm" len="sm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8" name="Straight Connector 117"/>
                    <p:cNvCxnSpPr/>
                    <p:nvPr/>
                  </p:nvCxnSpPr>
                  <p:spPr>
                    <a:xfrm flipH="1" flipV="1">
                      <a:off x="5674407" y="1663883"/>
                      <a:ext cx="1269468" cy="550100"/>
                    </a:xfrm>
                    <a:prstGeom prst="line">
                      <a:avLst/>
                    </a:prstGeom>
                    <a:ln w="9525">
                      <a:solidFill>
                        <a:schemeClr val="tx1"/>
                      </a:solidFill>
                      <a:headEnd type="oval" w="sm" len="sm"/>
                      <a:tailEnd type="oval" w="sm" len="sm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9" name="Straight Connector 118"/>
                    <p:cNvCxnSpPr/>
                    <p:nvPr/>
                  </p:nvCxnSpPr>
                  <p:spPr>
                    <a:xfrm flipH="1" flipV="1">
                      <a:off x="5677251" y="575200"/>
                      <a:ext cx="1269468" cy="554086"/>
                    </a:xfrm>
                    <a:prstGeom prst="line">
                      <a:avLst/>
                    </a:prstGeom>
                    <a:ln w="9525">
                      <a:solidFill>
                        <a:schemeClr val="tx1"/>
                      </a:solidFill>
                      <a:headEnd type="oval" w="sm" len="sm"/>
                      <a:tailEnd type="oval" w="sm" len="sm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0" name="Straight Connector 119"/>
                    <p:cNvCxnSpPr/>
                    <p:nvPr/>
                  </p:nvCxnSpPr>
                  <p:spPr>
                    <a:xfrm flipH="1">
                      <a:off x="5673817" y="2212634"/>
                      <a:ext cx="1269613" cy="541787"/>
                    </a:xfrm>
                    <a:prstGeom prst="line">
                      <a:avLst/>
                    </a:prstGeom>
                    <a:ln w="9525">
                      <a:solidFill>
                        <a:schemeClr val="tx1"/>
                      </a:solidFill>
                      <a:headEnd type="oval" w="sm" len="sm"/>
                      <a:tailEnd type="oval" w="sm" len="sm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1" name="Straight Connector 120"/>
                    <p:cNvCxnSpPr/>
                    <p:nvPr/>
                  </p:nvCxnSpPr>
                  <p:spPr>
                    <a:xfrm flipH="1">
                      <a:off x="5677252" y="1128387"/>
                      <a:ext cx="1266178" cy="535047"/>
                    </a:xfrm>
                    <a:prstGeom prst="line">
                      <a:avLst/>
                    </a:prstGeom>
                    <a:ln w="9525">
                      <a:solidFill>
                        <a:schemeClr val="tx1"/>
                      </a:solidFill>
                      <a:headEnd type="oval" w="sm" len="sm"/>
                      <a:tailEnd type="oval" w="sm" len="sm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2" name="Straight Arrow Connector 121"/>
                    <p:cNvCxnSpPr/>
                    <p:nvPr/>
                  </p:nvCxnSpPr>
                  <p:spPr>
                    <a:xfrm>
                      <a:off x="5646101" y="367154"/>
                      <a:ext cx="1330080" cy="0"/>
                    </a:xfrm>
                    <a:prstGeom prst="straightConnector1">
                      <a:avLst/>
                    </a:prstGeom>
                    <a:ln w="6350">
                      <a:solidFill>
                        <a:schemeClr val="tx1"/>
                      </a:solidFill>
                      <a:headEnd type="triangle"/>
                      <a:tailEnd type="triangl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3" name="Straight Arrow Connector 122"/>
                    <p:cNvCxnSpPr/>
                    <p:nvPr/>
                  </p:nvCxnSpPr>
                  <p:spPr>
                    <a:xfrm>
                      <a:off x="6973589" y="367154"/>
                      <a:ext cx="1330080" cy="0"/>
                    </a:xfrm>
                    <a:prstGeom prst="straightConnector1">
                      <a:avLst/>
                    </a:prstGeom>
                    <a:ln w="6350">
                      <a:solidFill>
                        <a:schemeClr val="tx1"/>
                      </a:solidFill>
                      <a:headEnd type="triangle"/>
                      <a:tailEnd type="triangl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4" name="Straight Connector 123"/>
                    <p:cNvCxnSpPr/>
                    <p:nvPr/>
                  </p:nvCxnSpPr>
                  <p:spPr>
                    <a:xfrm>
                      <a:off x="5646101" y="332656"/>
                      <a:ext cx="0" cy="89134"/>
                    </a:xfrm>
                    <a:prstGeom prst="line">
                      <a:avLst/>
                    </a:prstGeom>
                    <a:ln w="63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5" name="Straight Connector 124"/>
                    <p:cNvCxnSpPr/>
                    <p:nvPr/>
                  </p:nvCxnSpPr>
                  <p:spPr>
                    <a:xfrm>
                      <a:off x="6979601" y="326306"/>
                      <a:ext cx="0" cy="89134"/>
                    </a:xfrm>
                    <a:prstGeom prst="line">
                      <a:avLst/>
                    </a:prstGeom>
                    <a:ln w="63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6" name="Straight Connector 125"/>
                    <p:cNvCxnSpPr/>
                    <p:nvPr/>
                  </p:nvCxnSpPr>
                  <p:spPr>
                    <a:xfrm>
                      <a:off x="8304620" y="326306"/>
                      <a:ext cx="0" cy="89134"/>
                    </a:xfrm>
                    <a:prstGeom prst="line">
                      <a:avLst/>
                    </a:prstGeom>
                    <a:ln w="63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127" name="TextBox 126"/>
                    <p:cNvSpPr txBox="1"/>
                    <p:nvPr/>
                  </p:nvSpPr>
                  <p:spPr bwMode="auto">
                    <a:xfrm>
                      <a:off x="6228183" y="175569"/>
                      <a:ext cx="618449" cy="246221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rtlCol="0" anchor="t" anchorCtr="0" compatLnSpc="1">
                      <a:prstTxWarp prst="textNoShape">
                        <a:avLst/>
                      </a:prstTxWarp>
                      <a:spAutoFit/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000" i="1" dirty="0" smtClean="0">
                          <a:latin typeface="Arial" charset="0"/>
                          <a:ea typeface="Arial" charset="0"/>
                          <a:cs typeface="Arial" charset="0"/>
                        </a:rPr>
                        <a:t>30 </a:t>
                      </a:r>
                      <a:r>
                        <a:rPr kumimoji="1" lang="en-US" sz="1000" i="1" dirty="0" err="1" smtClean="0">
                          <a:latin typeface="Arial" charset="0"/>
                          <a:ea typeface="Arial" charset="0"/>
                          <a:cs typeface="Arial" charset="0"/>
                        </a:rPr>
                        <a:t>ft</a:t>
                      </a:r>
                      <a:endParaRPr kumimoji="1" lang="en-US" sz="1000" i="1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p:txBody>
                </p:sp>
                <p:sp>
                  <p:nvSpPr>
                    <p:cNvPr id="128" name="TextBox 127"/>
                    <p:cNvSpPr txBox="1"/>
                    <p:nvPr/>
                  </p:nvSpPr>
                  <p:spPr bwMode="auto">
                    <a:xfrm>
                      <a:off x="7376471" y="169219"/>
                      <a:ext cx="618449" cy="246221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rtlCol="0" anchor="t" anchorCtr="0" compatLnSpc="1">
                      <a:prstTxWarp prst="textNoShape">
                        <a:avLst/>
                      </a:prstTxWarp>
                      <a:spAutoFit/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000" i="1" dirty="0" smtClean="0">
                          <a:latin typeface="Arial" charset="0"/>
                          <a:ea typeface="Arial" charset="0"/>
                          <a:cs typeface="Arial" charset="0"/>
                        </a:rPr>
                        <a:t>30 </a:t>
                      </a:r>
                      <a:r>
                        <a:rPr kumimoji="1" lang="en-US" sz="1000" i="1" dirty="0" err="1" smtClean="0">
                          <a:latin typeface="Arial" charset="0"/>
                          <a:ea typeface="Arial" charset="0"/>
                          <a:cs typeface="Arial" charset="0"/>
                        </a:rPr>
                        <a:t>ft</a:t>
                      </a:r>
                      <a:endParaRPr kumimoji="1" lang="en-US" sz="1000" i="1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p:txBody>
                </p:sp>
              </p:grpSp>
              <p:grpSp>
                <p:nvGrpSpPr>
                  <p:cNvPr id="61" name="Group 60"/>
                  <p:cNvGrpSpPr/>
                  <p:nvPr/>
                </p:nvGrpSpPr>
                <p:grpSpPr>
                  <a:xfrm>
                    <a:off x="5512193" y="4228593"/>
                    <a:ext cx="267815" cy="50800"/>
                    <a:chOff x="5528322" y="4222750"/>
                    <a:chExt cx="267815" cy="50800"/>
                  </a:xfrm>
                </p:grpSpPr>
                <p:cxnSp>
                  <p:nvCxnSpPr>
                    <p:cNvPr id="76" name="Straight Connector 75"/>
                    <p:cNvCxnSpPr/>
                    <p:nvPr/>
                  </p:nvCxnSpPr>
                  <p:spPr>
                    <a:xfrm>
                      <a:off x="5538089" y="4222750"/>
                      <a:ext cx="258047" cy="0"/>
                    </a:xfrm>
                    <a:prstGeom prst="line">
                      <a:avLst/>
                    </a:prstGeom>
                    <a:ln w="63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7" name="Straight Connector 76"/>
                    <p:cNvCxnSpPr/>
                    <p:nvPr/>
                  </p:nvCxnSpPr>
                  <p:spPr>
                    <a:xfrm flipH="1">
                      <a:off x="5753100" y="4222750"/>
                      <a:ext cx="43037" cy="50800"/>
                    </a:xfrm>
                    <a:prstGeom prst="line">
                      <a:avLst/>
                    </a:prstGeom>
                    <a:ln w="63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8" name="Straight Connector 77"/>
                    <p:cNvCxnSpPr/>
                    <p:nvPr/>
                  </p:nvCxnSpPr>
                  <p:spPr>
                    <a:xfrm flipH="1">
                      <a:off x="5692836" y="4222750"/>
                      <a:ext cx="43037" cy="50800"/>
                    </a:xfrm>
                    <a:prstGeom prst="line">
                      <a:avLst/>
                    </a:prstGeom>
                    <a:ln w="63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9" name="Straight Connector 78"/>
                    <p:cNvCxnSpPr/>
                    <p:nvPr/>
                  </p:nvCxnSpPr>
                  <p:spPr>
                    <a:xfrm flipH="1">
                      <a:off x="5637003" y="4222750"/>
                      <a:ext cx="43037" cy="50800"/>
                    </a:xfrm>
                    <a:prstGeom prst="line">
                      <a:avLst/>
                    </a:prstGeom>
                    <a:ln w="63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0" name="Straight Connector 79"/>
                    <p:cNvCxnSpPr/>
                    <p:nvPr/>
                  </p:nvCxnSpPr>
                  <p:spPr>
                    <a:xfrm flipH="1">
                      <a:off x="5580003" y="4222750"/>
                      <a:ext cx="43037" cy="50800"/>
                    </a:xfrm>
                    <a:prstGeom prst="line">
                      <a:avLst/>
                    </a:prstGeom>
                    <a:ln w="63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1" name="Straight Connector 80"/>
                    <p:cNvCxnSpPr/>
                    <p:nvPr/>
                  </p:nvCxnSpPr>
                  <p:spPr>
                    <a:xfrm flipH="1">
                      <a:off x="5528322" y="4222750"/>
                      <a:ext cx="43037" cy="50800"/>
                    </a:xfrm>
                    <a:prstGeom prst="line">
                      <a:avLst/>
                    </a:prstGeom>
                    <a:ln w="63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62" name="Group 61"/>
                  <p:cNvGrpSpPr/>
                  <p:nvPr/>
                </p:nvGrpSpPr>
                <p:grpSpPr>
                  <a:xfrm>
                    <a:off x="6846632" y="4238118"/>
                    <a:ext cx="267815" cy="50800"/>
                    <a:chOff x="5528322" y="4222750"/>
                    <a:chExt cx="267815" cy="50800"/>
                  </a:xfrm>
                </p:grpSpPr>
                <p:cxnSp>
                  <p:nvCxnSpPr>
                    <p:cNvPr id="70" name="Straight Connector 69"/>
                    <p:cNvCxnSpPr/>
                    <p:nvPr/>
                  </p:nvCxnSpPr>
                  <p:spPr>
                    <a:xfrm>
                      <a:off x="5538089" y="4222750"/>
                      <a:ext cx="258047" cy="0"/>
                    </a:xfrm>
                    <a:prstGeom prst="line">
                      <a:avLst/>
                    </a:prstGeom>
                    <a:ln w="63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1" name="Straight Connector 70"/>
                    <p:cNvCxnSpPr/>
                    <p:nvPr/>
                  </p:nvCxnSpPr>
                  <p:spPr>
                    <a:xfrm flipH="1">
                      <a:off x="5753100" y="4222750"/>
                      <a:ext cx="43037" cy="50800"/>
                    </a:xfrm>
                    <a:prstGeom prst="line">
                      <a:avLst/>
                    </a:prstGeom>
                    <a:ln w="63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2" name="Straight Connector 71"/>
                    <p:cNvCxnSpPr/>
                    <p:nvPr/>
                  </p:nvCxnSpPr>
                  <p:spPr>
                    <a:xfrm flipH="1">
                      <a:off x="5692836" y="4222750"/>
                      <a:ext cx="43037" cy="50800"/>
                    </a:xfrm>
                    <a:prstGeom prst="line">
                      <a:avLst/>
                    </a:prstGeom>
                    <a:ln w="63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3" name="Straight Connector 72"/>
                    <p:cNvCxnSpPr/>
                    <p:nvPr/>
                  </p:nvCxnSpPr>
                  <p:spPr>
                    <a:xfrm flipH="1">
                      <a:off x="5637003" y="4222750"/>
                      <a:ext cx="43037" cy="50800"/>
                    </a:xfrm>
                    <a:prstGeom prst="line">
                      <a:avLst/>
                    </a:prstGeom>
                    <a:ln w="63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4" name="Straight Connector 73"/>
                    <p:cNvCxnSpPr/>
                    <p:nvPr/>
                  </p:nvCxnSpPr>
                  <p:spPr>
                    <a:xfrm flipH="1">
                      <a:off x="5580003" y="4222750"/>
                      <a:ext cx="43037" cy="50800"/>
                    </a:xfrm>
                    <a:prstGeom prst="line">
                      <a:avLst/>
                    </a:prstGeom>
                    <a:ln w="63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5" name="Straight Connector 74"/>
                    <p:cNvCxnSpPr/>
                    <p:nvPr/>
                  </p:nvCxnSpPr>
                  <p:spPr>
                    <a:xfrm flipH="1">
                      <a:off x="5528322" y="4222750"/>
                      <a:ext cx="43037" cy="50800"/>
                    </a:xfrm>
                    <a:prstGeom prst="line">
                      <a:avLst/>
                    </a:prstGeom>
                    <a:ln w="63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63" name="Group 62"/>
                  <p:cNvGrpSpPr/>
                  <p:nvPr/>
                </p:nvGrpSpPr>
                <p:grpSpPr>
                  <a:xfrm>
                    <a:off x="8160080" y="4241309"/>
                    <a:ext cx="267815" cy="50800"/>
                    <a:chOff x="5528322" y="4222750"/>
                    <a:chExt cx="267815" cy="50800"/>
                  </a:xfrm>
                </p:grpSpPr>
                <p:cxnSp>
                  <p:nvCxnSpPr>
                    <p:cNvPr id="64" name="Straight Connector 63"/>
                    <p:cNvCxnSpPr/>
                    <p:nvPr/>
                  </p:nvCxnSpPr>
                  <p:spPr>
                    <a:xfrm>
                      <a:off x="5538089" y="4222750"/>
                      <a:ext cx="258047" cy="0"/>
                    </a:xfrm>
                    <a:prstGeom prst="line">
                      <a:avLst/>
                    </a:prstGeom>
                    <a:ln w="63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5" name="Straight Connector 64"/>
                    <p:cNvCxnSpPr/>
                    <p:nvPr/>
                  </p:nvCxnSpPr>
                  <p:spPr>
                    <a:xfrm flipH="1">
                      <a:off x="5753100" y="4222750"/>
                      <a:ext cx="43037" cy="50800"/>
                    </a:xfrm>
                    <a:prstGeom prst="line">
                      <a:avLst/>
                    </a:prstGeom>
                    <a:ln w="63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6" name="Straight Connector 65"/>
                    <p:cNvCxnSpPr/>
                    <p:nvPr/>
                  </p:nvCxnSpPr>
                  <p:spPr>
                    <a:xfrm flipH="1">
                      <a:off x="5692836" y="4222750"/>
                      <a:ext cx="43037" cy="50800"/>
                    </a:xfrm>
                    <a:prstGeom prst="line">
                      <a:avLst/>
                    </a:prstGeom>
                    <a:ln w="63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7" name="Straight Connector 66"/>
                    <p:cNvCxnSpPr/>
                    <p:nvPr/>
                  </p:nvCxnSpPr>
                  <p:spPr>
                    <a:xfrm flipH="1">
                      <a:off x="5637003" y="4222750"/>
                      <a:ext cx="43037" cy="50800"/>
                    </a:xfrm>
                    <a:prstGeom prst="line">
                      <a:avLst/>
                    </a:prstGeom>
                    <a:ln w="63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8" name="Straight Connector 67"/>
                    <p:cNvCxnSpPr/>
                    <p:nvPr/>
                  </p:nvCxnSpPr>
                  <p:spPr>
                    <a:xfrm flipH="1">
                      <a:off x="5580003" y="4222750"/>
                      <a:ext cx="43037" cy="50800"/>
                    </a:xfrm>
                    <a:prstGeom prst="line">
                      <a:avLst/>
                    </a:prstGeom>
                    <a:ln w="63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9" name="Straight Connector 68"/>
                    <p:cNvCxnSpPr/>
                    <p:nvPr/>
                  </p:nvCxnSpPr>
                  <p:spPr>
                    <a:xfrm flipH="1">
                      <a:off x="5528322" y="4222750"/>
                      <a:ext cx="43037" cy="50800"/>
                    </a:xfrm>
                    <a:prstGeom prst="line">
                      <a:avLst/>
                    </a:prstGeom>
                    <a:ln w="63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sp>
              <p:nvSpPr>
                <p:cNvPr id="59" name="TextBox 58"/>
                <p:cNvSpPr txBox="1"/>
                <p:nvPr/>
              </p:nvSpPr>
              <p:spPr bwMode="auto">
                <a:xfrm>
                  <a:off x="5637926" y="-80680"/>
                  <a:ext cx="3034605" cy="2769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1" lang="en-US" sz="1200" i="1" dirty="0" smtClean="0">
                      <a:latin typeface="Calibri" pitchFamily="34" charset="0"/>
                      <a:ea typeface="新細明體" pitchFamily="18" charset="-120"/>
                      <a:cs typeface="新細明體" pitchFamily="18" charset="-120"/>
                    </a:rPr>
                    <a:t>North-South Frames a-d-g, </a:t>
                  </a:r>
                  <a:r>
                    <a:rPr kumimoji="1" lang="en-US" sz="1200" i="1" dirty="0" smtClean="0">
                      <a:latin typeface="Calibri" pitchFamily="34" charset="0"/>
                      <a:ea typeface="新細明體" pitchFamily="18" charset="-120"/>
                      <a:cs typeface="新細明體" pitchFamily="18" charset="-120"/>
                    </a:rPr>
                    <a:t>b-e-h, </a:t>
                  </a:r>
                  <a:r>
                    <a:rPr kumimoji="1" lang="en-US" sz="1200" i="1" dirty="0" smtClean="0">
                      <a:latin typeface="Calibri" pitchFamily="34" charset="0"/>
                      <a:ea typeface="新細明體" pitchFamily="18" charset="-120"/>
                      <a:cs typeface="新細明體" pitchFamily="18" charset="-120"/>
                    </a:rPr>
                    <a:t>and c-f-</a:t>
                  </a:r>
                  <a:r>
                    <a:rPr kumimoji="1" lang="en-US" sz="1200" i="1" dirty="0" err="1" smtClean="0">
                      <a:latin typeface="Calibri" pitchFamily="34" charset="0"/>
                      <a:ea typeface="新細明體" pitchFamily="18" charset="-120"/>
                      <a:cs typeface="新細明體" pitchFamily="18" charset="-120"/>
                    </a:rPr>
                    <a:t>i</a:t>
                  </a:r>
                  <a:endParaRPr kumimoji="1" lang="en-US" sz="1200" i="1" dirty="0">
                    <a:latin typeface="Calibri" pitchFamily="34" charset="0"/>
                    <a:ea typeface="新細明體" pitchFamily="18" charset="-120"/>
                    <a:cs typeface="新細明體" pitchFamily="18" charset="-120"/>
                  </a:endParaRPr>
                </a:p>
              </p:txBody>
            </p:sp>
          </p:grpSp>
        </p:grpSp>
        <p:sp>
          <p:nvSpPr>
            <p:cNvPr id="3" name="Oval 2"/>
            <p:cNvSpPr/>
            <p:nvPr/>
          </p:nvSpPr>
          <p:spPr>
            <a:xfrm>
              <a:off x="5366811" y="3414850"/>
              <a:ext cx="839064" cy="699639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TextBox 128"/>
            <p:cNvSpPr txBox="1"/>
            <p:nvPr/>
          </p:nvSpPr>
          <p:spPr bwMode="auto">
            <a:xfrm>
              <a:off x="5770754" y="3719594"/>
              <a:ext cx="88761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en-US" sz="1200" i="1" smtClean="0">
                  <a:latin typeface="Calibri" pitchFamily="34" charset="0"/>
                  <a:ea typeface="新細明體" pitchFamily="18" charset="-120"/>
                  <a:cs typeface="新細明體" pitchFamily="18" charset="-120"/>
                </a:rPr>
                <a:t>Design</a:t>
              </a:r>
              <a:endParaRPr kumimoji="1" lang="en-US" sz="1200" i="1" dirty="0">
                <a:latin typeface="Calibri" pitchFamily="34" charset="0"/>
                <a:ea typeface="新細明體" pitchFamily="18" charset="-120"/>
                <a:cs typeface="新細明體" pitchFamily="18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592570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noFill/>
        <a:ln>
          <a:noFill/>
        </a:ln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val="000000"/>
              </a:solidFill>
              <a:miter lim="800000"/>
              <a:headEnd/>
              <a:tailEnd/>
            </a14:hiddenLine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sz="1200" i="1" dirty="0">
            <a:latin typeface="Calibri" pitchFamily="34" charset="0"/>
            <a:ea typeface="新細明體" pitchFamily="18" charset="-120"/>
            <a:cs typeface="新細明體" pitchFamily="18" charset="-12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2253</TotalTime>
  <Words>234</Words>
  <Application>Microsoft Macintosh PowerPoint</Application>
  <PresentationFormat>On-screen Show (4:3)</PresentationFormat>
  <Paragraphs>154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Calibri</vt:lpstr>
      <vt:lpstr>Times New Roman</vt:lpstr>
      <vt:lpstr>新細明體</vt:lpstr>
      <vt:lpstr>Arial</vt:lpstr>
      <vt:lpstr>Office 佈景主題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15.0034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TSENG TZU-CHUN</dc:creator>
  <cp:lastModifiedBy>Amit H Varma</cp:lastModifiedBy>
  <cp:revision>74</cp:revision>
  <dcterms:created xsi:type="dcterms:W3CDTF">2017-01-10T18:28:46Z</dcterms:created>
  <dcterms:modified xsi:type="dcterms:W3CDTF">2017-04-14T14:17:12Z</dcterms:modified>
</cp:coreProperties>
</file>