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72" r:id="rId19"/>
    <p:sldId id="281" r:id="rId20"/>
    <p:sldId id="279" r:id="rId21"/>
    <p:sldId id="273" r:id="rId22"/>
    <p:sldId id="274" r:id="rId23"/>
    <p:sldId id="275" r:id="rId24"/>
    <p:sldId id="282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71336F-57E0-4753-AE2F-AA19C7686CB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80"/>
            <p14:sldId id="272"/>
            <p14:sldId id="281"/>
            <p14:sldId id="279"/>
            <p14:sldId id="273"/>
            <p14:sldId id="274"/>
            <p14:sldId id="275"/>
            <p14:sldId id="282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0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pitchFamily="96" charset="-128"/>
                </a:endParaRPr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Helvetica" pitchFamily="96" charset="0"/>
              <a:ea typeface="ＭＳ Ｐゴシック" pitchFamily="96" charset="-128"/>
            </a:endParaRP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32547D-3DAC-425A-A8D6-1D4DB769D5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C12E8-4A1B-4104-A37A-C06B54563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E8880-4ED5-4D2C-B532-BC59CC5DF3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5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916B-EFCA-419C-B9B9-82CD5FAE4F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16851-D3E2-45A0-BB95-D469BE5E52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0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FD117-D6B8-4AD2-9EDC-64A502573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2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CE8D7-D60F-457B-B685-380E87FE5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2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77BC9-FEE0-4D64-AA81-43363DB0E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4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729F7-4763-4927-A1BE-06AF5F814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8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8CC0B-A56D-4304-A639-5D99077C16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4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E9828-4ECB-473E-8DD5-CDF6AFE071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76200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05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06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11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12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13" name="Rectangle 41"/>
            <p:cNvSpPr>
              <a:spLocks noChangeArrowheads="1"/>
            </p:cNvSpPr>
            <p:nvPr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14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17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18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20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21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22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23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24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25" name="Rectangle 53"/>
            <p:cNvSpPr>
              <a:spLocks noChangeArrowheads="1"/>
            </p:cNvSpPr>
            <p:nvPr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26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27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28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29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30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31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32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33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34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35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36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</p:grpSp>
      <p:sp>
        <p:nvSpPr>
          <p:cNvPr id="614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981075" y="0"/>
            <a:ext cx="8162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8229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Helvetica" panose="020B0604020202020204" pitchFamily="34" charset="0"/>
              </a:defRPr>
            </a:lvl1pPr>
          </a:lstStyle>
          <a:p>
            <a:fld id="{64B905A6-3BD3-4F3D-87C7-F4602DC93B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9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9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9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9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9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9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9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OF MEMBERS FOR COMBINED FORCES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819401"/>
            <a:ext cx="6781800" cy="31559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 smtClean="0"/>
              <a:t>CE 470: Steel Design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dirty="0"/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dirty="0" smtClean="0"/>
              <a:t>By:    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dirty="0" smtClean="0"/>
              <a:t> Amit H. Varma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/>
              <a:t>Design of Members for Combined Forces. 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P-M interaction according to Section H1.3</a:t>
            </a:r>
          </a:p>
          <a:p>
            <a:pPr eaLnBrk="1" hangingPunct="1"/>
            <a:endParaRPr lang="en-US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341688" y="5386388"/>
            <a:ext cx="535940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3341688" y="1701800"/>
            <a:ext cx="0" cy="3684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3357563" y="2952750"/>
            <a:ext cx="4668837" cy="2432050"/>
          </a:xfrm>
          <a:custGeom>
            <a:avLst/>
            <a:gdLst>
              <a:gd name="T0" fmla="*/ 0 w 2941"/>
              <a:gd name="T1" fmla="*/ 0 h 1532"/>
              <a:gd name="T2" fmla="*/ 2627 w 2941"/>
              <a:gd name="T3" fmla="*/ 1142 h 1532"/>
              <a:gd name="T4" fmla="*/ 2941 w 2941"/>
              <a:gd name="T5" fmla="*/ 1532 h 1532"/>
              <a:gd name="T6" fmla="*/ 0 60000 65536"/>
              <a:gd name="T7" fmla="*/ 0 60000 65536"/>
              <a:gd name="T8" fmla="*/ 0 60000 65536"/>
              <a:gd name="T9" fmla="*/ 0 w 2941"/>
              <a:gd name="T10" fmla="*/ 0 h 1532"/>
              <a:gd name="T11" fmla="*/ 2941 w 2941"/>
              <a:gd name="T12" fmla="*/ 1532 h 15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41" h="1532">
                <a:moveTo>
                  <a:pt x="0" y="0"/>
                </a:moveTo>
                <a:lnTo>
                  <a:pt x="2627" y="1142"/>
                </a:lnTo>
                <a:lnTo>
                  <a:pt x="2941" y="153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306763" y="2913063"/>
            <a:ext cx="80962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7523163" y="4730750"/>
            <a:ext cx="80962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862763" y="5360988"/>
            <a:ext cx="80962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692400" y="27273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sz="1800" baseline="-25000"/>
              <a:t>c</a:t>
            </a:r>
            <a:r>
              <a:rPr lang="en-US" sz="1800"/>
              <a:t>P</a:t>
            </a:r>
            <a:r>
              <a:rPr lang="en-US" sz="1800" baseline="-25000"/>
              <a:t>nx</a:t>
            </a:r>
            <a:endParaRPr lang="en-US" sz="1800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654800" y="5408613"/>
            <a:ext cx="663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sz="1800" baseline="-25000"/>
              <a:t>b</a:t>
            </a:r>
            <a:r>
              <a:rPr lang="en-US" sz="1800"/>
              <a:t>M</a:t>
            </a:r>
            <a:r>
              <a:rPr lang="en-US" sz="1800" baseline="-25000"/>
              <a:t>n</a:t>
            </a:r>
            <a:endParaRPr lang="en-US" sz="1800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3341688" y="4784725"/>
            <a:ext cx="4329112" cy="12700"/>
          </a:xfrm>
          <a:custGeom>
            <a:avLst/>
            <a:gdLst>
              <a:gd name="T0" fmla="*/ 0 w 2727"/>
              <a:gd name="T1" fmla="*/ 8 h 8"/>
              <a:gd name="T2" fmla="*/ 2727 w 2727"/>
              <a:gd name="T3" fmla="*/ 0 h 8"/>
              <a:gd name="T4" fmla="*/ 0 60000 65536"/>
              <a:gd name="T5" fmla="*/ 0 60000 65536"/>
              <a:gd name="T6" fmla="*/ 0 w 2727"/>
              <a:gd name="T7" fmla="*/ 0 h 8"/>
              <a:gd name="T8" fmla="*/ 2727 w 272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27" h="8">
                <a:moveTo>
                  <a:pt x="0" y="8"/>
                </a:moveTo>
                <a:lnTo>
                  <a:pt x="2727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881563" y="2720975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i="1"/>
              <a:t>P-M interaction</a:t>
            </a:r>
          </a:p>
          <a:p>
            <a:r>
              <a:rPr lang="en-US" sz="1800" i="1"/>
              <a:t>In-plane, full length 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351088" y="4606925"/>
            <a:ext cx="103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</a:t>
            </a:r>
            <a:r>
              <a:rPr lang="en-US" sz="1800" baseline="-25000"/>
              <a:t>c</a:t>
            </a:r>
            <a:r>
              <a:rPr lang="en-US" sz="1800"/>
              <a:t>P</a:t>
            </a:r>
            <a:r>
              <a:rPr lang="en-US" sz="1800" baseline="-25000"/>
              <a:t>nx</a:t>
            </a:r>
            <a:endParaRPr lang="en-US" sz="1800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-203200" y="2640013"/>
            <a:ext cx="29749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sz="1600" i="1">
                <a:solidFill>
                  <a:srgbClr val="FF0000"/>
                </a:solidFill>
              </a:rPr>
              <a:t>Column axial load capacity</a:t>
            </a:r>
          </a:p>
          <a:p>
            <a:pPr algn="r"/>
            <a:r>
              <a:rPr lang="en-US" sz="1600" i="1">
                <a:solidFill>
                  <a:srgbClr val="FF0000"/>
                </a:solidFill>
              </a:rPr>
              <a:t>accounting for x axis buckling</a:t>
            </a:r>
            <a:endParaRPr lang="en-US" sz="1600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8107363" y="5732463"/>
            <a:ext cx="6350" cy="36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175250" y="6216650"/>
            <a:ext cx="3924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sz="1600" i="1">
                <a:solidFill>
                  <a:srgbClr val="FF0000"/>
                </a:solidFill>
              </a:rPr>
              <a:t>In-plane Beam moment capacity</a:t>
            </a:r>
          </a:p>
          <a:p>
            <a:pPr algn="r"/>
            <a:r>
              <a:rPr lang="en-US" sz="1600" i="1">
                <a:solidFill>
                  <a:srgbClr val="FF0000"/>
                </a:solidFill>
              </a:rPr>
              <a:t>accounting for flange local buckling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3346450" y="2057400"/>
            <a:ext cx="4703763" cy="3343275"/>
          </a:xfrm>
          <a:custGeom>
            <a:avLst/>
            <a:gdLst>
              <a:gd name="T0" fmla="*/ 0 w 2963"/>
              <a:gd name="T1" fmla="*/ 0 h 2106"/>
              <a:gd name="T2" fmla="*/ 2426 w 2963"/>
              <a:gd name="T3" fmla="*/ 1446 h 2106"/>
              <a:gd name="T4" fmla="*/ 2963 w 2963"/>
              <a:gd name="T5" fmla="*/ 2106 h 2106"/>
              <a:gd name="T6" fmla="*/ 0 60000 65536"/>
              <a:gd name="T7" fmla="*/ 0 60000 65536"/>
              <a:gd name="T8" fmla="*/ 0 60000 65536"/>
              <a:gd name="T9" fmla="*/ 0 w 2963"/>
              <a:gd name="T10" fmla="*/ 0 h 2106"/>
              <a:gd name="T11" fmla="*/ 2963 w 2963"/>
              <a:gd name="T12" fmla="*/ 2106 h 2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3" h="2106">
                <a:moveTo>
                  <a:pt x="0" y="0"/>
                </a:moveTo>
                <a:lnTo>
                  <a:pt x="2426" y="1446"/>
                </a:lnTo>
                <a:lnTo>
                  <a:pt x="2963" y="2106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032250" y="184785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i="1"/>
              <a:t>P-M interaction</a:t>
            </a:r>
          </a:p>
          <a:p>
            <a:r>
              <a:rPr lang="en-US" sz="1800" i="1"/>
              <a:t>for zero length</a:t>
            </a:r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3295650" y="2017713"/>
            <a:ext cx="80963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7165975" y="4322763"/>
            <a:ext cx="80963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7999413" y="5349875"/>
            <a:ext cx="80962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705725" y="5438775"/>
            <a:ext cx="663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sz="1800" baseline="-25000"/>
              <a:t>b</a:t>
            </a:r>
            <a:r>
              <a:rPr lang="en-US" sz="1800"/>
              <a:t>M</a:t>
            </a:r>
            <a:r>
              <a:rPr lang="en-US" sz="1800" baseline="-25000"/>
              <a:t>p</a:t>
            </a:r>
            <a:endParaRPr lang="en-US" sz="1800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2657475" y="1816100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sz="1800" baseline="-25000"/>
              <a:t>c</a:t>
            </a:r>
            <a:r>
              <a:rPr lang="en-US" sz="1800"/>
              <a:t>P</a:t>
            </a:r>
            <a:r>
              <a:rPr lang="en-US" sz="1800" baseline="-25000"/>
              <a:t>Y</a:t>
            </a:r>
            <a:endParaRPr lang="en-US" sz="1800"/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3352800" y="3429000"/>
            <a:ext cx="3565525" cy="1965325"/>
          </a:xfrm>
          <a:custGeom>
            <a:avLst/>
            <a:gdLst>
              <a:gd name="T0" fmla="*/ 0 w 2246"/>
              <a:gd name="T1" fmla="*/ 0 h 1238"/>
              <a:gd name="T2" fmla="*/ 1344 w 2246"/>
              <a:gd name="T3" fmla="*/ 573 h 1238"/>
              <a:gd name="T4" fmla="*/ 2246 w 2246"/>
              <a:gd name="T5" fmla="*/ 1238 h 1238"/>
              <a:gd name="T6" fmla="*/ 0 60000 65536"/>
              <a:gd name="T7" fmla="*/ 0 60000 65536"/>
              <a:gd name="T8" fmla="*/ 0 60000 65536"/>
              <a:gd name="T9" fmla="*/ 0 w 2246"/>
              <a:gd name="T10" fmla="*/ 0 h 1238"/>
              <a:gd name="T11" fmla="*/ 2246 w 2246"/>
              <a:gd name="T12" fmla="*/ 1238 h 1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6" h="1238">
                <a:moveTo>
                  <a:pt x="0" y="0"/>
                </a:moveTo>
                <a:cubicBezTo>
                  <a:pt x="485" y="183"/>
                  <a:pt x="970" y="367"/>
                  <a:pt x="1344" y="573"/>
                </a:cubicBezTo>
                <a:cubicBezTo>
                  <a:pt x="1718" y="779"/>
                  <a:pt x="1982" y="1008"/>
                  <a:pt x="2246" y="1238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2667000" y="32766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sz="1800" baseline="-25000"/>
              <a:t>c</a:t>
            </a:r>
            <a:r>
              <a:rPr lang="en-US" sz="1800"/>
              <a:t>P</a:t>
            </a:r>
            <a:r>
              <a:rPr lang="en-US" sz="1800" baseline="-25000"/>
              <a:t>ny</a:t>
            </a:r>
            <a:endParaRPr lang="en-US" sz="1800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3540125" y="5680075"/>
            <a:ext cx="3924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sz="1600" i="1">
                <a:solidFill>
                  <a:srgbClr val="0000FF"/>
                </a:solidFill>
              </a:rPr>
              <a:t>Out-of-plane Beam moment capacity</a:t>
            </a:r>
          </a:p>
          <a:p>
            <a:pPr algn="r"/>
            <a:r>
              <a:rPr lang="en-US" sz="1600" i="1">
                <a:solidFill>
                  <a:srgbClr val="0000FF"/>
                </a:solidFill>
              </a:rPr>
              <a:t>accounting for lateral-torsional buckling</a:t>
            </a:r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6980238" y="5710238"/>
            <a:ext cx="9525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943600" y="3429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i="1"/>
              <a:t>P-M interaction</a:t>
            </a:r>
          </a:p>
          <a:p>
            <a:r>
              <a:rPr lang="en-US" sz="1800" i="1"/>
              <a:t>Out-plane, full length </a:t>
            </a:r>
          </a:p>
        </p:txBody>
      </p:sp>
      <p:sp>
        <p:nvSpPr>
          <p:cNvPr id="15390" name="Line 31"/>
          <p:cNvSpPr>
            <a:spLocks noChangeShapeType="1"/>
          </p:cNvSpPr>
          <p:nvPr/>
        </p:nvSpPr>
        <p:spPr bwMode="auto">
          <a:xfrm flipH="1">
            <a:off x="3810000" y="2133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2"/>
          <p:cNvSpPr>
            <a:spLocks noChangeShapeType="1"/>
          </p:cNvSpPr>
          <p:nvPr/>
        </p:nvSpPr>
        <p:spPr bwMode="auto">
          <a:xfrm flipH="1">
            <a:off x="4953000" y="3276600"/>
            <a:ext cx="457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3"/>
          <p:cNvSpPr>
            <a:spLocks noChangeShapeType="1"/>
          </p:cNvSpPr>
          <p:nvPr/>
        </p:nvSpPr>
        <p:spPr bwMode="auto">
          <a:xfrm flipH="1">
            <a:off x="5638800" y="4038600"/>
            <a:ext cx="7620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Text Box 34"/>
          <p:cNvSpPr txBox="1">
            <a:spLocks noChangeArrowheads="1"/>
          </p:cNvSpPr>
          <p:nvPr/>
        </p:nvSpPr>
        <p:spPr bwMode="auto">
          <a:xfrm>
            <a:off x="-228600" y="3198813"/>
            <a:ext cx="29749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sz="1600" i="1">
                <a:solidFill>
                  <a:srgbClr val="0000FF"/>
                </a:solidFill>
              </a:rPr>
              <a:t>Column axial load capacity</a:t>
            </a:r>
          </a:p>
          <a:p>
            <a:pPr algn="r"/>
            <a:r>
              <a:rPr lang="en-US" sz="1600" i="1">
                <a:solidFill>
                  <a:srgbClr val="0000FF"/>
                </a:solidFill>
              </a:rPr>
              <a:t>accounting for y axis buckling</a:t>
            </a:r>
            <a:endParaRPr lang="en-US" sz="1600"/>
          </a:p>
        </p:txBody>
      </p:sp>
      <p:sp>
        <p:nvSpPr>
          <p:cNvPr id="15394" name="Oval 35"/>
          <p:cNvSpPr>
            <a:spLocks noChangeArrowheads="1"/>
          </p:cNvSpPr>
          <p:nvPr/>
        </p:nvSpPr>
        <p:spPr bwMode="auto">
          <a:xfrm>
            <a:off x="3308350" y="3379788"/>
            <a:ext cx="80963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"/>
            <a:ext cx="8458200" cy="914400"/>
          </a:xfrm>
        </p:spPr>
        <p:txBody>
          <a:bodyPr/>
          <a:lstStyle/>
          <a:p>
            <a:pPr eaLnBrk="1" hangingPunct="1"/>
            <a:r>
              <a:rPr lang="en-US" dirty="0"/>
              <a:t>Design of Members for Combined Forces. 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39800"/>
            <a:ext cx="8686800" cy="6096000"/>
          </a:xfrm>
        </p:spPr>
        <p:txBody>
          <a:bodyPr/>
          <a:lstStyle/>
          <a:p>
            <a:pPr eaLnBrk="1" hangingPunct="1"/>
            <a:r>
              <a:rPr lang="en-US" dirty="0" smtClean="0"/>
              <a:t>Steel Beam-Column Selection Tables</a:t>
            </a:r>
          </a:p>
          <a:p>
            <a:pPr eaLnBrk="1" hangingPunct="1"/>
            <a:r>
              <a:rPr lang="en-US" dirty="0" smtClean="0"/>
              <a:t>Table 6-1 W shapes in Combined Axial and Bending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/>
              <a:t>values of p and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x</a:t>
            </a:r>
            <a:r>
              <a:rPr lang="en-US" dirty="0" smtClean="0"/>
              <a:t> for each rolled W section is provided in Table 6-1 for different unsupported lengths </a:t>
            </a:r>
            <a:r>
              <a:rPr lang="en-US" dirty="0" err="1" smtClean="0"/>
              <a:t>KL</a:t>
            </a:r>
            <a:r>
              <a:rPr lang="en-US" baseline="-25000" dirty="0" err="1" smtClean="0"/>
              <a:t>y</a:t>
            </a:r>
            <a:r>
              <a:rPr lang="en-US" dirty="0" smtClean="0"/>
              <a:t> or </a:t>
            </a:r>
            <a:r>
              <a:rPr lang="en-US" dirty="0" smtClean="0"/>
              <a:t>L</a:t>
            </a:r>
            <a:r>
              <a:rPr lang="en-US" baseline="-25000" dirty="0" smtClean="0"/>
              <a:t>b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The Table also includes the values of b</a:t>
            </a:r>
            <a:r>
              <a:rPr lang="en-US" baseline="-25000" dirty="0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y</a:t>
            </a:r>
            <a:r>
              <a:rPr lang="en-US" dirty="0" smtClean="0"/>
              <a:t>,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en-US" dirty="0" smtClean="0"/>
              <a:t> for all the rolled sections. These values are independent of length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682540"/>
              </p:ext>
            </p:extLst>
          </p:nvPr>
        </p:nvGraphicFramePr>
        <p:xfrm>
          <a:off x="2362200" y="1828800"/>
          <a:ext cx="4381500" cy="321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2705040" imgH="2006280" progId="Equation.3">
                  <p:embed/>
                </p:oleObj>
              </mc:Choice>
              <mc:Fallback>
                <p:oleObj name="Equation" r:id="rId3" imgW="2705040" imgH="2006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828800"/>
                        <a:ext cx="4381500" cy="32146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/>
              <a:t>Design of Members for Combined Forces. 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Table 6-1 is normally used with iteration to determine an appropriate shape. </a:t>
            </a:r>
          </a:p>
          <a:p>
            <a:pPr eaLnBrk="1" hangingPunct="1"/>
            <a:r>
              <a:rPr lang="en-US" dirty="0" smtClean="0"/>
              <a:t>After selecting a trial shape, the sum of the load ratios reveals if that trial shape is close, conservative, or </a:t>
            </a:r>
            <a:r>
              <a:rPr lang="en-US" dirty="0" err="1" smtClean="0"/>
              <a:t>unconservative</a:t>
            </a:r>
            <a:r>
              <a:rPr lang="en-US" dirty="0" smtClean="0"/>
              <a:t> with respect to 1.0. </a:t>
            </a:r>
          </a:p>
          <a:p>
            <a:pPr eaLnBrk="1" hangingPunct="1"/>
            <a:r>
              <a:rPr lang="en-US" dirty="0" smtClean="0"/>
              <a:t>When the trial shape is </a:t>
            </a:r>
            <a:r>
              <a:rPr lang="en-US" dirty="0" err="1" smtClean="0"/>
              <a:t>unconservative</a:t>
            </a:r>
            <a:r>
              <a:rPr lang="en-US" dirty="0" smtClean="0"/>
              <a:t>, and axial load effects dominate, the second trial shape should be one with a larger value of p. </a:t>
            </a:r>
          </a:p>
          <a:p>
            <a:pPr eaLnBrk="1" hangingPunct="1"/>
            <a:r>
              <a:rPr lang="en-US" dirty="0" smtClean="0"/>
              <a:t>Similarly, when the X-X or Y-Y axis flexural effects dominate, the second trial shape should one with a larger value of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x</a:t>
            </a:r>
            <a:r>
              <a:rPr lang="en-US" dirty="0" smtClean="0"/>
              <a:t> or b</a:t>
            </a:r>
            <a:r>
              <a:rPr lang="en-US" baseline="-25000" dirty="0" smtClean="0"/>
              <a:t>y</a:t>
            </a:r>
            <a:r>
              <a:rPr lang="en-US" dirty="0" smtClean="0"/>
              <a:t>, respectively. </a:t>
            </a:r>
          </a:p>
          <a:p>
            <a:pPr eaLnBrk="1" hangingPunct="1"/>
            <a:r>
              <a:rPr lang="en-US" dirty="0" smtClean="0"/>
              <a:t>This process should be repeated until an acceptable shape is determined.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Estimating Required Forces -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041400"/>
            <a:ext cx="82296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The beam-column interaction equation include both the required axial forces and moments, and the available capacities. </a:t>
            </a:r>
          </a:p>
          <a:p>
            <a:pPr eaLnBrk="1" hangingPunct="1"/>
            <a:r>
              <a:rPr lang="en-US" dirty="0" smtClean="0"/>
              <a:t>The available capacities are based on column and beam strengths, and the P-M interaction equations try to account for their interactions. </a:t>
            </a:r>
          </a:p>
          <a:p>
            <a:pPr eaLnBrk="1" hangingPunct="1"/>
            <a:r>
              <a:rPr lang="en-US" dirty="0" smtClean="0"/>
              <a:t>However, the required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r</a:t>
            </a:r>
            <a:r>
              <a:rPr lang="en-US" dirty="0" smtClean="0"/>
              <a:t> and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</a:t>
            </a:r>
            <a:r>
              <a:rPr lang="en-US" dirty="0" smtClean="0"/>
              <a:t> forces are determined from analysis of the structure. This poses a problem, because the analysis SHOULD account for second-order effects. </a:t>
            </a:r>
          </a:p>
          <a:p>
            <a:pPr eaLnBrk="1" hangingPunct="1"/>
            <a:r>
              <a:rPr lang="en-US" dirty="0" smtClean="0"/>
              <a:t>1st order analysis DOES NOT account for second-order effects. </a:t>
            </a:r>
          </a:p>
          <a:p>
            <a:pPr eaLnBrk="1" hangingPunct="1"/>
            <a:r>
              <a:rPr lang="en-US" dirty="0" smtClean="0"/>
              <a:t>What is 1st order analysis and what are second-order effects?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First-Order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The most important assumption in 1st order analysis is that FORCE EQUILIBRIUM is established in the UNDEFORMED state. </a:t>
            </a:r>
          </a:p>
          <a:p>
            <a:pPr eaLnBrk="1" hangingPunct="1"/>
            <a:r>
              <a:rPr lang="en-US" dirty="0" smtClean="0"/>
              <a:t>All the analysis techniques taught in CE270, CE371, and CE474 are first-order. </a:t>
            </a:r>
          </a:p>
          <a:p>
            <a:pPr eaLnBrk="1" hangingPunct="1"/>
            <a:r>
              <a:rPr lang="en-US" dirty="0" smtClean="0"/>
              <a:t>These analysis techniques assume that the deformation of the member has NO INFLUENCE on the internal forces (P, V, M etc.) calculated by the </a:t>
            </a:r>
            <a:r>
              <a:rPr lang="en-US" dirty="0" smtClean="0"/>
              <a:t>analysis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This is a significant assumption that DOES NOT work when the applied axial forces are HIGH.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26194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/>
              <a:t>First-Order Analysis</a:t>
            </a:r>
            <a:endParaRPr lang="en-US" dirty="0" smtClean="0"/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>
            <a:off x="2582863" y="219233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1876425" y="2179638"/>
            <a:ext cx="671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H="1">
            <a:off x="6127750" y="2179638"/>
            <a:ext cx="544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2484438" y="2190750"/>
            <a:ext cx="188912" cy="177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9463" name="Oval 8"/>
          <p:cNvSpPr>
            <a:spLocks noChangeArrowheads="1"/>
          </p:cNvSpPr>
          <p:nvPr/>
        </p:nvSpPr>
        <p:spPr bwMode="auto">
          <a:xfrm>
            <a:off x="6022975" y="2200275"/>
            <a:ext cx="146050" cy="147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2349500" y="2368550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>
            <a:off x="5907088" y="2347913"/>
            <a:ext cx="366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Freeform 11"/>
          <p:cNvSpPr>
            <a:spLocks/>
          </p:cNvSpPr>
          <p:nvPr/>
        </p:nvSpPr>
        <p:spPr bwMode="auto">
          <a:xfrm>
            <a:off x="2266950" y="1946275"/>
            <a:ext cx="304800" cy="504825"/>
          </a:xfrm>
          <a:custGeom>
            <a:avLst/>
            <a:gdLst>
              <a:gd name="T0" fmla="*/ 126 w 192"/>
              <a:gd name="T1" fmla="*/ 351 h 351"/>
              <a:gd name="T2" fmla="*/ 14 w 192"/>
              <a:gd name="T3" fmla="*/ 225 h 351"/>
              <a:gd name="T4" fmla="*/ 40 w 192"/>
              <a:gd name="T5" fmla="*/ 60 h 351"/>
              <a:gd name="T6" fmla="*/ 192 w 192"/>
              <a:gd name="T7" fmla="*/ 0 h 351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351"/>
              <a:gd name="T14" fmla="*/ 192 w 192"/>
              <a:gd name="T15" fmla="*/ 351 h 3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351">
                <a:moveTo>
                  <a:pt x="126" y="351"/>
                </a:moveTo>
                <a:cubicBezTo>
                  <a:pt x="109" y="330"/>
                  <a:pt x="28" y="273"/>
                  <a:pt x="14" y="225"/>
                </a:cubicBezTo>
                <a:cubicBezTo>
                  <a:pt x="0" y="177"/>
                  <a:pt x="10" y="98"/>
                  <a:pt x="40" y="60"/>
                </a:cubicBezTo>
                <a:cubicBezTo>
                  <a:pt x="70" y="22"/>
                  <a:pt x="128" y="9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9467" name="Freeform 12"/>
          <p:cNvSpPr>
            <a:spLocks/>
          </p:cNvSpPr>
          <p:nvPr/>
        </p:nvSpPr>
        <p:spPr bwMode="auto">
          <a:xfrm>
            <a:off x="6088063" y="1963738"/>
            <a:ext cx="317500" cy="457200"/>
          </a:xfrm>
          <a:custGeom>
            <a:avLst/>
            <a:gdLst>
              <a:gd name="T0" fmla="*/ 0 w 200"/>
              <a:gd name="T1" fmla="*/ 288 h 288"/>
              <a:gd name="T2" fmla="*/ 192 w 200"/>
              <a:gd name="T3" fmla="*/ 192 h 288"/>
              <a:gd name="T4" fmla="*/ 48 w 200"/>
              <a:gd name="T5" fmla="*/ 0 h 288"/>
              <a:gd name="T6" fmla="*/ 0 60000 65536"/>
              <a:gd name="T7" fmla="*/ 0 60000 65536"/>
              <a:gd name="T8" fmla="*/ 0 60000 65536"/>
              <a:gd name="T9" fmla="*/ 0 w 200"/>
              <a:gd name="T10" fmla="*/ 0 h 288"/>
              <a:gd name="T11" fmla="*/ 200 w 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88">
                <a:moveTo>
                  <a:pt x="0" y="288"/>
                </a:moveTo>
                <a:cubicBezTo>
                  <a:pt x="92" y="264"/>
                  <a:pt x="184" y="240"/>
                  <a:pt x="192" y="192"/>
                </a:cubicBezTo>
                <a:cubicBezTo>
                  <a:pt x="200" y="144"/>
                  <a:pt x="124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849438" y="18923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P</a:t>
            </a:r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6392863" y="1811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P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2244725" y="1481138"/>
            <a:ext cx="45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M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5861050" y="158115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M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2719388" y="1173163"/>
            <a:ext cx="3595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Results from a 1st order analysis </a:t>
            </a:r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>
            <a:off x="2536825" y="4098925"/>
            <a:ext cx="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>
            <a:off x="6105525" y="4235450"/>
            <a:ext cx="0" cy="1058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 flipV="1">
            <a:off x="6138863" y="2443163"/>
            <a:ext cx="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 flipV="1">
            <a:off x="2559050" y="2368550"/>
            <a:ext cx="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2"/>
          <p:cNvSpPr txBox="1">
            <a:spLocks noChangeArrowheads="1"/>
          </p:cNvSpPr>
          <p:nvPr/>
        </p:nvSpPr>
        <p:spPr bwMode="auto">
          <a:xfrm>
            <a:off x="2571750" y="2403475"/>
            <a:ext cx="420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V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142038" y="2762250"/>
            <a:ext cx="496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-V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19479" name="Line 24"/>
          <p:cNvSpPr>
            <a:spLocks noChangeShapeType="1"/>
          </p:cNvSpPr>
          <p:nvPr/>
        </p:nvSpPr>
        <p:spPr bwMode="auto">
          <a:xfrm>
            <a:off x="2538413" y="47625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5"/>
          <p:cNvSpPr>
            <a:spLocks noChangeShapeType="1"/>
          </p:cNvSpPr>
          <p:nvPr/>
        </p:nvSpPr>
        <p:spPr bwMode="auto">
          <a:xfrm flipV="1">
            <a:off x="2538413" y="4260850"/>
            <a:ext cx="3581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2081213" y="4381500"/>
            <a:ext cx="458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M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19482" name="Text Box 27"/>
          <p:cNvSpPr txBox="1">
            <a:spLocks noChangeArrowheads="1"/>
          </p:cNvSpPr>
          <p:nvPr/>
        </p:nvSpPr>
        <p:spPr bwMode="auto">
          <a:xfrm>
            <a:off x="6119813" y="4305300"/>
            <a:ext cx="458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M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3305175" y="4381500"/>
            <a:ext cx="1970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Moment diagram </a:t>
            </a:r>
          </a:p>
        </p:txBody>
      </p:sp>
      <p:sp>
        <p:nvSpPr>
          <p:cNvPr id="19484" name="Line 29"/>
          <p:cNvSpPr>
            <a:spLocks noChangeShapeType="1"/>
          </p:cNvSpPr>
          <p:nvPr/>
        </p:nvSpPr>
        <p:spPr bwMode="auto">
          <a:xfrm>
            <a:off x="2549525" y="3303588"/>
            <a:ext cx="1384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30"/>
          <p:cNvSpPr>
            <a:spLocks noChangeShapeType="1"/>
          </p:cNvSpPr>
          <p:nvPr/>
        </p:nvSpPr>
        <p:spPr bwMode="auto">
          <a:xfrm flipH="1">
            <a:off x="3997325" y="3303588"/>
            <a:ext cx="473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31"/>
          <p:cNvSpPr>
            <a:spLocks noChangeShapeType="1"/>
          </p:cNvSpPr>
          <p:nvPr/>
        </p:nvSpPr>
        <p:spPr bwMode="auto">
          <a:xfrm flipH="1">
            <a:off x="4006850" y="3155950"/>
            <a:ext cx="1588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Freeform 32"/>
          <p:cNvSpPr>
            <a:spLocks/>
          </p:cNvSpPr>
          <p:nvPr/>
        </p:nvSpPr>
        <p:spPr bwMode="auto">
          <a:xfrm>
            <a:off x="4040188" y="3062288"/>
            <a:ext cx="219075" cy="441325"/>
          </a:xfrm>
          <a:custGeom>
            <a:avLst/>
            <a:gdLst>
              <a:gd name="T0" fmla="*/ 13 w 138"/>
              <a:gd name="T1" fmla="*/ 278 h 278"/>
              <a:gd name="T2" fmla="*/ 112 w 138"/>
              <a:gd name="T3" fmla="*/ 231 h 278"/>
              <a:gd name="T4" fmla="*/ 119 w 138"/>
              <a:gd name="T5" fmla="*/ 99 h 278"/>
              <a:gd name="T6" fmla="*/ 0 w 138"/>
              <a:gd name="T7" fmla="*/ 0 h 278"/>
              <a:gd name="T8" fmla="*/ 0 60000 65536"/>
              <a:gd name="T9" fmla="*/ 0 60000 65536"/>
              <a:gd name="T10" fmla="*/ 0 60000 65536"/>
              <a:gd name="T11" fmla="*/ 0 60000 65536"/>
              <a:gd name="T12" fmla="*/ 0 w 138"/>
              <a:gd name="T13" fmla="*/ 0 h 278"/>
              <a:gd name="T14" fmla="*/ 138 w 138"/>
              <a:gd name="T15" fmla="*/ 278 h 2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8" h="278">
                <a:moveTo>
                  <a:pt x="13" y="278"/>
                </a:moveTo>
                <a:cubicBezTo>
                  <a:pt x="31" y="270"/>
                  <a:pt x="94" y="261"/>
                  <a:pt x="112" y="231"/>
                </a:cubicBezTo>
                <a:cubicBezTo>
                  <a:pt x="130" y="201"/>
                  <a:pt x="138" y="137"/>
                  <a:pt x="119" y="99"/>
                </a:cubicBezTo>
                <a:cubicBezTo>
                  <a:pt x="100" y="61"/>
                  <a:pt x="25" y="21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9488" name="Line 33"/>
          <p:cNvSpPr>
            <a:spLocks noChangeShapeType="1"/>
          </p:cNvSpPr>
          <p:nvPr/>
        </p:nvSpPr>
        <p:spPr bwMode="auto">
          <a:xfrm>
            <a:off x="1846263" y="3305175"/>
            <a:ext cx="671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Freeform 34"/>
          <p:cNvSpPr>
            <a:spLocks/>
          </p:cNvSpPr>
          <p:nvPr/>
        </p:nvSpPr>
        <p:spPr bwMode="auto">
          <a:xfrm>
            <a:off x="2236788" y="3071813"/>
            <a:ext cx="304800" cy="504825"/>
          </a:xfrm>
          <a:custGeom>
            <a:avLst/>
            <a:gdLst>
              <a:gd name="T0" fmla="*/ 126 w 192"/>
              <a:gd name="T1" fmla="*/ 351 h 351"/>
              <a:gd name="T2" fmla="*/ 14 w 192"/>
              <a:gd name="T3" fmla="*/ 225 h 351"/>
              <a:gd name="T4" fmla="*/ 40 w 192"/>
              <a:gd name="T5" fmla="*/ 60 h 351"/>
              <a:gd name="T6" fmla="*/ 192 w 192"/>
              <a:gd name="T7" fmla="*/ 0 h 351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351"/>
              <a:gd name="T14" fmla="*/ 192 w 192"/>
              <a:gd name="T15" fmla="*/ 351 h 3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351">
                <a:moveTo>
                  <a:pt x="126" y="351"/>
                </a:moveTo>
                <a:cubicBezTo>
                  <a:pt x="109" y="330"/>
                  <a:pt x="28" y="273"/>
                  <a:pt x="14" y="225"/>
                </a:cubicBezTo>
                <a:cubicBezTo>
                  <a:pt x="0" y="177"/>
                  <a:pt x="10" y="98"/>
                  <a:pt x="40" y="60"/>
                </a:cubicBezTo>
                <a:cubicBezTo>
                  <a:pt x="70" y="22"/>
                  <a:pt x="128" y="9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9490" name="Line 36"/>
          <p:cNvSpPr>
            <a:spLocks noChangeShapeType="1"/>
          </p:cNvSpPr>
          <p:nvPr/>
        </p:nvSpPr>
        <p:spPr bwMode="auto">
          <a:xfrm flipV="1">
            <a:off x="2538413" y="3325813"/>
            <a:ext cx="0" cy="315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Text Box 38"/>
          <p:cNvSpPr txBox="1">
            <a:spLocks noChangeArrowheads="1"/>
          </p:cNvSpPr>
          <p:nvPr/>
        </p:nvSpPr>
        <p:spPr bwMode="auto">
          <a:xfrm>
            <a:off x="4124325" y="29051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M(x)</a:t>
            </a:r>
          </a:p>
        </p:txBody>
      </p:sp>
      <p:sp>
        <p:nvSpPr>
          <p:cNvPr id="19492" name="Line 39"/>
          <p:cNvSpPr>
            <a:spLocks noChangeShapeType="1"/>
          </p:cNvSpPr>
          <p:nvPr/>
        </p:nvSpPr>
        <p:spPr bwMode="auto">
          <a:xfrm>
            <a:off x="2528888" y="356552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Text Box 40"/>
          <p:cNvSpPr txBox="1">
            <a:spLocks noChangeArrowheads="1"/>
          </p:cNvSpPr>
          <p:nvPr/>
        </p:nvSpPr>
        <p:spPr bwMode="auto">
          <a:xfrm>
            <a:off x="3048000" y="3494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19494" name="Text Box 41"/>
          <p:cNvSpPr txBox="1">
            <a:spLocks noChangeArrowheads="1"/>
          </p:cNvSpPr>
          <p:nvPr/>
        </p:nvSpPr>
        <p:spPr bwMode="auto">
          <a:xfrm>
            <a:off x="512763" y="3030538"/>
            <a:ext cx="1276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sz="1800"/>
              <a:t>Free Body</a:t>
            </a:r>
          </a:p>
          <a:p>
            <a:pPr algn="r"/>
            <a:r>
              <a:rPr lang="en-US" sz="1800"/>
              <a:t>diagram </a:t>
            </a:r>
          </a:p>
        </p:txBody>
      </p:sp>
      <p:sp>
        <p:nvSpPr>
          <p:cNvPr id="19495" name="Text Box 42"/>
          <p:cNvSpPr txBox="1">
            <a:spLocks noChangeArrowheads="1"/>
          </p:cNvSpPr>
          <p:nvPr/>
        </p:nvSpPr>
        <p:spPr bwMode="auto">
          <a:xfrm>
            <a:off x="4908550" y="3279775"/>
            <a:ext cx="2828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i="1"/>
              <a:t>In undeformed state </a:t>
            </a:r>
          </a:p>
        </p:txBody>
      </p:sp>
      <p:sp>
        <p:nvSpPr>
          <p:cNvPr id="19496" name="Text Box 43"/>
          <p:cNvSpPr txBox="1">
            <a:spLocks noChangeArrowheads="1"/>
          </p:cNvSpPr>
          <p:nvPr/>
        </p:nvSpPr>
        <p:spPr bwMode="auto">
          <a:xfrm>
            <a:off x="1828800" y="5359400"/>
            <a:ext cx="508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Has no influence of deformations or axial forces </a:t>
            </a:r>
          </a:p>
        </p:txBody>
      </p:sp>
      <p:sp>
        <p:nvSpPr>
          <p:cNvPr id="19497" name="Text Box 44"/>
          <p:cNvSpPr txBox="1">
            <a:spLocks noChangeArrowheads="1"/>
          </p:cNvSpPr>
          <p:nvPr/>
        </p:nvSpPr>
        <p:spPr bwMode="auto">
          <a:xfrm>
            <a:off x="4897438" y="3673475"/>
            <a:ext cx="170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M(x) = M</a:t>
            </a:r>
            <a:r>
              <a:rPr lang="en-US" sz="1800" baseline="-25000"/>
              <a:t>1</a:t>
            </a:r>
            <a:r>
              <a:rPr lang="en-US" sz="1800"/>
              <a:t>+V</a:t>
            </a:r>
            <a:r>
              <a:rPr lang="en-US" sz="1800" baseline="-25000"/>
              <a:t>1 </a:t>
            </a:r>
            <a:r>
              <a:rPr lang="en-US" sz="1800"/>
              <a:t>x</a:t>
            </a:r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7" y="38895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Second Order Effects </a:t>
            </a:r>
            <a:endParaRPr lang="en-US" dirty="0" smtClean="0"/>
          </a:p>
        </p:txBody>
      </p:sp>
      <p:sp>
        <p:nvSpPr>
          <p:cNvPr id="20516" name="Text Box 38"/>
          <p:cNvSpPr txBox="1">
            <a:spLocks noChangeArrowheads="1"/>
          </p:cNvSpPr>
          <p:nvPr/>
        </p:nvSpPr>
        <p:spPr bwMode="auto">
          <a:xfrm>
            <a:off x="3263900" y="34805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/>
              <a:t>x</a:t>
            </a:r>
          </a:p>
        </p:txBody>
      </p:sp>
      <p:sp>
        <p:nvSpPr>
          <p:cNvPr id="20517" name="Text Box 39"/>
          <p:cNvSpPr txBox="1">
            <a:spLocks noChangeArrowheads="1"/>
          </p:cNvSpPr>
          <p:nvPr/>
        </p:nvSpPr>
        <p:spPr bwMode="auto">
          <a:xfrm>
            <a:off x="723901" y="3025775"/>
            <a:ext cx="1276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sz="1800" dirty="0"/>
              <a:t>Free Body</a:t>
            </a:r>
          </a:p>
          <a:p>
            <a:pPr algn="r"/>
            <a:r>
              <a:rPr lang="en-US" sz="1800" dirty="0"/>
              <a:t>diagram </a:t>
            </a:r>
          </a:p>
        </p:txBody>
      </p:sp>
      <p:sp>
        <p:nvSpPr>
          <p:cNvPr id="20518" name="Text Box 40"/>
          <p:cNvSpPr txBox="1">
            <a:spLocks noChangeArrowheads="1"/>
          </p:cNvSpPr>
          <p:nvPr/>
        </p:nvSpPr>
        <p:spPr bwMode="auto">
          <a:xfrm>
            <a:off x="5103813" y="2974181"/>
            <a:ext cx="35433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i="1" dirty="0"/>
              <a:t>In deformed state </a:t>
            </a:r>
          </a:p>
          <a:p>
            <a:r>
              <a:rPr lang="en-US" sz="1800" i="1" dirty="0"/>
              <a:t>v(x) is the vertical deformation</a:t>
            </a:r>
          </a:p>
        </p:txBody>
      </p:sp>
      <p:sp>
        <p:nvSpPr>
          <p:cNvPr id="20519" name="Text Box 41"/>
          <p:cNvSpPr txBox="1">
            <a:spLocks noChangeArrowheads="1"/>
          </p:cNvSpPr>
          <p:nvPr/>
        </p:nvSpPr>
        <p:spPr bwMode="auto">
          <a:xfrm>
            <a:off x="2085975" y="5671344"/>
            <a:ext cx="5080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Includes effects of deformations &amp; axial forces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85963" y="1289050"/>
            <a:ext cx="4889500" cy="2276475"/>
            <a:chOff x="2133600" y="1565275"/>
            <a:chExt cx="4889500" cy="2276475"/>
          </a:xfrm>
        </p:grpSpPr>
        <p:sp>
          <p:nvSpPr>
            <p:cNvPr id="20483" name="Line 4"/>
            <p:cNvSpPr>
              <a:spLocks noChangeShapeType="1"/>
            </p:cNvSpPr>
            <p:nvPr/>
          </p:nvSpPr>
          <p:spPr bwMode="auto">
            <a:xfrm>
              <a:off x="2876550" y="2276475"/>
              <a:ext cx="3505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4" name="Line 5"/>
            <p:cNvSpPr>
              <a:spLocks noChangeShapeType="1"/>
            </p:cNvSpPr>
            <p:nvPr/>
          </p:nvSpPr>
          <p:spPr bwMode="auto">
            <a:xfrm>
              <a:off x="2170113" y="2263775"/>
              <a:ext cx="671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5" name="Line 6"/>
            <p:cNvSpPr>
              <a:spLocks noChangeShapeType="1"/>
            </p:cNvSpPr>
            <p:nvPr/>
          </p:nvSpPr>
          <p:spPr bwMode="auto">
            <a:xfrm flipH="1">
              <a:off x="6421438" y="2263775"/>
              <a:ext cx="544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AutoShape 7"/>
            <p:cNvSpPr>
              <a:spLocks noChangeArrowheads="1"/>
            </p:cNvSpPr>
            <p:nvPr/>
          </p:nvSpPr>
          <p:spPr bwMode="auto">
            <a:xfrm>
              <a:off x="2778125" y="2274888"/>
              <a:ext cx="188913" cy="177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0487" name="Oval 8"/>
            <p:cNvSpPr>
              <a:spLocks noChangeArrowheads="1"/>
            </p:cNvSpPr>
            <p:nvPr/>
          </p:nvSpPr>
          <p:spPr bwMode="auto">
            <a:xfrm>
              <a:off x="6316663" y="2284413"/>
              <a:ext cx="146050" cy="1476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0488" name="Line 9"/>
            <p:cNvSpPr>
              <a:spLocks noChangeShapeType="1"/>
            </p:cNvSpPr>
            <p:nvPr/>
          </p:nvSpPr>
          <p:spPr bwMode="auto">
            <a:xfrm>
              <a:off x="2643188" y="2452688"/>
              <a:ext cx="514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Line 10"/>
            <p:cNvSpPr>
              <a:spLocks noChangeShapeType="1"/>
            </p:cNvSpPr>
            <p:nvPr/>
          </p:nvSpPr>
          <p:spPr bwMode="auto">
            <a:xfrm>
              <a:off x="6200775" y="2432050"/>
              <a:ext cx="3667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Freeform 11"/>
            <p:cNvSpPr>
              <a:spLocks/>
            </p:cNvSpPr>
            <p:nvPr/>
          </p:nvSpPr>
          <p:spPr bwMode="auto">
            <a:xfrm>
              <a:off x="2560638" y="2030413"/>
              <a:ext cx="304800" cy="504825"/>
            </a:xfrm>
            <a:custGeom>
              <a:avLst/>
              <a:gdLst>
                <a:gd name="T0" fmla="*/ 126 w 192"/>
                <a:gd name="T1" fmla="*/ 351 h 351"/>
                <a:gd name="T2" fmla="*/ 14 w 192"/>
                <a:gd name="T3" fmla="*/ 225 h 351"/>
                <a:gd name="T4" fmla="*/ 40 w 192"/>
                <a:gd name="T5" fmla="*/ 60 h 351"/>
                <a:gd name="T6" fmla="*/ 192 w 192"/>
                <a:gd name="T7" fmla="*/ 0 h 3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351"/>
                <a:gd name="T14" fmla="*/ 192 w 192"/>
                <a:gd name="T15" fmla="*/ 351 h 3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351">
                  <a:moveTo>
                    <a:pt x="126" y="351"/>
                  </a:moveTo>
                  <a:cubicBezTo>
                    <a:pt x="109" y="330"/>
                    <a:pt x="28" y="273"/>
                    <a:pt x="14" y="225"/>
                  </a:cubicBezTo>
                  <a:cubicBezTo>
                    <a:pt x="0" y="177"/>
                    <a:pt x="10" y="98"/>
                    <a:pt x="40" y="60"/>
                  </a:cubicBezTo>
                  <a:cubicBezTo>
                    <a:pt x="70" y="22"/>
                    <a:pt x="128" y="9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0491" name="Freeform 12"/>
            <p:cNvSpPr>
              <a:spLocks/>
            </p:cNvSpPr>
            <p:nvPr/>
          </p:nvSpPr>
          <p:spPr bwMode="auto">
            <a:xfrm>
              <a:off x="6381750" y="2047875"/>
              <a:ext cx="317500" cy="457200"/>
            </a:xfrm>
            <a:custGeom>
              <a:avLst/>
              <a:gdLst>
                <a:gd name="T0" fmla="*/ 0 w 200"/>
                <a:gd name="T1" fmla="*/ 288 h 288"/>
                <a:gd name="T2" fmla="*/ 192 w 200"/>
                <a:gd name="T3" fmla="*/ 192 h 288"/>
                <a:gd name="T4" fmla="*/ 48 w 200"/>
                <a:gd name="T5" fmla="*/ 0 h 288"/>
                <a:gd name="T6" fmla="*/ 0 60000 65536"/>
                <a:gd name="T7" fmla="*/ 0 60000 65536"/>
                <a:gd name="T8" fmla="*/ 0 60000 65536"/>
                <a:gd name="T9" fmla="*/ 0 w 200"/>
                <a:gd name="T10" fmla="*/ 0 h 288"/>
                <a:gd name="T11" fmla="*/ 200 w 20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288">
                  <a:moveTo>
                    <a:pt x="0" y="288"/>
                  </a:moveTo>
                  <a:cubicBezTo>
                    <a:pt x="92" y="264"/>
                    <a:pt x="184" y="240"/>
                    <a:pt x="192" y="192"/>
                  </a:cubicBezTo>
                  <a:cubicBezTo>
                    <a:pt x="200" y="144"/>
                    <a:pt x="124" y="72"/>
                    <a:pt x="4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0492" name="Text Box 13"/>
            <p:cNvSpPr txBox="1">
              <a:spLocks noChangeArrowheads="1"/>
            </p:cNvSpPr>
            <p:nvPr/>
          </p:nvSpPr>
          <p:spPr bwMode="auto">
            <a:xfrm>
              <a:off x="2143125" y="1976438"/>
              <a:ext cx="3365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P</a:t>
              </a:r>
            </a:p>
          </p:txBody>
        </p:sp>
        <p:sp>
          <p:nvSpPr>
            <p:cNvPr id="20493" name="Text Box 14"/>
            <p:cNvSpPr txBox="1">
              <a:spLocks noChangeArrowheads="1"/>
            </p:cNvSpPr>
            <p:nvPr/>
          </p:nvSpPr>
          <p:spPr bwMode="auto">
            <a:xfrm>
              <a:off x="6686550" y="1895475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P</a:t>
              </a:r>
            </a:p>
          </p:txBody>
        </p:sp>
        <p:sp>
          <p:nvSpPr>
            <p:cNvPr id="20494" name="Text Box 15"/>
            <p:cNvSpPr txBox="1">
              <a:spLocks noChangeArrowheads="1"/>
            </p:cNvSpPr>
            <p:nvPr/>
          </p:nvSpPr>
          <p:spPr bwMode="auto">
            <a:xfrm>
              <a:off x="2538413" y="1565275"/>
              <a:ext cx="45878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M</a:t>
              </a:r>
              <a:r>
                <a:rPr lang="en-US" sz="1800" baseline="-25000"/>
                <a:t>1</a:t>
              </a:r>
              <a:endParaRPr lang="en-US" sz="1800"/>
            </a:p>
          </p:txBody>
        </p:sp>
        <p:sp>
          <p:nvSpPr>
            <p:cNvPr id="20495" name="Text Box 16"/>
            <p:cNvSpPr txBox="1">
              <a:spLocks noChangeArrowheads="1"/>
            </p:cNvSpPr>
            <p:nvPr/>
          </p:nvSpPr>
          <p:spPr bwMode="auto">
            <a:xfrm>
              <a:off x="6154738" y="1665288"/>
              <a:ext cx="4587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M</a:t>
              </a:r>
              <a:r>
                <a:rPr lang="en-US" sz="1800" baseline="-25000"/>
                <a:t>2</a:t>
              </a:r>
              <a:endParaRPr lang="en-US" sz="1800"/>
            </a:p>
          </p:txBody>
        </p:sp>
        <p:sp>
          <p:nvSpPr>
            <p:cNvPr id="20499" name="Line 20"/>
            <p:cNvSpPr>
              <a:spLocks noChangeShapeType="1"/>
            </p:cNvSpPr>
            <p:nvPr/>
          </p:nvSpPr>
          <p:spPr bwMode="auto">
            <a:xfrm flipV="1">
              <a:off x="6432550" y="2527300"/>
              <a:ext cx="0" cy="31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21"/>
            <p:cNvSpPr>
              <a:spLocks noChangeShapeType="1"/>
            </p:cNvSpPr>
            <p:nvPr/>
          </p:nvSpPr>
          <p:spPr bwMode="auto">
            <a:xfrm flipV="1">
              <a:off x="2852738" y="2452688"/>
              <a:ext cx="0" cy="315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Text Box 22"/>
            <p:cNvSpPr txBox="1">
              <a:spLocks noChangeArrowheads="1"/>
            </p:cNvSpPr>
            <p:nvPr/>
          </p:nvSpPr>
          <p:spPr bwMode="auto">
            <a:xfrm>
              <a:off x="2865438" y="2487613"/>
              <a:ext cx="4206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V</a:t>
              </a:r>
              <a:r>
                <a:rPr lang="en-US" sz="1800" baseline="-25000"/>
                <a:t>1</a:t>
              </a:r>
              <a:endParaRPr lang="en-US" sz="1800"/>
            </a:p>
          </p:txBody>
        </p:sp>
        <p:sp>
          <p:nvSpPr>
            <p:cNvPr id="20502" name="Text Box 23"/>
            <p:cNvSpPr txBox="1">
              <a:spLocks noChangeArrowheads="1"/>
            </p:cNvSpPr>
            <p:nvPr/>
          </p:nvSpPr>
          <p:spPr bwMode="auto">
            <a:xfrm>
              <a:off x="6435725" y="2846388"/>
              <a:ext cx="49688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 dirty="0"/>
                <a:t>-V</a:t>
              </a:r>
              <a:r>
                <a:rPr lang="en-US" sz="1800" baseline="-25000" dirty="0"/>
                <a:t>1</a:t>
              </a:r>
              <a:endParaRPr lang="en-US" sz="1800" dirty="0"/>
            </a:p>
          </p:txBody>
        </p:sp>
        <p:sp>
          <p:nvSpPr>
            <p:cNvPr id="20508" name="Line 30"/>
            <p:cNvSpPr>
              <a:spLocks noChangeShapeType="1"/>
            </p:cNvSpPr>
            <p:nvPr/>
          </p:nvSpPr>
          <p:spPr bwMode="auto">
            <a:xfrm flipH="1">
              <a:off x="4397375" y="3586163"/>
              <a:ext cx="4730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1"/>
            <p:cNvSpPr>
              <a:spLocks noChangeShapeType="1"/>
            </p:cNvSpPr>
            <p:nvPr/>
          </p:nvSpPr>
          <p:spPr bwMode="auto">
            <a:xfrm flipH="1">
              <a:off x="4354513" y="3451225"/>
              <a:ext cx="1587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Freeform 32"/>
            <p:cNvSpPr>
              <a:spLocks/>
            </p:cNvSpPr>
            <p:nvPr/>
          </p:nvSpPr>
          <p:spPr bwMode="auto">
            <a:xfrm>
              <a:off x="4356100" y="3314700"/>
              <a:ext cx="219075" cy="454025"/>
            </a:xfrm>
            <a:custGeom>
              <a:avLst/>
              <a:gdLst>
                <a:gd name="T0" fmla="*/ 53 w 138"/>
                <a:gd name="T1" fmla="*/ 286 h 286"/>
                <a:gd name="T2" fmla="*/ 112 w 138"/>
                <a:gd name="T3" fmla="*/ 231 h 286"/>
                <a:gd name="T4" fmla="*/ 119 w 138"/>
                <a:gd name="T5" fmla="*/ 99 h 286"/>
                <a:gd name="T6" fmla="*/ 0 w 138"/>
                <a:gd name="T7" fmla="*/ 0 h 2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286"/>
                <a:gd name="T14" fmla="*/ 138 w 138"/>
                <a:gd name="T15" fmla="*/ 286 h 2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286">
                  <a:moveTo>
                    <a:pt x="53" y="286"/>
                  </a:moveTo>
                  <a:cubicBezTo>
                    <a:pt x="65" y="277"/>
                    <a:pt x="101" y="262"/>
                    <a:pt x="112" y="231"/>
                  </a:cubicBezTo>
                  <a:cubicBezTo>
                    <a:pt x="123" y="200"/>
                    <a:pt x="138" y="137"/>
                    <a:pt x="119" y="99"/>
                  </a:cubicBezTo>
                  <a:cubicBezTo>
                    <a:pt x="100" y="61"/>
                    <a:pt x="25" y="21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0511" name="Line 33"/>
            <p:cNvSpPr>
              <a:spLocks noChangeShapeType="1"/>
            </p:cNvSpPr>
            <p:nvPr/>
          </p:nvSpPr>
          <p:spPr bwMode="auto">
            <a:xfrm>
              <a:off x="2139950" y="3389313"/>
              <a:ext cx="671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Freeform 34"/>
            <p:cNvSpPr>
              <a:spLocks/>
            </p:cNvSpPr>
            <p:nvPr/>
          </p:nvSpPr>
          <p:spPr bwMode="auto">
            <a:xfrm>
              <a:off x="2530475" y="3155950"/>
              <a:ext cx="304800" cy="504825"/>
            </a:xfrm>
            <a:custGeom>
              <a:avLst/>
              <a:gdLst>
                <a:gd name="T0" fmla="*/ 126 w 192"/>
                <a:gd name="T1" fmla="*/ 351 h 351"/>
                <a:gd name="T2" fmla="*/ 14 w 192"/>
                <a:gd name="T3" fmla="*/ 225 h 351"/>
                <a:gd name="T4" fmla="*/ 40 w 192"/>
                <a:gd name="T5" fmla="*/ 60 h 351"/>
                <a:gd name="T6" fmla="*/ 192 w 192"/>
                <a:gd name="T7" fmla="*/ 0 h 3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351"/>
                <a:gd name="T14" fmla="*/ 192 w 192"/>
                <a:gd name="T15" fmla="*/ 351 h 3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351">
                  <a:moveTo>
                    <a:pt x="126" y="351"/>
                  </a:moveTo>
                  <a:cubicBezTo>
                    <a:pt x="109" y="330"/>
                    <a:pt x="28" y="273"/>
                    <a:pt x="14" y="225"/>
                  </a:cubicBezTo>
                  <a:cubicBezTo>
                    <a:pt x="0" y="177"/>
                    <a:pt x="10" y="98"/>
                    <a:pt x="40" y="60"/>
                  </a:cubicBezTo>
                  <a:cubicBezTo>
                    <a:pt x="70" y="22"/>
                    <a:pt x="128" y="9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0513" name="Line 35"/>
            <p:cNvSpPr>
              <a:spLocks noChangeShapeType="1"/>
            </p:cNvSpPr>
            <p:nvPr/>
          </p:nvSpPr>
          <p:spPr bwMode="auto">
            <a:xfrm flipV="1">
              <a:off x="2832100" y="3409950"/>
              <a:ext cx="0" cy="315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Text Box 36"/>
            <p:cNvSpPr txBox="1">
              <a:spLocks noChangeArrowheads="1"/>
            </p:cNvSpPr>
            <p:nvPr/>
          </p:nvSpPr>
          <p:spPr bwMode="auto">
            <a:xfrm>
              <a:off x="4440238" y="3157538"/>
              <a:ext cx="641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M(x)</a:t>
              </a:r>
            </a:p>
          </p:txBody>
        </p:sp>
        <p:sp>
          <p:nvSpPr>
            <p:cNvPr id="20515" name="Line 37"/>
            <p:cNvSpPr>
              <a:spLocks noChangeShapeType="1"/>
            </p:cNvSpPr>
            <p:nvPr/>
          </p:nvSpPr>
          <p:spPr bwMode="auto">
            <a:xfrm>
              <a:off x="2836863" y="3841750"/>
              <a:ext cx="1522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Freeform 42"/>
            <p:cNvSpPr>
              <a:spLocks/>
            </p:cNvSpPr>
            <p:nvPr/>
          </p:nvSpPr>
          <p:spPr bwMode="auto">
            <a:xfrm>
              <a:off x="2830513" y="3387725"/>
              <a:ext cx="1504950" cy="203200"/>
            </a:xfrm>
            <a:custGeom>
              <a:avLst/>
              <a:gdLst>
                <a:gd name="T0" fmla="*/ 0 w 948"/>
                <a:gd name="T1" fmla="*/ 0 h 128"/>
                <a:gd name="T2" fmla="*/ 445 w 948"/>
                <a:gd name="T3" fmla="*/ 75 h 128"/>
                <a:gd name="T4" fmla="*/ 948 w 948"/>
                <a:gd name="T5" fmla="*/ 128 h 128"/>
                <a:gd name="T6" fmla="*/ 0 60000 65536"/>
                <a:gd name="T7" fmla="*/ 0 60000 65536"/>
                <a:gd name="T8" fmla="*/ 0 60000 65536"/>
                <a:gd name="T9" fmla="*/ 0 w 948"/>
                <a:gd name="T10" fmla="*/ 0 h 128"/>
                <a:gd name="T11" fmla="*/ 948 w 948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48" h="128">
                  <a:moveTo>
                    <a:pt x="0" y="0"/>
                  </a:moveTo>
                  <a:cubicBezTo>
                    <a:pt x="143" y="27"/>
                    <a:pt x="287" y="54"/>
                    <a:pt x="445" y="75"/>
                  </a:cubicBezTo>
                  <a:cubicBezTo>
                    <a:pt x="603" y="96"/>
                    <a:pt x="775" y="112"/>
                    <a:pt x="948" y="1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0521" name="Text Box 43"/>
            <p:cNvSpPr txBox="1">
              <a:spLocks noChangeArrowheads="1"/>
            </p:cNvSpPr>
            <p:nvPr/>
          </p:nvSpPr>
          <p:spPr bwMode="auto">
            <a:xfrm>
              <a:off x="2133600" y="3048000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P</a:t>
              </a:r>
            </a:p>
          </p:txBody>
        </p:sp>
        <p:sp>
          <p:nvSpPr>
            <p:cNvPr id="20522" name="Text Box 44"/>
            <p:cNvSpPr txBox="1">
              <a:spLocks noChangeArrowheads="1"/>
            </p:cNvSpPr>
            <p:nvPr/>
          </p:nvSpPr>
          <p:spPr bwMode="auto">
            <a:xfrm>
              <a:off x="2773363" y="2982913"/>
              <a:ext cx="4587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M</a:t>
              </a:r>
              <a:r>
                <a:rPr lang="en-US" sz="1800" baseline="-25000"/>
                <a:t>1</a:t>
              </a:r>
              <a:endParaRPr lang="en-US" sz="1800"/>
            </a:p>
          </p:txBody>
        </p:sp>
        <p:sp>
          <p:nvSpPr>
            <p:cNvPr id="20523" name="Text Box 46"/>
            <p:cNvSpPr txBox="1">
              <a:spLocks noChangeArrowheads="1"/>
            </p:cNvSpPr>
            <p:nvPr/>
          </p:nvSpPr>
          <p:spPr bwMode="auto">
            <a:xfrm>
              <a:off x="2781300" y="3429000"/>
              <a:ext cx="42068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 dirty="0"/>
                <a:t>V</a:t>
              </a:r>
              <a:r>
                <a:rPr lang="en-US" sz="1800" baseline="-25000" dirty="0"/>
                <a:t>1</a:t>
              </a:r>
              <a:endParaRPr lang="en-US" sz="1800" dirty="0"/>
            </a:p>
          </p:txBody>
        </p:sp>
        <p:sp>
          <p:nvSpPr>
            <p:cNvPr id="20524" name="Line 47"/>
            <p:cNvSpPr>
              <a:spLocks noChangeShapeType="1"/>
            </p:cNvSpPr>
            <p:nvPr/>
          </p:nvSpPr>
          <p:spPr bwMode="auto">
            <a:xfrm>
              <a:off x="2844800" y="3379788"/>
              <a:ext cx="14890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5" name="Text Box 48"/>
          <p:cNvSpPr txBox="1">
            <a:spLocks noChangeArrowheads="1"/>
          </p:cNvSpPr>
          <p:nvPr/>
        </p:nvSpPr>
        <p:spPr bwMode="auto">
          <a:xfrm>
            <a:off x="4756150" y="3745706"/>
            <a:ext cx="2562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/>
              <a:t>M(x) = M</a:t>
            </a:r>
            <a:r>
              <a:rPr lang="en-US" sz="1800" baseline="-25000" dirty="0"/>
              <a:t>1</a:t>
            </a:r>
            <a:r>
              <a:rPr lang="en-US" sz="1800" dirty="0"/>
              <a:t>+V</a:t>
            </a:r>
            <a:r>
              <a:rPr lang="en-US" sz="1800" baseline="-25000" dirty="0"/>
              <a:t>1 </a:t>
            </a:r>
            <a:r>
              <a:rPr lang="en-US" sz="1800" dirty="0"/>
              <a:t>x + </a:t>
            </a:r>
            <a:r>
              <a:rPr lang="en-US" sz="1800" dirty="0">
                <a:solidFill>
                  <a:srgbClr val="FF0000"/>
                </a:solidFill>
              </a:rPr>
              <a:t>P</a:t>
            </a:r>
            <a:r>
              <a:rPr 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v(x)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38388" y="4048919"/>
            <a:ext cx="4497387" cy="1557337"/>
            <a:chOff x="2427288" y="4313238"/>
            <a:chExt cx="4497387" cy="1557337"/>
          </a:xfrm>
        </p:grpSpPr>
        <p:sp>
          <p:nvSpPr>
            <p:cNvPr id="20497" name="Line 18"/>
            <p:cNvSpPr>
              <a:spLocks noChangeShapeType="1"/>
            </p:cNvSpPr>
            <p:nvPr/>
          </p:nvSpPr>
          <p:spPr bwMode="auto">
            <a:xfrm>
              <a:off x="2882900" y="4675188"/>
              <a:ext cx="0" cy="1060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Line 19"/>
            <p:cNvSpPr>
              <a:spLocks noChangeShapeType="1"/>
            </p:cNvSpPr>
            <p:nvPr/>
          </p:nvSpPr>
          <p:spPr bwMode="auto">
            <a:xfrm>
              <a:off x="6451600" y="4811713"/>
              <a:ext cx="0" cy="1058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4"/>
            <p:cNvSpPr>
              <a:spLocks noChangeShapeType="1"/>
            </p:cNvSpPr>
            <p:nvPr/>
          </p:nvSpPr>
          <p:spPr bwMode="auto">
            <a:xfrm>
              <a:off x="2884488" y="5338763"/>
              <a:ext cx="3581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5"/>
            <p:cNvSpPr>
              <a:spLocks noChangeShapeType="1"/>
            </p:cNvSpPr>
            <p:nvPr/>
          </p:nvSpPr>
          <p:spPr bwMode="auto">
            <a:xfrm flipV="1">
              <a:off x="2884488" y="4837113"/>
              <a:ext cx="3581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Text Box 26"/>
            <p:cNvSpPr txBox="1">
              <a:spLocks noChangeArrowheads="1"/>
            </p:cNvSpPr>
            <p:nvPr/>
          </p:nvSpPr>
          <p:spPr bwMode="auto">
            <a:xfrm>
              <a:off x="2427288" y="4957763"/>
              <a:ext cx="4587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M</a:t>
              </a:r>
              <a:r>
                <a:rPr lang="en-US" sz="1800" baseline="-25000"/>
                <a:t>1</a:t>
              </a:r>
              <a:endParaRPr lang="en-US" sz="1800"/>
            </a:p>
          </p:txBody>
        </p:sp>
        <p:sp>
          <p:nvSpPr>
            <p:cNvPr id="20506" name="Text Box 27"/>
            <p:cNvSpPr txBox="1">
              <a:spLocks noChangeArrowheads="1"/>
            </p:cNvSpPr>
            <p:nvPr/>
          </p:nvSpPr>
          <p:spPr bwMode="auto">
            <a:xfrm>
              <a:off x="6465888" y="4881563"/>
              <a:ext cx="4587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 dirty="0"/>
                <a:t>M</a:t>
              </a:r>
              <a:r>
                <a:rPr lang="en-US" sz="1800" baseline="-25000" dirty="0"/>
                <a:t>2</a:t>
              </a:r>
              <a:endParaRPr lang="en-US" sz="1800" dirty="0"/>
            </a:p>
          </p:txBody>
        </p:sp>
        <p:sp>
          <p:nvSpPr>
            <p:cNvPr id="20507" name="Text Box 28"/>
            <p:cNvSpPr txBox="1">
              <a:spLocks noChangeArrowheads="1"/>
            </p:cNvSpPr>
            <p:nvPr/>
          </p:nvSpPr>
          <p:spPr bwMode="auto">
            <a:xfrm>
              <a:off x="3651250" y="4957763"/>
              <a:ext cx="197008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Moment diagram </a:t>
              </a:r>
            </a:p>
          </p:txBody>
        </p:sp>
        <p:sp>
          <p:nvSpPr>
            <p:cNvPr id="20526" name="Freeform 49"/>
            <p:cNvSpPr>
              <a:spLocks/>
            </p:cNvSpPr>
            <p:nvPr/>
          </p:nvSpPr>
          <p:spPr bwMode="auto">
            <a:xfrm>
              <a:off x="2886075" y="4745038"/>
              <a:ext cx="3568700" cy="250825"/>
            </a:xfrm>
            <a:custGeom>
              <a:avLst/>
              <a:gdLst>
                <a:gd name="T0" fmla="*/ 0 w 2248"/>
                <a:gd name="T1" fmla="*/ 145 h 145"/>
                <a:gd name="T2" fmla="*/ 1124 w 2248"/>
                <a:gd name="T3" fmla="*/ 13 h 145"/>
                <a:gd name="T4" fmla="*/ 2248 w 2248"/>
                <a:gd name="T5" fmla="*/ 66 h 145"/>
                <a:gd name="T6" fmla="*/ 0 60000 65536"/>
                <a:gd name="T7" fmla="*/ 0 60000 65536"/>
                <a:gd name="T8" fmla="*/ 0 60000 65536"/>
                <a:gd name="T9" fmla="*/ 0 w 2248"/>
                <a:gd name="T10" fmla="*/ 0 h 145"/>
                <a:gd name="T11" fmla="*/ 2248 w 2248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8" h="145">
                  <a:moveTo>
                    <a:pt x="0" y="145"/>
                  </a:moveTo>
                  <a:cubicBezTo>
                    <a:pt x="187" y="124"/>
                    <a:pt x="749" y="26"/>
                    <a:pt x="1124" y="13"/>
                  </a:cubicBezTo>
                  <a:cubicBezTo>
                    <a:pt x="1499" y="0"/>
                    <a:pt x="1873" y="34"/>
                    <a:pt x="2248" y="66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0527" name="Freeform 51"/>
            <p:cNvSpPr>
              <a:spLocks/>
            </p:cNvSpPr>
            <p:nvPr/>
          </p:nvSpPr>
          <p:spPr bwMode="auto">
            <a:xfrm>
              <a:off x="4764088" y="4313238"/>
              <a:ext cx="2132012" cy="431800"/>
            </a:xfrm>
            <a:custGeom>
              <a:avLst/>
              <a:gdLst>
                <a:gd name="T0" fmla="*/ 1343 w 1343"/>
                <a:gd name="T1" fmla="*/ 0 h 272"/>
                <a:gd name="T2" fmla="*/ 787 w 1343"/>
                <a:gd name="T3" fmla="*/ 67 h 272"/>
                <a:gd name="T4" fmla="*/ 364 w 1343"/>
                <a:gd name="T5" fmla="*/ 119 h 272"/>
                <a:gd name="T6" fmla="*/ 210 w 1343"/>
                <a:gd name="T7" fmla="*/ 174 h 272"/>
                <a:gd name="T8" fmla="*/ 0 w 1343"/>
                <a:gd name="T9" fmla="*/ 272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3"/>
                <a:gd name="T16" fmla="*/ 0 h 272"/>
                <a:gd name="T17" fmla="*/ 1343 w 1343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3" h="272">
                  <a:moveTo>
                    <a:pt x="1343" y="0"/>
                  </a:moveTo>
                  <a:cubicBezTo>
                    <a:pt x="1250" y="11"/>
                    <a:pt x="950" y="47"/>
                    <a:pt x="787" y="67"/>
                  </a:cubicBezTo>
                  <a:cubicBezTo>
                    <a:pt x="624" y="87"/>
                    <a:pt x="460" y="101"/>
                    <a:pt x="364" y="119"/>
                  </a:cubicBezTo>
                  <a:cubicBezTo>
                    <a:pt x="268" y="137"/>
                    <a:pt x="271" y="149"/>
                    <a:pt x="210" y="174"/>
                  </a:cubicBezTo>
                  <a:cubicBezTo>
                    <a:pt x="149" y="199"/>
                    <a:pt x="35" y="256"/>
                    <a:pt x="0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/>
              <a:t>Second Order Effects</a:t>
            </a:r>
            <a:endParaRPr lang="en-US" dirty="0" smtClean="0"/>
          </a:p>
        </p:txBody>
      </p:sp>
      <p:pic>
        <p:nvPicPr>
          <p:cNvPr id="21508" name="Picture 4" descr="Snapshot 2007-12-03 11-28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3213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/>
              <a:t>Second Order Effects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Clearly, there is a moment amplification due to second-order effects. This amplification should be accounted for in the results of the analysis.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design moments for a braced frame (or frame restrained for sway) can be obtained from a first order analysis.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But, the first order moments will have to amplified to account for second-order effects.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According </a:t>
            </a:r>
            <a:r>
              <a:rPr lang="en-US" dirty="0" smtClean="0"/>
              <a:t>to the AISC specification, this amplification can be achieved with the factor B</a:t>
            </a:r>
            <a:r>
              <a:rPr lang="en-US" baseline="-25000" dirty="0" smtClean="0"/>
              <a:t>1</a:t>
            </a:r>
          </a:p>
          <a:p>
            <a:pPr lvl="1" eaLnBrk="1" hangingPunct="1">
              <a:lnSpc>
                <a:spcPct val="90000"/>
              </a:lnSpc>
            </a:pPr>
            <a:endParaRPr lang="en-US" baseline="-25000" dirty="0" smtClean="0"/>
          </a:p>
          <a:p>
            <a:pPr lvl="1" eaLnBrk="1" hangingPunct="1">
              <a:lnSpc>
                <a:spcPct val="90000"/>
              </a:lnSpc>
            </a:pPr>
            <a:endParaRPr lang="en-US" baseline="-25000" dirty="0" smtClean="0"/>
          </a:p>
          <a:p>
            <a:pPr lvl="1" eaLnBrk="1" hangingPunct="1">
              <a:lnSpc>
                <a:spcPct val="90000"/>
              </a:lnSpc>
            </a:pPr>
            <a:endParaRPr lang="en-US" baseline="-25000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833803"/>
              </p:ext>
            </p:extLst>
          </p:nvPr>
        </p:nvGraphicFramePr>
        <p:xfrm>
          <a:off x="3616325" y="4471988"/>
          <a:ext cx="2116138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1180800" imgH="622080" progId="Equation.3">
                  <p:embed/>
                </p:oleObj>
              </mc:Choice>
              <mc:Fallback>
                <p:oleObj name="Equation" r:id="rId3" imgW="1180800" imgH="622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4471988"/>
                        <a:ext cx="2116138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r>
              <a:rPr lang="en-US" dirty="0"/>
              <a:t>Second Order Effects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7115175" cy="41052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5311775"/>
            <a:ext cx="7115175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P</a:t>
            </a:r>
            <a:r>
              <a:rPr lang="en-US" sz="1800" baseline="-25000" dirty="0"/>
              <a:t>e1</a:t>
            </a:r>
            <a:r>
              <a:rPr lang="en-US" sz="1800" dirty="0"/>
              <a:t> = </a:t>
            </a:r>
            <a:r>
              <a:rPr lang="en-US" sz="1800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sz="1800" baseline="30000" dirty="0"/>
              <a:t>2</a:t>
            </a:r>
            <a:r>
              <a:rPr lang="en-US" sz="1800" dirty="0"/>
              <a:t>EI/(</a:t>
            </a:r>
            <a:r>
              <a:rPr lang="en-US" sz="1800" dirty="0" smtClean="0"/>
              <a:t>K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L)</a:t>
            </a:r>
            <a:r>
              <a:rPr lang="en-US" sz="1800" baseline="30000" dirty="0" smtClean="0"/>
              <a:t>2</a:t>
            </a:r>
            <a:endParaRPr 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 </a:t>
            </a:r>
            <a:r>
              <a:rPr lang="en-US" sz="1800" dirty="0"/>
              <a:t>=</a:t>
            </a:r>
            <a:r>
              <a:rPr lang="en-US" sz="1800" dirty="0" smtClean="0"/>
              <a:t>moment </a:t>
            </a:r>
            <a:r>
              <a:rPr lang="en-US" sz="1800" dirty="0"/>
              <a:t>of inertia </a:t>
            </a:r>
            <a:r>
              <a:rPr lang="en-US" sz="1800" dirty="0" smtClean="0"/>
              <a:t>in </a:t>
            </a:r>
            <a:r>
              <a:rPr lang="en-US" sz="1800" dirty="0"/>
              <a:t>the </a:t>
            </a:r>
            <a:r>
              <a:rPr lang="en-US" sz="1800" dirty="0" smtClean="0"/>
              <a:t>plane </a:t>
            </a:r>
            <a:r>
              <a:rPr lang="en-US" sz="1800" dirty="0"/>
              <a:t>of </a:t>
            </a:r>
            <a:r>
              <a:rPr lang="en-US" sz="1800" dirty="0" smtClean="0"/>
              <a:t>bending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K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=1.0 </a:t>
            </a:r>
            <a:r>
              <a:rPr lang="en-US" sz="1800" dirty="0"/>
              <a:t>for braced </a:t>
            </a:r>
            <a:r>
              <a:rPr lang="en-US" sz="1800" dirty="0" smtClean="0"/>
              <a:t>case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21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Design of Members for Combined Forces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52500"/>
            <a:ext cx="82296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H of the AISC Specification</a:t>
            </a:r>
          </a:p>
          <a:p>
            <a:pPr eaLnBrk="1" hangingPunct="1"/>
            <a:r>
              <a:rPr lang="en-US" dirty="0" smtClean="0"/>
              <a:t>This chapter addresses members subject to axial force and flexure about one or both axes.</a:t>
            </a:r>
          </a:p>
          <a:p>
            <a:pPr eaLnBrk="1" hangingPunct="1"/>
            <a:r>
              <a:rPr lang="en-US" dirty="0" smtClean="0"/>
              <a:t>H1 - Doubly and singly symmetric members </a:t>
            </a:r>
          </a:p>
          <a:p>
            <a:pPr lvl="1" eaLnBrk="1" hangingPunct="1"/>
            <a:r>
              <a:rPr lang="en-US" u="sng" dirty="0" smtClean="0"/>
              <a:t>H1.1 Subject to flexure and compression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The interaction of flexure and compression in doubly symmetric members and singly symmetric members for which 0.1 </a:t>
            </a:r>
            <a:r>
              <a:rPr lang="en-US" dirty="0" smtClean="0">
                <a:sym typeface="Symbol" panose="05050102010706020507" pitchFamily="18" charset="2"/>
              </a:rPr>
              <a:t>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yc</a:t>
            </a:r>
            <a:r>
              <a:rPr lang="en-US" dirty="0" smtClean="0"/>
              <a:t> /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</a:t>
            </a:r>
            <a:r>
              <a:rPr lang="en-US" dirty="0" smtClean="0"/>
              <a:t> 0.9, that are constrained to bend about a geometric axis (x and/or y) shall be limited by the Equations shown below. </a:t>
            </a:r>
          </a:p>
          <a:p>
            <a:pPr lvl="1" eaLnBrk="1" hangingPunct="1"/>
            <a:r>
              <a:rPr lang="en-US" dirty="0" err="1" smtClean="0"/>
              <a:t>I</a:t>
            </a:r>
            <a:r>
              <a:rPr lang="en-US" baseline="-25000" dirty="0" err="1" smtClean="0"/>
              <a:t>yc</a:t>
            </a:r>
            <a:r>
              <a:rPr lang="en-US" dirty="0" smtClean="0"/>
              <a:t> is the moment of inertia about the y-axis referred to the compression flange.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7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/>
              <a:t>Second Order Effects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71600"/>
            <a:ext cx="5867400" cy="3441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269919"/>
            <a:ext cx="408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Sign Convention for M</a:t>
            </a:r>
            <a:r>
              <a:rPr lang="en-US" b="1" baseline="-25000" dirty="0" smtClean="0"/>
              <a:t>1</a:t>
            </a:r>
            <a:r>
              <a:rPr lang="en-US" b="1" dirty="0" smtClean="0"/>
              <a:t>/M</a:t>
            </a:r>
            <a:r>
              <a:rPr lang="en-US" b="1" baseline="-25000" dirty="0" smtClean="0"/>
              <a:t>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Further Moment Amplification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This second-order effect accounts for the deflection of the beam in between the two supported ends (that do not translate). </a:t>
            </a:r>
          </a:p>
          <a:p>
            <a:pPr lvl="1" eaLnBrk="1" hangingPunct="1"/>
            <a:r>
              <a:rPr lang="en-US" dirty="0" smtClean="0"/>
              <a:t>That is, the second-order effects due to the deflection from the chord of the beam. </a:t>
            </a:r>
          </a:p>
          <a:p>
            <a:pPr eaLnBrk="1" hangingPunct="1"/>
            <a:r>
              <a:rPr lang="en-US" dirty="0" smtClean="0"/>
              <a:t>When the frame is free to sway, then there are additional second-order effects due to the deflection of the chord. </a:t>
            </a:r>
          </a:p>
          <a:p>
            <a:pPr lvl="1" eaLnBrk="1" hangingPunct="1"/>
            <a:r>
              <a:rPr lang="en-US" dirty="0" smtClean="0"/>
              <a:t>The second-order effects associated with the sway of the member (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dirty="0" smtClean="0"/>
              <a:t>) chord.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Further Moment Amplification</a:t>
            </a:r>
            <a:endParaRPr lang="en-US" dirty="0" smtClean="0"/>
          </a:p>
        </p:txBody>
      </p:sp>
      <p:grpSp>
        <p:nvGrpSpPr>
          <p:cNvPr id="24579" name="Group 32"/>
          <p:cNvGrpSpPr>
            <a:grpSpLocks/>
          </p:cNvGrpSpPr>
          <p:nvPr/>
        </p:nvGrpSpPr>
        <p:grpSpPr bwMode="auto">
          <a:xfrm>
            <a:off x="1631950" y="1022350"/>
            <a:ext cx="5334000" cy="2970213"/>
            <a:chOff x="980" y="1820"/>
            <a:chExt cx="3360" cy="1871"/>
          </a:xfrm>
        </p:grpSpPr>
        <p:sp>
          <p:nvSpPr>
            <p:cNvPr id="24581" name="Line 4"/>
            <p:cNvSpPr>
              <a:spLocks noChangeShapeType="1"/>
            </p:cNvSpPr>
            <p:nvPr/>
          </p:nvSpPr>
          <p:spPr bwMode="auto">
            <a:xfrm>
              <a:off x="1356" y="224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Line 5"/>
            <p:cNvSpPr>
              <a:spLocks noChangeShapeType="1"/>
            </p:cNvSpPr>
            <p:nvPr/>
          </p:nvSpPr>
          <p:spPr bwMode="auto">
            <a:xfrm flipV="1">
              <a:off x="1356" y="3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Line 6"/>
            <p:cNvSpPr>
              <a:spLocks noChangeShapeType="1"/>
            </p:cNvSpPr>
            <p:nvPr/>
          </p:nvSpPr>
          <p:spPr bwMode="auto">
            <a:xfrm>
              <a:off x="1352" y="2012"/>
              <a:ext cx="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Freeform 7"/>
            <p:cNvSpPr>
              <a:spLocks/>
            </p:cNvSpPr>
            <p:nvPr/>
          </p:nvSpPr>
          <p:spPr bwMode="auto">
            <a:xfrm>
              <a:off x="1220" y="2109"/>
              <a:ext cx="264" cy="143"/>
            </a:xfrm>
            <a:custGeom>
              <a:avLst/>
              <a:gdLst>
                <a:gd name="T0" fmla="*/ 232 w 232"/>
                <a:gd name="T1" fmla="*/ 83 h 103"/>
                <a:gd name="T2" fmla="*/ 176 w 232"/>
                <a:gd name="T3" fmla="*/ 11 h 103"/>
                <a:gd name="T4" fmla="*/ 52 w 232"/>
                <a:gd name="T5" fmla="*/ 15 h 103"/>
                <a:gd name="T6" fmla="*/ 0 w 232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2"/>
                <a:gd name="T13" fmla="*/ 0 h 103"/>
                <a:gd name="T14" fmla="*/ 232 w 232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2" h="103">
                  <a:moveTo>
                    <a:pt x="232" y="83"/>
                  </a:moveTo>
                  <a:cubicBezTo>
                    <a:pt x="223" y="70"/>
                    <a:pt x="206" y="22"/>
                    <a:pt x="176" y="11"/>
                  </a:cubicBezTo>
                  <a:cubicBezTo>
                    <a:pt x="146" y="0"/>
                    <a:pt x="81" y="0"/>
                    <a:pt x="52" y="15"/>
                  </a:cubicBezTo>
                  <a:cubicBezTo>
                    <a:pt x="23" y="30"/>
                    <a:pt x="11" y="85"/>
                    <a:pt x="0" y="10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4585" name="Freeform 8"/>
            <p:cNvSpPr>
              <a:spLocks/>
            </p:cNvSpPr>
            <p:nvPr/>
          </p:nvSpPr>
          <p:spPr bwMode="auto">
            <a:xfrm>
              <a:off x="1236" y="3332"/>
              <a:ext cx="240" cy="103"/>
            </a:xfrm>
            <a:custGeom>
              <a:avLst/>
              <a:gdLst>
                <a:gd name="T0" fmla="*/ 0 w 240"/>
                <a:gd name="T1" fmla="*/ 20 h 103"/>
                <a:gd name="T2" fmla="*/ 52 w 240"/>
                <a:gd name="T3" fmla="*/ 88 h 103"/>
                <a:gd name="T4" fmla="*/ 180 w 240"/>
                <a:gd name="T5" fmla="*/ 88 h 103"/>
                <a:gd name="T6" fmla="*/ 240 w 240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03"/>
                <a:gd name="T14" fmla="*/ 240 w 240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03">
                  <a:moveTo>
                    <a:pt x="0" y="20"/>
                  </a:moveTo>
                  <a:cubicBezTo>
                    <a:pt x="9" y="31"/>
                    <a:pt x="22" y="77"/>
                    <a:pt x="52" y="88"/>
                  </a:cubicBezTo>
                  <a:cubicBezTo>
                    <a:pt x="82" y="99"/>
                    <a:pt x="149" y="103"/>
                    <a:pt x="180" y="88"/>
                  </a:cubicBezTo>
                  <a:cubicBezTo>
                    <a:pt x="211" y="73"/>
                    <a:pt x="225" y="38"/>
                    <a:pt x="24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4586" name="Line 9"/>
            <p:cNvSpPr>
              <a:spLocks noChangeShapeType="1"/>
            </p:cNvSpPr>
            <p:nvPr/>
          </p:nvSpPr>
          <p:spPr bwMode="auto">
            <a:xfrm>
              <a:off x="1156" y="2096"/>
              <a:ext cx="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Line 10"/>
            <p:cNvSpPr>
              <a:spLocks noChangeShapeType="1"/>
            </p:cNvSpPr>
            <p:nvPr/>
          </p:nvSpPr>
          <p:spPr bwMode="auto">
            <a:xfrm flipH="1">
              <a:off x="1188" y="3448"/>
              <a:ext cx="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Freeform 11"/>
            <p:cNvSpPr>
              <a:spLocks/>
            </p:cNvSpPr>
            <p:nvPr/>
          </p:nvSpPr>
          <p:spPr bwMode="auto">
            <a:xfrm>
              <a:off x="1356" y="2236"/>
              <a:ext cx="311" cy="1068"/>
            </a:xfrm>
            <a:custGeom>
              <a:avLst/>
              <a:gdLst>
                <a:gd name="T0" fmla="*/ 0 w 311"/>
                <a:gd name="T1" fmla="*/ 1068 h 1068"/>
                <a:gd name="T2" fmla="*/ 64 w 311"/>
                <a:gd name="T3" fmla="*/ 724 h 1068"/>
                <a:gd name="T4" fmla="*/ 272 w 311"/>
                <a:gd name="T5" fmla="*/ 128 h 1068"/>
                <a:gd name="T6" fmla="*/ 300 w 311"/>
                <a:gd name="T7" fmla="*/ 0 h 10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1"/>
                <a:gd name="T13" fmla="*/ 0 h 1068"/>
                <a:gd name="T14" fmla="*/ 311 w 311"/>
                <a:gd name="T15" fmla="*/ 1068 h 10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1" h="1068">
                  <a:moveTo>
                    <a:pt x="0" y="1068"/>
                  </a:moveTo>
                  <a:cubicBezTo>
                    <a:pt x="11" y="1011"/>
                    <a:pt x="19" y="881"/>
                    <a:pt x="64" y="724"/>
                  </a:cubicBezTo>
                  <a:cubicBezTo>
                    <a:pt x="109" y="567"/>
                    <a:pt x="233" y="249"/>
                    <a:pt x="272" y="128"/>
                  </a:cubicBezTo>
                  <a:cubicBezTo>
                    <a:pt x="311" y="7"/>
                    <a:pt x="294" y="27"/>
                    <a:pt x="30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4589" name="Line 12"/>
            <p:cNvSpPr>
              <a:spLocks noChangeShapeType="1"/>
            </p:cNvSpPr>
            <p:nvPr/>
          </p:nvSpPr>
          <p:spPr bwMode="auto">
            <a:xfrm>
              <a:off x="1356" y="2240"/>
              <a:ext cx="31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980" y="2108"/>
              <a:ext cx="2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M</a:t>
              </a:r>
              <a:r>
                <a:rPr lang="en-US" sz="1800" baseline="-25000"/>
                <a:t>o</a:t>
              </a:r>
              <a:endParaRPr lang="en-US" sz="1800"/>
            </a:p>
          </p:txBody>
        </p:sp>
        <p:sp>
          <p:nvSpPr>
            <p:cNvPr id="24591" name="Text Box 14"/>
            <p:cNvSpPr txBox="1">
              <a:spLocks noChangeArrowheads="1"/>
            </p:cNvSpPr>
            <p:nvPr/>
          </p:nvSpPr>
          <p:spPr bwMode="auto">
            <a:xfrm>
              <a:off x="1268" y="182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P</a:t>
              </a:r>
            </a:p>
          </p:txBody>
        </p:sp>
        <p:sp>
          <p:nvSpPr>
            <p:cNvPr id="24592" name="Text Box 15"/>
            <p:cNvSpPr txBox="1">
              <a:spLocks noChangeArrowheads="1"/>
            </p:cNvSpPr>
            <p:nvPr/>
          </p:nvSpPr>
          <p:spPr bwMode="auto">
            <a:xfrm>
              <a:off x="1442" y="3199"/>
              <a:ext cx="2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M</a:t>
              </a:r>
              <a:r>
                <a:rPr lang="en-US" sz="1800" baseline="-25000"/>
                <a:t>o</a:t>
              </a:r>
              <a:endParaRPr lang="en-US" sz="1800"/>
            </a:p>
          </p:txBody>
        </p:sp>
        <p:sp>
          <p:nvSpPr>
            <p:cNvPr id="24593" name="Text Box 16"/>
            <p:cNvSpPr txBox="1">
              <a:spLocks noChangeArrowheads="1"/>
            </p:cNvSpPr>
            <p:nvPr/>
          </p:nvSpPr>
          <p:spPr bwMode="auto">
            <a:xfrm>
              <a:off x="1280" y="346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P</a:t>
              </a:r>
            </a:p>
          </p:txBody>
        </p:sp>
        <p:sp>
          <p:nvSpPr>
            <p:cNvPr id="24594" name="Line 17"/>
            <p:cNvSpPr>
              <a:spLocks noChangeShapeType="1"/>
            </p:cNvSpPr>
            <p:nvPr/>
          </p:nvSpPr>
          <p:spPr bwMode="auto">
            <a:xfrm flipV="1">
              <a:off x="1348" y="2244"/>
              <a:ext cx="308" cy="105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Text Box 18"/>
            <p:cNvSpPr txBox="1">
              <a:spLocks noChangeArrowheads="1"/>
            </p:cNvSpPr>
            <p:nvPr/>
          </p:nvSpPr>
          <p:spPr bwMode="auto">
            <a:xfrm>
              <a:off x="1432" y="207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D</a:t>
              </a:r>
            </a:p>
          </p:txBody>
        </p:sp>
        <p:sp>
          <p:nvSpPr>
            <p:cNvPr id="24596" name="Freeform 21"/>
            <p:cNvSpPr>
              <a:spLocks/>
            </p:cNvSpPr>
            <p:nvPr/>
          </p:nvSpPr>
          <p:spPr bwMode="auto">
            <a:xfrm>
              <a:off x="1952" y="2256"/>
              <a:ext cx="496" cy="1060"/>
            </a:xfrm>
            <a:custGeom>
              <a:avLst/>
              <a:gdLst>
                <a:gd name="T0" fmla="*/ 256 w 496"/>
                <a:gd name="T1" fmla="*/ 0 h 1060"/>
                <a:gd name="T2" fmla="*/ 256 w 496"/>
                <a:gd name="T3" fmla="*/ 1056 h 1060"/>
                <a:gd name="T4" fmla="*/ 0 w 496"/>
                <a:gd name="T5" fmla="*/ 1060 h 1060"/>
                <a:gd name="T6" fmla="*/ 496 w 496"/>
                <a:gd name="T7" fmla="*/ 0 h 1060"/>
                <a:gd name="T8" fmla="*/ 256 w 496"/>
                <a:gd name="T9" fmla="*/ 0 h 10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6"/>
                <a:gd name="T16" fmla="*/ 0 h 1060"/>
                <a:gd name="T17" fmla="*/ 496 w 496"/>
                <a:gd name="T18" fmla="*/ 1060 h 10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6" h="1060">
                  <a:moveTo>
                    <a:pt x="256" y="0"/>
                  </a:moveTo>
                  <a:lnTo>
                    <a:pt x="256" y="1056"/>
                  </a:lnTo>
                  <a:lnTo>
                    <a:pt x="0" y="1060"/>
                  </a:lnTo>
                  <a:lnTo>
                    <a:pt x="496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4597" name="Text Box 22"/>
            <p:cNvSpPr txBox="1">
              <a:spLocks noChangeArrowheads="1"/>
            </p:cNvSpPr>
            <p:nvPr/>
          </p:nvSpPr>
          <p:spPr bwMode="auto">
            <a:xfrm>
              <a:off x="2160" y="2016"/>
              <a:ext cx="2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M</a:t>
              </a:r>
              <a:r>
                <a:rPr lang="en-US" sz="1800" baseline="-25000"/>
                <a:t>o</a:t>
              </a:r>
              <a:endParaRPr lang="en-US" sz="1800"/>
            </a:p>
          </p:txBody>
        </p:sp>
        <p:sp>
          <p:nvSpPr>
            <p:cNvPr id="24598" name="Text Box 23"/>
            <p:cNvSpPr txBox="1">
              <a:spLocks noChangeArrowheads="1"/>
            </p:cNvSpPr>
            <p:nvPr/>
          </p:nvSpPr>
          <p:spPr bwMode="auto">
            <a:xfrm>
              <a:off x="1948" y="3292"/>
              <a:ext cx="2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M</a:t>
              </a:r>
              <a:r>
                <a:rPr lang="en-US" sz="1800" baseline="-25000"/>
                <a:t>o</a:t>
              </a:r>
              <a:endParaRPr lang="en-US" sz="1800"/>
            </a:p>
          </p:txBody>
        </p:sp>
        <p:sp>
          <p:nvSpPr>
            <p:cNvPr id="24599" name="Text Box 26"/>
            <p:cNvSpPr txBox="1">
              <a:spLocks noChangeArrowheads="1"/>
            </p:cNvSpPr>
            <p:nvPr/>
          </p:nvSpPr>
          <p:spPr bwMode="auto">
            <a:xfrm>
              <a:off x="2534" y="2622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/>
                <a:t>+</a:t>
              </a:r>
            </a:p>
          </p:txBody>
        </p:sp>
        <p:sp>
          <p:nvSpPr>
            <p:cNvPr id="24600" name="Text Box 27"/>
            <p:cNvSpPr txBox="1">
              <a:spLocks noChangeArrowheads="1"/>
            </p:cNvSpPr>
            <p:nvPr/>
          </p:nvSpPr>
          <p:spPr bwMode="auto">
            <a:xfrm>
              <a:off x="2860" y="2072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P </a:t>
              </a:r>
              <a:r>
                <a:rPr lang="en-US" sz="1800">
                  <a:solidFill>
                    <a:srgbClr val="FF0000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D</a:t>
              </a:r>
            </a:p>
          </p:txBody>
        </p:sp>
        <p:sp>
          <p:nvSpPr>
            <p:cNvPr id="24601" name="Freeform 28"/>
            <p:cNvSpPr>
              <a:spLocks/>
            </p:cNvSpPr>
            <p:nvPr/>
          </p:nvSpPr>
          <p:spPr bwMode="auto">
            <a:xfrm>
              <a:off x="2884" y="2276"/>
              <a:ext cx="320" cy="1092"/>
            </a:xfrm>
            <a:custGeom>
              <a:avLst/>
              <a:gdLst>
                <a:gd name="T0" fmla="*/ 320 w 320"/>
                <a:gd name="T1" fmla="*/ 4 h 1092"/>
                <a:gd name="T2" fmla="*/ 316 w 320"/>
                <a:gd name="T3" fmla="*/ 44 h 1092"/>
                <a:gd name="T4" fmla="*/ 264 w 320"/>
                <a:gd name="T5" fmla="*/ 200 h 1092"/>
                <a:gd name="T6" fmla="*/ 208 w 320"/>
                <a:gd name="T7" fmla="*/ 340 h 1092"/>
                <a:gd name="T8" fmla="*/ 148 w 320"/>
                <a:gd name="T9" fmla="*/ 512 h 1092"/>
                <a:gd name="T10" fmla="*/ 96 w 320"/>
                <a:gd name="T11" fmla="*/ 664 h 1092"/>
                <a:gd name="T12" fmla="*/ 52 w 320"/>
                <a:gd name="T13" fmla="*/ 824 h 1092"/>
                <a:gd name="T14" fmla="*/ 12 w 320"/>
                <a:gd name="T15" fmla="*/ 980 h 1092"/>
                <a:gd name="T16" fmla="*/ 0 w 320"/>
                <a:gd name="T17" fmla="*/ 1092 h 1092"/>
                <a:gd name="T18" fmla="*/ 0 w 320"/>
                <a:gd name="T19" fmla="*/ 0 h 1092"/>
                <a:gd name="T20" fmla="*/ 320 w 320"/>
                <a:gd name="T21" fmla="*/ 4 h 10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0"/>
                <a:gd name="T34" fmla="*/ 0 h 1092"/>
                <a:gd name="T35" fmla="*/ 320 w 320"/>
                <a:gd name="T36" fmla="*/ 1092 h 10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0" h="1092">
                  <a:moveTo>
                    <a:pt x="320" y="4"/>
                  </a:moveTo>
                  <a:lnTo>
                    <a:pt x="316" y="44"/>
                  </a:lnTo>
                  <a:lnTo>
                    <a:pt x="264" y="200"/>
                  </a:lnTo>
                  <a:lnTo>
                    <a:pt x="208" y="340"/>
                  </a:lnTo>
                  <a:lnTo>
                    <a:pt x="148" y="512"/>
                  </a:lnTo>
                  <a:lnTo>
                    <a:pt x="96" y="664"/>
                  </a:lnTo>
                  <a:lnTo>
                    <a:pt x="52" y="824"/>
                  </a:lnTo>
                  <a:lnTo>
                    <a:pt x="12" y="980"/>
                  </a:lnTo>
                  <a:lnTo>
                    <a:pt x="0" y="1092"/>
                  </a:lnTo>
                  <a:lnTo>
                    <a:pt x="0" y="0"/>
                  </a:lnTo>
                  <a:lnTo>
                    <a:pt x="320" y="4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4602" name="Text Box 29"/>
            <p:cNvSpPr txBox="1">
              <a:spLocks noChangeArrowheads="1"/>
            </p:cNvSpPr>
            <p:nvPr/>
          </p:nvSpPr>
          <p:spPr bwMode="auto">
            <a:xfrm>
              <a:off x="3360" y="2640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/>
                <a:t>=</a:t>
              </a:r>
            </a:p>
          </p:txBody>
        </p:sp>
        <p:sp>
          <p:nvSpPr>
            <p:cNvPr id="24603" name="Freeform 30"/>
            <p:cNvSpPr>
              <a:spLocks/>
            </p:cNvSpPr>
            <p:nvPr/>
          </p:nvSpPr>
          <p:spPr bwMode="auto">
            <a:xfrm>
              <a:off x="3760" y="2304"/>
              <a:ext cx="512" cy="1056"/>
            </a:xfrm>
            <a:custGeom>
              <a:avLst/>
              <a:gdLst>
                <a:gd name="T0" fmla="*/ 192 w 512"/>
                <a:gd name="T1" fmla="*/ 0 h 1056"/>
                <a:gd name="T2" fmla="*/ 192 w 512"/>
                <a:gd name="T3" fmla="*/ 1056 h 1056"/>
                <a:gd name="T4" fmla="*/ 0 w 512"/>
                <a:gd name="T5" fmla="*/ 1056 h 1056"/>
                <a:gd name="T6" fmla="*/ 48 w 512"/>
                <a:gd name="T7" fmla="*/ 944 h 1056"/>
                <a:gd name="T8" fmla="*/ 96 w 512"/>
                <a:gd name="T9" fmla="*/ 856 h 1056"/>
                <a:gd name="T10" fmla="*/ 308 w 512"/>
                <a:gd name="T11" fmla="*/ 448 h 1056"/>
                <a:gd name="T12" fmla="*/ 460 w 512"/>
                <a:gd name="T13" fmla="*/ 164 h 1056"/>
                <a:gd name="T14" fmla="*/ 500 w 512"/>
                <a:gd name="T15" fmla="*/ 72 h 1056"/>
                <a:gd name="T16" fmla="*/ 512 w 512"/>
                <a:gd name="T17" fmla="*/ 0 h 1056"/>
                <a:gd name="T18" fmla="*/ 192 w 512"/>
                <a:gd name="T19" fmla="*/ 0 h 10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2"/>
                <a:gd name="T31" fmla="*/ 0 h 1056"/>
                <a:gd name="T32" fmla="*/ 512 w 512"/>
                <a:gd name="T33" fmla="*/ 1056 h 10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2" h="1056">
                  <a:moveTo>
                    <a:pt x="192" y="0"/>
                  </a:moveTo>
                  <a:lnTo>
                    <a:pt x="192" y="1056"/>
                  </a:lnTo>
                  <a:lnTo>
                    <a:pt x="0" y="1056"/>
                  </a:lnTo>
                  <a:lnTo>
                    <a:pt x="48" y="944"/>
                  </a:lnTo>
                  <a:lnTo>
                    <a:pt x="96" y="856"/>
                  </a:lnTo>
                  <a:lnTo>
                    <a:pt x="308" y="448"/>
                  </a:lnTo>
                  <a:lnTo>
                    <a:pt x="460" y="164"/>
                  </a:lnTo>
                  <a:lnTo>
                    <a:pt x="500" y="72"/>
                  </a:lnTo>
                  <a:lnTo>
                    <a:pt x="512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24604" name="Text Box 31"/>
            <p:cNvSpPr txBox="1">
              <a:spLocks noChangeArrowheads="1"/>
            </p:cNvSpPr>
            <p:nvPr/>
          </p:nvSpPr>
          <p:spPr bwMode="auto">
            <a:xfrm>
              <a:off x="3888" y="2064"/>
              <a:ext cx="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/>
                <a:t>M</a:t>
              </a:r>
              <a:r>
                <a:rPr lang="en-US" sz="1800" baseline="-25000"/>
                <a:t>max</a:t>
              </a:r>
              <a:endParaRPr lang="en-US" sz="180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endParaRPr>
            </a:p>
          </p:txBody>
        </p:sp>
      </p:grpSp>
      <p:sp>
        <p:nvSpPr>
          <p:cNvPr id="24580" name="Text Box 33"/>
          <p:cNvSpPr txBox="1">
            <a:spLocks noChangeArrowheads="1"/>
          </p:cNvSpPr>
          <p:nvPr/>
        </p:nvSpPr>
        <p:spPr bwMode="auto">
          <a:xfrm>
            <a:off x="1143000" y="3987800"/>
            <a:ext cx="7543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As you can see, there is a moment amplification due to the sway of the beam chord by </a:t>
            </a:r>
            <a:r>
              <a:rPr lang="en-US" dirty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dirty="0"/>
              <a:t>. </a:t>
            </a:r>
          </a:p>
          <a:p>
            <a:pPr>
              <a:spcBef>
                <a:spcPct val="50000"/>
              </a:spcBef>
            </a:pPr>
            <a:r>
              <a:rPr lang="en-US" dirty="0"/>
              <a:t>This is also referred as the story P-</a:t>
            </a:r>
            <a:r>
              <a:rPr lang="en-US" dirty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dirty="0"/>
              <a:t> effect that produces second-order moments in sway frames due to </a:t>
            </a:r>
            <a:r>
              <a:rPr lang="en-US" dirty="0" smtClean="0"/>
              <a:t>inter-story </a:t>
            </a:r>
            <a:r>
              <a:rPr lang="en-US" dirty="0"/>
              <a:t>drift.</a:t>
            </a:r>
          </a:p>
          <a:p>
            <a:pPr>
              <a:spcBef>
                <a:spcPct val="50000"/>
              </a:spcBef>
            </a:pPr>
            <a:r>
              <a:rPr lang="en-US" dirty="0"/>
              <a:t>All the beam-columns in the story will have P-</a:t>
            </a:r>
            <a:r>
              <a:rPr lang="en-US" dirty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dirty="0"/>
              <a:t>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/>
              <a:t>Further Moment Amplification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The design moments for a sway frame (or unrestrained frame) can be obtained from a first order analysis. </a:t>
            </a:r>
          </a:p>
          <a:p>
            <a:pPr lvl="1" eaLnBrk="1" hangingPunct="1"/>
            <a:r>
              <a:rPr lang="en-US" dirty="0" smtClean="0"/>
              <a:t>But, the first order moments will have to amplified to account for second-order P-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dirty="0" smtClean="0"/>
              <a:t> effects. </a:t>
            </a:r>
          </a:p>
          <a:p>
            <a:pPr lvl="1" eaLnBrk="1" hangingPunct="1"/>
            <a:r>
              <a:rPr lang="en-US" dirty="0" smtClean="0"/>
              <a:t>According to the AISC specification, this amplification can be achieved with the factor B</a:t>
            </a:r>
            <a:r>
              <a:rPr lang="en-US" baseline="-25000" dirty="0" smtClean="0"/>
              <a:t>2</a:t>
            </a:r>
          </a:p>
          <a:p>
            <a:pPr lvl="1" eaLnBrk="1" hangingPunct="1"/>
            <a:endParaRPr lang="en-US" baseline="-25000" dirty="0" smtClean="0"/>
          </a:p>
          <a:p>
            <a:pPr lvl="1" eaLnBrk="1" hangingPunct="1"/>
            <a:endParaRPr lang="en-US" baseline="-25000" dirty="0" smtClean="0"/>
          </a:p>
          <a:p>
            <a:pPr lvl="1" eaLnBrk="1" hangingPunct="1"/>
            <a:endParaRPr lang="en-US" baseline="-25000" dirty="0" smtClean="0"/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960757"/>
              </p:ext>
            </p:extLst>
          </p:nvPr>
        </p:nvGraphicFramePr>
        <p:xfrm>
          <a:off x="3636168" y="3373437"/>
          <a:ext cx="226218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1269720" imgH="660240" progId="Equation.3">
                  <p:embed/>
                </p:oleObj>
              </mc:Choice>
              <mc:Fallback>
                <p:oleObj name="Equation" r:id="rId3" imgW="126972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168" y="3373437"/>
                        <a:ext cx="2262188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lum bright="-20000" contrast="40000"/>
          </a:blip>
          <a:stretch>
            <a:fillRect/>
          </a:stretch>
        </p:blipFill>
        <p:spPr>
          <a:xfrm>
            <a:off x="685800" y="4729162"/>
            <a:ext cx="8229600" cy="1453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r>
              <a:rPr lang="en-US" dirty="0"/>
              <a:t>Further Moment Amplification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304801" y="1066800"/>
            <a:ext cx="8543924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The final understanding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5791200"/>
          </a:xfrm>
        </p:spPr>
        <p:txBody>
          <a:bodyPr/>
          <a:lstStyle/>
          <a:p>
            <a:pPr eaLnBrk="1" hangingPunct="1"/>
            <a:r>
              <a:rPr lang="en-US" smtClean="0"/>
              <a:t>The required forces (P</a:t>
            </a:r>
            <a:r>
              <a:rPr lang="en-US" baseline="-25000" smtClean="0"/>
              <a:t>r</a:t>
            </a:r>
            <a:r>
              <a:rPr lang="en-US" smtClean="0"/>
              <a:t>, V</a:t>
            </a:r>
            <a:r>
              <a:rPr lang="en-US" baseline="-25000" smtClean="0"/>
              <a:t>r</a:t>
            </a:r>
            <a:r>
              <a:rPr lang="en-US" smtClean="0"/>
              <a:t>, and M</a:t>
            </a:r>
            <a:r>
              <a:rPr lang="en-US" baseline="-25000" smtClean="0"/>
              <a:t>r</a:t>
            </a:r>
            <a:r>
              <a:rPr lang="en-US" smtClean="0"/>
              <a:t>) can be obtained from a first-order analysis of the frame structure. But, they have to be amplified to account for second-order effects. </a:t>
            </a:r>
          </a:p>
          <a:p>
            <a:pPr lvl="1" eaLnBrk="1" hangingPunct="1"/>
            <a:r>
              <a:rPr lang="en-US" smtClean="0"/>
              <a:t>For the braced frame, only the P-</a:t>
            </a:r>
            <a:r>
              <a:rPr lang="en-US" smtClean="0">
                <a:latin typeface="Symbol" panose="05050102010706020507" pitchFamily="18" charset="2"/>
                <a:sym typeface="Symbol" panose="05050102010706020507" pitchFamily="18" charset="2"/>
              </a:rPr>
              <a:t></a:t>
            </a:r>
            <a:r>
              <a:rPr lang="en-US" smtClean="0"/>
              <a:t> effects of deflection from the chord will be present. </a:t>
            </a:r>
          </a:p>
          <a:p>
            <a:pPr lvl="1" eaLnBrk="1" hangingPunct="1"/>
            <a:r>
              <a:rPr lang="en-US" smtClean="0"/>
              <a:t>For the sway frame, both the P-</a:t>
            </a:r>
            <a:r>
              <a:rPr lang="en-US" smtClean="0">
                <a:latin typeface="Symbol" panose="05050102010706020507" pitchFamily="18" charset="2"/>
                <a:sym typeface="Symbol" panose="05050102010706020507" pitchFamily="18" charset="2"/>
              </a:rPr>
              <a:t></a:t>
            </a:r>
            <a:r>
              <a:rPr lang="en-US" smtClean="0"/>
              <a:t> and the P-</a:t>
            </a:r>
            <a:r>
              <a:rPr lang="en-US" smtClean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smtClean="0"/>
              <a:t> effects of deflection from and of the chord will be present. </a:t>
            </a:r>
          </a:p>
          <a:p>
            <a:pPr eaLnBrk="1" hangingPunct="1"/>
            <a:r>
              <a:rPr lang="en-US" smtClean="0"/>
              <a:t>These second-order effects can be accounted for by the following approach. </a:t>
            </a:r>
          </a:p>
          <a:p>
            <a:pPr lvl="1" eaLnBrk="1" hangingPunct="1"/>
            <a:r>
              <a:rPr lang="en-US" smtClean="0"/>
              <a:t>Step 1 - Develop a model of the building structure, where the sway or interstory drift is restrained at each story. Achieve this by providing a horizontal reaction at each story </a:t>
            </a:r>
          </a:p>
          <a:p>
            <a:pPr lvl="1" eaLnBrk="1" hangingPunct="1"/>
            <a:r>
              <a:rPr lang="en-US" smtClean="0"/>
              <a:t>Step 2 - Apply all the </a:t>
            </a:r>
            <a:r>
              <a:rPr lang="en-US" b="1" smtClean="0"/>
              <a:t>factored</a:t>
            </a:r>
            <a:r>
              <a:rPr lang="en-US" smtClean="0"/>
              <a:t> loads (D, L, W, etc.) acting on the building structure to this restrained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/>
              <a:t>The final understanding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066800"/>
            <a:ext cx="8229600" cy="5791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Step 3 - Analyze the restrained structure</a:t>
            </a:r>
            <a:r>
              <a:rPr lang="en-US" sz="2200" dirty="0" smtClean="0"/>
              <a:t>. The </a:t>
            </a:r>
            <a:r>
              <a:rPr lang="en-US" sz="2200" dirty="0" smtClean="0"/>
              <a:t>resulting forces are referred as </a:t>
            </a:r>
            <a:r>
              <a:rPr lang="en-US" sz="2200" dirty="0" err="1" smtClean="0"/>
              <a:t>P</a:t>
            </a:r>
            <a:r>
              <a:rPr lang="en-US" sz="2200" baseline="-25000" dirty="0" err="1" smtClean="0"/>
              <a:t>nt</a:t>
            </a:r>
            <a:r>
              <a:rPr lang="en-US" sz="2200" dirty="0" smtClean="0"/>
              <a:t>, </a:t>
            </a:r>
            <a:r>
              <a:rPr lang="en-US" sz="2200" dirty="0" err="1" smtClean="0"/>
              <a:t>V</a:t>
            </a:r>
            <a:r>
              <a:rPr lang="en-US" sz="2200" baseline="-25000" dirty="0" err="1" smtClean="0"/>
              <a:t>nt</a:t>
            </a:r>
            <a:r>
              <a:rPr lang="en-US" sz="2200" dirty="0" smtClean="0"/>
              <a:t>, </a:t>
            </a:r>
            <a:r>
              <a:rPr lang="en-US" sz="2200" dirty="0" err="1" smtClean="0"/>
              <a:t>M</a:t>
            </a:r>
            <a:r>
              <a:rPr lang="en-US" sz="2200" baseline="-25000" dirty="0" err="1" smtClean="0"/>
              <a:t>nt</a:t>
            </a:r>
            <a:r>
              <a:rPr lang="en-US" sz="2200" dirty="0" smtClean="0"/>
              <a:t>, where </a:t>
            </a:r>
            <a:r>
              <a:rPr lang="en-US" sz="2200" dirty="0" smtClean="0"/>
              <a:t>‘</a:t>
            </a:r>
            <a:r>
              <a:rPr lang="en-US" sz="2200" dirty="0" err="1" smtClean="0"/>
              <a:t>nt</a:t>
            </a:r>
            <a:r>
              <a:rPr lang="en-US" sz="2200" dirty="0" smtClean="0"/>
              <a:t>’ </a:t>
            </a:r>
            <a:r>
              <a:rPr lang="en-US" sz="2200" dirty="0" smtClean="0"/>
              <a:t>stands for no translation (restrained). The horizontal reactions at each story have to be stored</a:t>
            </a:r>
          </a:p>
          <a:p>
            <a:pPr eaLnBrk="1" hangingPunct="1"/>
            <a:r>
              <a:rPr lang="en-US" sz="2200" dirty="0" smtClean="0"/>
              <a:t>Step 4 - Go back to the original model, and remove the restraints at each story. Apply the horizontal reactions at each story with a negative sign as the new loading. DO NOT apply any of the factored loads. </a:t>
            </a:r>
          </a:p>
          <a:p>
            <a:pPr eaLnBrk="1" hangingPunct="1"/>
            <a:r>
              <a:rPr lang="en-US" sz="2200" dirty="0" smtClean="0"/>
              <a:t>Step 5 - Analyze the unrestrained structure. The resulting forces are referred as </a:t>
            </a:r>
            <a:r>
              <a:rPr lang="en-US" sz="2200" dirty="0" err="1" smtClean="0"/>
              <a:t>P</a:t>
            </a:r>
            <a:r>
              <a:rPr lang="en-US" sz="2200" baseline="-25000" dirty="0" err="1" smtClean="0"/>
              <a:t>lt</a:t>
            </a:r>
            <a:r>
              <a:rPr lang="en-US" sz="2200" dirty="0" smtClean="0"/>
              <a:t>, </a:t>
            </a:r>
            <a:r>
              <a:rPr lang="en-US" sz="2200" dirty="0" err="1" smtClean="0"/>
              <a:t>V</a:t>
            </a:r>
            <a:r>
              <a:rPr lang="en-US" sz="2200" baseline="-25000" dirty="0" err="1" smtClean="0"/>
              <a:t>lt</a:t>
            </a:r>
            <a:r>
              <a:rPr lang="en-US" sz="2200" dirty="0" smtClean="0"/>
              <a:t>, and </a:t>
            </a:r>
            <a:r>
              <a:rPr lang="en-US" sz="2200" dirty="0" err="1" smtClean="0"/>
              <a:t>M</a:t>
            </a:r>
            <a:r>
              <a:rPr lang="en-US" sz="2200" baseline="-25000" dirty="0" err="1" smtClean="0"/>
              <a:t>lt</a:t>
            </a:r>
            <a:r>
              <a:rPr lang="en-US" sz="2200" dirty="0" smtClean="0"/>
              <a:t>, where </a:t>
            </a:r>
            <a:r>
              <a:rPr lang="en-US" sz="2200" dirty="0" smtClean="0"/>
              <a:t>‘</a:t>
            </a:r>
            <a:r>
              <a:rPr lang="en-US" sz="2200" dirty="0" err="1" smtClean="0"/>
              <a:t>lt</a:t>
            </a:r>
            <a:r>
              <a:rPr lang="en-US" sz="2200" dirty="0" smtClean="0"/>
              <a:t>’ </a:t>
            </a:r>
            <a:r>
              <a:rPr lang="en-US" sz="2200" dirty="0" smtClean="0"/>
              <a:t>stands for lateral translation (free). </a:t>
            </a:r>
          </a:p>
          <a:p>
            <a:pPr eaLnBrk="1" hangingPunct="1"/>
            <a:r>
              <a:rPr lang="en-US" sz="2200" dirty="0" smtClean="0"/>
              <a:t>Step 6 - Calculate the required forces for design using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 err="1" smtClean="0"/>
              <a:t>P</a:t>
            </a:r>
            <a:r>
              <a:rPr lang="en-US" baseline="-25000" dirty="0" err="1" smtClean="0"/>
              <a:t>r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nt</a:t>
            </a:r>
            <a:r>
              <a:rPr lang="en-US" dirty="0" smtClean="0"/>
              <a:t> + B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lt</a:t>
            </a:r>
            <a:endParaRPr lang="en-U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 err="1" smtClean="0"/>
              <a:t>V</a:t>
            </a:r>
            <a:r>
              <a:rPr lang="en-US" baseline="-25000" dirty="0" err="1" smtClean="0"/>
              <a:t>r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nt</a:t>
            </a:r>
            <a:r>
              <a:rPr lang="en-US" dirty="0" smtClean="0"/>
              <a:t> + B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lt</a:t>
            </a:r>
            <a:endParaRPr lang="en-U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 err="1" smtClean="0"/>
              <a:t>M</a:t>
            </a:r>
            <a:r>
              <a:rPr lang="en-US" baseline="-25000" dirty="0" err="1" smtClean="0"/>
              <a:t>r</a:t>
            </a:r>
            <a:r>
              <a:rPr lang="en-US" dirty="0" smtClean="0"/>
              <a:t> = B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nt</a:t>
            </a:r>
            <a:r>
              <a:rPr lang="en-US" dirty="0" smtClean="0"/>
              <a:t> + B</a:t>
            </a:r>
            <a:r>
              <a:rPr lang="en-US" baseline="-25000" dirty="0" smtClean="0"/>
              <a:t>2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lt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7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pic>
        <p:nvPicPr>
          <p:cNvPr id="27652" name="Picture 4" descr="Snapshot 2007-12-03 11-29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67818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Design of Members for Combined Forces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95800"/>
            <a:ext cx="8229600" cy="2286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i="1" dirty="0" smtClean="0"/>
              <a:t>where</a:t>
            </a:r>
            <a:r>
              <a:rPr lang="en-US" i="1" dirty="0" smtClean="0"/>
              <a:t>, </a:t>
            </a:r>
            <a:endParaRPr lang="en-US" i="1" dirty="0" smtClean="0"/>
          </a:p>
          <a:p>
            <a:pPr eaLnBrk="1" hangingPunct="1"/>
            <a:r>
              <a:rPr lang="en-US" i="1" dirty="0" smtClean="0"/>
              <a:t>x </a:t>
            </a:r>
            <a:r>
              <a:rPr lang="en-US" i="1" dirty="0" smtClean="0"/>
              <a:t>= subscript relating symbol to strong axis bending</a:t>
            </a:r>
          </a:p>
          <a:p>
            <a:pPr eaLnBrk="1" hangingPunct="1"/>
            <a:r>
              <a:rPr lang="en-US" i="1" dirty="0" smtClean="0"/>
              <a:t>y = subscript relating symbol to weak axis bending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861260"/>
              </p:ext>
            </p:extLst>
          </p:nvPr>
        </p:nvGraphicFramePr>
        <p:xfrm>
          <a:off x="2667000" y="1142831"/>
          <a:ext cx="4038600" cy="3352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1943100" imgH="1612900" progId="Equation.3">
                  <p:embed/>
                </p:oleObj>
              </mc:Choice>
              <mc:Fallback>
                <p:oleObj name="Equation" r:id="rId3" imgW="1943100" imgH="161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142831"/>
                        <a:ext cx="4038600" cy="335296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Design of Members for Combined Forces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066800"/>
            <a:ext cx="8229600" cy="5791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P</a:t>
            </a:r>
            <a:r>
              <a:rPr lang="en-US" baseline="-25000" dirty="0" err="1" smtClean="0"/>
              <a:t>r</a:t>
            </a:r>
            <a:r>
              <a:rPr lang="en-US" dirty="0" smtClean="0"/>
              <a:t> = required axial compressive strength using LRFD load combinations</a:t>
            </a:r>
          </a:p>
          <a:p>
            <a:pPr eaLnBrk="1" hangingPunct="1"/>
            <a:r>
              <a:rPr lang="en-US" dirty="0" err="1" smtClean="0"/>
              <a:t>M</a:t>
            </a:r>
            <a:r>
              <a:rPr lang="en-US" baseline="-25000" dirty="0" err="1" smtClean="0"/>
              <a:t>r</a:t>
            </a:r>
            <a:r>
              <a:rPr lang="en-US" dirty="0" smtClean="0"/>
              <a:t> = required flexural strength using LRFD load combinations</a:t>
            </a:r>
          </a:p>
          <a:p>
            <a:pPr eaLnBrk="1" hangingPunct="1"/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 =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baseline="-25000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= design axial compressive strength according to Chapter E</a:t>
            </a:r>
          </a:p>
          <a:p>
            <a:pPr eaLnBrk="1" hangingPunct="1"/>
            <a:r>
              <a:rPr lang="en-US" dirty="0" err="1" smtClean="0"/>
              <a:t>M</a:t>
            </a:r>
            <a:r>
              <a:rPr lang="en-US" baseline="-25000" dirty="0" err="1" smtClean="0"/>
              <a:t>c</a:t>
            </a:r>
            <a:r>
              <a:rPr lang="en-US" dirty="0" smtClean="0"/>
              <a:t> =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 = design flexural strength according to Chapter F. </a:t>
            </a:r>
          </a:p>
          <a:p>
            <a:pPr eaLnBrk="1" hangingPunct="1"/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baseline="-25000" dirty="0" smtClean="0"/>
              <a:t>c</a:t>
            </a:r>
            <a:r>
              <a:rPr lang="en-US" dirty="0" smtClean="0"/>
              <a:t> = 0.90 and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baseline="-25000" dirty="0" smtClean="0"/>
              <a:t>b</a:t>
            </a:r>
            <a:r>
              <a:rPr lang="en-US" dirty="0" smtClean="0"/>
              <a:t> = 0.90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70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Design of Members for Combined Forces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6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066800"/>
                <a:ext cx="8229600" cy="5791200"/>
              </a:xfrm>
            </p:spPr>
            <p:txBody>
              <a:bodyPr/>
              <a:lstStyle/>
              <a:p>
                <a:pPr eaLnBrk="1" hangingPunct="1"/>
                <a:r>
                  <a:rPr lang="en-US" u="sng" dirty="0" smtClean="0"/>
                  <a:t>H1.2 Doubly and singly symmetric members in flexure and tension</a:t>
                </a:r>
                <a:endParaRPr lang="en-US" dirty="0" smtClean="0"/>
              </a:p>
              <a:p>
                <a:pPr lvl="1" eaLnBrk="1" hangingPunct="1"/>
                <a:r>
                  <a:rPr lang="en-US" dirty="0" smtClean="0"/>
                  <a:t>Use the same equations indicated earlier</a:t>
                </a:r>
              </a:p>
              <a:p>
                <a:pPr lvl="1" eaLnBrk="1" hangingPunct="1"/>
                <a:r>
                  <a:rPr lang="en-US" dirty="0" smtClean="0"/>
                  <a:t>But, </a:t>
                </a:r>
                <a:r>
                  <a:rPr lang="en-US" dirty="0" err="1" smtClean="0"/>
                  <a:t>P</a:t>
                </a:r>
                <a:r>
                  <a:rPr lang="en-US" baseline="-25000" dirty="0" err="1" smtClean="0"/>
                  <a:t>r</a:t>
                </a:r>
                <a:r>
                  <a:rPr lang="en-US" dirty="0" smtClean="0"/>
                  <a:t>  = required tensile strength</a:t>
                </a:r>
              </a:p>
              <a:p>
                <a:pPr lvl="1" eaLnBrk="1" hangingPunct="1"/>
                <a:r>
                  <a:rPr lang="en-US" dirty="0" smtClean="0"/>
                  <a:t>P</a:t>
                </a:r>
                <a:r>
                  <a:rPr lang="en-US" baseline="-25000" dirty="0" smtClean="0"/>
                  <a:t>c</a:t>
                </a:r>
                <a:r>
                  <a:rPr lang="en-US" dirty="0" smtClean="0"/>
                  <a:t> = </a:t>
                </a:r>
                <a:r>
                  <a:rPr lang="en-US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</a:t>
                </a:r>
                <a:r>
                  <a:rPr lang="en-US" baseline="-25000" dirty="0" smtClean="0"/>
                  <a:t>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 = design tensile strength according to Chapter D, Section D2. </a:t>
                </a:r>
              </a:p>
              <a:p>
                <a:pPr lvl="1" eaLnBrk="1" hangingPunct="1"/>
                <a:r>
                  <a:rPr lang="en-US" dirty="0" smtClean="0"/>
                  <a:t> </a:t>
                </a:r>
                <a:r>
                  <a:rPr lang="en-US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</a:t>
                </a:r>
                <a:r>
                  <a:rPr lang="en-US" baseline="-25000" dirty="0" smtClean="0"/>
                  <a:t>t</a:t>
                </a:r>
                <a:r>
                  <a:rPr lang="en-US" dirty="0" smtClean="0"/>
                  <a:t> = 0.9</a:t>
                </a:r>
              </a:p>
              <a:p>
                <a:pPr lvl="1" eaLnBrk="1" hangingPunct="1"/>
                <a:r>
                  <a:rPr lang="en-US" dirty="0" smtClean="0"/>
                  <a:t>For doubly symmetric members, </a:t>
                </a:r>
                <a:r>
                  <a:rPr lang="en-US" dirty="0" err="1" smtClean="0"/>
                  <a:t>C</a:t>
                </a:r>
                <a:r>
                  <a:rPr lang="en-US" baseline="-25000" dirty="0" err="1" smtClean="0"/>
                  <a:t>b</a:t>
                </a:r>
                <a:r>
                  <a:rPr lang="en-US" dirty="0" smtClean="0"/>
                  <a:t> in Chapter F may be multiplied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𝑒𝑦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en-US" dirty="0" smtClean="0"/>
                  <a:t> for axial tension that acts concurrently with flexure</a:t>
                </a:r>
              </a:p>
              <a:p>
                <a:pPr lvl="2" eaLnBrk="1" hangingPunct="1"/>
                <a:r>
                  <a:rPr lang="en-US" dirty="0" smtClean="0"/>
                  <a:t>Where,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α=1(LRFD)</a:t>
                </a:r>
              </a:p>
            </p:txBody>
          </p:sp>
        </mc:Choice>
        <mc:Fallback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066800"/>
                <a:ext cx="8229600" cy="5791200"/>
              </a:xfrm>
              <a:blipFill rotWithShape="0">
                <a:blip r:embed="rId2"/>
                <a:stretch>
                  <a:fillRect l="-519" t="-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pPr eaLnBrk="1" hangingPunct="1"/>
            <a:r>
              <a:rPr lang="en-US" smtClean="0"/>
              <a:t>Design of Members for Combined Forces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524000"/>
                <a:ext cx="8229600" cy="5791200"/>
              </a:xfrm>
            </p:spPr>
            <p:txBody>
              <a:bodyPr/>
              <a:lstStyle/>
              <a:p>
                <a:pPr eaLnBrk="1" hangingPunct="1"/>
                <a:r>
                  <a:rPr lang="en-US" u="sng" dirty="0" smtClean="0"/>
                  <a:t>H1.3 Doubly </a:t>
                </a:r>
                <a:r>
                  <a:rPr lang="en-US" u="sng" dirty="0"/>
                  <a:t>s</a:t>
                </a:r>
                <a:r>
                  <a:rPr lang="en-US" u="sng" dirty="0" smtClean="0"/>
                  <a:t>ymmetric </a:t>
                </a:r>
                <a:r>
                  <a:rPr lang="en-US" u="sng" dirty="0"/>
                  <a:t>r</a:t>
                </a:r>
                <a:r>
                  <a:rPr lang="en-US" u="sng" dirty="0" smtClean="0"/>
                  <a:t>olled compact members in single axis flexure and compression</a:t>
                </a:r>
                <a:endParaRPr lang="en-US" dirty="0" smtClean="0"/>
              </a:p>
              <a:p>
                <a:pPr lvl="1" eaLnBrk="1" hangingPunct="1"/>
                <a:r>
                  <a:rPr lang="en-US" dirty="0" smtClean="0"/>
                  <a:t>For doubly symmetric rolled compact members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𝐾𝐿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𝐾𝐿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 in flexure and compression with moments primarily about major axis, it is permissible to consider two independent limit states separately, namely, 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 in-plane instability, and (ii) out-of-plane or lateral-torsional buckling.</a:t>
                </a:r>
              </a:p>
              <a:p>
                <a:pPr lvl="1" eaLnBrk="1" hangingPunct="1"/>
                <a:r>
                  <a:rPr lang="en-US" dirty="0" smtClean="0"/>
                  <a:t>This is instead of the combined approach of Section H1.1</a:t>
                </a:r>
              </a:p>
              <a:p>
                <a:pPr lvl="1" eaLnBrk="1" hangingPunct="1"/>
                <a:r>
                  <a:rPr lang="en-US" dirty="0" smtClean="0"/>
                  <a:t>For members with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0.05</m:t>
                    </m:r>
                  </m:oMath>
                </a14:m>
                <a:r>
                  <a:rPr lang="en-US" dirty="0" smtClean="0"/>
                  <a:t>, Section H1.1 shall be followed.</a:t>
                </a:r>
              </a:p>
              <a:p>
                <a:pPr marL="457200" lvl="1" indent="0" eaLnBrk="1" hangingPunct="1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205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524000"/>
                <a:ext cx="8229600" cy="5791200"/>
              </a:xfrm>
              <a:blipFill rotWithShape="0">
                <a:blip r:embed="rId2"/>
                <a:stretch>
                  <a:fillRect l="-519" t="-737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2925" cy="914400"/>
          </a:xfrm>
        </p:spPr>
        <p:txBody>
          <a:bodyPr/>
          <a:lstStyle/>
          <a:p>
            <a:r>
              <a:rPr lang="en-US" dirty="0" smtClean="0"/>
              <a:t>Design of Members for Combined Forces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066800"/>
                <a:ext cx="8229600" cy="5791200"/>
              </a:xfrm>
            </p:spPr>
            <p:txBody>
              <a:bodyPr/>
              <a:lstStyle/>
              <a:p>
                <a:pPr lvl="1"/>
                <a:r>
                  <a:rPr lang="en-US" dirty="0" smtClean="0"/>
                  <a:t>For the limit state of in-plane instability, Equations H1-1 shall be used with P</a:t>
                </a:r>
                <a:r>
                  <a:rPr lang="en-US" dirty="0"/>
                  <a:t>c, </a:t>
                </a:r>
                <a:r>
                  <a:rPr lang="en-US" dirty="0" err="1"/>
                  <a:t>Mrx</a:t>
                </a:r>
                <a:r>
                  <a:rPr lang="en-US" dirty="0"/>
                  <a:t>, and </a:t>
                </a:r>
                <a:r>
                  <a:rPr lang="en-US" dirty="0" err="1"/>
                  <a:t>Mcx</a:t>
                </a:r>
                <a:r>
                  <a:rPr lang="en-US" dirty="0"/>
                  <a:t> determined in the plane of bending. </a:t>
                </a:r>
              </a:p>
              <a:p>
                <a:pPr lvl="1"/>
                <a:r>
                  <a:rPr lang="en-US" dirty="0"/>
                  <a:t>For the limit state of out-of-plane/lateral </a:t>
                </a:r>
                <a:r>
                  <a:rPr lang="en-US" dirty="0" smtClean="0"/>
                  <a:t>torsional </a:t>
                </a:r>
                <a:r>
                  <a:rPr lang="en-US" dirty="0"/>
                  <a:t>buckling</a:t>
                </a:r>
                <a:r>
                  <a:rPr lang="en-US" dirty="0" smtClean="0"/>
                  <a:t>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𝑐𝑦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mtClean="0">
                              <a:latin typeface="Cambria Math" panose="02040503050406030204" pitchFamily="18" charset="0"/>
                            </a:rPr>
                            <m:t>1.5−0.5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𝑐𝑦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𝑟𝑥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𝑐𝑥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mtClean="0">
                          <a:latin typeface="Cambria Math" panose="02040503050406030204" pitchFamily="18" charset="0"/>
                        </a:rPr>
                        <m:t>≤1.0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where: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𝑐𝑦</m:t>
                        </m:r>
                      </m:sub>
                    </m:sSub>
                  </m:oMath>
                </a14:m>
                <a:r>
                  <a:rPr lang="en-US" dirty="0" smtClean="0"/>
                  <a:t>= available compressive strength out of plane of bending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 smtClean="0"/>
                  <a:t>= lateral torsional buckling modification factor (Section F1)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sub>
                    </m:sSub>
                  </m:oMath>
                </a14:m>
                <a:r>
                  <a:rPr lang="en-US" dirty="0" smtClean="0"/>
                  <a:t> available lateral-torsional strength for strong axis flexure (Chapter F,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 smtClean="0"/>
                  <a:t>=1)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12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066800"/>
                <a:ext cx="8229600" cy="5791200"/>
              </a:xfrm>
              <a:blipFill rotWithShape="0">
                <a:blip r:embed="rId2"/>
                <a:stretch>
                  <a:fillRect t="-632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40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Design of Members for Combined Forces.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2296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The provisions of Section H1 apply to rolled wide-flange shapes, channels, tee-shapes, round, square, and rectangular tubes, and many other possible combinations of doubly or singly symmetric sections built-up from plates. </a:t>
            </a:r>
          </a:p>
        </p:txBody>
      </p:sp>
      <p:grpSp>
        <p:nvGrpSpPr>
          <p:cNvPr id="13316" name="Group 17"/>
          <p:cNvGrpSpPr>
            <a:grpSpLocks/>
          </p:cNvGrpSpPr>
          <p:nvPr/>
        </p:nvGrpSpPr>
        <p:grpSpPr bwMode="auto">
          <a:xfrm>
            <a:off x="1828800" y="3200400"/>
            <a:ext cx="5743575" cy="3208338"/>
            <a:chOff x="1104" y="1920"/>
            <a:chExt cx="3618" cy="2021"/>
          </a:xfrm>
        </p:grpSpPr>
        <p:sp>
          <p:nvSpPr>
            <p:cNvPr id="13317" name="Line 4"/>
            <p:cNvSpPr>
              <a:spLocks noChangeShapeType="1"/>
            </p:cNvSpPr>
            <p:nvPr/>
          </p:nvSpPr>
          <p:spPr bwMode="auto">
            <a:xfrm>
              <a:off x="1680" y="3696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Line 5"/>
            <p:cNvSpPr>
              <a:spLocks noChangeShapeType="1"/>
            </p:cNvSpPr>
            <p:nvPr/>
          </p:nvSpPr>
          <p:spPr bwMode="auto">
            <a:xfrm flipV="1">
              <a:off x="1680" y="1920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auto">
            <a:xfrm>
              <a:off x="1690" y="2163"/>
              <a:ext cx="2233" cy="1543"/>
            </a:xfrm>
            <a:custGeom>
              <a:avLst/>
              <a:gdLst>
                <a:gd name="T0" fmla="*/ 0 w 2233"/>
                <a:gd name="T1" fmla="*/ 0 h 1543"/>
                <a:gd name="T2" fmla="*/ 1958 w 2233"/>
                <a:gd name="T3" fmla="*/ 1165 h 1543"/>
                <a:gd name="T4" fmla="*/ 2233 w 2233"/>
                <a:gd name="T5" fmla="*/ 1543 h 1543"/>
                <a:gd name="T6" fmla="*/ 0 60000 65536"/>
                <a:gd name="T7" fmla="*/ 0 60000 65536"/>
                <a:gd name="T8" fmla="*/ 0 60000 65536"/>
                <a:gd name="T9" fmla="*/ 0 w 2233"/>
                <a:gd name="T10" fmla="*/ 0 h 1543"/>
                <a:gd name="T11" fmla="*/ 2233 w 2233"/>
                <a:gd name="T12" fmla="*/ 1543 h 15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3" h="1543">
                  <a:moveTo>
                    <a:pt x="0" y="0"/>
                  </a:moveTo>
                  <a:lnTo>
                    <a:pt x="1958" y="1165"/>
                  </a:lnTo>
                  <a:lnTo>
                    <a:pt x="2233" y="1543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1658" y="2138"/>
              <a:ext cx="51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3629" y="3302"/>
              <a:ext cx="51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3898" y="3680"/>
              <a:ext cx="51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1290" y="2021"/>
              <a:ext cx="3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>
                  <a:latin typeface="Symbol" panose="05050102010706020507" pitchFamily="18" charset="2"/>
                  <a:sym typeface="Symbol" panose="05050102010706020507" pitchFamily="18" charset="2"/>
                </a:rPr>
                <a:t></a:t>
              </a:r>
              <a:r>
                <a:rPr lang="en-US" sz="1800" baseline="-25000"/>
                <a:t>c</a:t>
              </a:r>
              <a:r>
                <a:rPr lang="en-US" sz="1800"/>
                <a:t>P</a:t>
              </a:r>
              <a:r>
                <a:rPr lang="en-US" sz="1800" baseline="-25000"/>
                <a:t>Y</a:t>
              </a:r>
              <a:endParaRPr lang="en-US" sz="1800"/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3767" y="3710"/>
              <a:ext cx="4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>
                  <a:latin typeface="Symbol" panose="05050102010706020507" pitchFamily="18" charset="2"/>
                  <a:sym typeface="Symbol" panose="05050102010706020507" pitchFamily="18" charset="2"/>
                </a:rPr>
                <a:t></a:t>
              </a:r>
              <a:r>
                <a:rPr lang="en-US" sz="1800" baseline="-25000"/>
                <a:t>b</a:t>
              </a:r>
              <a:r>
                <a:rPr lang="en-US" sz="1800"/>
                <a:t>M</a:t>
              </a:r>
              <a:r>
                <a:rPr lang="en-US" sz="1800" baseline="-25000"/>
                <a:t>p</a:t>
              </a:r>
              <a:endParaRPr lang="en-US" sz="1800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1680" y="3325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2717" y="2451"/>
              <a:ext cx="200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 i="1"/>
                <a:t>Section P-M interaction</a:t>
              </a:r>
            </a:p>
            <a:p>
              <a:r>
                <a:rPr lang="en-US" sz="1800" i="1"/>
                <a:t>For zero-length beam-column</a:t>
              </a:r>
            </a:p>
          </p:txBody>
        </p:sp>
        <p:sp>
          <p:nvSpPr>
            <p:cNvPr id="13327" name="Text Box 16"/>
            <p:cNvSpPr txBox="1">
              <a:spLocks noChangeArrowheads="1"/>
            </p:cNvSpPr>
            <p:nvPr/>
          </p:nvSpPr>
          <p:spPr bwMode="auto">
            <a:xfrm>
              <a:off x="1104" y="3211"/>
              <a:ext cx="6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800">
                  <a:latin typeface="Symbol" panose="05050102010706020507" pitchFamily="18" charset="2"/>
                  <a:sym typeface="Symbol" panose="05050102010706020507" pitchFamily="18" charset="2"/>
                </a:rPr>
                <a:t></a:t>
              </a:r>
              <a:r>
                <a:rPr lang="en-US" sz="1800" baseline="-25000"/>
                <a:t>c</a:t>
              </a:r>
              <a:r>
                <a:rPr lang="en-US" sz="1800"/>
                <a:t>P</a:t>
              </a:r>
              <a:r>
                <a:rPr lang="en-US" sz="1800" baseline="-25000"/>
                <a:t>Y</a:t>
              </a:r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"/>
            <a:ext cx="8162925" cy="914400"/>
          </a:xfrm>
        </p:spPr>
        <p:txBody>
          <a:bodyPr/>
          <a:lstStyle/>
          <a:p>
            <a:pPr eaLnBrk="1" hangingPunct="1"/>
            <a:r>
              <a:rPr lang="en-US" dirty="0"/>
              <a:t>Design of Members for Combined Forces. 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P-M interaction curve according to Section H1.1</a:t>
            </a:r>
          </a:p>
          <a:p>
            <a:pPr eaLnBrk="1" hangingPunct="1"/>
            <a:endParaRPr lang="en-US" smtClean="0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3265488" y="5392738"/>
            <a:ext cx="535940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V="1">
            <a:off x="3265488" y="1708150"/>
            <a:ext cx="0" cy="3684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Freeform 7"/>
          <p:cNvSpPr>
            <a:spLocks/>
          </p:cNvSpPr>
          <p:nvPr/>
        </p:nvSpPr>
        <p:spPr bwMode="auto">
          <a:xfrm>
            <a:off x="3281363" y="2959100"/>
            <a:ext cx="3544887" cy="2449513"/>
          </a:xfrm>
          <a:custGeom>
            <a:avLst/>
            <a:gdLst>
              <a:gd name="T0" fmla="*/ 0 w 2233"/>
              <a:gd name="T1" fmla="*/ 0 h 1543"/>
              <a:gd name="T2" fmla="*/ 1958 w 2233"/>
              <a:gd name="T3" fmla="*/ 1165 h 1543"/>
              <a:gd name="T4" fmla="*/ 2233 w 2233"/>
              <a:gd name="T5" fmla="*/ 1543 h 1543"/>
              <a:gd name="T6" fmla="*/ 0 60000 65536"/>
              <a:gd name="T7" fmla="*/ 0 60000 65536"/>
              <a:gd name="T8" fmla="*/ 0 60000 65536"/>
              <a:gd name="T9" fmla="*/ 0 w 2233"/>
              <a:gd name="T10" fmla="*/ 0 h 1543"/>
              <a:gd name="T11" fmla="*/ 2233 w 2233"/>
              <a:gd name="T12" fmla="*/ 1543 h 15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" h="1543">
                <a:moveTo>
                  <a:pt x="0" y="0"/>
                </a:moveTo>
                <a:lnTo>
                  <a:pt x="1958" y="1165"/>
                </a:lnTo>
                <a:lnTo>
                  <a:pt x="2233" y="154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4343" name="Oval 8"/>
          <p:cNvSpPr>
            <a:spLocks noChangeArrowheads="1"/>
          </p:cNvSpPr>
          <p:nvPr/>
        </p:nvSpPr>
        <p:spPr bwMode="auto">
          <a:xfrm>
            <a:off x="3230563" y="2919413"/>
            <a:ext cx="80962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4344" name="Oval 9"/>
          <p:cNvSpPr>
            <a:spLocks noChangeArrowheads="1"/>
          </p:cNvSpPr>
          <p:nvPr/>
        </p:nvSpPr>
        <p:spPr bwMode="auto">
          <a:xfrm>
            <a:off x="6359525" y="4767263"/>
            <a:ext cx="80963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4345" name="Oval 10"/>
          <p:cNvSpPr>
            <a:spLocks noChangeArrowheads="1"/>
          </p:cNvSpPr>
          <p:nvPr/>
        </p:nvSpPr>
        <p:spPr bwMode="auto">
          <a:xfrm>
            <a:off x="6786563" y="5367338"/>
            <a:ext cx="80962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2646363" y="27336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sz="1800" baseline="-25000"/>
              <a:t>c</a:t>
            </a:r>
            <a:r>
              <a:rPr lang="en-US" sz="1800"/>
              <a:t>P</a:t>
            </a:r>
            <a:r>
              <a:rPr lang="en-US" sz="1800" baseline="-25000"/>
              <a:t>n</a:t>
            </a:r>
            <a:endParaRPr lang="en-US" sz="1800"/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6578600" y="5414963"/>
            <a:ext cx="663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sz="1800" baseline="-25000"/>
              <a:t>b</a:t>
            </a:r>
            <a:r>
              <a:rPr lang="en-US" sz="1800"/>
              <a:t>M</a:t>
            </a:r>
            <a:r>
              <a:rPr lang="en-US" sz="1800" baseline="-25000"/>
              <a:t>n</a:t>
            </a:r>
            <a:endParaRPr lang="en-US" sz="1800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3265488" y="4803775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3352800" y="38862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i="1"/>
              <a:t>P-M interaction</a:t>
            </a:r>
          </a:p>
          <a:p>
            <a:r>
              <a:rPr lang="en-US" sz="1800" i="1"/>
              <a:t>for full length</a:t>
            </a:r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auto">
          <a:xfrm>
            <a:off x="2351088" y="4622800"/>
            <a:ext cx="95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</a:t>
            </a:r>
            <a:r>
              <a:rPr lang="en-US" sz="1800" baseline="-25000"/>
              <a:t>c</a:t>
            </a:r>
            <a:r>
              <a:rPr lang="en-US" sz="1800"/>
              <a:t>P</a:t>
            </a:r>
            <a:r>
              <a:rPr lang="en-US" sz="1800" baseline="-25000"/>
              <a:t>n</a:t>
            </a:r>
            <a:endParaRPr lang="en-US" sz="1800"/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-76200" y="2667000"/>
            <a:ext cx="29257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i="1">
                <a:solidFill>
                  <a:schemeClr val="folHlink"/>
                </a:solidFill>
              </a:rPr>
              <a:t>Column axial load capacity</a:t>
            </a:r>
          </a:p>
          <a:p>
            <a:pPr algn="ctr"/>
            <a:r>
              <a:rPr lang="en-US" sz="1800" i="1">
                <a:solidFill>
                  <a:schemeClr val="folHlink"/>
                </a:solidFill>
              </a:rPr>
              <a:t>accounting for x and y axis buckling</a:t>
            </a:r>
            <a:endParaRPr lang="en-US" sz="1800"/>
          </a:p>
        </p:txBody>
      </p:sp>
      <p:sp>
        <p:nvSpPr>
          <p:cNvPr id="14352" name="Line 18"/>
          <p:cNvSpPr>
            <a:spLocks noChangeShapeType="1"/>
          </p:cNvSpPr>
          <p:nvPr/>
        </p:nvSpPr>
        <p:spPr bwMode="auto">
          <a:xfrm flipV="1">
            <a:off x="6992938" y="5757863"/>
            <a:ext cx="6350" cy="36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Text Box 19"/>
          <p:cNvSpPr txBox="1">
            <a:spLocks noChangeArrowheads="1"/>
          </p:cNvSpPr>
          <p:nvPr/>
        </p:nvSpPr>
        <p:spPr bwMode="auto">
          <a:xfrm>
            <a:off x="4529138" y="5948363"/>
            <a:ext cx="3438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sz="1800" i="1">
                <a:solidFill>
                  <a:schemeClr val="folHlink"/>
                </a:solidFill>
              </a:rPr>
              <a:t>Beam moment capacity</a:t>
            </a:r>
          </a:p>
          <a:p>
            <a:pPr algn="r"/>
            <a:r>
              <a:rPr lang="en-US" sz="1800" i="1">
                <a:solidFill>
                  <a:schemeClr val="folHlink"/>
                </a:solidFill>
              </a:rPr>
              <a:t>accounting for in-plane behavior</a:t>
            </a:r>
          </a:p>
          <a:p>
            <a:pPr algn="r"/>
            <a:r>
              <a:rPr lang="en-US" sz="1800" i="1">
                <a:solidFill>
                  <a:schemeClr val="folHlink"/>
                </a:solidFill>
              </a:rPr>
              <a:t>and lateral-torsional buckling</a:t>
            </a:r>
            <a:endParaRPr lang="en-US" sz="1800"/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3270250" y="2063750"/>
            <a:ext cx="4703763" cy="3343275"/>
          </a:xfrm>
          <a:custGeom>
            <a:avLst/>
            <a:gdLst>
              <a:gd name="T0" fmla="*/ 0 w 2963"/>
              <a:gd name="T1" fmla="*/ 0 h 2106"/>
              <a:gd name="T2" fmla="*/ 2426 w 2963"/>
              <a:gd name="T3" fmla="*/ 1446 h 2106"/>
              <a:gd name="T4" fmla="*/ 2963 w 2963"/>
              <a:gd name="T5" fmla="*/ 2106 h 2106"/>
              <a:gd name="T6" fmla="*/ 0 60000 65536"/>
              <a:gd name="T7" fmla="*/ 0 60000 65536"/>
              <a:gd name="T8" fmla="*/ 0 60000 65536"/>
              <a:gd name="T9" fmla="*/ 0 w 2963"/>
              <a:gd name="T10" fmla="*/ 0 h 2106"/>
              <a:gd name="T11" fmla="*/ 2963 w 2963"/>
              <a:gd name="T12" fmla="*/ 2106 h 2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3" h="2106">
                <a:moveTo>
                  <a:pt x="0" y="0"/>
                </a:moveTo>
                <a:lnTo>
                  <a:pt x="2426" y="1446"/>
                </a:lnTo>
                <a:lnTo>
                  <a:pt x="2963" y="2106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4355" name="Text Box 22"/>
          <p:cNvSpPr txBox="1">
            <a:spLocks noChangeArrowheads="1"/>
          </p:cNvSpPr>
          <p:nvPr/>
        </p:nvSpPr>
        <p:spPr bwMode="auto">
          <a:xfrm>
            <a:off x="5105400" y="25146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i="1"/>
              <a:t>P-M interaction</a:t>
            </a:r>
          </a:p>
          <a:p>
            <a:r>
              <a:rPr lang="en-US" sz="1800" i="1"/>
              <a:t>for zero length</a:t>
            </a:r>
          </a:p>
        </p:txBody>
      </p:sp>
      <p:sp>
        <p:nvSpPr>
          <p:cNvPr id="14356" name="Oval 23"/>
          <p:cNvSpPr>
            <a:spLocks noChangeArrowheads="1"/>
          </p:cNvSpPr>
          <p:nvPr/>
        </p:nvSpPr>
        <p:spPr bwMode="auto">
          <a:xfrm>
            <a:off x="3219450" y="2024063"/>
            <a:ext cx="80963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4357" name="Oval 24"/>
          <p:cNvSpPr>
            <a:spLocks noChangeArrowheads="1"/>
          </p:cNvSpPr>
          <p:nvPr/>
        </p:nvSpPr>
        <p:spPr bwMode="auto">
          <a:xfrm>
            <a:off x="7089775" y="4329113"/>
            <a:ext cx="80963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4358" name="Oval 25"/>
          <p:cNvSpPr>
            <a:spLocks noChangeArrowheads="1"/>
          </p:cNvSpPr>
          <p:nvPr/>
        </p:nvSpPr>
        <p:spPr bwMode="auto">
          <a:xfrm>
            <a:off x="7923213" y="5356225"/>
            <a:ext cx="80962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4359" name="Text Box 26"/>
          <p:cNvSpPr txBox="1">
            <a:spLocks noChangeArrowheads="1"/>
          </p:cNvSpPr>
          <p:nvPr/>
        </p:nvSpPr>
        <p:spPr bwMode="auto">
          <a:xfrm>
            <a:off x="7629525" y="5445125"/>
            <a:ext cx="663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sz="1800" baseline="-25000"/>
              <a:t>b</a:t>
            </a:r>
            <a:r>
              <a:rPr lang="en-US" sz="1800"/>
              <a:t>M</a:t>
            </a:r>
            <a:r>
              <a:rPr lang="en-US" sz="1800" baseline="-25000"/>
              <a:t>p</a:t>
            </a:r>
            <a:endParaRPr lang="en-US" sz="1800"/>
          </a:p>
        </p:txBody>
      </p:sp>
      <p:sp>
        <p:nvSpPr>
          <p:cNvPr id="14360" name="Text Box 27"/>
          <p:cNvSpPr txBox="1">
            <a:spLocks noChangeArrowheads="1"/>
          </p:cNvSpPr>
          <p:nvPr/>
        </p:nvSpPr>
        <p:spPr bwMode="auto">
          <a:xfrm>
            <a:off x="2581275" y="1822450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sz="1800" baseline="-25000"/>
              <a:t>c</a:t>
            </a:r>
            <a:r>
              <a:rPr lang="en-US" sz="1800"/>
              <a:t>P</a:t>
            </a:r>
            <a:r>
              <a:rPr lang="en-US" sz="1800" baseline="-25000"/>
              <a:t>Y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2004:Templates:Presentations:Designs:Bold Stripes</Template>
  <TotalTime>715</TotalTime>
  <Words>1611</Words>
  <Application>Microsoft Office PowerPoint</Application>
  <PresentationFormat>On-screen Show (4:3)</PresentationFormat>
  <Paragraphs>217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Cambria Math</vt:lpstr>
      <vt:lpstr>Helvetica</vt:lpstr>
      <vt:lpstr>Symbol</vt:lpstr>
      <vt:lpstr>Times New Roman</vt:lpstr>
      <vt:lpstr>Wingdings</vt:lpstr>
      <vt:lpstr>Bold Stripes</vt:lpstr>
      <vt:lpstr>Equation</vt:lpstr>
      <vt:lpstr>Microsoft Equation 3.0</vt:lpstr>
      <vt:lpstr>DESIGN OF MEMBERS FOR COMBINED FORCES</vt:lpstr>
      <vt:lpstr>Design of Members for Combined Forces</vt:lpstr>
      <vt:lpstr>Design of Members for Combined Forces</vt:lpstr>
      <vt:lpstr>Design of Members for Combined Forces</vt:lpstr>
      <vt:lpstr>Design of Members for Combined Forces</vt:lpstr>
      <vt:lpstr>Design of Members for Combined Forces</vt:lpstr>
      <vt:lpstr>Design of Members for Combined Forces</vt:lpstr>
      <vt:lpstr>Design of Members for Combined Forces. </vt:lpstr>
      <vt:lpstr>Design of Members for Combined Forces. </vt:lpstr>
      <vt:lpstr>Design of Members for Combined Forces. </vt:lpstr>
      <vt:lpstr>Design of Members for Combined Forces. </vt:lpstr>
      <vt:lpstr>Design of Members for Combined Forces. </vt:lpstr>
      <vt:lpstr>Estimating Required Forces - Analysis</vt:lpstr>
      <vt:lpstr>First-Order Analysis</vt:lpstr>
      <vt:lpstr>First-Order Analysis</vt:lpstr>
      <vt:lpstr>Second Order Effects </vt:lpstr>
      <vt:lpstr>Second Order Effects</vt:lpstr>
      <vt:lpstr>Second Order Effects</vt:lpstr>
      <vt:lpstr>Second Order Effects</vt:lpstr>
      <vt:lpstr>Second Order Effects</vt:lpstr>
      <vt:lpstr>Further Moment Amplification</vt:lpstr>
      <vt:lpstr>Further Moment Amplification</vt:lpstr>
      <vt:lpstr>Further Moment Amplification</vt:lpstr>
      <vt:lpstr>Further Moment Amplification</vt:lpstr>
      <vt:lpstr>The final understanding</vt:lpstr>
      <vt:lpstr>The final understanding</vt:lpstr>
      <vt:lpstr>Example</vt:lpstr>
    </vt:vector>
  </TitlesOfParts>
  <Manager/>
  <Company>Purdue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MEMBERS FOR COMBINED FORCES</dc:title>
  <dc:subject/>
  <dc:creator>Amit Varma</dc:creator>
  <cp:keywords/>
  <dc:description/>
  <cp:lastModifiedBy>Saahastaranshu Bhardwaj</cp:lastModifiedBy>
  <cp:revision>48</cp:revision>
  <dcterms:created xsi:type="dcterms:W3CDTF">2007-11-26T03:16:53Z</dcterms:created>
  <dcterms:modified xsi:type="dcterms:W3CDTF">2013-05-23T23:58:21Z</dcterms:modified>
  <cp:category/>
</cp:coreProperties>
</file>