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18"/>
  </p:notesMasterIdLst>
  <p:sldIdLst>
    <p:sldId id="256" r:id="rId2"/>
    <p:sldId id="257" r:id="rId3"/>
    <p:sldId id="258" r:id="rId4"/>
    <p:sldId id="259" r:id="rId5"/>
    <p:sldId id="268" r:id="rId6"/>
    <p:sldId id="264" r:id="rId7"/>
    <p:sldId id="265" r:id="rId8"/>
    <p:sldId id="266" r:id="rId9"/>
    <p:sldId id="269" r:id="rId10"/>
    <p:sldId id="270" r:id="rId11"/>
    <p:sldId id="267" r:id="rId12"/>
    <p:sldId id="271" r:id="rId13"/>
    <p:sldId id="260" r:id="rId14"/>
    <p:sldId id="261" r:id="rId15"/>
    <p:sldId id="262" r:id="rId16"/>
    <p:sldId id="263" r:id="rId1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ahastaranshu Bhardwaj" initials="SB" lastIdx="2" clrIdx="0">
    <p:extLst>
      <p:ext uri="{19B8F6BF-5375-455C-9EA6-DF929625EA0E}">
        <p15:presenceInfo xmlns:p15="http://schemas.microsoft.com/office/powerpoint/2012/main" userId="59386ec25316cc2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68" d="100"/>
          <a:sy n="68" d="100"/>
        </p:scale>
        <p:origin x="18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3-05-23T10:09:12.755" idx="1">
    <p:pos x="10" y="10"/>
    <p:text>updated condition for stiffened webs and moved equation to next slide</p:text>
    <p:extLst>
      <p:ext uri="{C676402C-5697-4E1C-873F-D02D1690AC5C}">
        <p15:threadingInfo xmlns:p15="http://schemas.microsoft.com/office/powerpoint/2012/main" timeZoneBias="42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D65F9B-8209-408B-937C-655A8A2190A5}" type="datetimeFigureOut">
              <a:rPr lang="en-US" smtClean="0"/>
              <a:t>5/24/2013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B079C1-9EF9-485E-8ABE-D27F4A05639C}" type="slidenum">
              <a:rPr lang="en-US" smtClean="0"/>
              <a:t>‹#›</a:t>
            </a:fld>
            <a:endParaRPr lang="en-US"/>
          </a:p>
        </p:txBody>
      </p:sp>
    </p:spTree>
    <p:extLst>
      <p:ext uri="{BB962C8B-B14F-4D97-AF65-F5344CB8AC3E}">
        <p14:creationId xmlns:p14="http://schemas.microsoft.com/office/powerpoint/2010/main" val="169421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B079C1-9EF9-485E-8ABE-D27F4A05639C}" type="slidenum">
              <a:rPr lang="en-US" smtClean="0"/>
              <a:t>7</a:t>
            </a:fld>
            <a:endParaRPr lang="en-US"/>
          </a:p>
        </p:txBody>
      </p:sp>
    </p:spTree>
    <p:extLst>
      <p:ext uri="{BB962C8B-B14F-4D97-AF65-F5344CB8AC3E}">
        <p14:creationId xmlns:p14="http://schemas.microsoft.com/office/powerpoint/2010/main" val="3630094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B079C1-9EF9-485E-8ABE-D27F4A05639C}" type="slidenum">
              <a:rPr lang="en-US" smtClean="0"/>
              <a:t>10</a:t>
            </a:fld>
            <a:endParaRPr lang="en-US"/>
          </a:p>
        </p:txBody>
      </p:sp>
    </p:spTree>
    <p:extLst>
      <p:ext uri="{BB962C8B-B14F-4D97-AF65-F5344CB8AC3E}">
        <p14:creationId xmlns:p14="http://schemas.microsoft.com/office/powerpoint/2010/main" val="1253324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175" y="0"/>
            <a:ext cx="9147175" cy="6867525"/>
            <a:chOff x="-2" y="0"/>
            <a:chExt cx="5762" cy="4326"/>
          </a:xfrm>
        </p:grpSpPr>
        <p:grpSp>
          <p:nvGrpSpPr>
            <p:cNvPr id="5" name="Group 3"/>
            <p:cNvGrpSpPr>
              <a:grpSpLocks/>
            </p:cNvGrpSpPr>
            <p:nvPr userDrawn="1"/>
          </p:nvGrpSpPr>
          <p:grpSpPr bwMode="auto">
            <a:xfrm>
              <a:off x="-2" y="0"/>
              <a:ext cx="5712" cy="4326"/>
              <a:chOff x="-2" y="0"/>
              <a:chExt cx="5712" cy="4326"/>
            </a:xfrm>
          </p:grpSpPr>
          <p:sp>
            <p:nvSpPr>
              <p:cNvPr id="8" name="Rectangle 4"/>
              <p:cNvSpPr>
                <a:spLocks noChangeArrowheads="1"/>
              </p:cNvSpPr>
              <p:nvPr/>
            </p:nvSpPr>
            <p:spPr bwMode="auto">
              <a:xfrm>
                <a:off x="-2" y="0"/>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9" name="Rectangle 5"/>
              <p:cNvSpPr>
                <a:spLocks noChangeArrowheads="1"/>
              </p:cNvSpPr>
              <p:nvPr/>
            </p:nvSpPr>
            <p:spPr bwMode="auto">
              <a:xfrm>
                <a:off x="9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10" name="Rectangle 6"/>
              <p:cNvSpPr>
                <a:spLocks noChangeArrowheads="1"/>
              </p:cNvSpPr>
              <p:nvPr/>
            </p:nvSpPr>
            <p:spPr bwMode="auto">
              <a:xfrm>
                <a:off x="19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11" name="Rectangle 7"/>
              <p:cNvSpPr>
                <a:spLocks noChangeArrowheads="1"/>
              </p:cNvSpPr>
              <p:nvPr/>
            </p:nvSpPr>
            <p:spPr bwMode="auto">
              <a:xfrm>
                <a:off x="28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12" name="Rectangle 8"/>
              <p:cNvSpPr>
                <a:spLocks noChangeArrowheads="1"/>
              </p:cNvSpPr>
              <p:nvPr/>
            </p:nvSpPr>
            <p:spPr bwMode="auto">
              <a:xfrm>
                <a:off x="38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13" name="Rectangle 9"/>
              <p:cNvSpPr>
                <a:spLocks noChangeArrowheads="1"/>
              </p:cNvSpPr>
              <p:nvPr/>
            </p:nvSpPr>
            <p:spPr bwMode="auto">
              <a:xfrm>
                <a:off x="47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14" name="Rectangle 10"/>
              <p:cNvSpPr>
                <a:spLocks noChangeArrowheads="1"/>
              </p:cNvSpPr>
              <p:nvPr/>
            </p:nvSpPr>
            <p:spPr bwMode="auto">
              <a:xfrm>
                <a:off x="57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15" name="Rectangle 11"/>
              <p:cNvSpPr>
                <a:spLocks noChangeArrowheads="1"/>
              </p:cNvSpPr>
              <p:nvPr/>
            </p:nvSpPr>
            <p:spPr bwMode="auto">
              <a:xfrm>
                <a:off x="67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16" name="Rectangle 12"/>
              <p:cNvSpPr>
                <a:spLocks noChangeArrowheads="1"/>
              </p:cNvSpPr>
              <p:nvPr/>
            </p:nvSpPr>
            <p:spPr bwMode="auto">
              <a:xfrm>
                <a:off x="76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17" name="Rectangle 13"/>
              <p:cNvSpPr>
                <a:spLocks noChangeArrowheads="1"/>
              </p:cNvSpPr>
              <p:nvPr/>
            </p:nvSpPr>
            <p:spPr bwMode="auto">
              <a:xfrm>
                <a:off x="86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18" name="Rectangle 14"/>
              <p:cNvSpPr>
                <a:spLocks noChangeArrowheads="1"/>
              </p:cNvSpPr>
              <p:nvPr/>
            </p:nvSpPr>
            <p:spPr bwMode="auto">
              <a:xfrm>
                <a:off x="95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19" name="Rectangle 15"/>
              <p:cNvSpPr>
                <a:spLocks noChangeArrowheads="1"/>
              </p:cNvSpPr>
              <p:nvPr/>
            </p:nvSpPr>
            <p:spPr bwMode="auto">
              <a:xfrm>
                <a:off x="105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20" name="Rectangle 16"/>
              <p:cNvSpPr>
                <a:spLocks noChangeArrowheads="1"/>
              </p:cNvSpPr>
              <p:nvPr/>
            </p:nvSpPr>
            <p:spPr bwMode="auto">
              <a:xfrm>
                <a:off x="115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21" name="Rectangle 17"/>
              <p:cNvSpPr>
                <a:spLocks noChangeArrowheads="1"/>
              </p:cNvSpPr>
              <p:nvPr/>
            </p:nvSpPr>
            <p:spPr bwMode="auto">
              <a:xfrm>
                <a:off x="124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22" name="Rectangle 18"/>
              <p:cNvSpPr>
                <a:spLocks noChangeArrowheads="1"/>
              </p:cNvSpPr>
              <p:nvPr/>
            </p:nvSpPr>
            <p:spPr bwMode="auto">
              <a:xfrm>
                <a:off x="134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23" name="Rectangle 19"/>
              <p:cNvSpPr>
                <a:spLocks noChangeArrowheads="1"/>
              </p:cNvSpPr>
              <p:nvPr/>
            </p:nvSpPr>
            <p:spPr bwMode="auto">
              <a:xfrm>
                <a:off x="143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24" name="Rectangle 20"/>
              <p:cNvSpPr>
                <a:spLocks noChangeArrowheads="1"/>
              </p:cNvSpPr>
              <p:nvPr/>
            </p:nvSpPr>
            <p:spPr bwMode="auto">
              <a:xfrm>
                <a:off x="153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25" name="Rectangle 21"/>
              <p:cNvSpPr>
                <a:spLocks noChangeArrowheads="1"/>
              </p:cNvSpPr>
              <p:nvPr/>
            </p:nvSpPr>
            <p:spPr bwMode="auto">
              <a:xfrm>
                <a:off x="163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26" name="Rectangle 22"/>
              <p:cNvSpPr>
                <a:spLocks noChangeArrowheads="1"/>
              </p:cNvSpPr>
              <p:nvPr/>
            </p:nvSpPr>
            <p:spPr bwMode="auto">
              <a:xfrm>
                <a:off x="172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27" name="Rectangle 23"/>
              <p:cNvSpPr>
                <a:spLocks noChangeArrowheads="1"/>
              </p:cNvSpPr>
              <p:nvPr/>
            </p:nvSpPr>
            <p:spPr bwMode="auto">
              <a:xfrm>
                <a:off x="182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28" name="Rectangle 24"/>
              <p:cNvSpPr>
                <a:spLocks noChangeArrowheads="1"/>
              </p:cNvSpPr>
              <p:nvPr/>
            </p:nvSpPr>
            <p:spPr bwMode="auto">
              <a:xfrm>
                <a:off x="191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29" name="Rectangle 25"/>
              <p:cNvSpPr>
                <a:spLocks noChangeArrowheads="1"/>
              </p:cNvSpPr>
              <p:nvPr/>
            </p:nvSpPr>
            <p:spPr bwMode="auto">
              <a:xfrm>
                <a:off x="201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 name="Rectangle 26"/>
              <p:cNvSpPr>
                <a:spLocks noChangeArrowheads="1"/>
              </p:cNvSpPr>
              <p:nvPr/>
            </p:nvSpPr>
            <p:spPr bwMode="auto">
              <a:xfrm>
                <a:off x="211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 name="Rectangle 27"/>
              <p:cNvSpPr>
                <a:spLocks noChangeArrowheads="1"/>
              </p:cNvSpPr>
              <p:nvPr/>
            </p:nvSpPr>
            <p:spPr bwMode="auto">
              <a:xfrm>
                <a:off x="220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2" name="Rectangle 28"/>
              <p:cNvSpPr>
                <a:spLocks noChangeArrowheads="1"/>
              </p:cNvSpPr>
              <p:nvPr/>
            </p:nvSpPr>
            <p:spPr bwMode="auto">
              <a:xfrm>
                <a:off x="230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3" name="Rectangle 29"/>
              <p:cNvSpPr>
                <a:spLocks noChangeArrowheads="1"/>
              </p:cNvSpPr>
              <p:nvPr/>
            </p:nvSpPr>
            <p:spPr bwMode="auto">
              <a:xfrm>
                <a:off x="239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4" name="Rectangle 30"/>
              <p:cNvSpPr>
                <a:spLocks noChangeArrowheads="1"/>
              </p:cNvSpPr>
              <p:nvPr/>
            </p:nvSpPr>
            <p:spPr bwMode="auto">
              <a:xfrm>
                <a:off x="249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5" name="Rectangle 31"/>
              <p:cNvSpPr>
                <a:spLocks noChangeArrowheads="1"/>
              </p:cNvSpPr>
              <p:nvPr/>
            </p:nvSpPr>
            <p:spPr bwMode="auto">
              <a:xfrm>
                <a:off x="259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6" name="Rectangle 32"/>
              <p:cNvSpPr>
                <a:spLocks noChangeArrowheads="1"/>
              </p:cNvSpPr>
              <p:nvPr/>
            </p:nvSpPr>
            <p:spPr bwMode="auto">
              <a:xfrm>
                <a:off x="268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7" name="Rectangle 33"/>
              <p:cNvSpPr>
                <a:spLocks noChangeArrowheads="1"/>
              </p:cNvSpPr>
              <p:nvPr/>
            </p:nvSpPr>
            <p:spPr bwMode="auto">
              <a:xfrm>
                <a:off x="278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8" name="Rectangle 34"/>
              <p:cNvSpPr>
                <a:spLocks noChangeArrowheads="1"/>
              </p:cNvSpPr>
              <p:nvPr/>
            </p:nvSpPr>
            <p:spPr bwMode="auto">
              <a:xfrm>
                <a:off x="287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9" name="Rectangle 35"/>
              <p:cNvSpPr>
                <a:spLocks noChangeArrowheads="1"/>
              </p:cNvSpPr>
              <p:nvPr/>
            </p:nvSpPr>
            <p:spPr bwMode="auto">
              <a:xfrm>
                <a:off x="297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40" name="Rectangle 36"/>
              <p:cNvSpPr>
                <a:spLocks noChangeArrowheads="1"/>
              </p:cNvSpPr>
              <p:nvPr/>
            </p:nvSpPr>
            <p:spPr bwMode="auto">
              <a:xfrm>
                <a:off x="307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41" name="Rectangle 37"/>
              <p:cNvSpPr>
                <a:spLocks noChangeArrowheads="1"/>
              </p:cNvSpPr>
              <p:nvPr/>
            </p:nvSpPr>
            <p:spPr bwMode="auto">
              <a:xfrm>
                <a:off x="316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42" name="Rectangle 38"/>
              <p:cNvSpPr>
                <a:spLocks noChangeArrowheads="1"/>
              </p:cNvSpPr>
              <p:nvPr/>
            </p:nvSpPr>
            <p:spPr bwMode="auto">
              <a:xfrm>
                <a:off x="326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43" name="Rectangle 39"/>
              <p:cNvSpPr>
                <a:spLocks noChangeArrowheads="1"/>
              </p:cNvSpPr>
              <p:nvPr/>
            </p:nvSpPr>
            <p:spPr bwMode="auto">
              <a:xfrm>
                <a:off x="335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44" name="Rectangle 40"/>
              <p:cNvSpPr>
                <a:spLocks noChangeArrowheads="1"/>
              </p:cNvSpPr>
              <p:nvPr/>
            </p:nvSpPr>
            <p:spPr bwMode="auto">
              <a:xfrm>
                <a:off x="345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45" name="Rectangle 41"/>
              <p:cNvSpPr>
                <a:spLocks noChangeArrowheads="1"/>
              </p:cNvSpPr>
              <p:nvPr/>
            </p:nvSpPr>
            <p:spPr bwMode="auto">
              <a:xfrm>
                <a:off x="355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46" name="Rectangle 42"/>
              <p:cNvSpPr>
                <a:spLocks noChangeArrowheads="1"/>
              </p:cNvSpPr>
              <p:nvPr/>
            </p:nvSpPr>
            <p:spPr bwMode="auto">
              <a:xfrm>
                <a:off x="364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47" name="Rectangle 43"/>
              <p:cNvSpPr>
                <a:spLocks noChangeArrowheads="1"/>
              </p:cNvSpPr>
              <p:nvPr/>
            </p:nvSpPr>
            <p:spPr bwMode="auto">
              <a:xfrm>
                <a:off x="374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48" name="Rectangle 44"/>
              <p:cNvSpPr>
                <a:spLocks noChangeArrowheads="1"/>
              </p:cNvSpPr>
              <p:nvPr/>
            </p:nvSpPr>
            <p:spPr bwMode="auto">
              <a:xfrm>
                <a:off x="383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49" name="Rectangle 45"/>
              <p:cNvSpPr>
                <a:spLocks noChangeArrowheads="1"/>
              </p:cNvSpPr>
              <p:nvPr/>
            </p:nvSpPr>
            <p:spPr bwMode="auto">
              <a:xfrm>
                <a:off x="393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50" name="Rectangle 46"/>
              <p:cNvSpPr>
                <a:spLocks noChangeArrowheads="1"/>
              </p:cNvSpPr>
              <p:nvPr/>
            </p:nvSpPr>
            <p:spPr bwMode="auto">
              <a:xfrm>
                <a:off x="403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51" name="Rectangle 47"/>
              <p:cNvSpPr>
                <a:spLocks noChangeArrowheads="1"/>
              </p:cNvSpPr>
              <p:nvPr/>
            </p:nvSpPr>
            <p:spPr bwMode="auto">
              <a:xfrm>
                <a:off x="412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52" name="Rectangle 48"/>
              <p:cNvSpPr>
                <a:spLocks noChangeArrowheads="1"/>
              </p:cNvSpPr>
              <p:nvPr/>
            </p:nvSpPr>
            <p:spPr bwMode="auto">
              <a:xfrm>
                <a:off x="422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53" name="Rectangle 49"/>
              <p:cNvSpPr>
                <a:spLocks noChangeArrowheads="1"/>
              </p:cNvSpPr>
              <p:nvPr/>
            </p:nvSpPr>
            <p:spPr bwMode="auto">
              <a:xfrm>
                <a:off x="431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54" name="Rectangle 50"/>
              <p:cNvSpPr>
                <a:spLocks noChangeArrowheads="1"/>
              </p:cNvSpPr>
              <p:nvPr/>
            </p:nvSpPr>
            <p:spPr bwMode="auto">
              <a:xfrm>
                <a:off x="441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55" name="Rectangle 51"/>
              <p:cNvSpPr>
                <a:spLocks noChangeArrowheads="1"/>
              </p:cNvSpPr>
              <p:nvPr/>
            </p:nvSpPr>
            <p:spPr bwMode="auto">
              <a:xfrm>
                <a:off x="451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56" name="Rectangle 52"/>
              <p:cNvSpPr>
                <a:spLocks noChangeArrowheads="1"/>
              </p:cNvSpPr>
              <p:nvPr/>
            </p:nvSpPr>
            <p:spPr bwMode="auto">
              <a:xfrm>
                <a:off x="460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57" name="Rectangle 53"/>
              <p:cNvSpPr>
                <a:spLocks noChangeArrowheads="1"/>
              </p:cNvSpPr>
              <p:nvPr/>
            </p:nvSpPr>
            <p:spPr bwMode="auto">
              <a:xfrm>
                <a:off x="470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58" name="Rectangle 54"/>
              <p:cNvSpPr>
                <a:spLocks noChangeArrowheads="1"/>
              </p:cNvSpPr>
              <p:nvPr/>
            </p:nvSpPr>
            <p:spPr bwMode="auto">
              <a:xfrm>
                <a:off x="479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59" name="Rectangle 55"/>
              <p:cNvSpPr>
                <a:spLocks noChangeArrowheads="1"/>
              </p:cNvSpPr>
              <p:nvPr/>
            </p:nvSpPr>
            <p:spPr bwMode="auto">
              <a:xfrm>
                <a:off x="489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60" name="Rectangle 56"/>
              <p:cNvSpPr>
                <a:spLocks noChangeArrowheads="1"/>
              </p:cNvSpPr>
              <p:nvPr/>
            </p:nvSpPr>
            <p:spPr bwMode="auto">
              <a:xfrm>
                <a:off x="499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61" name="Rectangle 57"/>
              <p:cNvSpPr>
                <a:spLocks noChangeArrowheads="1"/>
              </p:cNvSpPr>
              <p:nvPr/>
            </p:nvSpPr>
            <p:spPr bwMode="auto">
              <a:xfrm>
                <a:off x="508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62" name="Rectangle 58"/>
              <p:cNvSpPr>
                <a:spLocks noChangeArrowheads="1"/>
              </p:cNvSpPr>
              <p:nvPr/>
            </p:nvSpPr>
            <p:spPr bwMode="auto">
              <a:xfrm>
                <a:off x="518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63" name="Rectangle 59"/>
              <p:cNvSpPr>
                <a:spLocks noChangeArrowheads="1"/>
              </p:cNvSpPr>
              <p:nvPr/>
            </p:nvSpPr>
            <p:spPr bwMode="auto">
              <a:xfrm>
                <a:off x="527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64" name="Rectangle 60"/>
              <p:cNvSpPr>
                <a:spLocks noChangeArrowheads="1"/>
              </p:cNvSpPr>
              <p:nvPr/>
            </p:nvSpPr>
            <p:spPr bwMode="auto">
              <a:xfrm>
                <a:off x="537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65" name="Rectangle 61"/>
              <p:cNvSpPr>
                <a:spLocks noChangeArrowheads="1"/>
              </p:cNvSpPr>
              <p:nvPr/>
            </p:nvSpPr>
            <p:spPr bwMode="auto">
              <a:xfrm>
                <a:off x="547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66" name="Rectangle 62"/>
              <p:cNvSpPr>
                <a:spLocks noChangeArrowheads="1"/>
              </p:cNvSpPr>
              <p:nvPr/>
            </p:nvSpPr>
            <p:spPr bwMode="auto">
              <a:xfrm>
                <a:off x="556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67" name="Rectangle 63"/>
              <p:cNvSpPr>
                <a:spLocks noChangeArrowheads="1"/>
              </p:cNvSpPr>
              <p:nvPr/>
            </p:nvSpPr>
            <p:spPr bwMode="auto">
              <a:xfrm>
                <a:off x="566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grpSp>
        <p:sp>
          <p:nvSpPr>
            <p:cNvPr id="6" name="Rectangle 64"/>
            <p:cNvSpPr>
              <a:spLocks noChangeArrowheads="1"/>
            </p:cNvSpPr>
            <p:nvPr/>
          </p:nvSpPr>
          <p:spPr bwMode="auto">
            <a:xfrm>
              <a:off x="429" y="0"/>
              <a:ext cx="5331" cy="4320"/>
            </a:xfrm>
            <a:prstGeom prst="rect">
              <a:avLst/>
            </a:prstGeom>
            <a:solidFill>
              <a:schemeClr val="accent1">
                <a:alpha val="50000"/>
              </a:schemeClr>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7" name="Rectangle 65"/>
            <p:cNvSpPr>
              <a:spLocks noChangeArrowheads="1"/>
            </p:cNvSpPr>
            <p:nvPr/>
          </p:nvSpPr>
          <p:spPr bwMode="auto">
            <a:xfrm>
              <a:off x="0" y="0"/>
              <a:ext cx="5760" cy="321"/>
            </a:xfrm>
            <a:prstGeom prst="rect">
              <a:avLst/>
            </a:prstGeom>
            <a:solidFill>
              <a:schemeClr val="hlink">
                <a:alpha val="50000"/>
              </a:schemeClr>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grpSp>
      <p:sp>
        <p:nvSpPr>
          <p:cNvPr id="68" name="Rectangle 66"/>
          <p:cNvSpPr>
            <a:spLocks noChangeArrowheads="1"/>
          </p:cNvSpPr>
          <p:nvPr/>
        </p:nvSpPr>
        <p:spPr bwMode="auto">
          <a:xfrm>
            <a:off x="3505200" y="2590800"/>
            <a:ext cx="4892675" cy="76200"/>
          </a:xfrm>
          <a:prstGeom prst="rect">
            <a:avLst/>
          </a:prstGeom>
          <a:solidFill>
            <a:schemeClr val="hlink">
              <a:alpha val="50000"/>
            </a:schemeClr>
          </a:solidFill>
          <a:ln w="9525">
            <a:noFill/>
            <a:miter lim="800000"/>
            <a:headEnd/>
            <a:tailEnd/>
          </a:ln>
          <a:effectLst/>
        </p:spPr>
        <p:txBody>
          <a:bodyPr wrap="none" anchor="ctr"/>
          <a:lstStyle/>
          <a:p>
            <a:pPr algn="ctr" eaLnBrk="1" hangingPunct="1">
              <a:defRPr/>
            </a:pPr>
            <a:endParaRPr kumimoji="1" lang="en-US">
              <a:latin typeface="Helvetica" pitchFamily="96" charset="0"/>
              <a:ea typeface="ＭＳ Ｐゴシック" pitchFamily="96" charset="-128"/>
            </a:endParaRPr>
          </a:p>
        </p:txBody>
      </p:sp>
      <p:sp>
        <p:nvSpPr>
          <p:cNvPr id="4163" name="Rectangle 67"/>
          <p:cNvSpPr>
            <a:spLocks noGrp="1" noChangeArrowheads="1"/>
          </p:cNvSpPr>
          <p:nvPr>
            <p:ph type="ctrTitle" sz="quarter"/>
          </p:nvPr>
        </p:nvSpPr>
        <p:spPr>
          <a:xfrm>
            <a:off x="779463" y="1447800"/>
            <a:ext cx="7678737" cy="1081088"/>
          </a:xfrm>
        </p:spPr>
        <p:txBody>
          <a:bodyPr/>
          <a:lstStyle>
            <a:lvl1pPr algn="r">
              <a:defRPr/>
            </a:lvl1pPr>
          </a:lstStyle>
          <a:p>
            <a:r>
              <a:rPr lang="en-US"/>
              <a:t>Click to edit Master title style</a:t>
            </a:r>
          </a:p>
        </p:txBody>
      </p:sp>
      <p:sp>
        <p:nvSpPr>
          <p:cNvPr id="4164" name="Rectangle 68"/>
          <p:cNvSpPr>
            <a:spLocks noGrp="1" noChangeArrowheads="1"/>
          </p:cNvSpPr>
          <p:nvPr>
            <p:ph type="subTitle" sz="quarter" idx="1"/>
          </p:nvPr>
        </p:nvSpPr>
        <p:spPr>
          <a:xfrm>
            <a:off x="4021138" y="2860675"/>
            <a:ext cx="4437062" cy="3114675"/>
          </a:xfrm>
        </p:spPr>
        <p:txBody>
          <a:bodyPr/>
          <a:lstStyle>
            <a:lvl1pPr marL="0" indent="0">
              <a:buFont typeface="Wingdings" pitchFamily="96" charset="2"/>
              <a:buNone/>
              <a:defRPr/>
            </a:lvl1pPr>
          </a:lstStyle>
          <a:p>
            <a:r>
              <a:rPr lang="en-US"/>
              <a:t>Click to edit Master subtitle style</a:t>
            </a:r>
          </a:p>
        </p:txBody>
      </p:sp>
      <p:sp>
        <p:nvSpPr>
          <p:cNvPr id="69" name="Rectangle 69"/>
          <p:cNvSpPr>
            <a:spLocks noGrp="1" noChangeArrowheads="1"/>
          </p:cNvSpPr>
          <p:nvPr>
            <p:ph type="dt" sz="quarter" idx="10"/>
          </p:nvPr>
        </p:nvSpPr>
        <p:spPr>
          <a:xfrm>
            <a:off x="685800" y="6248400"/>
            <a:ext cx="1905000" cy="457200"/>
          </a:xfrm>
        </p:spPr>
        <p:txBody>
          <a:bodyPr/>
          <a:lstStyle>
            <a:lvl1pPr>
              <a:defRPr/>
            </a:lvl1pPr>
          </a:lstStyle>
          <a:p>
            <a:pPr>
              <a:defRPr/>
            </a:pPr>
            <a:endParaRPr lang="en-US"/>
          </a:p>
        </p:txBody>
      </p:sp>
      <p:sp>
        <p:nvSpPr>
          <p:cNvPr id="70" name="Rectangle 70"/>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71" name="Rectangle 71"/>
          <p:cNvSpPr>
            <a:spLocks noGrp="1" noChangeArrowheads="1"/>
          </p:cNvSpPr>
          <p:nvPr>
            <p:ph type="sldNum" sz="quarter" idx="12"/>
          </p:nvPr>
        </p:nvSpPr>
        <p:spPr>
          <a:xfrm>
            <a:off x="6553200" y="6248400"/>
            <a:ext cx="1905000" cy="457200"/>
          </a:xfrm>
        </p:spPr>
        <p:txBody>
          <a:bodyPr/>
          <a:lstStyle>
            <a:lvl1pPr>
              <a:defRPr/>
            </a:lvl1pPr>
          </a:lstStyle>
          <a:p>
            <a:fld id="{B52A4FB9-1ADB-4679-B248-EF47AAA4EF02}" type="slidenum">
              <a:rPr lang="en-US"/>
              <a:pPr/>
              <a:t>‹#›</a:t>
            </a:fld>
            <a:endParaRPr lang="en-US"/>
          </a:p>
        </p:txBody>
      </p:sp>
    </p:spTree>
    <p:extLst>
      <p:ext uri="{BB962C8B-B14F-4D97-AF65-F5344CB8AC3E}">
        <p14:creationId xmlns:p14="http://schemas.microsoft.com/office/powerpoint/2010/main" val="3819230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7"/>
          <p:cNvSpPr>
            <a:spLocks noGrp="1" noChangeArrowheads="1"/>
          </p:cNvSpPr>
          <p:nvPr>
            <p:ph type="dt" sz="half" idx="10"/>
          </p:nvPr>
        </p:nvSpPr>
        <p:spPr>
          <a:ln/>
        </p:spPr>
        <p:txBody>
          <a:bodyPr/>
          <a:lstStyle>
            <a:lvl1pPr>
              <a:defRPr/>
            </a:lvl1pPr>
          </a:lstStyle>
          <a:p>
            <a:pPr>
              <a:defRPr/>
            </a:pPr>
            <a:endParaRPr lang="en-US"/>
          </a:p>
        </p:txBody>
      </p:sp>
      <p:sp>
        <p:nvSpPr>
          <p:cNvPr id="5" name="Rectangle 68"/>
          <p:cNvSpPr>
            <a:spLocks noGrp="1" noChangeArrowheads="1"/>
          </p:cNvSpPr>
          <p:nvPr>
            <p:ph type="ftr" sz="quarter" idx="11"/>
          </p:nvPr>
        </p:nvSpPr>
        <p:spPr>
          <a:ln/>
        </p:spPr>
        <p:txBody>
          <a:bodyPr/>
          <a:lstStyle>
            <a:lvl1pPr>
              <a:defRPr/>
            </a:lvl1pPr>
          </a:lstStyle>
          <a:p>
            <a:pPr>
              <a:defRPr/>
            </a:pPr>
            <a:endParaRPr lang="en-US"/>
          </a:p>
        </p:txBody>
      </p:sp>
      <p:sp>
        <p:nvSpPr>
          <p:cNvPr id="6" name="Rectangle 69"/>
          <p:cNvSpPr>
            <a:spLocks noGrp="1" noChangeArrowheads="1"/>
          </p:cNvSpPr>
          <p:nvPr>
            <p:ph type="sldNum" sz="quarter" idx="12"/>
          </p:nvPr>
        </p:nvSpPr>
        <p:spPr>
          <a:ln/>
        </p:spPr>
        <p:txBody>
          <a:bodyPr/>
          <a:lstStyle>
            <a:lvl1pPr>
              <a:defRPr/>
            </a:lvl1pPr>
          </a:lstStyle>
          <a:p>
            <a:fld id="{1753E9FD-E086-416A-839D-A0952CECFEBC}" type="slidenum">
              <a:rPr lang="en-US"/>
              <a:pPr/>
              <a:t>‹#›</a:t>
            </a:fld>
            <a:endParaRPr lang="en-US"/>
          </a:p>
        </p:txBody>
      </p:sp>
    </p:spTree>
    <p:extLst>
      <p:ext uri="{BB962C8B-B14F-4D97-AF65-F5344CB8AC3E}">
        <p14:creationId xmlns:p14="http://schemas.microsoft.com/office/powerpoint/2010/main" val="4070368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94538" y="0"/>
            <a:ext cx="2049462" cy="6846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42975" y="0"/>
            <a:ext cx="5999163" cy="6846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7"/>
          <p:cNvSpPr>
            <a:spLocks noGrp="1" noChangeArrowheads="1"/>
          </p:cNvSpPr>
          <p:nvPr>
            <p:ph type="dt" sz="half" idx="10"/>
          </p:nvPr>
        </p:nvSpPr>
        <p:spPr>
          <a:ln/>
        </p:spPr>
        <p:txBody>
          <a:bodyPr/>
          <a:lstStyle>
            <a:lvl1pPr>
              <a:defRPr/>
            </a:lvl1pPr>
          </a:lstStyle>
          <a:p>
            <a:pPr>
              <a:defRPr/>
            </a:pPr>
            <a:endParaRPr lang="en-US"/>
          </a:p>
        </p:txBody>
      </p:sp>
      <p:sp>
        <p:nvSpPr>
          <p:cNvPr id="5" name="Rectangle 68"/>
          <p:cNvSpPr>
            <a:spLocks noGrp="1" noChangeArrowheads="1"/>
          </p:cNvSpPr>
          <p:nvPr>
            <p:ph type="ftr" sz="quarter" idx="11"/>
          </p:nvPr>
        </p:nvSpPr>
        <p:spPr>
          <a:ln/>
        </p:spPr>
        <p:txBody>
          <a:bodyPr/>
          <a:lstStyle>
            <a:lvl1pPr>
              <a:defRPr/>
            </a:lvl1pPr>
          </a:lstStyle>
          <a:p>
            <a:pPr>
              <a:defRPr/>
            </a:pPr>
            <a:endParaRPr lang="en-US"/>
          </a:p>
        </p:txBody>
      </p:sp>
      <p:sp>
        <p:nvSpPr>
          <p:cNvPr id="6" name="Rectangle 69"/>
          <p:cNvSpPr>
            <a:spLocks noGrp="1" noChangeArrowheads="1"/>
          </p:cNvSpPr>
          <p:nvPr>
            <p:ph type="sldNum" sz="quarter" idx="12"/>
          </p:nvPr>
        </p:nvSpPr>
        <p:spPr>
          <a:ln/>
        </p:spPr>
        <p:txBody>
          <a:bodyPr/>
          <a:lstStyle>
            <a:lvl1pPr>
              <a:defRPr/>
            </a:lvl1pPr>
          </a:lstStyle>
          <a:p>
            <a:fld id="{9D16243C-17B2-42F1-8308-05E93769B5A0}" type="slidenum">
              <a:rPr lang="en-US"/>
              <a:pPr/>
              <a:t>‹#›</a:t>
            </a:fld>
            <a:endParaRPr lang="en-US"/>
          </a:p>
        </p:txBody>
      </p:sp>
    </p:spTree>
    <p:extLst>
      <p:ext uri="{BB962C8B-B14F-4D97-AF65-F5344CB8AC3E}">
        <p14:creationId xmlns:p14="http://schemas.microsoft.com/office/powerpoint/2010/main" val="1137213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7"/>
          <p:cNvSpPr>
            <a:spLocks noGrp="1" noChangeArrowheads="1"/>
          </p:cNvSpPr>
          <p:nvPr>
            <p:ph type="dt" sz="half" idx="10"/>
          </p:nvPr>
        </p:nvSpPr>
        <p:spPr>
          <a:ln/>
        </p:spPr>
        <p:txBody>
          <a:bodyPr/>
          <a:lstStyle>
            <a:lvl1pPr>
              <a:defRPr/>
            </a:lvl1pPr>
          </a:lstStyle>
          <a:p>
            <a:pPr>
              <a:defRPr/>
            </a:pPr>
            <a:endParaRPr lang="en-US"/>
          </a:p>
        </p:txBody>
      </p:sp>
      <p:sp>
        <p:nvSpPr>
          <p:cNvPr id="5" name="Rectangle 68"/>
          <p:cNvSpPr>
            <a:spLocks noGrp="1" noChangeArrowheads="1"/>
          </p:cNvSpPr>
          <p:nvPr>
            <p:ph type="ftr" sz="quarter" idx="11"/>
          </p:nvPr>
        </p:nvSpPr>
        <p:spPr>
          <a:ln/>
        </p:spPr>
        <p:txBody>
          <a:bodyPr/>
          <a:lstStyle>
            <a:lvl1pPr>
              <a:defRPr/>
            </a:lvl1pPr>
          </a:lstStyle>
          <a:p>
            <a:pPr>
              <a:defRPr/>
            </a:pPr>
            <a:endParaRPr lang="en-US"/>
          </a:p>
        </p:txBody>
      </p:sp>
      <p:sp>
        <p:nvSpPr>
          <p:cNvPr id="6" name="Rectangle 69"/>
          <p:cNvSpPr>
            <a:spLocks noGrp="1" noChangeArrowheads="1"/>
          </p:cNvSpPr>
          <p:nvPr>
            <p:ph type="sldNum" sz="quarter" idx="12"/>
          </p:nvPr>
        </p:nvSpPr>
        <p:spPr>
          <a:ln/>
        </p:spPr>
        <p:txBody>
          <a:bodyPr/>
          <a:lstStyle>
            <a:lvl1pPr>
              <a:defRPr/>
            </a:lvl1pPr>
          </a:lstStyle>
          <a:p>
            <a:fld id="{AC369634-F8B1-4D6B-A3D6-150ED1F935F9}" type="slidenum">
              <a:rPr lang="en-US"/>
              <a:pPr/>
              <a:t>‹#›</a:t>
            </a:fld>
            <a:endParaRPr lang="en-US"/>
          </a:p>
        </p:txBody>
      </p:sp>
    </p:spTree>
    <p:extLst>
      <p:ext uri="{BB962C8B-B14F-4D97-AF65-F5344CB8AC3E}">
        <p14:creationId xmlns:p14="http://schemas.microsoft.com/office/powerpoint/2010/main" val="2234773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7"/>
          <p:cNvSpPr>
            <a:spLocks noGrp="1" noChangeArrowheads="1"/>
          </p:cNvSpPr>
          <p:nvPr>
            <p:ph type="dt" sz="half" idx="10"/>
          </p:nvPr>
        </p:nvSpPr>
        <p:spPr>
          <a:ln/>
        </p:spPr>
        <p:txBody>
          <a:bodyPr/>
          <a:lstStyle>
            <a:lvl1pPr>
              <a:defRPr/>
            </a:lvl1pPr>
          </a:lstStyle>
          <a:p>
            <a:pPr>
              <a:defRPr/>
            </a:pPr>
            <a:endParaRPr lang="en-US"/>
          </a:p>
        </p:txBody>
      </p:sp>
      <p:sp>
        <p:nvSpPr>
          <p:cNvPr id="5" name="Rectangle 68"/>
          <p:cNvSpPr>
            <a:spLocks noGrp="1" noChangeArrowheads="1"/>
          </p:cNvSpPr>
          <p:nvPr>
            <p:ph type="ftr" sz="quarter" idx="11"/>
          </p:nvPr>
        </p:nvSpPr>
        <p:spPr>
          <a:ln/>
        </p:spPr>
        <p:txBody>
          <a:bodyPr/>
          <a:lstStyle>
            <a:lvl1pPr>
              <a:defRPr/>
            </a:lvl1pPr>
          </a:lstStyle>
          <a:p>
            <a:pPr>
              <a:defRPr/>
            </a:pPr>
            <a:endParaRPr lang="en-US"/>
          </a:p>
        </p:txBody>
      </p:sp>
      <p:sp>
        <p:nvSpPr>
          <p:cNvPr id="6" name="Rectangle 69"/>
          <p:cNvSpPr>
            <a:spLocks noGrp="1" noChangeArrowheads="1"/>
          </p:cNvSpPr>
          <p:nvPr>
            <p:ph type="sldNum" sz="quarter" idx="12"/>
          </p:nvPr>
        </p:nvSpPr>
        <p:spPr>
          <a:ln/>
        </p:spPr>
        <p:txBody>
          <a:bodyPr/>
          <a:lstStyle>
            <a:lvl1pPr>
              <a:defRPr/>
            </a:lvl1pPr>
          </a:lstStyle>
          <a:p>
            <a:fld id="{F5312C02-42D8-410E-A633-3C1405F2E113}" type="slidenum">
              <a:rPr lang="en-US"/>
              <a:pPr/>
              <a:t>‹#›</a:t>
            </a:fld>
            <a:endParaRPr lang="en-US"/>
          </a:p>
        </p:txBody>
      </p:sp>
    </p:spTree>
    <p:extLst>
      <p:ext uri="{BB962C8B-B14F-4D97-AF65-F5344CB8AC3E}">
        <p14:creationId xmlns:p14="http://schemas.microsoft.com/office/powerpoint/2010/main" val="686506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42975" y="960438"/>
            <a:ext cx="3984625" cy="58864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80000" y="960438"/>
            <a:ext cx="3984625" cy="58864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7"/>
          <p:cNvSpPr>
            <a:spLocks noGrp="1" noChangeArrowheads="1"/>
          </p:cNvSpPr>
          <p:nvPr>
            <p:ph type="dt" sz="half" idx="10"/>
          </p:nvPr>
        </p:nvSpPr>
        <p:spPr>
          <a:ln/>
        </p:spPr>
        <p:txBody>
          <a:bodyPr/>
          <a:lstStyle>
            <a:lvl1pPr>
              <a:defRPr/>
            </a:lvl1pPr>
          </a:lstStyle>
          <a:p>
            <a:pPr>
              <a:defRPr/>
            </a:pPr>
            <a:endParaRPr lang="en-US"/>
          </a:p>
        </p:txBody>
      </p:sp>
      <p:sp>
        <p:nvSpPr>
          <p:cNvPr id="6" name="Rectangle 68"/>
          <p:cNvSpPr>
            <a:spLocks noGrp="1" noChangeArrowheads="1"/>
          </p:cNvSpPr>
          <p:nvPr>
            <p:ph type="ftr" sz="quarter" idx="11"/>
          </p:nvPr>
        </p:nvSpPr>
        <p:spPr>
          <a:ln/>
        </p:spPr>
        <p:txBody>
          <a:bodyPr/>
          <a:lstStyle>
            <a:lvl1pPr>
              <a:defRPr/>
            </a:lvl1pPr>
          </a:lstStyle>
          <a:p>
            <a:pPr>
              <a:defRPr/>
            </a:pPr>
            <a:endParaRPr lang="en-US"/>
          </a:p>
        </p:txBody>
      </p:sp>
      <p:sp>
        <p:nvSpPr>
          <p:cNvPr id="7" name="Rectangle 69"/>
          <p:cNvSpPr>
            <a:spLocks noGrp="1" noChangeArrowheads="1"/>
          </p:cNvSpPr>
          <p:nvPr>
            <p:ph type="sldNum" sz="quarter" idx="12"/>
          </p:nvPr>
        </p:nvSpPr>
        <p:spPr>
          <a:ln/>
        </p:spPr>
        <p:txBody>
          <a:bodyPr/>
          <a:lstStyle>
            <a:lvl1pPr>
              <a:defRPr/>
            </a:lvl1pPr>
          </a:lstStyle>
          <a:p>
            <a:fld id="{3DB204EC-206C-4DF0-856B-5BD6A7D16692}" type="slidenum">
              <a:rPr lang="en-US"/>
              <a:pPr/>
              <a:t>‹#›</a:t>
            </a:fld>
            <a:endParaRPr lang="en-US"/>
          </a:p>
        </p:txBody>
      </p:sp>
    </p:spTree>
    <p:extLst>
      <p:ext uri="{BB962C8B-B14F-4D97-AF65-F5344CB8AC3E}">
        <p14:creationId xmlns:p14="http://schemas.microsoft.com/office/powerpoint/2010/main" val="1121523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7"/>
          <p:cNvSpPr>
            <a:spLocks noGrp="1" noChangeArrowheads="1"/>
          </p:cNvSpPr>
          <p:nvPr>
            <p:ph type="dt" sz="half" idx="10"/>
          </p:nvPr>
        </p:nvSpPr>
        <p:spPr>
          <a:ln/>
        </p:spPr>
        <p:txBody>
          <a:bodyPr/>
          <a:lstStyle>
            <a:lvl1pPr>
              <a:defRPr/>
            </a:lvl1pPr>
          </a:lstStyle>
          <a:p>
            <a:pPr>
              <a:defRPr/>
            </a:pPr>
            <a:endParaRPr lang="en-US"/>
          </a:p>
        </p:txBody>
      </p:sp>
      <p:sp>
        <p:nvSpPr>
          <p:cNvPr id="8" name="Rectangle 68"/>
          <p:cNvSpPr>
            <a:spLocks noGrp="1" noChangeArrowheads="1"/>
          </p:cNvSpPr>
          <p:nvPr>
            <p:ph type="ftr" sz="quarter" idx="11"/>
          </p:nvPr>
        </p:nvSpPr>
        <p:spPr>
          <a:ln/>
        </p:spPr>
        <p:txBody>
          <a:bodyPr/>
          <a:lstStyle>
            <a:lvl1pPr>
              <a:defRPr/>
            </a:lvl1pPr>
          </a:lstStyle>
          <a:p>
            <a:pPr>
              <a:defRPr/>
            </a:pPr>
            <a:endParaRPr lang="en-US"/>
          </a:p>
        </p:txBody>
      </p:sp>
      <p:sp>
        <p:nvSpPr>
          <p:cNvPr id="9" name="Rectangle 69"/>
          <p:cNvSpPr>
            <a:spLocks noGrp="1" noChangeArrowheads="1"/>
          </p:cNvSpPr>
          <p:nvPr>
            <p:ph type="sldNum" sz="quarter" idx="12"/>
          </p:nvPr>
        </p:nvSpPr>
        <p:spPr>
          <a:ln/>
        </p:spPr>
        <p:txBody>
          <a:bodyPr/>
          <a:lstStyle>
            <a:lvl1pPr>
              <a:defRPr/>
            </a:lvl1pPr>
          </a:lstStyle>
          <a:p>
            <a:fld id="{2B10FFD7-A851-4E1F-B32B-B76E35368C83}" type="slidenum">
              <a:rPr lang="en-US"/>
              <a:pPr/>
              <a:t>‹#›</a:t>
            </a:fld>
            <a:endParaRPr lang="en-US"/>
          </a:p>
        </p:txBody>
      </p:sp>
    </p:spTree>
    <p:extLst>
      <p:ext uri="{BB962C8B-B14F-4D97-AF65-F5344CB8AC3E}">
        <p14:creationId xmlns:p14="http://schemas.microsoft.com/office/powerpoint/2010/main" val="1586374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7"/>
          <p:cNvSpPr>
            <a:spLocks noGrp="1" noChangeArrowheads="1"/>
          </p:cNvSpPr>
          <p:nvPr>
            <p:ph type="dt" sz="half" idx="10"/>
          </p:nvPr>
        </p:nvSpPr>
        <p:spPr>
          <a:ln/>
        </p:spPr>
        <p:txBody>
          <a:bodyPr/>
          <a:lstStyle>
            <a:lvl1pPr>
              <a:defRPr/>
            </a:lvl1pPr>
          </a:lstStyle>
          <a:p>
            <a:pPr>
              <a:defRPr/>
            </a:pPr>
            <a:endParaRPr lang="en-US"/>
          </a:p>
        </p:txBody>
      </p:sp>
      <p:sp>
        <p:nvSpPr>
          <p:cNvPr id="4" name="Rectangle 68"/>
          <p:cNvSpPr>
            <a:spLocks noGrp="1" noChangeArrowheads="1"/>
          </p:cNvSpPr>
          <p:nvPr>
            <p:ph type="ftr" sz="quarter" idx="11"/>
          </p:nvPr>
        </p:nvSpPr>
        <p:spPr>
          <a:ln/>
        </p:spPr>
        <p:txBody>
          <a:bodyPr/>
          <a:lstStyle>
            <a:lvl1pPr>
              <a:defRPr/>
            </a:lvl1pPr>
          </a:lstStyle>
          <a:p>
            <a:pPr>
              <a:defRPr/>
            </a:pPr>
            <a:endParaRPr lang="en-US"/>
          </a:p>
        </p:txBody>
      </p:sp>
      <p:sp>
        <p:nvSpPr>
          <p:cNvPr id="5" name="Rectangle 69"/>
          <p:cNvSpPr>
            <a:spLocks noGrp="1" noChangeArrowheads="1"/>
          </p:cNvSpPr>
          <p:nvPr>
            <p:ph type="sldNum" sz="quarter" idx="12"/>
          </p:nvPr>
        </p:nvSpPr>
        <p:spPr>
          <a:ln/>
        </p:spPr>
        <p:txBody>
          <a:bodyPr/>
          <a:lstStyle>
            <a:lvl1pPr>
              <a:defRPr/>
            </a:lvl1pPr>
          </a:lstStyle>
          <a:p>
            <a:fld id="{D1115C01-B0BF-45A8-B25E-6C204B83458C}" type="slidenum">
              <a:rPr lang="en-US"/>
              <a:pPr/>
              <a:t>‹#›</a:t>
            </a:fld>
            <a:endParaRPr lang="en-US"/>
          </a:p>
        </p:txBody>
      </p:sp>
    </p:spTree>
    <p:extLst>
      <p:ext uri="{BB962C8B-B14F-4D97-AF65-F5344CB8AC3E}">
        <p14:creationId xmlns:p14="http://schemas.microsoft.com/office/powerpoint/2010/main" val="1250136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7"/>
          <p:cNvSpPr>
            <a:spLocks noGrp="1" noChangeArrowheads="1"/>
          </p:cNvSpPr>
          <p:nvPr>
            <p:ph type="dt" sz="half" idx="10"/>
          </p:nvPr>
        </p:nvSpPr>
        <p:spPr>
          <a:ln/>
        </p:spPr>
        <p:txBody>
          <a:bodyPr/>
          <a:lstStyle>
            <a:lvl1pPr>
              <a:defRPr/>
            </a:lvl1pPr>
          </a:lstStyle>
          <a:p>
            <a:pPr>
              <a:defRPr/>
            </a:pPr>
            <a:endParaRPr lang="en-US"/>
          </a:p>
        </p:txBody>
      </p:sp>
      <p:sp>
        <p:nvSpPr>
          <p:cNvPr id="3" name="Rectangle 68"/>
          <p:cNvSpPr>
            <a:spLocks noGrp="1" noChangeArrowheads="1"/>
          </p:cNvSpPr>
          <p:nvPr>
            <p:ph type="ftr" sz="quarter" idx="11"/>
          </p:nvPr>
        </p:nvSpPr>
        <p:spPr>
          <a:ln/>
        </p:spPr>
        <p:txBody>
          <a:bodyPr/>
          <a:lstStyle>
            <a:lvl1pPr>
              <a:defRPr/>
            </a:lvl1pPr>
          </a:lstStyle>
          <a:p>
            <a:pPr>
              <a:defRPr/>
            </a:pPr>
            <a:endParaRPr lang="en-US"/>
          </a:p>
        </p:txBody>
      </p:sp>
      <p:sp>
        <p:nvSpPr>
          <p:cNvPr id="4" name="Rectangle 69"/>
          <p:cNvSpPr>
            <a:spLocks noGrp="1" noChangeArrowheads="1"/>
          </p:cNvSpPr>
          <p:nvPr>
            <p:ph type="sldNum" sz="quarter" idx="12"/>
          </p:nvPr>
        </p:nvSpPr>
        <p:spPr>
          <a:ln/>
        </p:spPr>
        <p:txBody>
          <a:bodyPr/>
          <a:lstStyle>
            <a:lvl1pPr>
              <a:defRPr/>
            </a:lvl1pPr>
          </a:lstStyle>
          <a:p>
            <a:fld id="{FCF55CE9-C546-450C-BAD7-4C8CE4D123D6}" type="slidenum">
              <a:rPr lang="en-US"/>
              <a:pPr/>
              <a:t>‹#›</a:t>
            </a:fld>
            <a:endParaRPr lang="en-US"/>
          </a:p>
        </p:txBody>
      </p:sp>
    </p:spTree>
    <p:extLst>
      <p:ext uri="{BB962C8B-B14F-4D97-AF65-F5344CB8AC3E}">
        <p14:creationId xmlns:p14="http://schemas.microsoft.com/office/powerpoint/2010/main" val="3311924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7"/>
          <p:cNvSpPr>
            <a:spLocks noGrp="1" noChangeArrowheads="1"/>
          </p:cNvSpPr>
          <p:nvPr>
            <p:ph type="dt" sz="half" idx="10"/>
          </p:nvPr>
        </p:nvSpPr>
        <p:spPr>
          <a:ln/>
        </p:spPr>
        <p:txBody>
          <a:bodyPr/>
          <a:lstStyle>
            <a:lvl1pPr>
              <a:defRPr/>
            </a:lvl1pPr>
          </a:lstStyle>
          <a:p>
            <a:pPr>
              <a:defRPr/>
            </a:pPr>
            <a:endParaRPr lang="en-US"/>
          </a:p>
        </p:txBody>
      </p:sp>
      <p:sp>
        <p:nvSpPr>
          <p:cNvPr id="6" name="Rectangle 68"/>
          <p:cNvSpPr>
            <a:spLocks noGrp="1" noChangeArrowheads="1"/>
          </p:cNvSpPr>
          <p:nvPr>
            <p:ph type="ftr" sz="quarter" idx="11"/>
          </p:nvPr>
        </p:nvSpPr>
        <p:spPr>
          <a:ln/>
        </p:spPr>
        <p:txBody>
          <a:bodyPr/>
          <a:lstStyle>
            <a:lvl1pPr>
              <a:defRPr/>
            </a:lvl1pPr>
          </a:lstStyle>
          <a:p>
            <a:pPr>
              <a:defRPr/>
            </a:pPr>
            <a:endParaRPr lang="en-US"/>
          </a:p>
        </p:txBody>
      </p:sp>
      <p:sp>
        <p:nvSpPr>
          <p:cNvPr id="7" name="Rectangle 69"/>
          <p:cNvSpPr>
            <a:spLocks noGrp="1" noChangeArrowheads="1"/>
          </p:cNvSpPr>
          <p:nvPr>
            <p:ph type="sldNum" sz="quarter" idx="12"/>
          </p:nvPr>
        </p:nvSpPr>
        <p:spPr>
          <a:ln/>
        </p:spPr>
        <p:txBody>
          <a:bodyPr/>
          <a:lstStyle>
            <a:lvl1pPr>
              <a:defRPr/>
            </a:lvl1pPr>
          </a:lstStyle>
          <a:p>
            <a:fld id="{1A412F83-7BE8-4FE7-8839-12B3739173D8}" type="slidenum">
              <a:rPr lang="en-US"/>
              <a:pPr/>
              <a:t>‹#›</a:t>
            </a:fld>
            <a:endParaRPr lang="en-US"/>
          </a:p>
        </p:txBody>
      </p:sp>
    </p:spTree>
    <p:extLst>
      <p:ext uri="{BB962C8B-B14F-4D97-AF65-F5344CB8AC3E}">
        <p14:creationId xmlns:p14="http://schemas.microsoft.com/office/powerpoint/2010/main" val="711327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7"/>
          <p:cNvSpPr>
            <a:spLocks noGrp="1" noChangeArrowheads="1"/>
          </p:cNvSpPr>
          <p:nvPr>
            <p:ph type="dt" sz="half" idx="10"/>
          </p:nvPr>
        </p:nvSpPr>
        <p:spPr>
          <a:ln/>
        </p:spPr>
        <p:txBody>
          <a:bodyPr/>
          <a:lstStyle>
            <a:lvl1pPr>
              <a:defRPr/>
            </a:lvl1pPr>
          </a:lstStyle>
          <a:p>
            <a:pPr>
              <a:defRPr/>
            </a:pPr>
            <a:endParaRPr lang="en-US"/>
          </a:p>
        </p:txBody>
      </p:sp>
      <p:sp>
        <p:nvSpPr>
          <p:cNvPr id="6" name="Rectangle 68"/>
          <p:cNvSpPr>
            <a:spLocks noGrp="1" noChangeArrowheads="1"/>
          </p:cNvSpPr>
          <p:nvPr>
            <p:ph type="ftr" sz="quarter" idx="11"/>
          </p:nvPr>
        </p:nvSpPr>
        <p:spPr>
          <a:ln/>
        </p:spPr>
        <p:txBody>
          <a:bodyPr/>
          <a:lstStyle>
            <a:lvl1pPr>
              <a:defRPr/>
            </a:lvl1pPr>
          </a:lstStyle>
          <a:p>
            <a:pPr>
              <a:defRPr/>
            </a:pPr>
            <a:endParaRPr lang="en-US"/>
          </a:p>
        </p:txBody>
      </p:sp>
      <p:sp>
        <p:nvSpPr>
          <p:cNvPr id="7" name="Rectangle 69"/>
          <p:cNvSpPr>
            <a:spLocks noGrp="1" noChangeArrowheads="1"/>
          </p:cNvSpPr>
          <p:nvPr>
            <p:ph type="sldNum" sz="quarter" idx="12"/>
          </p:nvPr>
        </p:nvSpPr>
        <p:spPr>
          <a:ln/>
        </p:spPr>
        <p:txBody>
          <a:bodyPr/>
          <a:lstStyle>
            <a:lvl1pPr>
              <a:defRPr/>
            </a:lvl1pPr>
          </a:lstStyle>
          <a:p>
            <a:fld id="{778F3161-7E77-407A-BCA5-139C9297B027}" type="slidenum">
              <a:rPr lang="en-US"/>
              <a:pPr/>
              <a:t>‹#›</a:t>
            </a:fld>
            <a:endParaRPr lang="en-US"/>
          </a:p>
        </p:txBody>
      </p:sp>
    </p:spTree>
    <p:extLst>
      <p:ext uri="{BB962C8B-B14F-4D97-AF65-F5344CB8AC3E}">
        <p14:creationId xmlns:p14="http://schemas.microsoft.com/office/powerpoint/2010/main" val="2818226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20638" y="-873125"/>
            <a:ext cx="9147176" cy="6867525"/>
            <a:chOff x="0" y="0"/>
            <a:chExt cx="5762" cy="4326"/>
          </a:xfrm>
        </p:grpSpPr>
        <p:sp>
          <p:nvSpPr>
            <p:cNvPr id="2" name="Rectangle 3"/>
            <p:cNvSpPr>
              <a:spLocks noChangeArrowheads="1"/>
            </p:cNvSpPr>
            <p:nvPr/>
          </p:nvSpPr>
          <p:spPr bwMode="hidden">
            <a:xfrm>
              <a:off x="0" y="0"/>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 name="Rectangle 4"/>
            <p:cNvSpPr>
              <a:spLocks noChangeArrowheads="1"/>
            </p:cNvSpPr>
            <p:nvPr/>
          </p:nvSpPr>
          <p:spPr bwMode="hidden">
            <a:xfrm>
              <a:off x="9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77" name="Rectangle 5"/>
            <p:cNvSpPr>
              <a:spLocks noChangeArrowheads="1"/>
            </p:cNvSpPr>
            <p:nvPr/>
          </p:nvSpPr>
          <p:spPr bwMode="hidden">
            <a:xfrm>
              <a:off x="19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78" name="Rectangle 6"/>
            <p:cNvSpPr>
              <a:spLocks noChangeArrowheads="1"/>
            </p:cNvSpPr>
            <p:nvPr/>
          </p:nvSpPr>
          <p:spPr bwMode="hidden">
            <a:xfrm>
              <a:off x="28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79" name="Rectangle 7"/>
            <p:cNvSpPr>
              <a:spLocks noChangeArrowheads="1"/>
            </p:cNvSpPr>
            <p:nvPr/>
          </p:nvSpPr>
          <p:spPr bwMode="hidden">
            <a:xfrm>
              <a:off x="38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80" name="Rectangle 8"/>
            <p:cNvSpPr>
              <a:spLocks noChangeArrowheads="1"/>
            </p:cNvSpPr>
            <p:nvPr/>
          </p:nvSpPr>
          <p:spPr bwMode="hidden">
            <a:xfrm>
              <a:off x="48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81" name="Rectangle 9"/>
            <p:cNvSpPr>
              <a:spLocks noChangeArrowheads="1"/>
            </p:cNvSpPr>
            <p:nvPr/>
          </p:nvSpPr>
          <p:spPr bwMode="hidden">
            <a:xfrm>
              <a:off x="57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82" name="Rectangle 10"/>
            <p:cNvSpPr>
              <a:spLocks noChangeArrowheads="1"/>
            </p:cNvSpPr>
            <p:nvPr/>
          </p:nvSpPr>
          <p:spPr bwMode="hidden">
            <a:xfrm>
              <a:off x="67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83" name="Rectangle 11"/>
            <p:cNvSpPr>
              <a:spLocks noChangeArrowheads="1"/>
            </p:cNvSpPr>
            <p:nvPr/>
          </p:nvSpPr>
          <p:spPr bwMode="hidden">
            <a:xfrm>
              <a:off x="76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84" name="Rectangle 12"/>
            <p:cNvSpPr>
              <a:spLocks noChangeArrowheads="1"/>
            </p:cNvSpPr>
            <p:nvPr/>
          </p:nvSpPr>
          <p:spPr bwMode="hidden">
            <a:xfrm>
              <a:off x="86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85" name="Rectangle 13"/>
            <p:cNvSpPr>
              <a:spLocks noChangeArrowheads="1"/>
            </p:cNvSpPr>
            <p:nvPr/>
          </p:nvSpPr>
          <p:spPr bwMode="hidden">
            <a:xfrm>
              <a:off x="96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86" name="Rectangle 14"/>
            <p:cNvSpPr>
              <a:spLocks noChangeArrowheads="1"/>
            </p:cNvSpPr>
            <p:nvPr/>
          </p:nvSpPr>
          <p:spPr bwMode="hidden">
            <a:xfrm>
              <a:off x="105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87" name="Rectangle 15"/>
            <p:cNvSpPr>
              <a:spLocks noChangeArrowheads="1"/>
            </p:cNvSpPr>
            <p:nvPr/>
          </p:nvSpPr>
          <p:spPr bwMode="hidden">
            <a:xfrm>
              <a:off x="115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88" name="Rectangle 16"/>
            <p:cNvSpPr>
              <a:spLocks noChangeArrowheads="1"/>
            </p:cNvSpPr>
            <p:nvPr/>
          </p:nvSpPr>
          <p:spPr bwMode="hidden">
            <a:xfrm>
              <a:off x="124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89" name="Rectangle 17"/>
            <p:cNvSpPr>
              <a:spLocks noChangeArrowheads="1"/>
            </p:cNvSpPr>
            <p:nvPr/>
          </p:nvSpPr>
          <p:spPr bwMode="hidden">
            <a:xfrm>
              <a:off x="134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90" name="Rectangle 18"/>
            <p:cNvSpPr>
              <a:spLocks noChangeArrowheads="1"/>
            </p:cNvSpPr>
            <p:nvPr/>
          </p:nvSpPr>
          <p:spPr bwMode="hidden">
            <a:xfrm>
              <a:off x="144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91" name="Rectangle 19"/>
            <p:cNvSpPr>
              <a:spLocks noChangeArrowheads="1"/>
            </p:cNvSpPr>
            <p:nvPr/>
          </p:nvSpPr>
          <p:spPr bwMode="hidden">
            <a:xfrm>
              <a:off x="153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92" name="Rectangle 20"/>
            <p:cNvSpPr>
              <a:spLocks noChangeArrowheads="1"/>
            </p:cNvSpPr>
            <p:nvPr/>
          </p:nvSpPr>
          <p:spPr bwMode="hidden">
            <a:xfrm>
              <a:off x="163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93" name="Rectangle 21"/>
            <p:cNvSpPr>
              <a:spLocks noChangeArrowheads="1"/>
            </p:cNvSpPr>
            <p:nvPr/>
          </p:nvSpPr>
          <p:spPr bwMode="hidden">
            <a:xfrm>
              <a:off x="172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94" name="Rectangle 22"/>
            <p:cNvSpPr>
              <a:spLocks noChangeArrowheads="1"/>
            </p:cNvSpPr>
            <p:nvPr/>
          </p:nvSpPr>
          <p:spPr bwMode="hidden">
            <a:xfrm>
              <a:off x="182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95" name="Rectangle 23"/>
            <p:cNvSpPr>
              <a:spLocks noChangeArrowheads="1"/>
            </p:cNvSpPr>
            <p:nvPr/>
          </p:nvSpPr>
          <p:spPr bwMode="hidden">
            <a:xfrm>
              <a:off x="192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96" name="Rectangle 24"/>
            <p:cNvSpPr>
              <a:spLocks noChangeArrowheads="1"/>
            </p:cNvSpPr>
            <p:nvPr/>
          </p:nvSpPr>
          <p:spPr bwMode="hidden">
            <a:xfrm>
              <a:off x="201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97" name="Rectangle 25"/>
            <p:cNvSpPr>
              <a:spLocks noChangeArrowheads="1"/>
            </p:cNvSpPr>
            <p:nvPr/>
          </p:nvSpPr>
          <p:spPr bwMode="hidden">
            <a:xfrm>
              <a:off x="211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98" name="Rectangle 26"/>
            <p:cNvSpPr>
              <a:spLocks noChangeArrowheads="1"/>
            </p:cNvSpPr>
            <p:nvPr/>
          </p:nvSpPr>
          <p:spPr bwMode="hidden">
            <a:xfrm>
              <a:off x="220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099" name="Rectangle 27"/>
            <p:cNvSpPr>
              <a:spLocks noChangeArrowheads="1"/>
            </p:cNvSpPr>
            <p:nvPr/>
          </p:nvSpPr>
          <p:spPr bwMode="hidden">
            <a:xfrm>
              <a:off x="230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00" name="Rectangle 28"/>
            <p:cNvSpPr>
              <a:spLocks noChangeArrowheads="1"/>
            </p:cNvSpPr>
            <p:nvPr/>
          </p:nvSpPr>
          <p:spPr bwMode="hidden">
            <a:xfrm>
              <a:off x="240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01" name="Rectangle 29"/>
            <p:cNvSpPr>
              <a:spLocks noChangeArrowheads="1"/>
            </p:cNvSpPr>
            <p:nvPr/>
          </p:nvSpPr>
          <p:spPr bwMode="hidden">
            <a:xfrm>
              <a:off x="249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02" name="Rectangle 30"/>
            <p:cNvSpPr>
              <a:spLocks noChangeArrowheads="1"/>
            </p:cNvSpPr>
            <p:nvPr/>
          </p:nvSpPr>
          <p:spPr bwMode="hidden">
            <a:xfrm>
              <a:off x="259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03" name="Rectangle 31"/>
            <p:cNvSpPr>
              <a:spLocks noChangeArrowheads="1"/>
            </p:cNvSpPr>
            <p:nvPr/>
          </p:nvSpPr>
          <p:spPr bwMode="hidden">
            <a:xfrm>
              <a:off x="268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04" name="Rectangle 32"/>
            <p:cNvSpPr>
              <a:spLocks noChangeArrowheads="1"/>
            </p:cNvSpPr>
            <p:nvPr/>
          </p:nvSpPr>
          <p:spPr bwMode="hidden">
            <a:xfrm>
              <a:off x="278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05" name="Rectangle 33"/>
            <p:cNvSpPr>
              <a:spLocks noChangeArrowheads="1"/>
            </p:cNvSpPr>
            <p:nvPr/>
          </p:nvSpPr>
          <p:spPr bwMode="hidden">
            <a:xfrm>
              <a:off x="288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06" name="Rectangle 34"/>
            <p:cNvSpPr>
              <a:spLocks noChangeArrowheads="1"/>
            </p:cNvSpPr>
            <p:nvPr/>
          </p:nvSpPr>
          <p:spPr bwMode="hidden">
            <a:xfrm>
              <a:off x="297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07" name="Rectangle 35"/>
            <p:cNvSpPr>
              <a:spLocks noChangeArrowheads="1"/>
            </p:cNvSpPr>
            <p:nvPr/>
          </p:nvSpPr>
          <p:spPr bwMode="hidden">
            <a:xfrm>
              <a:off x="307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08" name="Rectangle 36"/>
            <p:cNvSpPr>
              <a:spLocks noChangeArrowheads="1"/>
            </p:cNvSpPr>
            <p:nvPr/>
          </p:nvSpPr>
          <p:spPr bwMode="hidden">
            <a:xfrm>
              <a:off x="316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09" name="Rectangle 37"/>
            <p:cNvSpPr>
              <a:spLocks noChangeArrowheads="1"/>
            </p:cNvSpPr>
            <p:nvPr/>
          </p:nvSpPr>
          <p:spPr bwMode="hidden">
            <a:xfrm>
              <a:off x="326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10" name="Rectangle 38"/>
            <p:cNvSpPr>
              <a:spLocks noChangeArrowheads="1"/>
            </p:cNvSpPr>
            <p:nvPr/>
          </p:nvSpPr>
          <p:spPr bwMode="hidden">
            <a:xfrm>
              <a:off x="336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11" name="Rectangle 39"/>
            <p:cNvSpPr>
              <a:spLocks noChangeArrowheads="1"/>
            </p:cNvSpPr>
            <p:nvPr/>
          </p:nvSpPr>
          <p:spPr bwMode="hidden">
            <a:xfrm>
              <a:off x="345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12" name="Rectangle 40"/>
            <p:cNvSpPr>
              <a:spLocks noChangeArrowheads="1"/>
            </p:cNvSpPr>
            <p:nvPr/>
          </p:nvSpPr>
          <p:spPr bwMode="hidden">
            <a:xfrm>
              <a:off x="355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13" name="Rectangle 41"/>
            <p:cNvSpPr>
              <a:spLocks noChangeArrowheads="1"/>
            </p:cNvSpPr>
            <p:nvPr/>
          </p:nvSpPr>
          <p:spPr bwMode="hidden">
            <a:xfrm>
              <a:off x="364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14" name="Rectangle 42"/>
            <p:cNvSpPr>
              <a:spLocks noChangeArrowheads="1"/>
            </p:cNvSpPr>
            <p:nvPr/>
          </p:nvSpPr>
          <p:spPr bwMode="hidden">
            <a:xfrm>
              <a:off x="374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15" name="Rectangle 43"/>
            <p:cNvSpPr>
              <a:spLocks noChangeArrowheads="1"/>
            </p:cNvSpPr>
            <p:nvPr/>
          </p:nvSpPr>
          <p:spPr bwMode="hidden">
            <a:xfrm>
              <a:off x="384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16" name="Rectangle 44"/>
            <p:cNvSpPr>
              <a:spLocks noChangeArrowheads="1"/>
            </p:cNvSpPr>
            <p:nvPr/>
          </p:nvSpPr>
          <p:spPr bwMode="hidden">
            <a:xfrm>
              <a:off x="393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17" name="Rectangle 45"/>
            <p:cNvSpPr>
              <a:spLocks noChangeArrowheads="1"/>
            </p:cNvSpPr>
            <p:nvPr/>
          </p:nvSpPr>
          <p:spPr bwMode="hidden">
            <a:xfrm>
              <a:off x="403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18" name="Rectangle 46"/>
            <p:cNvSpPr>
              <a:spLocks noChangeArrowheads="1"/>
            </p:cNvSpPr>
            <p:nvPr/>
          </p:nvSpPr>
          <p:spPr bwMode="hidden">
            <a:xfrm>
              <a:off x="412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19" name="Rectangle 47"/>
            <p:cNvSpPr>
              <a:spLocks noChangeArrowheads="1"/>
            </p:cNvSpPr>
            <p:nvPr/>
          </p:nvSpPr>
          <p:spPr bwMode="hidden">
            <a:xfrm>
              <a:off x="422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20" name="Rectangle 48"/>
            <p:cNvSpPr>
              <a:spLocks noChangeArrowheads="1"/>
            </p:cNvSpPr>
            <p:nvPr/>
          </p:nvSpPr>
          <p:spPr bwMode="hidden">
            <a:xfrm>
              <a:off x="432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21" name="Rectangle 49"/>
            <p:cNvSpPr>
              <a:spLocks noChangeArrowheads="1"/>
            </p:cNvSpPr>
            <p:nvPr/>
          </p:nvSpPr>
          <p:spPr bwMode="hidden">
            <a:xfrm>
              <a:off x="441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22" name="Rectangle 50"/>
            <p:cNvSpPr>
              <a:spLocks noChangeArrowheads="1"/>
            </p:cNvSpPr>
            <p:nvPr/>
          </p:nvSpPr>
          <p:spPr bwMode="hidden">
            <a:xfrm>
              <a:off x="451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23" name="Rectangle 51"/>
            <p:cNvSpPr>
              <a:spLocks noChangeArrowheads="1"/>
            </p:cNvSpPr>
            <p:nvPr/>
          </p:nvSpPr>
          <p:spPr bwMode="hidden">
            <a:xfrm>
              <a:off x="460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24" name="Rectangle 52"/>
            <p:cNvSpPr>
              <a:spLocks noChangeArrowheads="1"/>
            </p:cNvSpPr>
            <p:nvPr/>
          </p:nvSpPr>
          <p:spPr bwMode="hidden">
            <a:xfrm>
              <a:off x="470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25" name="Rectangle 53"/>
            <p:cNvSpPr>
              <a:spLocks noChangeArrowheads="1"/>
            </p:cNvSpPr>
            <p:nvPr/>
          </p:nvSpPr>
          <p:spPr bwMode="hidden">
            <a:xfrm>
              <a:off x="480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26" name="Rectangle 54"/>
            <p:cNvSpPr>
              <a:spLocks noChangeArrowheads="1"/>
            </p:cNvSpPr>
            <p:nvPr/>
          </p:nvSpPr>
          <p:spPr bwMode="hidden">
            <a:xfrm>
              <a:off x="489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27" name="Rectangle 55"/>
            <p:cNvSpPr>
              <a:spLocks noChangeArrowheads="1"/>
            </p:cNvSpPr>
            <p:nvPr/>
          </p:nvSpPr>
          <p:spPr bwMode="hidden">
            <a:xfrm>
              <a:off x="499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28" name="Rectangle 56"/>
            <p:cNvSpPr>
              <a:spLocks noChangeArrowheads="1"/>
            </p:cNvSpPr>
            <p:nvPr/>
          </p:nvSpPr>
          <p:spPr bwMode="hidden">
            <a:xfrm>
              <a:off x="508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29" name="Rectangle 57"/>
            <p:cNvSpPr>
              <a:spLocks noChangeArrowheads="1"/>
            </p:cNvSpPr>
            <p:nvPr/>
          </p:nvSpPr>
          <p:spPr bwMode="hidden">
            <a:xfrm>
              <a:off x="518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30" name="Rectangle 58"/>
            <p:cNvSpPr>
              <a:spLocks noChangeArrowheads="1"/>
            </p:cNvSpPr>
            <p:nvPr/>
          </p:nvSpPr>
          <p:spPr bwMode="hidden">
            <a:xfrm>
              <a:off x="5280"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31" name="Rectangle 59"/>
            <p:cNvSpPr>
              <a:spLocks noChangeArrowheads="1"/>
            </p:cNvSpPr>
            <p:nvPr/>
          </p:nvSpPr>
          <p:spPr bwMode="hidden">
            <a:xfrm>
              <a:off x="5376"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32" name="Rectangle 60"/>
            <p:cNvSpPr>
              <a:spLocks noChangeArrowheads="1"/>
            </p:cNvSpPr>
            <p:nvPr/>
          </p:nvSpPr>
          <p:spPr bwMode="hidden">
            <a:xfrm>
              <a:off x="5472"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33" name="Rectangle 61"/>
            <p:cNvSpPr>
              <a:spLocks noChangeArrowheads="1"/>
            </p:cNvSpPr>
            <p:nvPr/>
          </p:nvSpPr>
          <p:spPr bwMode="hidden">
            <a:xfrm>
              <a:off x="5568"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34" name="Rectangle 62"/>
            <p:cNvSpPr>
              <a:spLocks noChangeArrowheads="1"/>
            </p:cNvSpPr>
            <p:nvPr/>
          </p:nvSpPr>
          <p:spPr bwMode="hidden">
            <a:xfrm>
              <a:off x="5664" y="6"/>
              <a:ext cx="48" cy="4320"/>
            </a:xfrm>
            <a:prstGeom prst="rect">
              <a:avLst/>
            </a:prstGeom>
            <a:solidFill>
              <a:schemeClr val="accent2"/>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35" name="Rectangle 63"/>
            <p:cNvSpPr>
              <a:spLocks noChangeArrowheads="1"/>
            </p:cNvSpPr>
            <p:nvPr/>
          </p:nvSpPr>
          <p:spPr bwMode="hidden">
            <a:xfrm>
              <a:off x="431" y="0"/>
              <a:ext cx="5331" cy="4320"/>
            </a:xfrm>
            <a:prstGeom prst="rect">
              <a:avLst/>
            </a:prstGeom>
            <a:solidFill>
              <a:schemeClr val="accent1">
                <a:alpha val="50000"/>
              </a:schemeClr>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sp>
          <p:nvSpPr>
            <p:cNvPr id="3136" name="Rectangle 64"/>
            <p:cNvSpPr>
              <a:spLocks noChangeArrowheads="1"/>
            </p:cNvSpPr>
            <p:nvPr/>
          </p:nvSpPr>
          <p:spPr bwMode="blackGray">
            <a:xfrm>
              <a:off x="0" y="1081"/>
              <a:ext cx="4378" cy="47"/>
            </a:xfrm>
            <a:prstGeom prst="rect">
              <a:avLst/>
            </a:prstGeom>
            <a:solidFill>
              <a:schemeClr val="hlink">
                <a:alpha val="50000"/>
              </a:schemeClr>
            </a:solidFill>
            <a:ln w="9525">
              <a:noFill/>
              <a:miter lim="800000"/>
              <a:headEnd/>
              <a:tailEnd/>
            </a:ln>
            <a:effectLst/>
          </p:spPr>
          <p:txBody>
            <a:bodyPr wrap="none" anchor="ctr"/>
            <a:lstStyle/>
            <a:p>
              <a:pPr>
                <a:defRPr/>
              </a:pPr>
              <a:endParaRPr lang="en-US">
                <a:latin typeface="Arial" charset="0"/>
                <a:ea typeface="ＭＳ Ｐゴシック" pitchFamily="96" charset="-128"/>
              </a:endParaRPr>
            </a:p>
          </p:txBody>
        </p:sp>
      </p:grpSp>
      <p:sp>
        <p:nvSpPr>
          <p:cNvPr id="3075" name="Rectangle 65"/>
          <p:cNvSpPr>
            <a:spLocks noGrp="1" noChangeArrowheads="1"/>
          </p:cNvSpPr>
          <p:nvPr>
            <p:ph type="title"/>
          </p:nvPr>
        </p:nvSpPr>
        <p:spPr bwMode="auto">
          <a:xfrm>
            <a:off x="981075" y="0"/>
            <a:ext cx="816292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76" name="Rectangle 66"/>
          <p:cNvSpPr>
            <a:spLocks noGrp="1" noChangeArrowheads="1"/>
          </p:cNvSpPr>
          <p:nvPr>
            <p:ph type="body" idx="1"/>
          </p:nvPr>
        </p:nvSpPr>
        <p:spPr bwMode="auto">
          <a:xfrm>
            <a:off x="942975" y="960438"/>
            <a:ext cx="8121650" cy="588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39" name="Rectangle 67"/>
          <p:cNvSpPr>
            <a:spLocks noGrp="1" noChangeArrowheads="1"/>
          </p:cNvSpPr>
          <p:nvPr>
            <p:ph type="dt" sz="half" idx="2"/>
          </p:nvPr>
        </p:nvSpPr>
        <p:spPr bwMode="auto">
          <a:xfrm>
            <a:off x="1152525" y="62865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latin typeface="+mn-lt"/>
                <a:ea typeface="ＭＳ Ｐゴシック" pitchFamily="96" charset="-128"/>
              </a:defRPr>
            </a:lvl1pPr>
          </a:lstStyle>
          <a:p>
            <a:pPr>
              <a:defRPr/>
            </a:pPr>
            <a:endParaRPr lang="en-US"/>
          </a:p>
        </p:txBody>
      </p:sp>
      <p:sp>
        <p:nvSpPr>
          <p:cNvPr id="3140" name="Rectangle 68"/>
          <p:cNvSpPr>
            <a:spLocks noGrp="1" noChangeArrowheads="1"/>
          </p:cNvSpPr>
          <p:nvPr>
            <p:ph type="ftr" sz="quarter" idx="3"/>
          </p:nvPr>
        </p:nvSpPr>
        <p:spPr bwMode="auto">
          <a:xfrm>
            <a:off x="3590925" y="62865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latin typeface="+mn-lt"/>
                <a:ea typeface="ＭＳ Ｐゴシック" pitchFamily="96" charset="-128"/>
              </a:defRPr>
            </a:lvl1pPr>
          </a:lstStyle>
          <a:p>
            <a:pPr>
              <a:defRPr/>
            </a:pPr>
            <a:endParaRPr lang="en-US"/>
          </a:p>
        </p:txBody>
      </p:sp>
      <p:sp>
        <p:nvSpPr>
          <p:cNvPr id="3141" name="Rectangle 69"/>
          <p:cNvSpPr>
            <a:spLocks noGrp="1" noChangeArrowheads="1"/>
          </p:cNvSpPr>
          <p:nvPr>
            <p:ph type="sldNum" sz="quarter" idx="4"/>
          </p:nvPr>
        </p:nvSpPr>
        <p:spPr bwMode="auto">
          <a:xfrm>
            <a:off x="7019925" y="62865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atin typeface="Helvetica" panose="020B0604020202020204" pitchFamily="34" charset="0"/>
              </a:defRPr>
            </a:lvl1pPr>
          </a:lstStyle>
          <a:p>
            <a:fld id="{86F977A4-CAA3-437B-9690-B686990F8F1D}"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8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Helvetica" pitchFamily="96" charset="0"/>
        </a:defRPr>
      </a:lvl2pPr>
      <a:lvl3pPr algn="l" rtl="0" eaLnBrk="0" fontAlgn="base" hangingPunct="0">
        <a:spcBef>
          <a:spcPct val="0"/>
        </a:spcBef>
        <a:spcAft>
          <a:spcPct val="0"/>
        </a:spcAft>
        <a:defRPr sz="2800">
          <a:solidFill>
            <a:schemeClr val="tx2"/>
          </a:solidFill>
          <a:latin typeface="Helvetica" pitchFamily="96" charset="0"/>
        </a:defRPr>
      </a:lvl3pPr>
      <a:lvl4pPr algn="l" rtl="0" eaLnBrk="0" fontAlgn="base" hangingPunct="0">
        <a:spcBef>
          <a:spcPct val="0"/>
        </a:spcBef>
        <a:spcAft>
          <a:spcPct val="0"/>
        </a:spcAft>
        <a:defRPr sz="2800">
          <a:solidFill>
            <a:schemeClr val="tx2"/>
          </a:solidFill>
          <a:latin typeface="Helvetica" pitchFamily="96" charset="0"/>
        </a:defRPr>
      </a:lvl4pPr>
      <a:lvl5pPr algn="l" rtl="0" eaLnBrk="0" fontAlgn="base" hangingPunct="0">
        <a:spcBef>
          <a:spcPct val="0"/>
        </a:spcBef>
        <a:spcAft>
          <a:spcPct val="0"/>
        </a:spcAft>
        <a:defRPr sz="2800">
          <a:solidFill>
            <a:schemeClr val="tx2"/>
          </a:solidFill>
          <a:latin typeface="Helvetica" pitchFamily="96" charset="0"/>
        </a:defRPr>
      </a:lvl5pPr>
      <a:lvl6pPr marL="457200" algn="l" rtl="0" fontAlgn="base">
        <a:spcBef>
          <a:spcPct val="0"/>
        </a:spcBef>
        <a:spcAft>
          <a:spcPct val="0"/>
        </a:spcAft>
        <a:defRPr sz="2800">
          <a:solidFill>
            <a:schemeClr val="tx2"/>
          </a:solidFill>
          <a:latin typeface="Helvetica" pitchFamily="96" charset="0"/>
        </a:defRPr>
      </a:lvl6pPr>
      <a:lvl7pPr marL="914400" algn="l" rtl="0" fontAlgn="base">
        <a:spcBef>
          <a:spcPct val="0"/>
        </a:spcBef>
        <a:spcAft>
          <a:spcPct val="0"/>
        </a:spcAft>
        <a:defRPr sz="2800">
          <a:solidFill>
            <a:schemeClr val="tx2"/>
          </a:solidFill>
          <a:latin typeface="Helvetica" pitchFamily="96" charset="0"/>
        </a:defRPr>
      </a:lvl7pPr>
      <a:lvl8pPr marL="1371600" algn="l" rtl="0" fontAlgn="base">
        <a:spcBef>
          <a:spcPct val="0"/>
        </a:spcBef>
        <a:spcAft>
          <a:spcPct val="0"/>
        </a:spcAft>
        <a:defRPr sz="2800">
          <a:solidFill>
            <a:schemeClr val="tx2"/>
          </a:solidFill>
          <a:latin typeface="Helvetica" pitchFamily="96" charset="0"/>
        </a:defRPr>
      </a:lvl8pPr>
      <a:lvl9pPr marL="1828800" algn="l" rtl="0" fontAlgn="base">
        <a:spcBef>
          <a:spcPct val="0"/>
        </a:spcBef>
        <a:spcAft>
          <a:spcPct val="0"/>
        </a:spcAft>
        <a:defRPr sz="2800">
          <a:solidFill>
            <a:schemeClr val="tx2"/>
          </a:solidFill>
          <a:latin typeface="Helvetica" pitchFamily="96" charset="0"/>
        </a:defRPr>
      </a:lvl9pPr>
    </p:titleStyle>
    <p:bodyStyle>
      <a:lvl1pPr marL="342900" indent="-342900" algn="l" rtl="0" eaLnBrk="0" fontAlgn="base" hangingPunct="0">
        <a:spcBef>
          <a:spcPct val="20000"/>
        </a:spcBef>
        <a:spcAft>
          <a:spcPct val="0"/>
        </a:spcAft>
        <a:buClr>
          <a:schemeClr val="folHlink"/>
        </a:buClr>
        <a:buSzPct val="75000"/>
        <a:buFont typeface="Wingdings" panose="05000000000000000000" pitchFamily="2" charset="2"/>
        <a:buChar char="n"/>
        <a:defRPr sz="2200">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SzPct val="70000"/>
        <a:buFont typeface="Wingdings" panose="05000000000000000000" pitchFamily="2" charset="2"/>
        <a:buChar char="n"/>
        <a:defRPr sz="20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SzPct val="85000"/>
        <a:buChar char="•"/>
        <a:defRPr sz="2000">
          <a:solidFill>
            <a:schemeClr val="tx1"/>
          </a:solidFill>
          <a:latin typeface="+mn-lt"/>
        </a:defRPr>
      </a:lvl5pPr>
      <a:lvl6pPr marL="2514600" indent="-228600" algn="l" rtl="0" fontAlgn="base">
        <a:spcBef>
          <a:spcPct val="20000"/>
        </a:spcBef>
        <a:spcAft>
          <a:spcPct val="0"/>
        </a:spcAft>
        <a:buClr>
          <a:schemeClr val="tx1"/>
        </a:buClr>
        <a:buSzPct val="85000"/>
        <a:buChar char="•"/>
        <a:defRPr sz="2000">
          <a:solidFill>
            <a:schemeClr val="tx1"/>
          </a:solidFill>
          <a:latin typeface="+mn-lt"/>
        </a:defRPr>
      </a:lvl6pPr>
      <a:lvl7pPr marL="2971800" indent="-228600" algn="l" rtl="0" fontAlgn="base">
        <a:spcBef>
          <a:spcPct val="20000"/>
        </a:spcBef>
        <a:spcAft>
          <a:spcPct val="0"/>
        </a:spcAft>
        <a:buClr>
          <a:schemeClr val="tx1"/>
        </a:buClr>
        <a:buSzPct val="85000"/>
        <a:buChar char="•"/>
        <a:defRPr sz="2000">
          <a:solidFill>
            <a:schemeClr val="tx1"/>
          </a:solidFill>
          <a:latin typeface="+mn-lt"/>
        </a:defRPr>
      </a:lvl7pPr>
      <a:lvl8pPr marL="3429000" indent="-228600" algn="l" rtl="0" fontAlgn="base">
        <a:spcBef>
          <a:spcPct val="20000"/>
        </a:spcBef>
        <a:spcAft>
          <a:spcPct val="0"/>
        </a:spcAft>
        <a:buClr>
          <a:schemeClr val="tx1"/>
        </a:buClr>
        <a:buSzPct val="85000"/>
        <a:buChar char="•"/>
        <a:defRPr sz="2000">
          <a:solidFill>
            <a:schemeClr val="tx1"/>
          </a:solidFill>
          <a:latin typeface="+mn-lt"/>
        </a:defRPr>
      </a:lvl8pPr>
      <a:lvl9pPr marL="3886200" indent="-228600" algn="l" rtl="0" fontAlgn="base">
        <a:spcBef>
          <a:spcPct val="20000"/>
        </a:spcBef>
        <a:spcAft>
          <a:spcPct val="0"/>
        </a:spcAft>
        <a:buClr>
          <a:schemeClr val="tx1"/>
        </a:buClr>
        <a:buSzPct val="85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p:txBody>
          <a:bodyPr/>
          <a:lstStyle/>
          <a:p>
            <a:pPr eaLnBrk="1" hangingPunct="1"/>
            <a:r>
              <a:rPr lang="en-US" dirty="0" smtClean="0"/>
              <a:t>Shear Design of Beams</a:t>
            </a:r>
          </a:p>
        </p:txBody>
      </p:sp>
      <p:sp>
        <p:nvSpPr>
          <p:cNvPr id="5123" name="Rectangle 3"/>
          <p:cNvSpPr>
            <a:spLocks noGrp="1" noChangeArrowheads="1"/>
          </p:cNvSpPr>
          <p:nvPr>
            <p:ph type="subTitle" idx="1"/>
          </p:nvPr>
        </p:nvSpPr>
        <p:spPr>
          <a:xfrm>
            <a:off x="533400" y="2860675"/>
            <a:ext cx="7924800" cy="3692525"/>
          </a:xfrm>
        </p:spPr>
        <p:txBody>
          <a:bodyPr/>
          <a:lstStyle/>
          <a:p>
            <a:pPr algn="ctr" eaLnBrk="1" hangingPunct="1">
              <a:buFont typeface="Wingdings" panose="05000000000000000000" pitchFamily="2" charset="2"/>
              <a:buNone/>
            </a:pPr>
            <a:r>
              <a:rPr lang="en-US" dirty="0" smtClean="0"/>
              <a:t>CE 470 - Steel Design Class</a:t>
            </a:r>
          </a:p>
          <a:p>
            <a:pPr eaLnBrk="1" hangingPunct="1">
              <a:buFont typeface="Wingdings" panose="05000000000000000000" pitchFamily="2" charset="2"/>
              <a:buNone/>
            </a:pPr>
            <a:endParaRPr lang="en-US" dirty="0" smtClean="0"/>
          </a:p>
          <a:p>
            <a:pPr algn="r" eaLnBrk="1" hangingPunct="1">
              <a:buFont typeface="Wingdings" panose="05000000000000000000" pitchFamily="2" charset="2"/>
              <a:buNone/>
            </a:pPr>
            <a:endParaRPr lang="en-US" dirty="0" smtClean="0"/>
          </a:p>
          <a:p>
            <a:pPr algn="r" eaLnBrk="1" hangingPunct="1">
              <a:buFont typeface="Wingdings" panose="05000000000000000000" pitchFamily="2" charset="2"/>
              <a:buNone/>
            </a:pPr>
            <a:endParaRPr lang="en-US" dirty="0"/>
          </a:p>
          <a:p>
            <a:pPr algn="r" eaLnBrk="1" hangingPunct="1">
              <a:buFont typeface="Wingdings" panose="05000000000000000000" pitchFamily="2" charset="2"/>
              <a:buNone/>
            </a:pPr>
            <a:endParaRPr lang="en-US" dirty="0" smtClean="0"/>
          </a:p>
          <a:p>
            <a:pPr algn="r" eaLnBrk="1" hangingPunct="1">
              <a:buFont typeface="Wingdings" panose="05000000000000000000" pitchFamily="2" charset="2"/>
              <a:buNone/>
            </a:pPr>
            <a:r>
              <a:rPr lang="en-US" dirty="0" smtClean="0"/>
              <a:t>By:</a:t>
            </a:r>
          </a:p>
          <a:p>
            <a:pPr algn="r" eaLnBrk="1" hangingPunct="1">
              <a:buFont typeface="Wingdings" panose="05000000000000000000" pitchFamily="2" charset="2"/>
              <a:buNone/>
            </a:pPr>
            <a:r>
              <a:rPr lang="en-US" dirty="0" smtClean="0"/>
              <a:t> Amit H. Varma</a:t>
            </a:r>
          </a:p>
          <a:p>
            <a:pPr eaLnBrk="1" hangingPunct="1">
              <a:buFont typeface="Wingdings" panose="05000000000000000000" pitchFamily="2" charset="2"/>
              <a:buNone/>
            </a:pPr>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Shear Design Equations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The web plate shear buckling co-efficient,</a:t>
                </a:r>
                <a14:m>
                  <m:oMath xmlns:m="http://schemas.openxmlformats.org/officeDocument/2006/math">
                    <m:sSub>
                      <m:sSubPr>
                        <m:ctrlPr>
                          <a:rPr lang="en-US"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𝑘</m:t>
                        </m:r>
                      </m:e>
                      <m:sub>
                        <m:r>
                          <a:rPr lang="en-US" b="0" i="1" smtClean="0">
                            <a:latin typeface="Cambria Math" panose="02040503050406030204" pitchFamily="18" charset="0"/>
                            <a:cs typeface="Times New Roman" panose="02020603050405020304" pitchFamily="18" charset="0"/>
                          </a:rPr>
                          <m:t>𝑣</m:t>
                        </m:r>
                      </m:sub>
                    </m:sSub>
                  </m:oMath>
                </a14:m>
                <a:r>
                  <a:rPr lang="en-US" dirty="0" smtClean="0">
                    <a:latin typeface="Times New Roman" panose="02020603050405020304" pitchFamily="18" charset="0"/>
                    <a:cs typeface="Times New Roman" panose="02020603050405020304" pitchFamily="18" charset="0"/>
                  </a:rPr>
                  <a:t>, is determined as follows:</a:t>
                </a:r>
              </a:p>
              <a:p>
                <a:r>
                  <a:rPr lang="en-US" dirty="0" smtClean="0">
                    <a:latin typeface="Times New Roman" panose="02020603050405020304" pitchFamily="18" charset="0"/>
                    <a:cs typeface="Times New Roman" panose="02020603050405020304" pitchFamily="18" charset="0"/>
                  </a:rPr>
                  <a:t>For webs without transverse stiffeners and with </a:t>
                </a:r>
                <a14:m>
                  <m:oMath xmlns:m="http://schemas.openxmlformats.org/officeDocument/2006/math">
                    <m:f>
                      <m:fPr>
                        <m:type m:val="skw"/>
                        <m:ctrlPr>
                          <a:rPr lang="en-US" i="1" smtClean="0">
                            <a:latin typeface="Cambria Math" panose="02040503050406030204" pitchFamily="18" charset="0"/>
                            <a:cs typeface="Times New Roman" panose="02020603050405020304" pitchFamily="18" charset="0"/>
                          </a:rPr>
                        </m:ctrlPr>
                      </m:fPr>
                      <m:num>
                        <m:r>
                          <a:rPr lang="en-US" b="0" i="1" smtClean="0">
                            <a:latin typeface="Cambria Math" panose="02040503050406030204" pitchFamily="18" charset="0"/>
                            <a:cs typeface="Times New Roman" panose="02020603050405020304" pitchFamily="18" charset="0"/>
                          </a:rPr>
                          <m:t>h</m:t>
                        </m:r>
                      </m:num>
                      <m:den>
                        <m:sSub>
                          <m:sSubPr>
                            <m:ctrlPr>
                              <a:rPr lang="en-US"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𝑡</m:t>
                            </m:r>
                          </m:e>
                          <m:sub>
                            <m:r>
                              <a:rPr lang="en-US" b="0" i="1" smtClean="0">
                                <a:latin typeface="Cambria Math" panose="02040503050406030204" pitchFamily="18" charset="0"/>
                                <a:cs typeface="Times New Roman" panose="02020603050405020304" pitchFamily="18" charset="0"/>
                              </a:rPr>
                              <m:t>𝑤</m:t>
                            </m:r>
                          </m:sub>
                        </m:sSub>
                      </m:den>
                    </m:f>
                    <m:r>
                      <a:rPr lang="en-US" i="1">
                        <a:latin typeface="Cambria Math" panose="02040503050406030204" pitchFamily="18" charset="0"/>
                        <a:ea typeface="Cambria Math" panose="02040503050406030204" pitchFamily="18" charset="0"/>
                        <a:cs typeface="Times New Roman" panose="02020603050405020304" pitchFamily="18" charset="0"/>
                      </a:rPr>
                      <m:t>&lt;</m:t>
                    </m:r>
                    <m:r>
                      <a:rPr lang="en-US" b="0" i="1" smtClean="0">
                        <a:latin typeface="Cambria Math" panose="02040503050406030204" pitchFamily="18" charset="0"/>
                        <a:ea typeface="Cambria Math" panose="02040503050406030204" pitchFamily="18" charset="0"/>
                        <a:cs typeface="Times New Roman" panose="02020603050405020304" pitchFamily="18" charset="0"/>
                      </a:rPr>
                      <m:t>260:</m:t>
                    </m:r>
                  </m:oMath>
                </a14:m>
                <a:endParaRPr lang="en-US" dirty="0" smtClean="0">
                  <a:latin typeface="Times New Roman" panose="02020603050405020304" pitchFamily="18" charset="0"/>
                  <a:cs typeface="Times New Roman" panose="02020603050405020304" pitchFamily="18" charset="0"/>
                </a:endParaRPr>
              </a:p>
              <a:p>
                <a:pPr marL="0" indent="0" algn="ctr">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𝑘</m:t>
                          </m:r>
                        </m:e>
                        <m:sub>
                          <m:r>
                            <a:rPr lang="en-US" b="0" i="1" smtClean="0">
                              <a:latin typeface="Cambria Math" panose="02040503050406030204" pitchFamily="18" charset="0"/>
                              <a:cs typeface="Times New Roman" panose="02020603050405020304" pitchFamily="18" charset="0"/>
                            </a:rPr>
                            <m:t>𝑣</m:t>
                          </m:r>
                        </m:sub>
                      </m:sSub>
                      <m:r>
                        <a:rPr lang="en-US" b="0" i="0" smtClean="0">
                          <a:latin typeface="Cambria Math" panose="02040503050406030204" pitchFamily="18" charset="0"/>
                          <a:cs typeface="Times New Roman" panose="02020603050405020304" pitchFamily="18" charset="0"/>
                        </a:rPr>
                        <m:t>=5</m:t>
                      </m:r>
                    </m:oMath>
                  </m:oMathPara>
                </a14:m>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     except for the stem of tee shapes where </a:t>
                </a:r>
                <a14:m>
                  <m:oMath xmlns:m="http://schemas.openxmlformats.org/officeDocument/2006/math">
                    <m:sSub>
                      <m:sSubPr>
                        <m:ctrlPr>
                          <a:rPr lang="en-US"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𝑘</m:t>
                        </m:r>
                      </m:e>
                      <m:sub>
                        <m:r>
                          <a:rPr lang="en-US" b="0" i="1" smtClean="0">
                            <a:latin typeface="Cambria Math" panose="02040503050406030204" pitchFamily="18" charset="0"/>
                            <a:cs typeface="Times New Roman" panose="02020603050405020304" pitchFamily="18" charset="0"/>
                          </a:rPr>
                          <m:t>𝑣</m:t>
                        </m:r>
                      </m:sub>
                    </m:sSub>
                    <m:r>
                      <a:rPr lang="en-US" b="0" i="0" smtClean="0">
                        <a:latin typeface="Cambria Math" panose="02040503050406030204" pitchFamily="18" charset="0"/>
                        <a:cs typeface="Times New Roman" panose="02020603050405020304" pitchFamily="18" charset="0"/>
                      </a:rPr>
                      <m:t>=1.2.</m:t>
                    </m:r>
                  </m:oMath>
                </a14:m>
                <a:endParaRPr lang="en-US" b="0"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For webs with transverse stiffeners</a:t>
                </a:r>
                <a14:m>
                  <m:oMath xmlns:m="http://schemas.openxmlformats.org/officeDocument/2006/math">
                    <m:r>
                      <a:rPr lang="en-US" b="0" i="1" smtClean="0">
                        <a:latin typeface="Cambria Math" panose="02040503050406030204" pitchFamily="18" charset="0"/>
                        <a:ea typeface="Cambria Math" panose="02040503050406030204" pitchFamily="18" charset="0"/>
                        <a:cs typeface="Times New Roman" panose="02020603050405020304" pitchFamily="18" charset="0"/>
                      </a:rPr>
                      <m:t>:</m:t>
                    </m:r>
                  </m:oMath>
                </a14:m>
                <a:endParaRPr lang="en-US" dirty="0" smtClean="0">
                  <a:latin typeface="Times New Roman" panose="02020603050405020304" pitchFamily="18" charset="0"/>
                  <a:cs typeface="Times New Roman" panose="02020603050405020304" pitchFamily="18" charset="0"/>
                </a:endParaRPr>
              </a:p>
              <a:p>
                <a:pPr marL="0" indent="0" algn="ctr">
                  <a:buNone/>
                </a:pPr>
                <a:r>
                  <a:rPr lang="en-US" dirty="0" smtClean="0">
                    <a:cs typeface="Times New Roman" panose="02020603050405020304" pitchFamily="18" charset="0"/>
                  </a:rPr>
                  <a:t>                            </a:t>
                </a:r>
                <a14:m>
                  <m:oMath xmlns:m="http://schemas.openxmlformats.org/officeDocument/2006/math">
                    <m:sSub>
                      <m:sSubPr>
                        <m:ctrlPr>
                          <a:rPr lang="en-US"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𝑘</m:t>
                        </m:r>
                      </m:e>
                      <m:sub>
                        <m:r>
                          <a:rPr lang="en-US" b="0" i="1" smtClean="0">
                            <a:latin typeface="Cambria Math" panose="02040503050406030204" pitchFamily="18" charset="0"/>
                            <a:cs typeface="Times New Roman" panose="02020603050405020304" pitchFamily="18" charset="0"/>
                          </a:rPr>
                          <m:t>𝑣</m:t>
                        </m:r>
                      </m:sub>
                    </m:sSub>
                    <m:r>
                      <a:rPr lang="en-US" b="0" i="0" smtClean="0">
                        <a:latin typeface="Cambria Math" panose="02040503050406030204" pitchFamily="18" charset="0"/>
                        <a:cs typeface="Times New Roman" panose="02020603050405020304" pitchFamily="18" charset="0"/>
                      </a:rPr>
                      <m:t>=5+</m:t>
                    </m:r>
                    <m:f>
                      <m:fPr>
                        <m:ctrlPr>
                          <a:rPr lang="en-US" b="0" i="1" smtClean="0">
                            <a:latin typeface="Cambria Math" panose="02040503050406030204" pitchFamily="18" charset="0"/>
                            <a:cs typeface="Times New Roman" panose="02020603050405020304" pitchFamily="18" charset="0"/>
                          </a:rPr>
                        </m:ctrlPr>
                      </m:fPr>
                      <m:num>
                        <m:r>
                          <a:rPr lang="en-US" b="0" i="1" smtClean="0">
                            <a:latin typeface="Cambria Math" panose="02040503050406030204" pitchFamily="18" charset="0"/>
                            <a:cs typeface="Times New Roman" panose="02020603050405020304" pitchFamily="18" charset="0"/>
                          </a:rPr>
                          <m:t>5</m:t>
                        </m:r>
                      </m:num>
                      <m:den>
                        <m:sSup>
                          <m:sSupPr>
                            <m:ctrlPr>
                              <a:rPr lang="en-US" b="0" i="1" smtClean="0">
                                <a:latin typeface="Cambria Math" panose="02040503050406030204" pitchFamily="18" charset="0"/>
                                <a:cs typeface="Times New Roman" panose="02020603050405020304" pitchFamily="18" charset="0"/>
                              </a:rPr>
                            </m:ctrlPr>
                          </m:sSupPr>
                          <m:e>
                            <m:d>
                              <m:dPr>
                                <m:ctrlPr>
                                  <a:rPr lang="en-US" b="0" i="1" smtClean="0">
                                    <a:latin typeface="Cambria Math" panose="02040503050406030204" pitchFamily="18" charset="0"/>
                                    <a:cs typeface="Times New Roman" panose="02020603050405020304" pitchFamily="18" charset="0"/>
                                  </a:rPr>
                                </m:ctrlPr>
                              </m:dPr>
                              <m:e>
                                <m:f>
                                  <m:fPr>
                                    <m:ctrlPr>
                                      <a:rPr lang="en-US" b="0" i="1" smtClean="0">
                                        <a:latin typeface="Cambria Math" panose="02040503050406030204" pitchFamily="18" charset="0"/>
                                        <a:cs typeface="Times New Roman" panose="02020603050405020304" pitchFamily="18" charset="0"/>
                                      </a:rPr>
                                    </m:ctrlPr>
                                  </m:fPr>
                                  <m:num>
                                    <m:r>
                                      <a:rPr lang="en-US" b="0" i="1" smtClean="0">
                                        <a:latin typeface="Cambria Math" panose="02040503050406030204" pitchFamily="18" charset="0"/>
                                        <a:cs typeface="Times New Roman" panose="02020603050405020304" pitchFamily="18" charset="0"/>
                                      </a:rPr>
                                      <m:t>𝑎</m:t>
                                    </m:r>
                                  </m:num>
                                  <m:den>
                                    <m:r>
                                      <a:rPr lang="en-US" b="0" i="1" smtClean="0">
                                        <a:latin typeface="Cambria Math" panose="02040503050406030204" pitchFamily="18" charset="0"/>
                                        <a:cs typeface="Times New Roman" panose="02020603050405020304" pitchFamily="18" charset="0"/>
                                      </a:rPr>
                                      <m:t>h</m:t>
                                    </m:r>
                                  </m:den>
                                </m:f>
                              </m:e>
                            </m:d>
                          </m:e>
                          <m:sup>
                            <m:r>
                              <a:rPr lang="en-US" b="0" i="1" smtClean="0">
                                <a:latin typeface="Cambria Math" panose="02040503050406030204" pitchFamily="18" charset="0"/>
                                <a:cs typeface="Times New Roman" panose="02020603050405020304" pitchFamily="18" charset="0"/>
                              </a:rPr>
                              <m:t>2</m:t>
                            </m:r>
                          </m:sup>
                        </m:sSup>
                      </m:den>
                    </m:f>
                  </m:oMath>
                </a14:m>
                <a:r>
                  <a:rPr lang="en-US" b="0" dirty="0" smtClean="0">
                    <a:latin typeface="Times New Roman" panose="02020603050405020304" pitchFamily="18" charset="0"/>
                    <a:cs typeface="Times New Roman" panose="02020603050405020304" pitchFamily="18" charset="0"/>
                  </a:rPr>
                  <a:t>                                   (G2-6)</a:t>
                </a:r>
                <a:r>
                  <a:rPr lang="en-US" dirty="0" smtClean="0">
                    <a:latin typeface="Times New Roman" panose="02020603050405020304" pitchFamily="18" charset="0"/>
                    <a:cs typeface="Times New Roman" panose="02020603050405020304" pitchFamily="18" charset="0"/>
                  </a:rPr>
                  <a:t>                                    		  =5 when a/h &gt;3.0 or a/h &gt;</a:t>
                </a:r>
                <a14:m>
                  <m:oMath xmlns:m="http://schemas.openxmlformats.org/officeDocument/2006/math">
                    <m:sSup>
                      <m:sSupPr>
                        <m:ctrlPr>
                          <a:rPr lang="en-US" i="1" smtClean="0">
                            <a:latin typeface="Cambria Math" panose="02040503050406030204" pitchFamily="18" charset="0"/>
                            <a:cs typeface="Times New Roman" panose="02020603050405020304" pitchFamily="18" charset="0"/>
                          </a:rPr>
                        </m:ctrlPr>
                      </m:sSupPr>
                      <m:e>
                        <m:d>
                          <m:dPr>
                            <m:begChr m:val="["/>
                            <m:endChr m:val="]"/>
                            <m:ctrlPr>
                              <a:rPr lang="en-US" i="1" smtClean="0">
                                <a:latin typeface="Cambria Math" panose="02040503050406030204" pitchFamily="18" charset="0"/>
                                <a:cs typeface="Times New Roman" panose="02020603050405020304" pitchFamily="18" charset="0"/>
                              </a:rPr>
                            </m:ctrlPr>
                          </m:dPr>
                          <m:e>
                            <m:f>
                              <m:fPr>
                                <m:ctrlPr>
                                  <a:rPr lang="en-US" i="1" smtClean="0">
                                    <a:latin typeface="Cambria Math" panose="02040503050406030204" pitchFamily="18" charset="0"/>
                                    <a:cs typeface="Times New Roman" panose="02020603050405020304" pitchFamily="18" charset="0"/>
                                  </a:rPr>
                                </m:ctrlPr>
                              </m:fPr>
                              <m:num>
                                <m:r>
                                  <a:rPr lang="en-US" b="0" i="1" smtClean="0">
                                    <a:latin typeface="Cambria Math" panose="02040503050406030204" pitchFamily="18" charset="0"/>
                                    <a:cs typeface="Times New Roman" panose="02020603050405020304" pitchFamily="18" charset="0"/>
                                  </a:rPr>
                                  <m:t>260</m:t>
                                </m:r>
                              </m:num>
                              <m:den>
                                <m:d>
                                  <m:dPr>
                                    <m:ctrlPr>
                                      <a:rPr lang="en-US" i="1" smtClean="0">
                                        <a:latin typeface="Cambria Math" panose="02040503050406030204" pitchFamily="18" charset="0"/>
                                        <a:cs typeface="Times New Roman" panose="02020603050405020304" pitchFamily="18" charset="0"/>
                                      </a:rPr>
                                    </m:ctrlPr>
                                  </m:dPr>
                                  <m:e>
                                    <m:f>
                                      <m:fPr>
                                        <m:type m:val="skw"/>
                                        <m:ctrlPr>
                                          <a:rPr lang="en-US" i="1" smtClean="0">
                                            <a:latin typeface="Cambria Math" panose="02040503050406030204" pitchFamily="18" charset="0"/>
                                            <a:cs typeface="Times New Roman" panose="02020603050405020304" pitchFamily="18" charset="0"/>
                                          </a:rPr>
                                        </m:ctrlPr>
                                      </m:fPr>
                                      <m:num>
                                        <m:r>
                                          <a:rPr lang="en-US" b="0" i="1" smtClean="0">
                                            <a:latin typeface="Cambria Math" panose="02040503050406030204" pitchFamily="18" charset="0"/>
                                            <a:cs typeface="Times New Roman" panose="02020603050405020304" pitchFamily="18" charset="0"/>
                                          </a:rPr>
                                          <m:t>h</m:t>
                                        </m:r>
                                      </m:num>
                                      <m:den>
                                        <m:sSub>
                                          <m:sSubPr>
                                            <m:ctrlPr>
                                              <a:rPr lang="en-US"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𝑡</m:t>
                                            </m:r>
                                          </m:e>
                                          <m:sub>
                                            <m:r>
                                              <a:rPr lang="en-US" b="0" i="1" smtClean="0">
                                                <a:latin typeface="Cambria Math" panose="02040503050406030204" pitchFamily="18" charset="0"/>
                                                <a:cs typeface="Times New Roman" panose="02020603050405020304" pitchFamily="18" charset="0"/>
                                              </a:rPr>
                                              <m:t>𝑤</m:t>
                                            </m:r>
                                          </m:sub>
                                        </m:sSub>
                                      </m:den>
                                    </m:f>
                                  </m:e>
                                </m:d>
                              </m:den>
                            </m:f>
                          </m:e>
                        </m:d>
                      </m:e>
                      <m:sup>
                        <m:r>
                          <a:rPr lang="en-US" b="0" i="1" smtClean="0">
                            <a:latin typeface="Cambria Math" panose="02040503050406030204" pitchFamily="18" charset="0"/>
                            <a:cs typeface="Times New Roman" panose="02020603050405020304" pitchFamily="18" charset="0"/>
                          </a:rPr>
                          <m:t>2</m:t>
                        </m:r>
                      </m:sup>
                    </m:sSup>
                  </m:oMath>
                </a14:m>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where</a:t>
                </a:r>
              </a:p>
              <a:p>
                <a:pPr marL="0" indent="0">
                  <a:buNone/>
                </a:pPr>
                <a:r>
                  <a:rPr lang="en-US" dirty="0" smtClean="0">
                    <a:latin typeface="Times New Roman" panose="02020603050405020304" pitchFamily="18" charset="0"/>
                    <a:cs typeface="Times New Roman" panose="02020603050405020304" pitchFamily="18" charset="0"/>
                  </a:rPr>
                  <a:t>a= clear distance between transverse stiffeners, in.</a:t>
                </a:r>
              </a:p>
              <a:p>
                <a:pPr marL="0" indent="0">
                  <a:buNone/>
                </a:pPr>
                <a:endParaRPr lang="en-US" b="0"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3"/>
                <a:stretch>
                  <a:fillRect l="-976" t="-725"/>
                </a:stretch>
              </a:blipFill>
            </p:spPr>
            <p:txBody>
              <a:bodyPr/>
              <a:lstStyle/>
              <a:p>
                <a:r>
                  <a:rPr lang="en-US">
                    <a:noFill/>
                  </a:rPr>
                  <a:t> </a:t>
                </a:r>
              </a:p>
            </p:txBody>
          </p:sp>
        </mc:Fallback>
      </mc:AlternateContent>
      <p:pic>
        <p:nvPicPr>
          <p:cNvPr id="6" name="Picture 5"/>
          <p:cNvPicPr>
            <a:picLocks noChangeAspect="1"/>
          </p:cNvPicPr>
          <p:nvPr/>
        </p:nvPicPr>
        <p:blipFill>
          <a:blip r:embed="rId4"/>
          <a:stretch>
            <a:fillRect/>
          </a:stretch>
        </p:blipFill>
        <p:spPr>
          <a:xfrm>
            <a:off x="981075" y="5715000"/>
            <a:ext cx="7091795" cy="990600"/>
          </a:xfrm>
          <a:prstGeom prst="rect">
            <a:avLst/>
          </a:prstGeom>
        </p:spPr>
      </p:pic>
    </p:spTree>
    <p:extLst>
      <p:ext uri="{BB962C8B-B14F-4D97-AF65-F5344CB8AC3E}">
        <p14:creationId xmlns:p14="http://schemas.microsoft.com/office/powerpoint/2010/main" val="6991257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dirty="0" smtClean="0"/>
              <a:t>Shear Design Equations</a:t>
            </a:r>
          </a:p>
        </p:txBody>
      </p:sp>
      <mc:AlternateContent xmlns:mc="http://schemas.openxmlformats.org/markup-compatibility/2006" xmlns:a14="http://schemas.microsoft.com/office/drawing/2010/main">
        <mc:Choice Requires="a14">
          <p:sp>
            <p:nvSpPr>
              <p:cNvPr id="10243" name="Rectangle 3"/>
              <p:cNvSpPr>
                <a:spLocks noGrp="1" noChangeArrowheads="1"/>
              </p:cNvSpPr>
              <p:nvPr>
                <p:ph type="body" idx="1"/>
              </p:nvPr>
            </p:nvSpPr>
            <p:spPr/>
            <p:txBody>
              <a:bodyPr/>
              <a:lstStyle/>
              <a:p>
                <a:pPr marL="0" indent="0" eaLnBrk="1" hangingPunct="1">
                  <a:buNone/>
                </a:pPr>
                <a:r>
                  <a:rPr lang="en-US" b="1" dirty="0" smtClean="0">
                    <a:latin typeface="Times New Roman" panose="02020603050405020304" pitchFamily="18" charset="0"/>
                    <a:cs typeface="Times New Roman" panose="02020603050405020304" pitchFamily="18" charset="0"/>
                  </a:rPr>
                  <a:t>2. Transverse Stiffeners:</a:t>
                </a:r>
              </a:p>
              <a:p>
                <a:pPr marL="0" indent="0" eaLnBrk="1" hangingPunct="1">
                  <a:buNone/>
                </a:pPr>
                <a:r>
                  <a:rPr lang="en-US" dirty="0" smtClean="0">
                    <a:latin typeface="Times New Roman" panose="02020603050405020304" pitchFamily="18" charset="0"/>
                    <a:cs typeface="Times New Roman" panose="02020603050405020304" pitchFamily="18" charset="0"/>
                  </a:rPr>
                  <a:t>Transverse stiffeners are not required where </a:t>
                </a:r>
                <a14:m>
                  <m:oMath xmlns:m="http://schemas.openxmlformats.org/officeDocument/2006/math">
                    <m:f>
                      <m:fPr>
                        <m:type m:val="skw"/>
                        <m:ctrlPr>
                          <a:rPr lang="en-US" i="1" smtClean="0">
                            <a:latin typeface="Cambria Math" panose="02040503050406030204" pitchFamily="18" charset="0"/>
                            <a:cs typeface="Times New Roman" panose="02020603050405020304" pitchFamily="18" charset="0"/>
                          </a:rPr>
                        </m:ctrlPr>
                      </m:fPr>
                      <m:num>
                        <m:r>
                          <a:rPr lang="en-US" b="0" i="1" smtClean="0">
                            <a:latin typeface="Cambria Math" panose="02040503050406030204" pitchFamily="18" charset="0"/>
                            <a:cs typeface="Times New Roman" panose="02020603050405020304" pitchFamily="18" charset="0"/>
                          </a:rPr>
                          <m:t>h</m:t>
                        </m:r>
                      </m:num>
                      <m:den>
                        <m:sSub>
                          <m:sSubPr>
                            <m:ctrlPr>
                              <a:rPr lang="en-US"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𝑡</m:t>
                            </m:r>
                          </m:e>
                          <m:sub>
                            <m:r>
                              <a:rPr lang="en-US" b="0" i="1" smtClean="0">
                                <a:latin typeface="Cambria Math" panose="02040503050406030204" pitchFamily="18" charset="0"/>
                                <a:cs typeface="Times New Roman" panose="02020603050405020304" pitchFamily="18" charset="0"/>
                              </a:rPr>
                              <m:t>𝑤</m:t>
                            </m:r>
                          </m:sub>
                        </m:sSub>
                      </m:den>
                    </m:f>
                    <m:r>
                      <a:rPr lang="en-US" i="1" smtClean="0">
                        <a:latin typeface="Cambria Math" panose="02040503050406030204" pitchFamily="18" charset="0"/>
                        <a:ea typeface="Cambria Math" panose="02040503050406030204" pitchFamily="18" charset="0"/>
                        <a:cs typeface="Times New Roman" panose="02020603050405020304" pitchFamily="18" charset="0"/>
                      </a:rPr>
                      <m:t>≤</m:t>
                    </m:r>
                    <m:r>
                      <a:rPr lang="en-US" b="0" i="1" smtClean="0">
                        <a:latin typeface="Cambria Math" panose="02040503050406030204" pitchFamily="18" charset="0"/>
                        <a:ea typeface="Cambria Math" panose="02040503050406030204" pitchFamily="18" charset="0"/>
                        <a:cs typeface="Times New Roman" panose="02020603050405020304" pitchFamily="18" charset="0"/>
                      </a:rPr>
                      <m:t>2.46√</m:t>
                    </m:r>
                    <m:f>
                      <m:fPr>
                        <m:type m:val="skw"/>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fPr>
                      <m:num>
                        <m:r>
                          <a:rPr lang="en-US" b="0" i="1" smtClean="0">
                            <a:latin typeface="Cambria Math" panose="02040503050406030204" pitchFamily="18" charset="0"/>
                            <a:ea typeface="Cambria Math" panose="02040503050406030204" pitchFamily="18" charset="0"/>
                            <a:cs typeface="Times New Roman" panose="02020603050405020304" pitchFamily="18" charset="0"/>
                          </a:rPr>
                          <m:t>𝐸</m:t>
                        </m:r>
                      </m:num>
                      <m:den>
                        <m:sSub>
                          <m:sSub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ea typeface="Cambria Math" panose="02040503050406030204" pitchFamily="18" charset="0"/>
                                <a:cs typeface="Times New Roman" panose="02020603050405020304" pitchFamily="18" charset="0"/>
                              </a:rPr>
                              <m:t>𝐹</m:t>
                            </m:r>
                          </m:e>
                          <m:sub>
                            <m:r>
                              <a:rPr lang="en-US" b="0" i="1" smtClean="0">
                                <a:latin typeface="Cambria Math" panose="02040503050406030204" pitchFamily="18" charset="0"/>
                                <a:ea typeface="Cambria Math" panose="02040503050406030204" pitchFamily="18" charset="0"/>
                                <a:cs typeface="Times New Roman" panose="02020603050405020304" pitchFamily="18" charset="0"/>
                              </a:rPr>
                              <m:t>𝑦</m:t>
                            </m:r>
                          </m:sub>
                        </m:sSub>
                      </m:den>
                    </m:f>
                  </m:oMath>
                </a14:m>
                <a:r>
                  <a:rPr lang="en-US" dirty="0" smtClean="0">
                    <a:latin typeface="Times New Roman" panose="02020603050405020304" pitchFamily="18" charset="0"/>
                    <a:cs typeface="Times New Roman" panose="02020603050405020304" pitchFamily="18" charset="0"/>
                  </a:rPr>
                  <a:t>, or where the available shear strength provided in accordance with Section G2.1 for </a:t>
                </a:r>
                <a14:m>
                  <m:oMath xmlns:m="http://schemas.openxmlformats.org/officeDocument/2006/math">
                    <m:sSub>
                      <m:sSubPr>
                        <m:ctrlPr>
                          <a:rPr lang="en-US"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𝑘</m:t>
                        </m:r>
                      </m:e>
                      <m:sub>
                        <m:r>
                          <a:rPr lang="en-US" b="0" i="1" smtClean="0">
                            <a:latin typeface="Cambria Math" panose="02040503050406030204" pitchFamily="18" charset="0"/>
                            <a:cs typeface="Times New Roman" panose="02020603050405020304" pitchFamily="18" charset="0"/>
                          </a:rPr>
                          <m:t>𝑣</m:t>
                        </m:r>
                      </m:sub>
                    </m:sSub>
                    <m:r>
                      <a:rPr lang="en-US" b="0" i="1" smtClean="0">
                        <a:latin typeface="Cambria Math" panose="02040503050406030204" pitchFamily="18" charset="0"/>
                        <a:cs typeface="Times New Roman" panose="02020603050405020304" pitchFamily="18" charset="0"/>
                      </a:rPr>
                      <m:t>=5 </m:t>
                    </m:r>
                  </m:oMath>
                </a14:m>
                <a:r>
                  <a:rPr lang="en-US" dirty="0" smtClean="0">
                    <a:latin typeface="Times New Roman" panose="02020603050405020304" pitchFamily="18" charset="0"/>
                    <a:cs typeface="Times New Roman" panose="02020603050405020304" pitchFamily="18" charset="0"/>
                  </a:rPr>
                  <a:t>is greater than the required shear strength.</a:t>
                </a:r>
              </a:p>
              <a:p>
                <a:pPr marL="0" indent="0" eaLnBrk="1" hangingPunct="1">
                  <a:buNone/>
                </a:pPr>
                <a:r>
                  <a:rPr lang="en-US" dirty="0" smtClean="0">
                    <a:latin typeface="Times New Roman" panose="02020603050405020304" pitchFamily="18" charset="0"/>
                    <a:cs typeface="Times New Roman" panose="02020603050405020304" pitchFamily="18" charset="0"/>
                  </a:rPr>
                  <a:t>The moment of inertia, </a:t>
                </a:r>
                <a14:m>
                  <m:oMath xmlns:m="http://schemas.openxmlformats.org/officeDocument/2006/math">
                    <m:sSub>
                      <m:sSubPr>
                        <m:ctrlPr>
                          <a:rPr lang="en-US"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𝐼</m:t>
                        </m:r>
                      </m:e>
                      <m:sub>
                        <m:r>
                          <a:rPr lang="en-US" b="0" i="1" smtClean="0">
                            <a:latin typeface="Cambria Math" panose="02040503050406030204" pitchFamily="18" charset="0"/>
                            <a:cs typeface="Times New Roman" panose="02020603050405020304" pitchFamily="18" charset="0"/>
                          </a:rPr>
                          <m:t>𝑠𝑡</m:t>
                        </m:r>
                      </m:sub>
                    </m:sSub>
                  </m:oMath>
                </a14:m>
                <a:r>
                  <a:rPr lang="en-US" dirty="0" smtClean="0">
                    <a:latin typeface="Times New Roman" panose="02020603050405020304" pitchFamily="18" charset="0"/>
                    <a:cs typeface="Times New Roman" panose="02020603050405020304" pitchFamily="18" charset="0"/>
                  </a:rPr>
                  <a:t>, of the transverse stiffeners used to develop the available web shear strength, as provided in Section G2.1, about an axis in the web center for stiffener pairs or about the face in contact with the web plate for single stiffeners, shall meet the following requirement</a:t>
                </a:r>
              </a:p>
              <a:p>
                <a:pPr marL="0" indent="0" algn="ctr" eaLnBrk="1" hangingPunct="1">
                  <a:buNone/>
                </a:pPr>
                <a:r>
                  <a:rPr lang="en-US" dirty="0" smtClean="0">
                    <a:cs typeface="Times New Roman" panose="02020603050405020304" pitchFamily="18" charset="0"/>
                  </a:rPr>
                  <a:t>                                      </a:t>
                </a:r>
                <a14:m>
                  <m:oMath xmlns:m="http://schemas.openxmlformats.org/officeDocument/2006/math">
                    <m:sSub>
                      <m:sSubPr>
                        <m:ctrlPr>
                          <a:rPr lang="en-US"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𝐼</m:t>
                        </m:r>
                      </m:e>
                      <m:sub>
                        <m:r>
                          <a:rPr lang="en-US" b="0" i="1" smtClean="0">
                            <a:latin typeface="Cambria Math" panose="02040503050406030204" pitchFamily="18" charset="0"/>
                            <a:cs typeface="Times New Roman" panose="02020603050405020304" pitchFamily="18" charset="0"/>
                          </a:rPr>
                          <m:t>𝑠𝑡</m:t>
                        </m:r>
                      </m:sub>
                    </m:sSub>
                    <m:r>
                      <a:rPr lang="en-US" i="1" smtClean="0">
                        <a:latin typeface="Cambria Math" panose="02040503050406030204" pitchFamily="18" charset="0"/>
                        <a:ea typeface="Cambria Math" panose="02040503050406030204" pitchFamily="18" charset="0"/>
                        <a:cs typeface="Times New Roman" panose="02020603050405020304" pitchFamily="18" charset="0"/>
                      </a:rPr>
                      <m:t>≥</m:t>
                    </m:r>
                    <m:r>
                      <a:rPr lang="en-US" b="0" i="1" smtClean="0">
                        <a:latin typeface="Cambria Math" panose="02040503050406030204" pitchFamily="18" charset="0"/>
                        <a:ea typeface="Cambria Math" panose="02040503050406030204" pitchFamily="18" charset="0"/>
                        <a:cs typeface="Times New Roman" panose="02020603050405020304" pitchFamily="18" charset="0"/>
                      </a:rPr>
                      <m:t>𝑏</m:t>
                    </m:r>
                    <m:sSubSup>
                      <m:sSubSup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SupPr>
                      <m:e>
                        <m:r>
                          <a:rPr lang="en-US" b="0" i="1" smtClean="0">
                            <a:latin typeface="Cambria Math" panose="02040503050406030204" pitchFamily="18" charset="0"/>
                            <a:ea typeface="Cambria Math" panose="02040503050406030204" pitchFamily="18" charset="0"/>
                            <a:cs typeface="Times New Roman" panose="02020603050405020304" pitchFamily="18" charset="0"/>
                          </a:rPr>
                          <m:t>𝑡</m:t>
                        </m:r>
                      </m:e>
                      <m:sub>
                        <m:r>
                          <a:rPr lang="en-US" b="0" i="1" smtClean="0">
                            <a:latin typeface="Cambria Math" panose="02040503050406030204" pitchFamily="18" charset="0"/>
                            <a:ea typeface="Cambria Math" panose="02040503050406030204" pitchFamily="18" charset="0"/>
                            <a:cs typeface="Times New Roman" panose="02020603050405020304" pitchFamily="18" charset="0"/>
                          </a:rPr>
                          <m:t>𝑤</m:t>
                        </m:r>
                      </m:sub>
                      <m:sup>
                        <m:r>
                          <a:rPr lang="en-US" b="0" i="1" smtClean="0">
                            <a:latin typeface="Cambria Math" panose="02040503050406030204" pitchFamily="18" charset="0"/>
                            <a:ea typeface="Cambria Math" panose="02040503050406030204" pitchFamily="18" charset="0"/>
                            <a:cs typeface="Times New Roman" panose="02020603050405020304" pitchFamily="18" charset="0"/>
                          </a:rPr>
                          <m:t>3</m:t>
                        </m:r>
                      </m:sup>
                    </m:sSubSup>
                    <m:r>
                      <a:rPr lang="en-US" b="0" i="1" smtClean="0">
                        <a:latin typeface="Cambria Math" panose="02040503050406030204" pitchFamily="18" charset="0"/>
                        <a:ea typeface="Cambria Math" panose="02040503050406030204" pitchFamily="18" charset="0"/>
                        <a:cs typeface="Times New Roman" panose="02020603050405020304" pitchFamily="18" charset="0"/>
                      </a:rPr>
                      <m:t>𝑗</m:t>
                    </m:r>
                    <m:r>
                      <a:rPr lang="en-US" b="0" i="1"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US" dirty="0" smtClean="0">
                    <a:latin typeface="Times New Roman" panose="02020603050405020304" pitchFamily="18" charset="0"/>
                    <a:cs typeface="Times New Roman" panose="02020603050405020304" pitchFamily="18" charset="0"/>
                  </a:rPr>
                  <a:t>                                          (G2-7)</a:t>
                </a:r>
              </a:p>
              <a:p>
                <a:pPr marL="0" indent="0" eaLnBrk="1" hangingPunct="1">
                  <a:buNone/>
                </a:pPr>
                <a:r>
                  <a:rPr lang="en-US" dirty="0" smtClean="0">
                    <a:latin typeface="Times New Roman" panose="02020603050405020304" pitchFamily="18" charset="0"/>
                    <a:cs typeface="Times New Roman" panose="02020603050405020304" pitchFamily="18" charset="0"/>
                  </a:rPr>
                  <a:t>where</a:t>
                </a:r>
              </a:p>
              <a:p>
                <a:pPr marL="0" indent="0" algn="ctr" eaLnBrk="1" hangingPunct="1">
                  <a:buNone/>
                </a:pPr>
                <a:r>
                  <a:rPr lang="en-US" b="0" dirty="0" smtClean="0">
                    <a:cs typeface="Times New Roman" panose="02020603050405020304" pitchFamily="18" charset="0"/>
                  </a:rPr>
                  <a:t>                                     </a:t>
                </a:r>
                <a14:m>
                  <m:oMath xmlns:m="http://schemas.openxmlformats.org/officeDocument/2006/math">
                    <m:r>
                      <a:rPr lang="en-US" b="0" i="1" smtClean="0">
                        <a:latin typeface="Cambria Math" panose="02040503050406030204" pitchFamily="18" charset="0"/>
                        <a:cs typeface="Times New Roman" panose="02020603050405020304" pitchFamily="18" charset="0"/>
                      </a:rPr>
                      <m:t>𝑗</m:t>
                    </m:r>
                    <m:r>
                      <a:rPr lang="en-US" b="0" i="1" smtClean="0">
                        <a:latin typeface="Cambria Math" panose="02040503050406030204" pitchFamily="18" charset="0"/>
                        <a:cs typeface="Times New Roman" panose="02020603050405020304" pitchFamily="18" charset="0"/>
                      </a:rPr>
                      <m:t>=</m:t>
                    </m:r>
                    <m:f>
                      <m:fPr>
                        <m:ctrlPr>
                          <a:rPr lang="en-US" b="0" i="1" smtClean="0">
                            <a:latin typeface="Cambria Math" panose="02040503050406030204" pitchFamily="18" charset="0"/>
                            <a:cs typeface="Times New Roman" panose="02020603050405020304" pitchFamily="18" charset="0"/>
                          </a:rPr>
                        </m:ctrlPr>
                      </m:fPr>
                      <m:num>
                        <m:r>
                          <a:rPr lang="en-US" b="0" i="1" smtClean="0">
                            <a:latin typeface="Cambria Math" panose="02040503050406030204" pitchFamily="18" charset="0"/>
                            <a:cs typeface="Times New Roman" panose="02020603050405020304" pitchFamily="18" charset="0"/>
                          </a:rPr>
                          <m:t>2.5</m:t>
                        </m:r>
                      </m:num>
                      <m:den>
                        <m:sSup>
                          <m:sSupPr>
                            <m:ctrlPr>
                              <a:rPr lang="en-US" b="0" i="1" smtClean="0">
                                <a:latin typeface="Cambria Math" panose="02040503050406030204" pitchFamily="18" charset="0"/>
                                <a:cs typeface="Times New Roman" panose="02020603050405020304" pitchFamily="18" charset="0"/>
                              </a:rPr>
                            </m:ctrlPr>
                          </m:sSupPr>
                          <m:e>
                            <m:d>
                              <m:dPr>
                                <m:ctrlPr>
                                  <a:rPr lang="en-US" b="0" i="1" smtClean="0">
                                    <a:latin typeface="Cambria Math" panose="02040503050406030204" pitchFamily="18" charset="0"/>
                                    <a:cs typeface="Times New Roman" panose="02020603050405020304" pitchFamily="18" charset="0"/>
                                  </a:rPr>
                                </m:ctrlPr>
                              </m:dPr>
                              <m:e>
                                <m:f>
                                  <m:fPr>
                                    <m:type m:val="skw"/>
                                    <m:ctrlPr>
                                      <a:rPr lang="en-US" b="0" i="1" smtClean="0">
                                        <a:latin typeface="Cambria Math" panose="02040503050406030204" pitchFamily="18" charset="0"/>
                                        <a:cs typeface="Times New Roman" panose="02020603050405020304" pitchFamily="18" charset="0"/>
                                      </a:rPr>
                                    </m:ctrlPr>
                                  </m:fPr>
                                  <m:num>
                                    <m:r>
                                      <a:rPr lang="en-US" b="0" i="1" smtClean="0">
                                        <a:latin typeface="Cambria Math" panose="02040503050406030204" pitchFamily="18" charset="0"/>
                                        <a:cs typeface="Times New Roman" panose="02020603050405020304" pitchFamily="18" charset="0"/>
                                      </a:rPr>
                                      <m:t>𝑎</m:t>
                                    </m:r>
                                  </m:num>
                                  <m:den>
                                    <m:r>
                                      <a:rPr lang="en-US" b="0" i="1" smtClean="0">
                                        <a:latin typeface="Cambria Math" panose="02040503050406030204" pitchFamily="18" charset="0"/>
                                        <a:cs typeface="Times New Roman" panose="02020603050405020304" pitchFamily="18" charset="0"/>
                                      </a:rPr>
                                      <m:t>h</m:t>
                                    </m:r>
                                  </m:den>
                                </m:f>
                              </m:e>
                            </m:d>
                          </m:e>
                          <m:sup>
                            <m:r>
                              <a:rPr lang="en-US" b="0" i="1" smtClean="0">
                                <a:latin typeface="Cambria Math" panose="02040503050406030204" pitchFamily="18" charset="0"/>
                                <a:cs typeface="Times New Roman" panose="02020603050405020304" pitchFamily="18" charset="0"/>
                              </a:rPr>
                              <m:t>2</m:t>
                            </m:r>
                          </m:sup>
                        </m:sSup>
                      </m:den>
                    </m:f>
                    <m:r>
                      <a:rPr lang="en-US" b="0" i="1" smtClean="0">
                        <a:latin typeface="Cambria Math" panose="02040503050406030204" pitchFamily="18" charset="0"/>
                        <a:cs typeface="Times New Roman" panose="02020603050405020304" pitchFamily="18" charset="0"/>
                      </a:rPr>
                      <m:t>−2</m:t>
                    </m:r>
                    <m:r>
                      <a:rPr lang="en-US" b="0" i="1" smtClean="0">
                        <a:latin typeface="Cambria Math" panose="02040503050406030204" pitchFamily="18" charset="0"/>
                        <a:ea typeface="Cambria Math" panose="02040503050406030204" pitchFamily="18" charset="0"/>
                        <a:cs typeface="Times New Roman" panose="02020603050405020304" pitchFamily="18" charset="0"/>
                      </a:rPr>
                      <m:t>≥0.5</m:t>
                    </m:r>
                  </m:oMath>
                </a14:m>
                <a:r>
                  <a:rPr lang="en-US" dirty="0" smtClean="0">
                    <a:latin typeface="Times New Roman" panose="02020603050405020304" pitchFamily="18" charset="0"/>
                    <a:cs typeface="Times New Roman" panose="02020603050405020304" pitchFamily="18" charset="0"/>
                  </a:rPr>
                  <a:t>                            (G2-8)</a:t>
                </a:r>
              </a:p>
              <a:p>
                <a:pPr marL="0" indent="0" eaLnBrk="1" hangingPunct="1">
                  <a:buNone/>
                </a:pPr>
                <a:r>
                  <a:rPr lang="en-US" dirty="0">
                    <a:latin typeface="Times New Roman" panose="02020603050405020304" pitchFamily="18" charset="0"/>
                    <a:cs typeface="Times New Roman" panose="02020603050405020304" pitchFamily="18" charset="0"/>
                  </a:rPr>
                  <a:t>a</a:t>
                </a:r>
                <a:r>
                  <a:rPr lang="en-US" dirty="0" smtClean="0">
                    <a:latin typeface="Times New Roman" panose="02020603050405020304" pitchFamily="18" charset="0"/>
                    <a:cs typeface="Times New Roman" panose="02020603050405020304" pitchFamily="18" charset="0"/>
                  </a:rPr>
                  <a:t>nd b is the smaller of the dimensions a and h.</a:t>
                </a:r>
              </a:p>
              <a:p>
                <a:pPr marL="0" indent="0" eaLnBrk="1" hangingPunct="1">
                  <a:buNone/>
                </a:pPr>
                <a:endParaRPr lang="en-US" dirty="0" smtClean="0">
                  <a:latin typeface="Times New Roman" panose="02020603050405020304" pitchFamily="18" charset="0"/>
                  <a:cs typeface="Times New Roman" panose="02020603050405020304" pitchFamily="18" charset="0"/>
                </a:endParaRPr>
              </a:p>
            </p:txBody>
          </p:sp>
        </mc:Choice>
        <mc:Fallback xmlns="">
          <p:sp>
            <p:nvSpPr>
              <p:cNvPr id="10243" name="Rectangle 3"/>
              <p:cNvSpPr>
                <a:spLocks noGrp="1" noRot="1" noChangeAspect="1" noMove="1" noResize="1" noEditPoints="1" noAdjustHandles="1" noChangeArrowheads="1" noChangeShapeType="1" noTextEdit="1"/>
              </p:cNvSpPr>
              <p:nvPr>
                <p:ph type="body" idx="1"/>
              </p:nvPr>
            </p:nvSpPr>
            <p:spPr>
              <a:blipFill rotWithShape="0">
                <a:blip r:embed="rId2"/>
                <a:stretch>
                  <a:fillRect l="-976" t="-4352" r="-1727"/>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Shear Design Equations</a:t>
            </a:r>
            <a:endParaRPr lang="en-US" dirty="0"/>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609600" y="1752600"/>
            <a:ext cx="8287522" cy="3733800"/>
          </a:xfrm>
          <a:prstGeom prst="rect">
            <a:avLst/>
          </a:prstGeom>
        </p:spPr>
      </p:pic>
    </p:spTree>
    <p:extLst>
      <p:ext uri="{BB962C8B-B14F-4D97-AF65-F5344CB8AC3E}">
        <p14:creationId xmlns:p14="http://schemas.microsoft.com/office/powerpoint/2010/main" val="39102592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Block Shear Failure of Beam </a:t>
            </a:r>
          </a:p>
        </p:txBody>
      </p:sp>
      <p:sp>
        <p:nvSpPr>
          <p:cNvPr id="11267" name="Rectangle 3"/>
          <p:cNvSpPr>
            <a:spLocks noGrp="1" noChangeArrowheads="1"/>
          </p:cNvSpPr>
          <p:nvPr>
            <p:ph type="body" idx="1"/>
          </p:nvPr>
        </p:nvSpPr>
        <p:spPr/>
        <p:txBody>
          <a:bodyPr/>
          <a:lstStyle/>
          <a:p>
            <a:pPr eaLnBrk="1" hangingPunct="1"/>
            <a:r>
              <a:rPr lang="en-US" smtClean="0"/>
              <a:t>Block shear failure was considered earlier in tension member connections. </a:t>
            </a:r>
          </a:p>
          <a:p>
            <a:pPr eaLnBrk="1" hangingPunct="1"/>
            <a:r>
              <a:rPr lang="en-US" smtClean="0"/>
              <a:t>To facilitate the connections of beams to other beams so that the top flanges are at the same elevation, a short length of the top flange of one of the beams may be cut away, or </a:t>
            </a:r>
            <a:r>
              <a:rPr lang="en-US" i="1" smtClean="0"/>
              <a:t>coped</a:t>
            </a:r>
            <a:r>
              <a:rPr lang="en-US" smtClean="0"/>
              <a:t>. </a:t>
            </a:r>
          </a:p>
          <a:p>
            <a:pPr eaLnBrk="1" hangingPunct="1"/>
            <a:r>
              <a:rPr lang="en-US" smtClean="0"/>
              <a:t>If a coped beam is connected with bolts as shown, segment ABC will tend to tear out. </a:t>
            </a:r>
          </a:p>
          <a:p>
            <a:pPr eaLnBrk="1" hangingPunct="1">
              <a:buFont typeface="Wingdings" panose="05000000000000000000" pitchFamily="2" charset="2"/>
              <a:buNone/>
            </a:pPr>
            <a:endParaRPr lang="en-US" smtClean="0"/>
          </a:p>
        </p:txBody>
      </p:sp>
      <p:pic>
        <p:nvPicPr>
          <p:cNvPr id="11268" name="Picture 4" descr="Snapshot 2007-11-19 10-52-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7188" y="4067175"/>
            <a:ext cx="22733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Block shear failure of beam ends</a:t>
            </a:r>
          </a:p>
        </p:txBody>
      </p:sp>
      <p:sp>
        <p:nvSpPr>
          <p:cNvPr id="12291" name="Rectangle 3"/>
          <p:cNvSpPr>
            <a:spLocks noGrp="1" noChangeArrowheads="1"/>
          </p:cNvSpPr>
          <p:nvPr>
            <p:ph type="body" idx="1"/>
          </p:nvPr>
        </p:nvSpPr>
        <p:spPr/>
        <p:txBody>
          <a:bodyPr/>
          <a:lstStyle/>
          <a:p>
            <a:pPr eaLnBrk="1" hangingPunct="1"/>
            <a:r>
              <a:rPr lang="en-US" smtClean="0"/>
              <a:t>The applied load in the case of the beam will be the vertical reaction, so shear will occur along line AB and there will be tension along BC. Thus, the block shear strength will be a limiting value of the reaction.</a:t>
            </a:r>
          </a:p>
          <a:p>
            <a:pPr eaLnBrk="1" hangingPunct="1"/>
            <a:r>
              <a:rPr lang="en-US" smtClean="0"/>
              <a:t>Failure is assumed to occurred by rupture (fracture) on the tension area and rupture or yielding on the shear area.</a:t>
            </a:r>
          </a:p>
          <a:p>
            <a:pPr eaLnBrk="1" hangingPunct="1"/>
            <a:r>
              <a:rPr lang="en-US" smtClean="0"/>
              <a:t>R</a:t>
            </a:r>
            <a:r>
              <a:rPr lang="en-US" baseline="-25000" smtClean="0"/>
              <a:t>n</a:t>
            </a:r>
            <a:r>
              <a:rPr lang="en-US" smtClean="0"/>
              <a:t> = 0.6 F</a:t>
            </a:r>
            <a:r>
              <a:rPr lang="en-US" baseline="-25000" smtClean="0"/>
              <a:t>u</a:t>
            </a:r>
            <a:r>
              <a:rPr lang="en-US" smtClean="0"/>
              <a:t> A</a:t>
            </a:r>
            <a:r>
              <a:rPr lang="en-US" baseline="-25000" smtClean="0"/>
              <a:t>nv</a:t>
            </a:r>
            <a:r>
              <a:rPr lang="en-US" smtClean="0"/>
              <a:t> + U</a:t>
            </a:r>
            <a:r>
              <a:rPr lang="en-US" baseline="-25000" smtClean="0"/>
              <a:t>bs</a:t>
            </a:r>
            <a:r>
              <a:rPr lang="en-US" smtClean="0"/>
              <a:t> F</a:t>
            </a:r>
            <a:r>
              <a:rPr lang="en-US" baseline="-25000" smtClean="0"/>
              <a:t>u</a:t>
            </a:r>
            <a:r>
              <a:rPr lang="en-US" smtClean="0"/>
              <a:t> A</a:t>
            </a:r>
            <a:r>
              <a:rPr lang="en-US" baseline="-25000" smtClean="0"/>
              <a:t>nt</a:t>
            </a:r>
            <a:r>
              <a:rPr lang="en-US" smtClean="0"/>
              <a:t> </a:t>
            </a:r>
            <a:r>
              <a:rPr lang="en-US" smtClean="0">
                <a:sym typeface="Symbol" panose="05050102010706020507" pitchFamily="18" charset="2"/>
              </a:rPr>
              <a:t> 0.6 F</a:t>
            </a:r>
            <a:r>
              <a:rPr lang="en-US" baseline="-25000" smtClean="0">
                <a:sym typeface="Symbol" panose="05050102010706020507" pitchFamily="18" charset="2"/>
              </a:rPr>
              <a:t>y</a:t>
            </a:r>
            <a:r>
              <a:rPr lang="en-US" smtClean="0">
                <a:sym typeface="Symbol" panose="05050102010706020507" pitchFamily="18" charset="2"/>
              </a:rPr>
              <a:t> A</a:t>
            </a:r>
            <a:r>
              <a:rPr lang="en-US" baseline="-25000" smtClean="0">
                <a:sym typeface="Symbol" panose="05050102010706020507" pitchFamily="18" charset="2"/>
              </a:rPr>
              <a:t>gv</a:t>
            </a:r>
            <a:r>
              <a:rPr lang="en-US" smtClean="0">
                <a:sym typeface="Symbol" panose="05050102010706020507" pitchFamily="18" charset="2"/>
              </a:rPr>
              <a:t> + U</a:t>
            </a:r>
            <a:r>
              <a:rPr lang="en-US" baseline="-25000" smtClean="0">
                <a:sym typeface="Symbol" panose="05050102010706020507" pitchFamily="18" charset="2"/>
              </a:rPr>
              <a:t>bs</a:t>
            </a:r>
            <a:r>
              <a:rPr lang="en-US" smtClean="0">
                <a:sym typeface="Symbol" panose="05050102010706020507" pitchFamily="18" charset="2"/>
              </a:rPr>
              <a:t> F</a:t>
            </a:r>
            <a:r>
              <a:rPr lang="en-US" baseline="-25000" smtClean="0">
                <a:sym typeface="Symbol" panose="05050102010706020507" pitchFamily="18" charset="2"/>
              </a:rPr>
              <a:t>u</a:t>
            </a:r>
            <a:r>
              <a:rPr lang="en-US" smtClean="0">
                <a:sym typeface="Symbol" panose="05050102010706020507" pitchFamily="18" charset="2"/>
              </a:rPr>
              <a:t>  A</a:t>
            </a:r>
            <a:r>
              <a:rPr lang="en-US" baseline="-25000" smtClean="0">
                <a:sym typeface="Symbol" panose="05050102010706020507" pitchFamily="18" charset="2"/>
              </a:rPr>
              <a:t>nt</a:t>
            </a:r>
            <a:r>
              <a:rPr lang="en-US" smtClean="0">
                <a:sym typeface="Symbol" panose="05050102010706020507" pitchFamily="18" charset="2"/>
              </a:rPr>
              <a:t> </a:t>
            </a:r>
          </a:p>
          <a:p>
            <a:pPr eaLnBrk="1" hangingPunct="1"/>
            <a:r>
              <a:rPr lang="en-US" smtClean="0">
                <a:sym typeface="Symbol" panose="05050102010706020507" pitchFamily="18" charset="2"/>
              </a:rPr>
              <a:t>Where, </a:t>
            </a:r>
            <a:r>
              <a:rPr lang="en-US" smtClean="0">
                <a:latin typeface="Arial" panose="020B0604020202020204" pitchFamily="34" charset="0"/>
              </a:rPr>
              <a:t>phi</a:t>
            </a:r>
            <a:r>
              <a:rPr lang="en-US" smtClean="0">
                <a:latin typeface="Bernard MT Condensed" panose="02050806060905020404" pitchFamily="18" charset="0"/>
              </a:rPr>
              <a:t> </a:t>
            </a:r>
            <a:r>
              <a:rPr lang="en-US" smtClean="0">
                <a:sym typeface="Symbol" panose="05050102010706020507" pitchFamily="18" charset="2"/>
              </a:rPr>
              <a:t>=0.75</a:t>
            </a:r>
            <a:endParaRPr 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Example</a:t>
            </a:r>
          </a:p>
        </p:txBody>
      </p:sp>
      <p:sp>
        <p:nvSpPr>
          <p:cNvPr id="13315" name="Rectangle 3"/>
          <p:cNvSpPr>
            <a:spLocks noGrp="1" noChangeArrowheads="1"/>
          </p:cNvSpPr>
          <p:nvPr>
            <p:ph type="body" idx="1"/>
          </p:nvPr>
        </p:nvSpPr>
        <p:spPr/>
        <p:txBody>
          <a:bodyPr/>
          <a:lstStyle/>
          <a:p>
            <a:pPr eaLnBrk="1" hangingPunct="1"/>
            <a:r>
              <a:rPr lang="en-US" smtClean="0"/>
              <a:t>Determine the maximum reaction, based on block shear, that can be resisted by the beam shown below. Treat the bolt end distance of 1.25 in. as standard. </a:t>
            </a:r>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r>
              <a:rPr lang="en-US" smtClean="0"/>
              <a:t>The effective hole diameter is 3/4 + 1/8 = 7/8 in. </a:t>
            </a:r>
          </a:p>
          <a:p>
            <a:pPr eaLnBrk="1" hangingPunct="1"/>
            <a:r>
              <a:rPr lang="en-US" smtClean="0"/>
              <a:t>The shear areas are: </a:t>
            </a:r>
          </a:p>
          <a:p>
            <a:pPr eaLnBrk="1" hangingPunct="1"/>
            <a:r>
              <a:rPr lang="en-US" smtClean="0"/>
              <a:t>A</a:t>
            </a:r>
            <a:r>
              <a:rPr lang="en-US" baseline="-25000" smtClean="0"/>
              <a:t>gv</a:t>
            </a:r>
            <a:r>
              <a:rPr lang="en-US" smtClean="0"/>
              <a:t> = t</a:t>
            </a:r>
            <a:r>
              <a:rPr lang="en-US" baseline="-25000" smtClean="0"/>
              <a:t>w</a:t>
            </a:r>
            <a:r>
              <a:rPr lang="en-US" smtClean="0"/>
              <a:t> (2+3+3+3) = 0.30 (11) = 3.3 in</a:t>
            </a:r>
            <a:r>
              <a:rPr lang="en-US" baseline="30000" smtClean="0"/>
              <a:t>2</a:t>
            </a:r>
            <a:endParaRPr lang="en-US" smtClean="0"/>
          </a:p>
          <a:p>
            <a:pPr eaLnBrk="1" hangingPunct="1"/>
            <a:r>
              <a:rPr lang="en-US" smtClean="0"/>
              <a:t>A</a:t>
            </a:r>
            <a:r>
              <a:rPr lang="en-US" baseline="-25000" smtClean="0"/>
              <a:t>nv</a:t>
            </a:r>
            <a:r>
              <a:rPr lang="en-US" smtClean="0"/>
              <a:t> = 0.300 [11 -3.5 (7/8)] = 2.381 in</a:t>
            </a:r>
            <a:r>
              <a:rPr lang="en-US" baseline="30000" smtClean="0"/>
              <a:t>2</a:t>
            </a:r>
            <a:endParaRPr lang="en-US" smtClean="0"/>
          </a:p>
        </p:txBody>
      </p:sp>
      <p:pic>
        <p:nvPicPr>
          <p:cNvPr id="13316" name="Picture 4" descr="Snapshot 2007-11-19 10-53-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6350" y="2165350"/>
            <a:ext cx="4051300"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Block shear example</a:t>
            </a:r>
          </a:p>
        </p:txBody>
      </p:sp>
      <p:sp>
        <p:nvSpPr>
          <p:cNvPr id="14339" name="Rectangle 3"/>
          <p:cNvSpPr>
            <a:spLocks noGrp="1" noChangeArrowheads="1"/>
          </p:cNvSpPr>
          <p:nvPr>
            <p:ph type="body" idx="1"/>
          </p:nvPr>
        </p:nvSpPr>
        <p:spPr/>
        <p:txBody>
          <a:bodyPr/>
          <a:lstStyle/>
          <a:p>
            <a:pPr eaLnBrk="1" hangingPunct="1"/>
            <a:r>
              <a:rPr lang="en-US" dirty="0" smtClean="0"/>
              <a:t>The net tension area is:</a:t>
            </a:r>
          </a:p>
          <a:p>
            <a:pPr eaLnBrk="1" hangingPunct="1"/>
            <a:r>
              <a:rPr lang="en-US" dirty="0" smtClean="0"/>
              <a:t>A</a:t>
            </a:r>
            <a:r>
              <a:rPr lang="en-US" baseline="-25000" dirty="0" smtClean="0"/>
              <a:t>nt</a:t>
            </a:r>
            <a:r>
              <a:rPr lang="en-US" dirty="0" smtClean="0"/>
              <a:t> = 0.300 [1.25 - 1/2 (7/8) ] = 0.2438 in</a:t>
            </a:r>
            <a:r>
              <a:rPr lang="en-US" baseline="30000" dirty="0" smtClean="0"/>
              <a:t>2</a:t>
            </a:r>
            <a:endParaRPr lang="en-US" dirty="0" smtClean="0"/>
          </a:p>
          <a:p>
            <a:pPr eaLnBrk="1" hangingPunct="1"/>
            <a:r>
              <a:rPr lang="en-US" dirty="0" smtClean="0"/>
              <a:t>Since the block shear will occur in a coped beam with standard bolt end distance </a:t>
            </a:r>
            <a:r>
              <a:rPr lang="en-US" dirty="0" err="1" smtClean="0"/>
              <a:t>U</a:t>
            </a:r>
            <a:r>
              <a:rPr lang="en-US" baseline="-25000" dirty="0" err="1" smtClean="0"/>
              <a:t>bs</a:t>
            </a:r>
            <a:r>
              <a:rPr lang="en-US" dirty="0" smtClean="0"/>
              <a:t> = 1.0.</a:t>
            </a:r>
          </a:p>
          <a:p>
            <a:pPr eaLnBrk="1" hangingPunct="1"/>
            <a:r>
              <a:rPr lang="en-US" dirty="0" err="1" smtClean="0"/>
              <a:t>R</a:t>
            </a:r>
            <a:r>
              <a:rPr lang="en-US" baseline="-25000" dirty="0" err="1" smtClean="0"/>
              <a:t>n</a:t>
            </a:r>
            <a:r>
              <a:rPr lang="en-US" dirty="0" smtClean="0"/>
              <a:t> = 0.6 F</a:t>
            </a:r>
            <a:r>
              <a:rPr lang="en-US" baseline="-25000" dirty="0" smtClean="0"/>
              <a:t>u</a:t>
            </a:r>
            <a:r>
              <a:rPr lang="en-US" dirty="0" smtClean="0"/>
              <a:t> </a:t>
            </a:r>
            <a:r>
              <a:rPr lang="en-US" dirty="0" err="1" smtClean="0"/>
              <a:t>A</a:t>
            </a:r>
            <a:r>
              <a:rPr lang="en-US" baseline="-25000" dirty="0" err="1" smtClean="0"/>
              <a:t>nv</a:t>
            </a:r>
            <a:r>
              <a:rPr lang="en-US" dirty="0" smtClean="0"/>
              <a:t> + F</a:t>
            </a:r>
            <a:r>
              <a:rPr lang="en-US" baseline="-25000" dirty="0" smtClean="0"/>
              <a:t>u</a:t>
            </a:r>
            <a:r>
              <a:rPr lang="en-US" dirty="0" smtClean="0"/>
              <a:t> A</a:t>
            </a:r>
            <a:r>
              <a:rPr lang="en-US" baseline="-25000" dirty="0" smtClean="0"/>
              <a:t>nt</a:t>
            </a:r>
            <a:r>
              <a:rPr lang="en-US" dirty="0" smtClean="0"/>
              <a:t> = 108.7 kips</a:t>
            </a:r>
          </a:p>
          <a:p>
            <a:pPr lvl="1" eaLnBrk="1" hangingPunct="1"/>
            <a:r>
              <a:rPr lang="en-US" dirty="0" smtClean="0"/>
              <a:t>With an upper limit of</a:t>
            </a:r>
          </a:p>
          <a:p>
            <a:pPr lvl="1" eaLnBrk="1" hangingPunct="1"/>
            <a:r>
              <a:rPr lang="en-US" dirty="0" err="1" smtClean="0"/>
              <a:t>R</a:t>
            </a:r>
            <a:r>
              <a:rPr lang="en-US" baseline="-25000" dirty="0" err="1" smtClean="0"/>
              <a:t>n</a:t>
            </a:r>
            <a:r>
              <a:rPr lang="en-US" dirty="0" smtClean="0"/>
              <a:t> = 0.6 F</a:t>
            </a:r>
            <a:r>
              <a:rPr lang="en-US" baseline="-25000" dirty="0" smtClean="0"/>
              <a:t>y</a:t>
            </a:r>
            <a:r>
              <a:rPr lang="en-US" dirty="0" smtClean="0"/>
              <a:t> </a:t>
            </a:r>
            <a:r>
              <a:rPr lang="en-US" dirty="0" err="1" smtClean="0"/>
              <a:t>A</a:t>
            </a:r>
            <a:r>
              <a:rPr lang="en-US" baseline="-25000" dirty="0" err="1" smtClean="0"/>
              <a:t>gv</a:t>
            </a:r>
            <a:r>
              <a:rPr lang="en-US" dirty="0" smtClean="0"/>
              <a:t> + F</a:t>
            </a:r>
            <a:r>
              <a:rPr lang="en-US" baseline="-25000" dirty="0" smtClean="0"/>
              <a:t>u</a:t>
            </a:r>
            <a:r>
              <a:rPr lang="en-US" dirty="0" smtClean="0"/>
              <a:t> A</a:t>
            </a:r>
            <a:r>
              <a:rPr lang="en-US" baseline="-25000" dirty="0" smtClean="0"/>
              <a:t>nt</a:t>
            </a:r>
            <a:r>
              <a:rPr lang="en-US" dirty="0" smtClean="0"/>
              <a:t>  = 114.85 kips</a:t>
            </a:r>
          </a:p>
          <a:p>
            <a:pPr lvl="1" eaLnBrk="1" hangingPunct="1"/>
            <a:endParaRPr lang="en-US" dirty="0" smtClean="0"/>
          </a:p>
          <a:p>
            <a:pPr eaLnBrk="1" hangingPunct="1"/>
            <a:r>
              <a:rPr lang="en-US" dirty="0" smtClean="0"/>
              <a:t>Therefore,  nominal block shear strength = 108.7 kips</a:t>
            </a:r>
          </a:p>
          <a:p>
            <a:pPr eaLnBrk="1" hangingPunct="1"/>
            <a:r>
              <a:rPr lang="en-US" dirty="0" smtClean="0"/>
              <a:t>Factored block shear strength for design = 0.75 x 108.7 = 81.5 kips.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dirty="0" smtClean="0"/>
              <a:t>Shear Strength</a:t>
            </a:r>
          </a:p>
        </p:txBody>
      </p:sp>
      <p:sp>
        <p:nvSpPr>
          <p:cNvPr id="6147" name="Rectangle 3"/>
          <p:cNvSpPr>
            <a:spLocks noGrp="1" noChangeArrowheads="1"/>
          </p:cNvSpPr>
          <p:nvPr>
            <p:ph type="body" idx="1"/>
          </p:nvPr>
        </p:nvSpPr>
        <p:spPr>
          <a:xfrm>
            <a:off x="457200" y="960438"/>
            <a:ext cx="8607425" cy="5886450"/>
          </a:xfrm>
        </p:spPr>
        <p:txBody>
          <a:bodyPr/>
          <a:lstStyle/>
          <a:p>
            <a:pPr eaLnBrk="1" hangingPunct="1"/>
            <a:r>
              <a:rPr lang="en-US" dirty="0" smtClean="0"/>
              <a:t>Beam shear strength is covered in </a:t>
            </a:r>
            <a:r>
              <a:rPr lang="en-US" dirty="0" smtClean="0">
                <a:solidFill>
                  <a:srgbClr val="FF0000"/>
                </a:solidFill>
              </a:rPr>
              <a:t>Chapter G of the AISC </a:t>
            </a:r>
            <a:r>
              <a:rPr lang="en-US" dirty="0" smtClean="0"/>
              <a:t>specifications. Both rolled shapes and welded built-up shapes are covered. </a:t>
            </a:r>
          </a:p>
          <a:p>
            <a:pPr eaLnBrk="1" hangingPunct="1"/>
            <a:r>
              <a:rPr lang="en-US" dirty="0" smtClean="0"/>
              <a:t>Rolled shapes is the focus here. Built-up shapes, commonly referred to as plate-girders are beyond the scope of our course. </a:t>
            </a:r>
          </a:p>
          <a:p>
            <a:pPr eaLnBrk="1" hangingPunct="1"/>
            <a:r>
              <a:rPr lang="en-US" dirty="0" smtClean="0"/>
              <a:t>Consider the behavior of beams in shear</a:t>
            </a:r>
          </a:p>
          <a:p>
            <a:pPr eaLnBrk="1" hangingPunct="1"/>
            <a:endParaRPr lang="en-US" dirty="0" smtClean="0"/>
          </a:p>
        </p:txBody>
      </p:sp>
      <p:pic>
        <p:nvPicPr>
          <p:cNvPr id="6148" name="Picture 4" descr="Snapshot 2007-11-19 10-51-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159126"/>
            <a:ext cx="2433638"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5" descr="Snapshot 2007-11-19 10-51-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2581" y="4038600"/>
            <a:ext cx="4737100"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n-US" dirty="0" smtClean="0"/>
              <a:t>Shear Strength</a:t>
            </a:r>
          </a:p>
        </p:txBody>
      </p:sp>
      <p:sp>
        <p:nvSpPr>
          <p:cNvPr id="1028" name="Rectangle 3"/>
          <p:cNvSpPr>
            <a:spLocks noGrp="1" noChangeArrowheads="1"/>
          </p:cNvSpPr>
          <p:nvPr>
            <p:ph type="body" idx="1"/>
          </p:nvPr>
        </p:nvSpPr>
        <p:spPr/>
        <p:txBody>
          <a:bodyPr/>
          <a:lstStyle/>
          <a:p>
            <a:pPr eaLnBrk="1" hangingPunct="1"/>
            <a:r>
              <a:rPr lang="en-US" dirty="0" smtClean="0"/>
              <a:t>The web will completely yield long before the flanges begin to yield. Because of this, yielding of the web represents one of the shear limit states. </a:t>
            </a:r>
          </a:p>
          <a:p>
            <a:pPr eaLnBrk="1" hangingPunct="1"/>
            <a:r>
              <a:rPr lang="en-US" dirty="0" smtClean="0"/>
              <a:t>Taking the shear yield stress as 60% of the tensile yield stress. </a:t>
            </a:r>
          </a:p>
          <a:p>
            <a:pPr eaLnBrk="1" hangingPunct="1"/>
            <a:endParaRPr lang="en-US" dirty="0" smtClean="0"/>
          </a:p>
          <a:p>
            <a:pPr eaLnBrk="1" hangingPunct="1"/>
            <a:endParaRPr lang="en-US" dirty="0" smtClean="0"/>
          </a:p>
          <a:p>
            <a:pPr eaLnBrk="1" hangingPunct="1"/>
            <a:endParaRPr lang="en-US" dirty="0" smtClean="0"/>
          </a:p>
          <a:p>
            <a:pPr eaLnBrk="1" hangingPunct="1"/>
            <a:r>
              <a:rPr lang="en-US" dirty="0" smtClean="0"/>
              <a:t>This will be the nominal strength in shear provided there is no shear buckling of the web. </a:t>
            </a:r>
          </a:p>
          <a:p>
            <a:pPr lvl="1" eaLnBrk="1" hangingPunct="1"/>
            <a:r>
              <a:rPr lang="en-US" dirty="0" smtClean="0"/>
              <a:t>Shear buckling of the web depends on its h/</a:t>
            </a:r>
            <a:r>
              <a:rPr lang="en-US" dirty="0" err="1" smtClean="0"/>
              <a:t>t</a:t>
            </a:r>
            <a:r>
              <a:rPr lang="en-US" baseline="-25000" dirty="0" err="1" smtClean="0"/>
              <a:t>w</a:t>
            </a:r>
            <a:r>
              <a:rPr lang="en-US" dirty="0" smtClean="0"/>
              <a:t> ratio. </a:t>
            </a:r>
          </a:p>
          <a:p>
            <a:pPr lvl="1" eaLnBrk="1" hangingPunct="1"/>
            <a:r>
              <a:rPr lang="en-US" dirty="0" smtClean="0"/>
              <a:t>If the ratio is too large, then then web can buckle in shear elastically or </a:t>
            </a:r>
            <a:r>
              <a:rPr lang="en-US" dirty="0" err="1" smtClean="0"/>
              <a:t>inelastically</a:t>
            </a:r>
            <a:r>
              <a:rPr lang="en-US" dirty="0" smtClean="0"/>
              <a:t>.  </a:t>
            </a:r>
          </a:p>
          <a:p>
            <a:pPr eaLnBrk="1" hangingPunct="1"/>
            <a:endParaRPr lang="en-US" dirty="0" smtClean="0"/>
          </a:p>
        </p:txBody>
      </p:sp>
      <p:graphicFrame>
        <p:nvGraphicFramePr>
          <p:cNvPr id="1026" name="Object 4"/>
          <p:cNvGraphicFramePr>
            <a:graphicFrameLocks noChangeAspect="1"/>
          </p:cNvGraphicFramePr>
          <p:nvPr/>
        </p:nvGraphicFramePr>
        <p:xfrm>
          <a:off x="3429000" y="2514600"/>
          <a:ext cx="1981200" cy="1182688"/>
        </p:xfrm>
        <a:graphic>
          <a:graphicData uri="http://schemas.openxmlformats.org/presentationml/2006/ole">
            <mc:AlternateContent xmlns:mc="http://schemas.openxmlformats.org/markup-compatibility/2006">
              <mc:Choice xmlns:v="urn:schemas-microsoft-com:vml" Requires="v">
                <p:oleObj spid="_x0000_s1050" name="Equation" r:id="rId3" imgW="914400" imgH="546100" progId="Equation.3">
                  <p:embed/>
                </p:oleObj>
              </mc:Choice>
              <mc:Fallback>
                <p:oleObj name="Equation" r:id="rId3" imgW="914400" imgH="5461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2514600"/>
                        <a:ext cx="1981200" cy="118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pPr eaLnBrk="1" hangingPunct="1"/>
            <a:r>
              <a:rPr lang="en-US" dirty="0" smtClean="0"/>
              <a:t>Shear Buckling</a:t>
            </a:r>
          </a:p>
        </p:txBody>
      </p:sp>
      <p:pic>
        <p:nvPicPr>
          <p:cNvPr id="2052" name="Picture 5" descr="Snapshot 2007-11-19 10-52-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2286" y="1803400"/>
            <a:ext cx="7137400" cy="387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Line 6"/>
          <p:cNvSpPr>
            <a:spLocks noChangeShapeType="1"/>
          </p:cNvSpPr>
          <p:nvPr/>
        </p:nvSpPr>
        <p:spPr bwMode="auto">
          <a:xfrm flipH="1" flipV="1">
            <a:off x="3200400" y="2362200"/>
            <a:ext cx="0" cy="271145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4" name="Line 7"/>
          <p:cNvSpPr>
            <a:spLocks noChangeShapeType="1"/>
          </p:cNvSpPr>
          <p:nvPr/>
        </p:nvSpPr>
        <p:spPr bwMode="auto">
          <a:xfrm flipV="1">
            <a:off x="3505200" y="2836862"/>
            <a:ext cx="0" cy="26670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5" name="Text Box 11"/>
          <p:cNvSpPr txBox="1">
            <a:spLocks noChangeArrowheads="1"/>
          </p:cNvSpPr>
          <p:nvPr/>
        </p:nvSpPr>
        <p:spPr bwMode="auto">
          <a:xfrm>
            <a:off x="2126141" y="5491532"/>
            <a:ext cx="12192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sz="1600" dirty="0"/>
              <a:t>Shear yielding</a:t>
            </a:r>
          </a:p>
        </p:txBody>
      </p:sp>
      <p:sp>
        <p:nvSpPr>
          <p:cNvPr id="2056" name="Text Box 13"/>
          <p:cNvSpPr txBox="1">
            <a:spLocks noChangeArrowheads="1"/>
          </p:cNvSpPr>
          <p:nvPr/>
        </p:nvSpPr>
        <p:spPr bwMode="auto">
          <a:xfrm>
            <a:off x="3630613" y="5386388"/>
            <a:ext cx="19002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sz="1600"/>
              <a:t>Elastic shear buckling</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Shear Buckling</a:t>
            </a:r>
            <a:endParaRPr lang="en-US" dirty="0"/>
          </a:p>
        </p:txBody>
      </p:sp>
      <p:graphicFrame>
        <p:nvGraphicFramePr>
          <p:cNvPr id="4" name="Object 14"/>
          <p:cNvGraphicFramePr>
            <a:graphicFrameLocks noGrp="1" noChangeAspect="1"/>
          </p:cNvGraphicFramePr>
          <p:nvPr>
            <p:ph idx="1"/>
            <p:extLst>
              <p:ext uri="{D42A27DB-BD31-4B8C-83A1-F6EECF244321}">
                <p14:modId xmlns:p14="http://schemas.microsoft.com/office/powerpoint/2010/main" val="1897173113"/>
              </p:ext>
            </p:extLst>
          </p:nvPr>
        </p:nvGraphicFramePr>
        <p:xfrm>
          <a:off x="1447800" y="1752601"/>
          <a:ext cx="6019800" cy="3505200"/>
        </p:xfrm>
        <a:graphic>
          <a:graphicData uri="http://schemas.openxmlformats.org/presentationml/2006/ole">
            <mc:AlternateContent xmlns:mc="http://schemas.openxmlformats.org/markup-compatibility/2006">
              <mc:Choice xmlns:v="urn:schemas-microsoft-com:vml" Requires="v">
                <p:oleObj spid="_x0000_s26647" name="Equation" r:id="rId3" imgW="3416040" imgH="2184120" progId="Equation.3">
                  <p:embed/>
                </p:oleObj>
              </mc:Choice>
              <mc:Fallback>
                <p:oleObj name="Equation" r:id="rId3" imgW="3416040" imgH="2184120" progId="Equation.3">
                  <p:embed/>
                  <p:pic>
                    <p:nvPicPr>
                      <p:cNvPr id="0" name=""/>
                      <p:cNvPicPr>
                        <a:picLocks noChangeAspect="1" noChangeArrowheads="1"/>
                      </p:cNvPicPr>
                      <p:nvPr/>
                    </p:nvPicPr>
                    <p:blipFill>
                      <a:blip r:embed="rId4"/>
                      <a:srcRect/>
                      <a:stretch>
                        <a:fillRect/>
                      </a:stretch>
                    </p:blipFill>
                    <p:spPr bwMode="auto">
                      <a:xfrm>
                        <a:off x="1447800" y="1752601"/>
                        <a:ext cx="6019800" cy="350520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4760883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smtClean="0"/>
              <a:t>Shear Design Equations</a:t>
            </a:r>
          </a:p>
        </p:txBody>
      </p:sp>
      <p:pic>
        <p:nvPicPr>
          <p:cNvPr id="7172" name="Picture 4" descr="Snapshot 2007-11-19 12-11-3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8394032"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Shear Design Equations</a:t>
            </a: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381001" y="948833"/>
            <a:ext cx="8562262" cy="5909167"/>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dirty="0" smtClean="0"/>
              <a:t>Shear Design Equations</a:t>
            </a: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302884" y="1143000"/>
            <a:ext cx="8378861" cy="417195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Shear Design Equations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14:m>
                  <m:oMath xmlns:m="http://schemas.openxmlformats.org/officeDocument/2006/math">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𝐴</m:t>
                        </m:r>
                      </m:e>
                      <m:sub>
                        <m:r>
                          <a:rPr lang="en-US" b="0" i="1" smtClean="0">
                            <a:latin typeface="Cambria Math" panose="02040503050406030204" pitchFamily="18" charset="0"/>
                            <a:cs typeface="Times New Roman" panose="02020603050405020304" pitchFamily="18" charset="0"/>
                          </a:rPr>
                          <m:t>𝑤</m:t>
                        </m:r>
                      </m:sub>
                    </m:sSub>
                  </m:oMath>
                </a14:m>
                <a:r>
                  <a:rPr lang="en-US" dirty="0" smtClean="0">
                    <a:latin typeface="Times New Roman" panose="02020603050405020304" pitchFamily="18" charset="0"/>
                    <a:cs typeface="Times New Roman" panose="02020603050405020304" pitchFamily="18" charset="0"/>
                  </a:rPr>
                  <a:t>= 	area of web, the overall depth times the web thickness,</a:t>
                </a:r>
                <a14:m>
                  <m:oMath xmlns:m="http://schemas.openxmlformats.org/officeDocument/2006/math">
                    <m:sSub>
                      <m:sSubPr>
                        <m:ctrlPr>
                          <a:rPr lang="en-US"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𝑑𝑡</m:t>
                        </m:r>
                      </m:e>
                      <m:sub>
                        <m:r>
                          <a:rPr lang="en-US" b="0" i="1" smtClean="0">
                            <a:latin typeface="Cambria Math" panose="02040503050406030204" pitchFamily="18" charset="0"/>
                            <a:cs typeface="Times New Roman" panose="02020603050405020304" pitchFamily="18" charset="0"/>
                          </a:rPr>
                          <m:t>𝑤</m:t>
                        </m:r>
                      </m:sub>
                    </m:sSub>
                  </m:oMath>
                </a14:m>
                <a:r>
                  <a:rPr lang="en-US"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en-US" i="1" smtClean="0">
                            <a:latin typeface="Cambria Math" panose="02040503050406030204" pitchFamily="18" charset="0"/>
                            <a:cs typeface="Times New Roman" panose="02020603050405020304" pitchFamily="18" charset="0"/>
                          </a:rPr>
                        </m:ctrlPr>
                      </m:sSupPr>
                      <m:e>
                        <m:r>
                          <a:rPr lang="en-US" b="0" i="1" smtClean="0">
                            <a:latin typeface="Cambria Math" panose="02040503050406030204" pitchFamily="18" charset="0"/>
                            <a:cs typeface="Times New Roman" panose="02020603050405020304" pitchFamily="18" charset="0"/>
                          </a:rPr>
                          <m:t>𝑖𝑛</m:t>
                        </m:r>
                        <m:r>
                          <a:rPr lang="en-US" b="0" i="1" smtClean="0">
                            <a:latin typeface="Cambria Math" panose="02040503050406030204" pitchFamily="18" charset="0"/>
                            <a:cs typeface="Times New Roman" panose="02020603050405020304" pitchFamily="18" charset="0"/>
                          </a:rPr>
                          <m:t>.</m:t>
                        </m:r>
                      </m:e>
                      <m:sup>
                        <m:r>
                          <a:rPr lang="en-US" b="0" i="1" smtClean="0">
                            <a:latin typeface="Cambria Math" panose="02040503050406030204" pitchFamily="18" charset="0"/>
                            <a:cs typeface="Times New Roman" panose="02020603050405020304" pitchFamily="18" charset="0"/>
                          </a:rPr>
                          <m:t>2</m:t>
                        </m:r>
                      </m:sup>
                    </m:sSup>
                  </m:oMath>
                </a14:m>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    h= 	for rolled shapes, the clear distance between flanges less the 	fillet or corner radii, in.</a:t>
                </a:r>
              </a:p>
              <a:p>
                <a:pPr marL="0" indent="0">
                  <a:buNone/>
                </a:pPr>
                <a:r>
                  <a:rPr lang="en-US" dirty="0" smtClean="0">
                    <a:latin typeface="Times New Roman" panose="02020603050405020304" pitchFamily="18" charset="0"/>
                    <a:cs typeface="Times New Roman" panose="02020603050405020304" pitchFamily="18" charset="0"/>
                  </a:rPr>
                  <a:t>      =	for built-up welded sections, the clear distance between the 	flanges, in.</a:t>
                </a: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	for built-up bolted sections, the distance between fastener 	lines, in.</a:t>
                </a: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	for tees, the overall depth, in.</a:t>
                </a:r>
              </a:p>
              <a:p>
                <a:pPr marL="0" indent="0">
                  <a:buNone/>
                </a:pPr>
                <a:r>
                  <a:rPr lang="en-US" dirty="0" smtClean="0">
                    <a:cs typeface="Times New Roman" panose="02020603050405020304" pitchFamily="18" charset="0"/>
                  </a:rPr>
                  <a:t>  </a:t>
                </a:r>
                <a14:m>
                  <m:oMath xmlns:m="http://schemas.openxmlformats.org/officeDocument/2006/math">
                    <m:sSub>
                      <m:sSubPr>
                        <m:ctrlPr>
                          <a:rPr lang="en-US"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𝑡</m:t>
                        </m:r>
                      </m:e>
                      <m:sub>
                        <m:r>
                          <a:rPr lang="en-US" b="0" i="1" smtClean="0">
                            <a:latin typeface="Cambria Math" panose="02040503050406030204" pitchFamily="18" charset="0"/>
                            <a:cs typeface="Times New Roman" panose="02020603050405020304" pitchFamily="18" charset="0"/>
                          </a:rPr>
                          <m:t>𝑤</m:t>
                        </m:r>
                      </m:sub>
                    </m:sSub>
                  </m:oMath>
                </a14:m>
                <a:r>
                  <a:rPr lang="en-US" dirty="0" smtClean="0">
                    <a:latin typeface="Times New Roman" panose="02020603050405020304" pitchFamily="18" charset="0"/>
                    <a:cs typeface="Times New Roman" panose="02020603050405020304" pitchFamily="18" charset="0"/>
                  </a:rPr>
                  <a:t>=	thickness of web, in.</a:t>
                </a: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75" t="-725"/>
                </a:stretch>
              </a:blipFill>
            </p:spPr>
            <p:txBody>
              <a:bodyPr/>
              <a:lstStyle/>
              <a:p>
                <a:r>
                  <a:rPr lang="en-US">
                    <a:noFill/>
                  </a:rPr>
                  <a:t> </a:t>
                </a:r>
              </a:p>
            </p:txBody>
          </p:sp>
        </mc:Fallback>
      </mc:AlternateContent>
    </p:spTree>
    <p:extLst>
      <p:ext uri="{BB962C8B-B14F-4D97-AF65-F5344CB8AC3E}">
        <p14:creationId xmlns:p14="http://schemas.microsoft.com/office/powerpoint/2010/main" val="1536875130"/>
      </p:ext>
    </p:extLst>
  </p:cSld>
  <p:clrMapOvr>
    <a:masterClrMapping/>
  </p:clrMapOvr>
  <p:timing>
    <p:tnLst>
      <p:par>
        <p:cTn id="1" dur="indefinite" restart="never" nodeType="tmRoot"/>
      </p:par>
    </p:tnLst>
  </p:timing>
</p:sld>
</file>

<file path=ppt/theme/theme1.xml><?xml version="1.0" encoding="utf-8"?>
<a:theme xmlns:a="http://schemas.openxmlformats.org/drawingml/2006/main" name="Bold Stripes">
  <a:themeElements>
    <a:clrScheme name="Bold Stripes 2">
      <a:dk1>
        <a:srgbClr val="000000"/>
      </a:dk1>
      <a:lt1>
        <a:srgbClr val="EAEAEA"/>
      </a:lt1>
      <a:dk2>
        <a:srgbClr val="003366"/>
      </a:dk2>
      <a:lt2>
        <a:srgbClr val="EAEAEA"/>
      </a:lt2>
      <a:accent1>
        <a:srgbClr val="FFFFFF"/>
      </a:accent1>
      <a:accent2>
        <a:srgbClr val="DDDDDD"/>
      </a:accent2>
      <a:accent3>
        <a:srgbClr val="F3F3F3"/>
      </a:accent3>
      <a:accent4>
        <a:srgbClr val="000000"/>
      </a:accent4>
      <a:accent5>
        <a:srgbClr val="FFFFFF"/>
      </a:accent5>
      <a:accent6>
        <a:srgbClr val="C8C8C8"/>
      </a:accent6>
      <a:hlink>
        <a:srgbClr val="336699"/>
      </a:hlink>
      <a:folHlink>
        <a:srgbClr val="9A0000"/>
      </a:folHlink>
    </a:clrScheme>
    <a:fontScheme name="Bold Stripes">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96" charset="-128"/>
          </a:defRPr>
        </a:defPPr>
      </a:lstStyle>
    </a:lnDef>
  </a:objectDefaults>
  <a:extraClrSchemeLst>
    <a:extraClrScheme>
      <a:clrScheme name="Bold Stripes 1">
        <a:dk1>
          <a:srgbClr val="356677"/>
        </a:dk1>
        <a:lt1>
          <a:srgbClr val="FFFFFF"/>
        </a:lt1>
        <a:dk2>
          <a:srgbClr val="3E798E"/>
        </a:dk2>
        <a:lt2>
          <a:srgbClr val="FFFFCC"/>
        </a:lt2>
        <a:accent1>
          <a:srgbClr val="7FA0B1"/>
        </a:accent1>
        <a:accent2>
          <a:srgbClr val="3A7184"/>
        </a:accent2>
        <a:accent3>
          <a:srgbClr val="AFBEC6"/>
        </a:accent3>
        <a:accent4>
          <a:srgbClr val="DADADA"/>
        </a:accent4>
        <a:accent5>
          <a:srgbClr val="C0CDD5"/>
        </a:accent5>
        <a:accent6>
          <a:srgbClr val="346677"/>
        </a:accent6>
        <a:hlink>
          <a:srgbClr val="FFBF0B"/>
        </a:hlink>
        <a:folHlink>
          <a:srgbClr val="CC9900"/>
        </a:folHlink>
      </a:clrScheme>
      <a:clrMap bg1="dk2" tx1="lt1" bg2="dk1" tx2="lt2" accent1="accent1" accent2="accent2" accent3="accent3" accent4="accent4" accent5="accent5" accent6="accent6" hlink="hlink" folHlink="folHlink"/>
    </a:extraClrScheme>
    <a:extraClrScheme>
      <a:clrScheme name="Bold Stripes 2">
        <a:dk1>
          <a:srgbClr val="000000"/>
        </a:dk1>
        <a:lt1>
          <a:srgbClr val="EAEAEA"/>
        </a:lt1>
        <a:dk2>
          <a:srgbClr val="003366"/>
        </a:dk2>
        <a:lt2>
          <a:srgbClr val="EAEAEA"/>
        </a:lt2>
        <a:accent1>
          <a:srgbClr val="FFFFFF"/>
        </a:accent1>
        <a:accent2>
          <a:srgbClr val="DDDDDD"/>
        </a:accent2>
        <a:accent3>
          <a:srgbClr val="F3F3F3"/>
        </a:accent3>
        <a:accent4>
          <a:srgbClr val="000000"/>
        </a:accent4>
        <a:accent5>
          <a:srgbClr val="FFFFFF"/>
        </a:accent5>
        <a:accent6>
          <a:srgbClr val="C8C8C8"/>
        </a:accent6>
        <a:hlink>
          <a:srgbClr val="336699"/>
        </a:hlink>
        <a:folHlink>
          <a:srgbClr val="9A0000"/>
        </a:folHlink>
      </a:clrScheme>
      <a:clrMap bg1="lt1" tx1="dk1" bg2="lt2" tx2="dk2" accent1="accent1" accent2="accent2" accent3="accent3" accent4="accent4" accent5="accent5" accent6="accent6" hlink="hlink" folHlink="folHlink"/>
    </a:extraClrScheme>
    <a:extraClrScheme>
      <a:clrScheme name="Bold Stripes 3">
        <a:dk1>
          <a:srgbClr val="000000"/>
        </a:dk1>
        <a:lt1>
          <a:srgbClr val="EAEAEA"/>
        </a:lt1>
        <a:dk2>
          <a:srgbClr val="000000"/>
        </a:dk2>
        <a:lt2>
          <a:srgbClr val="EAEAEA"/>
        </a:lt2>
        <a:accent1>
          <a:srgbClr val="FFFFFF"/>
        </a:accent1>
        <a:accent2>
          <a:srgbClr val="DDDDDD"/>
        </a:accent2>
        <a:accent3>
          <a:srgbClr val="F3F3F3"/>
        </a:accent3>
        <a:accent4>
          <a:srgbClr val="000000"/>
        </a:accent4>
        <a:accent5>
          <a:srgbClr val="FFFFFF"/>
        </a:accent5>
        <a:accent6>
          <a:srgbClr val="C8C8C8"/>
        </a:accent6>
        <a:hlink>
          <a:srgbClr val="777777"/>
        </a:hlink>
        <a:folHlink>
          <a:srgbClr val="969696"/>
        </a:folHlink>
      </a:clrScheme>
      <a:clrMap bg1="lt1" tx1="dk1" bg2="lt2" tx2="dk2" accent1="accent1" accent2="accent2" accent3="accent3" accent4="accent4" accent5="accent5" accent6="accent6" hlink="hlink" folHlink="folHlink"/>
    </a:extraClrScheme>
    <a:extraClrScheme>
      <a:clrScheme name="Bold Stripes 4">
        <a:dk1>
          <a:srgbClr val="492417"/>
        </a:dk1>
        <a:lt1>
          <a:srgbClr val="D4D5C3"/>
        </a:lt1>
        <a:dk2>
          <a:srgbClr val="6E4900"/>
        </a:dk2>
        <a:lt2>
          <a:srgbClr val="B9BA9C"/>
        </a:lt2>
        <a:accent1>
          <a:srgbClr val="DBD8CF"/>
        </a:accent1>
        <a:accent2>
          <a:srgbClr val="C7C8B0"/>
        </a:accent2>
        <a:accent3>
          <a:srgbClr val="E6E7DE"/>
        </a:accent3>
        <a:accent4>
          <a:srgbClr val="3D1D12"/>
        </a:accent4>
        <a:accent5>
          <a:srgbClr val="EAE9E4"/>
        </a:accent5>
        <a:accent6>
          <a:srgbClr val="B4B59F"/>
        </a:accent6>
        <a:hlink>
          <a:srgbClr val="CC9900"/>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Macintosh HD:Applications:Microsoft Office 2004:Templates:Presentations:Designs:Bold Stripes</Template>
  <TotalTime>300</TotalTime>
  <Words>556</Words>
  <Application>Microsoft Office PowerPoint</Application>
  <PresentationFormat>On-screen Show (4:3)</PresentationFormat>
  <Paragraphs>90</Paragraphs>
  <Slides>16</Slides>
  <Notes>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7" baseType="lpstr">
      <vt:lpstr>ＭＳ Ｐゴシック</vt:lpstr>
      <vt:lpstr>Arial</vt:lpstr>
      <vt:lpstr>Bernard MT Condensed</vt:lpstr>
      <vt:lpstr>Calibri</vt:lpstr>
      <vt:lpstr>Cambria Math</vt:lpstr>
      <vt:lpstr>Helvetica</vt:lpstr>
      <vt:lpstr>Symbol</vt:lpstr>
      <vt:lpstr>Times New Roman</vt:lpstr>
      <vt:lpstr>Wingdings</vt:lpstr>
      <vt:lpstr>Bold Stripes</vt:lpstr>
      <vt:lpstr>Equation</vt:lpstr>
      <vt:lpstr>Shear Design of Beams</vt:lpstr>
      <vt:lpstr>Shear Strength</vt:lpstr>
      <vt:lpstr>Shear Strength</vt:lpstr>
      <vt:lpstr>Shear Buckling</vt:lpstr>
      <vt:lpstr>Shear Buckling</vt:lpstr>
      <vt:lpstr>Shear Design Equations</vt:lpstr>
      <vt:lpstr>Shear Design Equations</vt:lpstr>
      <vt:lpstr>Shear Design Equations</vt:lpstr>
      <vt:lpstr>Shear Design Equations</vt:lpstr>
      <vt:lpstr>Shear Design Equations</vt:lpstr>
      <vt:lpstr>Shear Design Equations</vt:lpstr>
      <vt:lpstr>Shear Design Equations</vt:lpstr>
      <vt:lpstr>Block Shear Failure of Beam </vt:lpstr>
      <vt:lpstr>Block shear failure of beam ends</vt:lpstr>
      <vt:lpstr>Example</vt:lpstr>
      <vt:lpstr>Block shear example</vt:lpstr>
    </vt:vector>
  </TitlesOfParts>
  <Manager/>
  <Company>Purdue University</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Shear Design of Beams</dc:title>
  <dc:subject/>
  <dc:creator>Amit Varma</dc:creator>
  <cp:keywords/>
  <dc:description/>
  <cp:lastModifiedBy>Saahastaranshu Bhardwaj</cp:lastModifiedBy>
  <cp:revision>39</cp:revision>
  <dcterms:created xsi:type="dcterms:W3CDTF">2007-11-19T15:42:25Z</dcterms:created>
  <dcterms:modified xsi:type="dcterms:W3CDTF">2013-05-24T18:25:42Z</dcterms:modified>
  <cp:category/>
</cp:coreProperties>
</file>