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0924"/>
  </p:normalViewPr>
  <p:slideViewPr>
    <p:cSldViewPr>
      <p:cViewPr varScale="1">
        <p:scale>
          <a:sx n="98" d="100"/>
          <a:sy n="98" d="100"/>
        </p:scale>
        <p:origin x="21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7E31F-F900-6547-BB1A-9052641E8B0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4350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EF18C-BB1F-9748-84A9-ADE9B0D1473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2424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DAD74-C94F-B44A-A0E8-F9F4D0E996C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36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ECB61-48BC-6242-9C5C-816BD60D148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8250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5D59E-9074-1D40-A029-DB4858F2926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0107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3517A-82D4-AF4E-B4D2-3A6C50E157F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73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F135C-3951-1244-A16E-1D07C8F8FB0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0988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82C88-AD95-5648-85D6-351B9C45CA1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0993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597DE-E625-2445-BCFD-2C1E3A395E8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3791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BF22C-84AB-AF43-A809-C6E30AB303B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9107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77A77-15D0-E444-837F-8DE40176B3C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3358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x-non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x-non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fld id="{F97C3EDD-4C47-DD40-A47A-28D3D6B31A66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3" t="10001" r="18753" b="10001"/>
          <a:stretch>
            <a:fillRect/>
          </a:stretch>
        </p:blipFill>
        <p:spPr bwMode="auto">
          <a:xfrm>
            <a:off x="1524000" y="503238"/>
            <a:ext cx="6096000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51" name="Freeform 3"/>
          <p:cNvSpPr>
            <a:spLocks/>
          </p:cNvSpPr>
          <p:nvPr/>
        </p:nvSpPr>
        <p:spPr bwMode="auto">
          <a:xfrm>
            <a:off x="2095500" y="647700"/>
            <a:ext cx="3848100" cy="2924175"/>
          </a:xfrm>
          <a:custGeom>
            <a:avLst/>
            <a:gdLst>
              <a:gd name="T0" fmla="*/ 0 w 2424"/>
              <a:gd name="T1" fmla="*/ 396 h 1842"/>
              <a:gd name="T2" fmla="*/ 1572 w 2424"/>
              <a:gd name="T3" fmla="*/ 1842 h 1842"/>
              <a:gd name="T4" fmla="*/ 2424 w 2424"/>
              <a:gd name="T5" fmla="*/ 1242 h 1842"/>
              <a:gd name="T6" fmla="*/ 642 w 2424"/>
              <a:gd name="T7" fmla="*/ 0 h 1842"/>
              <a:gd name="T8" fmla="*/ 0 w 2424"/>
              <a:gd name="T9" fmla="*/ 396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4" h="1842">
                <a:moveTo>
                  <a:pt x="0" y="396"/>
                </a:moveTo>
                <a:lnTo>
                  <a:pt x="1572" y="1842"/>
                </a:lnTo>
                <a:lnTo>
                  <a:pt x="2424" y="1242"/>
                </a:lnTo>
                <a:lnTo>
                  <a:pt x="642" y="0"/>
                </a:lnTo>
                <a:lnTo>
                  <a:pt x="0" y="39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Freeform 4"/>
          <p:cNvSpPr>
            <a:spLocks/>
          </p:cNvSpPr>
          <p:nvPr/>
        </p:nvSpPr>
        <p:spPr bwMode="auto">
          <a:xfrm>
            <a:off x="3114675" y="647700"/>
            <a:ext cx="3962400" cy="2133600"/>
          </a:xfrm>
          <a:custGeom>
            <a:avLst/>
            <a:gdLst>
              <a:gd name="T0" fmla="*/ 1788 w 2496"/>
              <a:gd name="T1" fmla="*/ 1242 h 1344"/>
              <a:gd name="T2" fmla="*/ 2496 w 2496"/>
              <a:gd name="T3" fmla="*/ 1344 h 1344"/>
              <a:gd name="T4" fmla="*/ 618 w 2496"/>
              <a:gd name="T5" fmla="*/ 144 h 1344"/>
              <a:gd name="T6" fmla="*/ 0 w 2496"/>
              <a:gd name="T7" fmla="*/ 0 h 1344"/>
              <a:gd name="T8" fmla="*/ 1788 w 2496"/>
              <a:gd name="T9" fmla="*/ 1242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6" h="1344">
                <a:moveTo>
                  <a:pt x="1788" y="1242"/>
                </a:moveTo>
                <a:lnTo>
                  <a:pt x="2496" y="1344"/>
                </a:lnTo>
                <a:lnTo>
                  <a:pt x="618" y="144"/>
                </a:lnTo>
                <a:lnTo>
                  <a:pt x="0" y="0"/>
                </a:lnTo>
                <a:lnTo>
                  <a:pt x="1788" y="124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9" name="Group 11"/>
          <p:cNvGrpSpPr>
            <a:grpSpLocks/>
          </p:cNvGrpSpPr>
          <p:nvPr/>
        </p:nvGrpSpPr>
        <p:grpSpPr bwMode="auto">
          <a:xfrm>
            <a:off x="2724150" y="5338763"/>
            <a:ext cx="1676400" cy="900112"/>
            <a:chOff x="2448" y="2880"/>
            <a:chExt cx="1056" cy="567"/>
          </a:xfrm>
        </p:grpSpPr>
        <p:sp>
          <p:nvSpPr>
            <p:cNvPr id="2053" name="Line 5"/>
            <p:cNvSpPr>
              <a:spLocks noChangeShapeType="1"/>
            </p:cNvSpPr>
            <p:nvPr/>
          </p:nvSpPr>
          <p:spPr bwMode="auto">
            <a:xfrm flipV="1">
              <a:off x="2880" y="3120"/>
              <a:ext cx="624" cy="24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 flipH="1" flipV="1">
              <a:off x="2544" y="2976"/>
              <a:ext cx="336" cy="38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 flipV="1">
              <a:off x="2880" y="2880"/>
              <a:ext cx="0" cy="4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3168" y="321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1800"/>
                <a:t>X</a:t>
              </a: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2448" y="3072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1800"/>
                <a:t>Y</a:t>
              </a: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2880" y="2928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1800"/>
                <a:t>Z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4876800" y="2600325"/>
            <a:ext cx="1016000" cy="687388"/>
            <a:chOff x="3168" y="1638"/>
            <a:chExt cx="640" cy="433"/>
          </a:xfrm>
        </p:grpSpPr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 rot="20614731" flipV="1">
              <a:off x="3455" y="1801"/>
              <a:ext cx="329" cy="11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auto">
            <a:xfrm>
              <a:off x="3259" y="1829"/>
              <a:ext cx="219" cy="135"/>
            </a:xfrm>
            <a:custGeom>
              <a:avLst/>
              <a:gdLst>
                <a:gd name="T0" fmla="*/ 219 w 219"/>
                <a:gd name="T1" fmla="*/ 135 h 135"/>
                <a:gd name="T2" fmla="*/ 0 w 219"/>
                <a:gd name="T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9" h="135">
                  <a:moveTo>
                    <a:pt x="219" y="135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 type="none" w="med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 rot="20614731" flipV="1">
              <a:off x="3432" y="1657"/>
              <a:ext cx="91" cy="29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 rot="-127513">
              <a:off x="3604" y="1787"/>
              <a:ext cx="2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X</a:t>
              </a:r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 rot="-6079">
              <a:off x="3168" y="1879"/>
              <a:ext cx="2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Y</a:t>
              </a:r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 rot="9348">
              <a:off x="3286" y="1638"/>
              <a:ext cx="2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Z</a:t>
              </a:r>
            </a:p>
          </p:txBody>
        </p:sp>
      </p:grp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358775" y="2605088"/>
            <a:ext cx="1016000" cy="687387"/>
            <a:chOff x="3168" y="1638"/>
            <a:chExt cx="640" cy="433"/>
          </a:xfrm>
        </p:grpSpPr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 rot="20614731" flipV="1">
              <a:off x="3455" y="1801"/>
              <a:ext cx="329" cy="11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3259" y="1829"/>
              <a:ext cx="219" cy="135"/>
            </a:xfrm>
            <a:custGeom>
              <a:avLst/>
              <a:gdLst>
                <a:gd name="T0" fmla="*/ 219 w 219"/>
                <a:gd name="T1" fmla="*/ 135 h 135"/>
                <a:gd name="T2" fmla="*/ 0 w 219"/>
                <a:gd name="T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9" h="135">
                  <a:moveTo>
                    <a:pt x="219" y="135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 type="none" w="med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 rot="20614731" flipV="1">
              <a:off x="3432" y="1657"/>
              <a:ext cx="91" cy="29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 rot="-127513">
              <a:off x="3604" y="1787"/>
              <a:ext cx="2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X</a:t>
              </a:r>
            </a:p>
          </p:txBody>
        </p:sp>
        <p:sp>
          <p:nvSpPr>
            <p:cNvPr id="13327" name="Text Box 15"/>
            <p:cNvSpPr txBox="1">
              <a:spLocks noChangeArrowheads="1"/>
            </p:cNvSpPr>
            <p:nvPr/>
          </p:nvSpPr>
          <p:spPr bwMode="auto">
            <a:xfrm rot="-6079">
              <a:off x="3168" y="1879"/>
              <a:ext cx="2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Y</a:t>
              </a:r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 rot="9348">
              <a:off x="3286" y="1638"/>
              <a:ext cx="2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Z</a:t>
              </a:r>
            </a:p>
          </p:txBody>
        </p:sp>
      </p:grpSp>
      <p:grpSp>
        <p:nvGrpSpPr>
          <p:cNvPr id="13329" name="Group 17"/>
          <p:cNvGrpSpPr>
            <a:grpSpLocks/>
          </p:cNvGrpSpPr>
          <p:nvPr/>
        </p:nvGrpSpPr>
        <p:grpSpPr bwMode="auto">
          <a:xfrm>
            <a:off x="511175" y="5746750"/>
            <a:ext cx="1016000" cy="687388"/>
            <a:chOff x="3168" y="1638"/>
            <a:chExt cx="640" cy="433"/>
          </a:xfrm>
        </p:grpSpPr>
        <p:sp>
          <p:nvSpPr>
            <p:cNvPr id="13330" name="Line 18"/>
            <p:cNvSpPr>
              <a:spLocks noChangeShapeType="1"/>
            </p:cNvSpPr>
            <p:nvPr/>
          </p:nvSpPr>
          <p:spPr bwMode="auto">
            <a:xfrm rot="20614731" flipV="1">
              <a:off x="3455" y="1801"/>
              <a:ext cx="329" cy="11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auto">
            <a:xfrm>
              <a:off x="3259" y="1829"/>
              <a:ext cx="219" cy="135"/>
            </a:xfrm>
            <a:custGeom>
              <a:avLst/>
              <a:gdLst>
                <a:gd name="T0" fmla="*/ 219 w 219"/>
                <a:gd name="T1" fmla="*/ 135 h 135"/>
                <a:gd name="T2" fmla="*/ 0 w 219"/>
                <a:gd name="T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9" h="135">
                  <a:moveTo>
                    <a:pt x="219" y="135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 type="none" w="med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Line 20"/>
            <p:cNvSpPr>
              <a:spLocks noChangeShapeType="1"/>
            </p:cNvSpPr>
            <p:nvPr/>
          </p:nvSpPr>
          <p:spPr bwMode="auto">
            <a:xfrm rot="20614731" flipV="1">
              <a:off x="3432" y="1657"/>
              <a:ext cx="91" cy="29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Text Box 21"/>
            <p:cNvSpPr txBox="1">
              <a:spLocks noChangeArrowheads="1"/>
            </p:cNvSpPr>
            <p:nvPr/>
          </p:nvSpPr>
          <p:spPr bwMode="auto">
            <a:xfrm rot="-127513">
              <a:off x="3604" y="1787"/>
              <a:ext cx="2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X</a:t>
              </a:r>
            </a:p>
          </p:txBody>
        </p:sp>
        <p:sp>
          <p:nvSpPr>
            <p:cNvPr id="13334" name="Text Box 22"/>
            <p:cNvSpPr txBox="1">
              <a:spLocks noChangeArrowheads="1"/>
            </p:cNvSpPr>
            <p:nvPr/>
          </p:nvSpPr>
          <p:spPr bwMode="auto">
            <a:xfrm rot="-6079">
              <a:off x="3168" y="1879"/>
              <a:ext cx="2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Y</a:t>
              </a:r>
            </a:p>
          </p:txBody>
        </p:sp>
        <p:sp>
          <p:nvSpPr>
            <p:cNvPr id="13335" name="Text Box 23"/>
            <p:cNvSpPr txBox="1">
              <a:spLocks noChangeArrowheads="1"/>
            </p:cNvSpPr>
            <p:nvPr/>
          </p:nvSpPr>
          <p:spPr bwMode="auto">
            <a:xfrm rot="9348">
              <a:off x="3286" y="1638"/>
              <a:ext cx="2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Z</a:t>
              </a:r>
            </a:p>
          </p:txBody>
        </p:sp>
      </p:grpSp>
      <p:grpSp>
        <p:nvGrpSpPr>
          <p:cNvPr id="13336" name="Group 24"/>
          <p:cNvGrpSpPr>
            <a:grpSpLocks/>
          </p:cNvGrpSpPr>
          <p:nvPr/>
        </p:nvGrpSpPr>
        <p:grpSpPr bwMode="auto">
          <a:xfrm>
            <a:off x="5037138" y="5700713"/>
            <a:ext cx="1016000" cy="687387"/>
            <a:chOff x="3168" y="1638"/>
            <a:chExt cx="640" cy="433"/>
          </a:xfrm>
        </p:grpSpPr>
        <p:sp>
          <p:nvSpPr>
            <p:cNvPr id="13337" name="Line 25"/>
            <p:cNvSpPr>
              <a:spLocks noChangeShapeType="1"/>
            </p:cNvSpPr>
            <p:nvPr/>
          </p:nvSpPr>
          <p:spPr bwMode="auto">
            <a:xfrm rot="20614731" flipV="1">
              <a:off x="3455" y="1801"/>
              <a:ext cx="329" cy="11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auto">
            <a:xfrm>
              <a:off x="3259" y="1829"/>
              <a:ext cx="219" cy="135"/>
            </a:xfrm>
            <a:custGeom>
              <a:avLst/>
              <a:gdLst>
                <a:gd name="T0" fmla="*/ 219 w 219"/>
                <a:gd name="T1" fmla="*/ 135 h 135"/>
                <a:gd name="T2" fmla="*/ 0 w 219"/>
                <a:gd name="T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9" h="135">
                  <a:moveTo>
                    <a:pt x="219" y="135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 type="none" w="med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27"/>
            <p:cNvSpPr>
              <a:spLocks noChangeShapeType="1"/>
            </p:cNvSpPr>
            <p:nvPr/>
          </p:nvSpPr>
          <p:spPr bwMode="auto">
            <a:xfrm rot="20614731" flipV="1">
              <a:off x="3432" y="1657"/>
              <a:ext cx="91" cy="29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Text Box 28"/>
            <p:cNvSpPr txBox="1">
              <a:spLocks noChangeArrowheads="1"/>
            </p:cNvSpPr>
            <p:nvPr/>
          </p:nvSpPr>
          <p:spPr bwMode="auto">
            <a:xfrm rot="-127513">
              <a:off x="3604" y="1787"/>
              <a:ext cx="2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X</a:t>
              </a:r>
            </a:p>
          </p:txBody>
        </p:sp>
        <p:sp>
          <p:nvSpPr>
            <p:cNvPr id="13341" name="Text Box 29"/>
            <p:cNvSpPr txBox="1">
              <a:spLocks noChangeArrowheads="1"/>
            </p:cNvSpPr>
            <p:nvPr/>
          </p:nvSpPr>
          <p:spPr bwMode="auto">
            <a:xfrm rot="-6079">
              <a:off x="3168" y="1879"/>
              <a:ext cx="2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Y</a:t>
              </a:r>
            </a:p>
          </p:txBody>
        </p:sp>
        <p:sp>
          <p:nvSpPr>
            <p:cNvPr id="13342" name="Text Box 30"/>
            <p:cNvSpPr txBox="1">
              <a:spLocks noChangeArrowheads="1"/>
            </p:cNvSpPr>
            <p:nvPr/>
          </p:nvSpPr>
          <p:spPr bwMode="auto">
            <a:xfrm rot="9348">
              <a:off x="3286" y="1638"/>
              <a:ext cx="2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Z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3" name="Line 3"/>
          <p:cNvSpPr>
            <a:spLocks noChangeShapeType="1"/>
          </p:cNvSpPr>
          <p:nvPr/>
        </p:nvSpPr>
        <p:spPr bwMode="auto">
          <a:xfrm flipV="1">
            <a:off x="5181600" y="2870200"/>
            <a:ext cx="838200" cy="4191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359400" y="27940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600"/>
              <a:t>W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 flipV="1">
            <a:off x="901700" y="2921000"/>
            <a:ext cx="838200" cy="4191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079500" y="28448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600"/>
              <a:t>W</a:t>
            </a:r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5224463" y="2749550"/>
            <a:ext cx="1016000" cy="687388"/>
            <a:chOff x="3168" y="1638"/>
            <a:chExt cx="640" cy="433"/>
          </a:xfrm>
        </p:grpSpPr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 rot="20614731" flipV="1">
              <a:off x="3455" y="1801"/>
              <a:ext cx="329" cy="11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auto">
            <a:xfrm>
              <a:off x="3259" y="1829"/>
              <a:ext cx="219" cy="135"/>
            </a:xfrm>
            <a:custGeom>
              <a:avLst/>
              <a:gdLst>
                <a:gd name="T0" fmla="*/ 219 w 219"/>
                <a:gd name="T1" fmla="*/ 135 h 135"/>
                <a:gd name="T2" fmla="*/ 0 w 219"/>
                <a:gd name="T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9" h="135">
                  <a:moveTo>
                    <a:pt x="219" y="135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 type="none" w="med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 rot="20614731" flipV="1">
              <a:off x="3432" y="1657"/>
              <a:ext cx="91" cy="29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 rot="-127513">
              <a:off x="3604" y="1787"/>
              <a:ext cx="2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X</a:t>
              </a:r>
            </a:p>
          </p:txBody>
        </p:sp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 rot="-6079">
              <a:off x="3168" y="1879"/>
              <a:ext cx="2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Y</a:t>
              </a:r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 rot="9348">
              <a:off x="3286" y="1638"/>
              <a:ext cx="2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Z</a:t>
              </a:r>
            </a:p>
          </p:txBody>
        </p:sp>
      </p:grpSp>
      <p:grpSp>
        <p:nvGrpSpPr>
          <p:cNvPr id="16396" name="Group 12"/>
          <p:cNvGrpSpPr>
            <a:grpSpLocks/>
          </p:cNvGrpSpPr>
          <p:nvPr/>
        </p:nvGrpSpPr>
        <p:grpSpPr bwMode="auto">
          <a:xfrm>
            <a:off x="185738" y="2481263"/>
            <a:ext cx="1016000" cy="687387"/>
            <a:chOff x="3168" y="1638"/>
            <a:chExt cx="640" cy="433"/>
          </a:xfrm>
        </p:grpSpPr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 rot="20614731" flipV="1">
              <a:off x="3455" y="1801"/>
              <a:ext cx="329" cy="11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auto">
            <a:xfrm>
              <a:off x="3259" y="1829"/>
              <a:ext cx="219" cy="135"/>
            </a:xfrm>
            <a:custGeom>
              <a:avLst/>
              <a:gdLst>
                <a:gd name="T0" fmla="*/ 219 w 219"/>
                <a:gd name="T1" fmla="*/ 135 h 135"/>
                <a:gd name="T2" fmla="*/ 0 w 219"/>
                <a:gd name="T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9" h="135">
                  <a:moveTo>
                    <a:pt x="219" y="135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 type="none" w="med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 rot="20614731" flipV="1">
              <a:off x="3432" y="1657"/>
              <a:ext cx="91" cy="29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Text Box 16"/>
            <p:cNvSpPr txBox="1">
              <a:spLocks noChangeArrowheads="1"/>
            </p:cNvSpPr>
            <p:nvPr/>
          </p:nvSpPr>
          <p:spPr bwMode="auto">
            <a:xfrm rot="-127513">
              <a:off x="3604" y="1787"/>
              <a:ext cx="2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X</a:t>
              </a:r>
            </a:p>
          </p:txBody>
        </p:sp>
        <p:sp>
          <p:nvSpPr>
            <p:cNvPr id="16401" name="Text Box 17"/>
            <p:cNvSpPr txBox="1">
              <a:spLocks noChangeArrowheads="1"/>
            </p:cNvSpPr>
            <p:nvPr/>
          </p:nvSpPr>
          <p:spPr bwMode="auto">
            <a:xfrm rot="-6079">
              <a:off x="3168" y="1879"/>
              <a:ext cx="2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Y</a:t>
              </a:r>
            </a:p>
          </p:txBody>
        </p:sp>
        <p:sp>
          <p:nvSpPr>
            <p:cNvPr id="16402" name="Text Box 18"/>
            <p:cNvSpPr txBox="1">
              <a:spLocks noChangeArrowheads="1"/>
            </p:cNvSpPr>
            <p:nvPr/>
          </p:nvSpPr>
          <p:spPr bwMode="auto">
            <a:xfrm rot="9348">
              <a:off x="3286" y="1638"/>
              <a:ext cx="2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Z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4800600" y="774700"/>
            <a:ext cx="647700" cy="304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953000" y="6096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600"/>
              <a:t>W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4829175" y="3843338"/>
            <a:ext cx="647700" cy="304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981575" y="3678238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600"/>
              <a:t>W</a:t>
            </a:r>
          </a:p>
        </p:txBody>
      </p: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4876800" y="2600325"/>
            <a:ext cx="1016000" cy="687388"/>
            <a:chOff x="3168" y="1638"/>
            <a:chExt cx="640" cy="433"/>
          </a:xfrm>
        </p:grpSpPr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 rot="20614731" flipV="1">
              <a:off x="3455" y="1801"/>
              <a:ext cx="329" cy="11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Freeform 9"/>
            <p:cNvSpPr>
              <a:spLocks/>
            </p:cNvSpPr>
            <p:nvPr/>
          </p:nvSpPr>
          <p:spPr bwMode="auto">
            <a:xfrm>
              <a:off x="3259" y="1829"/>
              <a:ext cx="219" cy="135"/>
            </a:xfrm>
            <a:custGeom>
              <a:avLst/>
              <a:gdLst>
                <a:gd name="T0" fmla="*/ 219 w 219"/>
                <a:gd name="T1" fmla="*/ 135 h 135"/>
                <a:gd name="T2" fmla="*/ 0 w 219"/>
                <a:gd name="T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9" h="135">
                  <a:moveTo>
                    <a:pt x="219" y="135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 type="none" w="med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 rot="20614731" flipV="1">
              <a:off x="3432" y="1657"/>
              <a:ext cx="91" cy="29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 rot="-127513">
              <a:off x="3604" y="1787"/>
              <a:ext cx="2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X</a:t>
              </a:r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 rot="-6079">
              <a:off x="3168" y="1879"/>
              <a:ext cx="2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Y</a:t>
              </a:r>
            </a:p>
          </p:txBody>
        </p: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 rot="9348">
              <a:off x="3286" y="1638"/>
              <a:ext cx="2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Z</a:t>
              </a:r>
            </a:p>
          </p:txBody>
        </p:sp>
      </p:grpSp>
      <p:grpSp>
        <p:nvGrpSpPr>
          <p:cNvPr id="17436" name="Group 28"/>
          <p:cNvGrpSpPr>
            <a:grpSpLocks/>
          </p:cNvGrpSpPr>
          <p:nvPr/>
        </p:nvGrpSpPr>
        <p:grpSpPr bwMode="auto">
          <a:xfrm>
            <a:off x="5037138" y="5700713"/>
            <a:ext cx="1016000" cy="687387"/>
            <a:chOff x="3168" y="1638"/>
            <a:chExt cx="640" cy="433"/>
          </a:xfrm>
        </p:grpSpPr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 rot="20614731" flipV="1">
              <a:off x="3455" y="1801"/>
              <a:ext cx="329" cy="11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Freeform 30"/>
            <p:cNvSpPr>
              <a:spLocks/>
            </p:cNvSpPr>
            <p:nvPr/>
          </p:nvSpPr>
          <p:spPr bwMode="auto">
            <a:xfrm>
              <a:off x="3259" y="1829"/>
              <a:ext cx="219" cy="135"/>
            </a:xfrm>
            <a:custGeom>
              <a:avLst/>
              <a:gdLst>
                <a:gd name="T0" fmla="*/ 219 w 219"/>
                <a:gd name="T1" fmla="*/ 135 h 135"/>
                <a:gd name="T2" fmla="*/ 0 w 219"/>
                <a:gd name="T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9" h="135">
                  <a:moveTo>
                    <a:pt x="219" y="135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 type="none" w="med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 rot="20614731" flipV="1">
              <a:off x="3432" y="1657"/>
              <a:ext cx="91" cy="29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Text Box 32"/>
            <p:cNvSpPr txBox="1">
              <a:spLocks noChangeArrowheads="1"/>
            </p:cNvSpPr>
            <p:nvPr/>
          </p:nvSpPr>
          <p:spPr bwMode="auto">
            <a:xfrm rot="-127513">
              <a:off x="3604" y="1787"/>
              <a:ext cx="2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X</a:t>
              </a:r>
            </a:p>
          </p:txBody>
        </p:sp>
        <p:sp>
          <p:nvSpPr>
            <p:cNvPr id="17441" name="Text Box 33"/>
            <p:cNvSpPr txBox="1">
              <a:spLocks noChangeArrowheads="1"/>
            </p:cNvSpPr>
            <p:nvPr/>
          </p:nvSpPr>
          <p:spPr bwMode="auto">
            <a:xfrm rot="-6079">
              <a:off x="3168" y="1879"/>
              <a:ext cx="2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Y</a:t>
              </a:r>
            </a:p>
          </p:txBody>
        </p:sp>
        <p:sp>
          <p:nvSpPr>
            <p:cNvPr id="17442" name="Text Box 34"/>
            <p:cNvSpPr txBox="1">
              <a:spLocks noChangeArrowheads="1"/>
            </p:cNvSpPr>
            <p:nvPr/>
          </p:nvSpPr>
          <p:spPr bwMode="auto">
            <a:xfrm rot="9348">
              <a:off x="3286" y="1638"/>
              <a:ext cx="2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Z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30175" y="774700"/>
            <a:ext cx="647700" cy="304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82575" y="6096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600"/>
              <a:t>W</a:t>
            </a:r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5173663" y="2773363"/>
            <a:ext cx="1016000" cy="687387"/>
            <a:chOff x="3168" y="1638"/>
            <a:chExt cx="640" cy="433"/>
          </a:xfrm>
        </p:grpSpPr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 rot="20614731" flipV="1">
              <a:off x="3455" y="1801"/>
              <a:ext cx="329" cy="11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7"/>
            <p:cNvSpPr>
              <a:spLocks/>
            </p:cNvSpPr>
            <p:nvPr/>
          </p:nvSpPr>
          <p:spPr bwMode="auto">
            <a:xfrm>
              <a:off x="3259" y="1829"/>
              <a:ext cx="219" cy="135"/>
            </a:xfrm>
            <a:custGeom>
              <a:avLst/>
              <a:gdLst>
                <a:gd name="T0" fmla="*/ 219 w 219"/>
                <a:gd name="T1" fmla="*/ 135 h 135"/>
                <a:gd name="T2" fmla="*/ 0 w 219"/>
                <a:gd name="T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9" h="135">
                  <a:moveTo>
                    <a:pt x="219" y="135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 type="none" w="med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 rot="20614731" flipV="1">
              <a:off x="3432" y="1657"/>
              <a:ext cx="91" cy="29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 rot="-127513">
              <a:off x="3604" y="1787"/>
              <a:ext cx="2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X</a:t>
              </a:r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 rot="-6079">
              <a:off x="3168" y="1879"/>
              <a:ext cx="2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Y</a:t>
              </a: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 rot="9348">
              <a:off x="3286" y="1638"/>
              <a:ext cx="2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Z</a:t>
              </a:r>
            </a:p>
          </p:txBody>
        </p:sp>
      </p:grpSp>
      <p:grpSp>
        <p:nvGrpSpPr>
          <p:cNvPr id="18444" name="Group 12"/>
          <p:cNvGrpSpPr>
            <a:grpSpLocks/>
          </p:cNvGrpSpPr>
          <p:nvPr/>
        </p:nvGrpSpPr>
        <p:grpSpPr bwMode="auto">
          <a:xfrm>
            <a:off x="555625" y="2679700"/>
            <a:ext cx="1016000" cy="687388"/>
            <a:chOff x="3168" y="1638"/>
            <a:chExt cx="640" cy="433"/>
          </a:xfrm>
        </p:grpSpPr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 rot="20614731" flipV="1">
              <a:off x="3455" y="1801"/>
              <a:ext cx="329" cy="11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auto">
            <a:xfrm>
              <a:off x="3259" y="1829"/>
              <a:ext cx="219" cy="135"/>
            </a:xfrm>
            <a:custGeom>
              <a:avLst/>
              <a:gdLst>
                <a:gd name="T0" fmla="*/ 219 w 219"/>
                <a:gd name="T1" fmla="*/ 135 h 135"/>
                <a:gd name="T2" fmla="*/ 0 w 219"/>
                <a:gd name="T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9" h="135">
                  <a:moveTo>
                    <a:pt x="219" y="135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 type="none" w="med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rot="20614731" flipV="1">
              <a:off x="3432" y="1657"/>
              <a:ext cx="91" cy="29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Text Box 16"/>
            <p:cNvSpPr txBox="1">
              <a:spLocks noChangeArrowheads="1"/>
            </p:cNvSpPr>
            <p:nvPr/>
          </p:nvSpPr>
          <p:spPr bwMode="auto">
            <a:xfrm rot="-127513">
              <a:off x="3604" y="1787"/>
              <a:ext cx="2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X</a:t>
              </a:r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 rot="-6079">
              <a:off x="3168" y="1879"/>
              <a:ext cx="2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Y</a:t>
              </a:r>
            </a:p>
          </p:txBody>
        </p:sp>
        <p:sp>
          <p:nvSpPr>
            <p:cNvPr id="18450" name="Text Box 18"/>
            <p:cNvSpPr txBox="1">
              <a:spLocks noChangeArrowheads="1"/>
            </p:cNvSpPr>
            <p:nvPr/>
          </p:nvSpPr>
          <p:spPr bwMode="auto">
            <a:xfrm rot="9348">
              <a:off x="3286" y="1638"/>
              <a:ext cx="2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Z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679450" y="4829175"/>
            <a:ext cx="1016000" cy="687388"/>
            <a:chOff x="3168" y="1638"/>
            <a:chExt cx="640" cy="433"/>
          </a:xfrm>
        </p:grpSpPr>
        <p:sp>
          <p:nvSpPr>
            <p:cNvPr id="19460" name="Line 4"/>
            <p:cNvSpPr>
              <a:spLocks noChangeShapeType="1"/>
            </p:cNvSpPr>
            <p:nvPr/>
          </p:nvSpPr>
          <p:spPr bwMode="auto">
            <a:xfrm rot="20614731" flipV="1">
              <a:off x="3455" y="1801"/>
              <a:ext cx="329" cy="11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auto">
            <a:xfrm>
              <a:off x="3259" y="1829"/>
              <a:ext cx="219" cy="135"/>
            </a:xfrm>
            <a:custGeom>
              <a:avLst/>
              <a:gdLst>
                <a:gd name="T0" fmla="*/ 219 w 219"/>
                <a:gd name="T1" fmla="*/ 135 h 135"/>
                <a:gd name="T2" fmla="*/ 0 w 219"/>
                <a:gd name="T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9" h="135">
                  <a:moveTo>
                    <a:pt x="219" y="135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 type="none" w="med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 rot="20614731" flipV="1">
              <a:off x="3432" y="1657"/>
              <a:ext cx="91" cy="29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 rot="-127513">
              <a:off x="3604" y="1787"/>
              <a:ext cx="2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X</a:t>
              </a:r>
            </a:p>
          </p:txBody>
        </p:sp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 rot="-6079">
              <a:off x="3168" y="1879"/>
              <a:ext cx="2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Y</a:t>
              </a:r>
            </a:p>
          </p:txBody>
        </p:sp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 rot="9348">
              <a:off x="3286" y="1638"/>
              <a:ext cx="2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Z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3" t="10001" r="18753" b="10001"/>
          <a:stretch>
            <a:fillRect/>
          </a:stretch>
        </p:blipFill>
        <p:spPr bwMode="auto">
          <a:xfrm>
            <a:off x="1524000" y="503238"/>
            <a:ext cx="6096000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5" name="Freeform 3"/>
          <p:cNvSpPr>
            <a:spLocks/>
          </p:cNvSpPr>
          <p:nvPr/>
        </p:nvSpPr>
        <p:spPr bwMode="auto">
          <a:xfrm>
            <a:off x="2105025" y="647700"/>
            <a:ext cx="3952875" cy="2152650"/>
          </a:xfrm>
          <a:custGeom>
            <a:avLst/>
            <a:gdLst>
              <a:gd name="T0" fmla="*/ 0 w 2490"/>
              <a:gd name="T1" fmla="*/ 1356 h 1356"/>
              <a:gd name="T2" fmla="*/ 732 w 2490"/>
              <a:gd name="T3" fmla="*/ 1242 h 1356"/>
              <a:gd name="T4" fmla="*/ 2490 w 2490"/>
              <a:gd name="T5" fmla="*/ 0 h 1356"/>
              <a:gd name="T6" fmla="*/ 1854 w 2490"/>
              <a:gd name="T7" fmla="*/ 144 h 1356"/>
              <a:gd name="T8" fmla="*/ 6 w 2490"/>
              <a:gd name="T9" fmla="*/ 1338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0" h="1356">
                <a:moveTo>
                  <a:pt x="0" y="1356"/>
                </a:moveTo>
                <a:lnTo>
                  <a:pt x="732" y="1242"/>
                </a:lnTo>
                <a:lnTo>
                  <a:pt x="2490" y="0"/>
                </a:lnTo>
                <a:lnTo>
                  <a:pt x="1854" y="144"/>
                </a:lnTo>
                <a:lnTo>
                  <a:pt x="6" y="1338"/>
                </a:ln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3248025" y="657225"/>
            <a:ext cx="3829050" cy="2914650"/>
          </a:xfrm>
          <a:custGeom>
            <a:avLst/>
            <a:gdLst>
              <a:gd name="T0" fmla="*/ 0 w 2412"/>
              <a:gd name="T1" fmla="*/ 1248 h 1836"/>
              <a:gd name="T2" fmla="*/ 852 w 2412"/>
              <a:gd name="T3" fmla="*/ 1836 h 1836"/>
              <a:gd name="T4" fmla="*/ 2412 w 2412"/>
              <a:gd name="T5" fmla="*/ 396 h 1836"/>
              <a:gd name="T6" fmla="*/ 1770 w 2412"/>
              <a:gd name="T7" fmla="*/ 0 h 1836"/>
              <a:gd name="T8" fmla="*/ 0 w 2412"/>
              <a:gd name="T9" fmla="*/ 1248 h 1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2" h="1836">
                <a:moveTo>
                  <a:pt x="0" y="1248"/>
                </a:moveTo>
                <a:lnTo>
                  <a:pt x="852" y="1836"/>
                </a:lnTo>
                <a:lnTo>
                  <a:pt x="2412" y="396"/>
                </a:lnTo>
                <a:lnTo>
                  <a:pt x="1770" y="0"/>
                </a:lnTo>
                <a:lnTo>
                  <a:pt x="0" y="124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rot="1487421" flipV="1">
            <a:off x="6026150" y="5605463"/>
            <a:ext cx="860425" cy="317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rot="1487421" flipV="1">
            <a:off x="6238875" y="4679950"/>
            <a:ext cx="269875" cy="8731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rot="23087421" flipH="1" flipV="1">
            <a:off x="5916613" y="4857750"/>
            <a:ext cx="271462" cy="5810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 rot="21671990">
            <a:off x="6457950" y="56769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800"/>
              <a:t>X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 rot="21672513">
            <a:off x="6534150" y="48768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800"/>
              <a:t>Y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 rot="21672513">
            <a:off x="6018213" y="458787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800"/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3" t="10001" r="18753" b="10001"/>
          <a:stretch>
            <a:fillRect/>
          </a:stretch>
        </p:blipFill>
        <p:spPr bwMode="auto">
          <a:xfrm>
            <a:off x="1524000" y="503238"/>
            <a:ext cx="6096000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2419350" y="5991225"/>
            <a:ext cx="1219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 rot="21671990">
            <a:off x="3209925" y="592455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800"/>
              <a:t>X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2381250" y="5343525"/>
            <a:ext cx="581025" cy="6572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 rot="21671990">
            <a:off x="2800350" y="542925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800"/>
              <a:t>Y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2400300" y="5181600"/>
            <a:ext cx="9525" cy="809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 rot="21671990">
            <a:off x="2047875" y="5153025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800"/>
              <a:t>Z</a:t>
            </a:r>
          </a:p>
        </p:txBody>
      </p:sp>
      <p:sp>
        <p:nvSpPr>
          <p:cNvPr id="4106" name="Freeform 10"/>
          <p:cNvSpPr>
            <a:spLocks/>
          </p:cNvSpPr>
          <p:nvPr/>
        </p:nvSpPr>
        <p:spPr bwMode="auto">
          <a:xfrm>
            <a:off x="2400300" y="1524000"/>
            <a:ext cx="4381500" cy="1095375"/>
          </a:xfrm>
          <a:custGeom>
            <a:avLst/>
            <a:gdLst>
              <a:gd name="T0" fmla="*/ 0 w 2760"/>
              <a:gd name="T1" fmla="*/ 6 h 690"/>
              <a:gd name="T2" fmla="*/ 2760 w 2760"/>
              <a:gd name="T3" fmla="*/ 0 h 690"/>
              <a:gd name="T4" fmla="*/ 1920 w 2760"/>
              <a:gd name="T5" fmla="*/ 690 h 690"/>
              <a:gd name="T6" fmla="*/ 840 w 2760"/>
              <a:gd name="T7" fmla="*/ 690 h 690"/>
              <a:gd name="T8" fmla="*/ 0 w 2760"/>
              <a:gd name="T9" fmla="*/ 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60" h="690">
                <a:moveTo>
                  <a:pt x="0" y="6"/>
                </a:moveTo>
                <a:lnTo>
                  <a:pt x="2760" y="0"/>
                </a:lnTo>
                <a:lnTo>
                  <a:pt x="1920" y="690"/>
                </a:lnTo>
                <a:lnTo>
                  <a:pt x="840" y="690"/>
                </a:lnTo>
                <a:lnTo>
                  <a:pt x="0" y="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Freeform 11"/>
          <p:cNvSpPr>
            <a:spLocks/>
          </p:cNvSpPr>
          <p:nvPr/>
        </p:nvSpPr>
        <p:spPr bwMode="auto">
          <a:xfrm>
            <a:off x="2400300" y="657225"/>
            <a:ext cx="4381500" cy="866775"/>
          </a:xfrm>
          <a:custGeom>
            <a:avLst/>
            <a:gdLst>
              <a:gd name="T0" fmla="*/ 0 w 2760"/>
              <a:gd name="T1" fmla="*/ 546 h 546"/>
              <a:gd name="T2" fmla="*/ 2760 w 2760"/>
              <a:gd name="T3" fmla="*/ 546 h 546"/>
              <a:gd name="T4" fmla="*/ 1386 w 2760"/>
              <a:gd name="T5" fmla="*/ 0 h 546"/>
              <a:gd name="T6" fmla="*/ 0 w 2760"/>
              <a:gd name="T7" fmla="*/ 54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60" h="546">
                <a:moveTo>
                  <a:pt x="0" y="546"/>
                </a:moveTo>
                <a:lnTo>
                  <a:pt x="2760" y="546"/>
                </a:lnTo>
                <a:lnTo>
                  <a:pt x="1386" y="0"/>
                </a:lnTo>
                <a:lnTo>
                  <a:pt x="0" y="546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10001" r="4688" b="10001"/>
          <a:stretch>
            <a:fillRect/>
          </a:stretch>
        </p:blipFill>
        <p:spPr bwMode="auto">
          <a:xfrm>
            <a:off x="152400" y="503238"/>
            <a:ext cx="8839200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50800" y="4813300"/>
            <a:ext cx="1320800" cy="1403350"/>
            <a:chOff x="864" y="2544"/>
            <a:chExt cx="832" cy="884"/>
          </a:xfrm>
        </p:grpSpPr>
        <p:sp>
          <p:nvSpPr>
            <p:cNvPr id="5124" name="Line 4"/>
            <p:cNvSpPr>
              <a:spLocks noChangeShapeType="1"/>
            </p:cNvSpPr>
            <p:nvPr/>
          </p:nvSpPr>
          <p:spPr bwMode="auto">
            <a:xfrm flipH="1">
              <a:off x="864" y="3096"/>
              <a:ext cx="288" cy="16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1168" y="3104"/>
              <a:ext cx="52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" name="Line 6"/>
            <p:cNvSpPr>
              <a:spLocks noChangeShapeType="1"/>
            </p:cNvSpPr>
            <p:nvPr/>
          </p:nvSpPr>
          <p:spPr bwMode="auto">
            <a:xfrm flipH="1" flipV="1">
              <a:off x="1152" y="2544"/>
              <a:ext cx="8" cy="55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960" y="3216"/>
              <a:ext cx="2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1600"/>
                <a:t>X</a:t>
              </a: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1392" y="3072"/>
              <a:ext cx="2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1600"/>
                <a:t>Y</a:t>
              </a:r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976" y="2632"/>
              <a:ext cx="2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1600"/>
                <a:t>Z</a:t>
              </a:r>
            </a:p>
          </p:txBody>
        </p:sp>
      </p:grpSp>
      <p:sp>
        <p:nvSpPr>
          <p:cNvPr id="5131" name="Freeform 11"/>
          <p:cNvSpPr>
            <a:spLocks/>
          </p:cNvSpPr>
          <p:nvPr/>
        </p:nvSpPr>
        <p:spPr bwMode="auto">
          <a:xfrm>
            <a:off x="1304925" y="1409700"/>
            <a:ext cx="6600825" cy="850900"/>
          </a:xfrm>
          <a:custGeom>
            <a:avLst/>
            <a:gdLst>
              <a:gd name="T0" fmla="*/ 0 w 4158"/>
              <a:gd name="T1" fmla="*/ 6 h 536"/>
              <a:gd name="T2" fmla="*/ 346 w 4158"/>
              <a:gd name="T3" fmla="*/ 536 h 536"/>
              <a:gd name="T4" fmla="*/ 3810 w 4158"/>
              <a:gd name="T5" fmla="*/ 536 h 536"/>
              <a:gd name="T6" fmla="*/ 4158 w 4158"/>
              <a:gd name="T7" fmla="*/ 0 h 536"/>
              <a:gd name="T8" fmla="*/ 0 w 4158"/>
              <a:gd name="T9" fmla="*/ 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58" h="536">
                <a:moveTo>
                  <a:pt x="0" y="6"/>
                </a:moveTo>
                <a:lnTo>
                  <a:pt x="346" y="536"/>
                </a:lnTo>
                <a:lnTo>
                  <a:pt x="3810" y="536"/>
                </a:lnTo>
                <a:lnTo>
                  <a:pt x="4158" y="0"/>
                </a:lnTo>
                <a:lnTo>
                  <a:pt x="0" y="6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Freeform 3"/>
          <p:cNvSpPr>
            <a:spLocks/>
          </p:cNvSpPr>
          <p:nvPr/>
        </p:nvSpPr>
        <p:spPr bwMode="auto">
          <a:xfrm>
            <a:off x="495300" y="1397000"/>
            <a:ext cx="8166100" cy="342900"/>
          </a:xfrm>
          <a:custGeom>
            <a:avLst/>
            <a:gdLst>
              <a:gd name="T0" fmla="*/ 0 w 5144"/>
              <a:gd name="T1" fmla="*/ 216 h 216"/>
              <a:gd name="T2" fmla="*/ 5144 w 5144"/>
              <a:gd name="T3" fmla="*/ 208 h 216"/>
              <a:gd name="T4" fmla="*/ 4632 w 5144"/>
              <a:gd name="T5" fmla="*/ 0 h 216"/>
              <a:gd name="T6" fmla="*/ 512 w 5144"/>
              <a:gd name="T7" fmla="*/ 8 h 216"/>
              <a:gd name="T8" fmla="*/ 0 w 5144"/>
              <a:gd name="T9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44" h="216">
                <a:moveTo>
                  <a:pt x="0" y="216"/>
                </a:moveTo>
                <a:lnTo>
                  <a:pt x="5144" y="208"/>
                </a:lnTo>
                <a:lnTo>
                  <a:pt x="4632" y="0"/>
                </a:lnTo>
                <a:lnTo>
                  <a:pt x="512" y="8"/>
                </a:lnTo>
                <a:lnTo>
                  <a:pt x="0" y="21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Freeform 12"/>
          <p:cNvSpPr>
            <a:spLocks/>
          </p:cNvSpPr>
          <p:nvPr/>
        </p:nvSpPr>
        <p:spPr bwMode="auto">
          <a:xfrm>
            <a:off x="558800" y="1739900"/>
            <a:ext cx="8089900" cy="520700"/>
          </a:xfrm>
          <a:custGeom>
            <a:avLst/>
            <a:gdLst>
              <a:gd name="T0" fmla="*/ 0 w 5096"/>
              <a:gd name="T1" fmla="*/ 8 h 328"/>
              <a:gd name="T2" fmla="*/ 792 w 5096"/>
              <a:gd name="T3" fmla="*/ 320 h 328"/>
              <a:gd name="T4" fmla="*/ 4296 w 5096"/>
              <a:gd name="T5" fmla="*/ 328 h 328"/>
              <a:gd name="T6" fmla="*/ 5096 w 5096"/>
              <a:gd name="T7" fmla="*/ 0 h 328"/>
              <a:gd name="T8" fmla="*/ 0 w 5096"/>
              <a:gd name="T9" fmla="*/ 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6" h="328">
                <a:moveTo>
                  <a:pt x="0" y="8"/>
                </a:moveTo>
                <a:lnTo>
                  <a:pt x="792" y="320"/>
                </a:lnTo>
                <a:lnTo>
                  <a:pt x="4296" y="328"/>
                </a:lnTo>
                <a:lnTo>
                  <a:pt x="5096" y="0"/>
                </a:lnTo>
                <a:lnTo>
                  <a:pt x="0" y="8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5123" grpId="0" animBg="1"/>
      <p:bldP spid="51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1" t="10001" r="18753" b="6252"/>
          <a:stretch>
            <a:fillRect/>
          </a:stretch>
        </p:blipFill>
        <p:spPr bwMode="auto">
          <a:xfrm>
            <a:off x="2278063" y="828675"/>
            <a:ext cx="4570412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590800" y="5257800"/>
            <a:ext cx="762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086100" y="52578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600"/>
              <a:t>X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2628900" y="4559300"/>
            <a:ext cx="0" cy="711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349500" y="46101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600"/>
              <a:t>Z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219200" y="61722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x-none" sz="2400">
                <a:solidFill>
                  <a:schemeClr val="tx1"/>
                </a:solidFill>
              </a:rPr>
              <a:t>ELEVATION OF BRACED FRAME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10001" r="3751" b="10001"/>
          <a:stretch>
            <a:fillRect/>
          </a:stretch>
        </p:blipFill>
        <p:spPr bwMode="auto">
          <a:xfrm>
            <a:off x="849313" y="835025"/>
            <a:ext cx="7313612" cy="47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193800" y="5016500"/>
            <a:ext cx="762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689100" y="50165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600"/>
              <a:t>Y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1231900" y="4318000"/>
            <a:ext cx="0" cy="711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52500" y="43688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1600"/>
              <a:t>Z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219200" y="61722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x-none" sz="2400">
                <a:solidFill>
                  <a:schemeClr val="tx1"/>
                </a:solidFill>
              </a:rPr>
              <a:t>ELEVATION OF MOMENT FRAME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18753" r="3751" b="18753"/>
          <a:stretch>
            <a:fillRect/>
          </a:stretch>
        </p:blipFill>
        <p:spPr bwMode="auto">
          <a:xfrm>
            <a:off x="60325" y="1143000"/>
            <a:ext cx="90233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219200" y="61722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x-none" sz="2400">
                <a:solidFill>
                  <a:schemeClr val="tx1"/>
                </a:solidFill>
              </a:rPr>
              <a:t>PLAN OF ROOF TRUSS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528638" y="1358900"/>
            <a:ext cx="762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220788" y="1284288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2000"/>
              <a:t>Y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515938" y="1476375"/>
            <a:ext cx="0" cy="711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11138" y="177482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2000"/>
              <a:t>X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12502" r="2812" b="6252"/>
          <a:stretch>
            <a:fillRect/>
          </a:stretch>
        </p:blipFill>
        <p:spPr bwMode="auto">
          <a:xfrm>
            <a:off x="30163" y="685800"/>
            <a:ext cx="9021762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68" name="Freeform 4"/>
          <p:cNvSpPr>
            <a:spLocks/>
          </p:cNvSpPr>
          <p:nvPr/>
        </p:nvSpPr>
        <p:spPr bwMode="auto">
          <a:xfrm>
            <a:off x="5613400" y="838200"/>
            <a:ext cx="2311400" cy="1276350"/>
          </a:xfrm>
          <a:custGeom>
            <a:avLst/>
            <a:gdLst>
              <a:gd name="T0" fmla="*/ 0 w 1456"/>
              <a:gd name="T1" fmla="*/ 224 h 804"/>
              <a:gd name="T2" fmla="*/ 1152 w 1456"/>
              <a:gd name="T3" fmla="*/ 804 h 804"/>
              <a:gd name="T4" fmla="*/ 1456 w 1456"/>
              <a:gd name="T5" fmla="*/ 472 h 804"/>
              <a:gd name="T6" fmla="*/ 268 w 1456"/>
              <a:gd name="T7" fmla="*/ 0 h 804"/>
              <a:gd name="T8" fmla="*/ 0 w 1456"/>
              <a:gd name="T9" fmla="*/ 224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6" h="804">
                <a:moveTo>
                  <a:pt x="0" y="224"/>
                </a:moveTo>
                <a:lnTo>
                  <a:pt x="1152" y="804"/>
                </a:lnTo>
                <a:lnTo>
                  <a:pt x="1456" y="472"/>
                </a:lnTo>
                <a:lnTo>
                  <a:pt x="268" y="0"/>
                </a:lnTo>
                <a:lnTo>
                  <a:pt x="0" y="2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Freeform 6"/>
          <p:cNvSpPr>
            <a:spLocks/>
          </p:cNvSpPr>
          <p:nvPr/>
        </p:nvSpPr>
        <p:spPr bwMode="auto">
          <a:xfrm>
            <a:off x="6038850" y="831850"/>
            <a:ext cx="2254250" cy="787400"/>
          </a:xfrm>
          <a:custGeom>
            <a:avLst/>
            <a:gdLst>
              <a:gd name="T0" fmla="*/ 1188 w 1420"/>
              <a:gd name="T1" fmla="*/ 480 h 496"/>
              <a:gd name="T2" fmla="*/ 1420 w 1420"/>
              <a:gd name="T3" fmla="*/ 496 h 496"/>
              <a:gd name="T4" fmla="*/ 268 w 1420"/>
              <a:gd name="T5" fmla="*/ 44 h 496"/>
              <a:gd name="T6" fmla="*/ 0 w 1420"/>
              <a:gd name="T7" fmla="*/ 0 h 496"/>
              <a:gd name="T8" fmla="*/ 1188 w 1420"/>
              <a:gd name="T9" fmla="*/ 48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0" h="496">
                <a:moveTo>
                  <a:pt x="1188" y="480"/>
                </a:moveTo>
                <a:lnTo>
                  <a:pt x="1420" y="496"/>
                </a:lnTo>
                <a:lnTo>
                  <a:pt x="268" y="44"/>
                </a:lnTo>
                <a:lnTo>
                  <a:pt x="0" y="0"/>
                </a:lnTo>
                <a:lnTo>
                  <a:pt x="1188" y="48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5029200" y="2600325"/>
            <a:ext cx="1016000" cy="687388"/>
            <a:chOff x="3168" y="1638"/>
            <a:chExt cx="640" cy="433"/>
          </a:xfrm>
        </p:grpSpPr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 rot="20614731" flipV="1">
              <a:off x="3455" y="1801"/>
              <a:ext cx="329" cy="11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auto">
            <a:xfrm>
              <a:off x="3259" y="1829"/>
              <a:ext cx="219" cy="135"/>
            </a:xfrm>
            <a:custGeom>
              <a:avLst/>
              <a:gdLst>
                <a:gd name="T0" fmla="*/ 219 w 219"/>
                <a:gd name="T1" fmla="*/ 135 h 135"/>
                <a:gd name="T2" fmla="*/ 0 w 219"/>
                <a:gd name="T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9" h="135">
                  <a:moveTo>
                    <a:pt x="219" y="135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 type="none" w="med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 rot="20614731" flipV="1">
              <a:off x="3432" y="1657"/>
              <a:ext cx="91" cy="29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 rot="-127513">
              <a:off x="3604" y="1787"/>
              <a:ext cx="2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X</a:t>
              </a:r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 rot="-6079">
              <a:off x="3168" y="1879"/>
              <a:ext cx="2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Y</a:t>
              </a:r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 rot="9348">
              <a:off x="3286" y="1638"/>
              <a:ext cx="2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Z</a:t>
              </a:r>
            </a:p>
          </p:txBody>
        </p:sp>
      </p:grp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61913" y="360363"/>
            <a:ext cx="443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x-none">
                <a:solidFill>
                  <a:schemeClr val="tx1"/>
                </a:solidFill>
              </a:rPr>
              <a:t>ELEVATION OF BRACED FRAME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-7938" y="6542088"/>
            <a:ext cx="443865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x-none">
                <a:solidFill>
                  <a:schemeClr val="tx1"/>
                </a:solidFill>
              </a:rPr>
              <a:t>ELEVATION OF MOMENT FRAME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4667250" y="6565900"/>
            <a:ext cx="443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x-none">
                <a:solidFill>
                  <a:schemeClr val="tx1"/>
                </a:solidFill>
              </a:rPr>
              <a:t>PLAN OF ROOF TRUSS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Freeform 3"/>
          <p:cNvSpPr>
            <a:spLocks/>
          </p:cNvSpPr>
          <p:nvPr/>
        </p:nvSpPr>
        <p:spPr bwMode="auto">
          <a:xfrm>
            <a:off x="5632450" y="736600"/>
            <a:ext cx="2419350" cy="1349375"/>
          </a:xfrm>
          <a:custGeom>
            <a:avLst/>
            <a:gdLst>
              <a:gd name="T0" fmla="*/ 0 w 1524"/>
              <a:gd name="T1" fmla="*/ 244 h 850"/>
              <a:gd name="T2" fmla="*/ 1216 w 1524"/>
              <a:gd name="T3" fmla="*/ 850 h 850"/>
              <a:gd name="T4" fmla="*/ 1524 w 1524"/>
              <a:gd name="T5" fmla="*/ 508 h 850"/>
              <a:gd name="T6" fmla="*/ 300 w 1524"/>
              <a:gd name="T7" fmla="*/ 0 h 850"/>
              <a:gd name="T8" fmla="*/ 0 w 1524"/>
              <a:gd name="T9" fmla="*/ 244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4" h="850">
                <a:moveTo>
                  <a:pt x="0" y="244"/>
                </a:moveTo>
                <a:lnTo>
                  <a:pt x="1216" y="850"/>
                </a:lnTo>
                <a:lnTo>
                  <a:pt x="1524" y="508"/>
                </a:lnTo>
                <a:lnTo>
                  <a:pt x="300" y="0"/>
                </a:lnTo>
                <a:lnTo>
                  <a:pt x="0" y="24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6115050" y="730250"/>
            <a:ext cx="2314575" cy="822325"/>
          </a:xfrm>
          <a:custGeom>
            <a:avLst/>
            <a:gdLst>
              <a:gd name="T0" fmla="*/ 1220 w 1458"/>
              <a:gd name="T1" fmla="*/ 516 h 518"/>
              <a:gd name="T2" fmla="*/ 1458 w 1458"/>
              <a:gd name="T3" fmla="*/ 518 h 518"/>
              <a:gd name="T4" fmla="*/ 270 w 1458"/>
              <a:gd name="T5" fmla="*/ 38 h 518"/>
              <a:gd name="T6" fmla="*/ 0 w 1458"/>
              <a:gd name="T7" fmla="*/ 0 h 518"/>
              <a:gd name="T8" fmla="*/ 1220 w 1458"/>
              <a:gd name="T9" fmla="*/ 516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8" h="518">
                <a:moveTo>
                  <a:pt x="1220" y="516"/>
                </a:moveTo>
                <a:lnTo>
                  <a:pt x="1458" y="518"/>
                </a:lnTo>
                <a:lnTo>
                  <a:pt x="270" y="38"/>
                </a:lnTo>
                <a:lnTo>
                  <a:pt x="0" y="0"/>
                </a:lnTo>
                <a:lnTo>
                  <a:pt x="1220" y="516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5029200" y="2600325"/>
            <a:ext cx="1016000" cy="687388"/>
            <a:chOff x="3168" y="1638"/>
            <a:chExt cx="640" cy="433"/>
          </a:xfrm>
        </p:grpSpPr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rot="20614731" flipV="1">
              <a:off x="3455" y="1801"/>
              <a:ext cx="329" cy="11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auto">
            <a:xfrm>
              <a:off x="3259" y="1829"/>
              <a:ext cx="219" cy="135"/>
            </a:xfrm>
            <a:custGeom>
              <a:avLst/>
              <a:gdLst>
                <a:gd name="T0" fmla="*/ 219 w 219"/>
                <a:gd name="T1" fmla="*/ 135 h 135"/>
                <a:gd name="T2" fmla="*/ 0 w 219"/>
                <a:gd name="T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9" h="135">
                  <a:moveTo>
                    <a:pt x="219" y="135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 type="none" w="med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 rot="20614731" flipV="1">
              <a:off x="3432" y="1657"/>
              <a:ext cx="91" cy="29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 rot="-127513">
              <a:off x="3604" y="1787"/>
              <a:ext cx="2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X</a:t>
              </a: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 rot="-6079">
              <a:off x="3168" y="1879"/>
              <a:ext cx="2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Y</a:t>
              </a: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 rot="9348">
              <a:off x="3286" y="1638"/>
              <a:ext cx="2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/>
                <a:t>Z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86</Words>
  <Application>Microsoft Macintosh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Times New Roman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MSU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Amit H. Varma</dc:creator>
  <cp:lastModifiedBy>Amit H Varma</cp:lastModifiedBy>
  <cp:revision>5</cp:revision>
  <dcterms:created xsi:type="dcterms:W3CDTF">2002-08-29T20:44:19Z</dcterms:created>
  <dcterms:modified xsi:type="dcterms:W3CDTF">2017-01-08T20:25:18Z</dcterms:modified>
</cp:coreProperties>
</file>