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2" r:id="rId2"/>
  </p:sldMasterIdLst>
  <p:notesMasterIdLst>
    <p:notesMasterId r:id="rId15"/>
  </p:notesMasterIdLst>
  <p:handoutMasterIdLst>
    <p:handoutMasterId r:id="rId16"/>
  </p:handoutMasterIdLst>
  <p:sldIdLst>
    <p:sldId id="482" r:id="rId3"/>
    <p:sldId id="703" r:id="rId4"/>
    <p:sldId id="758" r:id="rId5"/>
    <p:sldId id="791" r:id="rId6"/>
    <p:sldId id="779" r:id="rId7"/>
    <p:sldId id="781" r:id="rId8"/>
    <p:sldId id="792" r:id="rId9"/>
    <p:sldId id="782" r:id="rId10"/>
    <p:sldId id="785" r:id="rId11"/>
    <p:sldId id="787" r:id="rId12"/>
    <p:sldId id="788" r:id="rId13"/>
    <p:sldId id="789" r:id="rId14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4B4B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4" autoAdjust="0"/>
    <p:restoredTop sz="75087" autoAdjust="0"/>
  </p:normalViewPr>
  <p:slideViewPr>
    <p:cSldViewPr>
      <p:cViewPr varScale="1">
        <p:scale>
          <a:sx n="65" d="100"/>
          <a:sy n="65" d="100"/>
        </p:scale>
        <p:origin x="-217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5A5FB-D048-48A2-9C8C-8968DBF12720}" type="datetimeFigureOut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97AA2-F861-4A19-960E-8BB5B18CF4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5593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20C25-FF98-4842-994F-4C30E2715BD1}" type="datetimeFigureOut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5FCD-7684-4736-B44A-19E1FC7AFC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3414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141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491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92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146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16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296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0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92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7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49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F5FCD-7684-4736-B44A-19E1FC7AFC7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77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143125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zh-TW" altLang="zh-TW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550" y="6308725"/>
            <a:ext cx="4610100" cy="419100"/>
            <a:chOff x="52" y="4020"/>
            <a:chExt cx="2904" cy="264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79" y="4052"/>
              <a:ext cx="2677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zh-TW" sz="1200" b="1" dirty="0">
                  <a:solidFill>
                    <a:srgbClr val="003366"/>
                  </a:solidFill>
                  <a:latin typeface="Verdana" pitchFamily="34" charset="0"/>
                </a:rPr>
                <a:t>Department of Civil Engineering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zh-TW" sz="1200" b="1" dirty="0">
                  <a:solidFill>
                    <a:srgbClr val="003366"/>
                  </a:solidFill>
                  <a:latin typeface="Verdana" pitchFamily="34" charset="0"/>
                </a:rPr>
                <a:t>National Taiwan University</a:t>
              </a:r>
            </a:p>
          </p:txBody>
        </p:sp>
        <p:pic>
          <p:nvPicPr>
            <p:cNvPr id="7" name="Picture 10" descr="Emblem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" y="4020"/>
              <a:ext cx="25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0250" y="2622550"/>
            <a:ext cx="7729538" cy="806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92280" y="623731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DD3DFE-C815-4721-8CB3-2F7A5D2288DB}" type="datetime1">
              <a:rPr lang="zh-TW" altLang="en-US" smtClean="0"/>
              <a:pPr/>
              <a:t>2017/1/30</a:t>
            </a:fld>
            <a:endParaRPr lang="zh-TW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848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BD88-64E4-437E-BCB3-D1DBB23463B0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8F782-6BD4-459C-A266-5852FDB03698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3DFE-C815-4721-8CB3-2F7A5D2288DB}" type="datetime1">
              <a:rPr lang="zh-TW" altLang="en-US" smtClean="0"/>
              <a:pPr/>
              <a:t>2017/1/30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F1BD-E871-4EA5-A00E-204B92B6D51B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B1B5-3FD2-4540-A5AE-F1C6415E9619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3451-ADAF-4009-B65D-47CCFDA56CAA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6136-1DDF-4F00-8856-845488F841EF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AF1-E655-45A6-B1B1-ADA33030A386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59A4-62C7-4986-9B38-F817B302077D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1440" y="44624"/>
            <a:ext cx="8001000" cy="900137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6948264" y="6448251"/>
            <a:ext cx="2133600" cy="365125"/>
          </a:xfrm>
        </p:spPr>
        <p:txBody>
          <a:bodyPr/>
          <a:lstStyle>
            <a:lvl1pPr algn="r">
              <a:defRPr sz="1600">
                <a:solidFill>
                  <a:srgbClr val="0070C0"/>
                </a:solidFill>
              </a:defRPr>
            </a:lvl1pPr>
          </a:lstStyle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0305-F026-47B7-98C3-E4DE2B52C549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BD88-64E4-437E-BCB3-D1DBB23463B0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F782-6BD4-459C-A266-5852FDB03698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4BC70-0366-4550-AE48-3025E68C132F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CB1B5-3FD2-4540-A5AE-F1C6415E9619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73451-ADAF-4009-B65D-47CCFDA56CAA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26136-1DDF-4F00-8856-845488F841EF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EEAF1-E655-45A6-B1B1-ADA33030A386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59A4-62C7-4986-9B38-F817B302077D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0305-F026-47B7-98C3-E4DE2B52C549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1"/>
          </p:nvPr>
        </p:nvSpPr>
        <p:spPr>
          <a:xfrm>
            <a:off x="3563888" y="5877272"/>
            <a:ext cx="2133600" cy="365125"/>
          </a:xfrm>
        </p:spPr>
        <p:txBody>
          <a:bodyPr/>
          <a:lstStyle/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80591"/>
            <a:ext cx="8001000" cy="9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68760"/>
            <a:ext cx="8001000" cy="475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39552" y="1052736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zh-TW" altLang="zh-TW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86750" y="6381750"/>
            <a:ext cx="766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fld id="{E2EAF1BD-E871-4EA5-A00E-204B92B6D51B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5856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endParaRPr lang="zh-TW" alt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2550" y="6308725"/>
            <a:ext cx="4610100" cy="419100"/>
            <a:chOff x="52" y="4020"/>
            <a:chExt cx="2904" cy="264"/>
          </a:xfrm>
        </p:grpSpPr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279" y="4052"/>
              <a:ext cx="2677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zh-TW" sz="1200" b="1" dirty="0">
                  <a:solidFill>
                    <a:srgbClr val="003366"/>
                  </a:solidFill>
                  <a:latin typeface="Verdana" pitchFamily="34" charset="0"/>
                </a:rPr>
                <a:t>Department of Civil Engineering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zh-TW" sz="1200" b="1" dirty="0">
                  <a:solidFill>
                    <a:srgbClr val="003366"/>
                  </a:solidFill>
                  <a:latin typeface="Verdana" pitchFamily="34" charset="0"/>
                </a:rPr>
                <a:t>National Taiwan University</a:t>
              </a:r>
            </a:p>
          </p:txBody>
        </p:sp>
        <p:pic>
          <p:nvPicPr>
            <p:cNvPr id="1034" name="Picture 11" descr="Emblem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" y="4020"/>
              <a:ext cx="25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投影片編號版面配置區 10"/>
          <p:cNvSpPr>
            <a:spLocks noGrp="1"/>
          </p:cNvSpPr>
          <p:nvPr>
            <p:ph type="sldNum" sz="quarter" idx="4"/>
          </p:nvPr>
        </p:nvSpPr>
        <p:spPr>
          <a:xfrm>
            <a:off x="3563888" y="5949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Georgia" pitchFamily="18" charset="0"/>
          <a:ea typeface="微軟正黑體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Georgia" pitchFamily="18" charset="0"/>
          <a:ea typeface="微軟正黑體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Georgia" pitchFamily="18" charset="0"/>
          <a:ea typeface="微軟正黑體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Georgia" pitchFamily="18" charset="0"/>
          <a:ea typeface="微軟正黑體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EAF1BD-E871-4EA5-A00E-204B92B6D51B}" type="datetime1">
              <a:rPr lang="zh-TW" altLang="en-US" smtClean="0"/>
              <a:pPr/>
              <a:t>2017/1/30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72C374-FFA3-43FA-AAD6-86A4F9D3AA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3744416"/>
          </a:xfrm>
        </p:spPr>
        <p:txBody>
          <a:bodyPr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Presenter 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Tzu-Chun Tseng </a:t>
            </a:r>
            <a:b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Date: 2017/01/30</a:t>
            </a:r>
            <a:b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1052736"/>
            <a:ext cx="79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rgbClr val="0070C0"/>
                </a:solidFill>
              </a:rPr>
              <a:t>Tutorial to SAP2000 for CE470</a:t>
            </a:r>
            <a:endParaRPr lang="zh-TW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Analytical Results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see maximum shear forces, bending moments and axial forces for different load combinations as below.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13" y="3068960"/>
            <a:ext cx="3356015" cy="3643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3043856"/>
            <a:ext cx="3456384" cy="366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can also be showed as tables. 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56" y="2780928"/>
            <a:ext cx="6420956" cy="3687423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Analytical Results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Reminder 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indicate the labels of each member and joint, or I can hardly figure out your answers.</a:t>
            </a:r>
          </a:p>
          <a:p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140968"/>
            <a:ext cx="8289317" cy="358527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47864" y="3284984"/>
            <a:ext cx="27628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35896" y="4293096"/>
            <a:ext cx="43204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43808" y="4293096"/>
            <a:ext cx="43204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002060"/>
                </a:solidFill>
              </a:rPr>
              <a:t>Frame and Loading </a:t>
            </a:r>
            <a:r>
              <a:rPr lang="en-US" altLang="zh-TW" b="1" dirty="0">
                <a:solidFill>
                  <a:srgbClr val="002060"/>
                </a:solidFill>
              </a:rPr>
              <a:t>C</a:t>
            </a:r>
            <a:r>
              <a:rPr lang="en-US" altLang="zh-TW" b="1" dirty="0" smtClean="0">
                <a:solidFill>
                  <a:srgbClr val="002060"/>
                </a:solidFill>
              </a:rPr>
              <a:t>ondition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92870"/>
            <a:ext cx="7086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619672" y="61653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A992Gr50 Steel, assume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unfactored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loads and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reduced stiffness.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547664" y="5373216"/>
            <a:ext cx="54726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zh-TW" altLang="en-US" sz="1200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968361"/>
              </p:ext>
            </p:extLst>
          </p:nvPr>
        </p:nvGraphicFramePr>
        <p:xfrm>
          <a:off x="1597025" y="5097463"/>
          <a:ext cx="11969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901440" imgH="228600" progId="Equation.DSMT4">
                  <p:embed/>
                </p:oleObj>
              </mc:Choice>
              <mc:Fallback>
                <p:oleObj name="Equation" r:id="rId5" imgW="901440" imgH="228600" progId="Equation.DSMT4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5097463"/>
                        <a:ext cx="11969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07884"/>
              </p:ext>
            </p:extLst>
          </p:nvPr>
        </p:nvGraphicFramePr>
        <p:xfrm>
          <a:off x="1635721" y="5551488"/>
          <a:ext cx="120808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721" y="5551488"/>
                        <a:ext cx="1208087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71157"/>
              </p:ext>
            </p:extLst>
          </p:nvPr>
        </p:nvGraphicFramePr>
        <p:xfrm>
          <a:off x="3707904" y="5135563"/>
          <a:ext cx="14636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1180800" imgH="228600" progId="Equation.DSMT4">
                  <p:embed/>
                </p:oleObj>
              </mc:Choice>
              <mc:Fallback>
                <p:oleObj name="Equation" r:id="rId9" imgW="1180800" imgH="228600" progId="Equation.DSMT4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135563"/>
                        <a:ext cx="14636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54628"/>
              </p:ext>
            </p:extLst>
          </p:nvPr>
        </p:nvGraphicFramePr>
        <p:xfrm>
          <a:off x="3707904" y="5502275"/>
          <a:ext cx="15494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1168200" imgH="228600" progId="Equation.DSMT4">
                  <p:embed/>
                </p:oleObj>
              </mc:Choice>
              <mc:Fallback>
                <p:oleObj name="Equation" r:id="rId11" imgW="1168200" imgH="228600" progId="Equation.DSMT4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502275"/>
                        <a:ext cx="15494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74310"/>
              </p:ext>
            </p:extLst>
          </p:nvPr>
        </p:nvGraphicFramePr>
        <p:xfrm>
          <a:off x="3613150" y="3314700"/>
          <a:ext cx="1917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3" imgW="1917360" imgH="228600" progId="Equation.DSMT4">
                  <p:embed/>
                </p:oleObj>
              </mc:Choice>
              <mc:Fallback>
                <p:oleObj name="Equation" r:id="rId13" imgW="1917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13150" y="3314700"/>
                        <a:ext cx="1917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312590"/>
              </p:ext>
            </p:extLst>
          </p:nvPr>
        </p:nvGraphicFramePr>
        <p:xfrm>
          <a:off x="6084168" y="5176838"/>
          <a:ext cx="103663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5" imgW="838080" imgH="203040" progId="Equation.DSMT4">
                  <p:embed/>
                </p:oleObj>
              </mc:Choice>
              <mc:Fallback>
                <p:oleObj name="Equation" r:id="rId15" imgW="838080" imgH="203040" progId="Equation.DSMT4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5176838"/>
                        <a:ext cx="1036637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34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002060"/>
                </a:solidFill>
              </a:rPr>
              <a:t>Loading Condition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39552" y="162098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equals to 8.19 kips.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Notional load equals to 0.2% of total gravity load.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Case1: 1.2DL+1.6LL+Notional load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Case2: 1.2DL+1.0WL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Employing The </a:t>
            </a:r>
            <a:r>
              <a:rPr lang="en-US" altLang="zh-TW" b="1" dirty="0">
                <a:solidFill>
                  <a:srgbClr val="002060"/>
                </a:solidFill>
              </a:rPr>
              <a:t>P</a:t>
            </a:r>
            <a:r>
              <a:rPr lang="en-US" altLang="zh-TW" b="1" dirty="0" smtClean="0">
                <a:solidFill>
                  <a:srgbClr val="002060"/>
                </a:solidFill>
              </a:rPr>
              <a:t>revious </a:t>
            </a:r>
            <a:r>
              <a:rPr lang="en-US" altLang="zh-TW" b="1" dirty="0">
                <a:solidFill>
                  <a:srgbClr val="002060"/>
                </a:solidFill>
              </a:rPr>
              <a:t>M</a:t>
            </a:r>
            <a:r>
              <a:rPr lang="en-US" altLang="zh-TW" b="1" dirty="0" smtClean="0">
                <a:solidFill>
                  <a:srgbClr val="002060"/>
                </a:solidFill>
              </a:rPr>
              <a:t>odel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50" y="2852936"/>
            <a:ext cx="7708366" cy="351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5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Define Load Patterns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“Define-Load Patterns”.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new load patterns “Dead”, “Live”, ”Wind”,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Notional_dead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Notional_live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“Modify Lateral Load Pattern” and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the notional load as 0.2% of the gravity load.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754710"/>
            <a:ext cx="5256584" cy="2914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783889"/>
            <a:ext cx="35147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Assign Loads</a:t>
            </a:r>
          </a:p>
        </p:txBody>
      </p:sp>
      <p:sp>
        <p:nvSpPr>
          <p:cNvPr id="7" name="文字方塊 5"/>
          <p:cNvSpPr txBox="1"/>
          <p:nvPr/>
        </p:nvSpPr>
        <p:spPr>
          <a:xfrm>
            <a:off x="539552" y="1541110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the dead load, the live load and wind load separately.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notional load would be assigned automatically by the program. 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356992"/>
            <a:ext cx="7130752" cy="331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Define </a:t>
            </a:r>
            <a:r>
              <a:rPr lang="en-US" altLang="zh-TW" b="1" dirty="0">
                <a:solidFill>
                  <a:srgbClr val="002060"/>
                </a:solidFill>
              </a:rPr>
              <a:t>L</a:t>
            </a:r>
            <a:r>
              <a:rPr lang="en-US" altLang="zh-TW" b="1" dirty="0" smtClean="0">
                <a:solidFill>
                  <a:srgbClr val="002060"/>
                </a:solidFill>
              </a:rPr>
              <a:t>oad Combination </a:t>
            </a:r>
          </a:p>
        </p:txBody>
      </p:sp>
      <p:sp>
        <p:nvSpPr>
          <p:cNvPr id="7" name="文字方塊 5"/>
          <p:cNvSpPr txBox="1"/>
          <p:nvPr/>
        </p:nvSpPr>
        <p:spPr>
          <a:xfrm>
            <a:off x="539552" y="154111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“Define-Load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Combinations-Add New Combo”.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proper scale factors and load cases.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996952"/>
            <a:ext cx="3946798" cy="3628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273" y="2977875"/>
            <a:ext cx="4059191" cy="364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Reduce to The 0.8 Stiffness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adjust stiffness by changing the E value of material.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525" y="2541240"/>
            <a:ext cx="4552950" cy="412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C374-FFA3-43FA-AAD6-86A4F9D3AAA7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002060"/>
                </a:solidFill>
              </a:rPr>
              <a:t>Run Analysis</a:t>
            </a:r>
            <a:endParaRPr lang="zh-TW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541110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all the cases as nonlinear cases and consider P-delta effect.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”Analyze-Run Analysis-Run Now”.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get results as below.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431" y="3673605"/>
            <a:ext cx="5884873" cy="25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35292</TotalTime>
  <Words>264</Words>
  <Application>Microsoft Office PowerPoint</Application>
  <PresentationFormat>如螢幕大小 (4:3)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5" baseType="lpstr">
      <vt:lpstr>佈景主題1</vt:lpstr>
      <vt:lpstr>清晰度</vt:lpstr>
      <vt:lpstr>MathType 6.0 Equation</vt:lpstr>
      <vt:lpstr>  Presenter : Tzu-Chun Tseng   Date: 2017/01/30 </vt:lpstr>
      <vt:lpstr>Frame and Loading Condition</vt:lpstr>
      <vt:lpstr>Loading Condition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P2PZone.org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eva4871</dc:creator>
  <cp:lastModifiedBy>TSENG TZU-CHUN</cp:lastModifiedBy>
  <cp:revision>2681</cp:revision>
  <cp:lastPrinted>2014-01-03T06:40:14Z</cp:lastPrinted>
  <dcterms:created xsi:type="dcterms:W3CDTF">2011-01-03T04:41:26Z</dcterms:created>
  <dcterms:modified xsi:type="dcterms:W3CDTF">2017-01-30T05:24:29Z</dcterms:modified>
</cp:coreProperties>
</file>