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95" r:id="rId2"/>
    <p:sldId id="399" r:id="rId3"/>
    <p:sldId id="296" r:id="rId4"/>
    <p:sldId id="380" r:id="rId5"/>
    <p:sldId id="400" r:id="rId6"/>
    <p:sldId id="402" r:id="rId7"/>
    <p:sldId id="381" r:id="rId8"/>
    <p:sldId id="387" r:id="rId9"/>
    <p:sldId id="382" r:id="rId10"/>
    <p:sldId id="403" r:id="rId11"/>
    <p:sldId id="383" r:id="rId12"/>
    <p:sldId id="384" r:id="rId13"/>
    <p:sldId id="404" r:id="rId14"/>
    <p:sldId id="405" r:id="rId15"/>
    <p:sldId id="385" r:id="rId16"/>
    <p:sldId id="386" r:id="rId17"/>
    <p:sldId id="401" r:id="rId18"/>
    <p:sldId id="406" r:id="rId19"/>
    <p:sldId id="407" r:id="rId20"/>
    <p:sldId id="388" r:id="rId21"/>
    <p:sldId id="389" r:id="rId22"/>
    <p:sldId id="390" r:id="rId23"/>
    <p:sldId id="391" r:id="rId24"/>
    <p:sldId id="393" r:id="rId25"/>
    <p:sldId id="395" r:id="rId26"/>
    <p:sldId id="394" r:id="rId27"/>
    <p:sldId id="396" r:id="rId28"/>
    <p:sldId id="397" r:id="rId29"/>
    <p:sldId id="398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 Walls" id="{E4E57E2B-C611-4E5C-950C-3175982555A8}">
          <p14:sldIdLst>
            <p14:sldId id="295"/>
            <p14:sldId id="399"/>
            <p14:sldId id="296"/>
            <p14:sldId id="380"/>
            <p14:sldId id="400"/>
            <p14:sldId id="402"/>
            <p14:sldId id="381"/>
            <p14:sldId id="387"/>
            <p14:sldId id="382"/>
            <p14:sldId id="403"/>
            <p14:sldId id="383"/>
            <p14:sldId id="384"/>
            <p14:sldId id="404"/>
            <p14:sldId id="405"/>
            <p14:sldId id="385"/>
            <p14:sldId id="386"/>
            <p14:sldId id="401"/>
            <p14:sldId id="406"/>
            <p14:sldId id="407"/>
            <p14:sldId id="388"/>
            <p14:sldId id="389"/>
            <p14:sldId id="390"/>
            <p14:sldId id="391"/>
            <p14:sldId id="393"/>
            <p14:sldId id="395"/>
            <p14:sldId id="394"/>
            <p14:sldId id="396"/>
            <p14:sldId id="397"/>
            <p14:sldId id="3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C12 Subcommitte" initials="TC12" lastIdx="2" clrIdx="0">
    <p:extLst>
      <p:ext uri="{19B8F6BF-5375-455C-9EA6-DF929625EA0E}">
        <p15:presenceInfo xmlns:p15="http://schemas.microsoft.com/office/powerpoint/2012/main" userId="TC12 Subcommit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68C6"/>
    <a:srgbClr val="D49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17" autoAdjust="0"/>
    <p:restoredTop sz="78456" autoAdjust="0"/>
  </p:normalViewPr>
  <p:slideViewPr>
    <p:cSldViewPr snapToGrid="0" snapToObjects="1">
      <p:cViewPr varScale="1">
        <p:scale>
          <a:sx n="72" d="100"/>
          <a:sy n="72" d="100"/>
        </p:scale>
        <p:origin x="5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EBD9A-9825-CB4A-ACDC-EBFA888E539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E2F0-550F-064D-9CA8-4F36634F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35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D384B-64BE-43C3-B164-90A5F7F9335A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7F1EF-61C1-4FE9-A9BF-57A57682D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44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54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4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9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8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5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07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1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0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98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3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526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3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686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609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751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38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94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653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50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856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96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3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6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6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03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F1EF-61C1-4FE9-A9BF-57A57682D3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7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70125" y="403238"/>
            <a:ext cx="6172200" cy="1894362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2297600"/>
            <a:ext cx="6172200" cy="1371600"/>
          </a:xfrm>
        </p:spPr>
        <p:txBody>
          <a:bodyPr/>
          <a:lstStyle>
            <a:lvl1pPr marL="0" indent="0" algn="l">
              <a:buNone/>
              <a:defRPr sz="2800" b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7D49F073-9BE4-4425-8A8C-DD8092B431A4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25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26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AE776A0-7D18-4476-BAC4-AA4EE4C3BCE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7" name="Picture 26" descr="purdue-2-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171" y="3875969"/>
            <a:ext cx="3344408" cy="197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F17BB-C023-46CD-9915-683AD56A0325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8ED46-406C-4AF6-B04C-77741748A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1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7C905-65DD-4092-BE77-7FA0CB78F37B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795F4-13FB-408D-BC55-AD0E18A46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7A990-3085-4077-922D-C6B58FC27B9F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D59675-9765-4371-9136-B8CA9A22C0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</p:spTree>
    <p:extLst>
      <p:ext uri="{BB962C8B-B14F-4D97-AF65-F5344CB8AC3E}">
        <p14:creationId xmlns:p14="http://schemas.microsoft.com/office/powerpoint/2010/main" val="77086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7A9278B2-44DA-4B89-BF2B-33BF78E1A846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AFFDC6C-3CFC-45A4-9DAD-170113455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B7413-A244-47C8-A47F-6752AC58292B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3A028-D807-4A94-8115-AF661D7B43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5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85B02-1FA5-4F56-8C7B-D78B7792B85C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FB347-6E34-4BDC-80D1-67521FF05B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73879-1125-445E-8D92-F79293D876F8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AA00B9-DF51-4957-BA13-E725E2269F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</p:spTree>
    <p:extLst>
      <p:ext uri="{BB962C8B-B14F-4D97-AF65-F5344CB8AC3E}">
        <p14:creationId xmlns:p14="http://schemas.microsoft.com/office/powerpoint/2010/main" val="319909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88B27-306A-4F5C-8FD5-CA538BEF3B91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29F4C-55F5-4624-9016-4298336C2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9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B8C8AC-4BFA-4482-8820-6A8791A1F2C1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63B81F-2293-4D9C-9D8F-ED988A3BBE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</p:spTree>
    <p:extLst>
      <p:ext uri="{BB962C8B-B14F-4D97-AF65-F5344CB8AC3E}">
        <p14:creationId xmlns:p14="http://schemas.microsoft.com/office/powerpoint/2010/main" val="246671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032E80-C640-4924-9373-83B43B5546AA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C85AA-3E3B-4807-B1A5-C1EA4AE348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</p:spTree>
    <p:extLst>
      <p:ext uri="{BB962C8B-B14F-4D97-AF65-F5344CB8AC3E}">
        <p14:creationId xmlns:p14="http://schemas.microsoft.com/office/powerpoint/2010/main" val="85168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ea typeface="+mn-ea"/>
              <a:cs typeface="Arial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"/>
            <a:ext cx="7672388" cy="10350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8984"/>
            <a:ext cx="7699375" cy="570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C8F9F41-1D48-44CC-9441-E480C140A52E}" type="datetime2">
              <a:rPr lang="en-US" smtClean="0"/>
              <a:t>Thursday, November 03,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892131" y="3834607"/>
            <a:ext cx="339566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Copyright, Amit H. Varma, Purdue Univ.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  <a:ea typeface="+mn-ea"/>
              <a:cs typeface="Arial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32686" y="5728457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72F1787-E374-4D3A-884D-45197FE044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pu_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296" y="1"/>
            <a:ext cx="2091704" cy="8134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cap="small">
          <a:solidFill>
            <a:schemeClr val="tx2"/>
          </a:solidFill>
          <a:latin typeface="Arial"/>
          <a:ea typeface="MS PGothic" pitchFamily="34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charset="2"/>
        <a:buChar char="u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u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u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u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8000"/>
        <a:buFont typeface="Wingdings" charset="2"/>
        <a:buChar char="u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7400" y="1002947"/>
            <a:ext cx="6456947" cy="1371600"/>
          </a:xfrm>
          <a:ln>
            <a:noFill/>
          </a:ln>
        </p:spPr>
        <p:txBody>
          <a:bodyPr/>
          <a:lstStyle/>
          <a:p>
            <a:pPr algn="ctr"/>
            <a:r>
              <a:rPr lang="en-US" b="1" dirty="0"/>
              <a:t>Design </a:t>
            </a:r>
            <a:r>
              <a:rPr lang="en-US" b="1"/>
              <a:t>for Stability</a:t>
            </a:r>
          </a:p>
          <a:p>
            <a:pPr algn="ctr"/>
            <a:r>
              <a:rPr lang="en-US" b="1"/>
              <a:t> </a:t>
            </a:r>
            <a:r>
              <a:rPr lang="en-US" b="1" dirty="0"/>
              <a:t>Direct Analysis Method</a:t>
            </a:r>
          </a:p>
          <a:p>
            <a:pPr algn="ctr"/>
            <a:r>
              <a:rPr lang="en-US" b="1" dirty="0"/>
              <a:t>CE 470 (Fall 2016)</a:t>
            </a:r>
            <a:endParaRPr lang="en-US" dirty="0"/>
          </a:p>
          <a:p>
            <a:endParaRPr lang="en-US" dirty="0"/>
          </a:p>
          <a:p>
            <a:endParaRPr lang="en-US" sz="2000" dirty="0"/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Saahastaranshu R. Bhardwaj</a:t>
            </a: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endParaRPr lang="en-US" sz="2000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					  </a:t>
            </a:r>
          </a:p>
          <a:p>
            <a:endParaRPr lang="en-US" sz="2000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                                           	</a:t>
            </a:r>
          </a:p>
        </p:txBody>
      </p:sp>
    </p:spTree>
    <p:extLst>
      <p:ext uri="{BB962C8B-B14F-4D97-AF65-F5344CB8AC3E}">
        <p14:creationId xmlns:p14="http://schemas.microsoft.com/office/powerpoint/2010/main" val="216006665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0"/>
            <a:ext cx="7672388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C</a:t>
            </a:r>
            <a:br>
              <a:rPr lang="en-US" dirty="0"/>
            </a:br>
            <a:r>
              <a:rPr lang="en-US" dirty="0"/>
              <a:t>DAM: Initial Imperfections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5" y="1319149"/>
            <a:ext cx="7467600" cy="4873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0675" y="621180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Slide from Dr. Liu’s presentation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378" y="1575506"/>
            <a:ext cx="7929108" cy="383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0749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44689"/>
            <a:ext cx="7672388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C</a:t>
            </a:r>
            <a:br>
              <a:rPr lang="en-US" dirty="0"/>
            </a:br>
            <a:r>
              <a:rPr lang="en-US" dirty="0"/>
              <a:t>DAM: Stiffness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0675" y="1122389"/>
                <a:ext cx="7467600" cy="4873752"/>
              </a:xfrm>
            </p:spPr>
            <p:txBody>
              <a:bodyPr/>
              <a:lstStyle/>
              <a:p>
                <a:r>
                  <a:rPr lang="en-US" dirty="0"/>
                  <a:t>Reduce stiffness contributing to stability by 20% </a:t>
                </a:r>
              </a:p>
              <a:p>
                <a:endParaRPr lang="en-US" dirty="0"/>
              </a:p>
              <a:p>
                <a:r>
                  <a:rPr lang="en-US" dirty="0"/>
                  <a:t>Further reduce flexural stiffness by a 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, depending of the ratio of axial compression demand and yield strength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0675" y="1122389"/>
                <a:ext cx="7467600" cy="4873752"/>
              </a:xfrm>
              <a:blipFill>
                <a:blip r:embed="rId3"/>
                <a:stretch>
                  <a:fillRect l="-327" t="-875" r="-2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487" y="3314281"/>
            <a:ext cx="7180182" cy="304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1462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0"/>
            <a:ext cx="7672388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C</a:t>
            </a:r>
            <a:br>
              <a:rPr lang="en-US" dirty="0"/>
            </a:br>
            <a:r>
              <a:rPr lang="en-US" dirty="0"/>
              <a:t>DAM: Available 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5" y="1489327"/>
            <a:ext cx="7467600" cy="4873752"/>
          </a:xfrm>
        </p:spPr>
        <p:txBody>
          <a:bodyPr/>
          <a:lstStyle/>
          <a:p>
            <a:r>
              <a:rPr lang="en-US" dirty="0"/>
              <a:t>Provisions of Chapters D, E, F, G, H, I, J, K.</a:t>
            </a:r>
          </a:p>
          <a:p>
            <a:endParaRPr lang="en-US" dirty="0"/>
          </a:p>
          <a:p>
            <a:r>
              <a:rPr lang="en-US" b="1" dirty="0"/>
              <a:t>Effective length, K=1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794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08483"/>
            <a:ext cx="7672388" cy="10350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5 factors that influence stability (DAM)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115055"/>
            <a:ext cx="7467600" cy="4873752"/>
          </a:xfrm>
        </p:spPr>
        <p:txBody>
          <a:bodyPr/>
          <a:lstStyle/>
          <a:p>
            <a:r>
              <a:rPr lang="en-US" dirty="0"/>
              <a:t>Member, component, and connection deformations: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addressed directly in analysis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Second-order effects (P-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 and P-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) 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rigorous second-order analysis or first-order with B1-B2 </a:t>
            </a:r>
          </a:p>
          <a:p>
            <a:endParaRPr lang="en-US" dirty="0"/>
          </a:p>
          <a:p>
            <a:r>
              <a:rPr lang="en-US" dirty="0"/>
              <a:t>Geometric imperfections (out-of-</a:t>
            </a:r>
            <a:r>
              <a:rPr lang="en-US" dirty="0" err="1"/>
              <a:t>plumbness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[notional loads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or direct modeling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] </a:t>
            </a:r>
            <a:r>
              <a:rPr lang="en-US" dirty="0"/>
              <a:t>or out-of-straightness [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column design equations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; and reduced stiffness for effect on structure stiffness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]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8281" y="630400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Slide from Dr. Liu’s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882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08483"/>
            <a:ext cx="7672388" cy="10350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5 factors that influence stability (DAM)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115055"/>
            <a:ext cx="7467600" cy="487375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Stiffness reductions due to inelasticity (residual stresses) 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column design equations;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and reduced stiffness for effect on structure stiffness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Variability in component and system stiffness: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 resistance and safety factors!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8281" y="630400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Slide from Dr. Liu’s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0503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613842"/>
            <a:ext cx="7672388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App. 7</a:t>
            </a:r>
            <a:br>
              <a:rPr lang="en-US" dirty="0"/>
            </a:br>
            <a:r>
              <a:rPr lang="en-US" dirty="0"/>
              <a:t>Effective Length Method (ELF): Limitations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0675" y="2483240"/>
                <a:ext cx="7467600" cy="4873752"/>
              </a:xfrm>
            </p:spPr>
            <p:txBody>
              <a:bodyPr/>
              <a:lstStyle/>
              <a:p>
                <a:r>
                  <a:rPr lang="en-US" dirty="0"/>
                  <a:t>Gravity loads supported primarily by vertical columns, walls or frames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𝑜𝑟𝑑𝑒𝑟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𝑜𝑟𝑑𝑒𝑟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0675" y="2483240"/>
                <a:ext cx="7467600" cy="4873752"/>
              </a:xfrm>
              <a:blipFill>
                <a:blip r:embed="rId3"/>
                <a:stretch>
                  <a:fillRect l="-32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7739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App. 7</a:t>
            </a:r>
            <a:br>
              <a:rPr lang="en-US" dirty="0"/>
            </a:br>
            <a:r>
              <a:rPr lang="en-US" dirty="0"/>
              <a:t>Effective Length Method (ELF)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489327"/>
            <a:ext cx="7467600" cy="4873752"/>
          </a:xfrm>
        </p:spPr>
        <p:txBody>
          <a:bodyPr/>
          <a:lstStyle/>
          <a:p>
            <a:r>
              <a:rPr lang="en-US" dirty="0"/>
              <a:t>Required Strength: Analysis same as for DAM, except stiffness reduction is not applied. Notional load is applied, second order analysis is performed.</a:t>
            </a:r>
          </a:p>
          <a:p>
            <a:endParaRPr lang="en-US" dirty="0"/>
          </a:p>
          <a:p>
            <a:r>
              <a:rPr lang="en-US" dirty="0"/>
              <a:t>Available Strength: with provisions of Chapters D-K.</a:t>
            </a:r>
          </a:p>
          <a:p>
            <a:pPr lvl="1"/>
            <a:r>
              <a:rPr lang="en-US" dirty="0"/>
              <a:t>K needs to be calculated for each case</a:t>
            </a:r>
          </a:p>
          <a:p>
            <a:pPr lvl="1"/>
            <a:r>
              <a:rPr lang="en-US" dirty="0"/>
              <a:t>Alignment charts provided in the commentary can be used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3405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85" y="754015"/>
            <a:ext cx="7542818" cy="560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4206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572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" y="1411547"/>
            <a:ext cx="4310051" cy="3660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7682" y="1429640"/>
            <a:ext cx="4448892" cy="36503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8537" y="6219052"/>
            <a:ext cx="176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AISC C-C2.3 </a:t>
            </a:r>
          </a:p>
        </p:txBody>
      </p:sp>
    </p:spTree>
    <p:extLst>
      <p:ext uri="{BB962C8B-B14F-4D97-AF65-F5344CB8AC3E}">
        <p14:creationId xmlns:p14="http://schemas.microsoft.com/office/powerpoint/2010/main" val="12569749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How Will You Design??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489327"/>
            <a:ext cx="7467600" cy="4873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208" y="2551660"/>
            <a:ext cx="6414881" cy="349871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45487" y="4356000"/>
            <a:ext cx="1065248" cy="4393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905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How Will You Design??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489327"/>
            <a:ext cx="7467600" cy="4873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208" y="2551660"/>
            <a:ext cx="6414881" cy="34987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01078" y="2650435"/>
            <a:ext cx="781879" cy="397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17096" y="2650435"/>
            <a:ext cx="781879" cy="397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94648" y="2707395"/>
            <a:ext cx="1065248" cy="4393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60159" y="2629527"/>
            <a:ext cx="1065248" cy="4393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5587" y="4295419"/>
            <a:ext cx="1065248" cy="4393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45487" y="4356000"/>
            <a:ext cx="1065248" cy="4393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87207" y="2907822"/>
            <a:ext cx="959909" cy="3184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0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Direct Analysis Method: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489327"/>
            <a:ext cx="7467600" cy="4873752"/>
          </a:xfrm>
        </p:spPr>
        <p:txBody>
          <a:bodyPr/>
          <a:lstStyle/>
          <a:p>
            <a:r>
              <a:rPr lang="en-US" dirty="0"/>
              <a:t>SAP 2000 is used to analyze the frame shown below, using the provisions of Chapter 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208" y="2551660"/>
            <a:ext cx="6414881" cy="349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0895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489327"/>
            <a:ext cx="7467600" cy="4873752"/>
          </a:xfrm>
        </p:spPr>
        <p:txBody>
          <a:bodyPr/>
          <a:lstStyle/>
          <a:p>
            <a:r>
              <a:rPr lang="en-US" dirty="0"/>
              <a:t>The loads provided are factored loads from combinations</a:t>
            </a:r>
          </a:p>
          <a:p>
            <a:endParaRPr lang="en-US" dirty="0"/>
          </a:p>
          <a:p>
            <a:r>
              <a:rPr lang="en-US" dirty="0"/>
              <a:t>Self-weight is included in the loads provided</a:t>
            </a:r>
          </a:p>
          <a:p>
            <a:endParaRPr lang="en-US" dirty="0"/>
          </a:p>
          <a:p>
            <a:r>
              <a:rPr lang="en-US" dirty="0"/>
              <a:t>Since there is a lateral load applied, notional load is considered in one direction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5921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5" y="1390799"/>
            <a:ext cx="7467600" cy="4873752"/>
          </a:xfrm>
        </p:spPr>
        <p:txBody>
          <a:bodyPr/>
          <a:lstStyle/>
          <a:p>
            <a:r>
              <a:rPr lang="en-US" dirty="0"/>
              <a:t>Check if the software to be used considers the P-</a:t>
            </a:r>
            <a:r>
              <a:rPr lang="el-GR" dirty="0"/>
              <a:t>Δ</a:t>
            </a:r>
            <a:r>
              <a:rPr lang="en-US" dirty="0"/>
              <a:t> and P-</a:t>
            </a:r>
            <a:r>
              <a:rPr lang="el-GR" dirty="0"/>
              <a:t>δ</a:t>
            </a:r>
            <a:r>
              <a:rPr lang="en-US" dirty="0"/>
              <a:t> effects</a:t>
            </a:r>
          </a:p>
          <a:p>
            <a:endParaRPr lang="en-US" dirty="0"/>
          </a:p>
          <a:p>
            <a:r>
              <a:rPr lang="en-US" dirty="0"/>
              <a:t>This is done using the benchmarking problems provided in the commentary to Chapter C</a:t>
            </a:r>
          </a:p>
          <a:p>
            <a:endParaRPr lang="en-US" dirty="0"/>
          </a:p>
          <a:p>
            <a:r>
              <a:rPr lang="en-US" dirty="0"/>
              <a:t>An elastic first order analysis is performed, then a second order analysis based on Chapter C is performed</a:t>
            </a:r>
          </a:p>
          <a:p>
            <a:endParaRPr lang="en-US" dirty="0"/>
          </a:p>
          <a:p>
            <a:r>
              <a:rPr lang="en-US" dirty="0"/>
              <a:t>The results of both the analysis are compared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0377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Benchmarking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799" y="1411265"/>
            <a:ext cx="5185687" cy="52562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893" y="1131368"/>
            <a:ext cx="1496229" cy="26853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893" y="3963544"/>
            <a:ext cx="1752270" cy="289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10975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Elastic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4" y="1390799"/>
            <a:ext cx="7978925" cy="487375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The frame is modeled with W shapes chosen according to the section properties in problem (Beam section: W 27x84 , Column Section: W 10x45).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Linear Static Loading category is selected and the given loads are applied.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Model is analyzed and member forces and story drifts are noted.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16483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Non-Linear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4" y="1390799"/>
            <a:ext cx="7978925" cy="4873752"/>
          </a:xfrm>
        </p:spPr>
        <p:txBody>
          <a:bodyPr/>
          <a:lstStyle/>
          <a:p>
            <a:r>
              <a:rPr lang="en-US" dirty="0"/>
              <a:t>The Loading is changed to Non-Linear static category and P-Δ effects are selected (to take care of second order effects).</a:t>
            </a:r>
          </a:p>
          <a:p>
            <a:endParaRPr lang="en-US" dirty="0"/>
          </a:p>
          <a:p>
            <a:r>
              <a:rPr lang="en-US" dirty="0"/>
              <a:t>P-</a:t>
            </a:r>
            <a:r>
              <a:rPr lang="el-GR" dirty="0"/>
              <a:t>δ</a:t>
            </a:r>
            <a:r>
              <a:rPr lang="en-US" dirty="0"/>
              <a:t> effects are considered by creating nodes along the length of the members.</a:t>
            </a:r>
          </a:p>
          <a:p>
            <a:endParaRPr lang="en-US" dirty="0"/>
          </a:p>
          <a:p>
            <a:r>
              <a:rPr lang="en-US" dirty="0"/>
              <a:t>The top ends of columns are offset by H/500 (to take care of initial </a:t>
            </a:r>
            <a:r>
              <a:rPr lang="en-US" dirty="0" err="1"/>
              <a:t>out-of</a:t>
            </a:r>
            <a:r>
              <a:rPr lang="en-US" dirty="0"/>
              <a:t> </a:t>
            </a:r>
            <a:r>
              <a:rPr lang="en-US" dirty="0" err="1"/>
              <a:t>plumbness</a:t>
            </a:r>
            <a:r>
              <a:rPr lang="en-US" dirty="0"/>
              <a:t>, instead of applying notional load). Notional load can be applied by selecting notional loads from ‘More’ submenu under Load patterns.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98625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57513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Non-Linear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0674" y="1005380"/>
                <a:ext cx="7978925" cy="4873752"/>
              </a:xfrm>
            </p:spPr>
            <p:txBody>
              <a:bodyPr/>
              <a:lstStyle/>
              <a:p>
                <a:r>
                  <a:rPr lang="en-US" sz="2200" dirty="0"/>
                  <a:t>The stiffness of all beam columns is reduced by 20% by using area and inertia reduction factors (to take into account the residual stresses in the elements). Can also be done by reducing E value (will need to be changed again if design is performed by the software)</a:t>
                </a:r>
              </a:p>
              <a:p>
                <a:endParaRPr lang="en-US" sz="2200" dirty="0"/>
              </a:p>
              <a:p>
                <a:r>
                  <a:rPr lang="en-US" sz="2200" dirty="0"/>
                  <a:t>For central column, </a:t>
                </a:r>
                <a:r>
                  <a:rPr lang="en-US" sz="2200" dirty="0" err="1"/>
                  <a:t>Pr</a:t>
                </a:r>
                <a:r>
                  <a:rPr lang="en-US" sz="2200" dirty="0"/>
                  <a:t> &gt; 0.5×Py . Hence, its flexural stiffness needs to be further reduced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200" dirty="0"/>
                  <a:t>Instead of doing this, an additional Notional Load of 0.1% of the Gravity Load is applied at the corresponding locations of the gravity loads (SAP has option to automatically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200" dirty="0"/>
                  <a:t>, but one needs to design and then go back and analyze again).</a:t>
                </a:r>
              </a:p>
              <a:p>
                <a:endParaRPr lang="en-US" sz="2200" dirty="0"/>
              </a:p>
              <a:p>
                <a:r>
                  <a:rPr lang="en-US" sz="2200" dirty="0"/>
                  <a:t>Model is analyzed and member forces and story drifts are noted.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0674" y="1005380"/>
                <a:ext cx="7978925" cy="4873752"/>
              </a:xfrm>
              <a:blipFill>
                <a:blip r:embed="rId3"/>
                <a:stretch>
                  <a:fillRect l="-229" t="-751" r="-1604" b="-14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621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57513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4" y="1005380"/>
            <a:ext cx="7978925" cy="4873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480" y="777537"/>
            <a:ext cx="3626355" cy="597998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300870" y="4147930"/>
            <a:ext cx="463826" cy="158052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30543" y="5467746"/>
            <a:ext cx="1401814" cy="1278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96633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57513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DAM Example: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4" y="1005380"/>
            <a:ext cx="7978925" cy="4873752"/>
          </a:xfrm>
        </p:spPr>
        <p:txBody>
          <a:bodyPr/>
          <a:lstStyle/>
          <a:p>
            <a:r>
              <a:rPr lang="en-US" dirty="0"/>
              <a:t>The moment magnification is of the order of 2.5. This is due to high magnitude of forces being applied.</a:t>
            </a:r>
          </a:p>
          <a:p>
            <a:endParaRPr lang="en-US" dirty="0"/>
          </a:p>
          <a:p>
            <a:r>
              <a:rPr lang="en-US" dirty="0"/>
              <a:t>The second order drift is about three times the first order drift.</a:t>
            </a:r>
          </a:p>
          <a:p>
            <a:endParaRPr lang="en-US" dirty="0"/>
          </a:p>
          <a:p>
            <a:r>
              <a:rPr lang="en-US" dirty="0"/>
              <a:t>When designed, it is observed that the member demands (considering second order effects) exceed the member design strengths.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96614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8" y="2890782"/>
            <a:ext cx="7672388" cy="10350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Thanks!!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820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08483"/>
            <a:ext cx="7672388" cy="1035050"/>
          </a:xfrm>
        </p:spPr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871241"/>
            <a:ext cx="7467600" cy="487375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“the capacity of a compression member, element, or frame to remain in position and support load, even if forced slightly out of line or position by an added lateral force” (</a:t>
            </a:r>
            <a:r>
              <a:rPr lang="en-US" dirty="0" err="1"/>
              <a:t>Galambos</a:t>
            </a:r>
            <a:r>
              <a:rPr lang="en-US" dirty="0"/>
              <a:t>, 1998)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330" y="3435579"/>
            <a:ext cx="2937347" cy="28135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330" y="51660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Figure from NASCC: The Steel Conference 2014, Session N40, </a:t>
            </a:r>
            <a:r>
              <a:rPr lang="en-US" dirty="0" err="1">
                <a:latin typeface="Trebuchet MS" panose="020B0603020202020204" pitchFamily="34" charset="0"/>
              </a:rPr>
              <a:t>Geschwindner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281" y="630400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Slide from Dr. Liu’s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6257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08483"/>
            <a:ext cx="7672388" cy="1035050"/>
          </a:xfrm>
        </p:spPr>
        <p:txBody>
          <a:bodyPr/>
          <a:lstStyle/>
          <a:p>
            <a:r>
              <a:rPr lang="en-US" dirty="0"/>
              <a:t>AISC Design for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115055"/>
            <a:ext cx="7467600" cy="4873752"/>
          </a:xfrm>
        </p:spPr>
        <p:txBody>
          <a:bodyPr/>
          <a:lstStyle/>
          <a:p>
            <a:r>
              <a:rPr lang="en-US" dirty="0"/>
              <a:t>Stability to be provided for structure as whole, and each elements.</a:t>
            </a:r>
          </a:p>
          <a:p>
            <a:endParaRPr lang="en-US" dirty="0"/>
          </a:p>
          <a:p>
            <a:r>
              <a:rPr lang="en-US" dirty="0"/>
              <a:t>Discusses the effects that need to be considered</a:t>
            </a:r>
          </a:p>
          <a:p>
            <a:endParaRPr lang="en-US" dirty="0"/>
          </a:p>
          <a:p>
            <a:r>
              <a:rPr lang="en-US" dirty="0"/>
              <a:t> Any rational method considering these effects can be used</a:t>
            </a:r>
          </a:p>
          <a:p>
            <a:endParaRPr lang="en-US" dirty="0"/>
          </a:p>
          <a:p>
            <a:r>
              <a:rPr lang="en-US" dirty="0"/>
              <a:t>Methods identified</a:t>
            </a:r>
          </a:p>
          <a:p>
            <a:pPr lvl="1"/>
            <a:r>
              <a:rPr lang="en-US" dirty="0"/>
              <a:t>Chapter C: Direct Analysis Method (DAM)</a:t>
            </a:r>
          </a:p>
          <a:p>
            <a:pPr lvl="1"/>
            <a:r>
              <a:rPr lang="en-US" dirty="0"/>
              <a:t>Appendix 7: Alternative Methods (effective length method &amp; first order analysis methods) subject to constraints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785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08483"/>
            <a:ext cx="7672388" cy="10350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5 factors that influence stability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115055"/>
            <a:ext cx="7467600" cy="4873752"/>
          </a:xfrm>
        </p:spPr>
        <p:txBody>
          <a:bodyPr/>
          <a:lstStyle/>
          <a:p>
            <a:r>
              <a:rPr lang="en-US" dirty="0"/>
              <a:t>Member, component, and connection deformations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Second-order effects (P-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 and P-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Geometric imperfections (out-of-</a:t>
            </a:r>
            <a:r>
              <a:rPr lang="en-US" dirty="0" err="1"/>
              <a:t>plumbness</a:t>
            </a:r>
            <a:r>
              <a:rPr lang="en-US" dirty="0"/>
              <a:t> or out-of-straightness) </a:t>
            </a:r>
          </a:p>
          <a:p>
            <a:endParaRPr lang="en-US" dirty="0"/>
          </a:p>
          <a:p>
            <a:r>
              <a:rPr lang="en-US" dirty="0"/>
              <a:t>Stiffness reductions due to inelasticity (residual stresses) </a:t>
            </a:r>
          </a:p>
          <a:p>
            <a:endParaRPr lang="en-US" dirty="0"/>
          </a:p>
          <a:p>
            <a:r>
              <a:rPr lang="en-US" dirty="0"/>
              <a:t>Variability in component and system stiffness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8281" y="630400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Slide from Dr. Liu’s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959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-208483"/>
            <a:ext cx="7672388" cy="10350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Second Order Effects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8281" y="630400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Slide from Dr. Liu’s presentation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048" y="935751"/>
            <a:ext cx="6309857" cy="564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9927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177001"/>
            <a:ext cx="7672388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C </a:t>
            </a:r>
            <a:br>
              <a:rPr lang="en-US" dirty="0"/>
            </a:br>
            <a:r>
              <a:rPr lang="en-US" dirty="0"/>
              <a:t>DAM: Analysis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342450"/>
            <a:ext cx="7467600" cy="4873752"/>
          </a:xfrm>
        </p:spPr>
        <p:txBody>
          <a:bodyPr/>
          <a:lstStyle/>
          <a:p>
            <a:r>
              <a:rPr lang="en-US" dirty="0"/>
              <a:t>Consider axial, flexural, and shear deformations in members, and connection deformations: accounted for directly by analysis</a:t>
            </a:r>
          </a:p>
          <a:p>
            <a:endParaRPr lang="en-US" dirty="0"/>
          </a:p>
          <a:p>
            <a:r>
              <a:rPr lang="en-US" dirty="0"/>
              <a:t>Consider second order effects: perform rigorous analysis or use approximate method in Appendix 8</a:t>
            </a:r>
          </a:p>
          <a:p>
            <a:endParaRPr lang="en-US" dirty="0"/>
          </a:p>
          <a:p>
            <a:r>
              <a:rPr lang="en-US" dirty="0"/>
              <a:t>All loads influencing the stability need to be considered. For LRFD, use combinations. For ASD, use 1.6 times the combinations for analysis, divide the demands by 1.6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05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96317"/>
            <a:ext cx="7672388" cy="1035050"/>
          </a:xfrm>
        </p:spPr>
        <p:txBody>
          <a:bodyPr>
            <a:normAutofit/>
          </a:bodyPr>
          <a:lstStyle/>
          <a:p>
            <a:r>
              <a:rPr lang="en-US" dirty="0"/>
              <a:t>Second Order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069" y="1489327"/>
            <a:ext cx="7467600" cy="4873752"/>
          </a:xfrm>
        </p:spPr>
        <p:txBody>
          <a:bodyPr/>
          <a:lstStyle/>
          <a:p>
            <a:r>
              <a:rPr lang="en-US" dirty="0"/>
              <a:t>Rigorous non-linear analysis in the software considering second order effects</a:t>
            </a:r>
          </a:p>
          <a:p>
            <a:endParaRPr lang="en-US" dirty="0"/>
          </a:p>
          <a:p>
            <a:r>
              <a:rPr lang="en-US" dirty="0"/>
              <a:t>Approximate second order analysis (Appendix 8)</a:t>
            </a:r>
          </a:p>
          <a:p>
            <a:pPr lvl="1"/>
            <a:r>
              <a:rPr lang="en-US" dirty="0"/>
              <a:t>Multipliers B</a:t>
            </a:r>
            <a:r>
              <a:rPr lang="en-US" baseline="-25000" dirty="0"/>
              <a:t>1</a:t>
            </a:r>
            <a:r>
              <a:rPr lang="en-US" dirty="0"/>
              <a:t> and B</a:t>
            </a:r>
            <a:r>
              <a:rPr lang="en-US" baseline="-25000" dirty="0"/>
              <a:t>2</a:t>
            </a:r>
            <a:r>
              <a:rPr lang="en-US" dirty="0"/>
              <a:t> to consider the second order effects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17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0"/>
            <a:ext cx="7672388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C</a:t>
            </a:r>
            <a:br>
              <a:rPr lang="en-US" dirty="0"/>
            </a:br>
            <a:r>
              <a:rPr lang="en-US" dirty="0"/>
              <a:t>DAM: Initial Imperfections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675" y="1319149"/>
            <a:ext cx="7467600" cy="4873752"/>
          </a:xfrm>
        </p:spPr>
        <p:txBody>
          <a:bodyPr/>
          <a:lstStyle/>
          <a:p>
            <a:r>
              <a:rPr lang="en-US" dirty="0"/>
              <a:t>Directly model the imperfections</a:t>
            </a:r>
          </a:p>
          <a:p>
            <a:endParaRPr lang="en-US" dirty="0"/>
          </a:p>
          <a:p>
            <a:r>
              <a:rPr lang="en-US" dirty="0"/>
              <a:t>Use Notional Loads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88284" y="6477000"/>
            <a:ext cx="2654002" cy="381000"/>
          </a:xfrm>
          <a:noFill/>
        </p:spPr>
        <p:txBody>
          <a:bodyPr/>
          <a:lstStyle/>
          <a:p>
            <a:fld id="{AF29BD29-9396-4071-8D12-6C21EFCA89D1}" type="datetime2">
              <a:rPr lang="en-US" smtClean="0">
                <a:solidFill>
                  <a:schemeClr val="tx1"/>
                </a:solidFill>
              </a:rPr>
              <a:t>Thursday, November 03, 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59675-9765-4371-9136-B8CA9A22C07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19" y="2796220"/>
            <a:ext cx="7188967" cy="281831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0675" y="621180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200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Slide from Dr. Liu’s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82560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-2-Purdue-Bowen-Var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6033</TotalTime>
  <Words>1032</Words>
  <Application>Microsoft Office PowerPoint</Application>
  <PresentationFormat>On-screen Show (4:3)</PresentationFormat>
  <Paragraphs>240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Cambria Math</vt:lpstr>
      <vt:lpstr>Century Schoolbook</vt:lpstr>
      <vt:lpstr>Symbol</vt:lpstr>
      <vt:lpstr>Trebuchet MS</vt:lpstr>
      <vt:lpstr>Wingdings</vt:lpstr>
      <vt:lpstr>Presentation-2-Purdue-Bowen-Varma</vt:lpstr>
      <vt:lpstr>PowerPoint Presentation</vt:lpstr>
      <vt:lpstr>How Will You Design??</vt:lpstr>
      <vt:lpstr>Stability</vt:lpstr>
      <vt:lpstr>AISC Design for Stability</vt:lpstr>
      <vt:lpstr> 5 factors that influence stability </vt:lpstr>
      <vt:lpstr> Second Order Effects</vt:lpstr>
      <vt:lpstr>Chapter C  DAM: Analysis Requirements</vt:lpstr>
      <vt:lpstr>Second Order Analysis</vt:lpstr>
      <vt:lpstr>Chapter C DAM: Initial Imperfections</vt:lpstr>
      <vt:lpstr>Chapter C DAM: Initial Imperfections</vt:lpstr>
      <vt:lpstr>Chapter C DAM: Stiffness</vt:lpstr>
      <vt:lpstr>Chapter C DAM: Available Strengths</vt:lpstr>
      <vt:lpstr> 5 factors that influence stability (DAM) </vt:lpstr>
      <vt:lpstr> 5 factors that influence stability (DAM) </vt:lpstr>
      <vt:lpstr>App. 7 Effective Length Method (ELF): Limitations</vt:lpstr>
      <vt:lpstr>App. 7 Effective Length Method (ELF)</vt:lpstr>
      <vt:lpstr>PowerPoint Presentation</vt:lpstr>
      <vt:lpstr>Comparison</vt:lpstr>
      <vt:lpstr>How Will You Design??</vt:lpstr>
      <vt:lpstr>Direct Analysis Method: Example</vt:lpstr>
      <vt:lpstr>DAM Example: Assumptions</vt:lpstr>
      <vt:lpstr>DAM Example: Procedure</vt:lpstr>
      <vt:lpstr>DAM Example: Benchmarking</vt:lpstr>
      <vt:lpstr>DAM Example: Elastic Analysis</vt:lpstr>
      <vt:lpstr>DAM Example: Non-Linear Analysis</vt:lpstr>
      <vt:lpstr>DAM Example: Non-Linear Analysis</vt:lpstr>
      <vt:lpstr>DAM Example: Comparison</vt:lpstr>
      <vt:lpstr>DAM Example: Conclusion</vt:lpstr>
      <vt:lpstr>Thanks!!</vt:lpstr>
    </vt:vector>
  </TitlesOfParts>
  <Manager>Amit Varma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Research</dc:subject>
  <dc:creator>Saahastaranshu Bhardwaj</dc:creator>
  <cp:lastModifiedBy>Saahas Bhardwaj</cp:lastModifiedBy>
  <cp:revision>273</cp:revision>
  <cp:lastPrinted>2016-11-03T05:28:53Z</cp:lastPrinted>
  <dcterms:created xsi:type="dcterms:W3CDTF">2013-11-11T15:14:53Z</dcterms:created>
  <dcterms:modified xsi:type="dcterms:W3CDTF">2016-11-03T06:30:55Z</dcterms:modified>
  <cp:category>Classified</cp:category>
</cp:coreProperties>
</file>