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1007" r:id="rId2"/>
    <p:sldId id="884" r:id="rId3"/>
    <p:sldId id="904" r:id="rId4"/>
    <p:sldId id="1005" r:id="rId5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00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6" autoAdjust="0"/>
    <p:restoredTop sz="92644" autoAdjust="0"/>
  </p:normalViewPr>
  <p:slideViewPr>
    <p:cSldViewPr>
      <p:cViewPr varScale="1">
        <p:scale>
          <a:sx n="78" d="100"/>
          <a:sy n="78" d="100"/>
        </p:scale>
        <p:origin x="152" y="3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54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4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2" tIns="45622" rIns="91242" bIns="4562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68750" y="0"/>
            <a:ext cx="304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2" tIns="45622" rIns="91242" bIns="4562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FBCB36D-A8B8-4A4B-993E-DBE8DFFA222C}" type="datetimeFigureOut">
              <a:rPr lang="zh-CN" altLang="en-US"/>
              <a:pPr>
                <a:defRPr/>
              </a:pPr>
              <a:t>2018/8/21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772525"/>
            <a:ext cx="304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2" tIns="45622" rIns="91242" bIns="4562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68750" y="8772525"/>
            <a:ext cx="304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2" tIns="45622" rIns="91242" bIns="4562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C21B49D-F56C-463C-9E56-7F8465DAF3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6704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4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2" tIns="45622" rIns="91242" bIns="4562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68750" y="0"/>
            <a:ext cx="304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2" tIns="45622" rIns="91242" bIns="4562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07912D2-4C80-4D37-9C94-B68914992141}" type="datetimeFigureOut">
              <a:rPr lang="zh-CN" altLang="en-US"/>
              <a:pPr>
                <a:defRPr/>
              </a:pPr>
              <a:t>2018/8/21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2150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4" tIns="45627" rIns="91254" bIns="45627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98500" y="4387850"/>
            <a:ext cx="5613400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2" tIns="45622" rIns="91242" bIns="456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772525"/>
            <a:ext cx="304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2" tIns="45622" rIns="91242" bIns="4562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68750" y="8772525"/>
            <a:ext cx="304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2" tIns="45622" rIns="91242" bIns="4562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CFE20D8-8B24-4BB0-B446-F279B078CB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66549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5640D-AD9A-4485-A77D-CA607A576EE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441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79CF85F-B9F7-4070-9F31-E8DC84A35D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987034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DD1706-0FE4-4289-8528-EB233E6545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82669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333375"/>
            <a:ext cx="1979613" cy="55070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333375"/>
            <a:ext cx="5786437" cy="55070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A5C0E3-504E-4828-AAC3-8EFC887F52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8704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333375"/>
            <a:ext cx="7918450" cy="609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4213" y="1268413"/>
            <a:ext cx="7916862" cy="4572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A39D9F-6413-4A34-A6C1-28279AA115C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8108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53C27F-0973-47D0-8765-13753A60A3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735816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9BF63B-2A67-46AD-9D00-919D240BD2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550781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268413"/>
            <a:ext cx="3881437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8050" y="1268413"/>
            <a:ext cx="3883025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5A575-7F8B-4648-8E90-CA3F599B3C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611227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EFE9E1-7D67-4F2B-948D-6836A9224C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565933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4C8691-86C6-49FE-AEBD-05EBA03E8D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27390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7388DC3-3B6A-41BF-AE7F-A72E258DF8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85220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A76530-66A0-4C43-91F7-73B28ED6C7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348303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5C61ACF-F036-4A08-96E9-95D40A9B46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519180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333375"/>
            <a:ext cx="79184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268413"/>
            <a:ext cx="7916862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level1</a:t>
            </a:r>
          </a:p>
          <a:p>
            <a:pPr lvl="1"/>
            <a:r>
              <a:rPr lang="en-US" altLang="zh-CN" smtClean="0"/>
              <a:t>level2</a:t>
            </a:r>
            <a:endParaRPr lang="zh-CN" altLang="en-US" smtClean="0"/>
          </a:p>
          <a:p>
            <a:pPr lvl="2"/>
            <a:r>
              <a:rPr lang="en-US" altLang="zh-CN" smtClean="0"/>
              <a:t>level3</a:t>
            </a:r>
          </a:p>
          <a:p>
            <a:pPr lvl="3"/>
            <a:r>
              <a:rPr lang="en-US" altLang="zh-CN" smtClean="0"/>
              <a:t>level4</a:t>
            </a:r>
          </a:p>
          <a:p>
            <a:pPr lvl="4"/>
            <a:r>
              <a:rPr lang="en-US" altLang="zh-CN" smtClean="0"/>
              <a:t>level5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77238" y="6527800"/>
            <a:ext cx="587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1400" b="1" smtClean="0"/>
            </a:lvl1pPr>
          </a:lstStyle>
          <a:p>
            <a:pPr>
              <a:defRPr/>
            </a:pPr>
            <a:fld id="{D5B143ED-0C57-48DC-953D-A4924FFD31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684213" y="1052513"/>
            <a:ext cx="7916862" cy="0"/>
          </a:xfrm>
          <a:prstGeom prst="line">
            <a:avLst/>
          </a:prstGeom>
          <a:noFill/>
          <a:ln w="317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7" r:id="rId1"/>
    <p:sldLayoutId id="2147484148" r:id="rId2"/>
    <p:sldLayoutId id="2147484149" r:id="rId3"/>
    <p:sldLayoutId id="2147484150" r:id="rId4"/>
    <p:sldLayoutId id="2147484151" r:id="rId5"/>
    <p:sldLayoutId id="2147484152" r:id="rId6"/>
    <p:sldLayoutId id="2147484153" r:id="rId7"/>
    <p:sldLayoutId id="2147484154" r:id="rId8"/>
    <p:sldLayoutId id="2147484155" r:id="rId9"/>
    <p:sldLayoutId id="2147484156" r:id="rId10"/>
    <p:sldLayoutId id="2147484157" r:id="rId11"/>
    <p:sldLayoutId id="2147484158" r:id="rId12"/>
  </p:sldLayoutIdLst>
  <p:transition spd="med"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rgbClr val="000000"/>
          </a:solidFill>
          <a:latin typeface="+mj-lt"/>
          <a:ea typeface="SimSun" pitchFamily="2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panose="020B0604020202020204" pitchFamily="34" charset="0"/>
          <a:ea typeface="SimSun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panose="020B0604020202020204" pitchFamily="34" charset="0"/>
          <a:ea typeface="SimSun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panose="020B0604020202020204" pitchFamily="34" charset="0"/>
          <a:ea typeface="SimSun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panose="020B0604020202020204" pitchFamily="34" charset="0"/>
          <a:ea typeface="SimSun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400" kern="1200">
          <a:solidFill>
            <a:srgbClr val="000000"/>
          </a:solidFill>
          <a:latin typeface="+mn-lt"/>
          <a:ea typeface="SimSun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Ø"/>
        <a:defRPr sz="2000" b="1" kern="1200">
          <a:solidFill>
            <a:srgbClr val="333399"/>
          </a:solidFill>
          <a:latin typeface="Times New Roman" panose="02020603050405020304" pitchFamily="18" charset="0"/>
          <a:ea typeface="SimSun" pitchFamily="2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ern="1200">
          <a:solidFill>
            <a:schemeClr val="tx2"/>
          </a:solidFill>
          <a:latin typeface="+mn-lt"/>
          <a:ea typeface="SimSun" pitchFamily="2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1600" kern="1200">
          <a:solidFill>
            <a:schemeClr val="tx2"/>
          </a:solidFill>
          <a:latin typeface="+mn-lt"/>
          <a:ea typeface="SimSun" pitchFamily="2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1400" kern="1200">
          <a:solidFill>
            <a:schemeClr val="tx2"/>
          </a:solidFill>
          <a:latin typeface="+mn-lt"/>
          <a:ea typeface="SimSun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447800"/>
            <a:ext cx="8534400" cy="2428023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chemeClr val="tx2"/>
                </a:solidFill>
              </a:rPr>
              <a:t/>
            </a:r>
            <a:br>
              <a:rPr lang="en-US" sz="4000" dirty="0" smtClean="0">
                <a:solidFill>
                  <a:schemeClr val="tx2"/>
                </a:solidFill>
              </a:rPr>
            </a:br>
            <a:r>
              <a:rPr lang="en-US" sz="3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Why Study Electromagnetic Field Theory?</a:t>
            </a:r>
            <a:r>
              <a:rPr lang="en-US" sz="3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/>
            </a:r>
            <a:br>
              <a:rPr lang="en-US" sz="3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</a:br>
            <a:r>
              <a:rPr lang="en-US" sz="36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&gt;</a:t>
            </a:r>
            <a:r>
              <a:rPr lang="en-US" sz="3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150 Years</a:t>
            </a:r>
            <a:br>
              <a:rPr lang="en-US" sz="3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</a:br>
            <a:endParaRPr lang="en-US" sz="4000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5562600"/>
            <a:ext cx="7848599" cy="1295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ECE 604 Purdue University, Fall 2018</a:t>
            </a:r>
            <a:endParaRPr lang="en-US" sz="2400" dirty="0" smtClean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588CC7-DA31-495A-A17C-436ED1512A86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4256823"/>
            <a:ext cx="8686800" cy="92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Weng </a:t>
            </a:r>
            <a:r>
              <a:rPr lang="en-US" sz="2800" dirty="0"/>
              <a:t>Cho </a:t>
            </a:r>
            <a:r>
              <a:rPr lang="en-US" sz="2800" dirty="0" smtClean="0"/>
              <a:t>Chew</a:t>
            </a:r>
            <a:r>
              <a:rPr lang="en-US" sz="2800" dirty="0"/>
              <a:t/>
            </a:r>
            <a:br>
              <a:rPr lang="en-US" sz="28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54308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228600"/>
            <a:ext cx="7918450" cy="609600"/>
          </a:xfrm>
        </p:spPr>
        <p:txBody>
          <a:bodyPr/>
          <a:lstStyle/>
          <a:p>
            <a:r>
              <a:rPr lang="en-US" dirty="0" smtClean="0"/>
              <a:t>Electromagnetic Field Theory (</a:t>
            </a:r>
            <a:r>
              <a:rPr lang="en-US" smtClean="0"/>
              <a:t>Maxwell’s Eqn.)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9067800" cy="4572000"/>
          </a:xfrm>
        </p:spPr>
        <p:txBody>
          <a:bodyPr/>
          <a:lstStyle/>
          <a:p>
            <a:r>
              <a:rPr lang="en-US" sz="2000" dirty="0"/>
              <a:t>Valid over a vast length scale and broad frequency range.</a:t>
            </a:r>
          </a:p>
          <a:p>
            <a:pPr lvl="1"/>
            <a:r>
              <a:rPr lang="en-US" dirty="0"/>
              <a:t>From subatomic dimension to </a:t>
            </a:r>
            <a:r>
              <a:rPr lang="en-US" dirty="0" smtClean="0"/>
              <a:t>galactic </a:t>
            </a:r>
            <a:r>
              <a:rPr lang="en-US" dirty="0"/>
              <a:t>dimension; static to ultra-violet</a:t>
            </a:r>
            <a:r>
              <a:rPr lang="en-US" dirty="0" smtClean="0"/>
              <a:t>.</a:t>
            </a:r>
          </a:p>
          <a:p>
            <a:r>
              <a:rPr lang="en-US" sz="2000" dirty="0"/>
              <a:t>Relativistic </a:t>
            </a:r>
            <a:r>
              <a:rPr lang="en-US" sz="2000" dirty="0" smtClean="0"/>
              <a:t>invariance (special relativity, Einstein, 1905).</a:t>
            </a:r>
            <a:endParaRPr lang="en-US" sz="2000" dirty="0"/>
          </a:p>
          <a:p>
            <a:pPr lvl="1"/>
            <a:r>
              <a:rPr lang="en-US" dirty="0"/>
              <a:t>Equations remain the same in all inertial frame</a:t>
            </a:r>
            <a:r>
              <a:rPr lang="en-US" dirty="0" smtClean="0"/>
              <a:t>.</a:t>
            </a:r>
          </a:p>
          <a:p>
            <a:r>
              <a:rPr lang="en-US" sz="2000" dirty="0"/>
              <a:t>Valid in the quantum regime as well </a:t>
            </a:r>
            <a:r>
              <a:rPr lang="en-US" sz="2000" dirty="0" smtClean="0"/>
              <a:t> (Dirac, 1927).</a:t>
            </a:r>
            <a:endParaRPr lang="en-US" sz="2000" dirty="0"/>
          </a:p>
          <a:p>
            <a:pPr lvl="1"/>
            <a:r>
              <a:rPr lang="en-US" dirty="0"/>
              <a:t>Dyadic Green’s function is still needed in quantum regime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Coherent state in quantum optics by </a:t>
            </a:r>
            <a:r>
              <a:rPr lang="en-US" dirty="0" err="1" smtClean="0"/>
              <a:t>Glauber</a:t>
            </a:r>
            <a:r>
              <a:rPr lang="en-US" dirty="0" smtClean="0"/>
              <a:t>, 1968. (2005 Nobel Laureate)</a:t>
            </a:r>
          </a:p>
          <a:p>
            <a:r>
              <a:rPr lang="en-US" sz="2000" dirty="0"/>
              <a:t>In harmony with differential </a:t>
            </a:r>
            <a:r>
              <a:rPr lang="en-US" sz="2000" dirty="0" smtClean="0"/>
              <a:t>geometry (</a:t>
            </a:r>
            <a:r>
              <a:rPr lang="en-US" sz="2000" dirty="0" err="1" smtClean="0"/>
              <a:t>Cartan</a:t>
            </a:r>
            <a:r>
              <a:rPr lang="en-US" sz="2000" dirty="0" smtClean="0"/>
              <a:t>, 1945)</a:t>
            </a:r>
            <a:endParaRPr lang="en-US" sz="2000" dirty="0"/>
          </a:p>
          <a:p>
            <a:pPr lvl="1"/>
            <a:r>
              <a:rPr lang="en-US" dirty="0"/>
              <a:t>Differential forms and Yang-Mills </a:t>
            </a:r>
            <a:r>
              <a:rPr lang="en-US" dirty="0" smtClean="0"/>
              <a:t>theory (1954).  </a:t>
            </a:r>
            <a:r>
              <a:rPr lang="en-US" dirty="0"/>
              <a:t>Differential forms illuminate EM theory, and EM theory illuminates differential forms (quote from </a:t>
            </a:r>
            <a:r>
              <a:rPr lang="en-US" dirty="0" err="1"/>
              <a:t>Misner</a:t>
            </a:r>
            <a:r>
              <a:rPr lang="en-US" dirty="0"/>
              <a:t>, Thorne, and Wheeler).</a:t>
            </a:r>
          </a:p>
          <a:p>
            <a:r>
              <a:rPr lang="en-US" sz="2000" dirty="0" smtClean="0"/>
              <a:t>One </a:t>
            </a:r>
            <a:r>
              <a:rPr lang="en-US" sz="2000" dirty="0"/>
              <a:t>of the most accurate </a:t>
            </a:r>
            <a:r>
              <a:rPr lang="en-US" sz="2000" dirty="0" smtClean="0"/>
              <a:t>equations</a:t>
            </a:r>
            <a:r>
              <a:rPr lang="en-US" sz="2000" dirty="0"/>
              <a:t> </a:t>
            </a:r>
            <a:r>
              <a:rPr lang="en-US" sz="2000" dirty="0" smtClean="0"/>
              <a:t>(Feynman, 1985, Aoyama </a:t>
            </a:r>
            <a:r>
              <a:rPr lang="en-US" sz="2000" dirty="0"/>
              <a:t>et al</a:t>
            </a:r>
            <a:r>
              <a:rPr lang="en-US" sz="2000" dirty="0" smtClean="0"/>
              <a:t>,  </a:t>
            </a:r>
            <a:r>
              <a:rPr lang="en-US" sz="2000" dirty="0" err="1" smtClean="0"/>
              <a:t>Styer</a:t>
            </a:r>
            <a:r>
              <a:rPr lang="en-US" sz="2000" dirty="0"/>
              <a:t>, 2012).</a:t>
            </a:r>
          </a:p>
          <a:p>
            <a:pPr lvl="1"/>
            <a:r>
              <a:rPr lang="en-US" dirty="0"/>
              <a:t>Validated to a few parts in a </a:t>
            </a:r>
            <a:r>
              <a:rPr lang="en-US" dirty="0" smtClean="0"/>
              <a:t>trillion.</a:t>
            </a:r>
            <a:endParaRPr lang="en-US" dirty="0"/>
          </a:p>
          <a:p>
            <a:r>
              <a:rPr lang="en-US" sz="2000" dirty="0" smtClean="0"/>
              <a:t>Tremendous impact in science and technology.</a:t>
            </a:r>
          </a:p>
          <a:p>
            <a:pPr lvl="1"/>
            <a:r>
              <a:rPr lang="en-US" dirty="0" smtClean="0"/>
              <a:t>Electrical engineering, optics, wireless and optical communications, computers, remote sensing, </a:t>
            </a:r>
            <a:r>
              <a:rPr lang="en-US" dirty="0" err="1" smtClean="0"/>
              <a:t>bioelectromagnetics</a:t>
            </a:r>
            <a:r>
              <a:rPr lang="en-US" dirty="0" smtClean="0"/>
              <a:t>, etc.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53263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"/>
          <p:cNvSpPr>
            <a:spLocks noChangeArrowheads="1"/>
          </p:cNvSpPr>
          <p:nvPr/>
        </p:nvSpPr>
        <p:spPr bwMode="auto">
          <a:xfrm>
            <a:off x="6629400" y="2743200"/>
            <a:ext cx="2438400" cy="1066800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5988" cy="609600"/>
          </a:xfrm>
        </p:spPr>
        <p:txBody>
          <a:bodyPr/>
          <a:lstStyle/>
          <a:p>
            <a:pPr algn="ctr"/>
            <a:r>
              <a:rPr lang="en-US" dirty="0" smtClean="0"/>
              <a:t>Importance of Electromagnetics and its Enduring Legacy</a:t>
            </a:r>
            <a:br>
              <a:rPr lang="en-US" dirty="0" smtClean="0"/>
            </a:br>
            <a:r>
              <a:rPr lang="en-US" dirty="0" smtClean="0"/>
              <a:t>--20+ years Later</a:t>
            </a:r>
          </a:p>
        </p:txBody>
      </p:sp>
      <p:sp>
        <p:nvSpPr>
          <p:cNvPr id="20484" name="AutoShape 8"/>
          <p:cNvSpPr>
            <a:spLocks noChangeArrowheads="1"/>
          </p:cNvSpPr>
          <p:nvPr/>
        </p:nvSpPr>
        <p:spPr bwMode="auto">
          <a:xfrm>
            <a:off x="2692400" y="3060700"/>
            <a:ext cx="3314700" cy="1790700"/>
          </a:xfrm>
          <a:prstGeom prst="star16">
            <a:avLst>
              <a:gd name="adj" fmla="val 37500"/>
            </a:avLst>
          </a:prstGeom>
          <a:gradFill rotWithShape="0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 w="50800">
            <a:solidFill>
              <a:srgbClr val="66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2863850" y="3714750"/>
            <a:ext cx="3128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宋体" pitchFamily="2" charset="-122"/>
                <a:cs typeface="+mn-cs"/>
              </a:rPr>
              <a:t>Electromagnetics</a:t>
            </a:r>
          </a:p>
        </p:txBody>
      </p:sp>
      <p:sp>
        <p:nvSpPr>
          <p:cNvPr id="20486" name="Rectangle 10"/>
          <p:cNvSpPr>
            <a:spLocks noChangeArrowheads="1"/>
          </p:cNvSpPr>
          <p:nvPr/>
        </p:nvSpPr>
        <p:spPr bwMode="auto">
          <a:xfrm>
            <a:off x="479425" y="1677988"/>
            <a:ext cx="1450975" cy="876300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0487" name="Rectangle 11"/>
          <p:cNvSpPr>
            <a:spLocks noChangeArrowheads="1"/>
          </p:cNvSpPr>
          <p:nvPr/>
        </p:nvSpPr>
        <p:spPr bwMode="auto">
          <a:xfrm>
            <a:off x="474663" y="1676400"/>
            <a:ext cx="15049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rgbClr val="003366"/>
                </a:solidFill>
              </a:rPr>
              <a:t>Biomedical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Engineering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&amp; BioTech</a:t>
            </a:r>
          </a:p>
        </p:txBody>
      </p:sp>
      <p:sp>
        <p:nvSpPr>
          <p:cNvPr id="20488" name="Rectangle 12"/>
          <p:cNvSpPr>
            <a:spLocks noChangeArrowheads="1"/>
          </p:cNvSpPr>
          <p:nvPr/>
        </p:nvSpPr>
        <p:spPr bwMode="auto">
          <a:xfrm>
            <a:off x="479425" y="2819400"/>
            <a:ext cx="1450975" cy="876300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0489" name="Rectangle 13"/>
          <p:cNvSpPr>
            <a:spLocks noChangeArrowheads="1"/>
          </p:cNvSpPr>
          <p:nvPr/>
        </p:nvSpPr>
        <p:spPr bwMode="auto">
          <a:xfrm>
            <a:off x="474663" y="2817813"/>
            <a:ext cx="15176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rgbClr val="003366"/>
                </a:solidFill>
              </a:rPr>
              <a:t>Wireless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Comm. &amp;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Propagation</a:t>
            </a:r>
          </a:p>
        </p:txBody>
      </p:sp>
      <p:sp>
        <p:nvSpPr>
          <p:cNvPr id="20490" name="Rectangle 14"/>
          <p:cNvSpPr>
            <a:spLocks noChangeArrowheads="1"/>
          </p:cNvSpPr>
          <p:nvPr/>
        </p:nvSpPr>
        <p:spPr bwMode="auto">
          <a:xfrm>
            <a:off x="2536825" y="1128713"/>
            <a:ext cx="1892300" cy="1463675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2532063" y="1128713"/>
            <a:ext cx="1917700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b="1" dirty="0">
                <a:solidFill>
                  <a:srgbClr val="003366"/>
                </a:solidFill>
                <a:ea typeface="宋体" pitchFamily="2" charset="-122"/>
                <a:cs typeface="+mn-cs"/>
              </a:rPr>
              <a:t>Physics Based</a:t>
            </a:r>
          </a:p>
          <a:p>
            <a:pPr eaLnBrk="0" hangingPunct="0">
              <a:defRPr/>
            </a:pPr>
            <a:r>
              <a:rPr lang="en-US" b="1" dirty="0">
                <a:solidFill>
                  <a:srgbClr val="003366"/>
                </a:solidFill>
                <a:ea typeface="宋体" pitchFamily="2" charset="-122"/>
                <a:cs typeface="+mn-cs"/>
              </a:rPr>
              <a:t>Signal</a:t>
            </a:r>
          </a:p>
          <a:p>
            <a:pPr eaLnBrk="0" hangingPunct="0">
              <a:defRPr/>
            </a:pPr>
            <a:r>
              <a:rPr lang="en-US" b="1" dirty="0">
                <a:solidFill>
                  <a:srgbClr val="003366"/>
                </a:solidFill>
                <a:ea typeface="宋体" pitchFamily="2" charset="-122"/>
                <a:cs typeface="+mn-cs"/>
              </a:rPr>
              <a:t>Processing &amp;</a:t>
            </a:r>
          </a:p>
          <a:p>
            <a:pPr eaLnBrk="0" hangingPunct="0">
              <a:defRPr/>
            </a:pPr>
            <a:r>
              <a:rPr lang="en-US" b="1" dirty="0">
                <a:solidFill>
                  <a:srgbClr val="003366"/>
                </a:solidFill>
                <a:ea typeface="宋体" pitchFamily="2" charset="-122"/>
                <a:cs typeface="+mn-cs"/>
              </a:rPr>
              <a:t>Imaging, </a:t>
            </a:r>
          </a:p>
          <a:p>
            <a:pPr eaLnBrk="0" hangingPunct="0"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Optical imaging</a:t>
            </a:r>
          </a:p>
        </p:txBody>
      </p:sp>
      <p:sp>
        <p:nvSpPr>
          <p:cNvPr id="20492" name="Rectangle 16"/>
          <p:cNvSpPr>
            <a:spLocks noChangeArrowheads="1"/>
          </p:cNvSpPr>
          <p:nvPr/>
        </p:nvSpPr>
        <p:spPr bwMode="auto">
          <a:xfrm>
            <a:off x="4759325" y="1677988"/>
            <a:ext cx="1444625" cy="876300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0493" name="Rectangle 17"/>
          <p:cNvSpPr>
            <a:spLocks noChangeArrowheads="1"/>
          </p:cNvSpPr>
          <p:nvPr/>
        </p:nvSpPr>
        <p:spPr bwMode="auto">
          <a:xfrm>
            <a:off x="4754563" y="1676400"/>
            <a:ext cx="1517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rgbClr val="003366"/>
                </a:solidFill>
              </a:rPr>
              <a:t>Computer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Chip Design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&amp; Circuits</a:t>
            </a:r>
          </a:p>
        </p:txBody>
      </p:sp>
      <p:sp>
        <p:nvSpPr>
          <p:cNvPr id="20494" name="Rectangle 18"/>
          <p:cNvSpPr>
            <a:spLocks noChangeArrowheads="1"/>
          </p:cNvSpPr>
          <p:nvPr/>
        </p:nvSpPr>
        <p:spPr bwMode="auto">
          <a:xfrm>
            <a:off x="6705600" y="1677988"/>
            <a:ext cx="1917700" cy="876300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0495" name="Rectangle 19"/>
          <p:cNvSpPr>
            <a:spLocks noChangeArrowheads="1"/>
          </p:cNvSpPr>
          <p:nvPr/>
        </p:nvSpPr>
        <p:spPr bwMode="auto">
          <a:xfrm>
            <a:off x="6718300" y="1790700"/>
            <a:ext cx="1924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rgbClr val="003366"/>
                </a:solidFill>
              </a:rPr>
              <a:t>Lasers &amp;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Optoelectronics</a:t>
            </a:r>
          </a:p>
        </p:txBody>
      </p:sp>
      <p:sp>
        <p:nvSpPr>
          <p:cNvPr id="20496" name="Rectangle 20"/>
          <p:cNvSpPr>
            <a:spLocks noChangeArrowheads="1"/>
          </p:cNvSpPr>
          <p:nvPr/>
        </p:nvSpPr>
        <p:spPr bwMode="auto">
          <a:xfrm>
            <a:off x="449263" y="3975100"/>
            <a:ext cx="1444625" cy="876300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0497" name="Rectangle 21"/>
          <p:cNvSpPr>
            <a:spLocks noChangeArrowheads="1"/>
          </p:cNvSpPr>
          <p:nvPr/>
        </p:nvSpPr>
        <p:spPr bwMode="auto">
          <a:xfrm>
            <a:off x="400050" y="3960813"/>
            <a:ext cx="15049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rgbClr val="003366"/>
                </a:solidFill>
              </a:rPr>
              <a:t>MEMS &amp;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Microwave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Engineering</a:t>
            </a:r>
          </a:p>
        </p:txBody>
      </p:sp>
      <p:sp>
        <p:nvSpPr>
          <p:cNvPr id="20498" name="Rectangle 22"/>
          <p:cNvSpPr>
            <a:spLocks noChangeArrowheads="1"/>
          </p:cNvSpPr>
          <p:nvPr/>
        </p:nvSpPr>
        <p:spPr bwMode="auto">
          <a:xfrm>
            <a:off x="479425" y="5033963"/>
            <a:ext cx="1665288" cy="1139825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0499" name="Rectangle 23"/>
          <p:cNvSpPr>
            <a:spLocks noChangeArrowheads="1"/>
          </p:cNvSpPr>
          <p:nvPr/>
        </p:nvSpPr>
        <p:spPr bwMode="auto">
          <a:xfrm>
            <a:off x="474663" y="5016500"/>
            <a:ext cx="1733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rgbClr val="003366"/>
                </a:solidFill>
              </a:rPr>
              <a:t>RCS Analysis,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Design, ATR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&amp; Stealth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Technology</a:t>
            </a:r>
          </a:p>
        </p:txBody>
      </p:sp>
      <p:sp>
        <p:nvSpPr>
          <p:cNvPr id="20500" name="Rectangle 24"/>
          <p:cNvSpPr>
            <a:spLocks noChangeArrowheads="1"/>
          </p:cNvSpPr>
          <p:nvPr/>
        </p:nvSpPr>
        <p:spPr bwMode="auto">
          <a:xfrm>
            <a:off x="2286000" y="5297488"/>
            <a:ext cx="2014538" cy="1179512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2286000" y="5275263"/>
            <a:ext cx="1917700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b="1" dirty="0">
                <a:solidFill>
                  <a:srgbClr val="003366"/>
                </a:solidFill>
                <a:ea typeface="宋体" pitchFamily="2" charset="-122"/>
                <a:cs typeface="+mn-cs"/>
              </a:rPr>
              <a:t>Antenna,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Small </a:t>
            </a:r>
          </a:p>
          <a:p>
            <a:pPr eaLnBrk="0" hangingPunct="0"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Antenna</a:t>
            </a:r>
          </a:p>
          <a:p>
            <a:pPr eaLnBrk="0" hangingPunct="0">
              <a:defRPr/>
            </a:pPr>
            <a:r>
              <a:rPr lang="en-US" b="1" dirty="0">
                <a:solidFill>
                  <a:srgbClr val="003366"/>
                </a:solidFill>
                <a:ea typeface="宋体" pitchFamily="2" charset="-122"/>
                <a:cs typeface="+mn-cs"/>
              </a:rPr>
              <a:t>Analysis &amp;</a:t>
            </a:r>
          </a:p>
          <a:p>
            <a:pPr eaLnBrk="0" hangingPunct="0">
              <a:defRPr/>
            </a:pPr>
            <a:r>
              <a:rPr lang="en-US" b="1" dirty="0">
                <a:solidFill>
                  <a:srgbClr val="003366"/>
                </a:solidFill>
                <a:ea typeface="宋体" pitchFamily="2" charset="-122"/>
                <a:cs typeface="+mn-cs"/>
              </a:rPr>
              <a:t>Design</a:t>
            </a:r>
          </a:p>
        </p:txBody>
      </p:sp>
      <p:sp>
        <p:nvSpPr>
          <p:cNvPr id="20502" name="Rectangle 26"/>
          <p:cNvSpPr>
            <a:spLocks noChangeArrowheads="1"/>
          </p:cNvSpPr>
          <p:nvPr/>
        </p:nvSpPr>
        <p:spPr bwMode="auto">
          <a:xfrm>
            <a:off x="4652963" y="5297488"/>
            <a:ext cx="1595437" cy="1311275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4754563" y="5334000"/>
            <a:ext cx="1417637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b="1" dirty="0">
                <a:solidFill>
                  <a:srgbClr val="003366"/>
                </a:solidFill>
                <a:ea typeface="宋体" pitchFamily="2" charset="-122"/>
                <a:cs typeface="+mn-cs"/>
              </a:rPr>
              <a:t>EMC/EMI</a:t>
            </a:r>
          </a:p>
          <a:p>
            <a:pPr eaLnBrk="0" hangingPunct="0">
              <a:defRPr/>
            </a:pPr>
            <a:r>
              <a:rPr lang="en-US" b="1" dirty="0">
                <a:solidFill>
                  <a:srgbClr val="003366"/>
                </a:solidFill>
                <a:ea typeface="宋体" pitchFamily="2" charset="-122"/>
                <a:cs typeface="+mn-cs"/>
              </a:rPr>
              <a:t>Analysis, </a:t>
            </a:r>
          </a:p>
          <a:p>
            <a:pPr eaLnBrk="0" hangingPunct="0"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Stochastic </a:t>
            </a:r>
          </a:p>
          <a:p>
            <a:pPr eaLnBrk="0" hangingPunct="0"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Modeling</a:t>
            </a:r>
          </a:p>
        </p:txBody>
      </p:sp>
      <p:sp>
        <p:nvSpPr>
          <p:cNvPr id="20504" name="Rectangle 28"/>
          <p:cNvSpPr>
            <a:spLocks noChangeArrowheads="1"/>
          </p:cNvSpPr>
          <p:nvPr/>
        </p:nvSpPr>
        <p:spPr bwMode="auto">
          <a:xfrm>
            <a:off x="6702425" y="5033963"/>
            <a:ext cx="1820863" cy="1114425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0505" name="Rectangle 29"/>
          <p:cNvSpPr>
            <a:spLocks noChangeArrowheads="1"/>
          </p:cNvSpPr>
          <p:nvPr/>
        </p:nvSpPr>
        <p:spPr bwMode="auto">
          <a:xfrm>
            <a:off x="6697663" y="5016500"/>
            <a:ext cx="18478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rgbClr val="003366"/>
                </a:solidFill>
              </a:rPr>
              <a:t>Remote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Sensing,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Subsurface</a:t>
            </a:r>
          </a:p>
          <a:p>
            <a:pPr eaLnBrk="0" hangingPunct="0"/>
            <a:r>
              <a:rPr lang="en-US" b="1">
                <a:solidFill>
                  <a:srgbClr val="003366"/>
                </a:solidFill>
              </a:rPr>
              <a:t>Sensing &amp; NDE</a:t>
            </a:r>
          </a:p>
        </p:txBody>
      </p:sp>
      <p:sp>
        <p:nvSpPr>
          <p:cNvPr id="20506" name="Line 30"/>
          <p:cNvSpPr>
            <a:spLocks noChangeShapeType="1"/>
          </p:cNvSpPr>
          <p:nvPr/>
        </p:nvSpPr>
        <p:spPr bwMode="auto">
          <a:xfrm flipH="1" flipV="1">
            <a:off x="3346450" y="2565400"/>
            <a:ext cx="388938" cy="563563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7" name="Line 31"/>
          <p:cNvSpPr>
            <a:spLocks noChangeShapeType="1"/>
          </p:cNvSpPr>
          <p:nvPr/>
        </p:nvSpPr>
        <p:spPr bwMode="auto">
          <a:xfrm flipV="1">
            <a:off x="4964113" y="2578100"/>
            <a:ext cx="488950" cy="563563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8" name="Line 32"/>
          <p:cNvSpPr>
            <a:spLocks noChangeShapeType="1"/>
          </p:cNvSpPr>
          <p:nvPr/>
        </p:nvSpPr>
        <p:spPr bwMode="auto">
          <a:xfrm flipH="1" flipV="1">
            <a:off x="1943100" y="2578100"/>
            <a:ext cx="1266825" cy="763588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9" name="Line 33"/>
          <p:cNvSpPr>
            <a:spLocks noChangeShapeType="1"/>
          </p:cNvSpPr>
          <p:nvPr/>
        </p:nvSpPr>
        <p:spPr bwMode="auto">
          <a:xfrm flipV="1">
            <a:off x="5476875" y="2438400"/>
            <a:ext cx="1216025" cy="914400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0" name="Line 34"/>
          <p:cNvSpPr>
            <a:spLocks noChangeShapeType="1"/>
          </p:cNvSpPr>
          <p:nvPr/>
        </p:nvSpPr>
        <p:spPr bwMode="auto">
          <a:xfrm flipH="1" flipV="1">
            <a:off x="1965325" y="3303588"/>
            <a:ext cx="777875" cy="277812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1" name="Line 35"/>
          <p:cNvSpPr>
            <a:spLocks noChangeShapeType="1"/>
          </p:cNvSpPr>
          <p:nvPr/>
        </p:nvSpPr>
        <p:spPr bwMode="auto">
          <a:xfrm flipH="1">
            <a:off x="2144713" y="4570413"/>
            <a:ext cx="1052512" cy="450850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2" name="Line 36"/>
          <p:cNvSpPr>
            <a:spLocks noChangeShapeType="1"/>
          </p:cNvSpPr>
          <p:nvPr/>
        </p:nvSpPr>
        <p:spPr bwMode="auto">
          <a:xfrm flipH="1">
            <a:off x="3233738" y="4757738"/>
            <a:ext cx="514350" cy="514350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3" name="Line 37"/>
          <p:cNvSpPr>
            <a:spLocks noChangeShapeType="1"/>
          </p:cNvSpPr>
          <p:nvPr/>
        </p:nvSpPr>
        <p:spPr bwMode="auto">
          <a:xfrm>
            <a:off x="6119813" y="3968750"/>
            <a:ext cx="661987" cy="357188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4" name="Line 38"/>
          <p:cNvSpPr>
            <a:spLocks noChangeShapeType="1"/>
          </p:cNvSpPr>
          <p:nvPr/>
        </p:nvSpPr>
        <p:spPr bwMode="auto">
          <a:xfrm>
            <a:off x="5840413" y="4294188"/>
            <a:ext cx="865187" cy="714375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5" name="Line 39"/>
          <p:cNvSpPr>
            <a:spLocks noChangeShapeType="1"/>
          </p:cNvSpPr>
          <p:nvPr/>
        </p:nvSpPr>
        <p:spPr bwMode="auto">
          <a:xfrm>
            <a:off x="4976813" y="4770438"/>
            <a:ext cx="488950" cy="501650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21"/>
          <p:cNvSpPr>
            <a:spLocks noChangeArrowheads="1"/>
          </p:cNvSpPr>
          <p:nvPr/>
        </p:nvSpPr>
        <p:spPr bwMode="auto">
          <a:xfrm>
            <a:off x="6629400" y="2676525"/>
            <a:ext cx="26670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Quantum Optics</a:t>
            </a:r>
          </a:p>
          <a:p>
            <a:pPr eaLnBrk="0" hangingPunct="0">
              <a:defRPr/>
            </a:pP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Casimir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 Force</a:t>
            </a:r>
          </a:p>
          <a:p>
            <a:pPr eaLnBrk="0" hangingPunct="0"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Heat Transfer</a:t>
            </a:r>
          </a:p>
          <a:p>
            <a:pPr eaLnBrk="0" hangingPunct="0"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Quantum Information</a:t>
            </a:r>
          </a:p>
        </p:txBody>
      </p:sp>
      <p:sp>
        <p:nvSpPr>
          <p:cNvPr id="20517" name="Line 37"/>
          <p:cNvSpPr>
            <a:spLocks noChangeShapeType="1"/>
          </p:cNvSpPr>
          <p:nvPr/>
        </p:nvSpPr>
        <p:spPr bwMode="auto">
          <a:xfrm flipV="1">
            <a:off x="5867400" y="3276600"/>
            <a:ext cx="762000" cy="304800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8" name="Line 34"/>
          <p:cNvSpPr>
            <a:spLocks noChangeShapeType="1"/>
          </p:cNvSpPr>
          <p:nvPr/>
        </p:nvSpPr>
        <p:spPr bwMode="auto">
          <a:xfrm flipH="1">
            <a:off x="1884363" y="4294188"/>
            <a:ext cx="873125" cy="61912"/>
          </a:xfrm>
          <a:prstGeom prst="line">
            <a:avLst/>
          </a:prstGeom>
          <a:noFill/>
          <a:ln w="508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9" name="Rectangle 18"/>
          <p:cNvSpPr>
            <a:spLocks noChangeArrowheads="1"/>
          </p:cNvSpPr>
          <p:nvPr/>
        </p:nvSpPr>
        <p:spPr bwMode="auto">
          <a:xfrm>
            <a:off x="6781800" y="4000500"/>
            <a:ext cx="1927225" cy="876300"/>
          </a:xfrm>
          <a:prstGeom prst="rect">
            <a:avLst/>
          </a:prstGeom>
          <a:solidFill>
            <a:srgbClr val="FFFF99"/>
          </a:solidFill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6784975" y="3962400"/>
            <a:ext cx="191770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Nano-optics</a:t>
            </a:r>
          </a:p>
          <a:p>
            <a:pPr eaLnBrk="0" hangingPunct="0"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Nano-antennas</a:t>
            </a:r>
          </a:p>
          <a:p>
            <a:pPr eaLnBrk="0" hangingPunct="0">
              <a:defRPr/>
            </a:pP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ea typeface="宋体" pitchFamily="2" charset="-122"/>
                <a:cs typeface="+mn-cs"/>
              </a:rPr>
              <a:t>Metamaterials</a:t>
            </a:r>
            <a:endParaRPr lang="en-US" b="1" dirty="0">
              <a:solidFill>
                <a:schemeClr val="accent5">
                  <a:lumMod val="50000"/>
                </a:schemeClr>
              </a:solidFill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91977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A Brief History of Electromagnetics and Optics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914400"/>
            <a:ext cx="4953000" cy="2209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1800" dirty="0" smtClean="0">
                <a:solidFill>
                  <a:srgbClr val="0070C0"/>
                </a:solidFill>
                <a:ea typeface="+mn-ea"/>
              </a:rPr>
              <a:t>Lode stone 400BC, Compass 200BC</a:t>
            </a:r>
          </a:p>
          <a:p>
            <a:pPr>
              <a:defRPr/>
            </a:pPr>
            <a:r>
              <a:rPr lang="en-US" sz="1800" dirty="0" smtClean="0">
                <a:solidFill>
                  <a:srgbClr val="0070C0"/>
                </a:solidFill>
                <a:ea typeface="+mn-ea"/>
              </a:rPr>
              <a:t>Static electricity, Greek, 400 BC</a:t>
            </a:r>
          </a:p>
          <a:p>
            <a:pPr>
              <a:defRPr/>
            </a:pPr>
            <a:r>
              <a:rPr lang="en-US" sz="1800" dirty="0" smtClean="0">
                <a:solidFill>
                  <a:srgbClr val="0070C0"/>
                </a:solidFill>
                <a:ea typeface="+mn-ea"/>
              </a:rPr>
              <a:t>Ampere’s Law 1823;</a:t>
            </a:r>
          </a:p>
          <a:p>
            <a:pPr>
              <a:defRPr/>
            </a:pPr>
            <a:r>
              <a:rPr lang="en-US" sz="1800" dirty="0" smtClean="0">
                <a:solidFill>
                  <a:srgbClr val="0070C0"/>
                </a:solidFill>
                <a:ea typeface="+mn-ea"/>
              </a:rPr>
              <a:t>Faraday Law 1838;</a:t>
            </a:r>
          </a:p>
          <a:p>
            <a:pPr>
              <a:defRPr/>
            </a:pPr>
            <a:r>
              <a:rPr lang="en-US" sz="1800" dirty="0" smtClean="0">
                <a:solidFill>
                  <a:srgbClr val="0070C0"/>
                </a:solidFill>
                <a:ea typeface="+mn-ea"/>
              </a:rPr>
              <a:t>KCL/KVL 1845</a:t>
            </a:r>
          </a:p>
          <a:p>
            <a:pPr>
              <a:defRPr/>
            </a:pPr>
            <a:r>
              <a:rPr lang="en-US" sz="1800" dirty="0" smtClean="0">
                <a:solidFill>
                  <a:srgbClr val="0070C0"/>
                </a:solidFill>
                <a:ea typeface="+mn-ea"/>
              </a:rPr>
              <a:t>Telegraphy (Morse) 1837;</a:t>
            </a:r>
          </a:p>
          <a:p>
            <a:pPr>
              <a:defRPr/>
            </a:pPr>
            <a:r>
              <a:rPr lang="en-US" sz="1800" dirty="0" smtClean="0">
                <a:solidFill>
                  <a:srgbClr val="0070C0"/>
                </a:solidFill>
                <a:ea typeface="+mn-ea"/>
              </a:rPr>
              <a:t>Electrical machinery (Sturgeon) 1832;</a:t>
            </a:r>
          </a:p>
        </p:txBody>
      </p:sp>
      <p:sp>
        <p:nvSpPr>
          <p:cNvPr id="17412" name="Content Placeholder 3"/>
          <p:cNvSpPr>
            <a:spLocks noGrp="1"/>
          </p:cNvSpPr>
          <p:nvPr>
            <p:ph sz="half" idx="2"/>
          </p:nvPr>
        </p:nvSpPr>
        <p:spPr>
          <a:xfrm>
            <a:off x="5265737" y="914400"/>
            <a:ext cx="3802063" cy="2133600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Pinhole camera, 400BC, </a:t>
            </a:r>
            <a:r>
              <a:rPr lang="en-US" sz="3600" dirty="0" err="1" smtClean="0">
                <a:solidFill>
                  <a:srgbClr val="00B050"/>
                </a:solidFill>
              </a:rPr>
              <a:t>Mozi</a:t>
            </a:r>
            <a:r>
              <a:rPr lang="en-US" sz="3600" dirty="0" smtClean="0">
                <a:solidFill>
                  <a:srgbClr val="00B050"/>
                </a:solidFill>
              </a:rPr>
              <a:t>, </a:t>
            </a:r>
          </a:p>
          <a:p>
            <a:r>
              <a:rPr lang="en-US" sz="3600" dirty="0" err="1" smtClean="0">
                <a:solidFill>
                  <a:srgbClr val="00B050"/>
                </a:solidFill>
              </a:rPr>
              <a:t>Ibn</a:t>
            </a:r>
            <a:r>
              <a:rPr lang="en-US" sz="3600" dirty="0" smtClean="0">
                <a:solidFill>
                  <a:srgbClr val="00B050"/>
                </a:solidFill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</a:rPr>
              <a:t>Sahl</a:t>
            </a:r>
            <a:r>
              <a:rPr lang="en-US" sz="3600" dirty="0" smtClean="0">
                <a:solidFill>
                  <a:srgbClr val="00B050"/>
                </a:solidFill>
              </a:rPr>
              <a:t>, refraction 984;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Snell, 1621; 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Huygens/Newton 1660;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Fresnel 1814;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Kirchhoff 1883;</a:t>
            </a:r>
          </a:p>
          <a:p>
            <a:endParaRPr lang="en-US" dirty="0" smtClean="0"/>
          </a:p>
        </p:txBody>
      </p:sp>
      <p:sp>
        <p:nvSpPr>
          <p:cNvPr id="17413" name="Content Placeholder 2"/>
          <p:cNvSpPr txBox="1">
            <a:spLocks/>
          </p:cNvSpPr>
          <p:nvPr/>
        </p:nvSpPr>
        <p:spPr bwMode="auto">
          <a:xfrm>
            <a:off x="1447800" y="3198813"/>
            <a:ext cx="6400800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1600" dirty="0">
                <a:solidFill>
                  <a:srgbClr val="FF0000"/>
                </a:solidFill>
              </a:rPr>
              <a:t>Maxwell’s equations </a:t>
            </a:r>
            <a:r>
              <a:rPr lang="en-US" sz="1600" dirty="0" smtClean="0">
                <a:solidFill>
                  <a:srgbClr val="FF0000"/>
                </a:solidFill>
              </a:rPr>
              <a:t>1864/1865;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1600" dirty="0" smtClean="0">
                <a:solidFill>
                  <a:srgbClr val="FF0000"/>
                </a:solidFill>
              </a:rPr>
              <a:t>Heaviside, Hertz, Rayleigh, </a:t>
            </a:r>
            <a:r>
              <a:rPr lang="en-US" sz="1600" dirty="0" err="1" smtClean="0">
                <a:solidFill>
                  <a:srgbClr val="FF0000"/>
                </a:solidFill>
              </a:rPr>
              <a:t>Sommerfeld</a:t>
            </a:r>
            <a:r>
              <a:rPr lang="en-US" sz="1600" dirty="0" smtClean="0">
                <a:solidFill>
                  <a:srgbClr val="FF0000"/>
                </a:solidFill>
              </a:rPr>
              <a:t>, Debye, Mie, Kirchhoff</a:t>
            </a:r>
            <a:r>
              <a:rPr lang="en-US" sz="1600" dirty="0">
                <a:solidFill>
                  <a:srgbClr val="FF0000"/>
                </a:solidFill>
              </a:rPr>
              <a:t>,</a:t>
            </a:r>
            <a:r>
              <a:rPr lang="en-US" sz="1600" dirty="0" smtClean="0">
                <a:solidFill>
                  <a:srgbClr val="FF0000"/>
                </a:solidFill>
              </a:rPr>
              <a:t> Love, Lorentz (plus many unsung heroes);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1600" dirty="0">
                <a:solidFill>
                  <a:srgbClr val="FF0000"/>
                </a:solidFill>
              </a:rPr>
              <a:t>Quantum electrodynamics </a:t>
            </a:r>
            <a:r>
              <a:rPr lang="en-US" sz="1600" dirty="0" smtClean="0">
                <a:solidFill>
                  <a:srgbClr val="FF0000"/>
                </a:solidFill>
              </a:rPr>
              <a:t>1927 </a:t>
            </a:r>
            <a:r>
              <a:rPr lang="en-US" sz="1600" dirty="0">
                <a:solidFill>
                  <a:srgbClr val="FF0000"/>
                </a:solidFill>
              </a:rPr>
              <a:t>(Dirac, </a:t>
            </a:r>
            <a:r>
              <a:rPr lang="en-US" sz="1600" dirty="0" smtClean="0">
                <a:solidFill>
                  <a:srgbClr val="FF0000"/>
                </a:solidFill>
              </a:rPr>
              <a:t>Feynman, Schwinger, </a:t>
            </a:r>
            <a:r>
              <a:rPr lang="en-US" sz="1600" dirty="0" err="1" smtClean="0">
                <a:solidFill>
                  <a:srgbClr val="FF0000"/>
                </a:solidFill>
              </a:rPr>
              <a:t>Tomonaga</a:t>
            </a:r>
            <a:r>
              <a:rPr lang="en-US" sz="1600" dirty="0" smtClean="0">
                <a:solidFill>
                  <a:srgbClr val="FF0000"/>
                </a:solidFill>
              </a:rPr>
              <a:t>);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1600" dirty="0" smtClean="0">
                <a:solidFill>
                  <a:srgbClr val="FF0000"/>
                </a:solidFill>
              </a:rPr>
              <a:t>Electromagnetic technology;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414" name="Content Placeholder 2"/>
          <p:cNvSpPr txBox="1">
            <a:spLocks/>
          </p:cNvSpPr>
          <p:nvPr/>
        </p:nvSpPr>
        <p:spPr bwMode="auto">
          <a:xfrm>
            <a:off x="381000" y="5562600"/>
            <a:ext cx="8610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000" dirty="0">
                <a:solidFill>
                  <a:srgbClr val="C00000"/>
                </a:solidFill>
              </a:rPr>
              <a:t>Quantum optics/Nano-optics 1980s;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000" dirty="0">
                <a:solidFill>
                  <a:srgbClr val="C00000"/>
                </a:solidFill>
              </a:rPr>
              <a:t>Quantum </a:t>
            </a:r>
            <a:r>
              <a:rPr lang="en-US" sz="2000" dirty="0" smtClean="0">
                <a:solidFill>
                  <a:srgbClr val="C00000"/>
                </a:solidFill>
              </a:rPr>
              <a:t>information/Bell’s theorem </a:t>
            </a:r>
            <a:r>
              <a:rPr lang="en-US" sz="2000" dirty="0">
                <a:solidFill>
                  <a:srgbClr val="C00000"/>
                </a:solidFill>
              </a:rPr>
              <a:t>1980s;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000" dirty="0">
                <a:solidFill>
                  <a:srgbClr val="FFC000"/>
                </a:solidFill>
              </a:rPr>
              <a:t>Q</a:t>
            </a:r>
            <a:r>
              <a:rPr lang="en-US" sz="2000" dirty="0" smtClean="0">
                <a:solidFill>
                  <a:srgbClr val="FFC000"/>
                </a:solidFill>
              </a:rPr>
              <a:t>uantum electromagnetics/optics (coming)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7415" name="Content Placeholder 2"/>
          <p:cNvSpPr txBox="1">
            <a:spLocks/>
          </p:cNvSpPr>
          <p:nvPr/>
        </p:nvSpPr>
        <p:spPr bwMode="auto">
          <a:xfrm>
            <a:off x="381000" y="4875213"/>
            <a:ext cx="6248400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000" dirty="0">
                <a:solidFill>
                  <a:srgbClr val="002060"/>
                </a:solidFill>
              </a:rPr>
              <a:t>Nano-fabrication technology;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000" dirty="0">
                <a:solidFill>
                  <a:srgbClr val="002060"/>
                </a:solidFill>
              </a:rPr>
              <a:t>Single-photon measurement;</a:t>
            </a:r>
          </a:p>
        </p:txBody>
      </p:sp>
    </p:spTree>
    <p:extLst>
      <p:ext uri="{BB962C8B-B14F-4D97-AF65-F5344CB8AC3E}">
        <p14:creationId xmlns:p14="http://schemas.microsoft.com/office/powerpoint/2010/main" val="46297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s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67009</TotalTime>
  <Words>399</Words>
  <Application>Microsoft Office PowerPoint</Application>
  <PresentationFormat>On-screen Show (4:3)</PresentationFormat>
  <Paragraphs>87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SimSun</vt:lpstr>
      <vt:lpstr>SimSun</vt:lpstr>
      <vt:lpstr>Arial</vt:lpstr>
      <vt:lpstr>Arial Black</vt:lpstr>
      <vt:lpstr>Calibri</vt:lpstr>
      <vt:lpstr>Times New Roman</vt:lpstr>
      <vt:lpstr>Wingdings</vt:lpstr>
      <vt:lpstr>Capsules</vt:lpstr>
      <vt:lpstr> Why Study Electromagnetic Field Theory?  &gt; 150 Years </vt:lpstr>
      <vt:lpstr>Electromagnetic Field Theory (Maxwell’s Eqn.)</vt:lpstr>
      <vt:lpstr>Importance of Electromagnetics and its Enduring Legacy --20+ years Later</vt:lpstr>
      <vt:lpstr>A Brief History of Electromagnetics and Optics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</dc:title>
  <dc:creator>Rebecca Louie</dc:creator>
  <cp:lastModifiedBy>Weng Chew</cp:lastModifiedBy>
  <cp:revision>1371</cp:revision>
  <cp:lastPrinted>2013-06-01T09:33:33Z</cp:lastPrinted>
  <dcterms:created xsi:type="dcterms:W3CDTF">2005-05-20T16:08:08Z</dcterms:created>
  <dcterms:modified xsi:type="dcterms:W3CDTF">2018-08-21T19:57:23Z</dcterms:modified>
</cp:coreProperties>
</file>