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61" r:id="rId3"/>
    <p:sldId id="405" r:id="rId4"/>
    <p:sldId id="407" r:id="rId5"/>
    <p:sldId id="408" r:id="rId6"/>
    <p:sldId id="409" r:id="rId7"/>
    <p:sldId id="410" r:id="rId8"/>
    <p:sldId id="411" r:id="rId9"/>
    <p:sldId id="412" r:id="rId10"/>
    <p:sldId id="415" r:id="rId11"/>
    <p:sldId id="416" r:id="rId12"/>
    <p:sldId id="425" r:id="rId13"/>
    <p:sldId id="426" r:id="rId14"/>
    <p:sldId id="406" r:id="rId15"/>
    <p:sldId id="417" r:id="rId16"/>
    <p:sldId id="418" r:id="rId17"/>
    <p:sldId id="419" r:id="rId18"/>
    <p:sldId id="420" r:id="rId19"/>
    <p:sldId id="421" r:id="rId20"/>
    <p:sldId id="422" r:id="rId21"/>
    <p:sldId id="423" r:id="rId22"/>
    <p:sldId id="424" r:id="rId23"/>
    <p:sldId id="343" r:id="rId2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0" autoAdjust="0"/>
    <p:restoredTop sz="94648" autoAdjust="0"/>
  </p:normalViewPr>
  <p:slideViewPr>
    <p:cSldViewPr>
      <p:cViewPr varScale="1">
        <p:scale>
          <a:sx n="86" d="100"/>
          <a:sy n="86" d="100"/>
        </p:scale>
        <p:origin x="621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08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586"/>
    </p:cViewPr>
  </p:sorterViewPr>
  <p:notesViewPr>
    <p:cSldViewPr>
      <p:cViewPr varScale="1">
        <p:scale>
          <a:sx n="86" d="100"/>
          <a:sy n="86" d="100"/>
        </p:scale>
        <p:origin x="-3042" y="-96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5T12:47:55.5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6502 6050 300 0,'-3'-5'112'0,"6"5"-88"0,0 0-8 16,-3 0-24-16,3-2 0 16,3-4-32-16,0 1 24 15,0 0-4-15,-3-3 12 16,6 2 0-16,-3 1 0 0,0 0 24 15,0 2-8-15,0 3 40 16,-6 0-24-16,6 5 20 16,-3 1-24-16,0 2-8 15,3 0-8-15,6-3 12 16,-4 0-8-16,4-2 4 16,0-3-4-16,0-3 56 15,3 1-36-15,0-4 76 16,0 1-56-16,3 0 20 15,0 2-40-15,5-2-8 16,4 2-12-16,3 0-8 0,6 1 4 16,2 2-4-16,4-3 0 0,0 1-20 15,2-4 12-15,1 1-4 16,3 0 4-16,-4-1 16 16,4 4-4-16,-9-1 8 15,-1 3-8-15,-2 5-12 16,-12 3 4-16,-3 0 12 15,2 3-4-15,-5-1 8 16,0-2-8-16,-9-2-4 16,-3-1 4-16,3 0-4 15,-3-10 0-15,-6-3-144 16,-12-8 80-16,3-2-332 16</inkml:trace>
  <inkml:trace contextRef="#ctx0" brushRef="#br0" timeOffset="1757.5097">7130 5852 184 0,'6'-13'68'0,"-3"10"-52"0,0-2-4 0,0 2-4 0,-3 1-8 16,-3-1 24-16,0 0-12 15,-6 3 12-15,0 3-12 16,0 0 72-16,3 2-48 15,3-2 12-15,3-3-28 16,0 0 92-16,6 0-60 16,3-3 20-16,3 0-40 15,0 1-12-15,0-1-12 16,-3 0 12-16,0 1-12 16,0 2-4-16,-3 0 0 0,-3 0 56 31,3 5-32-31,-6 0 8 0,6 3-24 15,0 3-8-15,3 2 0 16,3 0-16-16,2 3 8 16,1-3 12-16,9 1-4 0,-3-1-4 0,-3 0 4 15,6 0-4-15,-1 0 0 16,-11 1 8-16,0-1-4 16,0 0 60-16,-3-2-36 15,3-3 52-15,-6-3-48 16,0 6-8-16,-6-6-12 15,0-5 0-15,0 0-8 16,0 0 24-16,0 0-16 16,-6-3 12-16,6-5-12 15,-15 8 12-15,-6-5-16 0,0 10 48 16,-5 1-28-16,-7 7-16 16,-3 5-4-16,0 3-8 15,4 1 0-15,8 4-72 16,0 1 40-16,0-1-464 15,9-2 276 1,3-3-184-16</inkml:trace>
  <inkml:trace contextRef="#ctx0" brushRef="#br0" timeOffset="2531.6361">7883 5355 600 0,'6'-8'224'0,"-6"5"-176"0,0 3-12 0,0 0 8 16,-3 0-32-16,3-3-12 15,-3 3-4-15,3 0-4 16,-3 0 0-16,3 0-28 0,0 0 20 15,0 0-56-15,-3 6 40 16,3 4-80 0,-6 4 60-16,0 4 20 15,-5 9 16-15,2 2 40 16,-3 5-12-16,3 0 92 0,3 3-56 16,6-5-4-16,3 3-28 15,9-6-12-15,3-3 0 16,-1-5 4-16,7-5-4 15,-3-5 16-15,3-6-12 0,0-2-40 16,-6-6 20-16,0-5-228 16,-1-5 132-1,-2-6-164-15</inkml:trace>
  <inkml:trace contextRef="#ctx0" brushRef="#br0" timeOffset="2660.3224">7865 5199 840 0,'-20'-6'312'0,"20"-2"-244"0,12 0-16 0,-7 3-20 16,4-3-28-16,9 0-716 16</inkml:trace>
  <inkml:trace contextRef="#ctx0" brushRef="#br0" timeOffset="5269.7657">8330 6976 392 0,'3'-10'148'0,"-6"2"-116"0,6-3-8 0,0 6-4 16,3 0-16-16,-3-1 24 16,0 4-16-16,-3-1-20 15,3 1 0-15,-3 2 4 16,0 0 4-16,0 7-12 15,0 7 8-15,-3 2-16 0,3 5 12 16,-6 8 12-16,0 3 0 16,3-1-12-1,3-2 4-15,-3-2 12 16,0-3-4-16,3-6-4 0,0-5 4 16,3-2-16-16,0-3 8 15,3 0-244-15</inkml:trace>
  <inkml:trace contextRef="#ctx0" brushRef="#br0" timeOffset="6053.7899">8270 6844 364 0,'-6'-8'132'0,"6"3"-100"0,6-3-12 0,-3 5 8 16,3 1-20-16,-3-1-20 16,3 0 4-16,-6 1-32 15,0 2 24-15,-3 2-64 16,6 4 44-16,-3 2 16 15,0 2 16-15,0 3 12 16,0 6-4-16,6 2 96 0,3 3-56 16,-3 5 52-16,3 3-56 15,0 5 8-15,-3 0-32 16,0 0-8-16,0 3-4 16,0-1-4-16,3 4 0 15,-3-6 68-15,-4 2-36 16,4-4 40-16,3-4-40 15,-3 1 16-15,3-5-28 16,-3-6-8-16,9-3-8 0,-6-2 12 16,-3-3-8-16,0-2-12 15,0-3 0-15,-12 0-208 16</inkml:trace>
  <inkml:trace contextRef="#ctx0" brushRef="#br0" timeOffset="6586.8184">8041 7336 560 0,'3'-2'208'0,"3"2"-164"0,3 0-8 15,3 0 4-15,3 0-28 16,0 5-12-16,-1 3-4 16,1 2 12-16,0 6-4 15,6 0-12-15,-6 5 4 0,6 0 12 16,-6 3-4-16,6-8 16 16,-1 0-12-16,-5 0 84 15,0-3-48-15,0-5 92 16,0-3-76-16,0-5 104 0,-3-5-92 15,3-6-4-15,-4-2-40 16,1-5 8-16,0-6-20 16,3-8 8-16,0-2-12 15,0-9-16-15,0-4 0 16,6-1-172-16,8 1 96 16,13-4-444-1</inkml:trace>
  <inkml:trace contextRef="#ctx0" brushRef="#br0" timeOffset="29561.6459">5199 4611 124 0,'-9'-5'44'0,"6"2"-32"0,0 1-4 0,3-1 100 15,-3 0-60-15,3-2 112 16,-3 0-88-16,0 0 52 15,0-1-72-15,3 1-4 16,0 0-28-16,0-3-28 16,3 0 0-16,-3 0 32 0,3 0-16 15,0 3 36-15,-3-3-28 16,3 2 40-16,3 1-32 16,0 2 20-16,0 1-24 0,-1-1 28 15,1 3-32-15,3 0 32 16,0 0-32-16,0 5 4 15,3 1-12-15,-3-4-8 16,3 1 4-16,0-3 4 16,3 0-4-16,-3-3-4 15,0 3 4-15,-1 0-4 16,-2 0 0-16,0 0 8 16,0 3-4-16,-3 5 8 15,3 3-8-15,0 4-4 16,-3 4 4-16,3 2 4 15,0 3-4-15,-3-3-20 0,0 0 8 16,-3-2 4-16,3-1 4 16,-3 1 16-16,6-1-8 15,-9-2-28-15,3-3 8 16,3 1 32-16,2-4-12 16,4-2-36-16,-6 0 16 15,6-3 12-15,3-2 0 16,-3-3-8-16,0 0 4 15,3 0 12-15,-3-5-4 16,0 10-4-16,-3 0 4 16,-1 1 4-16,-2-4-4 15,0-2-12-15,0 6 4 0,-3-12 12 16,-3-2-4-16,0-2-4 16,0-9 4-16,0-5-4 15,-3 1 0-15,3-1-12 16,0-5 8-16,0 5 4 15,6 0 0-15,-6-2 0 16,6-1 0-16,0 3 0 16,3 3 0-16,0-3 16 15,-3-2-8-15,-3-1-4 16,0 4 0-16,3-1 40 16,0 5-24-16,0 3 8 15,0 9-16-15,6 1 56 16,3 9-40-16,2 5-4 15,4 2-12-15,0 4-20 16,0-4 4-16,0-5 4 0,3-5 0 16,-13-2-56-16,-2-6 32 15,-6-13-228-15,-12-6 140 16,-5-4-464 0</inkml:trace>
  <inkml:trace contextRef="#ctx0" brushRef="#br0" timeOffset="30318.5973">5919 4921 332 0,'0'-5'120'0,"3"2"-92"0,-3 0-8 0,0 3 104 16,3 0-72-16,-3 0 60 15,0-2-68-15,0-1 4 16,3 0-28-16,-3 1 16 16,0-1-24-16,0-2 4 0,0-1-8 15,0 4 12-15,0-4-12 16,-3 4-12-16,3-3 0 15,0 5 20-15,-3 0-8 16,0 0 32-16,0 0-24 16,-3 5 12-16,0-3-16 15,0 1-8-15,0 0 0 0,0-1 28 16,0 1-16-16,-3 2-40 16,0-2 12-16,0 2 0 15,0-2 12 1,1 2 16-16,-1 1-8 0,3-1-4 15,0-3 0-15,3 4 56 16,0-1-32-16,3 0-20 16,0 3-8-16,3 3 8 15,3 5-4-15,0 2 16 16,6 3-12-16,-4 3-4 16,-2 0 0-16,9 0 20 15,-6-3-12-15,3-5 4 16,-3-3-8-16,0-2-16 15,3-3 4-15,-3-6 12 16,3-2-4-16,-3-2 8 16,0-4-8-16,2-2-160 0,1-2 84 15,-3-1-536 1,3 1 340-16,3 4 88 16</inkml:trace>
  <inkml:trace contextRef="#ctx0" brushRef="#br0" timeOffset="31661.5979">4541 4849 528 0,'-6'-10'196'0,"12"7"-152"0,-6-13-12 16,9 14 0-16,-3-1-24 15,6-2 16-15,-4-1-16 16,10 9 40-16,3 2-24 16,0-2-12-16,3 2-8 0,0 1-4 15,-1 1 0-15,-5 1-328 16,-3-8 180 0,0 3-132-16</inkml:trace>
  <inkml:trace contextRef="#ctx0" brushRef="#br0" timeOffset="31889.961">4699 4617 436 0,'-6'0'160'0,"6"0"-124"0,0 0-8 0,0 0 44 16,0 0-44-16,0 5 40 16,0 3-36-16,0 5-28 15,0 6-4-15,6 4-124 16</inkml:trace>
  <inkml:trace contextRef="#ctx0" brushRef="#br0" timeOffset="32786.7018">4612 4680 320 0,'0'0'120'0,"0"-3"-96"0,6 3-4 0,-6-2 0 15,0-1-16-15,-6 0-12 16,6 1 4-16,0-3 12 16,0 5-4-16,0 0 148 15,0 0-84-15,-6 0 80 16,6 0-88-16,0 7 12 16,0-1-40-16,6 2-12 15,0 2-12-15,3 4-16 0,0 1 4 16,0 7 4-16,3 1 0 0,-3 1 16 15,0 0-8-15,0-3-28 16,-6-2 8-16,0-3-196 16,0-3 112-16,3 0-128 15,5 0 132 1,4 0-148-16</inkml:trace>
  <inkml:trace contextRef="#ctx0" brushRef="#br0" timeOffset="33388.8287">6517 4550 600 0,'-3'0'224'0,"3"3"-176"0,3-3-12 16,-3 0 28-16,0 5-44 0,6 1-28 15,0 4 4-15,3 1 8 16,3 2 0-16,3 0-20 16,0 0 8-16,2-7-164 15,-2-6 96-15,0-6-324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0AEEDEAA-6FEA-4CF1-B01A-4617B8CA9881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56EA2083-D45D-4233-9583-54DAF3E09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5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A2083-D45D-4233-9583-54DAF3E095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25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A2083-D45D-4233-9583-54DAF3E09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A2083-D45D-4233-9583-54DAF3E095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7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8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1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5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1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8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6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9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2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5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36E66-82CD-463B-A3B0-8F4C53878725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556CD-085E-4BEA-80B9-4D9176F6F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7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21.emf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30.emf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1.w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3" Type="http://schemas.openxmlformats.org/officeDocument/2006/relationships/image" Target="../media/image7.emf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5" Type="http://schemas.openxmlformats.org/officeDocument/2006/relationships/image" Target="../media/image8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Relationship Id="rId1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ECE 255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 25, 2018 Lecture</a:t>
            </a:r>
          </a:p>
          <a:p>
            <a:r>
              <a:rPr lang="en-US" dirty="0" smtClean="0"/>
              <a:t>Instructor: Weng Cho Chew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3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Reason for Amplification—Active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43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collector current is coming from the deluge of excess carriers injected into the base region.</a:t>
            </a:r>
          </a:p>
          <a:p>
            <a:r>
              <a:rPr lang="en-US" dirty="0" smtClean="0"/>
              <a:t>This excess carriers are trapped by the depletion region at the CBJ.  Hence, the collector current is independent of the voltage bias of CBJ.</a:t>
            </a:r>
          </a:p>
          <a:p>
            <a:r>
              <a:rPr lang="en-US" dirty="0" smtClean="0"/>
              <a:t>Hence, a small       causes a large     . </a:t>
            </a:r>
          </a:p>
          <a:p>
            <a:r>
              <a:rPr lang="en-US" dirty="0" smtClean="0"/>
              <a:t>             , the current </a:t>
            </a:r>
            <a:r>
              <a:rPr lang="en-US" dirty="0" err="1" smtClean="0"/>
              <a:t>amplication</a:t>
            </a:r>
            <a:r>
              <a:rPr lang="en-US" dirty="0" smtClean="0"/>
              <a:t> factor should be made large.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371600"/>
            <a:ext cx="2499913" cy="6096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666265"/>
              </p:ext>
            </p:extLst>
          </p:nvPr>
        </p:nvGraphicFramePr>
        <p:xfrm>
          <a:off x="3200400" y="4495800"/>
          <a:ext cx="537633" cy="50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" name="Equation" r:id="rId4" imgW="241200" imgH="228600" progId="Equation.DSMT4">
                  <p:embed/>
                </p:oleObj>
              </mc:Choice>
              <mc:Fallback>
                <p:oleObj name="Equation" r:id="rId4" imgW="241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0400" y="4495800"/>
                        <a:ext cx="537633" cy="509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540178"/>
              </p:ext>
            </p:extLst>
          </p:nvPr>
        </p:nvGraphicFramePr>
        <p:xfrm>
          <a:off x="5943600" y="4495800"/>
          <a:ext cx="38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" name="Equation" r:id="rId6" imgW="152280" imgH="228600" progId="Equation.DSMT4">
                  <p:embed/>
                </p:oleObj>
              </mc:Choice>
              <mc:Fallback>
                <p:oleObj name="Equation" r:id="rId6" imgW="152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43600" y="4495800"/>
                        <a:ext cx="3810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591064"/>
              </p:ext>
            </p:extLst>
          </p:nvPr>
        </p:nvGraphicFramePr>
        <p:xfrm>
          <a:off x="831593" y="5085290"/>
          <a:ext cx="1204350" cy="442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" name="Equation" r:id="rId8" imgW="622080" imgH="228600" progId="Equation.DSMT4">
                  <p:embed/>
                </p:oleObj>
              </mc:Choice>
              <mc:Fallback>
                <p:oleObj name="Equation" r:id="rId8" imgW="62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1593" y="5085290"/>
                        <a:ext cx="1204350" cy="442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011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305800" cy="111901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                               It          </a:t>
            </a:r>
            <a:r>
              <a:rPr lang="en-US" dirty="0" err="1" smtClean="0"/>
              <a:t>It</a:t>
            </a:r>
            <a:r>
              <a:rPr lang="en-US" dirty="0" smtClean="0"/>
              <a:t>  is called the current </a:t>
            </a:r>
            <a:r>
              <a:rPr lang="en-US" dirty="0" smtClean="0"/>
              <a:t>amplification </a:t>
            </a:r>
            <a:r>
              <a:rPr lang="en-US" dirty="0" smtClean="0"/>
              <a:t>factor or the common-emitter current gain.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295400"/>
            <a:ext cx="1981200" cy="583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752600"/>
            <a:ext cx="3319737" cy="533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26080"/>
            <a:ext cx="6851143" cy="2179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50" y="5184901"/>
            <a:ext cx="8578750" cy="68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Reminder</a:t>
            </a:r>
            <a:r>
              <a:rPr lang="en-US" dirty="0" smtClean="0"/>
              <a:t>--Simple PN Junction</a:t>
            </a:r>
            <a:br>
              <a:rPr lang="en-US" dirty="0" smtClean="0"/>
            </a:br>
            <a:r>
              <a:rPr lang="en-US" dirty="0" smtClean="0"/>
              <a:t>Minority Carrier Injections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1905000"/>
            <a:ext cx="860196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Minority Carriers of NPN Transistor</a:t>
            </a:r>
            <a:br>
              <a:rPr lang="en-US" dirty="0" smtClean="0"/>
            </a:br>
            <a:r>
              <a:rPr lang="en-US" dirty="0" smtClean="0"/>
              <a:t>--Active Mode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015" y="1417638"/>
            <a:ext cx="8773583" cy="490696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438400" y="6248400"/>
          <a:ext cx="1009691" cy="370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Equation" r:id="rId4" imgW="622080" imgH="228600" progId="Equation.DSMT4">
                  <p:embed/>
                </p:oleObj>
              </mc:Choice>
              <mc:Fallback>
                <p:oleObj name="Equation" r:id="rId4" imgW="62208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38400" y="6248400"/>
                        <a:ext cx="1009691" cy="370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71600" y="3124199"/>
          <a:ext cx="457200" cy="43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Equation" r:id="rId6" imgW="241200" imgH="228600" progId="Equation.DSMT4">
                  <p:embed/>
                </p:oleObj>
              </mc:Choice>
              <mc:Fallback>
                <p:oleObj name="Equation" r:id="rId6" imgW="24120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71600" y="3124199"/>
                        <a:ext cx="457200" cy="433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049713" y="3048000"/>
          <a:ext cx="43338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2" name="Equation" r:id="rId8" imgW="228600" imgH="228600" progId="Equation.DSMT4">
                  <p:embed/>
                </p:oleObj>
              </mc:Choice>
              <mc:Fallback>
                <p:oleObj name="Equation" r:id="rId8" imgW="228600" imgH="228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49713" y="3048000"/>
                        <a:ext cx="433387" cy="433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63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82679"/>
            <a:ext cx="8229600" cy="609600"/>
          </a:xfrm>
        </p:spPr>
        <p:txBody>
          <a:bodyPr/>
          <a:lstStyle/>
          <a:p>
            <a:r>
              <a:rPr lang="en-US" dirty="0" smtClean="0"/>
              <a:t>Compared to diode case: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376" y="1400750"/>
            <a:ext cx="3612060" cy="704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437" y="2205620"/>
            <a:ext cx="6361461" cy="999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140356"/>
            <a:ext cx="8297867" cy="41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660" y="3522566"/>
            <a:ext cx="7194316" cy="781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6" y="4419600"/>
            <a:ext cx="9097494" cy="67027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10668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BJT case: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617" y="5951001"/>
            <a:ext cx="3626316" cy="754599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686345"/>
              </p:ext>
            </p:extLst>
          </p:nvPr>
        </p:nvGraphicFramePr>
        <p:xfrm>
          <a:off x="5124017" y="6027201"/>
          <a:ext cx="3029383" cy="548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Equation" r:id="rId9" imgW="1333440" imgH="241200" progId="Equation.DSMT4">
                  <p:embed/>
                </p:oleObj>
              </mc:Choice>
              <mc:Fallback>
                <p:oleObj name="Equation" r:id="rId9" imgW="1333440" imgH="241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24017" y="6027201"/>
                        <a:ext cx="3029383" cy="548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476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Equivalent Circuit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83769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Distillation and condensation: model of BJT in active mode.</a:t>
            </a:r>
          </a:p>
          <a:p>
            <a:r>
              <a:rPr lang="en-US" dirty="0" smtClean="0"/>
              <a:t>SPICE model.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80" y="2133092"/>
            <a:ext cx="5342919" cy="4572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286" y="37338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Voltage controlled current source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44468" y="3714624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controlled current source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38600" y="19050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61722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89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World Transistor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371600"/>
            <a:ext cx="6732077" cy="2746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46482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world transistor is grown by epitaxy, lithography, and different diffusion doping processes.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9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Transistor in Saturation Mode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362" y="1295400"/>
            <a:ext cx="5535275" cy="42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3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Transistor in Saturation Mode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219201"/>
            <a:ext cx="5242628" cy="2383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523" y="3821213"/>
            <a:ext cx="3660952" cy="522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174" y="4369872"/>
            <a:ext cx="4061653" cy="399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515" y="4794296"/>
            <a:ext cx="3150969" cy="663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2073" y="5500691"/>
            <a:ext cx="2568129" cy="331761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>
          <a:xfrm flipH="1" flipV="1">
            <a:off x="5830202" y="5666572"/>
            <a:ext cx="722998" cy="165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02827" y="5666572"/>
            <a:ext cx="94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0.4 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69227" y="5802868"/>
            <a:ext cx="94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0.7 V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724400" y="5802868"/>
            <a:ext cx="0" cy="29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918" y="6344917"/>
            <a:ext cx="2411082" cy="2844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77000" y="62484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saturation</a:t>
            </a:r>
            <a:endParaRPr lang="en-US" sz="2000" dirty="0"/>
          </a:p>
        </p:txBody>
      </p:sp>
      <p:sp>
        <p:nvSpPr>
          <p:cNvPr id="18" name="Right Arrow 17"/>
          <p:cNvSpPr/>
          <p:nvPr/>
        </p:nvSpPr>
        <p:spPr>
          <a:xfrm>
            <a:off x="5867400" y="640080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5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PNP Transistor in Active Mode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524000"/>
            <a:ext cx="6837843" cy="378583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5563108"/>
            <a:ext cx="8229600" cy="8376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NPN transistor is more agile than PNP.</a:t>
            </a:r>
          </a:p>
          <a:p>
            <a:r>
              <a:rPr lang="en-US" dirty="0" smtClean="0"/>
              <a:t>But NPN and PNP can be used in tandem.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34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More on Diodes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5367" y="1600200"/>
            <a:ext cx="8229600" cy="914399"/>
          </a:xfrm>
        </p:spPr>
        <p:txBody>
          <a:bodyPr>
            <a:normAutofit/>
          </a:bodyPr>
          <a:lstStyle/>
          <a:p>
            <a:r>
              <a:rPr lang="en-US" b="1" dirty="0" smtClean="0"/>
              <a:t>Clamped capacitor as a DC restorer: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62200"/>
            <a:ext cx="7772400" cy="2453473"/>
          </a:xfrm>
          <a:prstGeom prst="rect">
            <a:avLst/>
          </a:prstGeom>
        </p:spPr>
      </p:pic>
      <p:sp>
        <p:nvSpPr>
          <p:cNvPr id="14" name="Content Placeholder 5"/>
          <p:cNvSpPr txBox="1">
            <a:spLocks/>
          </p:cNvSpPr>
          <p:nvPr/>
        </p:nvSpPr>
        <p:spPr>
          <a:xfrm>
            <a:off x="457200" y="4876801"/>
            <a:ext cx="8229600" cy="1523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Works because Q=CV.</a:t>
            </a:r>
          </a:p>
          <a:p>
            <a:r>
              <a:rPr lang="en-US" b="1" dirty="0" smtClean="0"/>
              <a:t>Good for restoring the DC component after a signal passes through a capacitor.</a:t>
            </a:r>
          </a:p>
          <a:p>
            <a:r>
              <a:rPr lang="en-US" b="1" dirty="0" smtClean="0"/>
              <a:t>Used in </a:t>
            </a:r>
            <a:r>
              <a:rPr lang="en-US" b="1" dirty="0" err="1" smtClean="0"/>
              <a:t>pulsewidth</a:t>
            </a:r>
            <a:r>
              <a:rPr lang="en-US" b="1" dirty="0" smtClean="0"/>
              <a:t> modulation.</a:t>
            </a:r>
          </a:p>
        </p:txBody>
      </p:sp>
    </p:spTree>
    <p:extLst>
      <p:ext uri="{BB962C8B-B14F-4D97-AF65-F5344CB8AC3E}">
        <p14:creationId xmlns:p14="http://schemas.microsoft.com/office/powerpoint/2010/main" val="405962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Tubes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1" y="1388369"/>
            <a:ext cx="4495800" cy="2194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295400"/>
            <a:ext cx="3760983" cy="256421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4163040"/>
            <a:ext cx="8229600" cy="2313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Good for HIFI (high fidelity) audio systems because of low noise.</a:t>
            </a:r>
          </a:p>
          <a:p>
            <a:r>
              <a:rPr lang="en-US" dirty="0" smtClean="0"/>
              <a:t>Low noise because the electrons move through vacuum with no collision.</a:t>
            </a:r>
          </a:p>
          <a:p>
            <a:r>
              <a:rPr lang="en-US" dirty="0" smtClean="0"/>
              <a:t>They are still good sources for microwave and terahertz signals.</a:t>
            </a:r>
          </a:p>
        </p:txBody>
      </p:sp>
    </p:spTree>
    <p:extLst>
      <p:ext uri="{BB962C8B-B14F-4D97-AF65-F5344CB8AC3E}">
        <p14:creationId xmlns:p14="http://schemas.microsoft.com/office/powerpoint/2010/main" val="420335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473" y="4451"/>
            <a:ext cx="8229600" cy="2510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295037"/>
            <a:ext cx="6781800" cy="456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3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6.1 Contd.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58" y="1340560"/>
            <a:ext cx="8996142" cy="45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Clicker Question 1 (1 Point)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479176"/>
            <a:ext cx="86867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Which is the most useful mode of a BJT?</a:t>
            </a:r>
          </a:p>
          <a:p>
            <a:endParaRPr lang="en-US" sz="3200" b="1" dirty="0"/>
          </a:p>
          <a:p>
            <a:pPr marL="457200" indent="-457200" algn="ctr">
              <a:buAutoNum type="alphaUcParenBoth"/>
            </a:pPr>
            <a:r>
              <a:rPr lang="en-US" sz="3200" dirty="0"/>
              <a:t> </a:t>
            </a:r>
            <a:r>
              <a:rPr lang="en-US" sz="3200" dirty="0" smtClean="0"/>
              <a:t>Active</a:t>
            </a:r>
            <a:endParaRPr lang="en-US" sz="3200" baseline="30000" dirty="0" smtClean="0"/>
          </a:p>
          <a:p>
            <a:pPr marL="457200" indent="-457200" algn="ctr">
              <a:buAutoNum type="alphaUcParenBoth"/>
            </a:pPr>
            <a:endParaRPr lang="en-US" sz="3200" dirty="0" smtClean="0"/>
          </a:p>
          <a:p>
            <a:pPr marL="457200" indent="-457200" algn="ctr">
              <a:buAutoNum type="alphaUcParenBoth"/>
            </a:pPr>
            <a:r>
              <a:rPr lang="en-US" sz="3200" dirty="0" smtClean="0"/>
              <a:t> </a:t>
            </a:r>
            <a:r>
              <a:rPr lang="en-US" sz="3200" dirty="0"/>
              <a:t>C</a:t>
            </a:r>
            <a:r>
              <a:rPr lang="en-US" sz="3200" dirty="0" smtClean="0"/>
              <a:t>utoff</a:t>
            </a:r>
            <a:endParaRPr lang="en-US" sz="3200" baseline="30000" dirty="0" smtClean="0"/>
          </a:p>
          <a:p>
            <a:pPr marL="457200" indent="-457200" algn="ctr">
              <a:buAutoNum type="alphaUcParenBoth"/>
            </a:pPr>
            <a:endParaRPr lang="en-US" sz="3200" dirty="0" smtClean="0"/>
          </a:p>
          <a:p>
            <a:pPr marL="457200" indent="-457200" algn="ctr">
              <a:buAutoNum type="alphaUcParenBoth"/>
            </a:pPr>
            <a:r>
              <a:rPr lang="en-US" sz="3200" dirty="0" smtClean="0"/>
              <a:t> Saturation</a:t>
            </a:r>
            <a:endParaRPr lang="en-US" sz="3200" baseline="30000" dirty="0" smtClean="0"/>
          </a:p>
          <a:p>
            <a:pPr marL="457200" indent="-457200">
              <a:buAutoNum type="alphaUcParenBoth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71736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 Case with Leakage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6379" y="1385090"/>
            <a:ext cx="7047422" cy="342344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462710"/>
              </p:ext>
            </p:extLst>
          </p:nvPr>
        </p:nvGraphicFramePr>
        <p:xfrm>
          <a:off x="685800" y="4501353"/>
          <a:ext cx="1505490" cy="451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6" name="Equation" r:id="rId4" imgW="761760" imgH="228600" progId="Equation.DSMT4">
                  <p:embed/>
                </p:oleObj>
              </mc:Choice>
              <mc:Fallback>
                <p:oleObj name="Equation" r:id="rId4" imgW="761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4501353"/>
                        <a:ext cx="1505490" cy="451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897624"/>
              </p:ext>
            </p:extLst>
          </p:nvPr>
        </p:nvGraphicFramePr>
        <p:xfrm>
          <a:off x="609600" y="4953000"/>
          <a:ext cx="7123113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7" name="Equation" r:id="rId6" imgW="3606480" imgH="393480" progId="Equation.DSMT4">
                  <p:embed/>
                </p:oleObj>
              </mc:Choice>
              <mc:Fallback>
                <p:oleObj name="Equation" r:id="rId6" imgW="3606480" imgH="393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" y="4953000"/>
                        <a:ext cx="7123113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153400" y="5181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O.D.E.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721310"/>
              </p:ext>
            </p:extLst>
          </p:nvPr>
        </p:nvGraphicFramePr>
        <p:xfrm>
          <a:off x="708024" y="6019800"/>
          <a:ext cx="4092576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8" name="Equation" r:id="rId8" imgW="2145960" imgH="241200" progId="Equation.DSMT4">
                  <p:embed/>
                </p:oleObj>
              </mc:Choice>
              <mc:Fallback>
                <p:oleObj name="Equation" r:id="rId8" imgW="21459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8024" y="6019800"/>
                        <a:ext cx="4092576" cy="46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077381"/>
              </p:ext>
            </p:extLst>
          </p:nvPr>
        </p:nvGraphicFramePr>
        <p:xfrm>
          <a:off x="685800" y="4181475"/>
          <a:ext cx="13430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9" name="Equation" r:id="rId10" imgW="698400" imgH="203040" progId="Equation.DSMT4">
                  <p:embed/>
                </p:oleObj>
              </mc:Choice>
              <mc:Fallback>
                <p:oleObj name="Equation" r:id="rId10" imgW="698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5800" y="4181475"/>
                        <a:ext cx="134302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17871" y="4191000"/>
            <a:ext cx="207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Voltage follower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5943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Homogeneous solution</a:t>
            </a:r>
          </a:p>
          <a:p>
            <a:r>
              <a:rPr lang="en-US" dirty="0" smtClean="0"/>
              <a:t>Single time-constant circuit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975789"/>
              </p:ext>
            </p:extLst>
          </p:nvPr>
        </p:nvGraphicFramePr>
        <p:xfrm>
          <a:off x="5041899" y="6111875"/>
          <a:ext cx="725037" cy="267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0" name="Equation" r:id="rId12" imgW="482400" imgH="177480" progId="Equation.DSMT4">
                  <p:embed/>
                </p:oleObj>
              </mc:Choice>
              <mc:Fallback>
                <p:oleObj name="Equation" r:id="rId12" imgW="482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41899" y="6111875"/>
                        <a:ext cx="725037" cy="267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/>
              <p14:cNvContentPartPr/>
              <p14:nvPr/>
            </p14:nvContentPartPr>
            <p14:xfrm>
              <a:off x="1632600" y="1557360"/>
              <a:ext cx="1444680" cy="1153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27560" y="1553400"/>
                <a:ext cx="1455120" cy="116496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/>
          <p:cNvSpPr txBox="1"/>
          <p:nvPr/>
        </p:nvSpPr>
        <p:spPr>
          <a:xfrm>
            <a:off x="2341671" y="4504692"/>
            <a:ext cx="207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KVL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54312" y="4766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Multiply by C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316658" y="4672004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i</a:t>
            </a:r>
            <a:endParaRPr lang="en-US" sz="1600" i="1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4202112" y="4841281"/>
            <a:ext cx="114546" cy="264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31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Voltage </a:t>
            </a:r>
            <a:r>
              <a:rPr lang="en-US" dirty="0" err="1" smtClean="0"/>
              <a:t>Doubler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423750"/>
            <a:ext cx="4428837" cy="474845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038600"/>
            <a:ext cx="2832427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436" y="1676400"/>
            <a:ext cx="4103717" cy="1295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2895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DC Restorer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78173" y="6412468"/>
            <a:ext cx="2680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capacitor smoother</a:t>
            </a:r>
            <a:endParaRPr lang="en-US" dirty="0"/>
          </a:p>
        </p:txBody>
      </p:sp>
      <p:sp>
        <p:nvSpPr>
          <p:cNvPr id="10" name="Plus 9"/>
          <p:cNvSpPr/>
          <p:nvPr/>
        </p:nvSpPr>
        <p:spPr>
          <a:xfrm>
            <a:off x="6248400" y="3417332"/>
            <a:ext cx="457200" cy="46886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qual 10"/>
          <p:cNvSpPr/>
          <p:nvPr/>
        </p:nvSpPr>
        <p:spPr>
          <a:xfrm>
            <a:off x="4495800" y="3417332"/>
            <a:ext cx="457200" cy="31646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38436" y="1600200"/>
            <a:ext cx="3953164" cy="518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7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Bipolar Junction Transistors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One of the greatest inventions of the modern era.</a:t>
            </a:r>
          </a:p>
          <a:p>
            <a:r>
              <a:rPr lang="en-US" dirty="0" smtClean="0"/>
              <a:t>Shockley, Brattain, and Bardeen invented it in 1948.</a:t>
            </a:r>
          </a:p>
          <a:p>
            <a:r>
              <a:rPr lang="en-US" dirty="0" smtClean="0"/>
              <a:t>Can amplify a signal compared to a diode.</a:t>
            </a:r>
          </a:p>
          <a:p>
            <a:r>
              <a:rPr lang="en-US" dirty="0" smtClean="0"/>
              <a:t>Replaces vacuum tube technology.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419600"/>
            <a:ext cx="2895600" cy="23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419600"/>
            <a:ext cx="2895599" cy="23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747" y="4419601"/>
            <a:ext cx="2249069" cy="23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34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Device Structure and Physical Operation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524000"/>
            <a:ext cx="6077040" cy="4814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4800" y="21336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</a:t>
            </a:r>
            <a:r>
              <a:rPr lang="en-US" dirty="0" err="1" smtClean="0"/>
              <a:t>pn</a:t>
            </a:r>
            <a:r>
              <a:rPr lang="en-US" dirty="0" smtClean="0"/>
              <a:t> transistor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24800" y="45720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np</a:t>
            </a:r>
            <a:r>
              <a:rPr lang="en-US" dirty="0" smtClean="0"/>
              <a:t> transistor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7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7" y="152400"/>
            <a:ext cx="9138403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160838"/>
            <a:ext cx="6429818" cy="26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NPN Transistor in Active Mode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20" y="1523999"/>
            <a:ext cx="8039080" cy="42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Mode of NPN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Electron carriers are injected into the p region from n emitter region and become minority carriers.</a:t>
            </a:r>
          </a:p>
          <a:p>
            <a:r>
              <a:rPr lang="en-US" dirty="0" smtClean="0"/>
              <a:t>The CBJ is reverse biased and sweeps up minority carriers that diffuse into the depletion region.</a:t>
            </a:r>
          </a:p>
          <a:p>
            <a:r>
              <a:rPr lang="en-US" dirty="0" smtClean="0"/>
              <a:t>The p region is lightly doped and made thin to reduce EHP (electron-hole pair) recombination.</a:t>
            </a:r>
          </a:p>
          <a:p>
            <a:r>
              <a:rPr lang="en-US" dirty="0" smtClean="0"/>
              <a:t>The emitter n region is heavily doped to produce an ample supply of injected minority carriers into the base.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14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4318</TotalTime>
  <Words>459</Words>
  <Application>Microsoft Office PowerPoint</Application>
  <PresentationFormat>On-screen Show (4:3)</PresentationFormat>
  <Paragraphs>78</Paragraphs>
  <Slides>23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Office Theme</vt:lpstr>
      <vt:lpstr>Equation</vt:lpstr>
      <vt:lpstr>ECE 255</vt:lpstr>
      <vt:lpstr>More on Diodes</vt:lpstr>
      <vt:lpstr>The Real Case with Leakage</vt:lpstr>
      <vt:lpstr>Voltage Doubler</vt:lpstr>
      <vt:lpstr>Bipolar Junction Transistors</vt:lpstr>
      <vt:lpstr>Device Structure and Physical Operation</vt:lpstr>
      <vt:lpstr>PowerPoint Presentation</vt:lpstr>
      <vt:lpstr>An NPN Transistor in Active Mode</vt:lpstr>
      <vt:lpstr>Active Mode of NPN</vt:lpstr>
      <vt:lpstr>Reason for Amplification—Active Mode</vt:lpstr>
      <vt:lpstr>More Math</vt:lpstr>
      <vt:lpstr>Reminder--Simple PN Junction Minority Carrier Injections</vt:lpstr>
      <vt:lpstr>Minority Carriers of NPN Transistor --Active Mode</vt:lpstr>
      <vt:lpstr>More Math</vt:lpstr>
      <vt:lpstr>Equivalent Circuit Model</vt:lpstr>
      <vt:lpstr>Real World Transistor</vt:lpstr>
      <vt:lpstr>Transistor in Saturation Mode</vt:lpstr>
      <vt:lpstr>Transistor in Saturation Mode</vt:lpstr>
      <vt:lpstr>A PNP Transistor in Active Mode</vt:lpstr>
      <vt:lpstr>Vacuum Tubes</vt:lpstr>
      <vt:lpstr>PowerPoint Presentation</vt:lpstr>
      <vt:lpstr>Example 6.1 Contd.</vt:lpstr>
      <vt:lpstr>Clicker Question 1 (1 Point)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255</dc:title>
  <dc:creator>zchen</dc:creator>
  <cp:lastModifiedBy>Weng Chew</cp:lastModifiedBy>
  <cp:revision>237</cp:revision>
  <cp:lastPrinted>2018-01-25T03:36:08Z</cp:lastPrinted>
  <dcterms:created xsi:type="dcterms:W3CDTF">2014-01-12T04:14:42Z</dcterms:created>
  <dcterms:modified xsi:type="dcterms:W3CDTF">2018-04-24T01:26:35Z</dcterms:modified>
</cp:coreProperties>
</file>