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71" r:id="rId3"/>
    <p:sldId id="272" r:id="rId4"/>
    <p:sldId id="274" r:id="rId5"/>
    <p:sldId id="258" r:id="rId6"/>
    <p:sldId id="259" r:id="rId7"/>
    <p:sldId id="273" r:id="rId8"/>
    <p:sldId id="260" r:id="rId9"/>
    <p:sldId id="261" r:id="rId10"/>
    <p:sldId id="296" r:id="rId11"/>
    <p:sldId id="297" r:id="rId12"/>
    <p:sldId id="298" r:id="rId13"/>
    <p:sldId id="299" r:id="rId14"/>
    <p:sldId id="300" r:id="rId15"/>
    <p:sldId id="280" r:id="rId16"/>
    <p:sldId id="311" r:id="rId17"/>
    <p:sldId id="301" r:id="rId18"/>
    <p:sldId id="310" r:id="rId19"/>
    <p:sldId id="282" r:id="rId20"/>
    <p:sldId id="281" r:id="rId21"/>
    <p:sldId id="283" r:id="rId22"/>
    <p:sldId id="306" r:id="rId23"/>
    <p:sldId id="304" r:id="rId24"/>
    <p:sldId id="308" r:id="rId25"/>
    <p:sldId id="305" r:id="rId26"/>
    <p:sldId id="284" r:id="rId27"/>
    <p:sldId id="307" r:id="rId28"/>
    <p:sldId id="286" r:id="rId29"/>
    <p:sldId id="287" r:id="rId30"/>
    <p:sldId id="309" r:id="rId31"/>
    <p:sldId id="303" r:id="rId32"/>
    <p:sldId id="288" r:id="rId33"/>
    <p:sldId id="290" r:id="rId34"/>
    <p:sldId id="292" r:id="rId35"/>
    <p:sldId id="294" r:id="rId3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10" autoAdjust="0"/>
    <p:restoredTop sz="94648" autoAdjust="0"/>
  </p:normalViewPr>
  <p:slideViewPr>
    <p:cSldViewPr>
      <p:cViewPr varScale="1">
        <p:scale>
          <a:sx n="76" d="100"/>
          <a:sy n="76" d="100"/>
        </p:scale>
        <p:origin x="588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008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323"/>
    </p:cViewPr>
  </p:sorterViewPr>
  <p:notesViewPr>
    <p:cSldViewPr>
      <p:cViewPr varScale="1">
        <p:scale>
          <a:sx n="86" d="100"/>
          <a:sy n="86" d="100"/>
        </p:scale>
        <p:origin x="-3042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4" Type="http://schemas.openxmlformats.org/officeDocument/2006/relationships/image" Target="../media/image2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AEEDEAA-6FEA-4CF1-B01A-4617B8CA9881}" type="datetimeFigureOut">
              <a:rPr lang="en-US" smtClean="0"/>
              <a:t>1/8/2018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6EA2083-D45D-4233-9583-54DAF3E09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755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8652428" indent="-38186541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317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9766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6354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5EDCDC95-9F5E-4AAD-AF6B-7E34744B1640}" type="slidenum">
              <a:rPr lang="en-US" altLang="en-US" sz="1200"/>
              <a:pPr/>
              <a:t>5</a:t>
            </a:fld>
            <a:endParaRPr lang="en-US" altLang="en-US" sz="12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8652428" indent="-38186541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317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9766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6354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D32A90EB-FC66-4762-A822-CCAA6253DFB8}" type="slidenum">
              <a:rPr lang="en-US" altLang="en-US" sz="1200"/>
              <a:pPr/>
              <a:t>6</a:t>
            </a:fld>
            <a:endParaRPr lang="en-US" altLang="en-US" sz="120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8652428" indent="-38186541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317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9766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6354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D32A90EB-FC66-4762-A822-CCAA6253DFB8}" type="slidenum">
              <a:rPr lang="en-US" altLang="en-US" sz="1200"/>
              <a:pPr/>
              <a:t>7</a:t>
            </a:fld>
            <a:endParaRPr lang="en-US" altLang="en-US" sz="120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8652428" indent="-38186541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317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9766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6354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04846B13-7F04-4C8F-9DFA-8CF83E7565FD}" type="slidenum">
              <a:rPr lang="en-US" altLang="en-US" sz="1200"/>
              <a:pPr/>
              <a:t>8</a:t>
            </a:fld>
            <a:endParaRPr lang="en-US" altLang="en-US" sz="12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8652428" indent="-38186541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317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9766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6354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C798C31E-7191-4643-BC0E-98F491E88106}" type="slidenum">
              <a:rPr lang="en-US" altLang="en-US" sz="1200"/>
              <a:pPr/>
              <a:t>9</a:t>
            </a:fld>
            <a:endParaRPr lang="en-US" altLang="en-US" sz="120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6E66-82CD-463B-A3B0-8F4C53878725}" type="datetimeFigureOut">
              <a:rPr lang="en-US" smtClean="0"/>
              <a:t>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56CD-085E-4BEA-80B9-4D9176F6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981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6E66-82CD-463B-A3B0-8F4C53878725}" type="datetimeFigureOut">
              <a:rPr lang="en-US" smtClean="0"/>
              <a:t>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56CD-085E-4BEA-80B9-4D9176F6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617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6E66-82CD-463B-A3B0-8F4C53878725}" type="datetimeFigureOut">
              <a:rPr lang="en-US" smtClean="0"/>
              <a:t>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56CD-085E-4BEA-80B9-4D9176F6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3598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685800" y="1676400"/>
            <a:ext cx="3810000" cy="44196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76400"/>
            <a:ext cx="38100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ea typeface="ＭＳ Ｐゴシック" charset="-128"/>
              </a:defRPr>
            </a:lvl1pPr>
          </a:lstStyle>
          <a:p>
            <a:r>
              <a:rPr lang="en-US" altLang="en-US"/>
              <a:t>Jaeger/Blalock     3/15/10 </a:t>
            </a:r>
            <a:endParaRPr lang="en-US" altLang="en-US" b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Microelectronic Circuit Design, 4E McGraw-Hill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 </a:t>
            </a:r>
            <a:r>
              <a:rPr lang="en-US" altLang="en-US" b="1"/>
              <a:t>Chap 1 - </a:t>
            </a:r>
            <a:fld id="{4B6E29B6-CB15-43E7-8AB7-51B7E073744E}" type="slidenum">
              <a:rPr lang="en-US" altLang="en-US" b="1"/>
              <a:pPr/>
              <a:t>‹#›</a:t>
            </a:fld>
            <a:endParaRPr lang="en-US" altLang="en-US" b="1"/>
          </a:p>
        </p:txBody>
      </p:sp>
    </p:spTree>
    <p:extLst>
      <p:ext uri="{BB962C8B-B14F-4D97-AF65-F5344CB8AC3E}">
        <p14:creationId xmlns:p14="http://schemas.microsoft.com/office/powerpoint/2010/main" val="11343160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r>
              <a:rPr lang="en-US"/>
              <a:t>Jaeger/Blalock   3/15/10</a:t>
            </a:r>
            <a:endParaRPr lang="en-US" b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r>
              <a:rPr lang="en-US"/>
              <a:t>Microelectronic Circuit Design, 4E McGraw-Hill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</a:t>
            </a:r>
            <a:r>
              <a:rPr lang="en-US" b="1"/>
              <a:t>Chap 2 - </a:t>
            </a:r>
            <a:fld id="{F9BA00D0-7FB6-B547-B628-C930528B542D}" type="slidenum">
              <a:rPr lang="en-US" b="1"/>
              <a:pPr/>
              <a:t>‹#›</a:t>
            </a:fld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915989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6E66-82CD-463B-A3B0-8F4C53878725}" type="datetimeFigureOut">
              <a:rPr lang="en-US" smtClean="0"/>
              <a:t>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56CD-085E-4BEA-80B9-4D9176F6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401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6E66-82CD-463B-A3B0-8F4C53878725}" type="datetimeFigureOut">
              <a:rPr lang="en-US" smtClean="0"/>
              <a:t>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56CD-085E-4BEA-80B9-4D9176F6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10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6E66-82CD-463B-A3B0-8F4C53878725}" type="datetimeFigureOut">
              <a:rPr lang="en-US" smtClean="0"/>
              <a:t>1/8/2018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56CD-085E-4BEA-80B9-4D9176F6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413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6E66-82CD-463B-A3B0-8F4C53878725}" type="datetimeFigureOut">
              <a:rPr lang="en-US" smtClean="0"/>
              <a:t>1/8/2018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56CD-085E-4BEA-80B9-4D9176F6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982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6E66-82CD-463B-A3B0-8F4C53878725}" type="datetimeFigureOut">
              <a:rPr lang="en-US" smtClean="0"/>
              <a:t>1/8/2018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56CD-085E-4BEA-80B9-4D9176F6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669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6E66-82CD-463B-A3B0-8F4C53878725}" type="datetimeFigureOut">
              <a:rPr lang="en-US" smtClean="0"/>
              <a:t>1/8/2018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56CD-085E-4BEA-80B9-4D9176F6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999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6E66-82CD-463B-A3B0-8F4C53878725}" type="datetimeFigureOut">
              <a:rPr lang="en-US" smtClean="0"/>
              <a:t>1/8/2018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56CD-085E-4BEA-80B9-4D9176F6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229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6E66-82CD-463B-A3B0-8F4C53878725}" type="datetimeFigureOut">
              <a:rPr lang="en-US" smtClean="0"/>
              <a:t>1/8/2018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56CD-085E-4BEA-80B9-4D9176F6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555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36E66-82CD-463B-A3B0-8F4C53878725}" type="datetimeFigureOut">
              <a:rPr lang="en-US" smtClean="0"/>
              <a:t>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556CD-085E-4BEA-80B9-4D9176F6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277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Intel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en.wikipedia.org/wiki/Xeon" TargetMode="External"/><Relationship Id="rId4" Type="http://schemas.openxmlformats.org/officeDocument/2006/relationships/hyperlink" Target="https://en.wikipedia.org/wiki/Broadwell-EP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23.wmf"/><Relationship Id="rId4" Type="http://schemas.openxmlformats.org/officeDocument/2006/relationships/image" Target="../media/image20.wmf"/><Relationship Id="rId9" Type="http://schemas.openxmlformats.org/officeDocument/2006/relationships/oleObject" Target="../embeddings/oleObject4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5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28.w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ECE 255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Jan 9, 2018 Lecture</a:t>
            </a:r>
          </a:p>
          <a:p>
            <a:r>
              <a:rPr lang="en-US" dirty="0" smtClean="0"/>
              <a:t>Instructor: Weng </a:t>
            </a:r>
            <a:r>
              <a:rPr lang="en-US" dirty="0" smtClean="0"/>
              <a:t>Cho </a:t>
            </a:r>
            <a:r>
              <a:rPr lang="en-US" dirty="0" smtClean="0"/>
              <a:t>Chew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3314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Figure </a:t>
            </a:r>
            <a:r>
              <a:rPr lang="en-US" altLang="en-US" dirty="0" smtClean="0"/>
              <a:t>1.6 Digital Signals</a:t>
            </a:r>
            <a:endParaRPr lang="en-US" altLang="en-US" dirty="0" smtClean="0"/>
          </a:p>
        </p:txBody>
      </p:sp>
      <p:pic>
        <p:nvPicPr>
          <p:cNvPr id="11267" name="Picture 3" descr="fig01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52600"/>
            <a:ext cx="8299450" cy="4361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598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Figure 1.7</a:t>
            </a:r>
          </a:p>
        </p:txBody>
      </p:sp>
      <p:pic>
        <p:nvPicPr>
          <p:cNvPr id="12291" name="Picture 3" descr="fig01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2667000"/>
            <a:ext cx="8756650" cy="2481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05000" y="21336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Analog Signal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19800" y="2215634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Digital Signal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31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Figure 1.8</a:t>
            </a:r>
          </a:p>
        </p:txBody>
      </p:sp>
      <p:pic>
        <p:nvPicPr>
          <p:cNvPr id="13315" name="Picture 3" descr="fig01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362200"/>
            <a:ext cx="8223250" cy="215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691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8305800" cy="4111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600" smtClean="0"/>
              <a:t>The Inventors of the Integrated Circuit</a:t>
            </a:r>
          </a:p>
        </p:txBody>
      </p:sp>
      <p:sp>
        <p:nvSpPr>
          <p:cNvPr id="14339" name="Rectangle 6"/>
          <p:cNvSpPr>
            <a:spLocks noChangeArrowheads="1"/>
          </p:cNvSpPr>
          <p:nvPr/>
        </p:nvSpPr>
        <p:spPr bwMode="auto">
          <a:xfrm>
            <a:off x="1219200" y="5226050"/>
            <a:ext cx="2057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/>
              <a:t>Jack Kilby</a:t>
            </a:r>
            <a:endParaRPr lang="en-US" altLang="en-US" sz="1600"/>
          </a:p>
        </p:txBody>
      </p:sp>
      <p:sp>
        <p:nvSpPr>
          <p:cNvPr id="14340" name="Rectangle 7"/>
          <p:cNvSpPr>
            <a:spLocks noChangeArrowheads="1"/>
          </p:cNvSpPr>
          <p:nvPr/>
        </p:nvSpPr>
        <p:spPr bwMode="auto">
          <a:xfrm>
            <a:off x="4495800" y="5073650"/>
            <a:ext cx="3733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/>
              <a:t>Andy Grove, Robert Noyce, and Gordon Moore with Intel 8080 layout.</a:t>
            </a:r>
            <a:endParaRPr lang="en-US" altLang="en-US" sz="1600"/>
          </a:p>
        </p:txBody>
      </p:sp>
      <p:pic>
        <p:nvPicPr>
          <p:cNvPr id="14341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9"/>
          <a:stretch>
            <a:fillRect/>
          </a:stretch>
        </p:blipFill>
        <p:spPr bwMode="auto">
          <a:xfrm>
            <a:off x="1066800" y="1797050"/>
            <a:ext cx="20447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492250"/>
            <a:ext cx="27051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655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685800"/>
            <a:ext cx="7086600" cy="4111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600" smtClean="0"/>
              <a:t>The Kilby Integrated Circuit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43"/>
          <a:stretch>
            <a:fillRect/>
          </a:stretch>
        </p:blipFill>
        <p:spPr bwMode="auto">
          <a:xfrm>
            <a:off x="2265363" y="2438400"/>
            <a:ext cx="4648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5678488" y="1812925"/>
            <a:ext cx="2478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Semiconductor die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1046163" y="1905000"/>
            <a:ext cx="1868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Active device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5313363" y="5257800"/>
            <a:ext cx="2427287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Electrical contacts</a:t>
            </a:r>
          </a:p>
        </p:txBody>
      </p:sp>
      <p:sp>
        <p:nvSpPr>
          <p:cNvPr id="15367" name="Line 9"/>
          <p:cNvSpPr>
            <a:spLocks noChangeShapeType="1"/>
          </p:cNvSpPr>
          <p:nvPr/>
        </p:nvSpPr>
        <p:spPr bwMode="auto">
          <a:xfrm flipH="1" flipV="1">
            <a:off x="3941763" y="4114800"/>
            <a:ext cx="1828800" cy="1219200"/>
          </a:xfrm>
          <a:prstGeom prst="line">
            <a:avLst/>
          </a:prstGeom>
          <a:noFill/>
          <a:ln w="19050">
            <a:solidFill>
              <a:srgbClr val="FFCC0C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8" name="Line 10"/>
          <p:cNvSpPr>
            <a:spLocks noChangeShapeType="1"/>
          </p:cNvSpPr>
          <p:nvPr/>
        </p:nvSpPr>
        <p:spPr bwMode="auto">
          <a:xfrm>
            <a:off x="2722563" y="2286000"/>
            <a:ext cx="1752600" cy="1143000"/>
          </a:xfrm>
          <a:prstGeom prst="line">
            <a:avLst/>
          </a:prstGeom>
          <a:noFill/>
          <a:ln w="19050">
            <a:solidFill>
              <a:srgbClr val="FFCC0C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9" name="Line 11"/>
          <p:cNvSpPr>
            <a:spLocks noChangeShapeType="1"/>
          </p:cNvSpPr>
          <p:nvPr/>
        </p:nvSpPr>
        <p:spPr bwMode="auto">
          <a:xfrm flipH="1">
            <a:off x="5389563" y="2209800"/>
            <a:ext cx="762000" cy="1143000"/>
          </a:xfrm>
          <a:prstGeom prst="line">
            <a:avLst/>
          </a:prstGeom>
          <a:noFill/>
          <a:ln w="19050">
            <a:solidFill>
              <a:srgbClr val="FFCC0C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0" name="Line 12"/>
          <p:cNvSpPr>
            <a:spLocks noChangeShapeType="1"/>
          </p:cNvSpPr>
          <p:nvPr/>
        </p:nvSpPr>
        <p:spPr bwMode="auto">
          <a:xfrm flipH="1" flipV="1">
            <a:off x="5313363" y="4038600"/>
            <a:ext cx="457200" cy="1295400"/>
          </a:xfrm>
          <a:prstGeom prst="line">
            <a:avLst/>
          </a:prstGeom>
          <a:noFill/>
          <a:ln w="19050">
            <a:solidFill>
              <a:srgbClr val="FFCC0C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143000" y="5791200"/>
            <a:ext cx="68995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(wiki) As </a:t>
            </a:r>
            <a:r>
              <a:rPr lang="en-US" dirty="0"/>
              <a:t>of 2016, the largest transistor count in a commercially </a:t>
            </a:r>
            <a:r>
              <a:rPr lang="en-US" dirty="0" smtClean="0"/>
              <a:t>available</a:t>
            </a:r>
          </a:p>
          <a:p>
            <a:r>
              <a:rPr lang="en-US" dirty="0" smtClean="0"/>
              <a:t> </a:t>
            </a:r>
            <a:r>
              <a:rPr lang="en-US" dirty="0"/>
              <a:t>single-chip processor is over 7.2 </a:t>
            </a:r>
            <a:r>
              <a:rPr lang="en-US" dirty="0" smtClean="0"/>
              <a:t>billion—the </a:t>
            </a:r>
            <a:r>
              <a:rPr lang="en-US" dirty="0">
                <a:hlinkClick r:id="rId3" tooltip="Intel"/>
              </a:rPr>
              <a:t>Intel</a:t>
            </a:r>
            <a:r>
              <a:rPr lang="en-US" dirty="0"/>
              <a:t> </a:t>
            </a:r>
            <a:r>
              <a:rPr lang="en-US" dirty="0" err="1">
                <a:hlinkClick r:id="rId4" tooltip="Broadwell-EP"/>
              </a:rPr>
              <a:t>Broadwell</a:t>
            </a:r>
            <a:r>
              <a:rPr lang="en-US" dirty="0">
                <a:hlinkClick r:id="rId4" tooltip="Broadwell-EP"/>
              </a:rPr>
              <a:t>-EP</a:t>
            </a:r>
            <a:r>
              <a:rPr lang="en-US" dirty="0"/>
              <a:t> </a:t>
            </a:r>
            <a:r>
              <a:rPr lang="en-US" dirty="0">
                <a:hlinkClick r:id="rId5" tooltip="Xeon"/>
              </a:rPr>
              <a:t>Xeon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0807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Full Periodic Table</a:t>
            </a:r>
            <a:br>
              <a:rPr lang="en-US" dirty="0" smtClean="0"/>
            </a:br>
            <a:r>
              <a:rPr lang="en-US" dirty="0" smtClean="0"/>
              <a:t>(Carbon Column, Most Important)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8" y="1752600"/>
            <a:ext cx="91440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7419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Semiconductor Materials (cont.)</a:t>
            </a:r>
          </a:p>
        </p:txBody>
      </p:sp>
      <p:pic>
        <p:nvPicPr>
          <p:cNvPr id="1946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057400"/>
            <a:ext cx="3465513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7418" name="Group 74"/>
          <p:cNvGraphicFramePr>
            <a:graphicFrameLocks noGrp="1"/>
          </p:cNvGraphicFramePr>
          <p:nvPr/>
        </p:nvGraphicFramePr>
        <p:xfrm>
          <a:off x="838200" y="1752600"/>
          <a:ext cx="3276600" cy="4262433"/>
        </p:xfrm>
        <a:graphic>
          <a:graphicData uri="http://schemas.openxmlformats.org/drawingml/2006/table">
            <a:tbl>
              <a:tblPr/>
              <a:tblGrid>
                <a:gridCol w="1714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2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9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Semiconductor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-128"/>
                      </a:endParaRP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Bandgap Energy E</a:t>
                      </a:r>
                      <a:r>
                        <a:rPr kumimoji="0" lang="en-US" sz="1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G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 (eV)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3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Carbon (diamond)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5.47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3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Silicon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1.12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83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Germanium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0.66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83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Tin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0.082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83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Gallium arsenide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1.42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83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Gallium nitride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3.49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83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Indium phosphide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1.35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83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Boron nitride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7.50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83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Silicon carbide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3.26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83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Cadmium selenide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-128"/>
                        </a:rPr>
                        <a:t>1.70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37244" y="2286000"/>
            <a:ext cx="373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IV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37244" y="2657844"/>
            <a:ext cx="373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IV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3048000"/>
            <a:ext cx="373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IV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5105" y="3406336"/>
            <a:ext cx="373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IV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8600" y="3821668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III-V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28600" y="4202668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III-V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78431" y="4583668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III-V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78431" y="4888468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III-V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81000" y="5257800"/>
            <a:ext cx="373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IV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5650468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II-VI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42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7772400" cy="4111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600" smtClean="0"/>
              <a:t>Solid-State Electronic Materials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Electronic materials fall into three categories: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/>
              <a:t>Insulators		</a:t>
            </a:r>
            <a:r>
              <a:rPr lang="en-US" altLang="en-US" sz="2000" dirty="0" smtClean="0"/>
              <a:t>	Resistivity </a:t>
            </a:r>
            <a:r>
              <a:rPr lang="en-US" altLang="en-US" sz="2000" dirty="0" smtClean="0"/>
              <a:t>(</a:t>
            </a:r>
            <a:r>
              <a:rPr lang="en-US" altLang="en-US" sz="2000" dirty="0" smtClean="0">
                <a:sym typeface="Symbol" panose="05050102010706020507" pitchFamily="18" charset="2"/>
              </a:rPr>
              <a:t>)</a:t>
            </a:r>
            <a:r>
              <a:rPr lang="en-US" altLang="en-US" sz="2000" dirty="0" smtClean="0"/>
              <a:t> &gt; 10</a:t>
            </a:r>
            <a:r>
              <a:rPr lang="en-US" altLang="en-US" sz="2000" baseline="30000" dirty="0" smtClean="0"/>
              <a:t>5</a:t>
            </a:r>
            <a:r>
              <a:rPr lang="en-US" altLang="en-US" sz="2000" dirty="0" smtClean="0"/>
              <a:t> </a:t>
            </a:r>
            <a:r>
              <a:rPr lang="en-US" altLang="en-US" sz="2000" dirty="0" smtClean="0">
                <a:sym typeface="Symbol" panose="05050102010706020507" pitchFamily="18" charset="2"/>
              </a:rPr>
              <a:t></a:t>
            </a:r>
            <a:r>
              <a:rPr lang="en-US" altLang="en-US" sz="2000" dirty="0" smtClean="0"/>
              <a:t>-cm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/>
              <a:t>Semiconductors 		10</a:t>
            </a:r>
            <a:r>
              <a:rPr lang="en-US" altLang="en-US" sz="2000" baseline="30000" dirty="0" smtClean="0"/>
              <a:t>-3</a:t>
            </a:r>
            <a:r>
              <a:rPr lang="en-US" altLang="en-US" sz="2000" dirty="0" smtClean="0"/>
              <a:t> &lt; </a:t>
            </a:r>
            <a:r>
              <a:rPr lang="en-US" altLang="en-US" sz="2000" dirty="0" smtClean="0">
                <a:sym typeface="Symbol" panose="05050102010706020507" pitchFamily="18" charset="2"/>
              </a:rPr>
              <a:t> &lt; 10</a:t>
            </a:r>
            <a:r>
              <a:rPr lang="en-US" altLang="en-US" sz="2000" baseline="30000" dirty="0" smtClean="0">
                <a:sym typeface="Symbol" panose="05050102010706020507" pitchFamily="18" charset="2"/>
              </a:rPr>
              <a:t>5  </a:t>
            </a:r>
            <a:r>
              <a:rPr lang="en-US" altLang="en-US" sz="2000" dirty="0" smtClean="0">
                <a:sym typeface="Symbol" panose="05050102010706020507" pitchFamily="18" charset="2"/>
              </a:rPr>
              <a:t></a:t>
            </a:r>
            <a:r>
              <a:rPr lang="en-US" altLang="en-US" sz="2000" dirty="0" smtClean="0"/>
              <a:t>-cm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/>
              <a:t>Conductors 		 </a:t>
            </a:r>
            <a:r>
              <a:rPr lang="en-US" altLang="en-US" sz="2000" dirty="0" smtClean="0">
                <a:sym typeface="Symbol" panose="05050102010706020507" pitchFamily="18" charset="2"/>
              </a:rPr>
              <a:t> &lt; 10</a:t>
            </a:r>
            <a:r>
              <a:rPr lang="en-US" altLang="en-US" sz="2000" baseline="30000" dirty="0" smtClean="0">
                <a:sym typeface="Symbol" panose="05050102010706020507" pitchFamily="18" charset="2"/>
              </a:rPr>
              <a:t>-3 </a:t>
            </a:r>
            <a:r>
              <a:rPr lang="en-US" altLang="en-US" sz="2000" dirty="0" smtClean="0">
                <a:sym typeface="Symbol" panose="05050102010706020507" pitchFamily="18" charset="2"/>
              </a:rPr>
              <a:t></a:t>
            </a:r>
            <a:r>
              <a:rPr lang="en-US" altLang="en-US" sz="2000" dirty="0" smtClean="0"/>
              <a:t>-cm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Elemental </a:t>
            </a:r>
            <a:r>
              <a:rPr lang="en-US" altLang="en-US" sz="2400" dirty="0" smtClean="0"/>
              <a:t>semiconductors are formed from a single type of atom, typically Silicon.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Compound semiconductors are formed from combinations of column III and V elements or columns II and VI.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Germanium was used  in many early devices.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Silicon quickly </a:t>
            </a:r>
            <a:r>
              <a:rPr lang="en-US" altLang="en-US" sz="2400" dirty="0" smtClean="0"/>
              <a:t>replaced germanium </a:t>
            </a:r>
            <a:r>
              <a:rPr lang="en-US" altLang="en-US" sz="2400" dirty="0" smtClean="0"/>
              <a:t>due to its higher bandgap energy, lower cost, and is easily oxidized to form silicon-dioxide insulating layers.</a:t>
            </a:r>
          </a:p>
        </p:txBody>
      </p:sp>
    </p:spTree>
    <p:extLst>
      <p:ext uri="{BB962C8B-B14F-4D97-AF65-F5344CB8AC3E}">
        <p14:creationId xmlns:p14="http://schemas.microsoft.com/office/powerpoint/2010/main" val="198292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Bandgaps of Different Materials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0" y="2085181"/>
            <a:ext cx="6350000" cy="3556000"/>
          </a:xfrm>
        </p:spPr>
      </p:pic>
    </p:spTree>
    <p:extLst>
      <p:ext uri="{BB962C8B-B14F-4D97-AF65-F5344CB8AC3E}">
        <p14:creationId xmlns:p14="http://schemas.microsoft.com/office/powerpoint/2010/main" val="18792173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Bandgap in Semiconductor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26" y="1975358"/>
            <a:ext cx="8130174" cy="3434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179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Clicker Test Question 1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0" y="1600199"/>
            <a:ext cx="654794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Have you used clicker in class before?</a:t>
            </a:r>
          </a:p>
          <a:p>
            <a:endParaRPr lang="en-US" sz="3200" b="1" dirty="0"/>
          </a:p>
          <a:p>
            <a:pPr marL="457200" indent="-457200" algn="ctr">
              <a:buAutoNum type="alphaUcParenBoth"/>
            </a:pPr>
            <a:r>
              <a:rPr lang="en-US" sz="3200" dirty="0" smtClean="0"/>
              <a:t>Yes</a:t>
            </a:r>
          </a:p>
          <a:p>
            <a:pPr marL="457200" indent="-457200" algn="ctr">
              <a:buAutoNum type="alphaUcParenBoth"/>
            </a:pPr>
            <a:endParaRPr lang="en-US" sz="3200" dirty="0" smtClean="0"/>
          </a:p>
          <a:p>
            <a:pPr marL="457200" indent="-457200" algn="ctr">
              <a:buAutoNum type="alphaUcParenBoth"/>
            </a:pPr>
            <a:r>
              <a:rPr lang="en-US" sz="3200" dirty="0" smtClean="0"/>
              <a:t>No</a:t>
            </a:r>
          </a:p>
          <a:p>
            <a:pPr marL="457200" indent="-457200">
              <a:buAutoNum type="alphaUcParenBoth"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5898203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Covalent Bond Model</a:t>
            </a:r>
          </a:p>
        </p:txBody>
      </p:sp>
      <p:pic>
        <p:nvPicPr>
          <p:cNvPr id="2048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89"/>
          <a:stretch>
            <a:fillRect/>
          </a:stretch>
        </p:blipFill>
        <p:spPr bwMode="auto">
          <a:xfrm>
            <a:off x="609600" y="1874838"/>
            <a:ext cx="7894638" cy="239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Text Box 4"/>
          <p:cNvSpPr txBox="1">
            <a:spLocks noChangeArrowheads="1"/>
          </p:cNvSpPr>
          <p:nvPr/>
        </p:nvSpPr>
        <p:spPr bwMode="auto">
          <a:xfrm>
            <a:off x="609600" y="4495800"/>
            <a:ext cx="22098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2000" dirty="0"/>
              <a:t>Silicon diamond lattice unit cell</a:t>
            </a:r>
            <a:r>
              <a:rPr lang="en-US" altLang="en-US" sz="2000" dirty="0" smtClean="0"/>
              <a:t>.</a:t>
            </a:r>
          </a:p>
          <a:p>
            <a:pPr algn="ctr"/>
            <a:r>
              <a:rPr lang="en-US" altLang="en-US" sz="2000" dirty="0" smtClean="0"/>
              <a:t>(stackable)</a:t>
            </a:r>
            <a:endParaRPr lang="en-US" altLang="en-US" sz="2000" dirty="0"/>
          </a:p>
        </p:txBody>
      </p:sp>
      <p:sp>
        <p:nvSpPr>
          <p:cNvPr id="20488" name="Text Box 5"/>
          <p:cNvSpPr txBox="1">
            <a:spLocks noChangeArrowheads="1"/>
          </p:cNvSpPr>
          <p:nvPr/>
        </p:nvSpPr>
        <p:spPr bwMode="auto">
          <a:xfrm>
            <a:off x="3276600" y="4495800"/>
            <a:ext cx="22098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2000" dirty="0"/>
              <a:t>Corner of diamond lattice showing four nearest neighbor bonding</a:t>
            </a:r>
            <a:r>
              <a:rPr lang="en-US" altLang="en-US" sz="2000" dirty="0" smtClean="0"/>
              <a:t>.</a:t>
            </a:r>
          </a:p>
          <a:p>
            <a:pPr algn="ctr"/>
            <a:r>
              <a:rPr lang="en-US" altLang="en-US" sz="2000" dirty="0" smtClean="0"/>
              <a:t>(non-stackable)</a:t>
            </a:r>
            <a:endParaRPr lang="en-US" altLang="en-US" sz="2000" dirty="0"/>
          </a:p>
        </p:txBody>
      </p:sp>
      <p:sp>
        <p:nvSpPr>
          <p:cNvPr id="20489" name="Text Box 6"/>
          <p:cNvSpPr txBox="1">
            <a:spLocks noChangeArrowheads="1"/>
          </p:cNvSpPr>
          <p:nvPr/>
        </p:nvSpPr>
        <p:spPr bwMode="auto">
          <a:xfrm>
            <a:off x="5943600" y="4495800"/>
            <a:ext cx="24384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2000"/>
              <a:t>View of crystal </a:t>
            </a:r>
            <a:br>
              <a:rPr lang="en-US" altLang="en-US" sz="2000"/>
            </a:br>
            <a:r>
              <a:rPr lang="en-US" altLang="en-US" sz="2000"/>
              <a:t>lattice along a crystallographic axis.</a:t>
            </a:r>
          </a:p>
        </p:txBody>
      </p:sp>
    </p:spTree>
    <p:extLst>
      <p:ext uri="{BB962C8B-B14F-4D97-AF65-F5344CB8AC3E}">
        <p14:creationId xmlns:p14="http://schemas.microsoft.com/office/powerpoint/2010/main" val="16912544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Silicon Covalent Bond Model (cont.)</a:t>
            </a:r>
          </a:p>
        </p:txBody>
      </p:sp>
      <p:pic>
        <p:nvPicPr>
          <p:cNvPr id="215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52600"/>
            <a:ext cx="3228975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725613"/>
            <a:ext cx="3227388" cy="322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2" name="Text Box 6"/>
          <p:cNvSpPr txBox="1">
            <a:spLocks noChangeArrowheads="1"/>
          </p:cNvSpPr>
          <p:nvPr/>
        </p:nvSpPr>
        <p:spPr bwMode="auto">
          <a:xfrm>
            <a:off x="609600" y="5257800"/>
            <a:ext cx="37338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/>
              <a:t>Near absolute zero, all bonds are complete.  Each Si atom contributes one electron to each of the four bond pairs.</a:t>
            </a:r>
          </a:p>
        </p:txBody>
      </p:sp>
      <p:sp>
        <p:nvSpPr>
          <p:cNvPr id="21513" name="Text Box 7"/>
          <p:cNvSpPr txBox="1">
            <a:spLocks noChangeArrowheads="1"/>
          </p:cNvSpPr>
          <p:nvPr/>
        </p:nvSpPr>
        <p:spPr bwMode="auto">
          <a:xfrm>
            <a:off x="4724400" y="5257800"/>
            <a:ext cx="37338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/>
              <a:t>Increasing temperature adds energy to the system and breaks bonds in the lattice, generating electron-hole pairs.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67000" y="6248400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Holes and electrons are charge carriers.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0610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924800" cy="4111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600" dirty="0" smtClean="0"/>
              <a:t>Electron-hole Concentrations</a:t>
            </a:r>
            <a:endParaRPr lang="en-US" altLang="en-US" sz="3600" dirty="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762000"/>
            <a:ext cx="8001000" cy="4343400"/>
          </a:xfrm>
        </p:spPr>
        <p:txBody>
          <a:bodyPr/>
          <a:lstStyle/>
          <a:p>
            <a:pPr eaLnBrk="1" hangingPunct="1"/>
            <a:r>
              <a:rPr lang="en-US" altLang="en-US" sz="2400" dirty="0" smtClean="0"/>
              <a:t>A vacancy is left when a covalent bond is broken.  </a:t>
            </a:r>
          </a:p>
          <a:p>
            <a:pPr eaLnBrk="1" hangingPunct="1"/>
            <a:r>
              <a:rPr lang="en-US" altLang="en-US" sz="2400" dirty="0" smtClean="0"/>
              <a:t>The vacancy is called a hole.  </a:t>
            </a:r>
          </a:p>
          <a:p>
            <a:pPr eaLnBrk="1" hangingPunct="1"/>
            <a:r>
              <a:rPr lang="en-US" altLang="en-US" sz="2400" dirty="0" smtClean="0"/>
              <a:t>A hole moves when the vacancy is filled by an electron from a nearby broken bond (hole current).</a:t>
            </a:r>
          </a:p>
          <a:p>
            <a:pPr eaLnBrk="1" hangingPunct="1"/>
            <a:r>
              <a:rPr lang="en-US" altLang="en-US" sz="2400" dirty="0" smtClean="0"/>
              <a:t>Hole density is represented by </a:t>
            </a:r>
            <a:r>
              <a:rPr lang="en-US" altLang="en-US" sz="2400" i="1" dirty="0" smtClean="0"/>
              <a:t>p</a:t>
            </a:r>
            <a:r>
              <a:rPr lang="en-US" altLang="en-US" sz="2400" dirty="0" smtClean="0"/>
              <a:t>.</a:t>
            </a:r>
          </a:p>
          <a:p>
            <a:pPr eaLnBrk="1" hangingPunct="1"/>
            <a:r>
              <a:rPr lang="en-US" altLang="en-US" sz="2400" dirty="0" smtClean="0"/>
              <a:t>For intrinsic silicon, </a:t>
            </a:r>
            <a:r>
              <a:rPr lang="en-US" altLang="en-US" sz="2400" i="1" dirty="0" smtClean="0"/>
              <a:t>n = </a:t>
            </a:r>
            <a:r>
              <a:rPr lang="en-US" altLang="en-US" sz="2400" i="1" dirty="0" err="1" smtClean="0"/>
              <a:t>n</a:t>
            </a:r>
            <a:r>
              <a:rPr lang="en-US" altLang="en-US" sz="2400" i="1" baseline="-25000" dirty="0" err="1" smtClean="0"/>
              <a:t>i</a:t>
            </a:r>
            <a:r>
              <a:rPr lang="en-US" altLang="en-US" sz="2400" i="1" dirty="0" smtClean="0"/>
              <a:t> = p</a:t>
            </a:r>
            <a:r>
              <a:rPr lang="en-US" altLang="en-US" sz="2400" dirty="0" smtClean="0"/>
              <a:t>.</a:t>
            </a:r>
          </a:p>
          <a:p>
            <a:pPr eaLnBrk="1" hangingPunct="1"/>
            <a:r>
              <a:rPr lang="en-US" altLang="en-US" sz="2400" dirty="0" smtClean="0"/>
              <a:t>The product of electron and hole concentrations is </a:t>
            </a:r>
            <a:r>
              <a:rPr lang="en-US" altLang="en-US" sz="2400" i="1" dirty="0" err="1" smtClean="0"/>
              <a:t>pn</a:t>
            </a:r>
            <a:r>
              <a:rPr lang="en-US" altLang="en-US" sz="2400" dirty="0" smtClean="0"/>
              <a:t> = </a:t>
            </a:r>
            <a:r>
              <a:rPr lang="en-US" altLang="en-US" sz="2400" i="1" dirty="0" smtClean="0"/>
              <a:t>n</a:t>
            </a:r>
            <a:r>
              <a:rPr lang="en-US" altLang="en-US" sz="2400" i="1" baseline="-25000" dirty="0" smtClean="0"/>
              <a:t>i</a:t>
            </a:r>
            <a:r>
              <a:rPr lang="en-US" altLang="en-US" sz="2400" i="1" baseline="30000" dirty="0" smtClean="0"/>
              <a:t>2</a:t>
            </a:r>
            <a:r>
              <a:rPr lang="en-US" altLang="en-US" sz="2400" dirty="0" smtClean="0"/>
              <a:t>.</a:t>
            </a:r>
          </a:p>
          <a:p>
            <a:pPr eaLnBrk="1" hangingPunct="1"/>
            <a:r>
              <a:rPr lang="en-US" altLang="en-US" sz="2400" dirty="0" smtClean="0"/>
              <a:t>The </a:t>
            </a:r>
            <a:r>
              <a:rPr lang="en-US" altLang="en-US" sz="2400" i="1" dirty="0" err="1" smtClean="0"/>
              <a:t>pn</a:t>
            </a:r>
            <a:r>
              <a:rPr lang="en-US" altLang="en-US" sz="2400" dirty="0" smtClean="0"/>
              <a:t> product above holds when a semiconductor is in thermal equilibrium (not with an external voltage applied).</a:t>
            </a:r>
          </a:p>
          <a:p>
            <a:pPr eaLnBrk="1" hangingPunct="1"/>
            <a:endParaRPr lang="en-US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3509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81000"/>
            <a:ext cx="6934200" cy="4111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600" smtClean="0"/>
              <a:t>Intrinsic Carrier Concentration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sz="2000" dirty="0" smtClean="0"/>
              <a:t>Recombination and thermal generation causes </a:t>
            </a:r>
            <a:r>
              <a:rPr lang="en-US" altLang="en-US" sz="2000" i="1" dirty="0" smtClean="0"/>
              <a:t>n</a:t>
            </a:r>
            <a:r>
              <a:rPr lang="en-US" altLang="en-US" sz="2000" dirty="0" smtClean="0"/>
              <a:t> and </a:t>
            </a:r>
            <a:r>
              <a:rPr lang="en-US" altLang="en-US" sz="2000" i="1" dirty="0" smtClean="0"/>
              <a:t>p</a:t>
            </a:r>
            <a:r>
              <a:rPr lang="en-US" altLang="en-US" sz="2000" dirty="0" smtClean="0"/>
              <a:t> to remain constant.</a:t>
            </a:r>
          </a:p>
          <a:p>
            <a:pPr marL="0" indent="0" eaLnBrk="1" hangingPunct="1">
              <a:buNone/>
            </a:pPr>
            <a:r>
              <a:rPr lang="en-US" altLang="en-US" sz="2000" dirty="0" smtClean="0"/>
              <a:t>		</a:t>
            </a:r>
          </a:p>
          <a:p>
            <a:pPr eaLnBrk="1" hangingPunct="1"/>
            <a:r>
              <a:rPr lang="en-US" altLang="en-US" sz="2000" dirty="0" smtClean="0"/>
              <a:t>The </a:t>
            </a:r>
            <a:r>
              <a:rPr lang="en-US" altLang="en-US" sz="2000" dirty="0" smtClean="0"/>
              <a:t>density of </a:t>
            </a:r>
            <a:r>
              <a:rPr lang="en-US" altLang="en-US" sz="2000" dirty="0" smtClean="0"/>
              <a:t>intrinsic carriers </a:t>
            </a:r>
            <a:r>
              <a:rPr lang="en-US" altLang="en-US" sz="2000" dirty="0" smtClean="0"/>
              <a:t>in a semiconductor as a function of temperature and material properties is:</a:t>
            </a:r>
            <a:br>
              <a:rPr lang="en-US" altLang="en-US" sz="2000" dirty="0" smtClean="0"/>
            </a:br>
            <a:r>
              <a:rPr lang="en-US" altLang="en-US" sz="2000" dirty="0" smtClean="0"/>
              <a:t/>
            </a:r>
            <a:br>
              <a:rPr lang="en-US" altLang="en-US" sz="2000" dirty="0" smtClean="0"/>
            </a:br>
            <a:r>
              <a:rPr lang="en-US" altLang="en-US" sz="2000" dirty="0" smtClean="0"/>
              <a:t/>
            </a:r>
            <a:br>
              <a:rPr lang="en-US" altLang="en-US" sz="2000" dirty="0" smtClean="0"/>
            </a:br>
            <a:endParaRPr lang="en-US" altLang="en-US" sz="2000" dirty="0" smtClean="0"/>
          </a:p>
          <a:p>
            <a:pPr eaLnBrk="1" hangingPunct="1"/>
            <a:endParaRPr lang="en-US" altLang="en-US" sz="2000" dirty="0" smtClean="0"/>
          </a:p>
          <a:p>
            <a:pPr eaLnBrk="1" hangingPunct="1"/>
            <a:r>
              <a:rPr lang="en-US" altLang="en-US" sz="2000" dirty="0" smtClean="0"/>
              <a:t>E</a:t>
            </a:r>
            <a:r>
              <a:rPr lang="en-US" altLang="en-US" sz="2000" baseline="-25000" dirty="0" smtClean="0"/>
              <a:t>G</a:t>
            </a:r>
            <a:r>
              <a:rPr lang="en-US" altLang="en-US" sz="2000" dirty="0" smtClean="0"/>
              <a:t> </a:t>
            </a:r>
            <a:r>
              <a:rPr lang="en-US" altLang="en-US" sz="2000" dirty="0" smtClean="0"/>
              <a:t>= semiconductor bandgap energy in eV (electron volts)</a:t>
            </a:r>
          </a:p>
          <a:p>
            <a:pPr eaLnBrk="1" hangingPunct="1"/>
            <a:r>
              <a:rPr lang="en-US" altLang="en-US" sz="2000" dirty="0" smtClean="0"/>
              <a:t>  k = Boltzmann’s constant, 8.62 x 10</a:t>
            </a:r>
            <a:r>
              <a:rPr lang="en-US" altLang="en-US" sz="2000" baseline="30000" dirty="0" smtClean="0"/>
              <a:t>-5</a:t>
            </a:r>
            <a:r>
              <a:rPr lang="en-US" altLang="en-US" sz="2000" dirty="0" smtClean="0"/>
              <a:t> eV/K</a:t>
            </a:r>
          </a:p>
          <a:p>
            <a:pPr eaLnBrk="1" hangingPunct="1"/>
            <a:r>
              <a:rPr lang="en-US" altLang="en-US" sz="2000" dirty="0" smtClean="0"/>
              <a:t>  T = absolute </a:t>
            </a:r>
            <a:r>
              <a:rPr lang="en-US" altLang="en-US" sz="2000" dirty="0" smtClean="0"/>
              <a:t>temperature</a:t>
            </a:r>
            <a:r>
              <a:rPr lang="en-US" altLang="en-US" sz="2000" dirty="0" smtClean="0"/>
              <a:t>, K</a:t>
            </a:r>
          </a:p>
          <a:p>
            <a:pPr eaLnBrk="1" hangingPunct="1"/>
            <a:r>
              <a:rPr lang="en-US" altLang="en-US" sz="2000" dirty="0" smtClean="0"/>
              <a:t>  </a:t>
            </a:r>
            <a:r>
              <a:rPr lang="en-US" altLang="en-US" sz="2000" dirty="0" smtClean="0"/>
              <a:t>B</a:t>
            </a:r>
            <a:r>
              <a:rPr lang="en-US" altLang="en-US" sz="2000" baseline="30000" dirty="0" smtClean="0"/>
              <a:t>2 </a:t>
            </a:r>
            <a:r>
              <a:rPr lang="en-US" altLang="en-US" sz="2000" dirty="0" smtClean="0"/>
              <a:t>= material-dependent parameter, 1.08 x 10</a:t>
            </a:r>
            <a:r>
              <a:rPr lang="en-US" altLang="en-US" sz="2000" baseline="30000" dirty="0" smtClean="0"/>
              <a:t>31</a:t>
            </a:r>
            <a:r>
              <a:rPr lang="en-US" altLang="en-US" sz="2000" dirty="0" smtClean="0"/>
              <a:t> K</a:t>
            </a:r>
            <a:r>
              <a:rPr lang="en-US" altLang="en-US" sz="2000" baseline="30000" dirty="0" smtClean="0"/>
              <a:t>-3</a:t>
            </a:r>
            <a:r>
              <a:rPr lang="en-US" altLang="en-US" sz="2000" dirty="0" smtClean="0"/>
              <a:t> cm</a:t>
            </a:r>
            <a:r>
              <a:rPr lang="en-US" altLang="en-US" sz="2000" baseline="30000" dirty="0" smtClean="0"/>
              <a:t>-6</a:t>
            </a:r>
            <a:r>
              <a:rPr lang="en-US" altLang="en-US" sz="2000" dirty="0" smtClean="0"/>
              <a:t> for </a:t>
            </a:r>
            <a:r>
              <a:rPr lang="en-US" altLang="en-US" sz="2000" dirty="0" smtClean="0"/>
              <a:t>Si</a:t>
            </a:r>
          </a:p>
          <a:p>
            <a:r>
              <a:rPr lang="en-US" altLang="en-US" sz="2000" dirty="0" smtClean="0"/>
              <a:t>  B=7.3 x 10</a:t>
            </a:r>
            <a:r>
              <a:rPr lang="en-US" altLang="en-US" sz="2000" baseline="30000" dirty="0" smtClean="0"/>
              <a:t>15</a:t>
            </a:r>
            <a:r>
              <a:rPr lang="en-US" altLang="en-US" sz="2000" dirty="0"/>
              <a:t> </a:t>
            </a:r>
            <a:r>
              <a:rPr lang="en-US" altLang="en-US" sz="2000" dirty="0" smtClean="0"/>
              <a:t>K</a:t>
            </a:r>
            <a:r>
              <a:rPr lang="en-US" altLang="en-US" sz="2000" baseline="30000" dirty="0" smtClean="0"/>
              <a:t>-3/2</a:t>
            </a:r>
            <a:r>
              <a:rPr lang="en-US" altLang="en-US" sz="2000" dirty="0" smtClean="0"/>
              <a:t> cm</a:t>
            </a:r>
            <a:r>
              <a:rPr lang="en-US" altLang="en-US" sz="2000" baseline="30000" dirty="0" smtClean="0"/>
              <a:t>-3</a:t>
            </a:r>
            <a:r>
              <a:rPr lang="en-US" altLang="en-US" sz="2000" dirty="0" smtClean="0"/>
              <a:t> for Si </a:t>
            </a:r>
            <a:endParaRPr lang="en-US" altLang="en-US" sz="2000" baseline="30000" dirty="0" smtClean="0"/>
          </a:p>
          <a:p>
            <a:pPr eaLnBrk="1" hangingPunct="1"/>
            <a:r>
              <a:rPr lang="en-US" altLang="en-US" sz="2000" dirty="0" smtClean="0"/>
              <a:t>Bandgap energy is the minimum energy needed to free an electron by breaking a covalent bond in the semiconductor crystal.</a:t>
            </a: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419314"/>
              </p:ext>
            </p:extLst>
          </p:nvPr>
        </p:nvGraphicFramePr>
        <p:xfrm>
          <a:off x="762000" y="3036888"/>
          <a:ext cx="3298825" cy="683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" name="Equation" r:id="rId3" imgW="2070000" imgH="431640" progId="Equation.DSMT4">
                  <p:embed/>
                </p:oleObj>
              </mc:Choice>
              <mc:Fallback>
                <p:oleObj name="Equation" r:id="rId3" imgW="2070000" imgH="431640" progId="Equation.DSMT4">
                  <p:embed/>
                  <p:pic>
                    <p:nvPicPr>
                      <p:cNvPr id="20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036888"/>
                        <a:ext cx="3298825" cy="6839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5666843"/>
              </p:ext>
            </p:extLst>
          </p:nvPr>
        </p:nvGraphicFramePr>
        <p:xfrm>
          <a:off x="3687763" y="1970088"/>
          <a:ext cx="846137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" name="Equation" r:id="rId5" imgW="507960" imgH="241200" progId="Equation.DSMT4">
                  <p:embed/>
                </p:oleObj>
              </mc:Choice>
              <mc:Fallback>
                <p:oleObj name="Equation" r:id="rId5" imgW="50796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687763" y="1970088"/>
                        <a:ext cx="846137" cy="403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8487660"/>
              </p:ext>
            </p:extLst>
          </p:nvPr>
        </p:nvGraphicFramePr>
        <p:xfrm>
          <a:off x="2105025" y="1979612"/>
          <a:ext cx="1057275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name="Equation" r:id="rId7" imgW="634680" imgH="228600" progId="Equation.DSMT4">
                  <p:embed/>
                </p:oleObj>
              </mc:Choice>
              <mc:Fallback>
                <p:oleObj name="Equation" r:id="rId7" imgW="634680" imgH="228600" progId="Equation.DSMT4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05025" y="1979612"/>
                        <a:ext cx="1057275" cy="382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ight Arrow 2"/>
          <p:cNvSpPr/>
          <p:nvPr/>
        </p:nvSpPr>
        <p:spPr>
          <a:xfrm>
            <a:off x="3276600" y="2170906"/>
            <a:ext cx="30480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7344556"/>
              </p:ext>
            </p:extLst>
          </p:nvPr>
        </p:nvGraphicFramePr>
        <p:xfrm>
          <a:off x="5029200" y="3037877"/>
          <a:ext cx="3644202" cy="6959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" name="Equation" r:id="rId9" imgW="2247840" imgH="431640" progId="Equation.DSMT4">
                  <p:embed/>
                </p:oleObj>
              </mc:Choice>
              <mc:Fallback>
                <p:oleObj name="Equation" r:id="rId9" imgW="2247840" imgH="431640" progId="Equation.DSMT4">
                  <p:embed/>
                  <p:pic>
                    <p:nvPicPr>
                      <p:cNvPr id="20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3037877"/>
                        <a:ext cx="3644202" cy="6959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9828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3.1 from S&amp;S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676400"/>
            <a:ext cx="8871342" cy="4107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1028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534400" cy="4111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600" smtClean="0"/>
              <a:t>Intrinsic Carrier Concentration (cont.)</a:t>
            </a:r>
          </a:p>
        </p:txBody>
      </p:sp>
      <p:pic>
        <p:nvPicPr>
          <p:cNvPr id="2048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4724400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81600" y="1676400"/>
            <a:ext cx="3200400" cy="3124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Electron density is </a:t>
            </a:r>
            <a:r>
              <a:rPr lang="en-US" altLang="en-US" sz="2400" i="1" smtClean="0"/>
              <a:t>n</a:t>
            </a:r>
            <a:r>
              <a:rPr lang="en-US" altLang="en-US" sz="2400" smtClean="0"/>
              <a:t> (electrons/cm</a:t>
            </a:r>
            <a:r>
              <a:rPr lang="en-US" altLang="en-US" sz="2400" baseline="30000" smtClean="0"/>
              <a:t>3</a:t>
            </a:r>
            <a:r>
              <a:rPr lang="en-US" altLang="en-US" sz="2400" smtClean="0"/>
              <a:t>) and </a:t>
            </a:r>
            <a:r>
              <a:rPr lang="en-US" altLang="en-US" sz="2400" i="1" smtClean="0"/>
              <a:t>n</a:t>
            </a:r>
            <a:r>
              <a:rPr lang="en-US" altLang="en-US" sz="2400" i="1" baseline="-25000" smtClean="0"/>
              <a:t>i</a:t>
            </a:r>
            <a:r>
              <a:rPr lang="en-US" altLang="en-US" sz="2400" smtClean="0"/>
              <a:t> for intrinsic material </a:t>
            </a:r>
            <a:r>
              <a:rPr lang="en-US" altLang="en-US" sz="2400" i="1" smtClean="0"/>
              <a:t>n</a:t>
            </a:r>
            <a:r>
              <a:rPr lang="en-US" altLang="en-US" sz="2400" smtClean="0"/>
              <a:t> = </a:t>
            </a:r>
            <a:r>
              <a:rPr lang="en-US" altLang="en-US" sz="2400" i="1" smtClean="0"/>
              <a:t>n</a:t>
            </a:r>
            <a:r>
              <a:rPr lang="en-US" altLang="en-US" sz="2400" i="1" baseline="-25000" smtClean="0"/>
              <a:t>i</a:t>
            </a:r>
            <a:r>
              <a:rPr lang="en-US" altLang="en-US" sz="2400" smtClean="0"/>
              <a:t>. 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Intrinsic refers to properties of pure materials.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i="1" smtClean="0"/>
              <a:t>n</a:t>
            </a:r>
            <a:r>
              <a:rPr lang="en-US" altLang="en-US" sz="2400" i="1" baseline="-25000" smtClean="0"/>
              <a:t>i</a:t>
            </a:r>
            <a:r>
              <a:rPr lang="en-US" altLang="en-US" sz="2400" smtClean="0"/>
              <a:t> ≈ 10</a:t>
            </a:r>
            <a:r>
              <a:rPr lang="en-US" altLang="en-US" sz="2400" baseline="30000" smtClean="0"/>
              <a:t>10</a:t>
            </a:r>
            <a:r>
              <a:rPr lang="en-US" altLang="en-US" sz="2400" smtClean="0"/>
              <a:t> cm</a:t>
            </a:r>
            <a:r>
              <a:rPr lang="en-US" altLang="en-US" sz="2400" baseline="30000" smtClean="0"/>
              <a:t>-3</a:t>
            </a:r>
            <a:r>
              <a:rPr lang="en-US" altLang="en-US" sz="2400" smtClean="0"/>
              <a:t> for Si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 rot="-5400000">
            <a:off x="-324644" y="3845719"/>
            <a:ext cx="2016125" cy="2746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4B4B4B"/>
                </a:solidFill>
              </a:rPr>
              <a:t>Intrinsic carrier density (cm</a:t>
            </a:r>
            <a:r>
              <a:rPr lang="en-US" altLang="en-US" sz="1200" baseline="30000">
                <a:solidFill>
                  <a:srgbClr val="4B4B4B"/>
                </a:solidFill>
              </a:rPr>
              <a:t>-3</a:t>
            </a:r>
            <a:r>
              <a:rPr lang="en-US" altLang="en-US" sz="1200">
                <a:solidFill>
                  <a:srgbClr val="4B4B4B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1799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FF0000"/>
                </a:solidFill>
                <a:latin typeface="Times" charset="0"/>
                <a:ea typeface="ＭＳ Ｐゴシック" charset="0"/>
              </a:rPr>
              <a:t>Donor</a:t>
            </a:r>
            <a:r>
              <a:rPr lang="en-US" dirty="0">
                <a:latin typeface="Times" charset="0"/>
                <a:ea typeface="ＭＳ Ｐゴシック" charset="0"/>
              </a:rPr>
              <a:t> Impurities in Silicon</a:t>
            </a:r>
          </a:p>
        </p:txBody>
      </p:sp>
      <p:sp>
        <p:nvSpPr>
          <p:cNvPr id="3277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638300"/>
            <a:ext cx="3810000" cy="4343400"/>
          </a:xfrm>
        </p:spPr>
        <p:txBody>
          <a:bodyPr/>
          <a:lstStyle/>
          <a:p>
            <a:pPr eaLnBrk="1" hangingPunct="1"/>
            <a:r>
              <a:rPr lang="en-US" sz="2000" dirty="0">
                <a:solidFill>
                  <a:srgbClr val="FF0000"/>
                </a:solidFill>
                <a:latin typeface="Times" charset="0"/>
                <a:ea typeface="ＭＳ Ｐゴシック" charset="0"/>
              </a:rPr>
              <a:t>Phosphorous</a:t>
            </a:r>
            <a:r>
              <a:rPr lang="en-US" sz="2000" dirty="0">
                <a:latin typeface="Times" charset="0"/>
                <a:ea typeface="ＭＳ Ｐゴシック" charset="0"/>
              </a:rPr>
              <a:t> (or other column V element) atom replaces silicon atom in crystal lattice.</a:t>
            </a:r>
          </a:p>
          <a:p>
            <a:pPr eaLnBrk="1" hangingPunct="1"/>
            <a:r>
              <a:rPr lang="en-US" sz="2000" dirty="0">
                <a:latin typeface="Times" charset="0"/>
                <a:ea typeface="ＭＳ Ｐゴシック" charset="0"/>
              </a:rPr>
              <a:t>Since phosphorous has five outer shell electrons, there is now an ‘extra’ electron in the structure.</a:t>
            </a:r>
          </a:p>
          <a:p>
            <a:pPr eaLnBrk="1" hangingPunct="1"/>
            <a:r>
              <a:rPr lang="en-US" sz="2000" dirty="0">
                <a:latin typeface="Times" charset="0"/>
                <a:ea typeface="ＭＳ Ｐゴシック" charset="0"/>
              </a:rPr>
              <a:t>Material is still charge neutral, but very little energy is required to free the electron for conduction since it is not participating in a bond.</a:t>
            </a:r>
          </a:p>
        </p:txBody>
      </p:sp>
      <p:pic>
        <p:nvPicPr>
          <p:cNvPr id="32775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019300"/>
            <a:ext cx="3810000" cy="3810000"/>
          </a:xfrm>
        </p:spPr>
      </p:pic>
      <p:sp>
        <p:nvSpPr>
          <p:cNvPr id="2" name="TextBox 1"/>
          <p:cNvSpPr txBox="1"/>
          <p:nvPr/>
        </p:nvSpPr>
        <p:spPr>
          <a:xfrm>
            <a:off x="381000" y="5883550"/>
            <a:ext cx="838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n</a:t>
            </a:r>
            <a:r>
              <a:rPr lang="en-US" dirty="0" smtClean="0"/>
              <a:t> type doped silicon with phosphorous.  Electron carrier density (concentration)</a:t>
            </a:r>
            <a:r>
              <a:rPr lang="en-US" i="1" dirty="0" smtClean="0"/>
              <a:t> n </a:t>
            </a:r>
            <a:r>
              <a:rPr lang="en-US" dirty="0" smtClean="0"/>
              <a:t>is increased.</a:t>
            </a:r>
          </a:p>
          <a:p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0048073"/>
              </p:ext>
            </p:extLst>
          </p:nvPr>
        </p:nvGraphicFramePr>
        <p:xfrm>
          <a:off x="1633538" y="6373813"/>
          <a:ext cx="5497512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Equation" r:id="rId4" imgW="3416040" imgH="228600" progId="Equation.DSMT4">
                  <p:embed/>
                </p:oleObj>
              </mc:Choice>
              <mc:Fallback>
                <p:oleObj name="Equation" r:id="rId4" imgW="34160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33538" y="6373813"/>
                        <a:ext cx="5497512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779715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Doping to Change Carrier Density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3648113"/>
              </p:ext>
            </p:extLst>
          </p:nvPr>
        </p:nvGraphicFramePr>
        <p:xfrm>
          <a:off x="3285289" y="2214562"/>
          <a:ext cx="1913021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9" name="Equation" r:id="rId3" imgW="609480" imgH="241200" progId="Equation.DSMT4">
                  <p:embed/>
                </p:oleObj>
              </mc:Choice>
              <mc:Fallback>
                <p:oleObj name="Equation" r:id="rId3" imgW="60948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85289" y="2214562"/>
                        <a:ext cx="1913021" cy="757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6537093"/>
              </p:ext>
            </p:extLst>
          </p:nvPr>
        </p:nvGraphicFramePr>
        <p:xfrm>
          <a:off x="3285289" y="2895600"/>
          <a:ext cx="1833563" cy="143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0" name="Equation" r:id="rId5" imgW="583920" imgH="457200" progId="Equation.DSMT4">
                  <p:embed/>
                </p:oleObj>
              </mc:Choice>
              <mc:Fallback>
                <p:oleObj name="Equation" r:id="rId5" imgW="583920" imgH="45720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85289" y="2895600"/>
                        <a:ext cx="1833563" cy="143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0295501"/>
              </p:ext>
            </p:extLst>
          </p:nvPr>
        </p:nvGraphicFramePr>
        <p:xfrm>
          <a:off x="2144713" y="4549775"/>
          <a:ext cx="3946525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1" name="Equation" r:id="rId7" imgW="1257120" imgH="228600" progId="Equation.DSMT4">
                  <p:embed/>
                </p:oleObj>
              </mc:Choice>
              <mc:Fallback>
                <p:oleObj name="Equation" r:id="rId7" imgW="1257120" imgH="22860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44713" y="4549775"/>
                        <a:ext cx="3946525" cy="717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076700" y="55626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Minority carrier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486400" y="55626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Majority carrier</a:t>
            </a:r>
            <a:endParaRPr lang="en-US" dirty="0"/>
          </a:p>
        </p:txBody>
      </p:sp>
      <p:sp>
        <p:nvSpPr>
          <p:cNvPr id="9" name="Up Arrow 8"/>
          <p:cNvSpPr/>
          <p:nvPr/>
        </p:nvSpPr>
        <p:spPr>
          <a:xfrm>
            <a:off x="4648200" y="5267325"/>
            <a:ext cx="152400" cy="29527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p Arrow 9"/>
          <p:cNvSpPr/>
          <p:nvPr/>
        </p:nvSpPr>
        <p:spPr>
          <a:xfrm>
            <a:off x="5791200" y="5232993"/>
            <a:ext cx="152400" cy="29527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7070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FF0000"/>
                </a:solidFill>
                <a:latin typeface="Times" charset="0"/>
                <a:ea typeface="ＭＳ Ｐゴシック" charset="0"/>
              </a:rPr>
              <a:t>Acceptor</a:t>
            </a:r>
            <a:r>
              <a:rPr lang="en-US" dirty="0">
                <a:latin typeface="Times" charset="0"/>
                <a:ea typeface="ＭＳ Ｐゴシック" charset="0"/>
              </a:rPr>
              <a:t> Impurities in Silicon</a:t>
            </a:r>
          </a:p>
        </p:txBody>
      </p:sp>
      <p:sp>
        <p:nvSpPr>
          <p:cNvPr id="3379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05000"/>
            <a:ext cx="3810000" cy="3886200"/>
          </a:xfrm>
        </p:spPr>
        <p:txBody>
          <a:bodyPr/>
          <a:lstStyle/>
          <a:p>
            <a:pPr eaLnBrk="1" hangingPunct="1"/>
            <a:r>
              <a:rPr lang="en-US" sz="2000" dirty="0">
                <a:solidFill>
                  <a:srgbClr val="FF0000"/>
                </a:solidFill>
                <a:latin typeface="Times" charset="0"/>
                <a:ea typeface="ＭＳ Ｐゴシック" charset="0"/>
              </a:rPr>
              <a:t>Boron</a:t>
            </a:r>
            <a:r>
              <a:rPr lang="en-US" sz="2000" dirty="0">
                <a:latin typeface="Times" charset="0"/>
                <a:ea typeface="ＭＳ Ｐゴシック" charset="0"/>
              </a:rPr>
              <a:t> (column III element) has been added to silicon.</a:t>
            </a:r>
          </a:p>
          <a:p>
            <a:pPr eaLnBrk="1" hangingPunct="1"/>
            <a:r>
              <a:rPr lang="en-US" sz="2000" dirty="0">
                <a:latin typeface="Times" charset="0"/>
                <a:ea typeface="ＭＳ Ｐゴシック" charset="0"/>
              </a:rPr>
              <a:t>There is now an incomplete bond pair, creating a vacancy for an electron.</a:t>
            </a:r>
          </a:p>
          <a:p>
            <a:pPr eaLnBrk="1" hangingPunct="1"/>
            <a:r>
              <a:rPr lang="en-US" sz="2000" dirty="0">
                <a:latin typeface="Times" charset="0"/>
                <a:ea typeface="ＭＳ Ｐゴシック" charset="0"/>
              </a:rPr>
              <a:t>Little energy is required to move a nearby electron into the vacancy.</a:t>
            </a:r>
          </a:p>
          <a:p>
            <a:pPr eaLnBrk="1" hangingPunct="1"/>
            <a:r>
              <a:rPr lang="en-US" sz="2000" dirty="0">
                <a:latin typeface="Times" charset="0"/>
                <a:ea typeface="ＭＳ Ｐゴシック" charset="0"/>
              </a:rPr>
              <a:t>As the ‘hole’ propagates, charge is moved across the silicon.</a:t>
            </a:r>
          </a:p>
        </p:txBody>
      </p:sp>
      <p:pic>
        <p:nvPicPr>
          <p:cNvPr id="33799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024063"/>
            <a:ext cx="3810000" cy="3800475"/>
          </a:xfrm>
        </p:spPr>
      </p:pic>
    </p:spTree>
    <p:extLst>
      <p:ext uri="{BB962C8B-B14F-4D97-AF65-F5344CB8AC3E}">
        <p14:creationId xmlns:p14="http://schemas.microsoft.com/office/powerpoint/2010/main" val="22763131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>
                <a:latin typeface="Times" charset="0"/>
                <a:ea typeface="ＭＳ Ｐゴシック" charset="0"/>
              </a:rPr>
              <a:t>Acceptor Impurities in Silicon (cont.)</a:t>
            </a:r>
          </a:p>
        </p:txBody>
      </p:sp>
      <p:pic>
        <p:nvPicPr>
          <p:cNvPr id="3482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828800"/>
            <a:ext cx="3568700" cy="358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828800"/>
            <a:ext cx="3559175" cy="356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4" name="Text Box 5"/>
          <p:cNvSpPr txBox="1">
            <a:spLocks noChangeArrowheads="1"/>
          </p:cNvSpPr>
          <p:nvPr/>
        </p:nvSpPr>
        <p:spPr bwMode="auto">
          <a:xfrm>
            <a:off x="2133600" y="5257800"/>
            <a:ext cx="5026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hangingPunct="0"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hangingPunct="0"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hangingPunct="0"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hangingPunct="0">
              <a:defRPr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400" dirty="0"/>
              <a:t>Hole is propagating through the silicon.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5791200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p</a:t>
            </a:r>
            <a:r>
              <a:rPr lang="en-US" dirty="0" smtClean="0"/>
              <a:t> type doped silicon with phosphorous.  Hole carrier density or concentration </a:t>
            </a:r>
            <a:r>
              <a:rPr lang="en-US" i="1" dirty="0" smtClean="0"/>
              <a:t>p</a:t>
            </a:r>
            <a:r>
              <a:rPr lang="en-US" dirty="0" smtClean="0"/>
              <a:t> is increased.     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9893298"/>
              </p:ext>
            </p:extLst>
          </p:nvPr>
        </p:nvGraphicFramePr>
        <p:xfrm>
          <a:off x="1674813" y="6364288"/>
          <a:ext cx="5416550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Equation" r:id="rId5" imgW="3365280" imgH="241200" progId="Equation.DSMT4">
                  <p:embed/>
                </p:oleObj>
              </mc:Choice>
              <mc:Fallback>
                <p:oleObj name="Equation" r:id="rId5" imgW="3365280" imgH="24120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74813" y="6364288"/>
                        <a:ext cx="5416550" cy="388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95032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Clicker Test Question 2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630216"/>
            <a:ext cx="844109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Have you registered your clicker on Black Board?</a:t>
            </a:r>
          </a:p>
          <a:p>
            <a:endParaRPr lang="en-US" sz="3200" b="1" dirty="0"/>
          </a:p>
          <a:p>
            <a:pPr marL="457200" indent="-457200" algn="ctr">
              <a:buAutoNum type="alphaUcParenBoth"/>
            </a:pPr>
            <a:r>
              <a:rPr lang="en-US" sz="3200" dirty="0" smtClean="0"/>
              <a:t>Yes</a:t>
            </a:r>
          </a:p>
          <a:p>
            <a:pPr marL="457200" indent="-457200" algn="ctr">
              <a:buAutoNum type="alphaUcParenBoth"/>
            </a:pPr>
            <a:endParaRPr lang="en-US" sz="3200" dirty="0" smtClean="0"/>
          </a:p>
          <a:p>
            <a:pPr marL="457200" indent="-457200" algn="ctr">
              <a:buAutoNum type="alphaUcParenBoth"/>
            </a:pPr>
            <a:r>
              <a:rPr lang="en-US" sz="3200" dirty="0" smtClean="0"/>
              <a:t>No</a:t>
            </a:r>
          </a:p>
          <a:p>
            <a:pPr marL="457200" indent="-457200">
              <a:buAutoNum type="alphaUcParenBoth"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407361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3.2 of S&amp;S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457199" y="1143000"/>
            <a:ext cx="8275273" cy="5655255"/>
            <a:chOff x="370631" y="1066801"/>
            <a:chExt cx="8361842" cy="573145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1001" y="1066801"/>
              <a:ext cx="8351472" cy="265976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0631" y="3581400"/>
              <a:ext cx="8361841" cy="32168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252745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Prior </a:t>
            </a:r>
            <a:r>
              <a:rPr lang="en-US" dirty="0" smtClean="0"/>
              <a:t>Concepts </a:t>
            </a:r>
            <a:r>
              <a:rPr lang="en-US" dirty="0" smtClean="0"/>
              <a:t>You Need to Know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90600" y="1600200"/>
            <a:ext cx="7924800" cy="3785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400" dirty="0" smtClean="0"/>
              <a:t>Kirchhoff’s Voltage and Current Laws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400" dirty="0" err="1" smtClean="0"/>
              <a:t>Thevenin</a:t>
            </a:r>
            <a:r>
              <a:rPr lang="en-US" sz="2400" dirty="0" smtClean="0"/>
              <a:t> &amp; Norton Theorem: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>
                <a:solidFill>
                  <a:srgbClr val="0000FF"/>
                </a:solidFill>
              </a:rPr>
              <a:t>Any linear electrical network with voltage and current sources and only resistors can be replaced at terminals by an equivalent voltage source, </a:t>
            </a:r>
            <a:r>
              <a:rPr lang="en-US" sz="2400" dirty="0" err="1" smtClean="0">
                <a:solidFill>
                  <a:srgbClr val="0000FF"/>
                </a:solidFill>
              </a:rPr>
              <a:t>V</a:t>
            </a:r>
            <a:r>
              <a:rPr lang="en-US" sz="2400" baseline="-25000" dirty="0" err="1" smtClean="0">
                <a:solidFill>
                  <a:srgbClr val="0000FF"/>
                </a:solidFill>
              </a:rPr>
              <a:t>th</a:t>
            </a:r>
            <a:r>
              <a:rPr lang="en-US" sz="2400" dirty="0" smtClean="0">
                <a:solidFill>
                  <a:srgbClr val="0000FF"/>
                </a:solidFill>
              </a:rPr>
              <a:t>, and an equivalent resistance, </a:t>
            </a:r>
            <a:r>
              <a:rPr lang="en-US" sz="2400" dirty="0" err="1" smtClean="0">
                <a:solidFill>
                  <a:srgbClr val="0000FF"/>
                </a:solidFill>
              </a:rPr>
              <a:t>R</a:t>
            </a:r>
            <a:r>
              <a:rPr lang="en-US" sz="2400" baseline="-25000" dirty="0" err="1" smtClean="0">
                <a:solidFill>
                  <a:srgbClr val="0000FF"/>
                </a:solidFill>
              </a:rPr>
              <a:t>th</a:t>
            </a:r>
            <a:r>
              <a:rPr lang="en-US" sz="2400" dirty="0" smtClean="0">
                <a:solidFill>
                  <a:srgbClr val="0000FF"/>
                </a:solidFill>
              </a:rPr>
              <a:t>.</a:t>
            </a:r>
          </a:p>
          <a:p>
            <a:pPr marL="285750" indent="-285750">
              <a:buFont typeface="Arial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55002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Clicker Question 1 (0 Point)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1" y="1479176"/>
            <a:ext cx="8610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What is the intrinsic carrier density (</a:t>
            </a:r>
            <a:r>
              <a:rPr lang="en-US" sz="3200" b="1" dirty="0" err="1" smtClean="0">
                <a:solidFill>
                  <a:srgbClr val="0000FF"/>
                </a:solidFill>
              </a:rPr>
              <a:t>n</a:t>
            </a:r>
            <a:r>
              <a:rPr lang="en-US" sz="3200" b="1" baseline="-25000" dirty="0" err="1" smtClean="0">
                <a:solidFill>
                  <a:srgbClr val="0000FF"/>
                </a:solidFill>
              </a:rPr>
              <a:t>i</a:t>
            </a:r>
            <a:r>
              <a:rPr lang="en-US" sz="3200" b="1" dirty="0" smtClean="0">
                <a:solidFill>
                  <a:srgbClr val="0000FF"/>
                </a:solidFill>
              </a:rPr>
              <a:t>) of Si at room temperature: </a:t>
            </a:r>
          </a:p>
          <a:p>
            <a:endParaRPr lang="en-US" sz="3200" b="1" dirty="0"/>
          </a:p>
          <a:p>
            <a:pPr marL="457200" indent="-457200" algn="ctr">
              <a:buAutoNum type="alphaUcParenBoth"/>
            </a:pPr>
            <a:r>
              <a:rPr lang="en-US" sz="3200" dirty="0" smtClean="0"/>
              <a:t>10</a:t>
            </a:r>
            <a:r>
              <a:rPr lang="en-US" sz="3200" baseline="30000" dirty="0" smtClean="0"/>
              <a:t>10</a:t>
            </a:r>
            <a:r>
              <a:rPr lang="en-US" sz="3200" dirty="0" smtClean="0"/>
              <a:t> cm</a:t>
            </a:r>
            <a:r>
              <a:rPr lang="en-US" sz="3200" baseline="30000" dirty="0" smtClean="0"/>
              <a:t>-3</a:t>
            </a:r>
          </a:p>
          <a:p>
            <a:pPr marL="457200" indent="-457200" algn="ctr">
              <a:buAutoNum type="alphaUcParenBoth"/>
            </a:pPr>
            <a:endParaRPr lang="en-US" sz="3200" dirty="0" smtClean="0"/>
          </a:p>
          <a:p>
            <a:pPr marL="457200" indent="-457200" algn="ctr">
              <a:buAutoNum type="alphaUcParenBoth"/>
            </a:pPr>
            <a:r>
              <a:rPr lang="en-US" sz="3200" dirty="0" smtClean="0"/>
              <a:t>10</a:t>
            </a:r>
            <a:r>
              <a:rPr lang="en-US" sz="3200" baseline="30000" dirty="0" smtClean="0"/>
              <a:t>22</a:t>
            </a:r>
            <a:r>
              <a:rPr lang="en-US" sz="3200" dirty="0" smtClean="0"/>
              <a:t> cm</a:t>
            </a:r>
            <a:r>
              <a:rPr lang="en-US" sz="3200" baseline="30000" dirty="0" smtClean="0"/>
              <a:t>-3</a:t>
            </a:r>
          </a:p>
          <a:p>
            <a:pPr marL="457200" indent="-457200" algn="ctr">
              <a:buAutoNum type="alphaUcParenBoth"/>
            </a:pPr>
            <a:endParaRPr lang="en-US" sz="3200" dirty="0" smtClean="0"/>
          </a:p>
          <a:p>
            <a:pPr marL="457200" indent="-457200" algn="ctr">
              <a:buAutoNum type="alphaUcParenBoth"/>
            </a:pPr>
            <a:r>
              <a:rPr lang="en-US" sz="3200" dirty="0" smtClean="0"/>
              <a:t>10</a:t>
            </a:r>
            <a:r>
              <a:rPr lang="en-US" sz="3200" baseline="30000" dirty="0" smtClean="0"/>
              <a:t>4</a:t>
            </a:r>
            <a:r>
              <a:rPr lang="en-US" sz="3200" dirty="0" smtClean="0"/>
              <a:t> cm</a:t>
            </a:r>
            <a:r>
              <a:rPr lang="en-US" sz="3200" baseline="30000" dirty="0" smtClean="0"/>
              <a:t>-3</a:t>
            </a:r>
          </a:p>
          <a:p>
            <a:pPr marL="457200" indent="-457200">
              <a:buAutoNum type="alphaUcParenBoth"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227926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Clicker Question 2 (0 Point)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1" y="1479176"/>
            <a:ext cx="86106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How many Si bonds are broken by thermal energy at room temperature?</a:t>
            </a:r>
          </a:p>
          <a:p>
            <a:endParaRPr lang="en-US" sz="3200" b="1" dirty="0"/>
          </a:p>
          <a:p>
            <a:pPr marL="457200" indent="-457200" algn="ctr">
              <a:buAutoNum type="alphaUcParenBoth"/>
            </a:pPr>
            <a:r>
              <a:rPr lang="en-US" sz="3200" dirty="0" smtClean="0"/>
              <a:t>10%</a:t>
            </a:r>
            <a:endParaRPr lang="en-US" sz="3200" baseline="30000" dirty="0" smtClean="0"/>
          </a:p>
          <a:p>
            <a:pPr marL="457200" indent="-457200" algn="ctr">
              <a:buAutoNum type="alphaUcParenBoth"/>
            </a:pPr>
            <a:endParaRPr lang="en-US" sz="3200" dirty="0" smtClean="0"/>
          </a:p>
          <a:p>
            <a:pPr marL="457200" indent="-457200" algn="ctr">
              <a:buAutoNum type="alphaUcParenBoth"/>
            </a:pPr>
            <a:r>
              <a:rPr lang="en-US" sz="3200" dirty="0" smtClean="0"/>
              <a:t>100%</a:t>
            </a:r>
            <a:endParaRPr lang="en-US" sz="3200" baseline="30000" dirty="0" smtClean="0"/>
          </a:p>
          <a:p>
            <a:pPr marL="457200" indent="-457200" algn="ctr">
              <a:buAutoNum type="alphaUcParenBoth"/>
            </a:pPr>
            <a:endParaRPr lang="en-US" sz="3200" dirty="0" smtClean="0"/>
          </a:p>
          <a:p>
            <a:pPr marL="457200" indent="-457200" algn="ctr">
              <a:buAutoNum type="alphaUcParenBoth"/>
            </a:pPr>
            <a:r>
              <a:rPr lang="en-US" sz="3200" dirty="0" smtClean="0"/>
              <a:t> ~1 per 10</a:t>
            </a:r>
            <a:r>
              <a:rPr lang="en-US" sz="3200" baseline="30000" dirty="0" smtClean="0"/>
              <a:t>13</a:t>
            </a:r>
            <a:r>
              <a:rPr lang="en-US" sz="3200" dirty="0" smtClean="0"/>
              <a:t> bonds</a:t>
            </a:r>
          </a:p>
          <a:p>
            <a:pPr marL="457200" indent="-457200" algn="ctr">
              <a:buAutoNum type="alphaUcParenBoth"/>
            </a:pPr>
            <a:endParaRPr lang="en-US" sz="3200" dirty="0"/>
          </a:p>
          <a:p>
            <a:pPr marL="457200" indent="-457200" algn="ctr">
              <a:buAutoNum type="alphaUcParenBoth"/>
            </a:pPr>
            <a:r>
              <a:rPr lang="en-US" sz="3200" dirty="0" smtClean="0"/>
              <a:t>50%</a:t>
            </a:r>
          </a:p>
          <a:p>
            <a:pPr marL="457200" indent="-457200">
              <a:buAutoNum type="alphaUcParenBoth"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06134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Clicker Question 3 (0 Point)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1" y="1479176"/>
            <a:ext cx="8610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Si: T=300K, N</a:t>
            </a:r>
            <a:r>
              <a:rPr lang="en-US" sz="3200" b="1" baseline="-25000" dirty="0" smtClean="0">
                <a:solidFill>
                  <a:srgbClr val="0000FF"/>
                </a:solidFill>
              </a:rPr>
              <a:t>D</a:t>
            </a:r>
            <a:r>
              <a:rPr lang="en-US" sz="3200" b="1" dirty="0" smtClean="0">
                <a:solidFill>
                  <a:srgbClr val="0000FF"/>
                </a:solidFill>
              </a:rPr>
              <a:t>=10</a:t>
            </a:r>
            <a:r>
              <a:rPr lang="en-US" sz="3200" b="1" baseline="30000" dirty="0" smtClean="0">
                <a:solidFill>
                  <a:srgbClr val="0000FF"/>
                </a:solidFill>
              </a:rPr>
              <a:t>17</a:t>
            </a:r>
            <a:r>
              <a:rPr lang="en-US" sz="3200" b="1" dirty="0" smtClean="0">
                <a:solidFill>
                  <a:srgbClr val="0000FF"/>
                </a:solidFill>
              </a:rPr>
              <a:t>/cm</a:t>
            </a:r>
            <a:r>
              <a:rPr lang="en-US" sz="3200" b="1" baseline="30000" dirty="0" smtClean="0">
                <a:solidFill>
                  <a:srgbClr val="0000FF"/>
                </a:solidFill>
              </a:rPr>
              <a:t>3</a:t>
            </a:r>
            <a:r>
              <a:rPr lang="en-US" sz="3200" b="1" dirty="0" smtClean="0">
                <a:solidFill>
                  <a:srgbClr val="0000FF"/>
                </a:solidFill>
              </a:rPr>
              <a:t>, is it n type or p type?</a:t>
            </a:r>
          </a:p>
          <a:p>
            <a:endParaRPr lang="en-US" sz="3200" b="1" dirty="0"/>
          </a:p>
          <a:p>
            <a:pPr marL="457200" indent="-457200" algn="ctr">
              <a:buAutoNum type="alphaUcParenBoth"/>
            </a:pPr>
            <a:r>
              <a:rPr lang="en-US" sz="3200" dirty="0" smtClean="0"/>
              <a:t>n type</a:t>
            </a:r>
            <a:endParaRPr lang="en-US" sz="3200" baseline="30000" dirty="0" smtClean="0"/>
          </a:p>
          <a:p>
            <a:pPr marL="457200" indent="-457200" algn="ctr">
              <a:buAutoNum type="alphaUcParenBoth"/>
            </a:pPr>
            <a:endParaRPr lang="en-US" sz="3200" dirty="0" smtClean="0"/>
          </a:p>
          <a:p>
            <a:pPr marL="457200" indent="-457200" algn="ctr">
              <a:buAutoNum type="alphaUcParenBoth"/>
            </a:pPr>
            <a:r>
              <a:rPr lang="en-US" sz="3200" dirty="0" smtClean="0"/>
              <a:t>p type</a:t>
            </a:r>
            <a:endParaRPr lang="en-US" sz="3200" baseline="30000" dirty="0" smtClean="0"/>
          </a:p>
          <a:p>
            <a:pPr marL="457200" indent="-457200" algn="ctr">
              <a:buAutoNum type="alphaUcParenBoth"/>
            </a:pPr>
            <a:endParaRPr lang="en-US" sz="3200" dirty="0" smtClean="0"/>
          </a:p>
          <a:p>
            <a:pPr marL="457200" indent="-457200" algn="ctr">
              <a:buAutoNum type="alphaUcParenBoth"/>
            </a:pPr>
            <a:r>
              <a:rPr lang="en-US" sz="3200" dirty="0" smtClean="0"/>
              <a:t> intrinsic</a:t>
            </a:r>
          </a:p>
          <a:p>
            <a:pPr marL="457200" indent="-457200" algn="ctr">
              <a:buAutoNum type="alphaUcParenBoth"/>
            </a:pPr>
            <a:endParaRPr lang="en-US" sz="3200" dirty="0"/>
          </a:p>
          <a:p>
            <a:pPr marL="457200" indent="-457200">
              <a:buAutoNum type="alphaUcParenBoth"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68526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Clicker Question 4 (0 Point)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1" y="1479176"/>
            <a:ext cx="8610600" cy="5180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Si: T=300K, N</a:t>
            </a:r>
            <a:r>
              <a:rPr lang="en-US" sz="3200" b="1" baseline="-25000" dirty="0" smtClean="0">
                <a:solidFill>
                  <a:srgbClr val="0000FF"/>
                </a:solidFill>
              </a:rPr>
              <a:t>D</a:t>
            </a:r>
            <a:r>
              <a:rPr lang="en-US" sz="3200" b="1" dirty="0" smtClean="0">
                <a:solidFill>
                  <a:srgbClr val="0000FF"/>
                </a:solidFill>
              </a:rPr>
              <a:t>=10</a:t>
            </a:r>
            <a:r>
              <a:rPr lang="en-US" sz="3200" b="1" baseline="30000" dirty="0" smtClean="0">
                <a:solidFill>
                  <a:srgbClr val="0000FF"/>
                </a:solidFill>
              </a:rPr>
              <a:t>17</a:t>
            </a:r>
            <a:r>
              <a:rPr lang="en-US" sz="3200" b="1" dirty="0" smtClean="0">
                <a:solidFill>
                  <a:srgbClr val="0000FF"/>
                </a:solidFill>
              </a:rPr>
              <a:t>/cm</a:t>
            </a:r>
            <a:r>
              <a:rPr lang="en-US" sz="3200" b="1" baseline="30000" dirty="0" smtClean="0">
                <a:solidFill>
                  <a:srgbClr val="0000FF"/>
                </a:solidFill>
              </a:rPr>
              <a:t>3</a:t>
            </a:r>
            <a:r>
              <a:rPr lang="en-US" sz="3200" b="1" dirty="0" smtClean="0">
                <a:solidFill>
                  <a:srgbClr val="0000FF"/>
                </a:solidFill>
              </a:rPr>
              <a:t>, hole concentration p=?</a:t>
            </a:r>
          </a:p>
          <a:p>
            <a:endParaRPr lang="en-US" sz="3200" b="1" dirty="0"/>
          </a:p>
          <a:p>
            <a:pPr marL="457200" indent="-457200" algn="ctr">
              <a:buAutoNum type="alphaUcParenBoth"/>
            </a:pPr>
            <a:r>
              <a:rPr lang="en-US" sz="3200" dirty="0" smtClean="0"/>
              <a:t>10</a:t>
            </a:r>
            <a:r>
              <a:rPr lang="en-US" sz="3200" baseline="30000" dirty="0" smtClean="0"/>
              <a:t>17</a:t>
            </a:r>
            <a:r>
              <a:rPr lang="en-US" sz="3200" dirty="0" smtClean="0"/>
              <a:t>/cm</a:t>
            </a:r>
            <a:r>
              <a:rPr lang="en-US" sz="3200" baseline="30000" dirty="0" smtClean="0"/>
              <a:t>3</a:t>
            </a:r>
          </a:p>
          <a:p>
            <a:pPr marL="457200" indent="-457200" algn="ctr">
              <a:buAutoNum type="alphaUcParenBoth"/>
            </a:pPr>
            <a:endParaRPr lang="en-US" sz="3200" baseline="30000" dirty="0"/>
          </a:p>
          <a:p>
            <a:pPr marL="457200" indent="-457200" algn="ctr">
              <a:buAutoNum type="alphaUcParenBoth"/>
            </a:pPr>
            <a:r>
              <a:rPr lang="en-US" sz="3200" dirty="0" smtClean="0"/>
              <a:t>0/cm</a:t>
            </a:r>
            <a:r>
              <a:rPr lang="en-US" sz="3200" baseline="30000" dirty="0" smtClean="0"/>
              <a:t>3</a:t>
            </a:r>
            <a:endParaRPr lang="en-US" sz="3200" baseline="30000" dirty="0"/>
          </a:p>
          <a:p>
            <a:pPr marL="457200" indent="-457200" algn="ctr">
              <a:buAutoNum type="alphaUcParenBoth"/>
            </a:pPr>
            <a:endParaRPr lang="en-US" sz="3200" dirty="0" smtClean="0"/>
          </a:p>
          <a:p>
            <a:pPr marL="457200" indent="-457200" algn="ctr">
              <a:buAutoNum type="alphaUcParenBoth"/>
            </a:pPr>
            <a:r>
              <a:rPr lang="en-US" sz="3200" dirty="0" smtClean="0"/>
              <a:t>10</a:t>
            </a:r>
            <a:r>
              <a:rPr lang="en-US" sz="3200" baseline="30000" dirty="0" smtClean="0"/>
              <a:t>10</a:t>
            </a:r>
            <a:r>
              <a:rPr lang="en-US" sz="3200" dirty="0" smtClean="0"/>
              <a:t>/cm</a:t>
            </a:r>
            <a:r>
              <a:rPr lang="en-US" sz="3200" baseline="30000" dirty="0" smtClean="0"/>
              <a:t>3</a:t>
            </a:r>
          </a:p>
          <a:p>
            <a:pPr marL="457200" indent="-457200" algn="ctr">
              <a:buAutoNum type="alphaUcParenBoth"/>
            </a:pPr>
            <a:endParaRPr lang="en-US" sz="3200" baseline="30000" dirty="0"/>
          </a:p>
          <a:p>
            <a:pPr marL="457200" indent="-457200" algn="ctr">
              <a:buFontTx/>
              <a:buAutoNum type="alphaUcParenBoth"/>
            </a:pPr>
            <a:r>
              <a:rPr lang="en-US" sz="3200" dirty="0" smtClean="0"/>
              <a:t>10</a:t>
            </a:r>
            <a:r>
              <a:rPr lang="en-US" sz="3200" baseline="30000" dirty="0" smtClean="0"/>
              <a:t>3</a:t>
            </a:r>
            <a:r>
              <a:rPr lang="en-US" sz="3200" dirty="0" smtClean="0"/>
              <a:t>/cm</a:t>
            </a:r>
            <a:r>
              <a:rPr lang="en-US" sz="3200" baseline="30000" dirty="0" smtClean="0"/>
              <a:t>3</a:t>
            </a:r>
            <a:endParaRPr lang="en-US" sz="3200" baseline="30000" dirty="0"/>
          </a:p>
          <a:p>
            <a:pPr marL="457200" indent="-457200" algn="ctr">
              <a:buAutoNum type="alphaUcParenBoth"/>
            </a:pPr>
            <a:endParaRPr lang="en-US" sz="3200" dirty="0"/>
          </a:p>
          <a:p>
            <a:pPr marL="457200" indent="-457200">
              <a:buAutoNum type="alphaUcParenBoth"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35346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ECE 255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363371" y="3276600"/>
            <a:ext cx="1752600" cy="338554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</a:rPr>
              <a:t>Small Signal Model</a:t>
            </a:r>
            <a:endParaRPr lang="en-US" sz="1600" dirty="0">
              <a:solidFill>
                <a:srgbClr val="FFFFFF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8514488"/>
              </p:ext>
            </p:extLst>
          </p:nvPr>
        </p:nvGraphicFramePr>
        <p:xfrm>
          <a:off x="1601371" y="2286000"/>
          <a:ext cx="4114800" cy="640080"/>
        </p:xfrm>
        <a:graphic>
          <a:graphicData uri="http://schemas.openxmlformats.org/drawingml/2006/table">
            <a:tbl>
              <a:tblPr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{21E4AEA4-8DFA-4A89-87EB-49C32662AFE0}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Diode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200" b="0" dirty="0" smtClean="0">
                          <a:solidFill>
                            <a:schemeClr val="bg1"/>
                          </a:solidFill>
                        </a:rPr>
                        <a:t>Normal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200" b="0" dirty="0" smtClean="0">
                          <a:solidFill>
                            <a:schemeClr val="bg1"/>
                          </a:solidFill>
                        </a:rPr>
                        <a:t>Breakdown</a:t>
                      </a:r>
                      <a:endParaRPr lang="en-US" sz="12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Bipolar</a:t>
                      </a:r>
                      <a:r>
                        <a:rPr lang="en-US" sz="1200" baseline="0" dirty="0" smtClean="0">
                          <a:solidFill>
                            <a:schemeClr val="bg1"/>
                          </a:solidFill>
                        </a:rPr>
                        <a:t> Junction Transistor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200" b="0" dirty="0" smtClean="0">
                          <a:solidFill>
                            <a:schemeClr val="bg1"/>
                          </a:solidFill>
                        </a:rPr>
                        <a:t>Q (</a:t>
                      </a:r>
                      <a:r>
                        <a:rPr lang="en-US" sz="1200" b="0" dirty="0" err="1" smtClean="0">
                          <a:solidFill>
                            <a:schemeClr val="bg1"/>
                          </a:solidFill>
                        </a:rPr>
                        <a:t>I</a:t>
                      </a:r>
                      <a:r>
                        <a:rPr lang="en-US" sz="1200" b="0" baseline="-25000" dirty="0" err="1" smtClean="0">
                          <a:solidFill>
                            <a:schemeClr val="bg1"/>
                          </a:solidFill>
                        </a:rPr>
                        <a:t>c</a:t>
                      </a:r>
                      <a:r>
                        <a:rPr lang="en-US" sz="1200" b="0" dirty="0" smtClean="0">
                          <a:solidFill>
                            <a:schemeClr val="bg1"/>
                          </a:solidFill>
                        </a:rPr>
                        <a:t>,</a:t>
                      </a:r>
                      <a:r>
                        <a:rPr lang="en-US" sz="1200" b="0" baseline="0" dirty="0" smtClean="0">
                          <a:solidFill>
                            <a:schemeClr val="bg1"/>
                          </a:solidFill>
                        </a:rPr>
                        <a:t> V</a:t>
                      </a:r>
                      <a:r>
                        <a:rPr lang="en-US" sz="1200" b="0" baseline="-25000" dirty="0" smtClean="0">
                          <a:solidFill>
                            <a:schemeClr val="bg1"/>
                          </a:solidFill>
                        </a:rPr>
                        <a:t>CE</a:t>
                      </a:r>
                      <a:r>
                        <a:rPr lang="en-US" sz="1200" b="0" baseline="0" dirty="0" smtClean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en-US" sz="12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Field-effect Transistor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200" b="0" dirty="0" smtClean="0">
                          <a:solidFill>
                            <a:schemeClr val="bg1"/>
                          </a:solidFill>
                        </a:rPr>
                        <a:t>Q (I</a:t>
                      </a:r>
                      <a:r>
                        <a:rPr lang="en-US" sz="1200" b="0" baseline="-25000" dirty="0" smtClean="0">
                          <a:solidFill>
                            <a:schemeClr val="bg1"/>
                          </a:solidFill>
                        </a:rPr>
                        <a:t>DS</a:t>
                      </a:r>
                      <a:r>
                        <a:rPr lang="en-US" sz="1200" b="0" dirty="0" smtClean="0">
                          <a:solidFill>
                            <a:schemeClr val="bg1"/>
                          </a:solidFill>
                        </a:rPr>
                        <a:t>,</a:t>
                      </a:r>
                      <a:r>
                        <a:rPr lang="en-US" sz="1200" b="0" baseline="0" dirty="0" smtClean="0">
                          <a:solidFill>
                            <a:schemeClr val="bg1"/>
                          </a:solidFill>
                        </a:rPr>
                        <a:t> V</a:t>
                      </a:r>
                      <a:r>
                        <a:rPr lang="en-US" sz="1200" b="0" baseline="-25000" dirty="0" smtClean="0">
                          <a:solidFill>
                            <a:schemeClr val="bg1"/>
                          </a:solidFill>
                        </a:rPr>
                        <a:t>DS</a:t>
                      </a:r>
                      <a:r>
                        <a:rPr lang="en-US" sz="1200" b="0" baseline="0" dirty="0" smtClean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en-US" sz="12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0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0283240"/>
              </p:ext>
            </p:extLst>
          </p:nvPr>
        </p:nvGraphicFramePr>
        <p:xfrm>
          <a:off x="2668171" y="1295400"/>
          <a:ext cx="2133600" cy="640080"/>
        </p:xfrm>
        <a:graphic>
          <a:graphicData uri="http://schemas.openxmlformats.org/drawingml/2006/table">
            <a:tbl>
              <a:tblPr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{21E4AEA4-8DFA-4A89-87EB-49C32662AFE0}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bg1"/>
                          </a:solidFill>
                        </a:rPr>
                        <a:t>Introduction</a:t>
                      </a:r>
                      <a:r>
                        <a:rPr lang="en-US" sz="1200" b="0" baseline="0" dirty="0" smtClean="0">
                          <a:solidFill>
                            <a:schemeClr val="bg1"/>
                          </a:solidFill>
                        </a:rPr>
                        <a:t> to Semiconductor</a:t>
                      </a:r>
                    </a:p>
                    <a:p>
                      <a:r>
                        <a:rPr lang="en-US" sz="1200" b="0" baseline="0" dirty="0" smtClean="0">
                          <a:solidFill>
                            <a:schemeClr val="bg1"/>
                          </a:solidFill>
                        </a:rPr>
                        <a:t>Drift Currents</a:t>
                      </a:r>
                    </a:p>
                    <a:p>
                      <a:r>
                        <a:rPr lang="en-US" sz="1200" b="0" baseline="0" dirty="0" smtClean="0">
                          <a:solidFill>
                            <a:schemeClr val="bg1"/>
                          </a:solidFill>
                        </a:rPr>
                        <a:t>Diffusion Currents</a:t>
                      </a:r>
                      <a:endParaRPr lang="en-US" sz="12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0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7593906"/>
              </p:ext>
            </p:extLst>
          </p:nvPr>
        </p:nvGraphicFramePr>
        <p:xfrm>
          <a:off x="2287171" y="3886200"/>
          <a:ext cx="4191000" cy="1371600"/>
        </p:xfrm>
        <a:graphic>
          <a:graphicData uri="http://schemas.openxmlformats.org/drawingml/2006/table">
            <a:tbl>
              <a:tblPr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{21E4AEA4-8DFA-4A89-87EB-49C32662AFE0}</a:tableStyleId>
              </a:tblPr>
              <a:tblGrid>
                <a:gridCol w="2095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5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Bipolar</a:t>
                      </a:r>
                      <a:r>
                        <a:rPr lang="en-US" sz="1200" baseline="0" dirty="0" smtClean="0">
                          <a:solidFill>
                            <a:schemeClr val="bg1"/>
                          </a:solidFill>
                        </a:rPr>
                        <a:t> Junction Transistor Based Amplifier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200" baseline="0" dirty="0" smtClean="0">
                          <a:solidFill>
                            <a:schemeClr val="bg1"/>
                          </a:solidFill>
                        </a:rPr>
                        <a:t>Voltage Gain, Av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200" baseline="0" dirty="0" smtClean="0">
                          <a:solidFill>
                            <a:schemeClr val="bg1"/>
                          </a:solidFill>
                        </a:rPr>
                        <a:t>Input, Output Resistance</a:t>
                      </a:r>
                    </a:p>
                    <a:p>
                      <a:pPr marL="628650" lvl="1" indent="-171450">
                        <a:buFont typeface="Wingdings" charset="2"/>
                        <a:buChar char="Ø"/>
                      </a:pPr>
                      <a:r>
                        <a:rPr lang="en-US" sz="1200" b="0" dirty="0" smtClean="0">
                          <a:solidFill>
                            <a:schemeClr val="bg1"/>
                          </a:solidFill>
                        </a:rPr>
                        <a:t>Common-Emitter</a:t>
                      </a:r>
                    </a:p>
                    <a:p>
                      <a:pPr marL="628650" lvl="1" indent="-171450">
                        <a:buFont typeface="Wingdings" charset="2"/>
                        <a:buChar char="Ø"/>
                      </a:pPr>
                      <a:r>
                        <a:rPr lang="en-US" sz="1200" b="0" dirty="0" smtClean="0">
                          <a:solidFill>
                            <a:schemeClr val="bg1"/>
                          </a:solidFill>
                        </a:rPr>
                        <a:t>Common-Collector</a:t>
                      </a:r>
                    </a:p>
                    <a:p>
                      <a:pPr marL="628650" lvl="1" indent="-171450">
                        <a:buFont typeface="Wingdings" charset="2"/>
                        <a:buChar char="Ø"/>
                      </a:pPr>
                      <a:r>
                        <a:rPr lang="en-US" sz="1200" b="0" dirty="0" smtClean="0">
                          <a:solidFill>
                            <a:schemeClr val="bg1"/>
                          </a:solidFill>
                        </a:rPr>
                        <a:t>Common-Base</a:t>
                      </a:r>
                      <a:endParaRPr lang="en-US" sz="12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Field-effect Transistor Based Amplifier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200" baseline="0" dirty="0" smtClean="0">
                          <a:solidFill>
                            <a:schemeClr val="bg1"/>
                          </a:solidFill>
                        </a:rPr>
                        <a:t>Voltage Gain, Av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200" baseline="0" dirty="0" smtClean="0">
                          <a:solidFill>
                            <a:schemeClr val="bg1"/>
                          </a:solidFill>
                        </a:rPr>
                        <a:t>Input, Output Resistance</a:t>
                      </a:r>
                    </a:p>
                    <a:p>
                      <a:pPr marL="628650" lvl="1" indent="-171450">
                        <a:buFont typeface="Wingdings" charset="2"/>
                        <a:buChar char="Ø"/>
                      </a:pPr>
                      <a:r>
                        <a:rPr lang="en-US" sz="1200" b="0" dirty="0" smtClean="0">
                          <a:solidFill>
                            <a:schemeClr val="bg1"/>
                          </a:solidFill>
                        </a:rPr>
                        <a:t>Common-Source</a:t>
                      </a:r>
                    </a:p>
                    <a:p>
                      <a:pPr marL="628650" lvl="1" indent="-171450">
                        <a:buFont typeface="Wingdings" charset="2"/>
                        <a:buChar char="Ø"/>
                      </a:pPr>
                      <a:r>
                        <a:rPr lang="en-US" sz="1200" b="0" dirty="0" smtClean="0">
                          <a:solidFill>
                            <a:schemeClr val="bg1"/>
                          </a:solidFill>
                        </a:rPr>
                        <a:t>Common-Drain</a:t>
                      </a:r>
                    </a:p>
                    <a:p>
                      <a:pPr marL="628650" lvl="1" indent="-171450">
                        <a:buFont typeface="Wingdings" charset="2"/>
                        <a:buChar char="Ø"/>
                      </a:pPr>
                      <a:r>
                        <a:rPr lang="en-US" sz="1200" b="0" dirty="0" smtClean="0">
                          <a:solidFill>
                            <a:schemeClr val="bg1"/>
                          </a:solidFill>
                        </a:rPr>
                        <a:t>Common-Gate</a:t>
                      </a:r>
                      <a:endParaRPr lang="en-US" sz="12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0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792371" y="2362200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DC Analysis</a:t>
            </a:r>
            <a:endParaRPr lang="en-US" dirty="0"/>
          </a:p>
        </p:txBody>
      </p:sp>
      <p:sp>
        <p:nvSpPr>
          <p:cNvPr id="12" name="Down Arrow 11"/>
          <p:cNvSpPr/>
          <p:nvPr/>
        </p:nvSpPr>
        <p:spPr>
          <a:xfrm>
            <a:off x="3506371" y="2971800"/>
            <a:ext cx="152400" cy="228600"/>
          </a:xfrm>
          <a:prstGeom prst="downArrow">
            <a:avLst/>
          </a:prstGeom>
          <a:solidFill>
            <a:srgbClr val="0000FF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3506371" y="3657600"/>
            <a:ext cx="152400" cy="228600"/>
          </a:xfrm>
          <a:prstGeom prst="downArrow">
            <a:avLst/>
          </a:prstGeom>
          <a:solidFill>
            <a:srgbClr val="0000FF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420771" y="3276600"/>
            <a:ext cx="1752600" cy="338554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</a:rPr>
              <a:t>Small Signal Model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5030371" y="2971800"/>
            <a:ext cx="152400" cy="228600"/>
          </a:xfrm>
          <a:prstGeom prst="downArrow">
            <a:avLst/>
          </a:prstGeom>
          <a:solidFill>
            <a:srgbClr val="0000FF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5030371" y="3657600"/>
            <a:ext cx="152400" cy="228600"/>
          </a:xfrm>
          <a:prstGeom prst="downArrow">
            <a:avLst/>
          </a:prstGeom>
          <a:solidFill>
            <a:srgbClr val="0000FF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1508382"/>
              </p:ext>
            </p:extLst>
          </p:nvPr>
        </p:nvGraphicFramePr>
        <p:xfrm>
          <a:off x="2287171" y="5715000"/>
          <a:ext cx="4191000" cy="822960"/>
        </p:xfrm>
        <a:graphic>
          <a:graphicData uri="http://schemas.openxmlformats.org/drawingml/2006/table">
            <a:tbl>
              <a:tblPr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{21E4AEA4-8DFA-4A89-87EB-49C32662AFE0}</a:tableStyleId>
              </a:tblPr>
              <a:tblGrid>
                <a:gridCol w="2095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5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Bipolar</a:t>
                      </a:r>
                      <a:r>
                        <a:rPr lang="en-US" sz="1200" baseline="0" dirty="0" smtClean="0">
                          <a:solidFill>
                            <a:schemeClr val="bg1"/>
                          </a:solidFill>
                        </a:rPr>
                        <a:t> Junction Transistor Based Amplifier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200" baseline="0" dirty="0" smtClean="0">
                          <a:solidFill>
                            <a:schemeClr val="bg1"/>
                          </a:solidFill>
                        </a:rPr>
                        <a:t>Low cutoff frequency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200" baseline="0" dirty="0" smtClean="0">
                          <a:solidFill>
                            <a:schemeClr val="bg1"/>
                          </a:solidFill>
                        </a:rPr>
                        <a:t>High cutoff </a:t>
                      </a:r>
                      <a:r>
                        <a:rPr lang="en-US" sz="1200" baseline="0" dirty="0" err="1" smtClean="0">
                          <a:solidFill>
                            <a:schemeClr val="bg1"/>
                          </a:solidFill>
                        </a:rPr>
                        <a:t>freqency</a:t>
                      </a:r>
                      <a:endParaRPr lang="en-US" sz="1200" baseline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Field-effect Transistor Based Amplifier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200" baseline="0" dirty="0" smtClean="0">
                          <a:solidFill>
                            <a:schemeClr val="bg1"/>
                          </a:solidFill>
                        </a:rPr>
                        <a:t>Low cutoff frequency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200" baseline="0" dirty="0" smtClean="0">
                          <a:solidFill>
                            <a:schemeClr val="bg1"/>
                          </a:solidFill>
                        </a:rPr>
                        <a:t>High cutoff </a:t>
                      </a:r>
                      <a:r>
                        <a:rPr lang="en-US" sz="1200" baseline="0" dirty="0" err="1" smtClean="0">
                          <a:solidFill>
                            <a:schemeClr val="bg1"/>
                          </a:solidFill>
                        </a:rPr>
                        <a:t>freqency</a:t>
                      </a:r>
                      <a:endParaRPr lang="en-US" sz="1200" baseline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0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8" name="Down Arrow 17"/>
          <p:cNvSpPr/>
          <p:nvPr/>
        </p:nvSpPr>
        <p:spPr>
          <a:xfrm>
            <a:off x="3506371" y="5410200"/>
            <a:ext cx="152400" cy="228600"/>
          </a:xfrm>
          <a:prstGeom prst="downArrow">
            <a:avLst/>
          </a:prstGeom>
          <a:solidFill>
            <a:srgbClr val="0000FF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>
            <a:off x="5106571" y="5410200"/>
            <a:ext cx="152400" cy="228600"/>
          </a:xfrm>
          <a:prstGeom prst="downArrow">
            <a:avLst/>
          </a:prstGeom>
          <a:solidFill>
            <a:srgbClr val="0000FF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554371" y="4419600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 Analysis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554371" y="5943600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Frequency Analysis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877971" y="1371600"/>
            <a:ext cx="1754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Basic Knowledge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38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The Start of the Modern Electronics Era</a:t>
            </a:r>
          </a:p>
        </p:txBody>
      </p:sp>
      <p:pic>
        <p:nvPicPr>
          <p:cNvPr id="215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19288"/>
            <a:ext cx="3451225" cy="283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575" y="1933575"/>
            <a:ext cx="3451225" cy="283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2" name="Rectangle 6"/>
          <p:cNvSpPr>
            <a:spLocks noChangeArrowheads="1"/>
          </p:cNvSpPr>
          <p:nvPr/>
        </p:nvSpPr>
        <p:spPr bwMode="auto">
          <a:xfrm>
            <a:off x="609600" y="4905375"/>
            <a:ext cx="38100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800"/>
              <a:t>Bardeen, Shockley, and Brattain at Bell Labs - Brattain and Bardeen invented the bipolar transistor in 1947.</a:t>
            </a:r>
            <a:endParaRPr lang="en-US" altLang="en-US" sz="1600"/>
          </a:p>
        </p:txBody>
      </p:sp>
      <p:sp>
        <p:nvSpPr>
          <p:cNvPr id="21513" name="Rectangle 7"/>
          <p:cNvSpPr>
            <a:spLocks noChangeArrowheads="1"/>
          </p:cNvSpPr>
          <p:nvPr/>
        </p:nvSpPr>
        <p:spPr bwMode="auto">
          <a:xfrm>
            <a:off x="4724400" y="4905375"/>
            <a:ext cx="37338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800"/>
              <a:t>The first germanium bipolar transistor.  Roughly 50 years later, electronics account for 10% (4 trillion dollars) of the world GDP.</a:t>
            </a:r>
            <a:endParaRPr lang="en-US" altLang="en-US" sz="1600"/>
          </a:p>
        </p:txBody>
      </p:sp>
    </p:spTree>
    <p:extLst>
      <p:ext uri="{BB962C8B-B14F-4D97-AF65-F5344CB8AC3E}">
        <p14:creationId xmlns:p14="http://schemas.microsoft.com/office/powerpoint/2010/main" val="153420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Evolution of Electronic Devices</a:t>
            </a:r>
          </a:p>
        </p:txBody>
      </p:sp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850" y="1905000"/>
            <a:ext cx="389255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1066800" y="2606675"/>
            <a:ext cx="12160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/>
            <a:r>
              <a:rPr lang="en-US" altLang="en-US"/>
              <a:t>Vacuum</a:t>
            </a:r>
          </a:p>
          <a:p>
            <a:pPr algn="ctr"/>
            <a:r>
              <a:rPr lang="en-US" altLang="en-US"/>
              <a:t>Tubes</a:t>
            </a:r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6934200" y="2606675"/>
            <a:ext cx="15382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/>
            <a:r>
              <a:rPr lang="en-US" altLang="en-US"/>
              <a:t>Discrete</a:t>
            </a:r>
          </a:p>
          <a:p>
            <a:pPr algn="ctr"/>
            <a:r>
              <a:rPr lang="en-US" altLang="en-US"/>
              <a:t>Transistors</a:t>
            </a:r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830263" y="4267200"/>
            <a:ext cx="17589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/>
            <a:r>
              <a:rPr lang="en-US" altLang="en-US"/>
              <a:t>SSI and MSI</a:t>
            </a:r>
          </a:p>
          <a:p>
            <a:pPr algn="ctr"/>
            <a:r>
              <a:rPr lang="en-US" altLang="en-US"/>
              <a:t>Integrated</a:t>
            </a:r>
          </a:p>
          <a:p>
            <a:pPr algn="ctr"/>
            <a:r>
              <a:rPr lang="en-US" altLang="en-US"/>
              <a:t>Circuits</a:t>
            </a:r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6705600" y="4343400"/>
            <a:ext cx="202882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/>
            <a:r>
              <a:rPr lang="en-US" altLang="en-US"/>
              <a:t>VLSI</a:t>
            </a:r>
          </a:p>
          <a:p>
            <a:pPr algn="ctr"/>
            <a:r>
              <a:rPr lang="en-US" altLang="en-US"/>
              <a:t>Surface-Mount</a:t>
            </a:r>
          </a:p>
          <a:p>
            <a:pPr algn="ctr"/>
            <a:r>
              <a:rPr lang="en-US" altLang="en-US"/>
              <a:t>Circuits</a:t>
            </a:r>
          </a:p>
        </p:txBody>
      </p:sp>
    </p:spTree>
    <p:extLst>
      <p:ext uri="{BB962C8B-B14F-4D97-AF65-F5344CB8AC3E}">
        <p14:creationId xmlns:p14="http://schemas.microsoft.com/office/powerpoint/2010/main" val="183722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Moore’s Law</a:t>
            </a:r>
          </a:p>
        </p:txBody>
      </p:sp>
      <p:pic>
        <p:nvPicPr>
          <p:cNvPr id="2" name="Picture 1" descr="Transistor_Count_and_Moore's_Law_-_2011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219200"/>
            <a:ext cx="5638800" cy="50678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0600" y="6248400"/>
            <a:ext cx="7597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number of transistors in a dense IC doubles approximately every two years.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79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Device Feature Size </a:t>
            </a:r>
          </a:p>
        </p:txBody>
      </p:sp>
      <p:sp>
        <p:nvSpPr>
          <p:cNvPr id="29702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altLang="en-US" sz="2400" smtClean="0"/>
              <a:t>Feature size reductions enabled by process innovations.</a:t>
            </a:r>
          </a:p>
          <a:p>
            <a:pPr eaLnBrk="1" hangingPunct="1"/>
            <a:r>
              <a:rPr lang="en-US" altLang="en-US" sz="2400" smtClean="0"/>
              <a:t>Smaller features lead to more transistors per unit area and therefore higher density.</a:t>
            </a:r>
          </a:p>
        </p:txBody>
      </p:sp>
      <p:pic>
        <p:nvPicPr>
          <p:cNvPr id="29703" name="Picture 7" descr="fig01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28800"/>
            <a:ext cx="4038600" cy="398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343400" y="5961316"/>
            <a:ext cx="4648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545454"/>
                </a:solidFill>
                <a:latin typeface="arial" panose="020B0604020202020204" pitchFamily="34" charset="0"/>
              </a:rPr>
              <a:t> </a:t>
            </a:r>
            <a:r>
              <a:rPr lang="en-US" sz="1400" dirty="0" smtClean="0">
                <a:solidFill>
                  <a:srgbClr val="545454"/>
                </a:solidFill>
                <a:latin typeface="arial" panose="020B0604020202020204" pitchFamily="34" charset="0"/>
              </a:rPr>
              <a:t>ISSCC--International </a:t>
            </a:r>
            <a:r>
              <a:rPr lang="en-US" sz="1400" dirty="0">
                <a:solidFill>
                  <a:srgbClr val="545454"/>
                </a:solidFill>
                <a:latin typeface="arial" panose="020B0604020202020204" pitchFamily="34" charset="0"/>
              </a:rPr>
              <a:t>Solid-State Circuits </a:t>
            </a:r>
            <a:r>
              <a:rPr lang="en-US" sz="1400" dirty="0" smtClean="0">
                <a:solidFill>
                  <a:srgbClr val="545454"/>
                </a:solidFill>
                <a:latin typeface="arial" panose="020B0604020202020204" pitchFamily="34" charset="0"/>
              </a:rPr>
              <a:t>Conference</a:t>
            </a:r>
          </a:p>
          <a:p>
            <a:r>
              <a:rPr lang="en-US" sz="1400" dirty="0"/>
              <a:t> </a:t>
            </a:r>
            <a:r>
              <a:rPr lang="en-US" sz="1400" dirty="0" smtClean="0"/>
              <a:t>ITRS--International </a:t>
            </a:r>
            <a:r>
              <a:rPr lang="en-US" sz="1400" dirty="0"/>
              <a:t>Technology Roadmap for Semiconductors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1455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Rapid Increase in Density of Microelectronics</a:t>
            </a:r>
          </a:p>
        </p:txBody>
      </p:sp>
      <p:sp>
        <p:nvSpPr>
          <p:cNvPr id="31750" name="Rectangle 5"/>
          <p:cNvSpPr>
            <a:spLocks noChangeArrowheads="1"/>
          </p:cNvSpPr>
          <p:nvPr/>
        </p:nvSpPr>
        <p:spPr bwMode="auto">
          <a:xfrm>
            <a:off x="1600200" y="5562600"/>
            <a:ext cx="5715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800" dirty="0"/>
              <a:t>Memory chip density </a:t>
            </a:r>
            <a:r>
              <a:rPr lang="en-US" altLang="en-US" sz="1800" dirty="0" smtClean="0"/>
              <a:t>versus time</a:t>
            </a:r>
            <a:endParaRPr lang="en-US" altLang="en-US" sz="1600" dirty="0"/>
          </a:p>
        </p:txBody>
      </p:sp>
      <p:pic>
        <p:nvPicPr>
          <p:cNvPr id="31752" name="Picture 9"/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447801"/>
            <a:ext cx="4114800" cy="3946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648200" y="624840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>
                <a:solidFill>
                  <a:srgbClr val="545454"/>
                </a:solidFill>
                <a:latin typeface="arial" panose="020B0604020202020204" pitchFamily="34" charset="0"/>
              </a:rPr>
              <a:t> </a:t>
            </a:r>
            <a:r>
              <a:rPr lang="en-US" sz="1200" dirty="0">
                <a:solidFill>
                  <a:srgbClr val="545454"/>
                </a:solidFill>
                <a:latin typeface="arial" panose="020B0604020202020204" pitchFamily="34" charset="0"/>
              </a:rPr>
              <a:t>ISSCC--International Solid-State Circuits Conference</a:t>
            </a:r>
          </a:p>
          <a:p>
            <a:r>
              <a:rPr lang="en-US" sz="1200" dirty="0"/>
              <a:t> ITRS--International Technology Roadmap for Semiconductors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9882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858</TotalTime>
  <Words>978</Words>
  <Application>Microsoft Office PowerPoint</Application>
  <PresentationFormat>On-screen Show (4:3)</PresentationFormat>
  <Paragraphs>231</Paragraphs>
  <Slides>35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ＭＳ Ｐゴシック</vt:lpstr>
      <vt:lpstr>Arial</vt:lpstr>
      <vt:lpstr>Arial</vt:lpstr>
      <vt:lpstr>Calibri</vt:lpstr>
      <vt:lpstr>Symbol</vt:lpstr>
      <vt:lpstr>Times</vt:lpstr>
      <vt:lpstr>Wingdings</vt:lpstr>
      <vt:lpstr>Office Theme</vt:lpstr>
      <vt:lpstr>MathType 6.0 Equation</vt:lpstr>
      <vt:lpstr>ECE 255</vt:lpstr>
      <vt:lpstr>Clicker Test Question 1</vt:lpstr>
      <vt:lpstr>Clicker Test Question 2</vt:lpstr>
      <vt:lpstr>ECE 255</vt:lpstr>
      <vt:lpstr>The Start of the Modern Electronics Era</vt:lpstr>
      <vt:lpstr>Evolution of Electronic Devices</vt:lpstr>
      <vt:lpstr>Moore’s Law</vt:lpstr>
      <vt:lpstr>Device Feature Size </vt:lpstr>
      <vt:lpstr>Rapid Increase in Density of Microelectronics</vt:lpstr>
      <vt:lpstr>Figure 1.6 Digital Signals</vt:lpstr>
      <vt:lpstr>Figure 1.7</vt:lpstr>
      <vt:lpstr>Figure 1.8</vt:lpstr>
      <vt:lpstr>The Inventors of the Integrated Circuit</vt:lpstr>
      <vt:lpstr>The Kilby Integrated Circuit</vt:lpstr>
      <vt:lpstr>Full Periodic Table (Carbon Column, Most Important)</vt:lpstr>
      <vt:lpstr>Semiconductor Materials (cont.)</vt:lpstr>
      <vt:lpstr>Solid-State Electronic Materials</vt:lpstr>
      <vt:lpstr>Bandgaps of Different Materials</vt:lpstr>
      <vt:lpstr>Bandgap in Semiconductor</vt:lpstr>
      <vt:lpstr>Covalent Bond Model</vt:lpstr>
      <vt:lpstr>Silicon Covalent Bond Model (cont.)</vt:lpstr>
      <vt:lpstr>Electron-hole Concentrations</vt:lpstr>
      <vt:lpstr>Intrinsic Carrier Concentration</vt:lpstr>
      <vt:lpstr>Example 3.1 from S&amp;S</vt:lpstr>
      <vt:lpstr>Intrinsic Carrier Concentration (cont.)</vt:lpstr>
      <vt:lpstr>Donor Impurities in Silicon</vt:lpstr>
      <vt:lpstr>Doping to Change Carrier Density</vt:lpstr>
      <vt:lpstr>Acceptor Impurities in Silicon</vt:lpstr>
      <vt:lpstr>Acceptor Impurities in Silicon (cont.)</vt:lpstr>
      <vt:lpstr>Example 3.2 of S&amp;S</vt:lpstr>
      <vt:lpstr>Prior Concepts You Need to Know</vt:lpstr>
      <vt:lpstr>Clicker Question 1 (0 Point)</vt:lpstr>
      <vt:lpstr>Clicker Question 2 (0 Point)</vt:lpstr>
      <vt:lpstr>Clicker Question 3 (0 Point)</vt:lpstr>
      <vt:lpstr>Clicker Question 4 (0 Point)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255</dc:title>
  <dc:creator>zchen</dc:creator>
  <cp:lastModifiedBy>Weng Chew</cp:lastModifiedBy>
  <cp:revision>67</cp:revision>
  <cp:lastPrinted>2018-01-08T22:13:59Z</cp:lastPrinted>
  <dcterms:created xsi:type="dcterms:W3CDTF">2014-01-12T04:14:42Z</dcterms:created>
  <dcterms:modified xsi:type="dcterms:W3CDTF">2018-01-09T01:27:44Z</dcterms:modified>
</cp:coreProperties>
</file>