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12" r:id="rId6"/>
  </p:sldMasterIdLst>
  <p:notesMasterIdLst>
    <p:notesMasterId r:id="rId134"/>
  </p:notesMasterIdLst>
  <p:sldIdLst>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339" r:id="rId37"/>
    <p:sldId id="257" r:id="rId38"/>
    <p:sldId id="328" r:id="rId39"/>
    <p:sldId id="329" r:id="rId40"/>
    <p:sldId id="330" r:id="rId41"/>
    <p:sldId id="290" r:id="rId42"/>
    <p:sldId id="296" r:id="rId43"/>
    <p:sldId id="294" r:id="rId44"/>
    <p:sldId id="291" r:id="rId45"/>
    <p:sldId id="293" r:id="rId46"/>
    <p:sldId id="292" r:id="rId47"/>
    <p:sldId id="340"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32" r:id="rId65"/>
    <p:sldId id="315" r:id="rId66"/>
    <p:sldId id="316" r:id="rId67"/>
    <p:sldId id="317" r:id="rId68"/>
    <p:sldId id="318" r:id="rId69"/>
    <p:sldId id="314" r:id="rId70"/>
    <p:sldId id="344" r:id="rId71"/>
    <p:sldId id="341" r:id="rId72"/>
    <p:sldId id="342" r:id="rId73"/>
    <p:sldId id="345" r:id="rId74"/>
    <p:sldId id="346" r:id="rId75"/>
    <p:sldId id="347" r:id="rId76"/>
    <p:sldId id="348" r:id="rId77"/>
    <p:sldId id="349" r:id="rId78"/>
    <p:sldId id="350" r:id="rId79"/>
    <p:sldId id="353" r:id="rId80"/>
    <p:sldId id="354" r:id="rId81"/>
    <p:sldId id="355" r:id="rId82"/>
    <p:sldId id="356" r:id="rId83"/>
    <p:sldId id="382" r:id="rId84"/>
    <p:sldId id="383" r:id="rId85"/>
    <p:sldId id="384" r:id="rId86"/>
    <p:sldId id="357" r:id="rId87"/>
    <p:sldId id="358" r:id="rId88"/>
    <p:sldId id="359" r:id="rId89"/>
    <p:sldId id="360" r:id="rId90"/>
    <p:sldId id="361" r:id="rId91"/>
    <p:sldId id="362" r:id="rId92"/>
    <p:sldId id="363" r:id="rId93"/>
    <p:sldId id="364" r:id="rId94"/>
    <p:sldId id="365" r:id="rId95"/>
    <p:sldId id="366" r:id="rId96"/>
    <p:sldId id="367" r:id="rId97"/>
    <p:sldId id="368" r:id="rId98"/>
    <p:sldId id="369" r:id="rId99"/>
    <p:sldId id="370" r:id="rId100"/>
    <p:sldId id="371" r:id="rId101"/>
    <p:sldId id="385" r:id="rId102"/>
    <p:sldId id="386" r:id="rId103"/>
    <p:sldId id="374" r:id="rId104"/>
    <p:sldId id="343" r:id="rId105"/>
    <p:sldId id="393" r:id="rId106"/>
    <p:sldId id="394" r:id="rId107"/>
    <p:sldId id="395" r:id="rId108"/>
    <p:sldId id="396" r:id="rId109"/>
    <p:sldId id="397" r:id="rId110"/>
    <p:sldId id="398" r:id="rId111"/>
    <p:sldId id="404" r:id="rId112"/>
    <p:sldId id="376" r:id="rId113"/>
    <p:sldId id="375" r:id="rId114"/>
    <p:sldId id="387" r:id="rId115"/>
    <p:sldId id="388" r:id="rId116"/>
    <p:sldId id="391" r:id="rId117"/>
    <p:sldId id="389" r:id="rId118"/>
    <p:sldId id="390" r:id="rId119"/>
    <p:sldId id="392" r:id="rId120"/>
    <p:sldId id="377" r:id="rId121"/>
    <p:sldId id="378" r:id="rId122"/>
    <p:sldId id="410" r:id="rId123"/>
    <p:sldId id="405" r:id="rId124"/>
    <p:sldId id="406" r:id="rId125"/>
    <p:sldId id="407" r:id="rId126"/>
    <p:sldId id="408" r:id="rId127"/>
    <p:sldId id="409" r:id="rId128"/>
    <p:sldId id="331" r:id="rId129"/>
    <p:sldId id="338" r:id="rId130"/>
    <p:sldId id="324" r:id="rId131"/>
    <p:sldId id="295" r:id="rId132"/>
    <p:sldId id="323" r:id="rId1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05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tableStyles" Target="tableStyle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126" Type="http://schemas.openxmlformats.org/officeDocument/2006/relationships/slide" Target="slides/slide120.xml"/><Relationship Id="rId134"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slide" Target="slides/slide123.xml"/><Relationship Id="rId13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slide" Target="slides/slide12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DAAAD4-77D8-47B4-B0FF-F743E4A3E966}" type="datetimeFigureOut">
              <a:rPr lang="en-US" smtClean="0"/>
              <a:pPr/>
              <a:t>5/31/2009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90DBC0-4DD6-4A78-AB2B-BDD2EB3F80A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D819923C-F105-455A-9D35-EC92AC2C7058}" type="slidenum">
              <a:rPr lang="en-US" sz="1200" kern="1200">
                <a:solidFill>
                  <a:prstClr val="black"/>
                </a:solidFill>
                <a:latin typeface="Arial" pitchFamily="34" charset="0"/>
                <a:ea typeface="+mn-ea"/>
                <a:cs typeface="+mn-cs"/>
              </a:rPr>
              <a:pPr algn="r" rtl="0" fontAlgn="base">
                <a:spcBef>
                  <a:spcPct val="0"/>
                </a:spcBef>
                <a:spcAft>
                  <a:spcPct val="0"/>
                </a:spcAft>
              </a:pPr>
              <a:t>1</a:t>
            </a:fld>
            <a:endParaRPr lang="en-US" sz="1200" kern="1200">
              <a:solidFill>
                <a:prstClr val="black"/>
              </a:solidFill>
              <a:latin typeface="Arial" pitchFamily="34" charset="0"/>
              <a:ea typeface="+mn-ea"/>
              <a:cs typeface="+mn-cs"/>
            </a:endParaRPr>
          </a:p>
        </p:txBody>
      </p:sp>
      <p:sp>
        <p:nvSpPr>
          <p:cNvPr id="796674" name="Rectangle 2"/>
          <p:cNvSpPr>
            <a:spLocks noGrp="1" noRot="1" noChangeAspect="1" noChangeArrowheads="1" noTextEdit="1"/>
          </p:cNvSpPr>
          <p:nvPr>
            <p:ph type="sldImg"/>
          </p:nvPr>
        </p:nvSpPr>
        <p:spPr>
          <a:ln/>
        </p:spPr>
      </p:sp>
      <p:sp>
        <p:nvSpPr>
          <p:cNvPr id="79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F6DD4364-4ADC-44CA-B364-0F9E8913F622}" type="slidenum">
              <a:rPr lang="en-US" sz="1200" kern="1200">
                <a:solidFill>
                  <a:prstClr val="black"/>
                </a:solidFill>
                <a:latin typeface="Arial" pitchFamily="34" charset="0"/>
                <a:ea typeface="+mn-ea"/>
                <a:cs typeface="+mn-cs"/>
              </a:rPr>
              <a:pPr algn="r" rtl="0" fontAlgn="base">
                <a:spcBef>
                  <a:spcPct val="0"/>
                </a:spcBef>
                <a:spcAft>
                  <a:spcPct val="0"/>
                </a:spcAft>
              </a:pPr>
              <a:t>10</a:t>
            </a:fld>
            <a:endParaRPr lang="en-US" sz="1200" kern="1200">
              <a:solidFill>
                <a:prstClr val="black"/>
              </a:solidFill>
              <a:latin typeface="Arial" pitchFamily="34" charset="0"/>
              <a:ea typeface="+mn-ea"/>
              <a:cs typeface="+mn-cs"/>
            </a:endParaRPr>
          </a:p>
        </p:txBody>
      </p:sp>
      <p:sp>
        <p:nvSpPr>
          <p:cNvPr id="95234" name="Rectangle 2"/>
          <p:cNvSpPr>
            <a:spLocks noGrp="1" noRot="1" noChangeAspect="1" noChangeArrowheads="1" noTextEdit="1"/>
          </p:cNvSpPr>
          <p:nvPr>
            <p:ph type="sldImg"/>
          </p:nvPr>
        </p:nvSpPr>
        <p:spPr>
          <a:xfrm>
            <a:off x="1163638" y="693738"/>
            <a:ext cx="4540250" cy="3405187"/>
          </a:xfrm>
          <a:ln/>
        </p:spPr>
      </p:sp>
      <p:sp>
        <p:nvSpPr>
          <p:cNvPr id="95235"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A4915D6C-2A35-490B-B979-2EB9856EEF25}" type="slidenum">
              <a:rPr lang="en-US" sz="1200" kern="1200">
                <a:solidFill>
                  <a:prstClr val="black"/>
                </a:solidFill>
                <a:latin typeface="Arial" pitchFamily="34" charset="0"/>
                <a:ea typeface="+mn-ea"/>
                <a:cs typeface="+mn-cs"/>
              </a:rPr>
              <a:pPr algn="r" rtl="0" fontAlgn="base">
                <a:spcBef>
                  <a:spcPct val="0"/>
                </a:spcBef>
                <a:spcAft>
                  <a:spcPct val="0"/>
                </a:spcAft>
              </a:pPr>
              <a:t>11</a:t>
            </a:fld>
            <a:endParaRPr lang="en-US" sz="1200" kern="1200">
              <a:solidFill>
                <a:prstClr val="black"/>
              </a:solidFill>
              <a:latin typeface="Arial" pitchFamily="34" charset="0"/>
              <a:ea typeface="+mn-ea"/>
              <a:cs typeface="+mn-cs"/>
            </a:endParaRPr>
          </a:p>
        </p:txBody>
      </p:sp>
      <p:sp>
        <p:nvSpPr>
          <p:cNvPr id="97282" name="Rectangle 2"/>
          <p:cNvSpPr>
            <a:spLocks noGrp="1" noRot="1" noChangeAspect="1" noChangeArrowheads="1" noTextEdit="1"/>
          </p:cNvSpPr>
          <p:nvPr>
            <p:ph type="sldImg"/>
          </p:nvPr>
        </p:nvSpPr>
        <p:spPr>
          <a:xfrm>
            <a:off x="1160463" y="693738"/>
            <a:ext cx="4540250" cy="3405187"/>
          </a:xfrm>
          <a:ln/>
        </p:spPr>
      </p:sp>
      <p:sp>
        <p:nvSpPr>
          <p:cNvPr id="97283"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2179657A-D7AE-472B-AC11-8DE2265CF807}" type="slidenum">
              <a:rPr lang="en-US" sz="1200" kern="1200">
                <a:solidFill>
                  <a:prstClr val="black"/>
                </a:solidFill>
                <a:latin typeface="Arial" pitchFamily="34" charset="0"/>
                <a:ea typeface="+mn-ea"/>
                <a:cs typeface="+mn-cs"/>
              </a:rPr>
              <a:pPr algn="r" rtl="0" fontAlgn="base">
                <a:spcBef>
                  <a:spcPct val="0"/>
                </a:spcBef>
                <a:spcAft>
                  <a:spcPct val="0"/>
                </a:spcAft>
              </a:pPr>
              <a:t>12</a:t>
            </a:fld>
            <a:endParaRPr lang="en-US" sz="1200" kern="1200">
              <a:solidFill>
                <a:prstClr val="black"/>
              </a:solidFill>
              <a:latin typeface="Arial" pitchFamily="34" charset="0"/>
              <a:ea typeface="+mn-ea"/>
              <a:cs typeface="+mn-cs"/>
            </a:endParaRPr>
          </a:p>
        </p:txBody>
      </p:sp>
      <p:sp>
        <p:nvSpPr>
          <p:cNvPr id="99330" name="Rectangle 2"/>
          <p:cNvSpPr>
            <a:spLocks noGrp="1" noRot="1" noChangeAspect="1" noChangeArrowheads="1" noTextEdit="1"/>
          </p:cNvSpPr>
          <p:nvPr>
            <p:ph type="sldImg"/>
          </p:nvPr>
        </p:nvSpPr>
        <p:spPr>
          <a:xfrm>
            <a:off x="1160463" y="693738"/>
            <a:ext cx="4540250" cy="3405187"/>
          </a:xfrm>
          <a:ln/>
        </p:spPr>
      </p:sp>
      <p:sp>
        <p:nvSpPr>
          <p:cNvPr id="99331"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0BE89971-2D83-4A1C-874B-FAB3C998878F}" type="slidenum">
              <a:rPr lang="en-US" sz="1200" kern="1200">
                <a:solidFill>
                  <a:prstClr val="black"/>
                </a:solidFill>
                <a:latin typeface="Arial" pitchFamily="34" charset="0"/>
                <a:ea typeface="+mn-ea"/>
                <a:cs typeface="+mn-cs"/>
              </a:rPr>
              <a:pPr algn="r" rtl="0" fontAlgn="base">
                <a:spcBef>
                  <a:spcPct val="0"/>
                </a:spcBef>
                <a:spcAft>
                  <a:spcPct val="0"/>
                </a:spcAft>
              </a:pPr>
              <a:t>13</a:t>
            </a:fld>
            <a:endParaRPr lang="en-US" sz="1200" kern="1200">
              <a:solidFill>
                <a:prstClr val="black"/>
              </a:solidFill>
              <a:latin typeface="Arial" pitchFamily="34" charset="0"/>
              <a:ea typeface="+mn-ea"/>
              <a:cs typeface="+mn-cs"/>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1668BE2D-5427-4A8F-8124-54C2F0034D71}" type="slidenum">
              <a:rPr lang="en-US" sz="1200" kern="1200">
                <a:solidFill>
                  <a:prstClr val="black"/>
                </a:solidFill>
                <a:latin typeface="Arial" pitchFamily="34" charset="0"/>
                <a:ea typeface="+mn-ea"/>
                <a:cs typeface="+mn-cs"/>
              </a:rPr>
              <a:pPr algn="r" rtl="0" fontAlgn="base">
                <a:spcBef>
                  <a:spcPct val="0"/>
                </a:spcBef>
                <a:spcAft>
                  <a:spcPct val="0"/>
                </a:spcAft>
              </a:pPr>
              <a:t>14</a:t>
            </a:fld>
            <a:endParaRPr lang="en-US" sz="1200" kern="1200">
              <a:solidFill>
                <a:prstClr val="black"/>
              </a:solidFill>
              <a:latin typeface="Arial" pitchFamily="34" charset="0"/>
              <a:ea typeface="+mn-ea"/>
              <a:cs typeface="+mn-cs"/>
            </a:endParaRPr>
          </a:p>
        </p:txBody>
      </p:sp>
      <p:sp>
        <p:nvSpPr>
          <p:cNvPr id="105474" name="Rectangle 2"/>
          <p:cNvSpPr>
            <a:spLocks noGrp="1" noRot="1" noChangeAspect="1" noChangeArrowheads="1" noTextEdit="1"/>
          </p:cNvSpPr>
          <p:nvPr>
            <p:ph type="sldImg"/>
          </p:nvPr>
        </p:nvSpPr>
        <p:spPr>
          <a:xfrm>
            <a:off x="1163638" y="693738"/>
            <a:ext cx="4540250" cy="3405187"/>
          </a:xfrm>
          <a:ln/>
        </p:spPr>
      </p:sp>
      <p:sp>
        <p:nvSpPr>
          <p:cNvPr id="105475"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C43F9121-844E-40D9-9A98-5791E9645F5A}" type="slidenum">
              <a:rPr lang="en-US" sz="1200" kern="1200">
                <a:solidFill>
                  <a:prstClr val="black"/>
                </a:solidFill>
                <a:latin typeface="Arial" pitchFamily="34" charset="0"/>
                <a:ea typeface="+mn-ea"/>
                <a:cs typeface="+mn-cs"/>
              </a:rPr>
              <a:pPr algn="r" rtl="0" fontAlgn="base">
                <a:spcBef>
                  <a:spcPct val="0"/>
                </a:spcBef>
                <a:spcAft>
                  <a:spcPct val="0"/>
                </a:spcAft>
              </a:pPr>
              <a:t>15</a:t>
            </a:fld>
            <a:endParaRPr lang="en-US" sz="1200" kern="1200">
              <a:solidFill>
                <a:prstClr val="black"/>
              </a:solidFill>
              <a:latin typeface="Arial" pitchFamily="34" charset="0"/>
              <a:ea typeface="+mn-ea"/>
              <a:cs typeface="+mn-cs"/>
            </a:endParaRPr>
          </a:p>
        </p:txBody>
      </p:sp>
      <p:sp>
        <p:nvSpPr>
          <p:cNvPr id="107522" name="Rectangle 2"/>
          <p:cNvSpPr>
            <a:spLocks noGrp="1" noRot="1" noChangeAspect="1" noChangeArrowheads="1" noTextEdit="1"/>
          </p:cNvSpPr>
          <p:nvPr>
            <p:ph type="sldImg"/>
          </p:nvPr>
        </p:nvSpPr>
        <p:spPr>
          <a:xfrm>
            <a:off x="1160463" y="693738"/>
            <a:ext cx="4540250" cy="3405187"/>
          </a:xfrm>
          <a:ln/>
        </p:spPr>
      </p:sp>
      <p:sp>
        <p:nvSpPr>
          <p:cNvPr id="107523"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68F5DCC5-6337-4FEF-99AC-818B4037BE55}" type="slidenum">
              <a:rPr lang="en-US" sz="1200" kern="1200">
                <a:solidFill>
                  <a:prstClr val="black"/>
                </a:solidFill>
                <a:latin typeface="Arial" pitchFamily="34" charset="0"/>
                <a:ea typeface="+mn-ea"/>
                <a:cs typeface="+mn-cs"/>
              </a:rPr>
              <a:pPr algn="r" rtl="0" fontAlgn="base">
                <a:spcBef>
                  <a:spcPct val="0"/>
                </a:spcBef>
                <a:spcAft>
                  <a:spcPct val="0"/>
                </a:spcAft>
              </a:pPr>
              <a:t>16</a:t>
            </a:fld>
            <a:endParaRPr lang="en-US" sz="1200" kern="1200">
              <a:solidFill>
                <a:prstClr val="black"/>
              </a:solidFill>
              <a:latin typeface="Arial" pitchFamily="34" charset="0"/>
              <a:ea typeface="+mn-ea"/>
              <a:cs typeface="+mn-cs"/>
            </a:endParaRPr>
          </a:p>
        </p:txBody>
      </p:sp>
      <p:sp>
        <p:nvSpPr>
          <p:cNvPr id="109570" name="Rectangle 2"/>
          <p:cNvSpPr>
            <a:spLocks noGrp="1" noRot="1" noChangeAspect="1" noChangeArrowheads="1" noTextEdit="1"/>
          </p:cNvSpPr>
          <p:nvPr>
            <p:ph type="sldImg"/>
          </p:nvPr>
        </p:nvSpPr>
        <p:spPr>
          <a:xfrm>
            <a:off x="1160463" y="693738"/>
            <a:ext cx="4540250" cy="3405187"/>
          </a:xfrm>
          <a:ln/>
        </p:spPr>
      </p:sp>
      <p:sp>
        <p:nvSpPr>
          <p:cNvPr id="109571"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435400A1-70C4-489E-BD99-93405C139475}" type="slidenum">
              <a:rPr lang="en-US" sz="1200" kern="1200">
                <a:solidFill>
                  <a:prstClr val="black"/>
                </a:solidFill>
                <a:latin typeface="Arial" pitchFamily="34" charset="0"/>
                <a:ea typeface="+mn-ea"/>
                <a:cs typeface="+mn-cs"/>
              </a:rPr>
              <a:pPr algn="r" rtl="0" fontAlgn="base">
                <a:spcBef>
                  <a:spcPct val="0"/>
                </a:spcBef>
                <a:spcAft>
                  <a:spcPct val="0"/>
                </a:spcAft>
              </a:pPr>
              <a:t>17</a:t>
            </a:fld>
            <a:endParaRPr lang="en-US" sz="1200" kern="1200">
              <a:solidFill>
                <a:prstClr val="black"/>
              </a:solidFill>
              <a:latin typeface="Arial" pitchFamily="34" charset="0"/>
              <a:ea typeface="+mn-ea"/>
              <a:cs typeface="+mn-cs"/>
            </a:endParaRPr>
          </a:p>
        </p:txBody>
      </p:sp>
      <p:sp>
        <p:nvSpPr>
          <p:cNvPr id="111618" name="Rectangle 2"/>
          <p:cNvSpPr>
            <a:spLocks noGrp="1" noRot="1" noChangeAspect="1" noChangeArrowheads="1" noTextEdit="1"/>
          </p:cNvSpPr>
          <p:nvPr>
            <p:ph type="sldImg"/>
          </p:nvPr>
        </p:nvSpPr>
        <p:spPr>
          <a:xfrm>
            <a:off x="1160463" y="693738"/>
            <a:ext cx="4540250" cy="3405187"/>
          </a:xfrm>
          <a:ln/>
        </p:spPr>
      </p:sp>
      <p:sp>
        <p:nvSpPr>
          <p:cNvPr id="111619"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C8033285-A8A3-4782-9ED8-AD904114C541}" type="slidenum">
              <a:rPr lang="en-US" sz="1200" kern="1200">
                <a:solidFill>
                  <a:prstClr val="black"/>
                </a:solidFill>
                <a:latin typeface="Arial" pitchFamily="34" charset="0"/>
                <a:ea typeface="+mn-ea"/>
                <a:cs typeface="+mn-cs"/>
              </a:rPr>
              <a:pPr algn="r" rtl="0" fontAlgn="base">
                <a:spcBef>
                  <a:spcPct val="0"/>
                </a:spcBef>
                <a:spcAft>
                  <a:spcPct val="0"/>
                </a:spcAft>
              </a:pPr>
              <a:t>18</a:t>
            </a:fld>
            <a:endParaRPr lang="en-US" sz="1200" kern="1200">
              <a:solidFill>
                <a:prstClr val="black"/>
              </a:solidFill>
              <a:latin typeface="Arial" pitchFamily="34" charset="0"/>
              <a:ea typeface="+mn-ea"/>
              <a:cs typeface="+mn-cs"/>
            </a:endParaRPr>
          </a:p>
        </p:txBody>
      </p:sp>
      <p:sp>
        <p:nvSpPr>
          <p:cNvPr id="113666" name="Rectangle 2"/>
          <p:cNvSpPr>
            <a:spLocks noGrp="1" noRot="1" noChangeAspect="1" noChangeArrowheads="1" noTextEdit="1"/>
          </p:cNvSpPr>
          <p:nvPr>
            <p:ph type="sldImg"/>
          </p:nvPr>
        </p:nvSpPr>
        <p:spPr>
          <a:xfrm>
            <a:off x="1146175" y="685800"/>
            <a:ext cx="4572000" cy="3429000"/>
          </a:xfrm>
          <a:ln/>
        </p:spPr>
      </p:sp>
      <p:sp>
        <p:nvSpPr>
          <p:cNvPr id="11366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A1C93F81-AD96-447F-BE3C-540C76C357F9}" type="slidenum">
              <a:rPr lang="en-US" sz="1200" kern="1200">
                <a:solidFill>
                  <a:prstClr val="black"/>
                </a:solidFill>
                <a:latin typeface="Arial" pitchFamily="34" charset="0"/>
                <a:ea typeface="+mn-ea"/>
                <a:cs typeface="+mn-cs"/>
              </a:rPr>
              <a:pPr algn="r" rtl="0" fontAlgn="base">
                <a:spcBef>
                  <a:spcPct val="0"/>
                </a:spcBef>
                <a:spcAft>
                  <a:spcPct val="0"/>
                </a:spcAft>
              </a:pPr>
              <a:t>19</a:t>
            </a:fld>
            <a:endParaRPr lang="en-US" sz="1200" kern="1200">
              <a:solidFill>
                <a:prstClr val="black"/>
              </a:solidFill>
              <a:latin typeface="Arial" pitchFamily="34" charset="0"/>
              <a:ea typeface="+mn-ea"/>
              <a:cs typeface="+mn-cs"/>
            </a:endParaRPr>
          </a:p>
        </p:txBody>
      </p:sp>
      <p:sp>
        <p:nvSpPr>
          <p:cNvPr id="115714" name="Rectangle 2"/>
          <p:cNvSpPr>
            <a:spLocks noGrp="1" noRot="1" noChangeAspect="1" noChangeArrowheads="1" noTextEdit="1"/>
          </p:cNvSpPr>
          <p:nvPr>
            <p:ph type="sldImg"/>
          </p:nvPr>
        </p:nvSpPr>
        <p:spPr>
          <a:xfrm>
            <a:off x="1160463" y="693738"/>
            <a:ext cx="4540250" cy="3405187"/>
          </a:xfrm>
          <a:ln/>
        </p:spPr>
      </p:sp>
      <p:sp>
        <p:nvSpPr>
          <p:cNvPr id="115715"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B0D40F24-5969-4DC3-8915-CF987E806F7D}" type="slidenum">
              <a:rPr lang="en-US" sz="1200" kern="1200">
                <a:solidFill>
                  <a:prstClr val="black"/>
                </a:solidFill>
                <a:latin typeface="Arial" pitchFamily="34" charset="0"/>
                <a:ea typeface="+mn-ea"/>
                <a:cs typeface="+mn-cs"/>
              </a:rPr>
              <a:pPr algn="r" rtl="0" fontAlgn="base">
                <a:spcBef>
                  <a:spcPct val="0"/>
                </a:spcBef>
                <a:spcAft>
                  <a:spcPct val="0"/>
                </a:spcAft>
              </a:pPr>
              <a:t>2</a:t>
            </a:fld>
            <a:endParaRPr lang="en-US" sz="1200" kern="1200">
              <a:solidFill>
                <a:prstClr val="black"/>
              </a:solidFill>
              <a:latin typeface="Arial" pitchFamily="34" charset="0"/>
              <a:ea typeface="+mn-ea"/>
              <a:cs typeface="+mn-cs"/>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5718B53A-B47D-4513-B650-6CEF28F1B347}" type="slidenum">
              <a:rPr lang="en-US" sz="1200" kern="1200">
                <a:solidFill>
                  <a:prstClr val="black"/>
                </a:solidFill>
                <a:latin typeface="Arial" pitchFamily="34" charset="0"/>
                <a:ea typeface="+mn-ea"/>
                <a:cs typeface="+mn-cs"/>
              </a:rPr>
              <a:pPr algn="r" rtl="0" fontAlgn="base">
                <a:spcBef>
                  <a:spcPct val="0"/>
                </a:spcBef>
                <a:spcAft>
                  <a:spcPct val="0"/>
                </a:spcAft>
              </a:pPr>
              <a:t>20</a:t>
            </a:fld>
            <a:endParaRPr lang="en-US" sz="1200" kern="1200">
              <a:solidFill>
                <a:prstClr val="black"/>
              </a:solidFill>
              <a:latin typeface="Arial" pitchFamily="34" charset="0"/>
              <a:ea typeface="+mn-ea"/>
              <a:cs typeface="+mn-cs"/>
            </a:endParaRPr>
          </a:p>
        </p:txBody>
      </p:sp>
      <p:sp>
        <p:nvSpPr>
          <p:cNvPr id="117762" name="Rectangle 2"/>
          <p:cNvSpPr>
            <a:spLocks noGrp="1" noRot="1" noChangeAspect="1" noChangeArrowheads="1" noTextEdit="1"/>
          </p:cNvSpPr>
          <p:nvPr>
            <p:ph type="sldImg"/>
          </p:nvPr>
        </p:nvSpPr>
        <p:spPr>
          <a:xfrm>
            <a:off x="1160463" y="693738"/>
            <a:ext cx="4540250" cy="3405187"/>
          </a:xfrm>
          <a:ln/>
        </p:spPr>
      </p:sp>
      <p:sp>
        <p:nvSpPr>
          <p:cNvPr id="117763"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D7AFC76E-F2ED-4338-870B-6504EE3E6892}" type="slidenum">
              <a:rPr lang="en-US" sz="1200" kern="1200">
                <a:solidFill>
                  <a:prstClr val="black"/>
                </a:solidFill>
                <a:latin typeface="Arial" pitchFamily="34" charset="0"/>
                <a:ea typeface="+mn-ea"/>
                <a:cs typeface="+mn-cs"/>
              </a:rPr>
              <a:pPr algn="r" rtl="0" fontAlgn="base">
                <a:spcBef>
                  <a:spcPct val="0"/>
                </a:spcBef>
                <a:spcAft>
                  <a:spcPct val="0"/>
                </a:spcAft>
              </a:pPr>
              <a:t>21</a:t>
            </a:fld>
            <a:endParaRPr lang="en-US" sz="1200" kern="1200">
              <a:solidFill>
                <a:prstClr val="black"/>
              </a:solidFill>
              <a:latin typeface="Arial" pitchFamily="34" charset="0"/>
              <a:ea typeface="+mn-ea"/>
              <a:cs typeface="+mn-cs"/>
            </a:endParaRPr>
          </a:p>
        </p:txBody>
      </p:sp>
      <p:sp>
        <p:nvSpPr>
          <p:cNvPr id="119810" name="Rectangle 2"/>
          <p:cNvSpPr>
            <a:spLocks noGrp="1" noRot="1" noChangeAspect="1" noChangeArrowheads="1" noTextEdit="1"/>
          </p:cNvSpPr>
          <p:nvPr>
            <p:ph type="sldImg"/>
          </p:nvPr>
        </p:nvSpPr>
        <p:spPr>
          <a:xfrm>
            <a:off x="1160463" y="693738"/>
            <a:ext cx="4540250" cy="3405187"/>
          </a:xfrm>
          <a:ln/>
        </p:spPr>
      </p:sp>
      <p:sp>
        <p:nvSpPr>
          <p:cNvPr id="119811"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DE2327EF-5662-4526-BABD-C6A804FEF62E}" type="slidenum">
              <a:rPr lang="en-US" sz="1200" kern="1200">
                <a:solidFill>
                  <a:prstClr val="black"/>
                </a:solidFill>
                <a:latin typeface="Arial" pitchFamily="34" charset="0"/>
                <a:ea typeface="+mn-ea"/>
                <a:cs typeface="+mn-cs"/>
              </a:rPr>
              <a:pPr algn="r" rtl="0" fontAlgn="base">
                <a:spcBef>
                  <a:spcPct val="0"/>
                </a:spcBef>
                <a:spcAft>
                  <a:spcPct val="0"/>
                </a:spcAft>
              </a:pPr>
              <a:t>22</a:t>
            </a:fld>
            <a:endParaRPr lang="en-US" sz="1200" kern="1200">
              <a:solidFill>
                <a:prstClr val="black"/>
              </a:solidFill>
              <a:latin typeface="Arial" pitchFamily="34" charset="0"/>
              <a:ea typeface="+mn-ea"/>
              <a:cs typeface="+mn-cs"/>
            </a:endParaRPr>
          </a:p>
        </p:txBody>
      </p:sp>
      <p:sp>
        <p:nvSpPr>
          <p:cNvPr id="121858" name="Rectangle 2"/>
          <p:cNvSpPr>
            <a:spLocks noGrp="1" noRot="1" noChangeAspect="1" noChangeArrowheads="1" noTextEdit="1"/>
          </p:cNvSpPr>
          <p:nvPr>
            <p:ph type="sldImg"/>
          </p:nvPr>
        </p:nvSpPr>
        <p:spPr>
          <a:xfrm>
            <a:off x="1160463" y="693738"/>
            <a:ext cx="4540250" cy="3405187"/>
          </a:xfrm>
          <a:ln/>
        </p:spPr>
      </p:sp>
      <p:sp>
        <p:nvSpPr>
          <p:cNvPr id="121859"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9269D441-ADAF-4411-BCF6-922921C3D027}" type="slidenum">
              <a:rPr lang="en-US" sz="1200" kern="1200">
                <a:solidFill>
                  <a:prstClr val="black"/>
                </a:solidFill>
                <a:latin typeface="Arial" pitchFamily="34" charset="0"/>
                <a:ea typeface="+mn-ea"/>
                <a:cs typeface="+mn-cs"/>
              </a:rPr>
              <a:pPr algn="r" rtl="0" fontAlgn="base">
                <a:spcBef>
                  <a:spcPct val="0"/>
                </a:spcBef>
                <a:spcAft>
                  <a:spcPct val="0"/>
                </a:spcAft>
              </a:pPr>
              <a:t>23</a:t>
            </a:fld>
            <a:endParaRPr lang="en-US" sz="1200" kern="1200">
              <a:solidFill>
                <a:prstClr val="black"/>
              </a:solidFill>
              <a:latin typeface="Arial" pitchFamily="34" charset="0"/>
              <a:ea typeface="+mn-ea"/>
              <a:cs typeface="+mn-cs"/>
            </a:endParaRPr>
          </a:p>
        </p:txBody>
      </p:sp>
      <p:sp>
        <p:nvSpPr>
          <p:cNvPr id="123906" name="Rectangle 2"/>
          <p:cNvSpPr>
            <a:spLocks noGrp="1" noRot="1" noChangeAspect="1" noChangeArrowheads="1" noTextEdit="1"/>
          </p:cNvSpPr>
          <p:nvPr>
            <p:ph type="sldImg"/>
          </p:nvPr>
        </p:nvSpPr>
        <p:spPr>
          <a:xfrm>
            <a:off x="1143000" y="684213"/>
            <a:ext cx="4573588" cy="3430587"/>
          </a:xfrm>
          <a:ln/>
        </p:spPr>
      </p:sp>
      <p:sp>
        <p:nvSpPr>
          <p:cNvPr id="123907" name="Rectangle 3"/>
          <p:cNvSpPr>
            <a:spLocks noGrp="1" noChangeArrowheads="1"/>
          </p:cNvSpPr>
          <p:nvPr>
            <p:ph type="body" idx="1"/>
          </p:nvPr>
        </p:nvSpPr>
        <p:spPr>
          <a:xfrm>
            <a:off x="915988" y="4343400"/>
            <a:ext cx="5026025" cy="4116388"/>
          </a:xfrm>
        </p:spPr>
        <p:txBody>
          <a:bodyPr lIns="90215" tIns="45107" rIns="90215" bIns="45107"/>
          <a:lstStyle/>
          <a:p>
            <a:r>
              <a:rPr lang="en-US"/>
              <a:t>Military systems use several different types of aircraft and complex information </a:t>
            </a:r>
          </a:p>
          <a:p>
            <a:r>
              <a:rPr lang="en-US"/>
              <a:t>links to perform missions.  One morphing aircraft concept envisions a single </a:t>
            </a:r>
          </a:p>
          <a:p>
            <a:r>
              <a:rPr lang="en-US"/>
              <a:t>aircraft as both sensor and shooter with reduced complexity in the information </a:t>
            </a:r>
          </a:p>
          <a:p>
            <a:r>
              <a:rPr lang="en-US"/>
              <a:t>System as well as quick response.  This mission does not fit all scenarios but is</a:t>
            </a:r>
          </a:p>
          <a:p>
            <a:r>
              <a:rPr lang="en-US"/>
              <a:t>one of the types being considered as morphing technology looks for  a home.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8563BD6B-05DC-4471-976E-963FD6DF37A0}" type="slidenum">
              <a:rPr lang="en-US" sz="1200" kern="1200">
                <a:solidFill>
                  <a:prstClr val="black"/>
                </a:solidFill>
                <a:latin typeface="Arial" pitchFamily="34" charset="0"/>
                <a:ea typeface="+mn-ea"/>
                <a:cs typeface="+mn-cs"/>
              </a:rPr>
              <a:pPr algn="r" rtl="0" fontAlgn="base">
                <a:spcBef>
                  <a:spcPct val="0"/>
                </a:spcBef>
                <a:spcAft>
                  <a:spcPct val="0"/>
                </a:spcAft>
              </a:pPr>
              <a:t>24</a:t>
            </a:fld>
            <a:endParaRPr lang="en-US" sz="1200" kern="1200">
              <a:solidFill>
                <a:prstClr val="black"/>
              </a:solidFill>
              <a:latin typeface="Arial" pitchFamily="34" charset="0"/>
              <a:ea typeface="+mn-ea"/>
              <a:cs typeface="+mn-cs"/>
            </a:endParaRPr>
          </a:p>
        </p:txBody>
      </p:sp>
      <p:sp>
        <p:nvSpPr>
          <p:cNvPr id="125954" name="Rectangle 2"/>
          <p:cNvSpPr>
            <a:spLocks noGrp="1" noRot="1" noChangeAspect="1" noChangeArrowheads="1" noTextEdit="1"/>
          </p:cNvSpPr>
          <p:nvPr>
            <p:ph type="sldImg"/>
          </p:nvPr>
        </p:nvSpPr>
        <p:spPr>
          <a:xfrm>
            <a:off x="1160463" y="693738"/>
            <a:ext cx="4540250" cy="3405187"/>
          </a:xfrm>
          <a:ln/>
        </p:spPr>
      </p:sp>
      <p:sp>
        <p:nvSpPr>
          <p:cNvPr id="125955"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3601D4FE-3D82-4470-AB9A-6D7B52727F83}" type="slidenum">
              <a:rPr lang="en-US" sz="1200" kern="1200">
                <a:solidFill>
                  <a:prstClr val="black"/>
                </a:solidFill>
                <a:latin typeface="Arial" pitchFamily="34" charset="0"/>
                <a:ea typeface="+mn-ea"/>
                <a:cs typeface="+mn-cs"/>
              </a:rPr>
              <a:pPr algn="r" rtl="0" fontAlgn="base">
                <a:spcBef>
                  <a:spcPct val="0"/>
                </a:spcBef>
                <a:spcAft>
                  <a:spcPct val="0"/>
                </a:spcAft>
              </a:pPr>
              <a:t>25</a:t>
            </a:fld>
            <a:endParaRPr lang="en-US" sz="1200" kern="1200">
              <a:solidFill>
                <a:prstClr val="black"/>
              </a:solidFill>
              <a:latin typeface="Arial" pitchFamily="34" charset="0"/>
              <a:ea typeface="+mn-ea"/>
              <a:cs typeface="+mn-cs"/>
            </a:endParaRPr>
          </a:p>
        </p:txBody>
      </p:sp>
      <p:sp>
        <p:nvSpPr>
          <p:cNvPr id="128002" name="Rectangle 2"/>
          <p:cNvSpPr>
            <a:spLocks noGrp="1" noRot="1" noChangeAspect="1" noChangeArrowheads="1" noTextEdit="1"/>
          </p:cNvSpPr>
          <p:nvPr>
            <p:ph type="sldImg"/>
          </p:nvPr>
        </p:nvSpPr>
        <p:spPr>
          <a:xfrm>
            <a:off x="1160463" y="693738"/>
            <a:ext cx="4540250" cy="3405187"/>
          </a:xfrm>
          <a:ln/>
        </p:spPr>
      </p:sp>
      <p:sp>
        <p:nvSpPr>
          <p:cNvPr id="128003"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0EB08DF9-9385-457A-8648-89154D7BC862}" type="slidenum">
              <a:rPr lang="en-US" sz="1200" kern="1200">
                <a:solidFill>
                  <a:prstClr val="black"/>
                </a:solidFill>
                <a:latin typeface="Arial" pitchFamily="34" charset="0"/>
                <a:ea typeface="+mn-ea"/>
                <a:cs typeface="+mn-cs"/>
              </a:rPr>
              <a:pPr algn="r" rtl="0" fontAlgn="base">
                <a:spcBef>
                  <a:spcPct val="0"/>
                </a:spcBef>
                <a:spcAft>
                  <a:spcPct val="0"/>
                </a:spcAft>
              </a:pPr>
              <a:t>26</a:t>
            </a:fld>
            <a:endParaRPr lang="en-US" sz="1200" kern="1200">
              <a:solidFill>
                <a:prstClr val="black"/>
              </a:solidFill>
              <a:latin typeface="Arial" pitchFamily="34" charset="0"/>
              <a:ea typeface="+mn-ea"/>
              <a:cs typeface="+mn-cs"/>
            </a:endParaRPr>
          </a:p>
        </p:txBody>
      </p:sp>
      <p:sp>
        <p:nvSpPr>
          <p:cNvPr id="130050" name="Rectangle 2"/>
          <p:cNvSpPr>
            <a:spLocks noGrp="1" noRot="1" noChangeAspect="1" noChangeArrowheads="1" noTextEdit="1"/>
          </p:cNvSpPr>
          <p:nvPr>
            <p:ph type="sldImg"/>
          </p:nvPr>
        </p:nvSpPr>
        <p:spPr>
          <a:xfrm>
            <a:off x="1160463" y="693738"/>
            <a:ext cx="4540250" cy="3405187"/>
          </a:xfrm>
          <a:ln/>
        </p:spPr>
      </p:sp>
      <p:sp>
        <p:nvSpPr>
          <p:cNvPr id="130051"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2A7D1440-2F36-4290-84D1-DA7318BF5743}" type="slidenum">
              <a:rPr lang="en-US" sz="1200" kern="1200">
                <a:solidFill>
                  <a:prstClr val="black"/>
                </a:solidFill>
                <a:latin typeface="Arial" pitchFamily="34" charset="0"/>
                <a:ea typeface="+mn-ea"/>
                <a:cs typeface="+mn-cs"/>
              </a:rPr>
              <a:pPr algn="r" rtl="0" fontAlgn="base">
                <a:spcBef>
                  <a:spcPct val="0"/>
                </a:spcBef>
                <a:spcAft>
                  <a:spcPct val="0"/>
                </a:spcAft>
              </a:pPr>
              <a:t>27</a:t>
            </a:fld>
            <a:endParaRPr lang="en-US" sz="1200" kern="1200">
              <a:solidFill>
                <a:prstClr val="black"/>
              </a:solidFill>
              <a:latin typeface="Arial" pitchFamily="34" charset="0"/>
              <a:ea typeface="+mn-ea"/>
              <a:cs typeface="+mn-cs"/>
            </a:endParaRPr>
          </a:p>
        </p:txBody>
      </p:sp>
      <p:sp>
        <p:nvSpPr>
          <p:cNvPr id="132098" name="Rectangle 2"/>
          <p:cNvSpPr>
            <a:spLocks noGrp="1" noRot="1" noChangeAspect="1" noChangeArrowheads="1" noTextEdit="1"/>
          </p:cNvSpPr>
          <p:nvPr>
            <p:ph type="sldImg"/>
          </p:nvPr>
        </p:nvSpPr>
        <p:spPr>
          <a:xfrm>
            <a:off x="1160463" y="693738"/>
            <a:ext cx="4540250" cy="3405187"/>
          </a:xfrm>
          <a:ln/>
        </p:spPr>
      </p:sp>
      <p:sp>
        <p:nvSpPr>
          <p:cNvPr id="132099"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CC8DC92B-4BF0-40CF-AE0F-F848561934D0}" type="slidenum">
              <a:rPr lang="en-US" sz="1200" kern="1200">
                <a:solidFill>
                  <a:prstClr val="black"/>
                </a:solidFill>
                <a:latin typeface="Arial" pitchFamily="34" charset="0"/>
                <a:ea typeface="+mn-ea"/>
                <a:cs typeface="+mn-cs"/>
              </a:rPr>
              <a:pPr algn="r" rtl="0" fontAlgn="base">
                <a:spcBef>
                  <a:spcPct val="0"/>
                </a:spcBef>
                <a:spcAft>
                  <a:spcPct val="0"/>
                </a:spcAft>
              </a:pPr>
              <a:t>28</a:t>
            </a:fld>
            <a:endParaRPr lang="en-US" sz="1200" kern="1200">
              <a:solidFill>
                <a:prstClr val="black"/>
              </a:solidFill>
              <a:latin typeface="Arial" pitchFamily="34" charset="0"/>
              <a:ea typeface="+mn-ea"/>
              <a:cs typeface="+mn-cs"/>
            </a:endParaRPr>
          </a:p>
        </p:txBody>
      </p:sp>
      <p:sp>
        <p:nvSpPr>
          <p:cNvPr id="134146" name="Rectangle 2"/>
          <p:cNvSpPr>
            <a:spLocks noGrp="1" noRot="1" noChangeAspect="1" noChangeArrowheads="1" noTextEdit="1"/>
          </p:cNvSpPr>
          <p:nvPr>
            <p:ph type="sldImg"/>
          </p:nvPr>
        </p:nvSpPr>
        <p:spPr>
          <a:xfrm>
            <a:off x="1160463" y="693738"/>
            <a:ext cx="4540250" cy="3405187"/>
          </a:xfrm>
          <a:ln/>
        </p:spPr>
      </p:sp>
      <p:sp>
        <p:nvSpPr>
          <p:cNvPr id="134147"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BC89173E-F625-40D3-8581-B88557351648}" type="slidenum">
              <a:rPr lang="en-US" sz="1200" kern="1200">
                <a:solidFill>
                  <a:prstClr val="black"/>
                </a:solidFill>
                <a:latin typeface="Arial" pitchFamily="34" charset="0"/>
                <a:ea typeface="+mn-ea"/>
                <a:cs typeface="+mn-cs"/>
              </a:rPr>
              <a:pPr algn="r" rtl="0" fontAlgn="base">
                <a:spcBef>
                  <a:spcPct val="0"/>
                </a:spcBef>
                <a:spcAft>
                  <a:spcPct val="0"/>
                </a:spcAft>
              </a:pPr>
              <a:t>29</a:t>
            </a:fld>
            <a:endParaRPr lang="en-US" sz="1200" kern="1200">
              <a:solidFill>
                <a:prstClr val="black"/>
              </a:solidFill>
              <a:latin typeface="Arial" pitchFamily="34" charset="0"/>
              <a:ea typeface="+mn-ea"/>
              <a:cs typeface="+mn-cs"/>
            </a:endParaRPr>
          </a:p>
        </p:txBody>
      </p:sp>
      <p:sp>
        <p:nvSpPr>
          <p:cNvPr id="136194" name="Rectangle 2"/>
          <p:cNvSpPr>
            <a:spLocks noGrp="1" noRot="1" noChangeAspect="1" noChangeArrowheads="1" noTextEdit="1"/>
          </p:cNvSpPr>
          <p:nvPr>
            <p:ph type="sldImg"/>
          </p:nvPr>
        </p:nvSpPr>
        <p:spPr>
          <a:xfrm>
            <a:off x="1160463" y="693738"/>
            <a:ext cx="4540250" cy="3405187"/>
          </a:xfrm>
          <a:ln/>
        </p:spPr>
      </p:sp>
      <p:sp>
        <p:nvSpPr>
          <p:cNvPr id="136195"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8A176ACF-8501-49D6-9829-4D3D6D726BA9}" type="slidenum">
              <a:rPr lang="en-US" sz="1200" kern="1200">
                <a:solidFill>
                  <a:prstClr val="black"/>
                </a:solidFill>
                <a:latin typeface="Arial" pitchFamily="34" charset="0"/>
                <a:ea typeface="+mn-ea"/>
                <a:cs typeface="+mn-cs"/>
              </a:rPr>
              <a:pPr algn="r" rtl="0" fontAlgn="base">
                <a:spcBef>
                  <a:spcPct val="0"/>
                </a:spcBef>
                <a:spcAft>
                  <a:spcPct val="0"/>
                </a:spcAft>
              </a:pPr>
              <a:t>3</a:t>
            </a:fld>
            <a:endParaRPr lang="en-US" sz="1200" kern="1200">
              <a:solidFill>
                <a:prstClr val="black"/>
              </a:solidFill>
              <a:latin typeface="Arial" pitchFamily="34" charset="0"/>
              <a:ea typeface="+mn-ea"/>
              <a:cs typeface="+mn-cs"/>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BFBDE75F-AB07-43A8-9741-1C98DCFA4433}" type="slidenum">
              <a:rPr lang="en-US" sz="1200" kern="1200">
                <a:solidFill>
                  <a:prstClr val="black"/>
                </a:solidFill>
                <a:latin typeface="Arial" pitchFamily="34" charset="0"/>
                <a:ea typeface="+mn-ea"/>
                <a:cs typeface="+mn-cs"/>
              </a:rPr>
              <a:pPr algn="r" rtl="0" fontAlgn="base">
                <a:spcBef>
                  <a:spcPct val="0"/>
                </a:spcBef>
                <a:spcAft>
                  <a:spcPct val="0"/>
                </a:spcAft>
              </a:pPr>
              <a:t>30</a:t>
            </a:fld>
            <a:endParaRPr lang="en-US" sz="1200" kern="1200">
              <a:solidFill>
                <a:prstClr val="black"/>
              </a:solidFill>
              <a:latin typeface="Arial" pitchFamily="34" charset="0"/>
              <a:ea typeface="+mn-ea"/>
              <a:cs typeface="+mn-cs"/>
            </a:endParaRPr>
          </a:p>
        </p:txBody>
      </p:sp>
      <p:sp>
        <p:nvSpPr>
          <p:cNvPr id="138242" name="Rectangle 2"/>
          <p:cNvSpPr>
            <a:spLocks noGrp="1" noRot="1" noChangeAspect="1" noChangeArrowheads="1" noTextEdit="1"/>
          </p:cNvSpPr>
          <p:nvPr>
            <p:ph type="sldImg"/>
          </p:nvPr>
        </p:nvSpPr>
        <p:spPr>
          <a:xfrm>
            <a:off x="1160463" y="693738"/>
            <a:ext cx="4540250" cy="3405187"/>
          </a:xfrm>
          <a:ln/>
        </p:spPr>
      </p:sp>
      <p:sp>
        <p:nvSpPr>
          <p:cNvPr id="138243"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2B8D68-9F34-40CF-9F5E-A7F7AFF364C8}" type="slidenum">
              <a:rPr lang="en-US"/>
              <a:pPr/>
              <a:t>32</a:t>
            </a:fld>
            <a:endParaRPr lang="en-US"/>
          </a:p>
        </p:txBody>
      </p:sp>
      <p:sp>
        <p:nvSpPr>
          <p:cNvPr id="1769474" name="Rectangle 2"/>
          <p:cNvSpPr>
            <a:spLocks noGrp="1" noRot="1" noChangeAspect="1" noChangeArrowheads="1" noTextEdit="1"/>
          </p:cNvSpPr>
          <p:nvPr>
            <p:ph type="sldImg"/>
          </p:nvPr>
        </p:nvSpPr>
        <p:spPr>
          <a:ln/>
        </p:spPr>
      </p:sp>
      <p:sp>
        <p:nvSpPr>
          <p:cNvPr id="1769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90DBC0-4DD6-4A78-AB2B-BDD2EB3F80A7}" type="slidenum">
              <a:rPr lang="en-US" smtClean="0"/>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90DBC0-4DD6-4A78-AB2B-BDD2EB3F80A7}" type="slidenum">
              <a:rPr lang="en-US" smtClean="0"/>
              <a:pPr/>
              <a:t>40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E20CE52-3FA8-4021-A992-F78D441E8305}" type="datetime1">
              <a:rPr lang="en-US"/>
              <a:pPr/>
              <a:t>5/31/2009</a:t>
            </a:fld>
            <a:endParaRPr lang="en-US"/>
          </a:p>
        </p:txBody>
      </p:sp>
      <p:sp>
        <p:nvSpPr>
          <p:cNvPr id="6" name="Rectangle 6"/>
          <p:cNvSpPr>
            <a:spLocks noGrp="1" noChangeArrowheads="1"/>
          </p:cNvSpPr>
          <p:nvPr>
            <p:ph type="ftr" sz="quarter" idx="4"/>
          </p:nvPr>
        </p:nvSpPr>
        <p:spPr>
          <a:ln/>
        </p:spPr>
        <p:txBody>
          <a:bodyPr/>
          <a:lstStyle/>
          <a:p>
            <a:r>
              <a:rPr lang="en-US"/>
              <a:t>Northrop Grumman Private/Proprietary Level I</a:t>
            </a:r>
          </a:p>
          <a:p>
            <a:endParaRPr lang="en-US"/>
          </a:p>
        </p:txBody>
      </p:sp>
      <p:sp>
        <p:nvSpPr>
          <p:cNvPr id="7" name="Rectangle 7"/>
          <p:cNvSpPr>
            <a:spLocks noGrp="1" noChangeArrowheads="1"/>
          </p:cNvSpPr>
          <p:nvPr>
            <p:ph type="sldNum" sz="quarter" idx="5"/>
          </p:nvPr>
        </p:nvSpPr>
        <p:spPr>
          <a:ln/>
        </p:spPr>
        <p:txBody>
          <a:bodyPr/>
          <a:lstStyle/>
          <a:p>
            <a:fld id="{B34A105D-737E-474D-8DE9-7F35962E6E2A}" type="slidenum">
              <a:rPr lang="en-US"/>
              <a:pPr/>
              <a:t>69</a:t>
            </a:fld>
            <a:endParaRPr lang="en-US"/>
          </a:p>
        </p:txBody>
      </p:sp>
      <p:sp>
        <p:nvSpPr>
          <p:cNvPr id="149506" name="Rectangle 2"/>
          <p:cNvSpPr>
            <a:spLocks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7893F126-3BD9-4FDE-8689-3DF339CCA66F}" type="datetime1">
              <a:rPr lang="en-US"/>
              <a:pPr/>
              <a:t>5/31/2009</a:t>
            </a:fld>
            <a:endParaRPr lang="en-US"/>
          </a:p>
        </p:txBody>
      </p:sp>
      <p:sp>
        <p:nvSpPr>
          <p:cNvPr id="6" name="Rectangle 6"/>
          <p:cNvSpPr>
            <a:spLocks noGrp="1" noChangeArrowheads="1"/>
          </p:cNvSpPr>
          <p:nvPr>
            <p:ph type="ftr" sz="quarter" idx="4"/>
          </p:nvPr>
        </p:nvSpPr>
        <p:spPr>
          <a:ln/>
        </p:spPr>
        <p:txBody>
          <a:bodyPr/>
          <a:lstStyle/>
          <a:p>
            <a:r>
              <a:rPr lang="en-US"/>
              <a:t>Northrop Grumman Private/Proprietary Level I</a:t>
            </a:r>
          </a:p>
          <a:p>
            <a:endParaRPr lang="en-US"/>
          </a:p>
        </p:txBody>
      </p:sp>
      <p:sp>
        <p:nvSpPr>
          <p:cNvPr id="7" name="Rectangle 7"/>
          <p:cNvSpPr>
            <a:spLocks noGrp="1" noChangeArrowheads="1"/>
          </p:cNvSpPr>
          <p:nvPr>
            <p:ph type="sldNum" sz="quarter" idx="5"/>
          </p:nvPr>
        </p:nvSpPr>
        <p:spPr>
          <a:ln/>
        </p:spPr>
        <p:txBody>
          <a:bodyPr/>
          <a:lstStyle/>
          <a:p>
            <a:fld id="{60F6DA13-5D43-4BD7-82FA-073A3BBAAC16}" type="slidenum">
              <a:rPr lang="en-US"/>
              <a:pPr/>
              <a:t>73</a:t>
            </a:fld>
            <a:endParaRPr lang="en-US"/>
          </a:p>
        </p:txBody>
      </p:sp>
      <p:sp>
        <p:nvSpPr>
          <p:cNvPr id="207874" name="Rectangle 2"/>
          <p:cNvSpPr>
            <a:spLocks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1AB72044-7CDC-4263-9360-B32DE316A3BD}" type="datetime1">
              <a:rPr lang="en-US"/>
              <a:pPr/>
              <a:t>5/31/2009</a:t>
            </a:fld>
            <a:endParaRPr lang="en-US"/>
          </a:p>
        </p:txBody>
      </p:sp>
      <p:sp>
        <p:nvSpPr>
          <p:cNvPr id="6" name="Rectangle 6"/>
          <p:cNvSpPr>
            <a:spLocks noGrp="1" noChangeArrowheads="1"/>
          </p:cNvSpPr>
          <p:nvPr>
            <p:ph type="ftr" sz="quarter" idx="4"/>
          </p:nvPr>
        </p:nvSpPr>
        <p:spPr>
          <a:ln/>
        </p:spPr>
        <p:txBody>
          <a:bodyPr/>
          <a:lstStyle/>
          <a:p>
            <a:r>
              <a:rPr lang="en-US"/>
              <a:t>Northrop Grumman Private/Proprietary Level I</a:t>
            </a:r>
          </a:p>
          <a:p>
            <a:endParaRPr lang="en-US"/>
          </a:p>
        </p:txBody>
      </p:sp>
      <p:sp>
        <p:nvSpPr>
          <p:cNvPr id="7" name="Rectangle 7"/>
          <p:cNvSpPr>
            <a:spLocks noGrp="1" noChangeArrowheads="1"/>
          </p:cNvSpPr>
          <p:nvPr>
            <p:ph type="sldNum" sz="quarter" idx="5"/>
          </p:nvPr>
        </p:nvSpPr>
        <p:spPr>
          <a:ln/>
        </p:spPr>
        <p:txBody>
          <a:bodyPr/>
          <a:lstStyle/>
          <a:p>
            <a:fld id="{9B25C4C1-63EB-47D6-9E0A-558B7DA450A6}" type="slidenum">
              <a:rPr lang="en-US"/>
              <a:pPr/>
              <a:t>74</a:t>
            </a:fld>
            <a:endParaRPr lang="en-US"/>
          </a:p>
        </p:txBody>
      </p:sp>
      <p:sp>
        <p:nvSpPr>
          <p:cNvPr id="172034" name="Rectangle 2"/>
          <p:cNvSpPr>
            <a:spLocks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D4BC6BEA-CADC-41BB-85C0-E7022447A4BD}" type="datetime1">
              <a:rPr lang="en-US"/>
              <a:pPr/>
              <a:t>5/31/2009</a:t>
            </a:fld>
            <a:endParaRPr lang="en-US"/>
          </a:p>
        </p:txBody>
      </p:sp>
      <p:sp>
        <p:nvSpPr>
          <p:cNvPr id="6" name="Rectangle 6"/>
          <p:cNvSpPr>
            <a:spLocks noGrp="1" noChangeArrowheads="1"/>
          </p:cNvSpPr>
          <p:nvPr>
            <p:ph type="ftr" sz="quarter" idx="4"/>
          </p:nvPr>
        </p:nvSpPr>
        <p:spPr>
          <a:ln/>
        </p:spPr>
        <p:txBody>
          <a:bodyPr/>
          <a:lstStyle/>
          <a:p>
            <a:r>
              <a:rPr lang="en-US"/>
              <a:t>Northrop Grumman Private/Proprietary Level I</a:t>
            </a:r>
          </a:p>
          <a:p>
            <a:endParaRPr lang="en-US"/>
          </a:p>
        </p:txBody>
      </p:sp>
      <p:sp>
        <p:nvSpPr>
          <p:cNvPr id="7" name="Rectangle 7"/>
          <p:cNvSpPr>
            <a:spLocks noGrp="1" noChangeArrowheads="1"/>
          </p:cNvSpPr>
          <p:nvPr>
            <p:ph type="sldNum" sz="quarter" idx="5"/>
          </p:nvPr>
        </p:nvSpPr>
        <p:spPr>
          <a:ln/>
        </p:spPr>
        <p:txBody>
          <a:bodyPr/>
          <a:lstStyle/>
          <a:p>
            <a:fld id="{DFA58331-3438-42B7-8292-3D438F0C6536}" type="slidenum">
              <a:rPr lang="en-US"/>
              <a:pPr/>
              <a:t>75</a:t>
            </a:fld>
            <a:endParaRPr lang="en-US"/>
          </a:p>
        </p:txBody>
      </p:sp>
      <p:sp>
        <p:nvSpPr>
          <p:cNvPr id="176130" name="Rectangle 2"/>
          <p:cNvSpPr>
            <a:spLocks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D56A2F30-8792-4784-A669-0CBF71100F55}" type="datetime1">
              <a:rPr lang="en-US"/>
              <a:pPr/>
              <a:t>5/31/2009</a:t>
            </a:fld>
            <a:endParaRPr lang="en-US"/>
          </a:p>
        </p:txBody>
      </p:sp>
      <p:sp>
        <p:nvSpPr>
          <p:cNvPr id="6" name="Rectangle 6"/>
          <p:cNvSpPr>
            <a:spLocks noGrp="1" noChangeArrowheads="1"/>
          </p:cNvSpPr>
          <p:nvPr>
            <p:ph type="ftr" sz="quarter" idx="4"/>
          </p:nvPr>
        </p:nvSpPr>
        <p:spPr>
          <a:ln/>
        </p:spPr>
        <p:txBody>
          <a:bodyPr/>
          <a:lstStyle/>
          <a:p>
            <a:r>
              <a:rPr lang="en-US"/>
              <a:t>Northrop Grumman Private/Proprietary Level I</a:t>
            </a:r>
          </a:p>
          <a:p>
            <a:endParaRPr lang="en-US"/>
          </a:p>
        </p:txBody>
      </p:sp>
      <p:sp>
        <p:nvSpPr>
          <p:cNvPr id="7" name="Rectangle 7"/>
          <p:cNvSpPr>
            <a:spLocks noGrp="1" noChangeArrowheads="1"/>
          </p:cNvSpPr>
          <p:nvPr>
            <p:ph type="sldNum" sz="quarter" idx="5"/>
          </p:nvPr>
        </p:nvSpPr>
        <p:spPr>
          <a:ln/>
        </p:spPr>
        <p:txBody>
          <a:bodyPr/>
          <a:lstStyle/>
          <a:p>
            <a:fld id="{993D07C7-B00A-4C33-BBEC-2D46A21A6DA7}" type="slidenum">
              <a:rPr lang="en-US"/>
              <a:pPr/>
              <a:t>76</a:t>
            </a:fld>
            <a:endParaRPr lang="en-US"/>
          </a:p>
        </p:txBody>
      </p:sp>
      <p:sp>
        <p:nvSpPr>
          <p:cNvPr id="197634" name="Rectangle 2"/>
          <p:cNvSpPr>
            <a:spLocks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CA1A3640-AB41-43D1-AC22-BF113B1ADA2D}" type="datetime1">
              <a:rPr lang="en-US"/>
              <a:pPr/>
              <a:t>5/31/2009</a:t>
            </a:fld>
            <a:endParaRPr lang="en-US"/>
          </a:p>
        </p:txBody>
      </p:sp>
      <p:sp>
        <p:nvSpPr>
          <p:cNvPr id="6" name="Rectangle 6"/>
          <p:cNvSpPr>
            <a:spLocks noGrp="1" noChangeArrowheads="1"/>
          </p:cNvSpPr>
          <p:nvPr>
            <p:ph type="ftr" sz="quarter" idx="4"/>
          </p:nvPr>
        </p:nvSpPr>
        <p:spPr>
          <a:ln/>
        </p:spPr>
        <p:txBody>
          <a:bodyPr/>
          <a:lstStyle/>
          <a:p>
            <a:r>
              <a:rPr lang="en-US"/>
              <a:t>Northrop Grumman Private/Proprietary Level I</a:t>
            </a:r>
          </a:p>
          <a:p>
            <a:endParaRPr lang="en-US"/>
          </a:p>
        </p:txBody>
      </p:sp>
      <p:sp>
        <p:nvSpPr>
          <p:cNvPr id="7" name="Rectangle 7"/>
          <p:cNvSpPr>
            <a:spLocks noGrp="1" noChangeArrowheads="1"/>
          </p:cNvSpPr>
          <p:nvPr>
            <p:ph type="sldNum" sz="quarter" idx="5"/>
          </p:nvPr>
        </p:nvSpPr>
        <p:spPr>
          <a:ln/>
        </p:spPr>
        <p:txBody>
          <a:bodyPr/>
          <a:lstStyle/>
          <a:p>
            <a:fld id="{9A0449A1-40DA-49FA-91A5-93101BB0E9EE}" type="slidenum">
              <a:rPr lang="en-US"/>
              <a:pPr/>
              <a:t>77</a:t>
            </a:fld>
            <a:endParaRPr lang="en-US"/>
          </a:p>
        </p:txBody>
      </p:sp>
      <p:sp>
        <p:nvSpPr>
          <p:cNvPr id="179202" name="Rectangle 2"/>
          <p:cNvSpPr>
            <a:spLocks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9F0ADEC8-93C4-44DC-B12B-65E9696A423B}" type="slidenum">
              <a:rPr lang="en-US" sz="1200" kern="1200">
                <a:solidFill>
                  <a:prstClr val="black"/>
                </a:solidFill>
                <a:latin typeface="Arial" pitchFamily="34" charset="0"/>
                <a:ea typeface="+mn-ea"/>
                <a:cs typeface="+mn-cs"/>
              </a:rPr>
              <a:pPr algn="r" rtl="0" fontAlgn="base">
                <a:spcBef>
                  <a:spcPct val="0"/>
                </a:spcBef>
                <a:spcAft>
                  <a:spcPct val="0"/>
                </a:spcAft>
              </a:pPr>
              <a:t>4</a:t>
            </a:fld>
            <a:endParaRPr lang="en-US" sz="1200" kern="1200">
              <a:solidFill>
                <a:prstClr val="black"/>
              </a:solidFill>
              <a:latin typeface="Arial" pitchFamily="34" charset="0"/>
              <a:ea typeface="+mn-ea"/>
              <a:cs typeface="+mn-cs"/>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D819923C-F105-455A-9D35-EC92AC2C7058}" type="slidenum">
              <a:rPr lang="en-US" sz="1200" kern="1200">
                <a:solidFill>
                  <a:prstClr val="black"/>
                </a:solidFill>
                <a:latin typeface="Arial" pitchFamily="34" charset="0"/>
                <a:ea typeface="+mn-ea"/>
                <a:cs typeface="+mn-cs"/>
              </a:rPr>
              <a:pPr algn="r" rtl="0" fontAlgn="base">
                <a:spcBef>
                  <a:spcPct val="0"/>
                </a:spcBef>
                <a:spcAft>
                  <a:spcPct val="0"/>
                </a:spcAft>
              </a:pPr>
              <a:t>78</a:t>
            </a:fld>
            <a:endParaRPr lang="en-US" sz="1200" kern="1200">
              <a:solidFill>
                <a:prstClr val="black"/>
              </a:solidFill>
              <a:latin typeface="Arial" pitchFamily="34" charset="0"/>
              <a:ea typeface="+mn-ea"/>
              <a:cs typeface="+mn-cs"/>
            </a:endParaRPr>
          </a:p>
        </p:txBody>
      </p:sp>
      <p:sp>
        <p:nvSpPr>
          <p:cNvPr id="796674" name="Rectangle 2"/>
          <p:cNvSpPr>
            <a:spLocks noGrp="1" noRot="1" noChangeAspect="1" noChangeArrowheads="1" noTextEdit="1"/>
          </p:cNvSpPr>
          <p:nvPr>
            <p:ph type="sldImg"/>
          </p:nvPr>
        </p:nvSpPr>
        <p:spPr>
          <a:ln/>
        </p:spPr>
      </p:sp>
      <p:sp>
        <p:nvSpPr>
          <p:cNvPr id="79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90A99218-9CF6-4139-9B4C-177FE0ED5329}" type="slidenum">
              <a:rPr lang="en-US" sz="1200" kern="1200">
                <a:solidFill>
                  <a:prstClr val="black"/>
                </a:solidFill>
                <a:latin typeface="Arial" pitchFamily="34" charset="0"/>
                <a:ea typeface="+mn-ea"/>
                <a:cs typeface="Arial" pitchFamily="34" charset="0"/>
              </a:rPr>
              <a:pPr algn="r" rtl="0" fontAlgn="base">
                <a:spcBef>
                  <a:spcPct val="0"/>
                </a:spcBef>
                <a:spcAft>
                  <a:spcPct val="0"/>
                </a:spcAft>
              </a:pPr>
              <a:t>79</a:t>
            </a:fld>
            <a:endParaRPr lang="en-US" sz="1200" kern="1200">
              <a:solidFill>
                <a:prstClr val="black"/>
              </a:solidFill>
              <a:latin typeface="Arial" pitchFamily="34" charset="0"/>
              <a:ea typeface="+mn-ea"/>
              <a:cs typeface="Arial" pitchFamily="34"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ltLang="ja-JP"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dt" sz="quarter" idx="1"/>
          </p:nvPr>
        </p:nvSpPr>
        <p:spPr>
          <a:noFill/>
        </p:spPr>
        <p:txBody>
          <a:bodyPr/>
          <a:lstStyle/>
          <a:p>
            <a:fld id="{07E9C970-353F-44FD-886E-31D4D716B3B5}" type="datetime1">
              <a:rPr lang="en-US"/>
              <a:pPr/>
              <a:t>5/31/2009</a:t>
            </a:fld>
            <a:endParaRPr lang="en-US"/>
          </a:p>
        </p:txBody>
      </p:sp>
      <p:sp>
        <p:nvSpPr>
          <p:cNvPr id="23555" name="Rectangle 6"/>
          <p:cNvSpPr>
            <a:spLocks noGrp="1" noChangeArrowheads="1"/>
          </p:cNvSpPr>
          <p:nvPr>
            <p:ph type="ftr" sz="quarter" idx="4"/>
          </p:nvPr>
        </p:nvSpPr>
        <p:spPr>
          <a:noFill/>
        </p:spPr>
        <p:txBody>
          <a:bodyPr/>
          <a:lstStyle/>
          <a:p>
            <a:r>
              <a:rPr lang="en-US"/>
              <a:t>Northrop Grumman Private/Proprietary Level I</a:t>
            </a:r>
          </a:p>
          <a:p>
            <a:endParaRPr lang="en-US"/>
          </a:p>
        </p:txBody>
      </p:sp>
      <p:sp>
        <p:nvSpPr>
          <p:cNvPr id="23556" name="Rectangle 7"/>
          <p:cNvSpPr>
            <a:spLocks noGrp="1" noChangeArrowheads="1"/>
          </p:cNvSpPr>
          <p:nvPr>
            <p:ph type="sldNum" sz="quarter" idx="5"/>
          </p:nvPr>
        </p:nvSpPr>
        <p:spPr>
          <a:noFill/>
        </p:spPr>
        <p:txBody>
          <a:bodyPr/>
          <a:lstStyle/>
          <a:p>
            <a:fld id="{FAFE0DA1-303B-470A-B114-91CF6BDEA80A}" type="slidenum">
              <a:rPr lang="en-US"/>
              <a:pPr/>
              <a:t>81</a:t>
            </a:fld>
            <a:endParaRPr lang="en-US"/>
          </a:p>
        </p:txBody>
      </p:sp>
      <p:sp>
        <p:nvSpPr>
          <p:cNvPr id="23557" name="Rectangle 2"/>
          <p:cNvSpPr>
            <a:spLocks noChangeArrowheads="1" noTextEdit="1"/>
          </p:cNvSpPr>
          <p:nvPr>
            <p:ph type="sldImg"/>
          </p:nvPr>
        </p:nvSpPr>
        <p:spPr>
          <a:ln/>
        </p:spPr>
      </p:sp>
      <p:sp>
        <p:nvSpPr>
          <p:cNvPr id="2355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dt" sz="quarter" idx="1"/>
          </p:nvPr>
        </p:nvSpPr>
        <p:spPr>
          <a:noFill/>
        </p:spPr>
        <p:txBody>
          <a:bodyPr/>
          <a:lstStyle/>
          <a:p>
            <a:fld id="{3336244E-A042-406C-B10B-9AFDD1D9590C}" type="datetime1">
              <a:rPr lang="en-US"/>
              <a:pPr/>
              <a:t>5/31/2009</a:t>
            </a:fld>
            <a:endParaRPr lang="en-US"/>
          </a:p>
        </p:txBody>
      </p:sp>
      <p:sp>
        <p:nvSpPr>
          <p:cNvPr id="24579" name="Rectangle 6"/>
          <p:cNvSpPr>
            <a:spLocks noGrp="1" noChangeArrowheads="1"/>
          </p:cNvSpPr>
          <p:nvPr>
            <p:ph type="ftr" sz="quarter" idx="4"/>
          </p:nvPr>
        </p:nvSpPr>
        <p:spPr>
          <a:noFill/>
        </p:spPr>
        <p:txBody>
          <a:bodyPr/>
          <a:lstStyle/>
          <a:p>
            <a:r>
              <a:rPr lang="en-US"/>
              <a:t>Northrop Grumman Private/Proprietary Level I</a:t>
            </a:r>
          </a:p>
          <a:p>
            <a:endParaRPr lang="en-US"/>
          </a:p>
        </p:txBody>
      </p:sp>
      <p:sp>
        <p:nvSpPr>
          <p:cNvPr id="24580" name="Rectangle 7"/>
          <p:cNvSpPr>
            <a:spLocks noGrp="1" noChangeArrowheads="1"/>
          </p:cNvSpPr>
          <p:nvPr>
            <p:ph type="sldNum" sz="quarter" idx="5"/>
          </p:nvPr>
        </p:nvSpPr>
        <p:spPr>
          <a:noFill/>
        </p:spPr>
        <p:txBody>
          <a:bodyPr/>
          <a:lstStyle/>
          <a:p>
            <a:fld id="{C9531BAD-E789-4EE6-A2B5-71FE43A368A7}" type="slidenum">
              <a:rPr lang="en-US"/>
              <a:pPr/>
              <a:t>82</a:t>
            </a:fld>
            <a:endParaRPr lang="en-US"/>
          </a:p>
        </p:txBody>
      </p:sp>
      <p:sp>
        <p:nvSpPr>
          <p:cNvPr id="24581" name="Rectangle 2"/>
          <p:cNvSpPr>
            <a:spLocks noChangeArrowheads="1" noTextEdit="1"/>
          </p:cNvSpPr>
          <p:nvPr>
            <p:ph type="sldImg"/>
          </p:nvPr>
        </p:nvSpPr>
        <p:spPr>
          <a:ln/>
        </p:spPr>
      </p:sp>
      <p:sp>
        <p:nvSpPr>
          <p:cNvPr id="2458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dt" sz="quarter" idx="1"/>
          </p:nvPr>
        </p:nvSpPr>
        <p:spPr>
          <a:noFill/>
        </p:spPr>
        <p:txBody>
          <a:bodyPr/>
          <a:lstStyle/>
          <a:p>
            <a:fld id="{0AA6FB10-F972-4B30-9EB8-938275E5E465}" type="datetime1">
              <a:rPr lang="en-US"/>
              <a:pPr/>
              <a:t>5/31/2009</a:t>
            </a:fld>
            <a:endParaRPr lang="en-US"/>
          </a:p>
        </p:txBody>
      </p:sp>
      <p:sp>
        <p:nvSpPr>
          <p:cNvPr id="25603" name="Rectangle 6"/>
          <p:cNvSpPr>
            <a:spLocks noGrp="1" noChangeArrowheads="1"/>
          </p:cNvSpPr>
          <p:nvPr>
            <p:ph type="ftr" sz="quarter" idx="4"/>
          </p:nvPr>
        </p:nvSpPr>
        <p:spPr>
          <a:noFill/>
        </p:spPr>
        <p:txBody>
          <a:bodyPr/>
          <a:lstStyle/>
          <a:p>
            <a:r>
              <a:rPr lang="en-US"/>
              <a:t>Northrop Grumman Private/Proprietary Level I</a:t>
            </a:r>
          </a:p>
          <a:p>
            <a:endParaRPr lang="en-US"/>
          </a:p>
        </p:txBody>
      </p:sp>
      <p:sp>
        <p:nvSpPr>
          <p:cNvPr id="25604" name="Rectangle 7"/>
          <p:cNvSpPr>
            <a:spLocks noGrp="1" noChangeArrowheads="1"/>
          </p:cNvSpPr>
          <p:nvPr>
            <p:ph type="sldNum" sz="quarter" idx="5"/>
          </p:nvPr>
        </p:nvSpPr>
        <p:spPr>
          <a:noFill/>
        </p:spPr>
        <p:txBody>
          <a:bodyPr/>
          <a:lstStyle/>
          <a:p>
            <a:fld id="{7956CD85-56DB-4441-82CA-0D6ABFB13916}" type="slidenum">
              <a:rPr lang="en-US"/>
              <a:pPr/>
              <a:t>83</a:t>
            </a:fld>
            <a:endParaRPr lang="en-US"/>
          </a:p>
        </p:txBody>
      </p:sp>
      <p:sp>
        <p:nvSpPr>
          <p:cNvPr id="25605" name="Rectangle 2"/>
          <p:cNvSpPr>
            <a:spLocks noChangeArrowheads="1" noTextEdit="1"/>
          </p:cNvSpPr>
          <p:nvPr>
            <p:ph type="sldImg"/>
          </p:nvPr>
        </p:nvSpPr>
        <p:spPr>
          <a:xfrm>
            <a:off x="1154113" y="685997"/>
            <a:ext cx="4552950" cy="3429980"/>
          </a:xfrm>
          <a:ln/>
        </p:spPr>
      </p:sp>
      <p:sp>
        <p:nvSpPr>
          <p:cNvPr id="25606" name="Rectangle 3"/>
          <p:cNvSpPr>
            <a:spLocks noGrp="1" noChangeArrowheads="1"/>
          </p:cNvSpPr>
          <p:nvPr>
            <p:ph type="body" idx="1"/>
          </p:nvPr>
        </p:nvSpPr>
        <p:spPr>
          <a:xfrm>
            <a:off x="685800" y="4343597"/>
            <a:ext cx="5486400" cy="4114407"/>
          </a:xfrm>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dt" sz="quarter" idx="1"/>
          </p:nvPr>
        </p:nvSpPr>
        <p:spPr>
          <a:noFill/>
        </p:spPr>
        <p:txBody>
          <a:bodyPr/>
          <a:lstStyle/>
          <a:p>
            <a:fld id="{47F5FB47-5828-4F35-9961-D302C8A2688A}" type="datetime1">
              <a:rPr lang="en-US"/>
              <a:pPr/>
              <a:t>5/31/2009</a:t>
            </a:fld>
            <a:endParaRPr lang="en-US"/>
          </a:p>
        </p:txBody>
      </p:sp>
      <p:sp>
        <p:nvSpPr>
          <p:cNvPr id="26627" name="Rectangle 6"/>
          <p:cNvSpPr>
            <a:spLocks noGrp="1" noChangeArrowheads="1"/>
          </p:cNvSpPr>
          <p:nvPr>
            <p:ph type="ftr" sz="quarter" idx="4"/>
          </p:nvPr>
        </p:nvSpPr>
        <p:spPr>
          <a:noFill/>
        </p:spPr>
        <p:txBody>
          <a:bodyPr/>
          <a:lstStyle/>
          <a:p>
            <a:r>
              <a:rPr lang="en-US"/>
              <a:t>Northrop Grumman Private/Proprietary Level I</a:t>
            </a:r>
          </a:p>
          <a:p>
            <a:endParaRPr lang="en-US"/>
          </a:p>
        </p:txBody>
      </p:sp>
      <p:sp>
        <p:nvSpPr>
          <p:cNvPr id="26628" name="Rectangle 7"/>
          <p:cNvSpPr>
            <a:spLocks noGrp="1" noChangeArrowheads="1"/>
          </p:cNvSpPr>
          <p:nvPr>
            <p:ph type="sldNum" sz="quarter" idx="5"/>
          </p:nvPr>
        </p:nvSpPr>
        <p:spPr>
          <a:noFill/>
        </p:spPr>
        <p:txBody>
          <a:bodyPr/>
          <a:lstStyle/>
          <a:p>
            <a:fld id="{735CDD49-0157-4B1A-A290-2BCE4DB33629}" type="slidenum">
              <a:rPr lang="en-US"/>
              <a:pPr/>
              <a:t>84</a:t>
            </a:fld>
            <a:endParaRPr lang="en-US"/>
          </a:p>
        </p:txBody>
      </p:sp>
      <p:sp>
        <p:nvSpPr>
          <p:cNvPr id="26629" name="Rectangle 2"/>
          <p:cNvSpPr>
            <a:spLocks noChangeArrowheads="1" noTextEdit="1"/>
          </p:cNvSpPr>
          <p:nvPr>
            <p:ph type="sldImg"/>
          </p:nvPr>
        </p:nvSpPr>
        <p:spPr>
          <a:ln/>
        </p:spPr>
      </p:sp>
      <p:sp>
        <p:nvSpPr>
          <p:cNvPr id="2663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dt" sz="quarter" idx="1"/>
          </p:nvPr>
        </p:nvSpPr>
        <p:spPr>
          <a:noFill/>
        </p:spPr>
        <p:txBody>
          <a:bodyPr/>
          <a:lstStyle/>
          <a:p>
            <a:fld id="{70F54A33-1AB3-445E-823B-6BCDE99F8A6F}" type="datetime1">
              <a:rPr lang="en-US"/>
              <a:pPr/>
              <a:t>5/31/2009</a:t>
            </a:fld>
            <a:endParaRPr lang="en-US"/>
          </a:p>
        </p:txBody>
      </p:sp>
      <p:sp>
        <p:nvSpPr>
          <p:cNvPr id="27651" name="Rectangle 6"/>
          <p:cNvSpPr>
            <a:spLocks noGrp="1" noChangeArrowheads="1"/>
          </p:cNvSpPr>
          <p:nvPr>
            <p:ph type="ftr" sz="quarter" idx="4"/>
          </p:nvPr>
        </p:nvSpPr>
        <p:spPr>
          <a:noFill/>
        </p:spPr>
        <p:txBody>
          <a:bodyPr/>
          <a:lstStyle/>
          <a:p>
            <a:r>
              <a:rPr lang="en-US"/>
              <a:t>Northrop Grumman Private/Proprietary Level I</a:t>
            </a:r>
          </a:p>
          <a:p>
            <a:endParaRPr lang="en-US"/>
          </a:p>
        </p:txBody>
      </p:sp>
      <p:sp>
        <p:nvSpPr>
          <p:cNvPr id="27652" name="Rectangle 7"/>
          <p:cNvSpPr>
            <a:spLocks noGrp="1" noChangeArrowheads="1"/>
          </p:cNvSpPr>
          <p:nvPr>
            <p:ph type="sldNum" sz="quarter" idx="5"/>
          </p:nvPr>
        </p:nvSpPr>
        <p:spPr>
          <a:noFill/>
        </p:spPr>
        <p:txBody>
          <a:bodyPr/>
          <a:lstStyle/>
          <a:p>
            <a:fld id="{3441A5A4-B5AD-4C4E-B84B-EC554A28AC8F}" type="slidenum">
              <a:rPr lang="en-US"/>
              <a:pPr/>
              <a:t>94</a:t>
            </a:fld>
            <a:endParaRPr lang="en-US"/>
          </a:p>
        </p:txBody>
      </p:sp>
      <p:sp>
        <p:nvSpPr>
          <p:cNvPr id="27653" name="Rectangle 2"/>
          <p:cNvSpPr>
            <a:spLocks noChangeArrowheads="1" noTextEdit="1"/>
          </p:cNvSpPr>
          <p:nvPr>
            <p:ph type="sldImg"/>
          </p:nvPr>
        </p:nvSpPr>
        <p:spPr>
          <a:xfrm>
            <a:off x="260350" y="1607460"/>
            <a:ext cx="5011738" cy="3775334"/>
          </a:xfrm>
          <a:ln/>
        </p:spPr>
      </p:sp>
      <p:sp>
        <p:nvSpPr>
          <p:cNvPr id="27654" name="Rectangle 3"/>
          <p:cNvSpPr>
            <a:spLocks noGrp="1" noChangeArrowheads="1"/>
          </p:cNvSpPr>
          <p:nvPr>
            <p:ph type="body" idx="1"/>
          </p:nvPr>
        </p:nvSpPr>
        <p:spPr>
          <a:xfrm>
            <a:off x="685800" y="4343597"/>
            <a:ext cx="5486400" cy="4114407"/>
          </a:xfrm>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dt" sz="quarter" idx="1"/>
          </p:nvPr>
        </p:nvSpPr>
        <p:spPr>
          <a:noFill/>
        </p:spPr>
        <p:txBody>
          <a:bodyPr/>
          <a:lstStyle/>
          <a:p>
            <a:fld id="{44501A9F-1E35-458E-823F-CFEC8C5A2452}" type="datetime1">
              <a:rPr lang="en-US"/>
              <a:pPr/>
              <a:t>5/31/2009</a:t>
            </a:fld>
            <a:endParaRPr lang="en-US"/>
          </a:p>
        </p:txBody>
      </p:sp>
      <p:sp>
        <p:nvSpPr>
          <p:cNvPr id="28675" name="Rectangle 6"/>
          <p:cNvSpPr>
            <a:spLocks noGrp="1" noChangeArrowheads="1"/>
          </p:cNvSpPr>
          <p:nvPr>
            <p:ph type="ftr" sz="quarter" idx="4"/>
          </p:nvPr>
        </p:nvSpPr>
        <p:spPr>
          <a:noFill/>
        </p:spPr>
        <p:txBody>
          <a:bodyPr/>
          <a:lstStyle/>
          <a:p>
            <a:r>
              <a:rPr lang="en-US"/>
              <a:t>Northrop Grumman Private/Proprietary Level I</a:t>
            </a:r>
          </a:p>
          <a:p>
            <a:endParaRPr lang="en-US"/>
          </a:p>
        </p:txBody>
      </p:sp>
      <p:sp>
        <p:nvSpPr>
          <p:cNvPr id="28676" name="Rectangle 7"/>
          <p:cNvSpPr>
            <a:spLocks noGrp="1" noChangeArrowheads="1"/>
          </p:cNvSpPr>
          <p:nvPr>
            <p:ph type="sldNum" sz="quarter" idx="5"/>
          </p:nvPr>
        </p:nvSpPr>
        <p:spPr>
          <a:noFill/>
        </p:spPr>
        <p:txBody>
          <a:bodyPr/>
          <a:lstStyle/>
          <a:p>
            <a:fld id="{C7EE3A6C-AB24-47BF-AE75-56BF895067B6}" type="slidenum">
              <a:rPr lang="en-US"/>
              <a:pPr/>
              <a:t>95</a:t>
            </a:fld>
            <a:endParaRPr lang="en-US"/>
          </a:p>
        </p:txBody>
      </p:sp>
      <p:sp>
        <p:nvSpPr>
          <p:cNvPr id="28677" name="Rectangle 2"/>
          <p:cNvSpPr>
            <a:spLocks noChangeArrowheads="1" noTextEdit="1"/>
          </p:cNvSpPr>
          <p:nvPr>
            <p:ph type="sldImg"/>
          </p:nvPr>
        </p:nvSpPr>
        <p:spPr>
          <a:ln/>
        </p:spPr>
      </p:sp>
      <p:sp>
        <p:nvSpPr>
          <p:cNvPr id="2867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2AFFB0F1-7197-4501-9E65-960DD2E3D6FE}" type="slidenum">
              <a:rPr lang="en-US" sz="1200" kern="1200">
                <a:solidFill>
                  <a:prstClr val="black"/>
                </a:solidFill>
                <a:latin typeface="Arial" pitchFamily="34" charset="0"/>
                <a:ea typeface="+mn-ea"/>
                <a:cs typeface="+mn-cs"/>
              </a:rPr>
              <a:pPr algn="r" rtl="0" fontAlgn="base">
                <a:spcBef>
                  <a:spcPct val="0"/>
                </a:spcBef>
                <a:spcAft>
                  <a:spcPct val="0"/>
                </a:spcAft>
              </a:pPr>
              <a:t>5</a:t>
            </a:fld>
            <a:endParaRPr lang="en-US" sz="1200" kern="1200">
              <a:solidFill>
                <a:prstClr val="black"/>
              </a:solidFill>
              <a:latin typeface="Arial" pitchFamily="34" charset="0"/>
              <a:ea typeface="+mn-ea"/>
              <a:cs typeface="+mn-cs"/>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F9E89E1B-A55D-426C-A621-A5D7ED1E7DA3}" type="slidenum">
              <a:rPr lang="en-US" sz="1200" kern="1200">
                <a:solidFill>
                  <a:prstClr val="black"/>
                </a:solidFill>
                <a:latin typeface="Arial" pitchFamily="34" charset="0"/>
                <a:ea typeface="+mn-ea"/>
                <a:cs typeface="+mn-cs"/>
              </a:rPr>
              <a:pPr algn="r" rtl="0" fontAlgn="base">
                <a:spcBef>
                  <a:spcPct val="0"/>
                </a:spcBef>
                <a:spcAft>
                  <a:spcPct val="0"/>
                </a:spcAft>
              </a:pPr>
              <a:t>6</a:t>
            </a:fld>
            <a:endParaRPr lang="en-US" sz="1200" kern="1200">
              <a:solidFill>
                <a:prstClr val="black"/>
              </a:solidFill>
              <a:latin typeface="Arial" pitchFamily="34" charset="0"/>
              <a:ea typeface="+mn-ea"/>
              <a:cs typeface="+mn-cs"/>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EF01F0FE-25BF-403E-BB73-FA5C2F3FC3F8}" type="slidenum">
              <a:rPr lang="en-US" sz="1200" kern="1200">
                <a:solidFill>
                  <a:prstClr val="black"/>
                </a:solidFill>
                <a:latin typeface="Arial" pitchFamily="34" charset="0"/>
                <a:ea typeface="+mn-ea"/>
                <a:cs typeface="+mn-cs"/>
              </a:rPr>
              <a:pPr algn="r" rtl="0" fontAlgn="base">
                <a:spcBef>
                  <a:spcPct val="0"/>
                </a:spcBef>
                <a:spcAft>
                  <a:spcPct val="0"/>
                </a:spcAft>
              </a:pPr>
              <a:t>7</a:t>
            </a:fld>
            <a:endParaRPr lang="en-US" sz="1200" kern="1200">
              <a:solidFill>
                <a:prstClr val="black"/>
              </a:solidFill>
              <a:latin typeface="Arial" pitchFamily="34" charset="0"/>
              <a:ea typeface="+mn-ea"/>
              <a:cs typeface="+mn-cs"/>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50C9523E-E3F0-40A2-B936-4BB1513EA39A}" type="slidenum">
              <a:rPr lang="en-US" sz="1200" kern="1200">
                <a:solidFill>
                  <a:prstClr val="black"/>
                </a:solidFill>
                <a:latin typeface="Arial" pitchFamily="34" charset="0"/>
                <a:ea typeface="+mn-ea"/>
                <a:cs typeface="+mn-cs"/>
              </a:rPr>
              <a:pPr algn="r" rtl="0" fontAlgn="base">
                <a:spcBef>
                  <a:spcPct val="0"/>
                </a:spcBef>
                <a:spcAft>
                  <a:spcPct val="0"/>
                </a:spcAft>
              </a:pPr>
              <a:t>8</a:t>
            </a:fld>
            <a:endParaRPr lang="en-US" sz="1200" kern="1200">
              <a:solidFill>
                <a:prstClr val="black"/>
              </a:solidFill>
              <a:latin typeface="Arial" pitchFamily="34" charset="0"/>
              <a:ea typeface="+mn-ea"/>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F0A2C724-E80E-4DCC-B9FE-363B81BAD1A3}" type="slidenum">
              <a:rPr lang="en-US" sz="1200" kern="1200">
                <a:solidFill>
                  <a:prstClr val="black"/>
                </a:solidFill>
                <a:latin typeface="Arial" pitchFamily="34" charset="0"/>
                <a:ea typeface="+mn-ea"/>
                <a:cs typeface="+mn-cs"/>
              </a:rPr>
              <a:pPr algn="r" rtl="0" fontAlgn="base">
                <a:spcBef>
                  <a:spcPct val="0"/>
                </a:spcBef>
                <a:spcAft>
                  <a:spcPct val="0"/>
                </a:spcAft>
              </a:pPr>
              <a:t>9</a:t>
            </a:fld>
            <a:endParaRPr lang="en-US" sz="1200" kern="1200">
              <a:solidFill>
                <a:prstClr val="black"/>
              </a:solidFill>
              <a:latin typeface="Arial" pitchFamily="34" charset="0"/>
              <a:ea typeface="+mn-ea"/>
              <a:cs typeface="+mn-cs"/>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B244AC-C0C9-40ED-A3D6-CC7046E489C6}" type="datetimeFigureOut">
              <a:rPr lang="en-US" smtClean="0"/>
              <a:pPr/>
              <a:t>5/31/2009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9674-DC40-46FF-8288-DA6C2E5F85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B244AC-C0C9-40ED-A3D6-CC7046E489C6}" type="datetimeFigureOut">
              <a:rPr lang="en-US" smtClean="0"/>
              <a:pPr/>
              <a:t>5/31/2009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9674-DC40-46FF-8288-DA6C2E5F85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B244AC-C0C9-40ED-A3D6-CC7046E489C6}" type="datetimeFigureOut">
              <a:rPr lang="en-US" smtClean="0"/>
              <a:pPr/>
              <a:t>5/31/2009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9674-DC40-46FF-8288-DA6C2E5F85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7B7E4D03-1F20-4543-BF0A-3BCBE81A694D}"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4" name="Footer Placeholder 3"/>
          <p:cNvSpPr>
            <a:spLocks noGrp="1"/>
          </p:cNvSpPr>
          <p:nvPr>
            <p:ph type="ftr" sz="quarter" idx="11"/>
          </p:nvPr>
        </p:nvSpPr>
        <p:spPr/>
        <p:txBody>
          <a:bodyPr/>
          <a:lstStyle/>
          <a:p>
            <a:pPr rtl="0" fontAlgn="base">
              <a:spcBef>
                <a:spcPct val="0"/>
              </a:spcBef>
              <a:spcAft>
                <a:spcPct val="0"/>
              </a:spcAft>
            </a:pPr>
            <a:endParaRPr lang="en-US" kern="1200">
              <a:solidFill>
                <a:srgbClr val="000000"/>
              </a:solidFill>
              <a:latin typeface="Arial" pitchFamily="34" charset="0"/>
              <a:ea typeface="+mn-ea"/>
              <a:cs typeface="+mn-cs"/>
            </a:endParaRPr>
          </a:p>
        </p:txBody>
      </p:sp>
      <p:sp>
        <p:nvSpPr>
          <p:cNvPr id="5" name="Slide Number Placeholder 4"/>
          <p:cNvSpPr>
            <a:spLocks noGrp="1"/>
          </p:cNvSpPr>
          <p:nvPr>
            <p:ph type="sldNum" sz="quarter" idx="12"/>
          </p:nvPr>
        </p:nvSpPr>
        <p:spPr/>
        <p:txBody>
          <a:bodyPr/>
          <a:lstStyle/>
          <a:p>
            <a:pPr rtl="0" fontAlgn="base">
              <a:spcBef>
                <a:spcPct val="0"/>
              </a:spcBef>
              <a:spcAft>
                <a:spcPct val="0"/>
              </a:spcAft>
            </a:pPr>
            <a:fld id="{74CF9010-D894-4993-B9D2-6BAD55786CB5}" type="slidenum">
              <a:rPr lang="en-US" kern="1200" smtClean="0">
                <a:solidFill>
                  <a:srgbClr val="000000"/>
                </a:solidFill>
                <a:latin typeface="Arial" pitchFamily="34" charset="0"/>
                <a:ea typeface="+mn-ea"/>
                <a:cs typeface="+mn-cs"/>
              </a:rPr>
              <a:pPr rtl="0" fontAlgn="base">
                <a:spcBef>
                  <a:spcPct val="0"/>
                </a:spcBef>
                <a:spcAft>
                  <a:spcPct val="0"/>
                </a:spcAft>
              </a:pPr>
              <a:t>‹#›</a:t>
            </a:fld>
            <a:endParaRPr lang="en-US" kern="1200">
              <a:solidFill>
                <a:srgbClr val="000000"/>
              </a:solidFill>
              <a:latin typeface="Arial" pitchFamily="34" charset="0"/>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DFD0604D-E09A-4401-9E2A-6525C7025C46}"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760780DD-4B3D-421C-A8C8-F9F45E40B541}"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0BA24A66-EC75-4FB4-97C5-2BCA3C138440}"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eaLnBrk="0" fontAlgn="base" hangingPunct="0">
              <a:spcBef>
                <a:spcPct val="0"/>
              </a:spcBef>
              <a:spcAft>
                <a:spcPct val="0"/>
              </a:spcAft>
            </a:pPr>
            <a:fld id="{A0E88A11-FBB7-44E4-A18A-5FA5D2979E65}"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eaLnBrk="0" fontAlgn="base" hangingPunct="0">
              <a:spcBef>
                <a:spcPct val="0"/>
              </a:spcBef>
              <a:spcAft>
                <a:spcPct val="0"/>
              </a:spcAft>
            </a:pPr>
            <a:fld id="{E7C74410-2E03-43DE-8B09-12957741BA22}"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eaLnBrk="0" fontAlgn="base" hangingPunct="0">
              <a:spcBef>
                <a:spcPct val="0"/>
              </a:spcBef>
              <a:spcAft>
                <a:spcPct val="0"/>
              </a:spcAft>
            </a:pPr>
            <a:fld id="{FF55AFC8-527C-48EF-99DB-F376313ED789}"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B244AC-C0C9-40ED-A3D6-CC7046E489C6}" type="datetimeFigureOut">
              <a:rPr lang="en-US" smtClean="0"/>
              <a:pPr/>
              <a:t>5/31/2009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9674-DC40-46FF-8288-DA6C2E5F85C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2ADD54FB-E6E2-4C5F-87B7-F513E7B0273E}"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7D7C68BC-F669-482C-97C1-1C903AB0954E}"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E1E5C348-115D-4961-8E8D-55DE6B285995}"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ADAFFCBC-6EA6-4349-826D-427499AFDFF3}"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A10C1872-BB3E-4F8F-BBB7-608478FE2528}" type="slidenum">
              <a:rPr lang="en-US" sz="1400" kern="1200">
                <a:solidFill>
                  <a:srgbClr val="000000"/>
                </a:solidFill>
                <a:latin typeface="Times New Roman"/>
                <a:ea typeface="+mn-ea"/>
                <a:cs typeface="+mn-cs"/>
              </a:rPr>
              <a:pPr algn="r" rtl="0" eaLnBrk="0" fontAlgn="base" hangingPunct="0">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10303AE0-89C8-4F0B-854E-4837CF555F44}" type="slidenum">
              <a:rPr lang="en-US" sz="1400" kern="1200">
                <a:solidFill>
                  <a:srgbClr val="000000"/>
                </a:solidFill>
                <a:latin typeface="Times New Roman"/>
                <a:ea typeface="+mn-ea"/>
                <a:cs typeface="+mn-cs"/>
              </a:rPr>
              <a:pPr algn="r" rtl="0" eaLnBrk="0" fontAlgn="base" hangingPunct="0">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DB113F05-74B8-4489-9FFF-1A200D8C6BD1}" type="slidenum">
              <a:rPr lang="en-US" sz="1400" kern="1200">
                <a:solidFill>
                  <a:srgbClr val="000000"/>
                </a:solidFill>
                <a:latin typeface="Times New Roman"/>
                <a:ea typeface="+mn-ea"/>
                <a:cs typeface="+mn-cs"/>
              </a:rPr>
              <a:pPr algn="r" rtl="0" eaLnBrk="0" fontAlgn="base" hangingPunct="0">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860FB095-3B1E-4DFB-981F-13F69C07861C}" type="slidenum">
              <a:rPr lang="en-US" sz="1400" kern="1200">
                <a:solidFill>
                  <a:srgbClr val="000000"/>
                </a:solidFill>
                <a:latin typeface="Times New Roman"/>
                <a:ea typeface="+mn-ea"/>
                <a:cs typeface="+mn-cs"/>
              </a:rPr>
              <a:pPr algn="r" rtl="0" eaLnBrk="0" fontAlgn="base" hangingPunct="0">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eaLnBrk="0" fontAlgn="base" hangingPunct="0">
              <a:spcBef>
                <a:spcPct val="0"/>
              </a:spcBef>
              <a:spcAft>
                <a:spcPct val="0"/>
              </a:spcAft>
            </a:pPr>
            <a:fld id="{744D2D9E-49BC-4994-AA76-02713551901C}" type="slidenum">
              <a:rPr lang="en-US" sz="1400" kern="1200">
                <a:solidFill>
                  <a:srgbClr val="000000"/>
                </a:solidFill>
                <a:latin typeface="Times New Roman"/>
                <a:ea typeface="+mn-ea"/>
                <a:cs typeface="+mn-cs"/>
              </a:rPr>
              <a:pPr algn="r" rtl="0" eaLnBrk="0" fontAlgn="base" hangingPunct="0">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eaLnBrk="0" fontAlgn="base" hangingPunct="0">
              <a:spcBef>
                <a:spcPct val="0"/>
              </a:spcBef>
              <a:spcAft>
                <a:spcPct val="0"/>
              </a:spcAft>
            </a:pPr>
            <a:fld id="{1557E5AC-7407-4B16-94E8-AD2FD513098A}" type="slidenum">
              <a:rPr lang="en-US" sz="1400" kern="1200">
                <a:solidFill>
                  <a:srgbClr val="000000"/>
                </a:solidFill>
                <a:latin typeface="Times New Roman"/>
                <a:ea typeface="+mn-ea"/>
                <a:cs typeface="+mn-cs"/>
              </a:rPr>
              <a:pPr algn="r" rtl="0" eaLnBrk="0" fontAlgn="base" hangingPunct="0">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B244AC-C0C9-40ED-A3D6-CC7046E489C6}" type="datetimeFigureOut">
              <a:rPr lang="en-US" smtClean="0"/>
              <a:pPr/>
              <a:t>5/31/2009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9674-DC40-46FF-8288-DA6C2E5F85C1}"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eaLnBrk="0" fontAlgn="base" hangingPunct="0">
              <a:spcBef>
                <a:spcPct val="0"/>
              </a:spcBef>
              <a:spcAft>
                <a:spcPct val="0"/>
              </a:spcAft>
            </a:pPr>
            <a:fld id="{A3BF0FB5-199B-4055-A5F5-80417AFB89B9}" type="slidenum">
              <a:rPr lang="en-US" sz="1400" kern="1200">
                <a:solidFill>
                  <a:srgbClr val="000000"/>
                </a:solidFill>
                <a:latin typeface="Times New Roman"/>
                <a:ea typeface="+mn-ea"/>
                <a:cs typeface="+mn-cs"/>
              </a:rPr>
              <a:pPr algn="r" rtl="0" eaLnBrk="0" fontAlgn="base" hangingPunct="0">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5D25D6F0-07C1-407F-9FEE-72F211F51069}" type="slidenum">
              <a:rPr lang="en-US" sz="1400" kern="1200">
                <a:solidFill>
                  <a:srgbClr val="000000"/>
                </a:solidFill>
                <a:latin typeface="Times New Roman"/>
                <a:ea typeface="+mn-ea"/>
                <a:cs typeface="+mn-cs"/>
              </a:rPr>
              <a:pPr algn="r" rtl="0" eaLnBrk="0" fontAlgn="base" hangingPunct="0">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94790211-965E-4D93-A920-9844CDAE9A89}" type="slidenum">
              <a:rPr lang="en-US" sz="1400" kern="1200">
                <a:solidFill>
                  <a:srgbClr val="000000"/>
                </a:solidFill>
                <a:latin typeface="Times New Roman"/>
                <a:ea typeface="+mn-ea"/>
                <a:cs typeface="+mn-cs"/>
              </a:rPr>
              <a:pPr algn="r" rtl="0" eaLnBrk="0" fontAlgn="base" hangingPunct="0">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F54314AE-1C66-46E9-A426-6CF90C6D55ED}" type="slidenum">
              <a:rPr lang="en-US" sz="1400" kern="1200">
                <a:solidFill>
                  <a:srgbClr val="000000"/>
                </a:solidFill>
                <a:latin typeface="Times New Roman"/>
                <a:ea typeface="+mn-ea"/>
                <a:cs typeface="+mn-cs"/>
              </a:rPr>
              <a:pPr algn="r" rtl="0" eaLnBrk="0" fontAlgn="base" hangingPunct="0">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4A5151BC-B589-4271-8BB1-A70A31F3B110}" type="slidenum">
              <a:rPr lang="en-US" sz="1400" kern="1200">
                <a:solidFill>
                  <a:srgbClr val="000000"/>
                </a:solidFill>
                <a:latin typeface="Times New Roman"/>
                <a:ea typeface="+mn-ea"/>
                <a:cs typeface="+mn-cs"/>
              </a:rPr>
              <a:pPr algn="r" rtl="0" eaLnBrk="0" fontAlgn="base" hangingPunct="0">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9847ACF5-F972-4F9C-BA54-7DF3600F4855}"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70A02E66-0989-4598-8C94-330E8023594A}"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72C2E8F7-515D-493D-B935-D934583C135D}"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948AB244-6BF2-421B-B437-C8105B2F99C9}"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eaLnBrk="0" fontAlgn="base" hangingPunct="0">
              <a:spcBef>
                <a:spcPct val="0"/>
              </a:spcBef>
              <a:spcAft>
                <a:spcPct val="0"/>
              </a:spcAft>
            </a:pPr>
            <a:fld id="{7D0D0C2F-856E-4377-AB29-51878CD0C174}"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B244AC-C0C9-40ED-A3D6-CC7046E489C6}" type="datetimeFigureOut">
              <a:rPr lang="en-US" smtClean="0"/>
              <a:pPr/>
              <a:t>5/31/2009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9674-DC40-46FF-8288-DA6C2E5F85C1}"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eaLnBrk="0" fontAlgn="base" hangingPunct="0">
              <a:spcBef>
                <a:spcPct val="0"/>
              </a:spcBef>
              <a:spcAft>
                <a:spcPct val="0"/>
              </a:spcAft>
            </a:pPr>
            <a:fld id="{F4C0A38A-DE4A-4072-AA34-E8FB6872E3FD}"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eaLnBrk="0" fontAlgn="base" hangingPunct="0">
              <a:spcBef>
                <a:spcPct val="0"/>
              </a:spcBef>
              <a:spcAft>
                <a:spcPct val="0"/>
              </a:spcAft>
            </a:pPr>
            <a:fld id="{6429B909-CA2E-47EE-9DCB-D0ABF9BBC671}"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93271E0D-9F1F-4E47-910C-68C4C6C4F975}"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777476F8-2A08-4EBB-A69F-A00FBD74F180}"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052DB0A0-8816-4FBA-878D-6EDB8DCDF0D2}"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Arial"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53C1D4B7-3E3B-4AED-ACD5-88F54D2E1C16}" type="slidenum">
              <a:rPr lang="en-US" sz="1400" kern="1200">
                <a:solidFill>
                  <a:srgbClr val="000000"/>
                </a:solidFill>
                <a:latin typeface="Arial" pitchFamily="34" charset="0"/>
                <a:ea typeface="+mn-ea"/>
                <a:cs typeface="+mn-cs"/>
              </a:rPr>
              <a:pPr algn="r" rtl="0" eaLnBrk="0" fontAlgn="base" hangingPunct="0">
                <a:spcBef>
                  <a:spcPct val="0"/>
                </a:spcBef>
                <a:spcAft>
                  <a:spcPct val="0"/>
                </a:spcAft>
              </a:pPr>
              <a:t>‹#›</a:t>
            </a:fld>
            <a:endParaRPr lang="en-US" sz="1400" kern="1200">
              <a:solidFill>
                <a:srgbClr val="000000"/>
              </a:solidFill>
              <a:latin typeface="Arial" pitchFamily="34" charset="0"/>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4994" name="Picture 2"/>
          <p:cNvPicPr>
            <a:picLocks noChangeArrowheads="1"/>
          </p:cNvPicPr>
          <p:nvPr/>
        </p:nvPicPr>
        <p:blipFill>
          <a:blip r:embed="rId2"/>
          <a:srcRect t="12611"/>
          <a:stretch>
            <a:fillRect/>
          </a:stretch>
        </p:blipFill>
        <p:spPr bwMode="auto">
          <a:xfrm>
            <a:off x="0" y="0"/>
            <a:ext cx="9144000" cy="6858000"/>
          </a:xfrm>
          <a:prstGeom prst="rect">
            <a:avLst/>
          </a:prstGeom>
          <a:noFill/>
        </p:spPr>
      </p:pic>
      <p:pic>
        <p:nvPicPr>
          <p:cNvPr id="84995" name="Picture 3"/>
          <p:cNvPicPr>
            <a:picLocks noChangeAspect="1" noChangeArrowheads="1"/>
          </p:cNvPicPr>
          <p:nvPr/>
        </p:nvPicPr>
        <p:blipFill>
          <a:blip r:embed="rId3"/>
          <a:srcRect/>
          <a:stretch>
            <a:fillRect/>
          </a:stretch>
        </p:blipFill>
        <p:spPr bwMode="auto">
          <a:xfrm>
            <a:off x="0" y="0"/>
            <a:ext cx="9144000" cy="814388"/>
          </a:xfrm>
          <a:prstGeom prst="rect">
            <a:avLst/>
          </a:prstGeom>
          <a:noFill/>
        </p:spPr>
      </p:pic>
      <p:sp>
        <p:nvSpPr>
          <p:cNvPr id="84996" name="Line 4"/>
          <p:cNvSpPr>
            <a:spLocks noChangeShapeType="1"/>
          </p:cNvSpPr>
          <p:nvPr/>
        </p:nvSpPr>
        <p:spPr bwMode="auto">
          <a:xfrm>
            <a:off x="0" y="5943600"/>
            <a:ext cx="9144000" cy="0"/>
          </a:xfrm>
          <a:prstGeom prst="line">
            <a:avLst/>
          </a:prstGeom>
          <a:noFill/>
          <a:ln w="9525">
            <a:solidFill>
              <a:schemeClr val="bg1"/>
            </a:solidFill>
            <a:round/>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84997" name="Rectangle 5"/>
          <p:cNvSpPr>
            <a:spLocks noGrp="1" noChangeArrowheads="1"/>
          </p:cNvSpPr>
          <p:nvPr>
            <p:ph type="ctrTitle" sz="quarter"/>
          </p:nvPr>
        </p:nvSpPr>
        <p:spPr>
          <a:xfrm>
            <a:off x="304800" y="1828800"/>
            <a:ext cx="8534400" cy="1905000"/>
          </a:xfrm>
          <a:effectLst>
            <a:outerShdw dist="35921" dir="2700000" algn="ctr" rotWithShape="0">
              <a:schemeClr val="bg2">
                <a:alpha val="50000"/>
              </a:schemeClr>
            </a:outerShdw>
          </a:effectLst>
        </p:spPr>
        <p:txBody>
          <a:bodyPr/>
          <a:lstStyle>
            <a:lvl1pPr>
              <a:defRPr>
                <a:solidFill>
                  <a:schemeClr val="tx1"/>
                </a:solidFill>
              </a:defRPr>
            </a:lvl1pPr>
          </a:lstStyle>
          <a:p>
            <a:r>
              <a:rPr lang="en-US"/>
              <a:t>Click to edit Master title style</a:t>
            </a:r>
          </a:p>
        </p:txBody>
      </p:sp>
      <p:sp>
        <p:nvSpPr>
          <p:cNvPr id="84998" name="Rectangle 6"/>
          <p:cNvSpPr>
            <a:spLocks noGrp="1" noChangeArrowheads="1"/>
          </p:cNvSpPr>
          <p:nvPr>
            <p:ph type="subTitle" sz="quarter" idx="1"/>
          </p:nvPr>
        </p:nvSpPr>
        <p:spPr>
          <a:xfrm>
            <a:off x="1371600" y="3810000"/>
            <a:ext cx="6400800" cy="1752600"/>
          </a:xfrm>
        </p:spPr>
        <p:txBody>
          <a:bodyPr/>
          <a:lstStyle>
            <a:lvl1pPr marL="0" indent="0" algn="ctr">
              <a:buFont typeface="Times" pitchFamily="48" charset="0"/>
              <a:buNone/>
              <a:defRPr i="1"/>
            </a:lvl1pPr>
          </a:lstStyle>
          <a:p>
            <a:r>
              <a:rPr lang="en-US"/>
              <a:t>Click to edit Master subtitle style</a:t>
            </a:r>
          </a:p>
        </p:txBody>
      </p:sp>
      <p:sp>
        <p:nvSpPr>
          <p:cNvPr id="84999" name="Text Box 7"/>
          <p:cNvSpPr txBox="1">
            <a:spLocks noChangeArrowheads="1"/>
          </p:cNvSpPr>
          <p:nvPr/>
        </p:nvSpPr>
        <p:spPr bwMode="auto">
          <a:xfrm>
            <a:off x="3294063" y="304800"/>
            <a:ext cx="5827712" cy="519113"/>
          </a:xfrm>
          <a:prstGeom prst="rect">
            <a:avLst/>
          </a:prstGeom>
          <a:noFill/>
          <a:ln w="9525">
            <a:noFill/>
            <a:miter lim="800000"/>
            <a:headEnd/>
            <a:tailEnd/>
          </a:ln>
          <a:effectLst/>
        </p:spPr>
        <p:txBody>
          <a:bodyPr wrap="none">
            <a:spAutoFit/>
          </a:bodyPr>
          <a:lstStyle/>
          <a:p>
            <a:pPr algn="r" rtl="0" eaLnBrk="0" fontAlgn="base" hangingPunct="0">
              <a:spcBef>
                <a:spcPct val="50000"/>
              </a:spcBef>
              <a:spcAft>
                <a:spcPct val="0"/>
              </a:spcAft>
            </a:pPr>
            <a:r>
              <a:rPr lang="en-US" sz="2800" i="1" kern="1200">
                <a:solidFill>
                  <a:srgbClr val="E0D5C5"/>
                </a:solidFill>
                <a:effectLst>
                  <a:outerShdw blurRad="38100" dist="38100" dir="2700000" algn="tl">
                    <a:srgbClr val="000000"/>
                  </a:outerShdw>
                </a:effectLst>
                <a:latin typeface="Times" pitchFamily="48" charset="0"/>
                <a:ea typeface="+mn-ea"/>
                <a:cs typeface="+mn-cs"/>
              </a:rPr>
              <a:t>School of Aeronautics and Astronautics</a:t>
            </a: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B244AC-C0C9-40ED-A3D6-CC7046E489C6}" type="datetimeFigureOut">
              <a:rPr lang="en-US" smtClean="0"/>
              <a:pPr/>
              <a:t>5/31/2009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49674-DC40-46FF-8288-DA6C2E5F85C1}"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838200"/>
            <a:ext cx="2171700" cy="518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838200"/>
            <a:ext cx="63627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838200"/>
            <a:ext cx="86868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981200"/>
            <a:ext cx="38100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981200"/>
            <a:ext cx="38100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00600" y="4076700"/>
            <a:ext cx="38100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838200"/>
            <a:ext cx="86868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981200"/>
            <a:ext cx="38100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981200"/>
            <a:ext cx="38100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76700"/>
            <a:ext cx="38100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00600" y="4076700"/>
            <a:ext cx="38100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838200"/>
            <a:ext cx="8686800" cy="9144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838200" y="1981200"/>
            <a:ext cx="7772400" cy="4038600"/>
          </a:xfrm>
        </p:spPr>
        <p:txBody>
          <a:bodyPr/>
          <a:lstStyle/>
          <a:p>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B244AC-C0C9-40ED-A3D6-CC7046E489C6}" type="datetimeFigureOut">
              <a:rPr lang="en-US" smtClean="0"/>
              <a:pPr/>
              <a:t>5/31/2009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49674-DC40-46FF-8288-DA6C2E5F85C1}"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654032"/>
          </a:xfrm>
        </p:spPr>
        <p:txBody>
          <a:bodyPr>
            <a:noAutofit/>
          </a:bodyPr>
          <a:lstStyle>
            <a:lvl1pPr>
              <a:defRPr sz="2800">
                <a:solidFill>
                  <a:schemeClr val="bg1"/>
                </a:solidFill>
                <a:effectLst>
                  <a:outerShdw blurRad="38100" dist="38100" dir="2700000" algn="tl">
                    <a:srgbClr val="000000">
                      <a:alpha val="43137"/>
                    </a:srgbClr>
                  </a:outerShdw>
                </a:effectLst>
                <a:latin typeface="Arial Black" pitchFamily="34" charset="0"/>
              </a:defRPr>
            </a:lvl1pPr>
          </a:lstStyle>
          <a:p>
            <a:r>
              <a:rPr lang="en-US" smtClean="0"/>
              <a:t>Click to edit Master title style</a:t>
            </a: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Horizontal Scroll 3"/>
          <p:cNvSpPr/>
          <p:nvPr userDrawn="1"/>
        </p:nvSpPr>
        <p:spPr>
          <a:xfrm>
            <a:off x="457200" y="762000"/>
            <a:ext cx="8229600" cy="3738570"/>
          </a:xfrm>
          <a:prstGeom prst="horizontalScroll">
            <a:avLst/>
          </a:prstGeom>
          <a:gradFill>
            <a:gsLst>
              <a:gs pos="0">
                <a:srgbClr val="99FF33">
                  <a:alpha val="26000"/>
                </a:srgbClr>
              </a:gs>
              <a:gs pos="50000">
                <a:schemeClr val="bg1">
                  <a:alpha val="25000"/>
                </a:schemeClr>
              </a:gs>
              <a:gs pos="100000">
                <a:schemeClr val="tx2">
                  <a:lumMod val="60000"/>
                  <a:lumOff val="40000"/>
                  <a:alpha val="31000"/>
                </a:schemeClr>
              </a:gs>
            </a:gsLst>
            <a:lin ang="5400000" scaled="0"/>
          </a:gradFill>
          <a:ln>
            <a:gradFill>
              <a:gsLst>
                <a:gs pos="0">
                  <a:srgbClr val="99FF33"/>
                </a:gs>
                <a:gs pos="50000">
                  <a:schemeClr val="bg1"/>
                </a:gs>
                <a:gs pos="100000">
                  <a:schemeClr val="tx2">
                    <a:lumMod val="60000"/>
                    <a:lumOff val="40000"/>
                  </a:schemeClr>
                </a:gs>
              </a:gsLst>
              <a:lin ang="5400000" scaled="0"/>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pPr>
            <a:endParaRPr lang="en-US" kern="1200">
              <a:solidFill>
                <a:srgbClr val="FFFFFF"/>
              </a:solidFill>
              <a:latin typeface="Calibri"/>
              <a:ea typeface="+mn-ea"/>
              <a:cs typeface="+mn-cs"/>
            </a:endParaRPr>
          </a:p>
        </p:txBody>
      </p:sp>
      <p:sp>
        <p:nvSpPr>
          <p:cNvPr id="5" name="Rectangle 4"/>
          <p:cNvSpPr/>
          <p:nvPr userDrawn="1"/>
        </p:nvSpPr>
        <p:spPr>
          <a:xfrm>
            <a:off x="0" y="0"/>
            <a:ext cx="9144000" cy="6858000"/>
          </a:xfrm>
          <a:prstGeom prst="rect">
            <a:avLst/>
          </a:prstGeom>
          <a:noFill/>
          <a:ln w="76200">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pPr>
            <a:endParaRPr lang="en-US" kern="1200">
              <a:solidFill>
                <a:srgbClr val="FFFFFF"/>
              </a:solidFill>
              <a:latin typeface="Calibri"/>
              <a:ea typeface="+mn-ea"/>
              <a:cs typeface="+mn-cs"/>
            </a:endParaRPr>
          </a:p>
        </p:txBody>
      </p:sp>
      <p:sp>
        <p:nvSpPr>
          <p:cNvPr id="2" name="Title 1"/>
          <p:cNvSpPr>
            <a:spLocks noGrp="1"/>
          </p:cNvSpPr>
          <p:nvPr>
            <p:ph type="ctrTitle"/>
          </p:nvPr>
        </p:nvSpPr>
        <p:spPr>
          <a:xfrm>
            <a:off x="838200" y="1066800"/>
            <a:ext cx="7848600" cy="1981200"/>
          </a:xfrm>
        </p:spPr>
        <p:txBody>
          <a:bodyPr>
            <a:noAutofit/>
          </a:bodyPr>
          <a:lstStyle>
            <a:lvl1pPr>
              <a:defRPr sz="5400">
                <a:latin typeface="Segoe U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3581400"/>
            <a:ext cx="6400800" cy="1752600"/>
          </a:xfrm>
        </p:spPr>
        <p:txBody>
          <a:bodyPr>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lgn="l" rtl="0" fontAlgn="base">
              <a:spcBef>
                <a:spcPct val="0"/>
              </a:spcBef>
              <a:spcAft>
                <a:spcPct val="0"/>
              </a:spcAft>
            </a:pPr>
            <a:fld id="{487C8623-78CE-46D6-B5B3-6E668BD933A5}" type="datetimeFigureOut">
              <a:rPr lang="en-US" sz="1200" kern="1200">
                <a:solidFill>
                  <a:srgbClr val="898989"/>
                </a:solidFill>
                <a:latin typeface="Calibri" pitchFamily="34" charset="0"/>
                <a:ea typeface="+mn-ea"/>
                <a:cs typeface="+mn-cs"/>
              </a:rPr>
              <a:pPr algn="l" rtl="0" fontAlgn="base">
                <a:spcBef>
                  <a:spcPct val="0"/>
                </a:spcBef>
                <a:spcAft>
                  <a:spcPct val="0"/>
                </a:spcAft>
              </a:pPr>
              <a:t>5/31/2009</a:t>
            </a:fld>
            <a:endParaRPr lang="en-US" sz="1200" kern="1200">
              <a:solidFill>
                <a:srgbClr val="898989"/>
              </a:solidFill>
              <a:latin typeface="Calibri" pitchFamily="34" charset="0"/>
              <a:ea typeface="+mn-ea"/>
              <a:cs typeface="+mn-cs"/>
            </a:endParaRPr>
          </a:p>
        </p:txBody>
      </p:sp>
      <p:sp>
        <p:nvSpPr>
          <p:cNvPr id="7"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200" kern="1200">
              <a:solidFill>
                <a:srgbClr val="898989"/>
              </a:solidFill>
              <a:latin typeface="Calibri" pitchFamily="34" charset="0"/>
              <a:ea typeface="+mn-ea"/>
              <a:cs typeface="+mn-cs"/>
            </a:endParaRPr>
          </a:p>
        </p:txBody>
      </p:sp>
      <p:sp>
        <p:nvSpPr>
          <p:cNvPr id="8"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21018B4-B223-4FB7-AAAE-0F91E4768A68}" type="slidenum">
              <a:rPr lang="en-US" sz="1200" kern="1200">
                <a:solidFill>
                  <a:srgbClr val="898989"/>
                </a:solidFill>
                <a:latin typeface="Calibri" pitchFamily="34" charset="0"/>
                <a:ea typeface="+mn-ea"/>
                <a:cs typeface="+mn-cs"/>
              </a:rPr>
              <a:pPr algn="r" rtl="0" fontAlgn="base">
                <a:spcBef>
                  <a:spcPct val="0"/>
                </a:spcBef>
                <a:spcAft>
                  <a:spcPct val="0"/>
                </a:spcAft>
              </a:pPr>
              <a:t>‹#›</a:t>
            </a:fld>
            <a:endParaRPr lang="en-US" sz="1200" kern="1200">
              <a:solidFill>
                <a:srgbClr val="898989"/>
              </a:solidFill>
              <a:latin typeface="Calibri" pitchFamily="34" charset="0"/>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381000" y="1600200"/>
            <a:ext cx="8382000" cy="4043378"/>
          </a:xfrm>
          <a:prstGeom prst="rect">
            <a:avLst/>
          </a:prstGeom>
          <a:solidFill>
            <a:schemeClr val="bg1">
              <a:alpha val="8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pPr>
            <a:endParaRPr lang="en-US" kern="1200">
              <a:solidFill>
                <a:srgbClr val="FFFFFF"/>
              </a:solidFill>
              <a:latin typeface="Calibri"/>
              <a:ea typeface="+mn-ea"/>
              <a:cs typeface="+mn-cs"/>
            </a:endParaRPr>
          </a:p>
        </p:txBody>
      </p:sp>
      <p:sp>
        <p:nvSpPr>
          <p:cNvPr id="5" name="Round Diagonal Corner Rectangle 4"/>
          <p:cNvSpPr/>
          <p:nvPr userDrawn="1"/>
        </p:nvSpPr>
        <p:spPr>
          <a:xfrm>
            <a:off x="381000" y="228600"/>
            <a:ext cx="8382000" cy="1219200"/>
          </a:xfrm>
          <a:prstGeom prst="round2DiagRect">
            <a:avLst/>
          </a:prstGeom>
          <a:gradFill>
            <a:gsLst>
              <a:gs pos="0">
                <a:srgbClr val="99FF33">
                  <a:alpha val="26000"/>
                </a:srgbClr>
              </a:gs>
              <a:gs pos="50000">
                <a:schemeClr val="bg1">
                  <a:alpha val="25000"/>
                </a:schemeClr>
              </a:gs>
              <a:gs pos="100000">
                <a:schemeClr val="tx2">
                  <a:lumMod val="60000"/>
                  <a:lumOff val="40000"/>
                  <a:alpha val="31000"/>
                </a:schemeClr>
              </a:gs>
            </a:gsLst>
            <a:lin ang="5400000" scaled="0"/>
          </a:gradFill>
          <a:ln>
            <a:gradFill>
              <a:gsLst>
                <a:gs pos="0">
                  <a:srgbClr val="99FF33"/>
                </a:gs>
                <a:gs pos="50000">
                  <a:schemeClr val="bg1"/>
                </a:gs>
                <a:gs pos="100000">
                  <a:schemeClr val="tx2">
                    <a:lumMod val="60000"/>
                    <a:lumOff val="4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pPr>
            <a:endParaRPr lang="en-US" kern="1200">
              <a:solidFill>
                <a:srgbClr val="FFFFFF"/>
              </a:solidFill>
              <a:latin typeface="Calibri"/>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28596" y="1689119"/>
            <a:ext cx="8382000" cy="4525963"/>
          </a:xfrm>
          <a:ln>
            <a:gradFill>
              <a:gsLst>
                <a:gs pos="0">
                  <a:srgbClr val="99FF33"/>
                </a:gs>
                <a:gs pos="50000">
                  <a:schemeClr val="bg1"/>
                </a:gs>
                <a:gs pos="100000">
                  <a:schemeClr val="tx2">
                    <a:lumMod val="60000"/>
                    <a:lumOff val="40000"/>
                  </a:schemeClr>
                </a:gs>
              </a:gsLst>
              <a:lin ang="5400000" scaled="0"/>
            </a:gradFill>
          </a:ln>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algn="l" rtl="0" fontAlgn="base">
              <a:spcBef>
                <a:spcPct val="0"/>
              </a:spcBef>
              <a:spcAft>
                <a:spcPct val="0"/>
              </a:spcAft>
            </a:pPr>
            <a:fld id="{AAD202D3-BE05-4EE7-A0FD-E1ED5B164F84}" type="datetimeFigureOut">
              <a:rPr lang="en-US" sz="1200" kern="1200">
                <a:solidFill>
                  <a:srgbClr val="898989"/>
                </a:solidFill>
                <a:latin typeface="Calibri" pitchFamily="34" charset="0"/>
                <a:ea typeface="+mn-ea"/>
                <a:cs typeface="+mn-cs"/>
              </a:rPr>
              <a:pPr algn="l" rtl="0" fontAlgn="base">
                <a:spcBef>
                  <a:spcPct val="0"/>
                </a:spcBef>
                <a:spcAft>
                  <a:spcPct val="0"/>
                </a:spcAft>
              </a:pPr>
              <a:t>5/31/2009</a:t>
            </a:fld>
            <a:endParaRPr lang="en-US" sz="1200" kern="1200">
              <a:solidFill>
                <a:srgbClr val="898989"/>
              </a:solidFill>
              <a:latin typeface="Calibri" pitchFamily="34" charset="0"/>
              <a:ea typeface="+mn-ea"/>
              <a:cs typeface="+mn-cs"/>
            </a:endParaRPr>
          </a:p>
        </p:txBody>
      </p:sp>
      <p:sp>
        <p:nvSpPr>
          <p:cNvPr id="7"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200" kern="1200">
              <a:solidFill>
                <a:srgbClr val="898989"/>
              </a:solidFill>
              <a:latin typeface="Calibri" pitchFamily="34" charset="0"/>
              <a:ea typeface="+mn-ea"/>
              <a:cs typeface="+mn-cs"/>
            </a:endParaRPr>
          </a:p>
        </p:txBody>
      </p:sp>
      <p:sp>
        <p:nvSpPr>
          <p:cNvPr id="8"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45DBB73-4622-492A-A7C7-A9237ABE930F}" type="slidenum">
              <a:rPr lang="en-US" sz="1200" kern="1200">
                <a:solidFill>
                  <a:srgbClr val="898989"/>
                </a:solidFill>
                <a:latin typeface="Calibri" pitchFamily="34" charset="0"/>
                <a:ea typeface="+mn-ea"/>
                <a:cs typeface="+mn-cs"/>
              </a:rPr>
              <a:pPr algn="r" rtl="0" fontAlgn="base">
                <a:spcBef>
                  <a:spcPct val="0"/>
                </a:spcBef>
                <a:spcAft>
                  <a:spcPct val="0"/>
                </a:spcAft>
              </a:pPr>
              <a:t>‹#›</a:t>
            </a:fld>
            <a:endParaRPr lang="en-US" sz="1200" kern="1200">
              <a:solidFill>
                <a:srgbClr val="898989"/>
              </a:solidFill>
              <a:latin typeface="Calibri" pitchFamily="34" charset="0"/>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ame 4"/>
          <p:cNvSpPr/>
          <p:nvPr userDrawn="1"/>
        </p:nvSpPr>
        <p:spPr>
          <a:xfrm>
            <a:off x="300038" y="800104"/>
            <a:ext cx="5915036" cy="4557722"/>
          </a:xfrm>
          <a:prstGeom prst="frame">
            <a:avLst/>
          </a:prstGeom>
          <a:ln>
            <a:gradFill>
              <a:gsLst>
                <a:gs pos="0">
                  <a:srgbClr val="99FF33"/>
                </a:gs>
                <a:gs pos="50000">
                  <a:schemeClr val="bg1"/>
                </a:gs>
                <a:gs pos="100000">
                  <a:schemeClr val="tx2">
                    <a:lumMod val="75000"/>
                  </a:schemeClr>
                </a:gs>
              </a:gsLst>
              <a:lin ang="5400000" scaled="0"/>
            </a:gradFill>
          </a:ln>
          <a:scene3d>
            <a:camera prst="orthographicFront"/>
            <a:lightRig rig="threePt" dir="t"/>
          </a:scene3d>
          <a:sp3d>
            <a:bevelT w="165100" prst="coolSlant"/>
          </a:sp3d>
        </p:spPr>
        <p:style>
          <a:lnRef idx="2">
            <a:schemeClr val="accent1">
              <a:shade val="50000"/>
            </a:schemeClr>
          </a:lnRef>
          <a:fillRef idx="1003">
            <a:schemeClr val="dk1"/>
          </a:fillRef>
          <a:effectRef idx="0">
            <a:schemeClr val="accent1"/>
          </a:effectRef>
          <a:fontRef idx="minor">
            <a:schemeClr val="lt1"/>
          </a:fontRef>
        </p:style>
        <p:txBody>
          <a:bodyPr anchor="ctr"/>
          <a:lstStyle/>
          <a:p>
            <a:pPr algn="ctr" rtl="0" fontAlgn="base">
              <a:spcBef>
                <a:spcPct val="0"/>
              </a:spcBef>
              <a:spcAft>
                <a:spcPct val="0"/>
              </a:spcAft>
            </a:pPr>
            <a:endParaRPr lang="en-US" kern="1200">
              <a:solidFill>
                <a:prstClr val="black"/>
              </a:solidFill>
              <a:latin typeface="Calibri"/>
              <a:ea typeface="+mn-ea"/>
              <a:cs typeface="+mn-cs"/>
            </a:endParaRPr>
          </a:p>
        </p:txBody>
      </p:sp>
      <p:sp>
        <p:nvSpPr>
          <p:cNvPr id="2" name="Title 1"/>
          <p:cNvSpPr>
            <a:spLocks noGrp="1"/>
          </p:cNvSpPr>
          <p:nvPr>
            <p:ph type="title"/>
          </p:nvPr>
        </p:nvSpPr>
        <p:spPr>
          <a:xfrm>
            <a:off x="909638" y="800104"/>
            <a:ext cx="5233998" cy="566738"/>
          </a:xfrm>
        </p:spPr>
        <p:txBody>
          <a:bodyPr anchor="b">
            <a:normAutofit/>
          </a:bodyPr>
          <a:lstStyle>
            <a:lvl1pPr algn="ctr">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909638" y="1409703"/>
            <a:ext cx="4662494" cy="3376619"/>
          </a:xfrm>
          <a:gradFill>
            <a:gsLst>
              <a:gs pos="0">
                <a:srgbClr val="99FF33">
                  <a:alpha val="23000"/>
                </a:srgbClr>
              </a:gs>
              <a:gs pos="50000">
                <a:schemeClr val="bg1">
                  <a:alpha val="17000"/>
                </a:schemeClr>
              </a:gs>
              <a:gs pos="100000">
                <a:schemeClr val="tx2">
                  <a:lumMod val="75000"/>
                  <a:alpha val="59000"/>
                </a:schemeClr>
              </a:gs>
            </a:gsLst>
            <a:lin ang="5400000" scaled="0"/>
          </a:gra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643702" y="709626"/>
            <a:ext cx="2209800" cy="46482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lgn="l" rtl="0" fontAlgn="base">
              <a:spcBef>
                <a:spcPct val="0"/>
              </a:spcBef>
              <a:spcAft>
                <a:spcPct val="0"/>
              </a:spcAft>
            </a:pPr>
            <a:fld id="{6B04E82B-CE83-45B1-BC8B-350C99C63E8C}" type="datetimeFigureOut">
              <a:rPr lang="en-US" sz="1200" kern="1200">
                <a:solidFill>
                  <a:srgbClr val="898989"/>
                </a:solidFill>
                <a:latin typeface="Calibri" pitchFamily="34" charset="0"/>
                <a:ea typeface="+mn-ea"/>
                <a:cs typeface="+mn-cs"/>
              </a:rPr>
              <a:pPr algn="l" rtl="0" fontAlgn="base">
                <a:spcBef>
                  <a:spcPct val="0"/>
                </a:spcBef>
                <a:spcAft>
                  <a:spcPct val="0"/>
                </a:spcAft>
              </a:pPr>
              <a:t>5/31/2009</a:t>
            </a:fld>
            <a:endParaRPr lang="en-US" sz="1200" kern="1200">
              <a:solidFill>
                <a:srgbClr val="898989"/>
              </a:solidFill>
              <a:latin typeface="Calibri" pitchFamily="34" charset="0"/>
              <a:ea typeface="+mn-ea"/>
              <a:cs typeface="+mn-cs"/>
            </a:endParaRPr>
          </a:p>
        </p:txBody>
      </p:sp>
      <p:sp>
        <p:nvSpPr>
          <p:cNvPr id="7"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200" kern="1200">
              <a:solidFill>
                <a:srgbClr val="898989"/>
              </a:solidFill>
              <a:latin typeface="Calibri" pitchFamily="34" charset="0"/>
              <a:ea typeface="+mn-ea"/>
              <a:cs typeface="+mn-cs"/>
            </a:endParaRPr>
          </a:p>
        </p:txBody>
      </p:sp>
      <p:sp>
        <p:nvSpPr>
          <p:cNvPr id="8"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639BDEB3-92D9-48EF-A897-ED04D92F840F}" type="slidenum">
              <a:rPr lang="en-US" sz="1200" kern="1200">
                <a:solidFill>
                  <a:srgbClr val="898989"/>
                </a:solidFill>
                <a:latin typeface="Calibri" pitchFamily="34" charset="0"/>
                <a:ea typeface="+mn-ea"/>
                <a:cs typeface="+mn-cs"/>
              </a:rPr>
              <a:pPr algn="r" rtl="0" fontAlgn="base">
                <a:spcBef>
                  <a:spcPct val="0"/>
                </a:spcBef>
                <a:spcAft>
                  <a:spcPct val="0"/>
                </a:spcAft>
              </a:pPr>
              <a:t>‹#›</a:t>
            </a:fld>
            <a:endParaRPr lang="en-US" sz="1200" kern="1200">
              <a:solidFill>
                <a:srgbClr val="898989"/>
              </a:solidFill>
              <a:latin typeface="Calibri" pitchFamily="34" charset="0"/>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fld id="{BFA8F5BF-82E2-40EB-B6AD-63F333CA66CF}" type="datetimeFigureOut">
              <a:rPr lang="en-US" sz="1200" kern="1200">
                <a:solidFill>
                  <a:srgbClr val="898989"/>
                </a:solidFill>
                <a:latin typeface="Calibri" pitchFamily="34" charset="0"/>
                <a:ea typeface="+mn-ea"/>
                <a:cs typeface="+mn-cs"/>
              </a:rPr>
              <a:pPr algn="l" rtl="0" fontAlgn="base">
                <a:spcBef>
                  <a:spcPct val="0"/>
                </a:spcBef>
                <a:spcAft>
                  <a:spcPct val="0"/>
                </a:spcAft>
              </a:pPr>
              <a:t>5/31/2009</a:t>
            </a:fld>
            <a:endParaRPr lang="en-US" sz="1200" kern="1200">
              <a:solidFill>
                <a:srgbClr val="898989"/>
              </a:solidFill>
              <a:latin typeface="Calibri"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200" kern="1200">
              <a:solidFill>
                <a:srgbClr val="898989"/>
              </a:solidFill>
              <a:latin typeface="Calibri"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06C796E5-7C0C-4AF0-BC0E-9176E06DF340}" type="slidenum">
              <a:rPr lang="en-US" sz="1200" kern="1200">
                <a:solidFill>
                  <a:srgbClr val="898989"/>
                </a:solidFill>
                <a:latin typeface="Calibri" pitchFamily="34" charset="0"/>
                <a:ea typeface="+mn-ea"/>
                <a:cs typeface="+mn-cs"/>
              </a:rPr>
              <a:pPr algn="r" rtl="0" fontAlgn="base">
                <a:spcBef>
                  <a:spcPct val="0"/>
                </a:spcBef>
                <a:spcAft>
                  <a:spcPct val="0"/>
                </a:spcAft>
              </a:pPr>
              <a:t>‹#›</a:t>
            </a:fld>
            <a:endParaRPr lang="en-US" sz="1200" kern="1200">
              <a:solidFill>
                <a:srgbClr val="898989"/>
              </a:solidFill>
              <a:latin typeface="Calibri" pitchFamily="34" charset="0"/>
              <a:ea typeface="+mn-ea"/>
              <a:cs typeface="+mn-cs"/>
            </a:endParaRPr>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B244AC-C0C9-40ED-A3D6-CC7046E489C6}" type="datetimeFigureOut">
              <a:rPr lang="en-US" smtClean="0"/>
              <a:pPr/>
              <a:t>5/31/2009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49674-DC40-46FF-8288-DA6C2E5F85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B244AC-C0C9-40ED-A3D6-CC7046E489C6}" type="datetimeFigureOut">
              <a:rPr lang="en-US" smtClean="0"/>
              <a:pPr/>
              <a:t>5/31/2009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9674-DC40-46FF-8288-DA6C2E5F85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B244AC-C0C9-40ED-A3D6-CC7046E489C6}" type="datetimeFigureOut">
              <a:rPr lang="en-US" smtClean="0"/>
              <a:pPr/>
              <a:t>5/31/2009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9674-DC40-46FF-8288-DA6C2E5F85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w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6.png"/><Relationship Id="rId2" Type="http://schemas.openxmlformats.org/officeDocument/2006/relationships/slideLayout" Target="../slideLayouts/slideLayout47.xml"/><Relationship Id="rId16" Type="http://schemas.openxmlformats.org/officeDocument/2006/relationships/image" Target="../media/image5.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Layout" Target="../slideLayouts/slideLayout62.xml"/><Relationship Id="rId7" Type="http://schemas.openxmlformats.org/officeDocument/2006/relationships/image" Target="../media/image7.jpe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6.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B244AC-C0C9-40ED-A3D6-CC7046E489C6}" type="datetimeFigureOut">
              <a:rPr lang="en-US" smtClean="0"/>
              <a:pPr/>
              <a:t>5/31/2009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49674-DC40-46FF-8288-DA6C2E5F85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29" tIns="45714" rIns="91429" bIns="45714"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lvl1p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0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lvl1pPr>
          </a:lstStyle>
          <a:p>
            <a:pPr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0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lvl1pPr>
          </a:lstStyle>
          <a:p>
            <a:pPr rtl="0" fontAlgn="base">
              <a:spcBef>
                <a:spcPct val="0"/>
              </a:spcBef>
              <a:spcAft>
                <a:spcPct val="0"/>
              </a:spcAft>
            </a:pPr>
            <a:fld id="{74CF9010-D894-4993-B9D2-6BAD55786CB5}" type="slidenum">
              <a:rPr lang="en-US" kern="1200">
                <a:solidFill>
                  <a:srgbClr val="000000"/>
                </a:solidFill>
                <a:latin typeface="Arial" pitchFamily="34" charset="0"/>
                <a:ea typeface="+mn-ea"/>
                <a:cs typeface="+mn-cs"/>
              </a:rPr>
              <a:pPr rtl="0" fontAlgn="base">
                <a:spcBef>
                  <a:spcPct val="0"/>
                </a:spcBef>
                <a:spcAft>
                  <a:spcPct val="0"/>
                </a:spcAft>
              </a:pPr>
              <a:t>‹#›</a:t>
            </a:fld>
            <a:endParaRPr lang="en-US" kern="1200">
              <a:solidFill>
                <a:srgbClr val="000000"/>
              </a:solidFill>
              <a:latin typeface="Arial" pitchFamily="34" charset="0"/>
              <a:ea typeface="+mn-ea"/>
              <a:cs typeface="+mn-cs"/>
            </a:endParaRPr>
          </a:p>
        </p:txBody>
      </p:sp>
      <p:sp>
        <p:nvSpPr>
          <p:cNvPr id="10247" name="Rectangle 7"/>
          <p:cNvSpPr>
            <a:spLocks noChangeArrowheads="1"/>
          </p:cNvSpPr>
          <p:nvPr/>
        </p:nvSpPr>
        <p:spPr bwMode="auto">
          <a:xfrm>
            <a:off x="2133600" y="6172200"/>
            <a:ext cx="5014913" cy="304800"/>
          </a:xfrm>
          <a:prstGeom prst="rect">
            <a:avLst/>
          </a:prstGeom>
          <a:noFill/>
          <a:ln w="9525">
            <a:noFill/>
            <a:miter lim="800000"/>
            <a:headEnd/>
            <a:tailEnd/>
          </a:ln>
          <a:effectLst/>
        </p:spPr>
        <p:txBody>
          <a:bodyPr lIns="92064" tIns="46033" rIns="92064" bIns="46033" anchor="ctr">
            <a:spAutoFit/>
          </a:bodyPr>
          <a:lstStyle/>
          <a:p>
            <a:pPr algn="l" rtl="0" eaLnBrk="0" fontAlgn="base" hangingPunct="0">
              <a:spcBef>
                <a:spcPct val="0"/>
              </a:spcBef>
              <a:spcAft>
                <a:spcPct val="0"/>
              </a:spcAft>
            </a:pPr>
            <a:r>
              <a:rPr lang="en-US" sz="1400" i="1" kern="1200">
                <a:solidFill>
                  <a:srgbClr val="000000"/>
                </a:solidFill>
                <a:latin typeface="Arial" pitchFamily="34" charset="0"/>
                <a:ea typeface="+mn-ea"/>
                <a:cs typeface="+mn-cs"/>
              </a:rPr>
              <a:t>Purdue University - School of Aeronautics and Astronautics       </a:t>
            </a:r>
          </a:p>
        </p:txBody>
      </p:sp>
      <p:pic>
        <p:nvPicPr>
          <p:cNvPr id="10248" name="Picture 8" descr="logo_home"/>
          <p:cNvPicPr>
            <a:picLocks noChangeAspect="1" noChangeArrowheads="1"/>
          </p:cNvPicPr>
          <p:nvPr userDrawn="1"/>
        </p:nvPicPr>
        <p:blipFill>
          <a:blip r:embed="rId14"/>
          <a:srcRect/>
          <a:stretch>
            <a:fillRect/>
          </a:stretch>
        </p:blipFill>
        <p:spPr bwMode="auto">
          <a:xfrm>
            <a:off x="201613" y="5895975"/>
            <a:ext cx="987425" cy="711200"/>
          </a:xfrm>
          <a:prstGeom prst="rect">
            <a:avLst/>
          </a:prstGeom>
          <a:noFill/>
        </p:spPr>
      </p:pic>
      <p:pic>
        <p:nvPicPr>
          <p:cNvPr id="10249" name="Picture 9" descr="p1"/>
          <p:cNvPicPr>
            <a:picLocks noChangeAspect="1" noChangeArrowheads="1"/>
          </p:cNvPicPr>
          <p:nvPr userDrawn="1"/>
        </p:nvPicPr>
        <p:blipFill>
          <a:blip r:embed="rId15"/>
          <a:srcRect/>
          <a:stretch>
            <a:fillRect/>
          </a:stretch>
        </p:blipFill>
        <p:spPr bwMode="auto">
          <a:xfrm>
            <a:off x="8224838" y="5922963"/>
            <a:ext cx="658812" cy="658812"/>
          </a:xfrm>
          <a:prstGeom prst="rect">
            <a:avLst/>
          </a:prstGeom>
          <a:noFill/>
        </p:spPr>
      </p:pic>
      <p:sp>
        <p:nvSpPr>
          <p:cNvPr id="10250" name="Rectangle 10"/>
          <p:cNvSpPr>
            <a:spLocks noChangeArrowheads="1"/>
          </p:cNvSpPr>
          <p:nvPr userDrawn="1"/>
        </p:nvSpPr>
        <p:spPr bwMode="auto">
          <a:xfrm>
            <a:off x="223838" y="209550"/>
            <a:ext cx="8732837" cy="6440488"/>
          </a:xfrm>
          <a:prstGeom prst="rect">
            <a:avLst/>
          </a:prstGeom>
          <a:noFill/>
          <a:ln w="57150" cmpd="thickThin">
            <a:solidFill>
              <a:schemeClr val="tx1"/>
            </a:solid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0251" name="Rectangle 11"/>
          <p:cNvSpPr>
            <a:spLocks noChangeArrowheads="1"/>
          </p:cNvSpPr>
          <p:nvPr userDrawn="1"/>
        </p:nvSpPr>
        <p:spPr bwMode="auto">
          <a:xfrm>
            <a:off x="201613" y="187325"/>
            <a:ext cx="8769350" cy="6483350"/>
          </a:xfrm>
          <a:prstGeom prst="rect">
            <a:avLst/>
          </a:prstGeom>
          <a:noFill/>
          <a:ln w="19050">
            <a:solidFill>
              <a:srgbClr val="FFCC00"/>
            </a:solid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71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29" tIns="45714" rIns="91429" bIns="45714" numCol="1" anchor="ctr" anchorCtr="0" compatLnSpc="1">
            <a:prstTxWarp prst="textNoShape">
              <a:avLst/>
            </a:prstTxWarp>
          </a:bodyPr>
          <a:lstStyle/>
          <a:p>
            <a:pPr lvl="0"/>
            <a:r>
              <a:rPr lang="en-US" smtClean="0"/>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latin typeface="+mn-lt"/>
              </a:defRPr>
            </a:lvl1pPr>
          </a:lstStyle>
          <a:p>
            <a:pPr algn="l" rtl="0" fontAlgn="base">
              <a:spcBef>
                <a:spcPct val="0"/>
              </a:spcBef>
              <a:spcAft>
                <a:spcPct val="0"/>
              </a:spcAft>
            </a:pPr>
            <a:endParaRPr lang="en-US" kern="1200">
              <a:solidFill>
                <a:srgbClr val="000000"/>
              </a:solidFill>
              <a:latin typeface="Times New Roman"/>
              <a:ea typeface="+mn-ea"/>
              <a:cs typeface="+mn-cs"/>
            </a:endParaRPr>
          </a:p>
        </p:txBody>
      </p:sp>
      <p:sp>
        <p:nvSpPr>
          <p:cNvPr id="69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69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latin typeface="+mn-lt"/>
              </a:defRPr>
            </a:lvl1pPr>
          </a:lstStyle>
          <a:p>
            <a:pPr rtl="0" fontAlgn="base">
              <a:spcBef>
                <a:spcPct val="0"/>
              </a:spcBef>
              <a:spcAft>
                <a:spcPct val="0"/>
              </a:spcAft>
            </a:pPr>
            <a:fld id="{043F2795-51A4-4BBA-9D2D-1E328918FBDD}"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pic>
        <p:nvPicPr>
          <p:cNvPr id="69639" name="Picture 7"/>
          <p:cNvPicPr>
            <a:picLocks noChangeArrowheads="1"/>
          </p:cNvPicPr>
          <p:nvPr/>
        </p:nvPicPr>
        <p:blipFill>
          <a:blip r:embed="rId13"/>
          <a:srcRect/>
          <a:stretch>
            <a:fillRect/>
          </a:stretch>
        </p:blipFill>
        <p:spPr bwMode="auto">
          <a:xfrm>
            <a:off x="304800" y="5791200"/>
            <a:ext cx="990600" cy="812800"/>
          </a:xfrm>
          <a:prstGeom prst="rect">
            <a:avLst/>
          </a:prstGeom>
          <a:noFill/>
          <a:ln w="9525">
            <a:noFill/>
            <a:miter lim="800000"/>
            <a:headEnd/>
            <a:tailEnd/>
          </a:ln>
          <a:effectLst/>
        </p:spPr>
      </p:pic>
      <p:pic>
        <p:nvPicPr>
          <p:cNvPr id="69640" name="Picture 8"/>
          <p:cNvPicPr>
            <a:picLocks noChangeArrowheads="1"/>
          </p:cNvPicPr>
          <p:nvPr/>
        </p:nvPicPr>
        <p:blipFill>
          <a:blip r:embed="rId14"/>
          <a:srcRect/>
          <a:stretch>
            <a:fillRect/>
          </a:stretch>
        </p:blipFill>
        <p:spPr bwMode="auto">
          <a:xfrm>
            <a:off x="8001000" y="5791200"/>
            <a:ext cx="749300" cy="752475"/>
          </a:xfrm>
          <a:prstGeom prst="rect">
            <a:avLst/>
          </a:prstGeom>
          <a:noFill/>
          <a:ln w="9525">
            <a:noFill/>
            <a:miter lim="800000"/>
            <a:headEnd/>
            <a:tailEnd/>
          </a:ln>
          <a:effectLst/>
        </p:spPr>
      </p:pic>
      <p:sp>
        <p:nvSpPr>
          <p:cNvPr id="69641" name="Rectangle 9"/>
          <p:cNvSpPr>
            <a:spLocks noChangeArrowheads="1"/>
          </p:cNvSpPr>
          <p:nvPr/>
        </p:nvSpPr>
        <p:spPr bwMode="auto">
          <a:xfrm>
            <a:off x="2133600" y="6172200"/>
            <a:ext cx="5014913" cy="304800"/>
          </a:xfrm>
          <a:prstGeom prst="rect">
            <a:avLst/>
          </a:prstGeom>
          <a:noFill/>
          <a:ln w="9525">
            <a:noFill/>
            <a:miter lim="800000"/>
            <a:headEnd/>
            <a:tailEnd/>
          </a:ln>
          <a:effectLst/>
        </p:spPr>
        <p:txBody>
          <a:bodyPr lIns="92064" tIns="46033" rIns="92064" bIns="46033" anchor="ctr">
            <a:spAutoFit/>
          </a:bodyPr>
          <a:lstStyle/>
          <a:p>
            <a:pPr algn="l" rtl="0" eaLnBrk="0" fontAlgn="base" hangingPunct="0">
              <a:spcBef>
                <a:spcPct val="0"/>
              </a:spcBef>
              <a:spcAft>
                <a:spcPct val="0"/>
              </a:spcAft>
            </a:pPr>
            <a:r>
              <a:rPr lang="en-US" sz="1400" i="1" kern="1200">
                <a:solidFill>
                  <a:srgbClr val="000000"/>
                </a:solidFill>
                <a:latin typeface="Arial" pitchFamily="34" charset="0"/>
                <a:ea typeface="+mn-ea"/>
                <a:cs typeface="+mn-cs"/>
              </a:rPr>
              <a:t>Purdue University - School of Aeronautics and Astronautics       </a:t>
            </a:r>
          </a:p>
        </p:txBody>
      </p:sp>
      <p:sp>
        <p:nvSpPr>
          <p:cNvPr id="69642" name="Rectangle 10"/>
          <p:cNvSpPr>
            <a:spLocks noChangeArrowheads="1"/>
          </p:cNvSpPr>
          <p:nvPr/>
        </p:nvSpPr>
        <p:spPr bwMode="auto">
          <a:xfrm>
            <a:off x="304800" y="228600"/>
            <a:ext cx="8534400" cy="6400800"/>
          </a:xfrm>
          <a:prstGeom prst="rect">
            <a:avLst/>
          </a:prstGeom>
          <a:noFill/>
          <a:ln w="28575">
            <a:solidFill>
              <a:schemeClr val="tx1"/>
            </a:solid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69643" name="Rectangle 11"/>
          <p:cNvSpPr>
            <a:spLocks noChangeArrowheads="1"/>
          </p:cNvSpPr>
          <p:nvPr/>
        </p:nvSpPr>
        <p:spPr bwMode="auto">
          <a:xfrm>
            <a:off x="381000" y="304800"/>
            <a:ext cx="8382000" cy="6248400"/>
          </a:xfrm>
          <a:prstGeom prst="rect">
            <a:avLst/>
          </a:prstGeom>
          <a:noFill/>
          <a:ln w="9525">
            <a:solidFill>
              <a:schemeClr val="tx1"/>
            </a:solid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29" tIns="45714" rIns="91429" bIns="45714" numCol="1" anchor="ctr" anchorCtr="0" compatLnSpc="1">
            <a:prstTxWarp prst="textNoShape">
              <a:avLst/>
            </a:prstTxWarp>
          </a:bodyPr>
          <a:lstStyle/>
          <a:p>
            <a:pPr lvl="0"/>
            <a:r>
              <a:rPr lang="en-US" smtClean="0"/>
              <a:t>Click to edit Master title style</a:t>
            </a:r>
          </a:p>
        </p:txBody>
      </p:sp>
      <p:sp>
        <p:nvSpPr>
          <p:cNvPr id="727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27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lvl1p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727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lvl1pPr>
          </a:lstStyle>
          <a:p>
            <a:pPr rtl="0" fontAlgn="base">
              <a:spcBef>
                <a:spcPct val="0"/>
              </a:spcBef>
              <a:spcAft>
                <a:spcPct val="0"/>
              </a:spcAft>
            </a:pPr>
            <a:endParaRPr lang="en-US" kern="1200">
              <a:solidFill>
                <a:srgbClr val="000000"/>
              </a:solidFill>
              <a:latin typeface="Arial" pitchFamily="34" charset="0"/>
              <a:ea typeface="+mn-ea"/>
              <a:cs typeface="+mn-cs"/>
            </a:endParaRPr>
          </a:p>
        </p:txBody>
      </p:sp>
      <p:sp>
        <p:nvSpPr>
          <p:cNvPr id="727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lvl1pPr>
          </a:lstStyle>
          <a:p>
            <a:pPr rtl="0" fontAlgn="base">
              <a:spcBef>
                <a:spcPct val="0"/>
              </a:spcBef>
              <a:spcAft>
                <a:spcPct val="0"/>
              </a:spcAft>
            </a:pPr>
            <a:fld id="{C8FD1438-677C-4C04-A518-27DD2210B8D9}" type="slidenum">
              <a:rPr lang="en-US" kern="1200">
                <a:solidFill>
                  <a:srgbClr val="000000"/>
                </a:solidFill>
                <a:latin typeface="Arial" pitchFamily="34" charset="0"/>
                <a:ea typeface="+mn-ea"/>
                <a:cs typeface="+mn-cs"/>
              </a:rPr>
              <a:pPr rtl="0" fontAlgn="base">
                <a:spcBef>
                  <a:spcPct val="0"/>
                </a:spcBef>
                <a:spcAft>
                  <a:spcPct val="0"/>
                </a:spcAft>
              </a:pPr>
              <a:t>‹#›</a:t>
            </a:fld>
            <a:endParaRPr lang="en-US" kern="1200">
              <a:solidFill>
                <a:srgbClr val="000000"/>
              </a:solidFill>
              <a:latin typeface="Arial" pitchFamily="34" charset="0"/>
              <a:ea typeface="+mn-ea"/>
              <a:cs typeface="+mn-cs"/>
            </a:endParaRPr>
          </a:p>
        </p:txBody>
      </p:sp>
      <p:sp>
        <p:nvSpPr>
          <p:cNvPr id="72711" name="Rectangle 7"/>
          <p:cNvSpPr>
            <a:spLocks noChangeArrowheads="1"/>
          </p:cNvSpPr>
          <p:nvPr/>
        </p:nvSpPr>
        <p:spPr bwMode="auto">
          <a:xfrm>
            <a:off x="2133600" y="6172200"/>
            <a:ext cx="5014913" cy="304800"/>
          </a:xfrm>
          <a:prstGeom prst="rect">
            <a:avLst/>
          </a:prstGeom>
          <a:noFill/>
          <a:ln w="9525">
            <a:noFill/>
            <a:miter lim="800000"/>
            <a:headEnd/>
            <a:tailEnd/>
          </a:ln>
          <a:effectLst/>
        </p:spPr>
        <p:txBody>
          <a:bodyPr lIns="92064" tIns="46033" rIns="92064" bIns="46033" anchor="ctr">
            <a:spAutoFit/>
          </a:bodyPr>
          <a:lstStyle/>
          <a:p>
            <a:pPr algn="l" rtl="0" eaLnBrk="0" fontAlgn="base" hangingPunct="0">
              <a:spcBef>
                <a:spcPct val="0"/>
              </a:spcBef>
              <a:spcAft>
                <a:spcPct val="0"/>
              </a:spcAft>
            </a:pPr>
            <a:r>
              <a:rPr lang="en-US" sz="1400" i="1" kern="1200">
                <a:solidFill>
                  <a:srgbClr val="000000"/>
                </a:solidFill>
                <a:latin typeface="Arial" pitchFamily="34" charset="0"/>
                <a:ea typeface="+mn-ea"/>
                <a:cs typeface="+mn-cs"/>
              </a:rPr>
              <a:t>Purdue University - School of Aeronautics and Astronautics       </a:t>
            </a:r>
          </a:p>
        </p:txBody>
      </p:sp>
      <p:pic>
        <p:nvPicPr>
          <p:cNvPr id="72712" name="Picture 8" descr="logo_home"/>
          <p:cNvPicPr>
            <a:picLocks noChangeAspect="1" noChangeArrowheads="1"/>
          </p:cNvPicPr>
          <p:nvPr userDrawn="1"/>
        </p:nvPicPr>
        <p:blipFill>
          <a:blip r:embed="rId13"/>
          <a:srcRect/>
          <a:stretch>
            <a:fillRect/>
          </a:stretch>
        </p:blipFill>
        <p:spPr bwMode="auto">
          <a:xfrm>
            <a:off x="201613" y="5895975"/>
            <a:ext cx="987425" cy="711200"/>
          </a:xfrm>
          <a:prstGeom prst="rect">
            <a:avLst/>
          </a:prstGeom>
          <a:noFill/>
        </p:spPr>
      </p:pic>
      <p:pic>
        <p:nvPicPr>
          <p:cNvPr id="72713" name="Picture 9" descr="p1"/>
          <p:cNvPicPr>
            <a:picLocks noChangeAspect="1" noChangeArrowheads="1"/>
          </p:cNvPicPr>
          <p:nvPr userDrawn="1"/>
        </p:nvPicPr>
        <p:blipFill>
          <a:blip r:embed="rId14"/>
          <a:srcRect/>
          <a:stretch>
            <a:fillRect/>
          </a:stretch>
        </p:blipFill>
        <p:spPr bwMode="auto">
          <a:xfrm>
            <a:off x="8224838" y="5922963"/>
            <a:ext cx="658812" cy="658812"/>
          </a:xfrm>
          <a:prstGeom prst="rect">
            <a:avLst/>
          </a:prstGeom>
          <a:noFill/>
        </p:spPr>
      </p:pic>
      <p:sp>
        <p:nvSpPr>
          <p:cNvPr id="72714" name="Rectangle 10"/>
          <p:cNvSpPr>
            <a:spLocks noChangeArrowheads="1"/>
          </p:cNvSpPr>
          <p:nvPr userDrawn="1"/>
        </p:nvSpPr>
        <p:spPr bwMode="auto">
          <a:xfrm>
            <a:off x="223838" y="209550"/>
            <a:ext cx="8732837" cy="6440488"/>
          </a:xfrm>
          <a:prstGeom prst="rect">
            <a:avLst/>
          </a:prstGeom>
          <a:noFill/>
          <a:ln w="57150" cmpd="thickThin">
            <a:solidFill>
              <a:schemeClr val="tx1"/>
            </a:solid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72715" name="Rectangle 11"/>
          <p:cNvSpPr>
            <a:spLocks noChangeArrowheads="1"/>
          </p:cNvSpPr>
          <p:nvPr userDrawn="1"/>
        </p:nvSpPr>
        <p:spPr bwMode="auto">
          <a:xfrm>
            <a:off x="201613" y="187325"/>
            <a:ext cx="8769350" cy="6483350"/>
          </a:xfrm>
          <a:prstGeom prst="rect">
            <a:avLst/>
          </a:prstGeom>
          <a:noFill/>
          <a:ln w="19050">
            <a:solidFill>
              <a:srgbClr val="FFCC00"/>
            </a:solid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3970" name="Picture 2"/>
          <p:cNvPicPr>
            <a:picLocks noChangeArrowheads="1"/>
          </p:cNvPicPr>
          <p:nvPr/>
        </p:nvPicPr>
        <p:blipFill>
          <a:blip r:embed="rId16"/>
          <a:srcRect t="12611"/>
          <a:stretch>
            <a:fillRect/>
          </a:stretch>
        </p:blipFill>
        <p:spPr bwMode="auto">
          <a:xfrm>
            <a:off x="0" y="0"/>
            <a:ext cx="9144000" cy="6858000"/>
          </a:xfrm>
          <a:prstGeom prst="rect">
            <a:avLst/>
          </a:prstGeom>
          <a:noFill/>
        </p:spPr>
      </p:pic>
      <p:pic>
        <p:nvPicPr>
          <p:cNvPr id="83971" name="Picture 3"/>
          <p:cNvPicPr>
            <a:picLocks noChangeAspect="1" noChangeArrowheads="1"/>
          </p:cNvPicPr>
          <p:nvPr/>
        </p:nvPicPr>
        <p:blipFill>
          <a:blip r:embed="rId17"/>
          <a:srcRect/>
          <a:stretch>
            <a:fillRect/>
          </a:stretch>
        </p:blipFill>
        <p:spPr bwMode="auto">
          <a:xfrm>
            <a:off x="0" y="0"/>
            <a:ext cx="9144000" cy="814388"/>
          </a:xfrm>
          <a:prstGeom prst="rect">
            <a:avLst/>
          </a:prstGeom>
          <a:noFill/>
        </p:spPr>
      </p:pic>
      <p:sp>
        <p:nvSpPr>
          <p:cNvPr id="83972" name="Rectangle 4"/>
          <p:cNvSpPr>
            <a:spLocks noGrp="1" noChangeArrowheads="1"/>
          </p:cNvSpPr>
          <p:nvPr>
            <p:ph type="title"/>
          </p:nvPr>
        </p:nvSpPr>
        <p:spPr bwMode="auto">
          <a:xfrm>
            <a:off x="228600" y="838200"/>
            <a:ext cx="8686800" cy="914400"/>
          </a:xfrm>
          <a:prstGeom prst="rect">
            <a:avLst/>
          </a:prstGeom>
          <a:noFill/>
          <a:ln w="9525">
            <a:noFill/>
            <a:miter lim="800000"/>
            <a:headEnd/>
            <a:tailEnd/>
          </a:ln>
          <a:effectLst>
            <a:outerShdw dist="28398" dir="3806097"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3973" name="Rectangle 5"/>
          <p:cNvSpPr>
            <a:spLocks noGrp="1" noChangeArrowheads="1"/>
          </p:cNvSpPr>
          <p:nvPr>
            <p:ph type="body" idx="1"/>
          </p:nvPr>
        </p:nvSpPr>
        <p:spPr bwMode="auto">
          <a:xfrm>
            <a:off x="838200" y="1981200"/>
            <a:ext cx="77724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3974" name="Text Box 6"/>
          <p:cNvSpPr txBox="1">
            <a:spLocks noChangeArrowheads="1"/>
          </p:cNvSpPr>
          <p:nvPr/>
        </p:nvSpPr>
        <p:spPr bwMode="auto">
          <a:xfrm>
            <a:off x="3294063" y="304800"/>
            <a:ext cx="5827712" cy="519113"/>
          </a:xfrm>
          <a:prstGeom prst="rect">
            <a:avLst/>
          </a:prstGeom>
          <a:noFill/>
          <a:ln w="9525">
            <a:noFill/>
            <a:miter lim="800000"/>
            <a:headEnd/>
            <a:tailEnd/>
          </a:ln>
          <a:effectLst/>
        </p:spPr>
        <p:txBody>
          <a:bodyPr wrap="none">
            <a:spAutoFit/>
          </a:bodyPr>
          <a:lstStyle/>
          <a:p>
            <a:pPr algn="r" rtl="0" eaLnBrk="0" fontAlgn="base" hangingPunct="0">
              <a:spcBef>
                <a:spcPct val="50000"/>
              </a:spcBef>
              <a:spcAft>
                <a:spcPct val="0"/>
              </a:spcAft>
            </a:pPr>
            <a:r>
              <a:rPr lang="en-US" sz="2800" i="1" kern="1200">
                <a:solidFill>
                  <a:srgbClr val="E0D5C5"/>
                </a:solidFill>
                <a:effectLst>
                  <a:outerShdw blurRad="38100" dist="38100" dir="2700000" algn="tl">
                    <a:srgbClr val="000000"/>
                  </a:outerShdw>
                </a:effectLst>
                <a:latin typeface="Times" pitchFamily="48" charset="0"/>
                <a:ea typeface="+mn-ea"/>
                <a:cs typeface="+mn-cs"/>
              </a:rPr>
              <a:t>School of Aeronautics and Astronautics</a:t>
            </a: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ransition/>
  <p:txStyles>
    <p:titleStyle>
      <a:lvl1pPr algn="ctr" rtl="0" fontAlgn="base">
        <a:spcBef>
          <a:spcPct val="0"/>
        </a:spcBef>
        <a:spcAft>
          <a:spcPct val="0"/>
        </a:spcAft>
        <a:defRPr sz="3600" b="1">
          <a:solidFill>
            <a:schemeClr val="tx2"/>
          </a:solidFill>
          <a:latin typeface="+mj-lt"/>
          <a:ea typeface="+mj-ea"/>
          <a:cs typeface="+mj-cs"/>
        </a:defRPr>
      </a:lvl1pPr>
      <a:lvl2pPr algn="ctr" rtl="0" fontAlgn="base">
        <a:spcBef>
          <a:spcPct val="0"/>
        </a:spcBef>
        <a:spcAft>
          <a:spcPct val="0"/>
        </a:spcAft>
        <a:defRPr sz="3600" b="1">
          <a:solidFill>
            <a:schemeClr val="tx2"/>
          </a:solidFill>
          <a:latin typeface="Arial" pitchFamily="34" charset="0"/>
        </a:defRPr>
      </a:lvl2pPr>
      <a:lvl3pPr algn="ctr" rtl="0" fontAlgn="base">
        <a:spcBef>
          <a:spcPct val="0"/>
        </a:spcBef>
        <a:spcAft>
          <a:spcPct val="0"/>
        </a:spcAft>
        <a:defRPr sz="3600" b="1">
          <a:solidFill>
            <a:schemeClr val="tx2"/>
          </a:solidFill>
          <a:latin typeface="Arial" pitchFamily="34" charset="0"/>
        </a:defRPr>
      </a:lvl3pPr>
      <a:lvl4pPr algn="ctr" rtl="0" fontAlgn="base">
        <a:spcBef>
          <a:spcPct val="0"/>
        </a:spcBef>
        <a:spcAft>
          <a:spcPct val="0"/>
        </a:spcAft>
        <a:defRPr sz="3600" b="1">
          <a:solidFill>
            <a:schemeClr val="tx2"/>
          </a:solidFill>
          <a:latin typeface="Arial" pitchFamily="34" charset="0"/>
        </a:defRPr>
      </a:lvl4pPr>
      <a:lvl5pPr algn="ctr" rtl="0" fontAlgn="base">
        <a:spcBef>
          <a:spcPct val="0"/>
        </a:spcBef>
        <a:spcAft>
          <a:spcPct val="0"/>
        </a:spcAft>
        <a:defRPr sz="3600" b="1">
          <a:solidFill>
            <a:schemeClr val="tx2"/>
          </a:solidFill>
          <a:latin typeface="Arial" pitchFamily="34" charset="0"/>
        </a:defRPr>
      </a:lvl5pPr>
      <a:lvl6pPr marL="457200" algn="ctr" rtl="0" fontAlgn="base">
        <a:spcBef>
          <a:spcPct val="0"/>
        </a:spcBef>
        <a:spcAft>
          <a:spcPct val="0"/>
        </a:spcAft>
        <a:defRPr sz="3600" b="1">
          <a:solidFill>
            <a:schemeClr val="tx2"/>
          </a:solidFill>
          <a:latin typeface="Arial" pitchFamily="34" charset="0"/>
        </a:defRPr>
      </a:lvl6pPr>
      <a:lvl7pPr marL="914400" algn="ctr" rtl="0" fontAlgn="base">
        <a:spcBef>
          <a:spcPct val="0"/>
        </a:spcBef>
        <a:spcAft>
          <a:spcPct val="0"/>
        </a:spcAft>
        <a:defRPr sz="3600" b="1">
          <a:solidFill>
            <a:schemeClr val="tx2"/>
          </a:solidFill>
          <a:latin typeface="Arial" pitchFamily="34" charset="0"/>
        </a:defRPr>
      </a:lvl7pPr>
      <a:lvl8pPr marL="1371600" algn="ctr" rtl="0" fontAlgn="base">
        <a:spcBef>
          <a:spcPct val="0"/>
        </a:spcBef>
        <a:spcAft>
          <a:spcPct val="0"/>
        </a:spcAft>
        <a:defRPr sz="3600" b="1">
          <a:solidFill>
            <a:schemeClr val="tx2"/>
          </a:solidFill>
          <a:latin typeface="Arial" pitchFamily="34" charset="0"/>
        </a:defRPr>
      </a:lvl8pPr>
      <a:lvl9pPr marL="1828800" algn="ctr" rtl="0" fontAlgn="base">
        <a:spcBef>
          <a:spcPct val="0"/>
        </a:spcBef>
        <a:spcAft>
          <a:spcPct val="0"/>
        </a:spcAft>
        <a:defRPr sz="3600" b="1">
          <a:solidFill>
            <a:schemeClr val="tx2"/>
          </a:solidFill>
          <a:latin typeface="Arial" pitchFamily="34" charset="0"/>
        </a:defRPr>
      </a:lvl9pPr>
    </p:titleStyle>
    <p:bodyStyle>
      <a:lvl1pPr marL="228600" indent="-228600" algn="l" rtl="0" fontAlgn="base">
        <a:spcBef>
          <a:spcPct val="20000"/>
        </a:spcBef>
        <a:spcAft>
          <a:spcPct val="0"/>
        </a:spcAft>
        <a:buClr>
          <a:srgbClr val="7F6A4D"/>
        </a:buClr>
        <a:buSzPct val="100000"/>
        <a:buFont typeface="Times" pitchFamily="48" charset="0"/>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092200" indent="-177800" algn="l" rtl="0" fontAlgn="base">
        <a:spcBef>
          <a:spcPct val="20000"/>
        </a:spcBef>
        <a:spcAft>
          <a:spcPct val="0"/>
        </a:spcAft>
        <a:buClr>
          <a:srgbClr val="5E5E5E"/>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06600" indent="-177800" algn="l" rtl="0" fontAlgn="base">
        <a:spcBef>
          <a:spcPct val="20000"/>
        </a:spcBef>
        <a:spcAft>
          <a:spcPct val="0"/>
        </a:spcAft>
        <a:buChar char="»"/>
        <a:defRPr sz="2000">
          <a:solidFill>
            <a:schemeClr val="tx1"/>
          </a:solidFill>
          <a:latin typeface="+mn-lt"/>
        </a:defRPr>
      </a:lvl5pPr>
      <a:lvl6pPr marL="2463800" indent="-177800" algn="l" rtl="0" fontAlgn="base">
        <a:spcBef>
          <a:spcPct val="20000"/>
        </a:spcBef>
        <a:spcAft>
          <a:spcPct val="0"/>
        </a:spcAft>
        <a:buChar char="»"/>
        <a:defRPr sz="2000">
          <a:solidFill>
            <a:schemeClr val="tx1"/>
          </a:solidFill>
          <a:latin typeface="+mn-lt"/>
        </a:defRPr>
      </a:lvl6pPr>
      <a:lvl7pPr marL="2921000" indent="-177800" algn="l" rtl="0" fontAlgn="base">
        <a:spcBef>
          <a:spcPct val="20000"/>
        </a:spcBef>
        <a:spcAft>
          <a:spcPct val="0"/>
        </a:spcAft>
        <a:buChar char="»"/>
        <a:defRPr sz="2000">
          <a:solidFill>
            <a:schemeClr val="tx1"/>
          </a:solidFill>
          <a:latin typeface="+mn-lt"/>
        </a:defRPr>
      </a:lvl7pPr>
      <a:lvl8pPr marL="3378200" indent="-177800" algn="l" rtl="0" fontAlgn="base">
        <a:spcBef>
          <a:spcPct val="20000"/>
        </a:spcBef>
        <a:spcAft>
          <a:spcPct val="0"/>
        </a:spcAft>
        <a:buChar char="»"/>
        <a:defRPr sz="2000">
          <a:solidFill>
            <a:schemeClr val="tx1"/>
          </a:solidFill>
          <a:latin typeface="+mn-lt"/>
        </a:defRPr>
      </a:lvl8pPr>
      <a:lvl9pPr marL="3835400" indent="-1778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email">
            <a:lum/>
          </a:blip>
          <a:srcRect/>
          <a:stretch>
            <a:fillRect t="-6000" b="-6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lgn="l" rtl="0" fontAlgn="base">
              <a:spcBef>
                <a:spcPct val="0"/>
              </a:spcBef>
              <a:spcAft>
                <a:spcPct val="0"/>
              </a:spcAft>
            </a:pPr>
            <a:fld id="{33CDA352-CAC7-4F2D-92F6-1857545C77A0}" type="datetimeFigureOut">
              <a:rPr lang="en-US" kern="1200">
                <a:ea typeface="+mn-ea"/>
                <a:cs typeface="+mn-cs"/>
              </a:rPr>
              <a:pPr algn="l" rtl="0" fontAlgn="base">
                <a:spcBef>
                  <a:spcPct val="0"/>
                </a:spcBef>
                <a:spcAft>
                  <a:spcPct val="0"/>
                </a:spcAft>
              </a:pPr>
              <a:t>5/31/2009</a:t>
            </a:fld>
            <a:endParaRPr lang="en-US" kern="120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rtl="0" fontAlgn="base">
              <a:spcBef>
                <a:spcPct val="0"/>
              </a:spcBef>
              <a:spcAft>
                <a:spcPct val="0"/>
              </a:spcAft>
            </a:pPr>
            <a:endParaRPr lang="en-US" kern="120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rtl="0" fontAlgn="base">
              <a:spcBef>
                <a:spcPct val="0"/>
              </a:spcBef>
              <a:spcAft>
                <a:spcPct val="0"/>
              </a:spcAft>
            </a:pPr>
            <a:fld id="{6EE5ED07-3226-41DF-A771-ECFB69A33C0C}" type="slidenum">
              <a:rPr lang="en-US" kern="1200">
                <a:ea typeface="+mn-ea"/>
                <a:cs typeface="+mn-cs"/>
              </a:rPr>
              <a:pPr rtl="0" fontAlgn="base">
                <a:spcBef>
                  <a:spcPct val="0"/>
                </a:spcBef>
                <a:spcAft>
                  <a:spcPct val="0"/>
                </a:spcAft>
              </a:pPr>
              <a:t>‹#›</a:t>
            </a:fld>
            <a:endParaRPr lang="en-US" kern="1200">
              <a:ea typeface="+mn-ea"/>
              <a:cs typeface="+mn-cs"/>
            </a:endParaRPr>
          </a:p>
        </p:txBody>
      </p:sp>
      <p:sp>
        <p:nvSpPr>
          <p:cNvPr id="8" name="Rectangle 7"/>
          <p:cNvSpPr/>
          <p:nvPr/>
        </p:nvSpPr>
        <p:spPr>
          <a:xfrm>
            <a:off x="0" y="0"/>
            <a:ext cx="9144000" cy="6858000"/>
          </a:xfrm>
          <a:prstGeom prst="rect">
            <a:avLst/>
          </a:prstGeom>
          <a:noFill/>
          <a:ln w="76200">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pPr>
            <a:endParaRPr lang="en-US" kern="1200">
              <a:solidFill>
                <a:srgbClr val="FFFFFF"/>
              </a:solidFill>
              <a:latin typeface="Calibri"/>
              <a:ea typeface="+mn-ea"/>
              <a:cs typeface="+mn-cs"/>
            </a:endParaRPr>
          </a:p>
        </p:txBody>
      </p:sp>
      <p:pic>
        <p:nvPicPr>
          <p:cNvPr id="1034" name="Picture 41" descr="B_B"/>
          <p:cNvPicPr>
            <a:picLocks noChangeAspect="1" noChangeArrowheads="1" noCrop="1"/>
          </p:cNvPicPr>
          <p:nvPr/>
        </p:nvPicPr>
        <p:blipFill>
          <a:blip r:embed="rId8"/>
          <a:srcRect/>
          <a:stretch>
            <a:fillRect/>
          </a:stretch>
        </p:blipFill>
        <p:spPr bwMode="auto">
          <a:xfrm>
            <a:off x="76200" y="5638800"/>
            <a:ext cx="1524000" cy="1143000"/>
          </a:xfrm>
          <a:prstGeom prst="rect">
            <a:avLst/>
          </a:prstGeom>
          <a:noFill/>
          <a:ln w="9525">
            <a:noFill/>
            <a:miter lim="800000"/>
            <a:headEnd/>
            <a:tailEnd/>
          </a:ln>
        </p:spPr>
      </p:pic>
      <p:pic>
        <p:nvPicPr>
          <p:cNvPr id="1035" name="Picture 10" descr="AMC-SB Logo.bmp"/>
          <p:cNvPicPr>
            <a:picLocks noChangeAspect="1"/>
          </p:cNvPicPr>
          <p:nvPr userDrawn="1"/>
        </p:nvPicPr>
        <p:blipFill>
          <a:blip r:embed="rId9">
            <a:clrChange>
              <a:clrFrom>
                <a:srgbClr val="FFFFFF"/>
              </a:clrFrom>
              <a:clrTo>
                <a:srgbClr val="FFFFFF">
                  <a:alpha val="0"/>
                </a:srgbClr>
              </a:clrTo>
            </a:clrChange>
          </a:blip>
          <a:srcRect/>
          <a:stretch>
            <a:fillRect/>
          </a:stretch>
        </p:blipFill>
        <p:spPr bwMode="auto">
          <a:xfrm>
            <a:off x="452438" y="5929313"/>
            <a:ext cx="762000" cy="5715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iming>
    <p:tnLst>
      <p:par>
        <p:cTn id="1" dur="indefinite" restart="never" nodeType="tmRoot"/>
      </p:par>
    </p:tnLst>
  </p:timing>
  <p:txStyles>
    <p:titleStyle>
      <a:lvl1pPr algn="ctr" rtl="0" fontAlgn="base">
        <a:spcBef>
          <a:spcPct val="0"/>
        </a:spcBef>
        <a:spcAft>
          <a:spcPct val="0"/>
        </a:spcAft>
        <a:defRPr sz="4400" kern="1200">
          <a:solidFill>
            <a:srgbClr val="99FF33"/>
          </a:solidFill>
          <a:latin typeface="+mj-lt"/>
          <a:ea typeface="+mj-ea"/>
          <a:cs typeface="+mj-cs"/>
        </a:defRPr>
      </a:lvl1pPr>
      <a:lvl2pPr algn="ctr" rtl="0" fontAlgn="base">
        <a:spcBef>
          <a:spcPct val="0"/>
        </a:spcBef>
        <a:spcAft>
          <a:spcPct val="0"/>
        </a:spcAft>
        <a:defRPr sz="4400">
          <a:solidFill>
            <a:srgbClr val="99FF33"/>
          </a:solidFill>
          <a:latin typeface="Calibri" pitchFamily="34" charset="0"/>
        </a:defRPr>
      </a:lvl2pPr>
      <a:lvl3pPr algn="ctr" rtl="0" fontAlgn="base">
        <a:spcBef>
          <a:spcPct val="0"/>
        </a:spcBef>
        <a:spcAft>
          <a:spcPct val="0"/>
        </a:spcAft>
        <a:defRPr sz="4400">
          <a:solidFill>
            <a:srgbClr val="99FF33"/>
          </a:solidFill>
          <a:latin typeface="Calibri" pitchFamily="34" charset="0"/>
        </a:defRPr>
      </a:lvl3pPr>
      <a:lvl4pPr algn="ctr" rtl="0" fontAlgn="base">
        <a:spcBef>
          <a:spcPct val="0"/>
        </a:spcBef>
        <a:spcAft>
          <a:spcPct val="0"/>
        </a:spcAft>
        <a:defRPr sz="4400">
          <a:solidFill>
            <a:srgbClr val="99FF33"/>
          </a:solidFill>
          <a:latin typeface="Calibri" pitchFamily="34" charset="0"/>
        </a:defRPr>
      </a:lvl4pPr>
      <a:lvl5pPr algn="ctr" rtl="0" fontAlgn="base">
        <a:spcBef>
          <a:spcPct val="0"/>
        </a:spcBef>
        <a:spcAft>
          <a:spcPct val="0"/>
        </a:spcAft>
        <a:defRPr sz="4400">
          <a:solidFill>
            <a:srgbClr val="99FF33"/>
          </a:solidFill>
          <a:latin typeface="Calibri" pitchFamily="34" charset="0"/>
        </a:defRPr>
      </a:lvl5pPr>
      <a:lvl6pPr marL="457200" algn="ctr" rtl="0" fontAlgn="base">
        <a:spcBef>
          <a:spcPct val="0"/>
        </a:spcBef>
        <a:spcAft>
          <a:spcPct val="0"/>
        </a:spcAft>
        <a:defRPr sz="4400">
          <a:solidFill>
            <a:srgbClr val="99FF33"/>
          </a:solidFill>
          <a:latin typeface="Calibri" pitchFamily="34" charset="0"/>
        </a:defRPr>
      </a:lvl6pPr>
      <a:lvl7pPr marL="914400" algn="ctr" rtl="0" fontAlgn="base">
        <a:spcBef>
          <a:spcPct val="0"/>
        </a:spcBef>
        <a:spcAft>
          <a:spcPct val="0"/>
        </a:spcAft>
        <a:defRPr sz="4400">
          <a:solidFill>
            <a:srgbClr val="99FF33"/>
          </a:solidFill>
          <a:latin typeface="Calibri" pitchFamily="34" charset="0"/>
        </a:defRPr>
      </a:lvl7pPr>
      <a:lvl8pPr marL="1371600" algn="ctr" rtl="0" fontAlgn="base">
        <a:spcBef>
          <a:spcPct val="0"/>
        </a:spcBef>
        <a:spcAft>
          <a:spcPct val="0"/>
        </a:spcAft>
        <a:defRPr sz="4400">
          <a:solidFill>
            <a:srgbClr val="99FF33"/>
          </a:solidFill>
          <a:latin typeface="Calibri" pitchFamily="34" charset="0"/>
        </a:defRPr>
      </a:lvl8pPr>
      <a:lvl9pPr marL="1828800" algn="ctr" rtl="0" fontAlgn="base">
        <a:spcBef>
          <a:spcPct val="0"/>
        </a:spcBef>
        <a:spcAft>
          <a:spcPct val="0"/>
        </a:spcAft>
        <a:defRPr sz="4400">
          <a:solidFill>
            <a:srgbClr val="99FF33"/>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bg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bg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bg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4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0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1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20.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hyperlink" Target="http://en.wikipedia.org/wiki/Change_control" TargetMode="External"/><Relationship Id="rId7" Type="http://schemas.openxmlformats.org/officeDocument/2006/relationships/hyperlink" Target="#cite_note-28"/><Relationship Id="rId2" Type="http://schemas.openxmlformats.org/officeDocument/2006/relationships/hyperlink" Target="http://en.wikipedia.org/wiki/Configuration_management" TargetMode="External"/><Relationship Id="rId1" Type="http://schemas.openxmlformats.org/officeDocument/2006/relationships/slideLayout" Target="../slideLayouts/slideLayout7.xml"/><Relationship Id="rId6" Type="http://schemas.openxmlformats.org/officeDocument/2006/relationships/hyperlink" Target="http://en.wikipedia.org/wiki/CATIA" TargetMode="External"/><Relationship Id="rId5" Type="http://schemas.openxmlformats.org/officeDocument/2006/relationships/hyperlink" Target="#cite_note-wiring-27"/><Relationship Id="rId4" Type="http://schemas.openxmlformats.org/officeDocument/2006/relationships/hyperlink" Target="#cite_note-eads_airbus_forecast_20061019-26"/></Relationships>
</file>

<file path=ppt/slides/_rels/slide12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4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5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 Id="rId9"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5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58.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49.xml"/><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52.xml"/><Relationship Id="rId5" Type="http://schemas.openxmlformats.org/officeDocument/2006/relationships/image" Target="../media/image60.jpe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hyperlink" Target="mailto:driscol@ecn.purdue.edu" TargetMode="External"/><Relationship Id="rId13" Type="http://schemas.openxmlformats.org/officeDocument/2006/relationships/image" Target="../media/image64.jpeg"/><Relationship Id="rId3" Type="http://schemas.openxmlformats.org/officeDocument/2006/relationships/notesSlide" Target="../notesSlides/notesSlide22.xml"/><Relationship Id="rId7" Type="http://schemas.openxmlformats.org/officeDocument/2006/relationships/hyperlink" Target="mailto:dcompton@ecn.purdue.edu" TargetMode="External"/><Relationship Id="rId12" Type="http://schemas.openxmlformats.org/officeDocument/2006/relationships/image" Target="file:///F:\K8\aCu60x_2.jpg" TargetMode="External"/><Relationship Id="rId2" Type="http://schemas.openxmlformats.org/officeDocument/2006/relationships/slideLayout" Target="../slideLayouts/slideLayout49.xml"/><Relationship Id="rId1" Type="http://schemas.openxmlformats.org/officeDocument/2006/relationships/vmlDrawing" Target="../drawings/vmlDrawing1.vml"/><Relationship Id="rId6" Type="http://schemas.openxmlformats.org/officeDocument/2006/relationships/hyperlink" Target="mailto:chandy@ecn.purdue.edu" TargetMode="External"/><Relationship Id="rId11"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hyperlink" Target="mailto:farrist@ecn.purdue.edu" TargetMode="External"/><Relationship Id="rId4" Type="http://schemas.openxmlformats.org/officeDocument/2006/relationships/oleObject" Target="../embeddings/oleObject1.bin"/><Relationship Id="rId9" Type="http://schemas.openxmlformats.org/officeDocument/2006/relationships/hyperlink" Target="mailto:alexking@ecn.purdue.edu" TargetMode="External"/><Relationship Id="rId14" Type="http://schemas.openxmlformats.org/officeDocument/2006/relationships/image" Target="file:///F:\K8\aCu60x_2d.jpg"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5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5.xml"/><Relationship Id="rId1" Type="http://schemas.openxmlformats.org/officeDocument/2006/relationships/slideLayout" Target="../slideLayouts/slideLayout57.xml"/><Relationship Id="rId4" Type="http://schemas.openxmlformats.org/officeDocument/2006/relationships/image" Target="../media/image72.e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82.png"/><Relationship Id="rId3" Type="http://schemas.openxmlformats.org/officeDocument/2006/relationships/notesSlide" Target="../notesSlides/notesSlide26.xml"/><Relationship Id="rId7" Type="http://schemas.openxmlformats.org/officeDocument/2006/relationships/oleObject" Target="../embeddings/oleObject3.bin"/><Relationship Id="rId12" Type="http://schemas.openxmlformats.org/officeDocument/2006/relationships/image" Target="../media/image81.png"/><Relationship Id="rId2" Type="http://schemas.openxmlformats.org/officeDocument/2006/relationships/slideLayout" Target="../slideLayouts/slideLayout51.xml"/><Relationship Id="rId1" Type="http://schemas.openxmlformats.org/officeDocument/2006/relationships/vmlDrawing" Target="../drawings/vmlDrawing2.vml"/><Relationship Id="rId6" Type="http://schemas.openxmlformats.org/officeDocument/2006/relationships/image" Target="../media/image77.jpeg"/><Relationship Id="rId11" Type="http://schemas.openxmlformats.org/officeDocument/2006/relationships/image" Target="../media/image80.jpeg"/><Relationship Id="rId5" Type="http://schemas.openxmlformats.org/officeDocument/2006/relationships/oleObject" Target="../embeddings/oleObject2.bin"/><Relationship Id="rId10" Type="http://schemas.openxmlformats.org/officeDocument/2006/relationships/image" Target="../media/image79.png"/><Relationship Id="rId4" Type="http://schemas.openxmlformats.org/officeDocument/2006/relationships/image" Target="../media/image76.jpeg"/><Relationship Id="rId9" Type="http://schemas.openxmlformats.org/officeDocument/2006/relationships/image" Target="../media/image78.png"/><Relationship Id="rId14"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27.xml"/><Relationship Id="rId1" Type="http://schemas.openxmlformats.org/officeDocument/2006/relationships/slideLayout" Target="../slideLayouts/slideLayout4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51.xml"/><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9.xml"/><Relationship Id="rId1" Type="http://schemas.openxmlformats.org/officeDocument/2006/relationships/slideLayout" Target="../slideLayouts/slideLayout4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en.wikipedia.org/wiki/CATIA"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s://acc.dau.mil/GetAttachment.aspx?id=37600&amp;pname=file&amp;aid=9105&amp;lang=en-U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3.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10.gif"/><Relationship Id="rId5" Type="http://schemas.openxmlformats.org/officeDocument/2006/relationships/image" Target="../media/image109.gif"/><Relationship Id="rId4" Type="http://schemas.openxmlformats.org/officeDocument/2006/relationships/image" Target="../media/image108.gif"/></Relationships>
</file>

<file path=ppt/slides/_rels/slide4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4.xml"/></Relationships>
</file>

<file path=ppt/slides/_rels/slide6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4.xml"/></Relationships>
</file>

<file path=ppt/slides/_rels/slide6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64.xml"/><Relationship Id="rId6" Type="http://schemas.openxmlformats.org/officeDocument/2006/relationships/image" Target="../media/image132.jpeg"/><Relationship Id="rId5" Type="http://schemas.openxmlformats.org/officeDocument/2006/relationships/hyperlink" Target="http://images.google.com/imgres?imgurl=http://lsspmp.com/Six-sigma-b.jpg&amp;imgrefurl=http://lsspmp.com/sixsigma.html&amp;h=978&amp;w=1268&amp;sz=108&amp;hl=en&amp;start=13&amp;um=1&amp;usg=__joQ7d01ZjJ_afomqEjHrPbNT7f4=&amp;tbnid=TDQaMjkgwoCspM:&amp;tbnh=116&amp;tbnw=150&amp;prev=/images?q=six+sigma&amp;gbv=2&amp;um=1&amp;hl=en" TargetMode="External"/><Relationship Id="rId4" Type="http://schemas.openxmlformats.org/officeDocument/2006/relationships/image" Target="../media/image131.png"/></Relationships>
</file>

<file path=ppt/slides/_rels/slide6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38.jpeg"/><Relationship Id="rId4" Type="http://schemas.openxmlformats.org/officeDocument/2006/relationships/image" Target="../media/image137.emf"/></Relationships>
</file>

<file path=ppt/slides/_rels/slide7.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7.xml"/><Relationship Id="rId1" Type="http://schemas.openxmlformats.org/officeDocument/2006/relationships/slideLayout" Target="../slideLayouts/slideLayout47.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image" Target="../media/image141.jpeg"/></Relationships>
</file>

<file path=ppt/slides/_rels/slide7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notesSlide" Target="../notesSlides/notesSlide35.xml"/><Relationship Id="rId7" Type="http://schemas.openxmlformats.org/officeDocument/2006/relationships/image" Target="../media/image148.png"/><Relationship Id="rId12" Type="http://schemas.openxmlformats.org/officeDocument/2006/relationships/image" Target="../media/image153.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oleObject" Target="../embeddings/oleObject5.bin"/><Relationship Id="rId9" Type="http://schemas.openxmlformats.org/officeDocument/2006/relationships/image" Target="../media/image150.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7.xml"/><Relationship Id="rId5" Type="http://schemas.openxmlformats.org/officeDocument/2006/relationships/image" Target="../media/image19.jpe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6.xml"/><Relationship Id="rId5" Type="http://schemas.openxmlformats.org/officeDocument/2006/relationships/image" Target="../media/image167.jpeg"/><Relationship Id="rId4" Type="http://schemas.openxmlformats.org/officeDocument/2006/relationships/image" Target="../media/image166.jpeg"/></Relationships>
</file>

<file path=ppt/slides/_rels/slide9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slideLayout" Target="../slideLayouts/slideLayout6.xml"/><Relationship Id="rId5" Type="http://schemas.openxmlformats.org/officeDocument/2006/relationships/image" Target="../media/image167.jpeg"/><Relationship Id="rId4" Type="http://schemas.openxmlformats.org/officeDocument/2006/relationships/image" Target="../media/image170.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8" name="Rectangle 6"/>
          <p:cNvSpPr>
            <a:spLocks noChangeArrowheads="1"/>
          </p:cNvSpPr>
          <p:nvPr/>
        </p:nvSpPr>
        <p:spPr bwMode="auto">
          <a:xfrm>
            <a:off x="457200" y="685800"/>
            <a:ext cx="8382000" cy="1470025"/>
          </a:xfrm>
          <a:prstGeom prst="rect">
            <a:avLst/>
          </a:prstGeom>
          <a:noFill/>
          <a:ln w="9525">
            <a:noFill/>
            <a:miter lim="800000"/>
            <a:headEnd/>
            <a:tailEnd/>
          </a:ln>
          <a:effectLst/>
        </p:spPr>
        <p:txBody>
          <a:bodyPr anchor="ctr"/>
          <a:lstStyle/>
          <a:p>
            <a:pPr algn="ctr" rtl="0" fontAlgn="base">
              <a:spcBef>
                <a:spcPct val="0"/>
              </a:spcBef>
              <a:spcAft>
                <a:spcPct val="0"/>
              </a:spcAft>
            </a:pPr>
            <a:endParaRPr lang="en-US" sz="4400" kern="1200">
              <a:solidFill>
                <a:srgbClr val="000000"/>
              </a:solidFill>
              <a:latin typeface="Arial" pitchFamily="34" charset="0"/>
              <a:ea typeface="+mn-ea"/>
              <a:cs typeface="+mn-cs"/>
            </a:endParaRPr>
          </a:p>
        </p:txBody>
      </p:sp>
      <p:sp>
        <p:nvSpPr>
          <p:cNvPr id="335882" name="Rectangle 10"/>
          <p:cNvSpPr>
            <a:spLocks noChangeArrowheads="1"/>
          </p:cNvSpPr>
          <p:nvPr/>
        </p:nvSpPr>
        <p:spPr bwMode="auto">
          <a:xfrm>
            <a:off x="838200" y="2971800"/>
            <a:ext cx="7556500" cy="1752600"/>
          </a:xfrm>
          <a:prstGeom prst="rect">
            <a:avLst/>
          </a:prstGeom>
          <a:noFill/>
          <a:ln w="9525">
            <a:noFill/>
            <a:miter lim="800000"/>
            <a:headEnd/>
            <a:tailEnd/>
          </a:ln>
          <a:effectLst/>
        </p:spPr>
        <p:txBody>
          <a:bodyPr/>
          <a:lstStyle/>
          <a:p>
            <a:pPr algn="ctr" rtl="0" fontAlgn="base">
              <a:spcBef>
                <a:spcPct val="20000"/>
              </a:spcBef>
              <a:spcAft>
                <a:spcPct val="0"/>
              </a:spcAft>
            </a:pPr>
            <a:r>
              <a:rPr lang="en-US" sz="2400" kern="1200">
                <a:solidFill>
                  <a:srgbClr val="000000"/>
                </a:solidFill>
                <a:latin typeface="Arial" pitchFamily="34" charset="0"/>
                <a:ea typeface="+mn-ea"/>
                <a:cs typeface="+mn-cs"/>
              </a:rPr>
              <a:t>John Sullivan</a:t>
            </a:r>
          </a:p>
          <a:p>
            <a:pPr algn="ctr" rtl="0" fontAlgn="base">
              <a:spcBef>
                <a:spcPct val="20000"/>
              </a:spcBef>
              <a:spcAft>
                <a:spcPct val="0"/>
              </a:spcAft>
            </a:pPr>
            <a:r>
              <a:rPr lang="en-US" sz="2400" kern="1200">
                <a:solidFill>
                  <a:srgbClr val="000000"/>
                </a:solidFill>
                <a:latin typeface="Arial" pitchFamily="34" charset="0"/>
                <a:ea typeface="+mn-ea"/>
                <a:cs typeface="+mn-cs"/>
              </a:rPr>
              <a:t>Professor – School of Aeronautics and Astronautics</a:t>
            </a:r>
          </a:p>
          <a:p>
            <a:pPr algn="ctr" rtl="0" fontAlgn="base">
              <a:spcBef>
                <a:spcPct val="20000"/>
              </a:spcBef>
              <a:spcAft>
                <a:spcPct val="0"/>
              </a:spcAft>
            </a:pPr>
            <a:r>
              <a:rPr lang="en-US" sz="2400" kern="1200">
                <a:solidFill>
                  <a:srgbClr val="000000"/>
                </a:solidFill>
                <a:latin typeface="Arial" pitchFamily="34" charset="0"/>
                <a:ea typeface="+mn-ea"/>
                <a:cs typeface="+mn-cs"/>
              </a:rPr>
              <a:t>Director - Center for Advanced Manufacturing</a:t>
            </a:r>
            <a:br>
              <a:rPr lang="en-US" sz="2400" kern="1200">
                <a:solidFill>
                  <a:srgbClr val="000000"/>
                </a:solidFill>
                <a:latin typeface="Arial" pitchFamily="34" charset="0"/>
                <a:ea typeface="+mn-ea"/>
                <a:cs typeface="+mn-cs"/>
              </a:rPr>
            </a:br>
            <a:r>
              <a:rPr lang="en-US" sz="2400" kern="1200">
                <a:solidFill>
                  <a:srgbClr val="000000"/>
                </a:solidFill>
                <a:latin typeface="Arial" pitchFamily="34" charset="0"/>
                <a:ea typeface="+mn-ea"/>
                <a:cs typeface="+mn-cs"/>
              </a:rPr>
              <a:t>Purdue University</a:t>
            </a:r>
            <a:br>
              <a:rPr lang="en-US" sz="2400" kern="1200">
                <a:solidFill>
                  <a:srgbClr val="000000"/>
                </a:solidFill>
                <a:latin typeface="Arial" pitchFamily="34" charset="0"/>
                <a:ea typeface="+mn-ea"/>
                <a:cs typeface="+mn-cs"/>
              </a:rPr>
            </a:br>
            <a:endParaRPr lang="en-US" sz="2400" kern="1200">
              <a:solidFill>
                <a:srgbClr val="000000"/>
              </a:solidFill>
              <a:latin typeface="Arial" pitchFamily="34" charset="0"/>
              <a:ea typeface="+mn-ea"/>
              <a:cs typeface="+mn-cs"/>
            </a:endParaRPr>
          </a:p>
          <a:p>
            <a:pPr algn="ctr" rtl="0" fontAlgn="base">
              <a:spcBef>
                <a:spcPct val="20000"/>
              </a:spcBef>
              <a:spcAft>
                <a:spcPct val="0"/>
              </a:spcAft>
            </a:pPr>
            <a:r>
              <a:rPr lang="en-US" sz="2400" kern="1200">
                <a:solidFill>
                  <a:srgbClr val="000000"/>
                </a:solidFill>
                <a:latin typeface="Arial" pitchFamily="34" charset="0"/>
                <a:ea typeface="+mn-ea"/>
                <a:cs typeface="+mn-cs"/>
              </a:rPr>
              <a:t>Special Government Employee – NASA </a:t>
            </a:r>
          </a:p>
        </p:txBody>
      </p:sp>
      <p:sp>
        <p:nvSpPr>
          <p:cNvPr id="335887" name="Rectangle 15"/>
          <p:cNvSpPr>
            <a:spLocks noChangeArrowheads="1"/>
          </p:cNvSpPr>
          <p:nvPr/>
        </p:nvSpPr>
        <p:spPr bwMode="auto">
          <a:xfrm>
            <a:off x="1600200" y="1371600"/>
            <a:ext cx="6316153" cy="707886"/>
          </a:xfrm>
          <a:prstGeom prst="rect">
            <a:avLst/>
          </a:prstGeom>
          <a:noFill/>
          <a:ln w="9525">
            <a:noFill/>
            <a:miter lim="800000"/>
            <a:headEnd/>
            <a:tailEnd/>
          </a:ln>
          <a:effectLst/>
        </p:spPr>
        <p:txBody>
          <a:bodyPr wrap="none" anchor="ctr">
            <a:spAutoFit/>
          </a:bodyPr>
          <a:lstStyle/>
          <a:p>
            <a:pPr algn="ctr" rtl="0" fontAlgn="base">
              <a:spcBef>
                <a:spcPct val="0"/>
              </a:spcBef>
              <a:spcAft>
                <a:spcPct val="0"/>
              </a:spcAft>
            </a:pPr>
            <a:r>
              <a:rPr lang="en-US" altLang="zh-CN" sz="4000" kern="1200" dirty="0" smtClean="0">
                <a:solidFill>
                  <a:srgbClr val="000000"/>
                </a:solidFill>
                <a:latin typeface="Arial" pitchFamily="34" charset="0"/>
                <a:ea typeface="宋体" pitchFamily="2" charset="-122"/>
                <a:cs typeface="+mn-cs"/>
              </a:rPr>
              <a:t>Lean Systems Engineering</a:t>
            </a:r>
            <a:endParaRPr lang="en-US" altLang="zh-CN" sz="4000" kern="1200" dirty="0">
              <a:solidFill>
                <a:srgbClr val="000000"/>
              </a:solidFill>
              <a:latin typeface="Arial" pitchFamily="34" charset="0"/>
              <a:ea typeface="宋体" pitchFamily="2" charset="-122"/>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anik_f1"/>
          <p:cNvPicPr>
            <a:picLocks noChangeAspect="1" noChangeArrowheads="1"/>
          </p:cNvPicPr>
          <p:nvPr/>
        </p:nvPicPr>
        <p:blipFill>
          <a:blip r:embed="rId3"/>
          <a:srcRect/>
          <a:stretch>
            <a:fillRect/>
          </a:stretch>
        </p:blipFill>
        <p:spPr bwMode="auto">
          <a:xfrm>
            <a:off x="2667000" y="2514600"/>
            <a:ext cx="1870075" cy="2362200"/>
          </a:xfrm>
          <a:prstGeom prst="rect">
            <a:avLst/>
          </a:prstGeom>
          <a:noFill/>
        </p:spPr>
      </p:pic>
      <p:pic>
        <p:nvPicPr>
          <p:cNvPr id="94211" name="Picture 3" descr="x35A JSF 0043P"/>
          <p:cNvPicPr>
            <a:picLocks noChangeAspect="1" noChangeArrowheads="1"/>
          </p:cNvPicPr>
          <p:nvPr/>
        </p:nvPicPr>
        <p:blipFill>
          <a:blip r:embed="rId4"/>
          <a:srcRect/>
          <a:stretch>
            <a:fillRect/>
          </a:stretch>
        </p:blipFill>
        <p:spPr bwMode="auto">
          <a:xfrm>
            <a:off x="0" y="2057400"/>
            <a:ext cx="2895600" cy="2309813"/>
          </a:xfrm>
          <a:prstGeom prst="rect">
            <a:avLst/>
          </a:prstGeom>
          <a:noFill/>
        </p:spPr>
      </p:pic>
      <p:sp>
        <p:nvSpPr>
          <p:cNvPr id="94212" name="Rectangle 4"/>
          <p:cNvSpPr>
            <a:spLocks noChangeArrowheads="1"/>
          </p:cNvSpPr>
          <p:nvPr/>
        </p:nvSpPr>
        <p:spPr bwMode="auto">
          <a:xfrm>
            <a:off x="0" y="1762125"/>
            <a:ext cx="9144000" cy="0"/>
          </a:xfrm>
          <a:prstGeom prst="rect">
            <a:avLst/>
          </a:prstGeom>
          <a:noFill/>
          <a:ln w="9525">
            <a:noFill/>
            <a:miter lim="800000"/>
            <a:headEnd/>
            <a:tailEnd/>
          </a:ln>
          <a:effectLst/>
        </p:spPr>
        <p:txBody>
          <a:bodyPr>
            <a:spAutoFit/>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94213" name="Rectangle 5"/>
          <p:cNvSpPr>
            <a:spLocks noChangeArrowheads="1"/>
          </p:cNvSpPr>
          <p:nvPr/>
        </p:nvSpPr>
        <p:spPr bwMode="auto">
          <a:xfrm>
            <a:off x="228600" y="1762125"/>
            <a:ext cx="8686800" cy="0"/>
          </a:xfrm>
          <a:prstGeom prst="rect">
            <a:avLst/>
          </a:prstGeom>
          <a:noFill/>
          <a:ln w="9525">
            <a:noFill/>
            <a:miter lim="800000"/>
            <a:headEnd/>
            <a:tailEnd/>
          </a:ln>
          <a:effectLst/>
        </p:spPr>
        <p:txBody>
          <a:bodyPr>
            <a:spAutoFit/>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pic>
        <p:nvPicPr>
          <p:cNvPr id="94214" name="Picture 6" descr="k63370"/>
          <p:cNvPicPr>
            <a:picLocks noGrp="1" noChangeAspect="1" noChangeArrowheads="1"/>
          </p:cNvPicPr>
          <p:nvPr>
            <p:ph sz="half" idx="1"/>
          </p:nvPr>
        </p:nvPicPr>
        <p:blipFill>
          <a:blip r:embed="rId5"/>
          <a:srcRect/>
          <a:stretch>
            <a:fillRect/>
          </a:stretch>
        </p:blipFill>
        <p:spPr>
          <a:xfrm>
            <a:off x="4419600" y="838200"/>
            <a:ext cx="2803525" cy="3505200"/>
          </a:xfrm>
          <a:noFill/>
          <a:ln/>
        </p:spPr>
      </p:pic>
      <p:sp>
        <p:nvSpPr>
          <p:cNvPr id="94215" name="Rectangle 7"/>
          <p:cNvSpPr>
            <a:spLocks noGrp="1" noChangeArrowheads="1"/>
          </p:cNvSpPr>
          <p:nvPr>
            <p:ph type="title"/>
          </p:nvPr>
        </p:nvSpPr>
        <p:spPr>
          <a:xfrm>
            <a:off x="228600" y="990600"/>
            <a:ext cx="8686800" cy="914400"/>
          </a:xfrm>
        </p:spPr>
        <p:txBody>
          <a:bodyPr/>
          <a:lstStyle/>
          <a:p>
            <a:r>
              <a:rPr lang="en-US" sz="2800" b="0"/>
              <a:t>Mission:</a:t>
            </a:r>
            <a:r>
              <a:rPr lang="en-US" sz="2800"/>
              <a:t> To prepare men and women to be leaders in Aerospace Engineering by providing exceptional educational and research programs</a:t>
            </a:r>
          </a:p>
        </p:txBody>
      </p:sp>
      <p:pic>
        <p:nvPicPr>
          <p:cNvPr id="94216" name="Picture 8" descr="070101delta"/>
          <p:cNvPicPr>
            <a:picLocks noGrp="1" noChangeAspect="1" noChangeArrowheads="1"/>
          </p:cNvPicPr>
          <p:nvPr>
            <p:ph sz="half" idx="2"/>
          </p:nvPr>
        </p:nvPicPr>
        <p:blipFill>
          <a:blip r:embed="rId6"/>
          <a:srcRect/>
          <a:stretch>
            <a:fillRect/>
          </a:stretch>
        </p:blipFill>
        <p:spPr>
          <a:xfrm>
            <a:off x="6724650" y="2819400"/>
            <a:ext cx="2419350" cy="4038600"/>
          </a:xfrm>
          <a:noFill/>
          <a:ln/>
        </p:spPr>
      </p:pic>
      <p:sp>
        <p:nvSpPr>
          <p:cNvPr id="94217" name="Text Box 9"/>
          <p:cNvSpPr txBox="1">
            <a:spLocks noChangeArrowheads="1"/>
          </p:cNvSpPr>
          <p:nvPr/>
        </p:nvSpPr>
        <p:spPr bwMode="auto">
          <a:xfrm>
            <a:off x="0" y="4800600"/>
            <a:ext cx="6172200" cy="1851025"/>
          </a:xfrm>
          <a:prstGeom prst="rect">
            <a:avLst/>
          </a:prstGeom>
          <a:noFill/>
          <a:ln w="9525">
            <a:noFill/>
            <a:miter lim="800000"/>
            <a:headEnd/>
            <a:tailEnd/>
          </a:ln>
          <a:effectLst/>
        </p:spPr>
        <p:txBody>
          <a:bodyPr>
            <a:spAutoFit/>
          </a:bodyPr>
          <a:lstStyle/>
          <a:p>
            <a:pPr marL="342900" indent="-342900" algn="l" rtl="0" fontAlgn="base">
              <a:spcBef>
                <a:spcPct val="20000"/>
              </a:spcBef>
              <a:spcAft>
                <a:spcPct val="0"/>
              </a:spcAft>
              <a:buClr>
                <a:srgbClr val="333399"/>
              </a:buClr>
              <a:buFont typeface="Wingdings" pitchFamily="2" charset="2"/>
              <a:buChar char="©"/>
            </a:pPr>
            <a:r>
              <a:rPr lang="en-US" kern="1200">
                <a:solidFill>
                  <a:srgbClr val="000000"/>
                </a:solidFill>
                <a:latin typeface="Arial" pitchFamily="34" charset="0"/>
                <a:ea typeface="+mn-ea"/>
                <a:cs typeface="+mn-cs"/>
              </a:rPr>
              <a:t>Purdue AAE graduates have leadership roles in many areas of aerospace engineering</a:t>
            </a:r>
          </a:p>
          <a:p>
            <a:pPr marL="742950" lvl="1" indent="-285750" algn="l" rtl="0" fontAlgn="base">
              <a:spcBef>
                <a:spcPct val="20000"/>
              </a:spcBef>
              <a:spcAft>
                <a:spcPct val="0"/>
              </a:spcAft>
              <a:buClr>
                <a:srgbClr val="333399"/>
              </a:buClr>
              <a:buFont typeface="Wingdings" pitchFamily="2" charset="2"/>
              <a:buChar char="©"/>
            </a:pPr>
            <a:r>
              <a:rPr lang="en-US" kern="1200">
                <a:solidFill>
                  <a:srgbClr val="000000"/>
                </a:solidFill>
                <a:latin typeface="Arial" pitchFamily="34" charset="0"/>
                <a:ea typeface="+mn-ea"/>
                <a:cs typeface="+mn-cs"/>
              </a:rPr>
              <a:t>Presidents and VPs of major aerospace entities; NASA Center Directors; Chief Scientists and Chief Engineers; Program Directors and Lead Engineers</a:t>
            </a:r>
          </a:p>
          <a:p>
            <a:pPr marL="342900" indent="-342900" algn="l" rtl="0" fontAlgn="base">
              <a:spcBef>
                <a:spcPct val="20000"/>
              </a:spcBef>
              <a:spcAft>
                <a:spcPct val="0"/>
              </a:spcAft>
              <a:buClr>
                <a:srgbClr val="333399"/>
              </a:buClr>
              <a:buFont typeface="Wingdings" pitchFamily="2" charset="2"/>
              <a:buChar char="©"/>
            </a:pPr>
            <a:r>
              <a:rPr lang="en-US" kern="1200">
                <a:solidFill>
                  <a:srgbClr val="000000"/>
                </a:solidFill>
                <a:latin typeface="Arial" pitchFamily="34" charset="0"/>
                <a:ea typeface="+mn-ea"/>
                <a:cs typeface="+mn-cs"/>
              </a:rPr>
              <a:t>More than 7000 total alumni</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a:srcRect/>
          <a:stretch>
            <a:fillRect/>
          </a:stretch>
        </p:blipFill>
        <p:spPr bwMode="auto">
          <a:xfrm>
            <a:off x="200025" y="157163"/>
            <a:ext cx="8743950" cy="6543675"/>
          </a:xfrm>
          <a:prstGeom prst="rect">
            <a:avLst/>
          </a:prstGeom>
          <a:noFill/>
          <a:ln w="9525">
            <a:noFill/>
            <a:miter lim="800000"/>
            <a:headEnd/>
            <a:tailEnd/>
          </a:ln>
        </p:spPr>
      </p:pic>
      <p:sp>
        <p:nvSpPr>
          <p:cNvPr id="3" name="Rectangle 2"/>
          <p:cNvSpPr/>
          <p:nvPr/>
        </p:nvSpPr>
        <p:spPr>
          <a:xfrm>
            <a:off x="1143000" y="4724400"/>
            <a:ext cx="4572000" cy="1200329"/>
          </a:xfrm>
          <a:prstGeom prst="rect">
            <a:avLst/>
          </a:prstGeom>
        </p:spPr>
        <p:txBody>
          <a:bodyPr>
            <a:spAutoFit/>
          </a:bodyPr>
          <a:lstStyle/>
          <a:p>
            <a:endParaRPr lang="en-US" dirty="0" smtClean="0"/>
          </a:p>
          <a:p>
            <a:r>
              <a:rPr lang="en-US" dirty="0" smtClean="0"/>
              <a:t>Kelley, Tom. </a:t>
            </a:r>
            <a:r>
              <a:rPr lang="en-US" i="1" dirty="0" smtClean="0"/>
              <a:t>The Art of Innovation: Lessons</a:t>
            </a:r>
          </a:p>
          <a:p>
            <a:r>
              <a:rPr lang="en-US" i="1" dirty="0" smtClean="0"/>
              <a:t>in Creativity from IDEO, America’s Leading</a:t>
            </a:r>
          </a:p>
          <a:p>
            <a:r>
              <a:rPr lang="en-US" i="1" dirty="0" smtClean="0"/>
              <a:t>Design Firm. New York: Doubleday, 2001.</a:t>
            </a:r>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2"/>
          <a:srcRect/>
          <a:stretch>
            <a:fillRect/>
          </a:stretch>
        </p:blipFill>
        <p:spPr bwMode="auto">
          <a:xfrm>
            <a:off x="200025" y="157163"/>
            <a:ext cx="8743950" cy="6543675"/>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p:cNvPicPr>
            <a:picLocks noChangeAspect="1" noChangeArrowheads="1"/>
          </p:cNvPicPr>
          <p:nvPr/>
        </p:nvPicPr>
        <p:blipFill>
          <a:blip r:embed="rId2"/>
          <a:srcRect/>
          <a:stretch>
            <a:fillRect/>
          </a:stretch>
        </p:blipFill>
        <p:spPr bwMode="auto">
          <a:xfrm>
            <a:off x="200025" y="157163"/>
            <a:ext cx="8743950" cy="6543675"/>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2"/>
          <a:srcRect/>
          <a:stretch>
            <a:fillRect/>
          </a:stretch>
        </p:blipFill>
        <p:spPr bwMode="auto">
          <a:xfrm>
            <a:off x="200025" y="157163"/>
            <a:ext cx="8743950" cy="6543675"/>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2"/>
          <a:srcRect/>
          <a:stretch>
            <a:fillRect/>
          </a:stretch>
        </p:blipFill>
        <p:spPr bwMode="auto">
          <a:xfrm>
            <a:off x="200025" y="157163"/>
            <a:ext cx="8743950" cy="6543675"/>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2"/>
          <a:srcRect/>
          <a:stretch>
            <a:fillRect/>
          </a:stretch>
        </p:blipFill>
        <p:spPr bwMode="auto">
          <a:xfrm>
            <a:off x="200025" y="157163"/>
            <a:ext cx="8743950" cy="6543675"/>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2"/>
          <a:srcRect/>
          <a:stretch>
            <a:fillRect/>
          </a:stretch>
        </p:blipFill>
        <p:spPr bwMode="auto">
          <a:xfrm>
            <a:off x="200025" y="157163"/>
            <a:ext cx="8743950" cy="6543675"/>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QFD</a:t>
            </a:r>
            <a:br>
              <a:rPr lang="en-US" dirty="0" smtClean="0"/>
            </a:br>
            <a:r>
              <a:rPr lang="en-US" dirty="0" smtClean="0"/>
              <a:t/>
            </a:r>
            <a:br>
              <a:rPr lang="en-US" dirty="0" smtClean="0"/>
            </a:br>
            <a:r>
              <a:rPr lang="en-US" dirty="0" smtClean="0"/>
              <a:t>Quality Function Deployment</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2"/>
          <a:srcRect/>
          <a:stretch>
            <a:fillRect/>
          </a:stretch>
        </p:blipFill>
        <p:spPr bwMode="auto">
          <a:xfrm>
            <a:off x="666750" y="447675"/>
            <a:ext cx="7810500" cy="596265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2"/>
          <a:srcRect/>
          <a:stretch>
            <a:fillRect/>
          </a:stretch>
        </p:blipFill>
        <p:spPr bwMode="auto">
          <a:xfrm>
            <a:off x="693719" y="-1"/>
            <a:ext cx="7764481" cy="6865001"/>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sz="2300"/>
              <a:t>Major Spacecraft Subsystems and Space Mission Features</a:t>
            </a:r>
          </a:p>
        </p:txBody>
      </p:sp>
      <p:pic>
        <p:nvPicPr>
          <p:cNvPr id="96259" name="Picture 3"/>
          <p:cNvPicPr preferRelativeResize="0">
            <a:picLocks noGrp="1" noChangeArrowheads="1"/>
          </p:cNvPicPr>
          <p:nvPr>
            <p:ph idx="1"/>
          </p:nvPr>
        </p:nvPicPr>
        <p:blipFill>
          <a:blip r:embed="rId3"/>
          <a:srcRect/>
          <a:stretch>
            <a:fillRect/>
          </a:stretch>
        </p:blipFill>
        <p:spPr>
          <a:xfrm>
            <a:off x="1096963" y="2044700"/>
            <a:ext cx="6278562" cy="3192463"/>
          </a:xfrm>
        </p:spPr>
      </p:pic>
      <p:sp>
        <p:nvSpPr>
          <p:cNvPr id="96260" name="Oval 4"/>
          <p:cNvSpPr>
            <a:spLocks noChangeArrowheads="1"/>
          </p:cNvSpPr>
          <p:nvPr/>
        </p:nvSpPr>
        <p:spPr bwMode="auto">
          <a:xfrm>
            <a:off x="0" y="4419600"/>
            <a:ext cx="1371600" cy="879475"/>
          </a:xfrm>
          <a:prstGeom prst="ellipse">
            <a:avLst/>
          </a:prstGeom>
          <a:solidFill>
            <a:schemeClr val="tx1"/>
          </a:solidFill>
          <a:ln w="9525">
            <a:solidFill>
              <a:schemeClr val="tx1"/>
            </a:solidFill>
            <a:round/>
            <a:headEnd/>
            <a:tailEnd/>
          </a:ln>
          <a:effectLst/>
        </p:spPr>
        <p:txBody>
          <a:bodyPr anchor="ctr">
            <a:spAutoFit/>
          </a:bodyPr>
          <a:lstStyle/>
          <a:p>
            <a:pPr algn="ctr" rtl="0" eaLnBrk="0" fontAlgn="base" hangingPunct="0">
              <a:spcBef>
                <a:spcPct val="0"/>
              </a:spcBef>
              <a:spcAft>
                <a:spcPct val="0"/>
              </a:spcAft>
            </a:pPr>
            <a:r>
              <a:rPr lang="en-US" b="1" kern="1200">
                <a:solidFill>
                  <a:srgbClr val="E0D5C5"/>
                </a:solidFill>
                <a:latin typeface="Arial" pitchFamily="34" charset="0"/>
                <a:ea typeface="+mn-ea"/>
                <a:cs typeface="+mn-cs"/>
              </a:rPr>
              <a:t>Orbit Design</a:t>
            </a:r>
          </a:p>
        </p:txBody>
      </p:sp>
      <p:sp>
        <p:nvSpPr>
          <p:cNvPr id="96261" name="Oval 5"/>
          <p:cNvSpPr>
            <a:spLocks noChangeArrowheads="1"/>
          </p:cNvSpPr>
          <p:nvPr/>
        </p:nvSpPr>
        <p:spPr bwMode="auto">
          <a:xfrm>
            <a:off x="838200" y="5486400"/>
            <a:ext cx="2598738" cy="879475"/>
          </a:xfrm>
          <a:prstGeom prst="ellipse">
            <a:avLst/>
          </a:prstGeom>
          <a:solidFill>
            <a:schemeClr val="tx1"/>
          </a:solidFill>
          <a:ln w="9525">
            <a:solidFill>
              <a:schemeClr val="tx1"/>
            </a:solidFill>
            <a:round/>
            <a:headEnd/>
            <a:tailEnd/>
          </a:ln>
          <a:effectLst/>
        </p:spPr>
        <p:txBody>
          <a:bodyPr anchor="ctr">
            <a:spAutoFit/>
          </a:bodyPr>
          <a:lstStyle/>
          <a:p>
            <a:pPr algn="ctr" rtl="0" eaLnBrk="0" fontAlgn="base" hangingPunct="0">
              <a:spcBef>
                <a:spcPct val="0"/>
              </a:spcBef>
              <a:spcAft>
                <a:spcPct val="0"/>
              </a:spcAft>
            </a:pPr>
            <a:r>
              <a:rPr lang="en-US" b="1" kern="1200">
                <a:solidFill>
                  <a:srgbClr val="E0D5C5"/>
                </a:solidFill>
                <a:latin typeface="Arial" pitchFamily="34" charset="0"/>
                <a:ea typeface="+mn-ea"/>
                <a:cs typeface="+mn-cs"/>
              </a:rPr>
              <a:t>Launch Vehicle</a:t>
            </a:r>
          </a:p>
          <a:p>
            <a:pPr algn="ctr" rtl="0" eaLnBrk="0" fontAlgn="base" hangingPunct="0">
              <a:spcBef>
                <a:spcPct val="0"/>
              </a:spcBef>
              <a:spcAft>
                <a:spcPct val="0"/>
              </a:spcAft>
            </a:pPr>
            <a:r>
              <a:rPr lang="en-US" b="1" kern="1200">
                <a:solidFill>
                  <a:srgbClr val="E0D5C5"/>
                </a:solidFill>
                <a:latin typeface="Arial" pitchFamily="34" charset="0"/>
                <a:ea typeface="+mn-ea"/>
                <a:cs typeface="+mn-cs"/>
              </a:rPr>
              <a:t>Systems</a:t>
            </a:r>
          </a:p>
        </p:txBody>
      </p:sp>
      <p:sp>
        <p:nvSpPr>
          <p:cNvPr id="96262" name="Oval 6"/>
          <p:cNvSpPr>
            <a:spLocks noChangeArrowheads="1"/>
          </p:cNvSpPr>
          <p:nvPr/>
        </p:nvSpPr>
        <p:spPr bwMode="auto">
          <a:xfrm>
            <a:off x="3810000" y="5562600"/>
            <a:ext cx="1870075" cy="879475"/>
          </a:xfrm>
          <a:prstGeom prst="ellipse">
            <a:avLst/>
          </a:prstGeom>
          <a:solidFill>
            <a:schemeClr val="tx1"/>
          </a:solidFill>
          <a:ln w="9525">
            <a:solidFill>
              <a:schemeClr val="tx1"/>
            </a:solidFill>
            <a:round/>
            <a:headEnd/>
            <a:tailEnd/>
          </a:ln>
          <a:effectLst/>
        </p:spPr>
        <p:txBody>
          <a:bodyPr anchor="ctr">
            <a:spAutoFit/>
          </a:bodyPr>
          <a:lstStyle/>
          <a:p>
            <a:pPr algn="ctr" rtl="0" eaLnBrk="0" fontAlgn="base" hangingPunct="0">
              <a:spcBef>
                <a:spcPct val="0"/>
              </a:spcBef>
              <a:spcAft>
                <a:spcPct val="0"/>
              </a:spcAft>
            </a:pPr>
            <a:r>
              <a:rPr lang="en-US" b="1" kern="1200">
                <a:solidFill>
                  <a:srgbClr val="E0D5C5"/>
                </a:solidFill>
                <a:latin typeface="Arial" pitchFamily="34" charset="0"/>
                <a:ea typeface="+mn-ea"/>
                <a:cs typeface="+mn-cs"/>
              </a:rPr>
              <a:t>Navigation</a:t>
            </a:r>
          </a:p>
          <a:p>
            <a:pPr algn="ctr" rtl="0" eaLnBrk="0" fontAlgn="base" hangingPunct="0">
              <a:spcBef>
                <a:spcPct val="0"/>
              </a:spcBef>
              <a:spcAft>
                <a:spcPct val="0"/>
              </a:spcAft>
            </a:pPr>
            <a:r>
              <a:rPr lang="en-US" b="1" kern="1200">
                <a:solidFill>
                  <a:srgbClr val="E0D5C5"/>
                </a:solidFill>
                <a:latin typeface="Arial" pitchFamily="34" charset="0"/>
                <a:ea typeface="+mn-ea"/>
                <a:cs typeface="+mn-cs"/>
              </a:rPr>
              <a:t>Design</a:t>
            </a:r>
          </a:p>
        </p:txBody>
      </p:sp>
      <p:sp>
        <p:nvSpPr>
          <p:cNvPr id="96263" name="Oval 7"/>
          <p:cNvSpPr>
            <a:spLocks noChangeArrowheads="1"/>
          </p:cNvSpPr>
          <p:nvPr/>
        </p:nvSpPr>
        <p:spPr bwMode="auto">
          <a:xfrm>
            <a:off x="5943600" y="5486400"/>
            <a:ext cx="2057400" cy="879475"/>
          </a:xfrm>
          <a:prstGeom prst="ellipse">
            <a:avLst/>
          </a:prstGeom>
          <a:solidFill>
            <a:schemeClr val="tx1"/>
          </a:solidFill>
          <a:ln w="9525">
            <a:solidFill>
              <a:schemeClr val="tx1"/>
            </a:solidFill>
            <a:round/>
            <a:headEnd/>
            <a:tailEnd/>
          </a:ln>
          <a:effectLst/>
        </p:spPr>
        <p:txBody>
          <a:bodyPr anchor="ctr">
            <a:spAutoFit/>
          </a:bodyPr>
          <a:lstStyle/>
          <a:p>
            <a:pPr algn="ctr" rtl="0" eaLnBrk="0" fontAlgn="base" hangingPunct="0">
              <a:spcBef>
                <a:spcPct val="0"/>
              </a:spcBef>
              <a:spcAft>
                <a:spcPct val="0"/>
              </a:spcAft>
            </a:pPr>
            <a:r>
              <a:rPr lang="en-US" b="1" kern="1200">
                <a:solidFill>
                  <a:srgbClr val="E0D5C5"/>
                </a:solidFill>
                <a:latin typeface="Arial" pitchFamily="34" charset="0"/>
                <a:ea typeface="+mn-ea"/>
                <a:cs typeface="+mn-cs"/>
              </a:rPr>
              <a:t>Operations </a:t>
            </a:r>
          </a:p>
          <a:p>
            <a:pPr algn="ctr" rtl="0" eaLnBrk="0" fontAlgn="base" hangingPunct="0">
              <a:spcBef>
                <a:spcPct val="0"/>
              </a:spcBef>
              <a:spcAft>
                <a:spcPct val="0"/>
              </a:spcAft>
            </a:pPr>
            <a:r>
              <a:rPr lang="en-US" b="1" kern="1200">
                <a:solidFill>
                  <a:srgbClr val="E0D5C5"/>
                </a:solidFill>
                <a:latin typeface="Arial" pitchFamily="34" charset="0"/>
                <a:ea typeface="+mn-ea"/>
                <a:cs typeface="+mn-cs"/>
              </a:rPr>
              <a:t>Concept</a:t>
            </a:r>
          </a:p>
        </p:txBody>
      </p:sp>
      <p:sp>
        <p:nvSpPr>
          <p:cNvPr id="96264" name="Line 8"/>
          <p:cNvSpPr>
            <a:spLocks noChangeShapeType="1"/>
          </p:cNvSpPr>
          <p:nvPr/>
        </p:nvSpPr>
        <p:spPr bwMode="auto">
          <a:xfrm flipV="1">
            <a:off x="1295400" y="4572000"/>
            <a:ext cx="762000" cy="152400"/>
          </a:xfrm>
          <a:prstGeom prst="line">
            <a:avLst/>
          </a:prstGeom>
          <a:noFill/>
          <a:ln w="38100">
            <a:solidFill>
              <a:schemeClr val="folHlink"/>
            </a:solidFill>
            <a:round/>
            <a:headEnd/>
            <a:tailEnd type="triangle" w="med" len="med"/>
          </a:ln>
          <a:effectLst/>
        </p:spPr>
        <p:txBody>
          <a:bodyPr wrap="none"/>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96265" name="Line 9"/>
          <p:cNvSpPr>
            <a:spLocks noChangeShapeType="1"/>
          </p:cNvSpPr>
          <p:nvPr/>
        </p:nvSpPr>
        <p:spPr bwMode="auto">
          <a:xfrm flipV="1">
            <a:off x="2895600" y="4953000"/>
            <a:ext cx="609600" cy="609600"/>
          </a:xfrm>
          <a:prstGeom prst="line">
            <a:avLst/>
          </a:prstGeom>
          <a:noFill/>
          <a:ln w="38100">
            <a:solidFill>
              <a:schemeClr val="folHlink"/>
            </a:solidFill>
            <a:round/>
            <a:headEnd/>
            <a:tailEnd type="triangle" w="med" len="med"/>
          </a:ln>
          <a:effectLst/>
        </p:spPr>
        <p:txBody>
          <a:bodyPr wrap="none"/>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96266" name="Line 10"/>
          <p:cNvSpPr>
            <a:spLocks noChangeShapeType="1"/>
          </p:cNvSpPr>
          <p:nvPr/>
        </p:nvSpPr>
        <p:spPr bwMode="auto">
          <a:xfrm flipH="1" flipV="1">
            <a:off x="4038600" y="4876800"/>
            <a:ext cx="228600" cy="762000"/>
          </a:xfrm>
          <a:prstGeom prst="line">
            <a:avLst/>
          </a:prstGeom>
          <a:noFill/>
          <a:ln w="38100">
            <a:solidFill>
              <a:schemeClr val="folHlink"/>
            </a:solidFill>
            <a:round/>
            <a:headEnd/>
            <a:tailEnd type="triangle" w="med" len="med"/>
          </a:ln>
          <a:effectLst/>
        </p:spPr>
        <p:txBody>
          <a:bodyPr wrap="none"/>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96267" name="Line 11"/>
          <p:cNvSpPr>
            <a:spLocks noChangeShapeType="1"/>
          </p:cNvSpPr>
          <p:nvPr/>
        </p:nvSpPr>
        <p:spPr bwMode="auto">
          <a:xfrm flipH="1" flipV="1">
            <a:off x="5638800" y="5029200"/>
            <a:ext cx="533400" cy="609600"/>
          </a:xfrm>
          <a:prstGeom prst="line">
            <a:avLst/>
          </a:prstGeom>
          <a:noFill/>
          <a:ln w="38100">
            <a:solidFill>
              <a:schemeClr val="folHlink"/>
            </a:solidFill>
            <a:round/>
            <a:headEnd/>
            <a:tailEnd type="triangle" w="med" len="med"/>
          </a:ln>
          <a:effectLst/>
        </p:spPr>
        <p:txBody>
          <a:bodyPr wrap="none"/>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a:srcRect/>
          <a:stretch>
            <a:fillRect/>
          </a:stretch>
        </p:blipFill>
        <p:spPr bwMode="auto">
          <a:xfrm>
            <a:off x="200025" y="157163"/>
            <a:ext cx="8743950" cy="6543675"/>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p:cNvPicPr>
            <a:picLocks noChangeAspect="1" noChangeArrowheads="1"/>
          </p:cNvPicPr>
          <p:nvPr/>
        </p:nvPicPr>
        <p:blipFill>
          <a:blip r:embed="rId2"/>
          <a:srcRect/>
          <a:stretch>
            <a:fillRect/>
          </a:stretch>
        </p:blipFill>
        <p:spPr bwMode="auto">
          <a:xfrm>
            <a:off x="228600" y="419100"/>
            <a:ext cx="8686800" cy="601980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2"/>
          <a:srcRect/>
          <a:stretch>
            <a:fillRect/>
          </a:stretch>
        </p:blipFill>
        <p:spPr bwMode="auto">
          <a:xfrm>
            <a:off x="395288" y="442913"/>
            <a:ext cx="8353425" cy="5972175"/>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2"/>
          <a:srcRect/>
          <a:stretch>
            <a:fillRect/>
          </a:stretch>
        </p:blipFill>
        <p:spPr bwMode="auto">
          <a:xfrm>
            <a:off x="200025" y="481013"/>
            <a:ext cx="8743950" cy="5895975"/>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2"/>
          <a:srcRect/>
          <a:stretch>
            <a:fillRect/>
          </a:stretch>
        </p:blipFill>
        <p:spPr bwMode="auto">
          <a:xfrm>
            <a:off x="223838" y="600075"/>
            <a:ext cx="8696325" cy="5657850"/>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2"/>
          <a:srcRect/>
          <a:stretch>
            <a:fillRect/>
          </a:stretch>
        </p:blipFill>
        <p:spPr bwMode="auto">
          <a:xfrm>
            <a:off x="323850" y="338138"/>
            <a:ext cx="8496300" cy="6181725"/>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p:cNvPicPr>
            <a:picLocks noChangeAspect="1" noChangeArrowheads="1"/>
          </p:cNvPicPr>
          <p:nvPr/>
        </p:nvPicPr>
        <p:blipFill>
          <a:blip r:embed="rId2"/>
          <a:srcRect/>
          <a:stretch>
            <a:fillRect/>
          </a:stretch>
        </p:blipFill>
        <p:spPr bwMode="auto">
          <a:xfrm>
            <a:off x="490538" y="633413"/>
            <a:ext cx="8162925" cy="5591175"/>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Pugh Matrix</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2"/>
          <a:srcRect/>
          <a:stretch>
            <a:fillRect/>
          </a:stretch>
        </p:blipFill>
        <p:spPr bwMode="auto">
          <a:xfrm>
            <a:off x="200025" y="157163"/>
            <a:ext cx="8743950" cy="6543675"/>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2"/>
          <a:srcRect/>
          <a:stretch>
            <a:fillRect/>
          </a:stretch>
        </p:blipFill>
        <p:spPr bwMode="auto">
          <a:xfrm>
            <a:off x="200025" y="157163"/>
            <a:ext cx="8743950" cy="654367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orizon_main_full"/>
          <p:cNvPicPr>
            <a:picLocks noGrp="1" noChangeAspect="1" noChangeArrowheads="1"/>
          </p:cNvPicPr>
          <p:nvPr>
            <p:ph idx="1"/>
          </p:nvPr>
        </p:nvPicPr>
        <p:blipFill>
          <a:blip r:embed="rId3"/>
          <a:srcRect/>
          <a:stretch>
            <a:fillRect/>
          </a:stretch>
        </p:blipFill>
        <p:spPr>
          <a:xfrm>
            <a:off x="1066800" y="1447800"/>
            <a:ext cx="5473700" cy="4495800"/>
          </a:xfrm>
          <a:noFill/>
          <a:ln/>
        </p:spPr>
      </p:pic>
      <p:sp>
        <p:nvSpPr>
          <p:cNvPr id="98307" name="Oval 3"/>
          <p:cNvSpPr>
            <a:spLocks noChangeArrowheads="1"/>
          </p:cNvSpPr>
          <p:nvPr/>
        </p:nvSpPr>
        <p:spPr bwMode="auto">
          <a:xfrm>
            <a:off x="228600" y="5105400"/>
            <a:ext cx="1828800" cy="490538"/>
          </a:xfrm>
          <a:prstGeom prst="ellipse">
            <a:avLst/>
          </a:prstGeom>
          <a:solidFill>
            <a:schemeClr val="tx1"/>
          </a:solidFill>
          <a:ln w="9525">
            <a:solidFill>
              <a:schemeClr val="accent1"/>
            </a:solidFill>
            <a:round/>
            <a:headEnd/>
            <a:tailEnd/>
          </a:ln>
          <a:effectLst/>
        </p:spPr>
        <p:txBody>
          <a:bodyPr anchor="ctr">
            <a:spAutoFit/>
          </a:bodyPr>
          <a:lstStyle/>
          <a:p>
            <a:pPr algn="ctr" rtl="0" fontAlgn="base">
              <a:spcBef>
                <a:spcPct val="0"/>
              </a:spcBef>
              <a:spcAft>
                <a:spcPct val="0"/>
              </a:spcAft>
            </a:pPr>
            <a:r>
              <a:rPr lang="en-US" b="1" kern="1200">
                <a:solidFill>
                  <a:srgbClr val="E0D5C5"/>
                </a:solidFill>
                <a:latin typeface="Arial" pitchFamily="34" charset="0"/>
                <a:ea typeface="+mn-ea"/>
                <a:cs typeface="+mn-cs"/>
              </a:rPr>
              <a:t>Design</a:t>
            </a:r>
          </a:p>
        </p:txBody>
      </p:sp>
      <p:sp>
        <p:nvSpPr>
          <p:cNvPr id="98308" name="Oval 4"/>
          <p:cNvSpPr>
            <a:spLocks noChangeArrowheads="1"/>
          </p:cNvSpPr>
          <p:nvPr/>
        </p:nvSpPr>
        <p:spPr bwMode="auto">
          <a:xfrm>
            <a:off x="6096000" y="2438400"/>
            <a:ext cx="2435225" cy="879475"/>
          </a:xfrm>
          <a:prstGeom prst="ellipse">
            <a:avLst/>
          </a:prstGeom>
          <a:solidFill>
            <a:schemeClr val="tx1"/>
          </a:solidFill>
          <a:ln w="9525">
            <a:solidFill>
              <a:schemeClr val="accent1"/>
            </a:solidFill>
            <a:round/>
            <a:headEnd/>
            <a:tailEnd/>
          </a:ln>
          <a:effectLst/>
        </p:spPr>
        <p:txBody>
          <a:bodyPr anchor="ctr">
            <a:spAutoFit/>
          </a:bodyPr>
          <a:lstStyle/>
          <a:p>
            <a:pPr algn="ctr" rtl="0" eaLnBrk="0" fontAlgn="base" hangingPunct="0">
              <a:spcBef>
                <a:spcPct val="0"/>
              </a:spcBef>
              <a:spcAft>
                <a:spcPct val="0"/>
              </a:spcAft>
            </a:pPr>
            <a:r>
              <a:rPr lang="en-US" b="1" kern="1200">
                <a:solidFill>
                  <a:srgbClr val="E0D5C5"/>
                </a:solidFill>
                <a:latin typeface="Arial" pitchFamily="34" charset="0"/>
                <a:ea typeface="+mn-ea"/>
                <a:cs typeface="+mn-cs"/>
              </a:rPr>
              <a:t>Structures and Materials</a:t>
            </a:r>
          </a:p>
        </p:txBody>
      </p:sp>
      <p:sp>
        <p:nvSpPr>
          <p:cNvPr id="98309" name="Oval 5"/>
          <p:cNvSpPr>
            <a:spLocks noChangeArrowheads="1"/>
          </p:cNvSpPr>
          <p:nvPr/>
        </p:nvSpPr>
        <p:spPr bwMode="auto">
          <a:xfrm>
            <a:off x="76200" y="3581400"/>
            <a:ext cx="2314575" cy="879475"/>
          </a:xfrm>
          <a:prstGeom prst="ellipse">
            <a:avLst/>
          </a:prstGeom>
          <a:solidFill>
            <a:schemeClr val="tx1"/>
          </a:solidFill>
          <a:ln w="9525">
            <a:solidFill>
              <a:schemeClr val="accent1"/>
            </a:solidFill>
            <a:round/>
            <a:headEnd/>
            <a:tailEnd/>
          </a:ln>
          <a:effectLst/>
        </p:spPr>
        <p:txBody>
          <a:bodyPr wrap="none" anchor="ctr">
            <a:spAutoFit/>
          </a:bodyPr>
          <a:lstStyle/>
          <a:p>
            <a:pPr algn="ctr" rtl="0" eaLnBrk="0" fontAlgn="base" hangingPunct="0">
              <a:spcBef>
                <a:spcPct val="0"/>
              </a:spcBef>
              <a:spcAft>
                <a:spcPct val="0"/>
              </a:spcAft>
            </a:pPr>
            <a:r>
              <a:rPr lang="en-US" b="1" kern="1200">
                <a:solidFill>
                  <a:srgbClr val="E0D5C5"/>
                </a:solidFill>
                <a:latin typeface="Arial" pitchFamily="34" charset="0"/>
                <a:ea typeface="+mn-ea"/>
                <a:cs typeface="+mn-cs"/>
              </a:rPr>
              <a:t>Sensors </a:t>
            </a:r>
          </a:p>
          <a:p>
            <a:pPr algn="ctr" rtl="0" eaLnBrk="0" fontAlgn="base" hangingPunct="0">
              <a:spcBef>
                <a:spcPct val="0"/>
              </a:spcBef>
              <a:spcAft>
                <a:spcPct val="0"/>
              </a:spcAft>
            </a:pPr>
            <a:r>
              <a:rPr lang="en-US" b="1" kern="1200">
                <a:solidFill>
                  <a:srgbClr val="E0D5C5"/>
                </a:solidFill>
                <a:latin typeface="Arial" pitchFamily="34" charset="0"/>
                <a:ea typeface="+mn-ea"/>
                <a:cs typeface="+mn-cs"/>
              </a:rPr>
              <a:t>and actuators</a:t>
            </a:r>
            <a:endParaRPr lang="en-US" sz="2400" kern="1200">
              <a:solidFill>
                <a:srgbClr val="E0D5C5"/>
              </a:solidFill>
              <a:latin typeface="Times New Roman" pitchFamily="18" charset="0"/>
              <a:ea typeface="+mn-ea"/>
              <a:cs typeface="+mn-cs"/>
            </a:endParaRPr>
          </a:p>
        </p:txBody>
      </p:sp>
      <p:sp>
        <p:nvSpPr>
          <p:cNvPr id="98310" name="Oval 6"/>
          <p:cNvSpPr>
            <a:spLocks noChangeArrowheads="1"/>
          </p:cNvSpPr>
          <p:nvPr/>
        </p:nvSpPr>
        <p:spPr bwMode="auto">
          <a:xfrm>
            <a:off x="685800" y="1643063"/>
            <a:ext cx="1882775" cy="490537"/>
          </a:xfrm>
          <a:prstGeom prst="ellipse">
            <a:avLst/>
          </a:prstGeom>
          <a:solidFill>
            <a:schemeClr val="tx1"/>
          </a:solidFill>
          <a:ln w="9525">
            <a:solidFill>
              <a:schemeClr val="accent1"/>
            </a:solidFill>
            <a:round/>
            <a:headEnd/>
            <a:tailEnd/>
          </a:ln>
          <a:effectLst/>
        </p:spPr>
        <p:txBody>
          <a:bodyPr wrap="none" anchor="ctr">
            <a:spAutoFit/>
          </a:bodyPr>
          <a:lstStyle/>
          <a:p>
            <a:pPr algn="ctr" rtl="0" eaLnBrk="0" fontAlgn="base" hangingPunct="0">
              <a:spcBef>
                <a:spcPct val="0"/>
              </a:spcBef>
              <a:spcAft>
                <a:spcPct val="0"/>
              </a:spcAft>
            </a:pPr>
            <a:r>
              <a:rPr lang="en-US" b="1" kern="1200">
                <a:solidFill>
                  <a:srgbClr val="E0D5C5"/>
                </a:solidFill>
                <a:latin typeface="Arial" pitchFamily="34" charset="0"/>
                <a:ea typeface="+mn-ea"/>
                <a:cs typeface="+mn-cs"/>
              </a:rPr>
              <a:t>Propulsion</a:t>
            </a:r>
            <a:endParaRPr lang="en-US" sz="2400" kern="1200">
              <a:solidFill>
                <a:srgbClr val="E0D5C5"/>
              </a:solidFill>
              <a:latin typeface="Times New Roman" pitchFamily="18" charset="0"/>
              <a:ea typeface="+mn-ea"/>
              <a:cs typeface="+mn-cs"/>
            </a:endParaRPr>
          </a:p>
        </p:txBody>
      </p:sp>
      <p:sp>
        <p:nvSpPr>
          <p:cNvPr id="98311" name="Oval 7"/>
          <p:cNvSpPr>
            <a:spLocks noChangeArrowheads="1"/>
          </p:cNvSpPr>
          <p:nvPr/>
        </p:nvSpPr>
        <p:spPr bwMode="auto">
          <a:xfrm>
            <a:off x="4800600" y="4419600"/>
            <a:ext cx="2924175" cy="879475"/>
          </a:xfrm>
          <a:prstGeom prst="ellipse">
            <a:avLst/>
          </a:prstGeom>
          <a:solidFill>
            <a:schemeClr val="tx1"/>
          </a:solidFill>
          <a:ln w="9525">
            <a:solidFill>
              <a:schemeClr val="accent1"/>
            </a:solidFill>
            <a:round/>
            <a:headEnd/>
            <a:tailEnd/>
          </a:ln>
          <a:effectLst/>
        </p:spPr>
        <p:txBody>
          <a:bodyPr wrap="none" anchor="ctr">
            <a:spAutoFit/>
          </a:bodyPr>
          <a:lstStyle/>
          <a:p>
            <a:pPr algn="ctr" rtl="0" eaLnBrk="0" fontAlgn="base" hangingPunct="0">
              <a:spcBef>
                <a:spcPct val="0"/>
              </a:spcBef>
              <a:spcAft>
                <a:spcPct val="0"/>
              </a:spcAft>
            </a:pPr>
            <a:r>
              <a:rPr lang="en-US" b="1" kern="1200">
                <a:solidFill>
                  <a:srgbClr val="E0D5C5"/>
                </a:solidFill>
                <a:latin typeface="Arial" pitchFamily="34" charset="0"/>
                <a:ea typeface="+mn-ea"/>
                <a:cs typeface="+mn-cs"/>
              </a:rPr>
              <a:t>Flight mechanics </a:t>
            </a:r>
          </a:p>
          <a:p>
            <a:pPr algn="ctr" rtl="0" eaLnBrk="0" fontAlgn="base" hangingPunct="0">
              <a:spcBef>
                <a:spcPct val="0"/>
              </a:spcBef>
              <a:spcAft>
                <a:spcPct val="0"/>
              </a:spcAft>
            </a:pPr>
            <a:r>
              <a:rPr lang="en-US" b="1" kern="1200">
                <a:solidFill>
                  <a:srgbClr val="E0D5C5"/>
                </a:solidFill>
                <a:latin typeface="Arial" pitchFamily="34" charset="0"/>
                <a:ea typeface="+mn-ea"/>
                <a:cs typeface="+mn-cs"/>
              </a:rPr>
              <a:t>and controls</a:t>
            </a:r>
          </a:p>
        </p:txBody>
      </p:sp>
      <p:sp>
        <p:nvSpPr>
          <p:cNvPr id="98312" name="Oval 8"/>
          <p:cNvSpPr>
            <a:spLocks noChangeArrowheads="1"/>
          </p:cNvSpPr>
          <p:nvPr/>
        </p:nvSpPr>
        <p:spPr bwMode="auto">
          <a:xfrm>
            <a:off x="3657600" y="1524000"/>
            <a:ext cx="2422525" cy="490538"/>
          </a:xfrm>
          <a:prstGeom prst="ellipse">
            <a:avLst/>
          </a:prstGeom>
          <a:solidFill>
            <a:schemeClr val="tx1"/>
          </a:solidFill>
          <a:ln w="9525">
            <a:solidFill>
              <a:schemeClr val="accent1"/>
            </a:solidFill>
            <a:round/>
            <a:headEnd/>
            <a:tailEnd/>
          </a:ln>
          <a:effectLst/>
        </p:spPr>
        <p:txBody>
          <a:bodyPr wrap="none" anchor="ctr">
            <a:spAutoFit/>
          </a:bodyPr>
          <a:lstStyle/>
          <a:p>
            <a:pPr algn="ctr" rtl="0" fontAlgn="base">
              <a:spcBef>
                <a:spcPct val="0"/>
              </a:spcBef>
              <a:spcAft>
                <a:spcPct val="0"/>
              </a:spcAft>
            </a:pPr>
            <a:r>
              <a:rPr lang="en-US" b="1" kern="1200">
                <a:solidFill>
                  <a:srgbClr val="E0D5C5"/>
                </a:solidFill>
                <a:latin typeface="Arial" pitchFamily="34" charset="0"/>
                <a:ea typeface="+mn-ea"/>
                <a:cs typeface="+mn-cs"/>
              </a:rPr>
              <a:t>Aerodynamics</a:t>
            </a:r>
          </a:p>
        </p:txBody>
      </p:sp>
      <p:sp>
        <p:nvSpPr>
          <p:cNvPr id="98313" name="Rectangle 9"/>
          <p:cNvSpPr>
            <a:spLocks noGrp="1" noChangeArrowheads="1"/>
          </p:cNvSpPr>
          <p:nvPr>
            <p:ph type="title"/>
          </p:nvPr>
        </p:nvSpPr>
        <p:spPr/>
        <p:txBody>
          <a:bodyPr/>
          <a:lstStyle/>
          <a:p>
            <a:r>
              <a:rPr lang="en-US" sz="2700"/>
              <a:t>Major Aircraft Subsystems and Mission Features</a:t>
            </a:r>
          </a:p>
        </p:txBody>
      </p:sp>
      <p:sp>
        <p:nvSpPr>
          <p:cNvPr id="98314" name="Oval 10"/>
          <p:cNvSpPr>
            <a:spLocks noChangeArrowheads="1"/>
          </p:cNvSpPr>
          <p:nvPr/>
        </p:nvSpPr>
        <p:spPr bwMode="auto">
          <a:xfrm>
            <a:off x="2895600" y="5486400"/>
            <a:ext cx="2171700" cy="879475"/>
          </a:xfrm>
          <a:prstGeom prst="ellipse">
            <a:avLst/>
          </a:prstGeom>
          <a:solidFill>
            <a:schemeClr val="tx1"/>
          </a:solidFill>
          <a:ln w="9525">
            <a:solidFill>
              <a:schemeClr val="accent1"/>
            </a:solidFill>
            <a:round/>
            <a:headEnd/>
            <a:tailEnd/>
          </a:ln>
          <a:effectLst/>
        </p:spPr>
        <p:txBody>
          <a:bodyPr wrap="none" anchor="ctr">
            <a:spAutoFit/>
          </a:bodyPr>
          <a:lstStyle/>
          <a:p>
            <a:pPr algn="ctr" rtl="0" eaLnBrk="0" fontAlgn="base" hangingPunct="0">
              <a:spcBef>
                <a:spcPct val="0"/>
              </a:spcBef>
              <a:spcAft>
                <a:spcPct val="0"/>
              </a:spcAft>
            </a:pPr>
            <a:r>
              <a:rPr lang="en-US" b="1" kern="1200">
                <a:solidFill>
                  <a:srgbClr val="E0D5C5"/>
                </a:solidFill>
                <a:latin typeface="Arial" pitchFamily="34" charset="0"/>
                <a:ea typeface="+mn-ea"/>
                <a:cs typeface="+mn-cs"/>
              </a:rPr>
              <a:t>Air Traffic</a:t>
            </a:r>
          </a:p>
          <a:p>
            <a:pPr algn="ctr" rtl="0" eaLnBrk="0" fontAlgn="base" hangingPunct="0">
              <a:spcBef>
                <a:spcPct val="0"/>
              </a:spcBef>
              <a:spcAft>
                <a:spcPct val="0"/>
              </a:spcAft>
            </a:pPr>
            <a:r>
              <a:rPr lang="en-US" b="1" kern="1200">
                <a:solidFill>
                  <a:srgbClr val="E0D5C5"/>
                </a:solidFill>
                <a:latin typeface="Arial" pitchFamily="34" charset="0"/>
                <a:ea typeface="+mn-ea"/>
                <a:cs typeface="+mn-cs"/>
              </a:rPr>
              <a:t>Management</a:t>
            </a:r>
          </a:p>
        </p:txBody>
      </p:sp>
      <p:sp>
        <p:nvSpPr>
          <p:cNvPr id="98315" name="Oval 11"/>
          <p:cNvSpPr>
            <a:spLocks noChangeArrowheads="1"/>
          </p:cNvSpPr>
          <p:nvPr/>
        </p:nvSpPr>
        <p:spPr bwMode="auto">
          <a:xfrm>
            <a:off x="5181600" y="5681663"/>
            <a:ext cx="2441575" cy="490537"/>
          </a:xfrm>
          <a:prstGeom prst="ellipse">
            <a:avLst/>
          </a:prstGeom>
          <a:solidFill>
            <a:schemeClr val="tx1"/>
          </a:solidFill>
          <a:ln w="9525">
            <a:solidFill>
              <a:schemeClr val="accent1"/>
            </a:solidFill>
            <a:round/>
            <a:headEnd/>
            <a:tailEnd/>
          </a:ln>
          <a:effectLst/>
        </p:spPr>
        <p:txBody>
          <a:bodyPr wrap="none" anchor="ctr">
            <a:spAutoFit/>
          </a:bodyPr>
          <a:lstStyle/>
          <a:p>
            <a:pPr algn="ctr" rtl="0" eaLnBrk="0" fontAlgn="base" hangingPunct="0">
              <a:spcBef>
                <a:spcPct val="0"/>
              </a:spcBef>
              <a:spcAft>
                <a:spcPct val="0"/>
              </a:spcAft>
            </a:pPr>
            <a:r>
              <a:rPr lang="en-US" b="1" kern="1200">
                <a:solidFill>
                  <a:srgbClr val="E0D5C5"/>
                </a:solidFill>
                <a:latin typeface="Arial" pitchFamily="34" charset="0"/>
                <a:ea typeface="+mn-ea"/>
                <a:cs typeface="+mn-cs"/>
              </a:rPr>
              <a:t>Maintainability</a:t>
            </a:r>
          </a:p>
        </p:txBody>
      </p:sp>
      <p:sp>
        <p:nvSpPr>
          <p:cNvPr id="98316" name="Oval 12"/>
          <p:cNvSpPr>
            <a:spLocks noChangeArrowheads="1"/>
          </p:cNvSpPr>
          <p:nvPr/>
        </p:nvSpPr>
        <p:spPr bwMode="auto">
          <a:xfrm>
            <a:off x="1371600" y="5791200"/>
            <a:ext cx="1165225" cy="490538"/>
          </a:xfrm>
          <a:prstGeom prst="ellipse">
            <a:avLst/>
          </a:prstGeom>
          <a:solidFill>
            <a:schemeClr val="tx1"/>
          </a:solidFill>
          <a:ln w="9525">
            <a:solidFill>
              <a:schemeClr val="accent1"/>
            </a:solidFill>
            <a:round/>
            <a:headEnd/>
            <a:tailEnd/>
          </a:ln>
          <a:effectLst/>
        </p:spPr>
        <p:txBody>
          <a:bodyPr wrap="none" anchor="ctr">
            <a:spAutoFit/>
          </a:bodyPr>
          <a:lstStyle/>
          <a:p>
            <a:pPr algn="ctr" rtl="0" eaLnBrk="0" fontAlgn="base" hangingPunct="0">
              <a:spcBef>
                <a:spcPct val="0"/>
              </a:spcBef>
              <a:spcAft>
                <a:spcPct val="0"/>
              </a:spcAft>
            </a:pPr>
            <a:r>
              <a:rPr lang="en-US" b="1" kern="1200">
                <a:solidFill>
                  <a:srgbClr val="E0D5C5"/>
                </a:solidFill>
                <a:latin typeface="Arial" pitchFamily="34" charset="0"/>
                <a:ea typeface="+mn-ea"/>
                <a:cs typeface="+mn-cs"/>
              </a:rPr>
              <a:t>Safety</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p:cNvPicPr>
            <a:picLocks noChangeAspect="1" noChangeArrowheads="1"/>
          </p:cNvPicPr>
          <p:nvPr/>
        </p:nvPicPr>
        <p:blipFill>
          <a:blip r:embed="rId2"/>
          <a:srcRect/>
          <a:stretch>
            <a:fillRect/>
          </a:stretch>
        </p:blipFill>
        <p:spPr bwMode="auto">
          <a:xfrm>
            <a:off x="200025" y="157163"/>
            <a:ext cx="8743950" cy="6543675"/>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a:blip r:embed="rId2"/>
          <a:srcRect/>
          <a:stretch>
            <a:fillRect/>
          </a:stretch>
        </p:blipFill>
        <p:spPr bwMode="auto">
          <a:xfrm>
            <a:off x="200025" y="157163"/>
            <a:ext cx="8743950" cy="6543675"/>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2"/>
          <a:srcRect/>
          <a:stretch>
            <a:fillRect/>
          </a:stretch>
        </p:blipFill>
        <p:spPr bwMode="auto">
          <a:xfrm>
            <a:off x="200025" y="157163"/>
            <a:ext cx="8743950" cy="6543675"/>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Extra</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a:srcRect/>
          <a:stretch>
            <a:fillRect/>
          </a:stretch>
        </p:blipFill>
        <p:spPr bwMode="auto">
          <a:xfrm>
            <a:off x="0" y="23813"/>
            <a:ext cx="9925050" cy="6810375"/>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33400"/>
            <a:ext cx="4572000" cy="5632311"/>
          </a:xfrm>
          <a:prstGeom prst="rect">
            <a:avLst/>
          </a:prstGeom>
        </p:spPr>
        <p:txBody>
          <a:bodyPr>
            <a:spAutoFit/>
          </a:bodyPr>
          <a:lstStyle/>
          <a:p>
            <a:r>
              <a:rPr lang="en-US" dirty="0" smtClean="0"/>
              <a:t>Initial production of the A380 was troubled by delays attributed to the 530 km (330 mi) of wiring in each aircraft. Airbus cited as underlying causes the complexity of the cabin wiring (100,000 wires and 40,300 connectors), its concurrent design and production, the high degree of customization for each airline, and failures of </a:t>
            </a:r>
            <a:r>
              <a:rPr lang="en-US" dirty="0" smtClean="0">
                <a:hlinkClick r:id="rId2" action="ppaction://hlinkfile" tooltip="Configuration management"/>
              </a:rPr>
              <a:t>configuration management</a:t>
            </a:r>
            <a:r>
              <a:rPr lang="en-US" dirty="0" smtClean="0"/>
              <a:t> and </a:t>
            </a:r>
            <a:r>
              <a:rPr lang="en-US" dirty="0" smtClean="0">
                <a:hlinkClick r:id="rId3" action="ppaction://hlinkfile" tooltip="Change control"/>
              </a:rPr>
              <a:t>change control</a:t>
            </a:r>
            <a:r>
              <a:rPr lang="en-US" dirty="0" smtClean="0"/>
              <a:t>.</a:t>
            </a:r>
            <a:r>
              <a:rPr lang="en-US" baseline="30000" dirty="0" smtClean="0">
                <a:hlinkClick r:id="rId4" action="ppaction://hlinkfile"/>
              </a:rPr>
              <a:t>[27]</a:t>
            </a:r>
            <a:r>
              <a:rPr lang="en-US" baseline="30000" dirty="0" smtClean="0">
                <a:hlinkClick r:id="rId5" action="ppaction://hlinkfile"/>
              </a:rPr>
              <a:t>[28]</a:t>
            </a:r>
            <a:r>
              <a:rPr lang="en-US" dirty="0" smtClean="0"/>
              <a:t> Specifically, it would appear that German and Spanish Airbus facilities continued to use </a:t>
            </a:r>
            <a:r>
              <a:rPr lang="en-US" dirty="0" smtClean="0">
                <a:hlinkClick r:id="rId6" action="ppaction://hlinkfile" tooltip="CATIA"/>
              </a:rPr>
              <a:t>CATIA</a:t>
            </a:r>
            <a:r>
              <a:rPr lang="en-US" dirty="0" smtClean="0"/>
              <a:t> version 4, while British and French sites migrated to version 5. This caused overall configuration management problems, at least in part because wiring harnesses manufactured using </a:t>
            </a:r>
            <a:r>
              <a:rPr lang="en-US" dirty="0" err="1" smtClean="0"/>
              <a:t>aluminium</a:t>
            </a:r>
            <a:r>
              <a:rPr lang="en-US" dirty="0" smtClean="0"/>
              <a:t> rather than copper conductors necessitated special design rules including non-standard dimensions and bend radii: these were not easily transferred between versions of the software.</a:t>
            </a:r>
            <a:r>
              <a:rPr lang="en-US" baseline="30000" dirty="0" smtClean="0">
                <a:hlinkClick r:id="rId7" action="ppaction://hlinkfile"/>
              </a:rPr>
              <a:t>[29]</a:t>
            </a:r>
            <a:endParaRPr lang="en-US" dirty="0"/>
          </a:p>
        </p:txBody>
      </p:sp>
      <p:sp>
        <p:nvSpPr>
          <p:cNvPr id="3" name="Rectangle 2"/>
          <p:cNvSpPr/>
          <p:nvPr/>
        </p:nvSpPr>
        <p:spPr>
          <a:xfrm>
            <a:off x="4572000" y="1143000"/>
            <a:ext cx="4572000" cy="2308324"/>
          </a:xfrm>
          <a:prstGeom prst="rect">
            <a:avLst/>
          </a:prstGeom>
        </p:spPr>
        <p:txBody>
          <a:bodyPr>
            <a:spAutoFit/>
          </a:bodyPr>
          <a:lstStyle/>
          <a:p>
            <a:r>
              <a:rPr lang="en-US" dirty="0" smtClean="0"/>
              <a:t>The highly heralded 787, lighter and more fuel efficient because it is made of composite plastic, has been delayed five times, pushing the first test flight back to the second quarter of this year and the first deliveries to the first quarter of 2010. The first flight originally was set for August or September 2007 and the first deliveries for May 2008. </a:t>
            </a:r>
            <a:endParaRPr lang="en-US" dirty="0"/>
          </a:p>
        </p:txBody>
      </p:sp>
      <p:sp>
        <p:nvSpPr>
          <p:cNvPr id="4" name="Rectangle 3"/>
          <p:cNvSpPr/>
          <p:nvPr/>
        </p:nvSpPr>
        <p:spPr>
          <a:xfrm>
            <a:off x="4572000" y="4038600"/>
            <a:ext cx="4572000" cy="646331"/>
          </a:xfrm>
          <a:prstGeom prst="rect">
            <a:avLst/>
          </a:prstGeom>
        </p:spPr>
        <p:txBody>
          <a:bodyPr>
            <a:spAutoFit/>
          </a:bodyPr>
          <a:lstStyle/>
          <a:p>
            <a:r>
              <a:rPr lang="en-US" dirty="0" smtClean="0"/>
              <a:t>people inside Boeing that the plane's complex systems software is also causing delay.</a:t>
            </a:r>
            <a:endParaRPr lang="en-US" dirty="0"/>
          </a:p>
        </p:txBody>
      </p:sp>
      <p:sp>
        <p:nvSpPr>
          <p:cNvPr id="5" name="Rectangle 4"/>
          <p:cNvSpPr/>
          <p:nvPr/>
        </p:nvSpPr>
        <p:spPr>
          <a:xfrm>
            <a:off x="4572000" y="4724400"/>
            <a:ext cx="4572000" cy="1477328"/>
          </a:xfrm>
          <a:prstGeom prst="rect">
            <a:avLst/>
          </a:prstGeom>
        </p:spPr>
        <p:txBody>
          <a:bodyPr>
            <a:spAutoFit/>
          </a:bodyPr>
          <a:lstStyle/>
          <a:p>
            <a:r>
              <a:rPr lang="en-US" dirty="0" smtClean="0"/>
              <a:t>Boeing's early production issues fundamentally originated in a lack of oversight on both design and assembly integration for the high level of outsourcing.</a:t>
            </a:r>
            <a:br>
              <a:rPr lang="en-US" dirty="0" smtClean="0"/>
            </a:br>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http://hubblesite.org/the_telescope/hubble_essentials/graphics/telescope_essentials_data2_lg.jpg"/>
          <p:cNvPicPr>
            <a:picLocks noChangeAspect="1" noChangeArrowheads="1"/>
          </p:cNvPicPr>
          <p:nvPr/>
        </p:nvPicPr>
        <p:blipFill>
          <a:blip r:embed="rId2"/>
          <a:srcRect/>
          <a:stretch>
            <a:fillRect/>
          </a:stretch>
        </p:blipFill>
        <p:spPr bwMode="auto">
          <a:xfrm>
            <a:off x="3048000" y="0"/>
            <a:ext cx="2857500" cy="6610351"/>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endParaRPr lang="en-US"/>
          </a:p>
        </p:txBody>
      </p:sp>
      <p:sp>
        <p:nvSpPr>
          <p:cNvPr id="100355" name="Rectangle 3"/>
          <p:cNvSpPr>
            <a:spLocks noGrp="1" noChangeArrowheads="1"/>
          </p:cNvSpPr>
          <p:nvPr>
            <p:ph type="body" idx="1"/>
          </p:nvPr>
        </p:nvSpPr>
        <p:spPr/>
        <p:txBody>
          <a:bodyPr/>
          <a:lstStyle/>
          <a:p>
            <a:r>
              <a:rPr lang="en-US"/>
              <a:t>450 Undergraduates</a:t>
            </a:r>
          </a:p>
          <a:p>
            <a:r>
              <a:rPr lang="en-US"/>
              <a:t>250 Graduate Students</a:t>
            </a:r>
          </a:p>
          <a:p>
            <a:r>
              <a:rPr lang="en-US"/>
              <a:t>26 Faculty</a:t>
            </a:r>
          </a:p>
          <a:p>
            <a:r>
              <a:rPr lang="en-US"/>
              <a:t>Budget  ~$12 Million/year</a:t>
            </a:r>
          </a:p>
          <a:p>
            <a:r>
              <a:rPr lang="en-US"/>
              <a:t>$7.2 Million External Research Funding</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sz="quarter"/>
          </p:nvPr>
        </p:nvSpPr>
        <p:spPr/>
        <p:txBody>
          <a:bodyPr/>
          <a:lstStyle/>
          <a:p>
            <a:endParaRPr lang="en-US"/>
          </a:p>
        </p:txBody>
      </p:sp>
      <p:pic>
        <p:nvPicPr>
          <p:cNvPr id="104452" name="Picture 4"/>
          <p:cNvPicPr>
            <a:picLocks noGrp="1" noChangeAspect="1" noChangeArrowheads="1"/>
          </p:cNvPicPr>
          <p:nvPr>
            <p:ph sz="quarter" idx="3"/>
          </p:nvPr>
        </p:nvPicPr>
        <p:blipFill>
          <a:blip r:embed="rId3"/>
          <a:srcRect/>
          <a:stretch>
            <a:fillRect/>
          </a:stretch>
        </p:blipFill>
        <p:spPr>
          <a:xfrm>
            <a:off x="2209800" y="0"/>
            <a:ext cx="3048000" cy="3048000"/>
          </a:xfrm>
          <a:noFill/>
          <a:ln/>
        </p:spPr>
      </p:pic>
      <p:pic>
        <p:nvPicPr>
          <p:cNvPr id="104453" name="Picture 5" descr="Corless Book"/>
          <p:cNvPicPr>
            <a:picLocks noGrp="1" noChangeAspect="1" noChangeArrowheads="1"/>
          </p:cNvPicPr>
          <p:nvPr>
            <p:ph sz="quarter" idx="4294967295"/>
          </p:nvPr>
        </p:nvPicPr>
        <p:blipFill>
          <a:blip r:embed="rId4"/>
          <a:srcRect/>
          <a:stretch>
            <a:fillRect/>
          </a:stretch>
        </p:blipFill>
        <p:spPr>
          <a:xfrm>
            <a:off x="4495800" y="0"/>
            <a:ext cx="2333625" cy="3505200"/>
          </a:xfrm>
          <a:noFill/>
          <a:ln/>
        </p:spPr>
      </p:pic>
      <p:pic>
        <p:nvPicPr>
          <p:cNvPr id="104454" name="Picture 6" descr="Grandt's Book"/>
          <p:cNvPicPr>
            <a:picLocks noGrp="1" noChangeAspect="1" noChangeArrowheads="1"/>
          </p:cNvPicPr>
          <p:nvPr>
            <p:ph sz="quarter" idx="4294967295"/>
          </p:nvPr>
        </p:nvPicPr>
        <p:blipFill>
          <a:blip r:embed="rId5"/>
          <a:srcRect/>
          <a:stretch>
            <a:fillRect/>
          </a:stretch>
        </p:blipFill>
        <p:spPr>
          <a:xfrm>
            <a:off x="0" y="0"/>
            <a:ext cx="2470150" cy="3962400"/>
          </a:xfrm>
          <a:noFill/>
          <a:ln/>
        </p:spPr>
      </p:pic>
      <p:pic>
        <p:nvPicPr>
          <p:cNvPr id="104455" name="Picture 7"/>
          <p:cNvPicPr>
            <a:picLocks noGrp="1" noChangeAspect="1" noChangeArrowheads="1"/>
          </p:cNvPicPr>
          <p:nvPr>
            <p:ph sz="quarter" idx="4"/>
          </p:nvPr>
        </p:nvPicPr>
        <p:blipFill>
          <a:blip r:embed="rId6"/>
          <a:srcRect/>
          <a:stretch>
            <a:fillRect/>
          </a:stretch>
        </p:blipFill>
        <p:spPr>
          <a:xfrm>
            <a:off x="5867400" y="3276600"/>
            <a:ext cx="2314575" cy="3581400"/>
          </a:xfrm>
          <a:noFill/>
          <a:ln/>
        </p:spPr>
      </p:pic>
      <p:pic>
        <p:nvPicPr>
          <p:cNvPr id="104456" name="Picture 8" descr="Aircraft Structures"/>
          <p:cNvPicPr>
            <a:picLocks noGrp="1" noChangeAspect="1" noChangeArrowheads="1"/>
          </p:cNvPicPr>
          <p:nvPr>
            <p:ph sz="quarter" idx="2"/>
          </p:nvPr>
        </p:nvPicPr>
        <p:blipFill>
          <a:blip r:embed="rId7"/>
          <a:srcRect/>
          <a:stretch>
            <a:fillRect/>
          </a:stretch>
        </p:blipFill>
        <p:spPr>
          <a:xfrm>
            <a:off x="3352800" y="2895600"/>
            <a:ext cx="2381250" cy="3810000"/>
          </a:xfrm>
          <a:noFill/>
          <a:ln/>
        </p:spPr>
      </p:pic>
      <p:pic>
        <p:nvPicPr>
          <p:cNvPr id="104457" name="Picture 9" descr="Doyle's Book"/>
          <p:cNvPicPr>
            <a:picLocks noGrp="1" noChangeAspect="1" noChangeArrowheads="1"/>
          </p:cNvPicPr>
          <p:nvPr>
            <p:ph sz="quarter" idx="4294967295"/>
          </p:nvPr>
        </p:nvPicPr>
        <p:blipFill>
          <a:blip r:embed="rId8"/>
          <a:srcRect/>
          <a:stretch>
            <a:fillRect/>
          </a:stretch>
        </p:blipFill>
        <p:spPr>
          <a:xfrm>
            <a:off x="6811963" y="0"/>
            <a:ext cx="2332037" cy="3505200"/>
          </a:xfrm>
          <a:noFill/>
          <a:ln/>
        </p:spPr>
      </p:pic>
      <p:pic>
        <p:nvPicPr>
          <p:cNvPr id="104451" name="Picture 3" descr="Book Cover"/>
          <p:cNvPicPr>
            <a:picLocks noGrp="1" noChangeAspect="1" noChangeArrowheads="1"/>
          </p:cNvPicPr>
          <p:nvPr>
            <p:ph sz="quarter" idx="1"/>
          </p:nvPr>
        </p:nvPicPr>
        <p:blipFill>
          <a:blip r:embed="rId9"/>
          <a:srcRect/>
          <a:stretch>
            <a:fillRect/>
          </a:stretch>
        </p:blipFill>
        <p:spPr>
          <a:xfrm>
            <a:off x="814388" y="3276600"/>
            <a:ext cx="2362200" cy="3581400"/>
          </a:xfrm>
          <a:noFill/>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0" y="914400"/>
            <a:ext cx="8534400" cy="381000"/>
          </a:xfrm>
        </p:spPr>
        <p:txBody>
          <a:bodyPr/>
          <a:lstStyle/>
          <a:p>
            <a:r>
              <a:rPr lang="en-US" sz="2400" b="0"/>
              <a:t>Hypersonic Boundary Layer Transition</a:t>
            </a:r>
            <a:br>
              <a:rPr lang="en-US" sz="2400" b="0"/>
            </a:br>
            <a:r>
              <a:rPr lang="en-US" sz="2400" b="0"/>
              <a:t>S.P. Schneider</a:t>
            </a:r>
          </a:p>
        </p:txBody>
      </p:sp>
      <p:sp>
        <p:nvSpPr>
          <p:cNvPr id="106499" name="Rectangle 3"/>
          <p:cNvSpPr>
            <a:spLocks noGrp="1" noChangeArrowheads="1"/>
          </p:cNvSpPr>
          <p:nvPr>
            <p:ph type="body" sz="half" idx="1"/>
          </p:nvPr>
        </p:nvSpPr>
        <p:spPr>
          <a:xfrm>
            <a:off x="152400" y="1143000"/>
            <a:ext cx="4267200" cy="2057400"/>
          </a:xfrm>
        </p:spPr>
        <p:txBody>
          <a:bodyPr/>
          <a:lstStyle/>
          <a:p>
            <a:pPr marL="230188" indent="-230188" algn="ctr">
              <a:lnSpc>
                <a:spcPct val="80000"/>
              </a:lnSpc>
              <a:buClr>
                <a:schemeClr val="tx1"/>
              </a:buClr>
              <a:buFont typeface="Times" pitchFamily="48" charset="0"/>
              <a:buNone/>
            </a:pPr>
            <a:r>
              <a:rPr lang="en-US" sz="1800" b="1" u="sng">
                <a:solidFill>
                  <a:schemeClr val="accent2"/>
                </a:solidFill>
              </a:rPr>
              <a:t>Problem</a:t>
            </a:r>
          </a:p>
          <a:p>
            <a:pPr marL="230188" indent="-230188">
              <a:lnSpc>
                <a:spcPct val="80000"/>
              </a:lnSpc>
              <a:buClr>
                <a:schemeClr val="tx1"/>
              </a:buClr>
              <a:buFontTx/>
              <a:buChar char="–"/>
            </a:pPr>
            <a:r>
              <a:rPr lang="en-US" sz="1400" b="1"/>
              <a:t>Hypersonics offers potentially revolutionary capabilities</a:t>
            </a:r>
          </a:p>
          <a:p>
            <a:pPr marL="230188" indent="-230188">
              <a:lnSpc>
                <a:spcPct val="80000"/>
              </a:lnSpc>
              <a:buClr>
                <a:schemeClr val="tx1"/>
              </a:buClr>
              <a:buFontTx/>
              <a:buChar char="–"/>
            </a:pPr>
            <a:r>
              <a:rPr lang="en-US" sz="1400" b="1"/>
              <a:t>Development ongoing without proper modeling of BL transition</a:t>
            </a:r>
          </a:p>
          <a:p>
            <a:pPr marL="630238" lvl="1">
              <a:lnSpc>
                <a:spcPct val="80000"/>
              </a:lnSpc>
              <a:buFontTx/>
              <a:buChar char="•"/>
            </a:pPr>
            <a:r>
              <a:rPr lang="en-US" sz="1400"/>
              <a:t>Current models not suitable for advanced geometries, maneuvering trajectories, hypersonic velocities</a:t>
            </a:r>
          </a:p>
        </p:txBody>
      </p:sp>
      <p:sp>
        <p:nvSpPr>
          <p:cNvPr id="106500" name="Rectangle 4"/>
          <p:cNvSpPr>
            <a:spLocks noChangeArrowheads="1"/>
          </p:cNvSpPr>
          <p:nvPr/>
        </p:nvSpPr>
        <p:spPr bwMode="auto">
          <a:xfrm>
            <a:off x="0" y="4800600"/>
            <a:ext cx="8001000" cy="1447800"/>
          </a:xfrm>
          <a:prstGeom prst="rect">
            <a:avLst/>
          </a:prstGeom>
          <a:noFill/>
          <a:ln w="9525">
            <a:noFill/>
            <a:miter lim="800000"/>
            <a:headEnd/>
            <a:tailEnd/>
          </a:ln>
          <a:effectLst/>
        </p:spPr>
        <p:txBody>
          <a:bodyPr/>
          <a:lstStyle/>
          <a:p>
            <a:pPr indent="1588" algn="ctr" rtl="0" fontAlgn="base">
              <a:spcBef>
                <a:spcPct val="20000"/>
              </a:spcBef>
              <a:spcAft>
                <a:spcPct val="0"/>
              </a:spcAft>
              <a:buClr>
                <a:srgbClr val="000000"/>
              </a:buClr>
              <a:buSzPct val="100000"/>
              <a:buFont typeface="Times" pitchFamily="48" charset="0"/>
              <a:buNone/>
            </a:pPr>
            <a:r>
              <a:rPr lang="en-US" sz="1600" b="1" kern="1200">
                <a:solidFill>
                  <a:srgbClr val="000000"/>
                </a:solidFill>
                <a:latin typeface="Arial" pitchFamily="34" charset="0"/>
                <a:ea typeface="+mn-ea"/>
                <a:cs typeface="+mn-cs"/>
              </a:rPr>
              <a:t>Reduced risk and development costs for new hypersonic vehicles</a:t>
            </a:r>
          </a:p>
          <a:p>
            <a:pPr marL="401638" lvl="1" indent="-285750" algn="l" rtl="0" fontAlgn="base">
              <a:lnSpc>
                <a:spcPct val="90000"/>
              </a:lnSpc>
              <a:spcBef>
                <a:spcPct val="20000"/>
              </a:spcBef>
              <a:spcAft>
                <a:spcPct val="0"/>
              </a:spcAft>
              <a:buFontTx/>
              <a:buChar char="•"/>
            </a:pPr>
            <a:r>
              <a:rPr lang="en-US" sz="1400" kern="1200">
                <a:solidFill>
                  <a:srgbClr val="000000"/>
                </a:solidFill>
                <a:latin typeface="Arial" pitchFamily="34" charset="0"/>
                <a:ea typeface="+mn-ea"/>
                <a:cs typeface="+mn-cs"/>
              </a:rPr>
              <a:t>Improved aerodynamic heating models</a:t>
            </a:r>
          </a:p>
          <a:p>
            <a:pPr marL="401638" lvl="1" indent="-285750" algn="l" rtl="0" fontAlgn="base">
              <a:lnSpc>
                <a:spcPct val="90000"/>
              </a:lnSpc>
              <a:spcBef>
                <a:spcPct val="20000"/>
              </a:spcBef>
              <a:spcAft>
                <a:spcPct val="0"/>
              </a:spcAft>
              <a:buFontTx/>
              <a:buChar char="•"/>
            </a:pPr>
            <a:r>
              <a:rPr lang="en-US" sz="1400" kern="1200">
                <a:solidFill>
                  <a:srgbClr val="000000"/>
                </a:solidFill>
                <a:latin typeface="Arial" pitchFamily="34" charset="0"/>
                <a:ea typeface="+mn-ea"/>
                <a:cs typeface="+mn-cs"/>
              </a:rPr>
              <a:t>Targeted TPS design for weight reduction</a:t>
            </a:r>
          </a:p>
          <a:p>
            <a:pPr marL="401638" lvl="1" indent="-285750" algn="l" rtl="0" fontAlgn="base">
              <a:lnSpc>
                <a:spcPct val="90000"/>
              </a:lnSpc>
              <a:spcBef>
                <a:spcPct val="20000"/>
              </a:spcBef>
              <a:spcAft>
                <a:spcPct val="0"/>
              </a:spcAft>
              <a:buFontTx/>
              <a:buChar char="•"/>
            </a:pPr>
            <a:r>
              <a:rPr lang="en-US" sz="1400" kern="1200">
                <a:solidFill>
                  <a:srgbClr val="000000"/>
                </a:solidFill>
                <a:latin typeface="Arial" pitchFamily="34" charset="0"/>
                <a:ea typeface="+mn-ea"/>
                <a:cs typeface="+mn-cs"/>
              </a:rPr>
              <a:t>Improved prediction of signatures &amp; C3I performance</a:t>
            </a:r>
          </a:p>
          <a:p>
            <a:pPr marL="401638" lvl="1" indent="-285750" algn="l" rtl="0" fontAlgn="base">
              <a:lnSpc>
                <a:spcPct val="90000"/>
              </a:lnSpc>
              <a:spcBef>
                <a:spcPct val="20000"/>
              </a:spcBef>
              <a:spcAft>
                <a:spcPct val="0"/>
              </a:spcAft>
              <a:buFontTx/>
              <a:buChar char="•"/>
            </a:pPr>
            <a:r>
              <a:rPr lang="en-US" sz="1400" kern="1200">
                <a:solidFill>
                  <a:srgbClr val="000000"/>
                </a:solidFill>
                <a:latin typeface="Arial" pitchFamily="34" charset="0"/>
                <a:ea typeface="+mn-ea"/>
                <a:cs typeface="+mn-cs"/>
              </a:rPr>
              <a:t>Tailored mission planning</a:t>
            </a:r>
          </a:p>
        </p:txBody>
      </p:sp>
      <p:sp>
        <p:nvSpPr>
          <p:cNvPr id="106501" name="Rectangle 5"/>
          <p:cNvSpPr>
            <a:spLocks noChangeArrowheads="1"/>
          </p:cNvSpPr>
          <p:nvPr/>
        </p:nvSpPr>
        <p:spPr bwMode="auto">
          <a:xfrm>
            <a:off x="4953000" y="1066800"/>
            <a:ext cx="3733800" cy="2209800"/>
          </a:xfrm>
          <a:prstGeom prst="rect">
            <a:avLst/>
          </a:prstGeom>
          <a:noFill/>
          <a:ln w="9525">
            <a:noFill/>
            <a:miter lim="800000"/>
            <a:headEnd/>
            <a:tailEnd/>
          </a:ln>
          <a:effectLst/>
        </p:spPr>
        <p:txBody>
          <a:bodyPr/>
          <a:lstStyle/>
          <a:p>
            <a:pPr marL="227013" indent="-227013" algn="ctr" rtl="0" fontAlgn="base">
              <a:spcBef>
                <a:spcPct val="20000"/>
              </a:spcBef>
              <a:spcAft>
                <a:spcPct val="0"/>
              </a:spcAft>
              <a:buClr>
                <a:srgbClr val="000000"/>
              </a:buClr>
              <a:buSzPct val="100000"/>
              <a:buFont typeface="Times" pitchFamily="48" charset="0"/>
              <a:buNone/>
            </a:pPr>
            <a:r>
              <a:rPr lang="en-US" b="1" u="sng" kern="1200">
                <a:solidFill>
                  <a:srgbClr val="333399"/>
                </a:solidFill>
                <a:latin typeface="Arial" pitchFamily="34" charset="0"/>
                <a:ea typeface="+mn-ea"/>
                <a:cs typeface="+mn-cs"/>
              </a:rPr>
              <a:t>Approach</a:t>
            </a:r>
          </a:p>
          <a:p>
            <a:pPr marL="227013" indent="-227013" algn="l" rtl="0" fontAlgn="base">
              <a:spcBef>
                <a:spcPct val="20000"/>
              </a:spcBef>
              <a:spcAft>
                <a:spcPct val="0"/>
              </a:spcAft>
              <a:buClr>
                <a:srgbClr val="000000"/>
              </a:buClr>
              <a:buSzPct val="100000"/>
              <a:buFontTx/>
              <a:buChar char="–"/>
            </a:pPr>
            <a:r>
              <a:rPr lang="en-US" sz="1400" b="1" kern="1200">
                <a:solidFill>
                  <a:srgbClr val="000000"/>
                </a:solidFill>
                <a:latin typeface="Arial" pitchFamily="34" charset="0"/>
                <a:ea typeface="+mn-ea"/>
                <a:cs typeface="+mn-cs"/>
              </a:rPr>
              <a:t>Combine computations with ground and flight tests</a:t>
            </a:r>
          </a:p>
          <a:p>
            <a:pPr marL="227013" indent="-227013" algn="l" rtl="0" fontAlgn="base">
              <a:spcBef>
                <a:spcPct val="20000"/>
              </a:spcBef>
              <a:spcAft>
                <a:spcPct val="0"/>
              </a:spcAft>
              <a:buClr>
                <a:srgbClr val="000000"/>
              </a:buClr>
              <a:buSzPct val="100000"/>
              <a:buFontTx/>
              <a:buChar char="–"/>
            </a:pPr>
            <a:r>
              <a:rPr lang="en-US" sz="1400" b="1" kern="1200">
                <a:solidFill>
                  <a:srgbClr val="000000"/>
                </a:solidFill>
                <a:latin typeface="Arial" pitchFamily="34" charset="0"/>
                <a:ea typeface="+mn-ea"/>
                <a:cs typeface="+mn-cs"/>
              </a:rPr>
              <a:t>Replace 1970’s era empirical correlations with mechanism-</a:t>
            </a:r>
            <a:br>
              <a:rPr lang="en-US" sz="1400" b="1" kern="1200">
                <a:solidFill>
                  <a:srgbClr val="000000"/>
                </a:solidFill>
                <a:latin typeface="Arial" pitchFamily="34" charset="0"/>
                <a:ea typeface="+mn-ea"/>
                <a:cs typeface="+mn-cs"/>
              </a:rPr>
            </a:br>
            <a:r>
              <a:rPr lang="en-US" sz="1400" b="1" kern="1200">
                <a:solidFill>
                  <a:srgbClr val="000000"/>
                </a:solidFill>
                <a:latin typeface="Arial" pitchFamily="34" charset="0"/>
                <a:ea typeface="+mn-ea"/>
                <a:cs typeface="+mn-cs"/>
              </a:rPr>
              <a:t>based models </a:t>
            </a:r>
          </a:p>
          <a:p>
            <a:pPr marL="227013" indent="-227013" algn="l" rtl="0" fontAlgn="base">
              <a:spcBef>
                <a:spcPct val="20000"/>
              </a:spcBef>
              <a:spcAft>
                <a:spcPct val="0"/>
              </a:spcAft>
              <a:buClr>
                <a:srgbClr val="000000"/>
              </a:buClr>
              <a:buSzPct val="100000"/>
              <a:buFontTx/>
              <a:buChar char="–"/>
            </a:pPr>
            <a:r>
              <a:rPr lang="en-US" sz="1400" b="1" kern="1200">
                <a:solidFill>
                  <a:srgbClr val="000000"/>
                </a:solidFill>
                <a:latin typeface="Arial" pitchFamily="34" charset="0"/>
                <a:ea typeface="+mn-ea"/>
                <a:cs typeface="+mn-cs"/>
              </a:rPr>
              <a:t>Cooperative National Effort</a:t>
            </a:r>
          </a:p>
        </p:txBody>
      </p:sp>
      <p:pic>
        <p:nvPicPr>
          <p:cNvPr id="106502" name="Picture 6" descr="graph1"/>
          <p:cNvPicPr>
            <a:picLocks noChangeAspect="1" noChangeArrowheads="1"/>
          </p:cNvPicPr>
          <p:nvPr/>
        </p:nvPicPr>
        <p:blipFill>
          <a:blip r:embed="rId3"/>
          <a:srcRect/>
          <a:stretch>
            <a:fillRect/>
          </a:stretch>
        </p:blipFill>
        <p:spPr bwMode="auto">
          <a:xfrm>
            <a:off x="0" y="3167063"/>
            <a:ext cx="2286000" cy="1633537"/>
          </a:xfrm>
          <a:prstGeom prst="rect">
            <a:avLst/>
          </a:prstGeom>
          <a:noFill/>
        </p:spPr>
      </p:pic>
      <p:pic>
        <p:nvPicPr>
          <p:cNvPr id="106503" name="Picture 7" descr="graph2"/>
          <p:cNvPicPr>
            <a:picLocks noChangeAspect="1" noChangeArrowheads="1"/>
          </p:cNvPicPr>
          <p:nvPr/>
        </p:nvPicPr>
        <p:blipFill>
          <a:blip r:embed="rId4"/>
          <a:srcRect/>
          <a:stretch>
            <a:fillRect/>
          </a:stretch>
        </p:blipFill>
        <p:spPr bwMode="auto">
          <a:xfrm>
            <a:off x="2362200" y="3198813"/>
            <a:ext cx="2209800" cy="1601787"/>
          </a:xfrm>
          <a:prstGeom prst="rect">
            <a:avLst/>
          </a:prstGeom>
          <a:noFill/>
        </p:spPr>
      </p:pic>
      <p:sp>
        <p:nvSpPr>
          <p:cNvPr id="106504" name="Text Box 8"/>
          <p:cNvSpPr txBox="1">
            <a:spLocks noChangeArrowheads="1"/>
          </p:cNvSpPr>
          <p:nvPr/>
        </p:nvSpPr>
        <p:spPr bwMode="auto">
          <a:xfrm>
            <a:off x="685800" y="3581400"/>
            <a:ext cx="985838" cy="274638"/>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1200" b="1" kern="1200">
                <a:solidFill>
                  <a:srgbClr val="FF3300"/>
                </a:solidFill>
                <a:latin typeface="Arial" pitchFamily="34" charset="0"/>
                <a:ea typeface="+mn-ea"/>
                <a:cs typeface="+mn-cs"/>
              </a:rPr>
              <a:t>200% Error</a:t>
            </a:r>
          </a:p>
        </p:txBody>
      </p:sp>
      <p:pic>
        <p:nvPicPr>
          <p:cNvPr id="106505" name="Picture 9" descr="shin-window-side"/>
          <p:cNvPicPr>
            <a:picLocks noChangeAspect="1" noChangeArrowheads="1"/>
          </p:cNvPicPr>
          <p:nvPr/>
        </p:nvPicPr>
        <p:blipFill>
          <a:blip r:embed="rId5"/>
          <a:srcRect/>
          <a:stretch>
            <a:fillRect/>
          </a:stretch>
        </p:blipFill>
        <p:spPr bwMode="auto">
          <a:xfrm>
            <a:off x="5410200" y="3276600"/>
            <a:ext cx="2895600" cy="1330325"/>
          </a:xfrm>
          <a:prstGeom prst="rect">
            <a:avLst/>
          </a:prstGeom>
          <a:noFill/>
          <a:ln w="19050">
            <a:solidFill>
              <a:srgbClr val="000000"/>
            </a:solidFill>
            <a:miter lim="800000"/>
            <a:headEnd/>
            <a:tailEnd/>
          </a:ln>
          <a:effectLst>
            <a:outerShdw dist="91581" dir="2021404" algn="ctr" rotWithShape="0">
              <a:srgbClr val="808080"/>
            </a:outerShdw>
          </a:effectLst>
        </p:spPr>
      </p:pic>
      <p:pic>
        <p:nvPicPr>
          <p:cNvPr id="106506" name="Picture 10"/>
          <p:cNvPicPr>
            <a:picLocks noChangeAspect="1" noChangeArrowheads="1"/>
          </p:cNvPicPr>
          <p:nvPr/>
        </p:nvPicPr>
        <p:blipFill>
          <a:blip r:embed="rId6"/>
          <a:srcRect/>
          <a:stretch>
            <a:fillRect/>
          </a:stretch>
        </p:blipFill>
        <p:spPr bwMode="auto">
          <a:xfrm>
            <a:off x="5943600" y="5181600"/>
            <a:ext cx="2895600" cy="1192213"/>
          </a:xfrm>
          <a:prstGeom prst="rect">
            <a:avLst/>
          </a:prstGeom>
          <a:noFill/>
          <a:ln w="19050">
            <a:solidFill>
              <a:schemeClr val="tx1"/>
            </a:solidFill>
            <a:miter lim="800000"/>
            <a:headEnd type="none" w="sm" len="sm"/>
            <a:tailEnd type="none" w="sm" len="sm"/>
          </a:ln>
          <a:effectLst/>
        </p:spPr>
      </p:pic>
      <p:sp>
        <p:nvSpPr>
          <p:cNvPr id="106507" name="Line 11"/>
          <p:cNvSpPr>
            <a:spLocks noChangeShapeType="1"/>
          </p:cNvSpPr>
          <p:nvPr/>
        </p:nvSpPr>
        <p:spPr bwMode="auto">
          <a:xfrm>
            <a:off x="4572000" y="1371600"/>
            <a:ext cx="0" cy="2895600"/>
          </a:xfrm>
          <a:prstGeom prst="line">
            <a:avLst/>
          </a:prstGeom>
          <a:noFill/>
          <a:ln w="19050">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06508" name="Text Box 12"/>
          <p:cNvSpPr txBox="1">
            <a:spLocks noChangeArrowheads="1"/>
          </p:cNvSpPr>
          <p:nvPr/>
        </p:nvSpPr>
        <p:spPr bwMode="auto">
          <a:xfrm>
            <a:off x="5105400" y="4648200"/>
            <a:ext cx="3733800" cy="274638"/>
          </a:xfrm>
          <a:prstGeom prst="rect">
            <a:avLst/>
          </a:prstGeom>
          <a:noFill/>
          <a:ln w="9525">
            <a:noFill/>
            <a:miter lim="800000"/>
            <a:headEnd/>
            <a:tailEnd/>
          </a:ln>
          <a:effectLst/>
        </p:spPr>
        <p:txBody>
          <a:bodyPr>
            <a:spAutoFit/>
          </a:bodyPr>
          <a:lstStyle/>
          <a:p>
            <a:pPr algn="l" rtl="0" fontAlgn="base">
              <a:spcBef>
                <a:spcPct val="0"/>
              </a:spcBef>
              <a:spcAft>
                <a:spcPct val="0"/>
              </a:spcAft>
            </a:pPr>
            <a:r>
              <a:rPr lang="en-US" sz="1200" b="1" kern="1200">
                <a:solidFill>
                  <a:srgbClr val="000000"/>
                </a:solidFill>
                <a:latin typeface="Arial" pitchFamily="34" charset="0"/>
                <a:ea typeface="+mn-ea"/>
                <a:cs typeface="+mn-cs"/>
              </a:rPr>
              <a:t>Boeing/AFOSR Mach 6 Quiet Tunnel at Purdue</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Slide1"/>
          <p:cNvPicPr>
            <a:picLocks noChangeAspect="1" noChangeArrowheads="1"/>
          </p:cNvPicPr>
          <p:nvPr/>
        </p:nvPicPr>
        <p:blipFill>
          <a:blip r:embed="rId3"/>
          <a:srcRect/>
          <a:stretch>
            <a:fillRect/>
          </a:stretch>
        </p:blipFill>
        <p:spPr bwMode="auto">
          <a:xfrm>
            <a:off x="3175" y="1588"/>
            <a:ext cx="4568825" cy="3427412"/>
          </a:xfrm>
          <a:prstGeom prst="rect">
            <a:avLst/>
          </a:prstGeom>
          <a:noFill/>
        </p:spPr>
      </p:pic>
      <p:pic>
        <p:nvPicPr>
          <p:cNvPr id="108547" name="Picture 3" descr="Slide2"/>
          <p:cNvPicPr>
            <a:picLocks noChangeAspect="1" noChangeArrowheads="1"/>
          </p:cNvPicPr>
          <p:nvPr/>
        </p:nvPicPr>
        <p:blipFill>
          <a:blip r:embed="rId4"/>
          <a:srcRect/>
          <a:stretch>
            <a:fillRect/>
          </a:stretch>
        </p:blipFill>
        <p:spPr bwMode="auto">
          <a:xfrm>
            <a:off x="4572000" y="1588"/>
            <a:ext cx="4572000" cy="3429000"/>
          </a:xfrm>
          <a:prstGeom prst="rect">
            <a:avLst/>
          </a:prstGeom>
          <a:noFill/>
        </p:spPr>
      </p:pic>
      <p:pic>
        <p:nvPicPr>
          <p:cNvPr id="108548" name="Picture 4" descr="Slide3"/>
          <p:cNvPicPr>
            <a:picLocks noChangeAspect="1" noChangeArrowheads="1"/>
          </p:cNvPicPr>
          <p:nvPr/>
        </p:nvPicPr>
        <p:blipFill>
          <a:blip r:embed="rId5"/>
          <a:srcRect/>
          <a:stretch>
            <a:fillRect/>
          </a:stretch>
        </p:blipFill>
        <p:spPr bwMode="auto">
          <a:xfrm>
            <a:off x="3175" y="3430588"/>
            <a:ext cx="4568825" cy="3427412"/>
          </a:xfrm>
          <a:prstGeom prst="rect">
            <a:avLst/>
          </a:prstGeom>
          <a:noFill/>
        </p:spPr>
      </p:pic>
      <p:pic>
        <p:nvPicPr>
          <p:cNvPr id="108549" name="Picture 5" descr="Slide4"/>
          <p:cNvPicPr>
            <a:picLocks noChangeAspect="1" noChangeArrowheads="1"/>
          </p:cNvPicPr>
          <p:nvPr/>
        </p:nvPicPr>
        <p:blipFill>
          <a:blip r:embed="rId6"/>
          <a:srcRect/>
          <a:stretch>
            <a:fillRect/>
          </a:stretch>
        </p:blipFill>
        <p:spPr bwMode="auto">
          <a:xfrm>
            <a:off x="4572000" y="3429000"/>
            <a:ext cx="4572000" cy="3429000"/>
          </a:xfrm>
          <a:prstGeom prst="rect">
            <a:avLst/>
          </a:prstGeom>
          <a:noFill/>
        </p:spPr>
      </p:pic>
    </p:spTree>
  </p:cSld>
  <p:clrMapOvr>
    <a:masterClrMapping/>
  </p:clrMapOvr>
  <p:transition>
    <p:randomBa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rolls_801jpeg"/>
          <p:cNvPicPr>
            <a:picLocks noGrp="1" noChangeAspect="1" noChangeArrowheads="1"/>
          </p:cNvPicPr>
          <p:nvPr>
            <p:ph sz="quarter" idx="1"/>
          </p:nvPr>
        </p:nvPicPr>
        <p:blipFill>
          <a:blip r:embed="rId3"/>
          <a:srcRect/>
          <a:stretch>
            <a:fillRect/>
          </a:stretch>
        </p:blipFill>
        <p:spPr>
          <a:xfrm>
            <a:off x="0" y="0"/>
            <a:ext cx="4572000" cy="3429000"/>
          </a:xfrm>
          <a:noFill/>
          <a:ln/>
        </p:spPr>
      </p:pic>
      <p:pic>
        <p:nvPicPr>
          <p:cNvPr id="110595" name="Picture 3" descr="rolls_801B"/>
          <p:cNvPicPr>
            <a:picLocks noGrp="1" noChangeAspect="1" noChangeArrowheads="1"/>
          </p:cNvPicPr>
          <p:nvPr>
            <p:ph sz="quarter" idx="2"/>
          </p:nvPr>
        </p:nvPicPr>
        <p:blipFill>
          <a:blip r:embed="rId4"/>
          <a:srcRect/>
          <a:stretch>
            <a:fillRect/>
          </a:stretch>
        </p:blipFill>
        <p:spPr>
          <a:xfrm>
            <a:off x="4572000" y="0"/>
            <a:ext cx="4572000" cy="3429000"/>
          </a:xfrm>
          <a:noFill/>
          <a:ln/>
        </p:spPr>
      </p:pic>
      <p:pic>
        <p:nvPicPr>
          <p:cNvPr id="110596" name="Picture 4" descr="rolls_801D"/>
          <p:cNvPicPr>
            <a:picLocks noGrp="1" noChangeAspect="1" noChangeArrowheads="1"/>
          </p:cNvPicPr>
          <p:nvPr>
            <p:ph sz="quarter" idx="4"/>
          </p:nvPr>
        </p:nvPicPr>
        <p:blipFill>
          <a:blip r:embed="rId5"/>
          <a:srcRect/>
          <a:stretch>
            <a:fillRect/>
          </a:stretch>
        </p:blipFill>
        <p:spPr>
          <a:xfrm>
            <a:off x="4572000" y="3429000"/>
            <a:ext cx="4572000" cy="3429000"/>
          </a:xfrm>
          <a:noFill/>
          <a:ln/>
        </p:spPr>
      </p:pic>
      <p:pic>
        <p:nvPicPr>
          <p:cNvPr id="110597" name="Picture 5" descr="slide3JPEG"/>
          <p:cNvPicPr>
            <a:picLocks noGrp="1" noChangeAspect="1" noChangeArrowheads="1"/>
          </p:cNvPicPr>
          <p:nvPr>
            <p:ph sz="quarter" idx="3"/>
          </p:nvPr>
        </p:nvPicPr>
        <p:blipFill>
          <a:blip r:embed="rId6"/>
          <a:srcRect/>
          <a:stretch>
            <a:fillRect/>
          </a:stretch>
        </p:blipFill>
        <p:spPr>
          <a:xfrm>
            <a:off x="0" y="3429000"/>
            <a:ext cx="4572000" cy="3429000"/>
          </a:xfrm>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isee3_traj"/>
          <p:cNvPicPr>
            <a:picLocks noChangeAspect="1" noChangeArrowheads="1"/>
          </p:cNvPicPr>
          <p:nvPr/>
        </p:nvPicPr>
        <p:blipFill>
          <a:blip r:embed="rId3"/>
          <a:srcRect/>
          <a:stretch>
            <a:fillRect/>
          </a:stretch>
        </p:blipFill>
        <p:spPr bwMode="auto">
          <a:xfrm>
            <a:off x="1828800" y="838200"/>
            <a:ext cx="7315200" cy="5738813"/>
          </a:xfrm>
          <a:prstGeom prst="rect">
            <a:avLst/>
          </a:prstGeom>
          <a:noFill/>
        </p:spPr>
      </p:pic>
      <p:sp>
        <p:nvSpPr>
          <p:cNvPr id="112643" name="Text Box 3"/>
          <p:cNvSpPr txBox="1">
            <a:spLocks noChangeArrowheads="1"/>
          </p:cNvSpPr>
          <p:nvPr/>
        </p:nvSpPr>
        <p:spPr bwMode="auto">
          <a:xfrm>
            <a:off x="0" y="1447800"/>
            <a:ext cx="1676400" cy="1066800"/>
          </a:xfrm>
          <a:prstGeom prst="rect">
            <a:avLst/>
          </a:prstGeom>
          <a:noFill/>
          <a:ln w="9525">
            <a:noFill/>
            <a:miter lim="800000"/>
            <a:headEnd/>
            <a:tailEnd/>
          </a:ln>
          <a:effectLst/>
        </p:spPr>
        <p:txBody>
          <a:bodyPr>
            <a:spAutoFit/>
          </a:bodyPr>
          <a:lstStyle/>
          <a:p>
            <a:pPr algn="l" rtl="0" eaLnBrk="0" fontAlgn="base" hangingPunct="0">
              <a:spcBef>
                <a:spcPct val="0"/>
              </a:spcBef>
              <a:spcAft>
                <a:spcPct val="0"/>
              </a:spcAft>
            </a:pPr>
            <a:r>
              <a:rPr lang="en-US" sz="3200" kern="1200">
                <a:solidFill>
                  <a:srgbClr val="333399"/>
                </a:solidFill>
                <a:latin typeface="Tahoma" pitchFamily="34" charset="0"/>
                <a:ea typeface="+mn-ea"/>
                <a:cs typeface="Arial" pitchFamily="34" charset="0"/>
              </a:rPr>
              <a:t>ISEE-3 / ICE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516063" y="862013"/>
            <a:ext cx="6273800" cy="512762"/>
          </a:xfrm>
          <a:noFill/>
          <a:ln>
            <a:solidFill>
              <a:srgbClr val="0033CC"/>
            </a:solidFill>
          </a:ln>
        </p:spPr>
        <p:txBody>
          <a:bodyPr/>
          <a:lstStyle/>
          <a:p>
            <a:r>
              <a:rPr lang="en-US" sz="2400" b="0"/>
              <a:t>Formation Flying</a:t>
            </a:r>
          </a:p>
        </p:txBody>
      </p:sp>
      <p:pic>
        <p:nvPicPr>
          <p:cNvPr id="114691" name="Picture 3" descr="tpf_free_top"/>
          <p:cNvPicPr>
            <a:picLocks noGrp="1" noChangeAspect="1" noChangeArrowheads="1"/>
          </p:cNvPicPr>
          <p:nvPr>
            <p:ph sz="half" idx="2"/>
          </p:nvPr>
        </p:nvPicPr>
        <p:blipFill>
          <a:blip r:embed="rId3"/>
          <a:srcRect/>
          <a:stretch>
            <a:fillRect/>
          </a:stretch>
        </p:blipFill>
        <p:spPr>
          <a:xfrm>
            <a:off x="3657600" y="2895600"/>
            <a:ext cx="5486400" cy="3524250"/>
          </a:xfrm>
          <a:noFill/>
          <a:ln/>
        </p:spPr>
      </p:pic>
      <p:pic>
        <p:nvPicPr>
          <p:cNvPr id="114692" name="Picture 4" descr="Con-X-in-space-sm"/>
          <p:cNvPicPr>
            <a:picLocks noGrp="1" noChangeAspect="1" noChangeArrowheads="1"/>
          </p:cNvPicPr>
          <p:nvPr>
            <p:ph sz="half" idx="1"/>
          </p:nvPr>
        </p:nvPicPr>
        <p:blipFill>
          <a:blip r:embed="rId4"/>
          <a:srcRect/>
          <a:stretch>
            <a:fillRect/>
          </a:stretch>
        </p:blipFill>
        <p:spPr>
          <a:xfrm>
            <a:off x="228600" y="1447800"/>
            <a:ext cx="3962400" cy="3051175"/>
          </a:xfrm>
          <a:noFill/>
          <a:ln/>
        </p:spPr>
      </p:pic>
      <p:sp>
        <p:nvSpPr>
          <p:cNvPr id="114693" name="Text Box 5"/>
          <p:cNvSpPr txBox="1">
            <a:spLocks noChangeArrowheads="1"/>
          </p:cNvSpPr>
          <p:nvPr/>
        </p:nvSpPr>
        <p:spPr bwMode="auto">
          <a:xfrm>
            <a:off x="5181600" y="1981200"/>
            <a:ext cx="3810000" cy="466725"/>
          </a:xfrm>
          <a:prstGeom prst="rect">
            <a:avLst/>
          </a:prstGeom>
          <a:solidFill>
            <a:srgbClr val="9580AC"/>
          </a:solidFill>
          <a:ln w="9525">
            <a:solidFill>
              <a:srgbClr val="9900CC"/>
            </a:solidFill>
            <a:miter lim="800000"/>
            <a:headEnd/>
            <a:tailEnd/>
          </a:ln>
          <a:effectLst/>
        </p:spPr>
        <p:txBody>
          <a:bodyPr>
            <a:spAutoFit/>
          </a:bodyPr>
          <a:lstStyle/>
          <a:p>
            <a:pPr algn="l" rtl="0" fontAlgn="base">
              <a:spcBef>
                <a:spcPct val="50000"/>
              </a:spcBef>
              <a:spcAft>
                <a:spcPct val="0"/>
              </a:spcAft>
            </a:pPr>
            <a:r>
              <a:rPr lang="en-US" sz="2400" b="1" kern="1200">
                <a:solidFill>
                  <a:srgbClr val="000000"/>
                </a:solidFill>
                <a:latin typeface="Arial" pitchFamily="34" charset="0"/>
                <a:ea typeface="+mn-ea"/>
                <a:cs typeface="Arial" pitchFamily="34" charset="0"/>
              </a:rPr>
              <a:t>Terrestrial Planet Finder</a:t>
            </a:r>
          </a:p>
        </p:txBody>
      </p:sp>
      <p:sp>
        <p:nvSpPr>
          <p:cNvPr id="114694" name="Text Box 6"/>
          <p:cNvSpPr txBox="1">
            <a:spLocks noChangeArrowheads="1"/>
          </p:cNvSpPr>
          <p:nvPr/>
        </p:nvSpPr>
        <p:spPr bwMode="auto">
          <a:xfrm>
            <a:off x="228600" y="4495800"/>
            <a:ext cx="2590800" cy="466725"/>
          </a:xfrm>
          <a:prstGeom prst="rect">
            <a:avLst/>
          </a:prstGeom>
          <a:solidFill>
            <a:srgbClr val="99CCFF"/>
          </a:solidFill>
          <a:ln w="9525">
            <a:solidFill>
              <a:srgbClr val="0033CC"/>
            </a:solidFill>
            <a:miter lim="800000"/>
            <a:headEnd/>
            <a:tailEnd/>
          </a:ln>
          <a:effectLst/>
        </p:spPr>
        <p:txBody>
          <a:bodyPr>
            <a:spAutoFit/>
          </a:bodyPr>
          <a:lstStyle/>
          <a:p>
            <a:pPr algn="l" rtl="0" fontAlgn="base">
              <a:spcBef>
                <a:spcPct val="50000"/>
              </a:spcBef>
              <a:spcAft>
                <a:spcPct val="0"/>
              </a:spcAft>
            </a:pPr>
            <a:r>
              <a:rPr lang="en-US" sz="2400" b="1" kern="1200">
                <a:solidFill>
                  <a:srgbClr val="000000"/>
                </a:solidFill>
                <a:latin typeface="Arial" pitchFamily="34" charset="0"/>
                <a:ea typeface="+mn-ea"/>
                <a:cs typeface="Arial" pitchFamily="34" charset="0"/>
              </a:rPr>
              <a:t>Constellation-X</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838200" y="304800"/>
            <a:ext cx="7772400" cy="1470025"/>
          </a:xfrm>
        </p:spPr>
        <p:txBody>
          <a:bodyPr/>
          <a:lstStyle/>
          <a:p>
            <a:r>
              <a:rPr lang="en-US"/>
              <a:t>Purdue University</a:t>
            </a:r>
          </a:p>
        </p:txBody>
      </p:sp>
      <p:pic>
        <p:nvPicPr>
          <p:cNvPr id="70659" name="Picture 3" descr="smokeview"/>
          <p:cNvPicPr>
            <a:picLocks noChangeAspect="1" noChangeArrowheads="1"/>
          </p:cNvPicPr>
          <p:nvPr/>
        </p:nvPicPr>
        <p:blipFill>
          <a:blip r:embed="rId3"/>
          <a:srcRect/>
          <a:stretch>
            <a:fillRect/>
          </a:stretch>
        </p:blipFill>
        <p:spPr bwMode="auto">
          <a:xfrm>
            <a:off x="0" y="1600200"/>
            <a:ext cx="4876800" cy="3106738"/>
          </a:xfrm>
          <a:prstGeom prst="rect">
            <a:avLst/>
          </a:prstGeom>
          <a:noFill/>
          <a:ln w="9525">
            <a:noFill/>
            <a:miter lim="800000"/>
            <a:headEnd/>
            <a:tailEnd/>
          </a:ln>
        </p:spPr>
      </p:pic>
      <p:pic>
        <p:nvPicPr>
          <p:cNvPr id="70660" name="Picture 4" descr="purduemall"/>
          <p:cNvPicPr>
            <a:picLocks noChangeAspect="1" noChangeArrowheads="1"/>
          </p:cNvPicPr>
          <p:nvPr/>
        </p:nvPicPr>
        <p:blipFill>
          <a:blip r:embed="rId4"/>
          <a:srcRect/>
          <a:stretch>
            <a:fillRect/>
          </a:stretch>
        </p:blipFill>
        <p:spPr bwMode="auto">
          <a:xfrm>
            <a:off x="4343400" y="3505200"/>
            <a:ext cx="4800600" cy="295592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228600" y="533400"/>
            <a:ext cx="7239000" cy="914400"/>
          </a:xfrm>
          <a:noFill/>
          <a:ln/>
        </p:spPr>
        <p:txBody>
          <a:bodyPr/>
          <a:lstStyle/>
          <a:p>
            <a:r>
              <a:rPr lang="en-US"/>
              <a:t>Pulse Detonation Lab</a:t>
            </a:r>
          </a:p>
        </p:txBody>
      </p:sp>
      <p:sp>
        <p:nvSpPr>
          <p:cNvPr id="116739" name="Rectangle 3"/>
          <p:cNvSpPr>
            <a:spLocks noChangeArrowheads="1"/>
          </p:cNvSpPr>
          <p:nvPr/>
        </p:nvSpPr>
        <p:spPr bwMode="auto">
          <a:xfrm>
            <a:off x="5105400" y="1371600"/>
            <a:ext cx="3800475" cy="4017963"/>
          </a:xfrm>
          <a:prstGeom prst="rect">
            <a:avLst/>
          </a:prstGeom>
          <a:noFill/>
          <a:ln w="9525">
            <a:noFill/>
            <a:miter lim="800000"/>
            <a:headEnd/>
            <a:tailEnd/>
          </a:ln>
          <a:effectLst/>
        </p:spPr>
        <p:txBody>
          <a:bodyPr/>
          <a:lstStyle/>
          <a:p>
            <a:pPr marL="228600" indent="-228600" algn="l" rtl="0" fontAlgn="base">
              <a:lnSpc>
                <a:spcPct val="90000"/>
              </a:lnSpc>
              <a:spcBef>
                <a:spcPct val="20000"/>
              </a:spcBef>
              <a:spcAft>
                <a:spcPct val="0"/>
              </a:spcAft>
              <a:buClr>
                <a:srgbClr val="7F6A4D"/>
              </a:buClr>
              <a:buSzPct val="100000"/>
              <a:buFont typeface="Times" pitchFamily="48" charset="0"/>
              <a:buChar char="•"/>
            </a:pPr>
            <a:r>
              <a:rPr lang="en-US" kern="1200">
                <a:solidFill>
                  <a:srgbClr val="000000"/>
                </a:solidFill>
                <a:latin typeface="Arial" pitchFamily="34" charset="0"/>
                <a:ea typeface="+mn-ea"/>
                <a:cs typeface="+mn-cs"/>
              </a:rPr>
              <a:t>Eagle Talon 16 valve 4 cylinder engine head providing high speed operation capabilities up to 100 Hz</a:t>
            </a:r>
          </a:p>
          <a:p>
            <a:pPr marL="228600" indent="-228600" algn="l" rtl="0" fontAlgn="base">
              <a:lnSpc>
                <a:spcPct val="90000"/>
              </a:lnSpc>
              <a:spcBef>
                <a:spcPct val="20000"/>
              </a:spcBef>
              <a:spcAft>
                <a:spcPct val="0"/>
              </a:spcAft>
              <a:buClr>
                <a:srgbClr val="7F6A4D"/>
              </a:buClr>
              <a:buSzPct val="100000"/>
              <a:buFont typeface="Times" pitchFamily="48" charset="0"/>
              <a:buChar char="•"/>
            </a:pPr>
            <a:r>
              <a:rPr lang="en-US" kern="1200">
                <a:solidFill>
                  <a:srgbClr val="000000"/>
                </a:solidFill>
                <a:latin typeface="Arial" pitchFamily="34" charset="0"/>
                <a:ea typeface="+mn-ea"/>
                <a:cs typeface="+mn-cs"/>
              </a:rPr>
              <a:t>Valve speed controlled by electric motor with variable frequency drive</a:t>
            </a:r>
          </a:p>
          <a:p>
            <a:pPr marL="228600" indent="-228600" algn="l" rtl="0" fontAlgn="base">
              <a:lnSpc>
                <a:spcPct val="90000"/>
              </a:lnSpc>
              <a:spcBef>
                <a:spcPct val="20000"/>
              </a:spcBef>
              <a:spcAft>
                <a:spcPct val="0"/>
              </a:spcAft>
              <a:buClr>
                <a:srgbClr val="7F6A4D"/>
              </a:buClr>
              <a:buSzPct val="100000"/>
              <a:buFont typeface="Times" pitchFamily="48" charset="0"/>
              <a:buChar char="•"/>
            </a:pPr>
            <a:r>
              <a:rPr lang="en-US" kern="1200">
                <a:solidFill>
                  <a:srgbClr val="000000"/>
                </a:solidFill>
                <a:latin typeface="Arial" pitchFamily="34" charset="0"/>
                <a:ea typeface="+mn-ea"/>
                <a:cs typeface="+mn-cs"/>
              </a:rPr>
              <a:t>Ignition timing performed with, encoder, function generator, and automotive racing ignition system</a:t>
            </a:r>
          </a:p>
          <a:p>
            <a:pPr marL="228600" indent="-228600" algn="l" rtl="0" fontAlgn="base">
              <a:lnSpc>
                <a:spcPct val="90000"/>
              </a:lnSpc>
              <a:spcBef>
                <a:spcPct val="20000"/>
              </a:spcBef>
              <a:spcAft>
                <a:spcPct val="0"/>
              </a:spcAft>
              <a:buClr>
                <a:srgbClr val="7F6A4D"/>
              </a:buClr>
              <a:buSzPct val="100000"/>
              <a:buFont typeface="Times" pitchFamily="48" charset="0"/>
              <a:buChar char="•"/>
            </a:pPr>
            <a:r>
              <a:rPr lang="en-US" kern="1200">
                <a:solidFill>
                  <a:srgbClr val="000000"/>
                </a:solidFill>
                <a:latin typeface="Arial" pitchFamily="34" charset="0"/>
                <a:ea typeface="+mn-ea"/>
                <a:cs typeface="+mn-cs"/>
              </a:rPr>
              <a:t>Detonation speed measured by high frequency pressure transducers</a:t>
            </a:r>
          </a:p>
          <a:p>
            <a:pPr marL="228600" indent="-228600" algn="l" rtl="0" fontAlgn="base">
              <a:lnSpc>
                <a:spcPct val="90000"/>
              </a:lnSpc>
              <a:spcBef>
                <a:spcPct val="20000"/>
              </a:spcBef>
              <a:spcAft>
                <a:spcPct val="0"/>
              </a:spcAft>
              <a:buClr>
                <a:srgbClr val="7F6A4D"/>
              </a:buClr>
              <a:buSzPct val="100000"/>
              <a:buFont typeface="Times" pitchFamily="48" charset="0"/>
              <a:buNone/>
            </a:pPr>
            <a:endParaRPr lang="en-US" kern="1200">
              <a:solidFill>
                <a:srgbClr val="000000"/>
              </a:solidFill>
              <a:latin typeface="Arial" pitchFamily="34" charset="0"/>
              <a:ea typeface="+mn-ea"/>
              <a:cs typeface="+mn-cs"/>
            </a:endParaRPr>
          </a:p>
        </p:txBody>
      </p:sp>
      <p:sp>
        <p:nvSpPr>
          <p:cNvPr id="116740" name="Text Box 4" descr="Cork"/>
          <p:cNvSpPr txBox="1">
            <a:spLocks noChangeArrowheads="1"/>
          </p:cNvSpPr>
          <p:nvPr/>
        </p:nvSpPr>
        <p:spPr bwMode="auto">
          <a:xfrm>
            <a:off x="657225" y="4841875"/>
            <a:ext cx="3816350" cy="641350"/>
          </a:xfrm>
          <a:prstGeom prst="rect">
            <a:avLst/>
          </a:prstGeom>
          <a:noFill/>
          <a:ln w="12700">
            <a:noFill/>
            <a:miter lim="800000"/>
            <a:headEnd/>
            <a:tailEnd/>
          </a:ln>
          <a:effectLst/>
        </p:spPr>
        <p:txBody>
          <a:bodyPr wrap="none">
            <a:spAutoFit/>
          </a:bodyPr>
          <a:lstStyle/>
          <a:p>
            <a:pPr algn="ctr" rtl="0" eaLnBrk="0" fontAlgn="base" hangingPunct="0">
              <a:spcBef>
                <a:spcPct val="0"/>
              </a:spcBef>
              <a:spcAft>
                <a:spcPct val="0"/>
              </a:spcAft>
            </a:pPr>
            <a:r>
              <a:rPr lang="en-US" b="1" kern="1200">
                <a:solidFill>
                  <a:srgbClr val="000000"/>
                </a:solidFill>
                <a:latin typeface="Times New Roman" pitchFamily="18" charset="0"/>
                <a:ea typeface="+mn-ea"/>
                <a:cs typeface="+mn-cs"/>
              </a:rPr>
              <a:t>Pulsed Detonation Engine Test Stand</a:t>
            </a:r>
          </a:p>
          <a:p>
            <a:pPr algn="ctr" rtl="0" eaLnBrk="0" fontAlgn="base" hangingPunct="0">
              <a:spcBef>
                <a:spcPct val="0"/>
              </a:spcBef>
              <a:spcAft>
                <a:spcPct val="0"/>
              </a:spcAft>
            </a:pPr>
            <a:r>
              <a:rPr lang="en-US" b="1" kern="1200">
                <a:solidFill>
                  <a:srgbClr val="000000"/>
                </a:solidFill>
                <a:latin typeface="Times New Roman" pitchFamily="18" charset="0"/>
                <a:ea typeface="+mn-ea"/>
                <a:cs typeface="+mn-cs"/>
              </a:rPr>
              <a:t>15 Hz Air/Ethylene</a:t>
            </a:r>
          </a:p>
        </p:txBody>
      </p:sp>
      <p:pic>
        <p:nvPicPr>
          <p:cNvPr id="116741" name="Picture 5"/>
          <p:cNvPicPr>
            <a:picLocks noChangeAspect="1" noChangeArrowheads="1"/>
          </p:cNvPicPr>
          <p:nvPr/>
        </p:nvPicPr>
        <p:blipFill>
          <a:blip r:embed="rId3"/>
          <a:srcRect/>
          <a:stretch>
            <a:fillRect/>
          </a:stretch>
        </p:blipFill>
        <p:spPr bwMode="auto">
          <a:xfrm>
            <a:off x="411163" y="1651000"/>
            <a:ext cx="4648200" cy="315436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304800" y="762000"/>
            <a:ext cx="8458200" cy="822325"/>
          </a:xfrm>
          <a:prstGeom prst="rect">
            <a:avLst/>
          </a:prstGeom>
          <a:noFill/>
          <a:ln w="9525">
            <a:noFill/>
            <a:miter lim="800000"/>
            <a:headEnd/>
            <a:tailEnd/>
          </a:ln>
          <a:effectLst/>
        </p:spPr>
        <p:txBody>
          <a:bodyPr>
            <a:spAutoFit/>
          </a:bodyPr>
          <a:lstStyle/>
          <a:p>
            <a:pPr algn="ctr" rtl="0" fontAlgn="base">
              <a:spcBef>
                <a:spcPct val="0"/>
              </a:spcBef>
              <a:spcAft>
                <a:spcPct val="0"/>
              </a:spcAft>
            </a:pPr>
            <a:r>
              <a:rPr lang="en-US" sz="2400" b="1" kern="1200">
                <a:solidFill>
                  <a:srgbClr val="333399"/>
                </a:solidFill>
                <a:latin typeface="Arial" pitchFamily="34" charset="0"/>
                <a:ea typeface="+mn-ea"/>
                <a:cs typeface="+mn-cs"/>
              </a:rPr>
              <a:t>Mechanics of Nanomaterials</a:t>
            </a:r>
          </a:p>
          <a:p>
            <a:pPr algn="ctr" rtl="0" fontAlgn="base">
              <a:spcBef>
                <a:spcPct val="0"/>
              </a:spcBef>
              <a:spcAft>
                <a:spcPct val="0"/>
              </a:spcAft>
            </a:pPr>
            <a:r>
              <a:rPr lang="en-US" sz="2400" b="1" kern="1200">
                <a:solidFill>
                  <a:srgbClr val="333399"/>
                </a:solidFill>
                <a:latin typeface="Arial" pitchFamily="34" charset="0"/>
                <a:ea typeface="+mn-ea"/>
                <a:cs typeface="+mn-cs"/>
              </a:rPr>
              <a:t>C.T. Sun</a:t>
            </a:r>
          </a:p>
        </p:txBody>
      </p:sp>
      <p:grpSp>
        <p:nvGrpSpPr>
          <p:cNvPr id="2" name="Group 3"/>
          <p:cNvGrpSpPr>
            <a:grpSpLocks/>
          </p:cNvGrpSpPr>
          <p:nvPr/>
        </p:nvGrpSpPr>
        <p:grpSpPr bwMode="auto">
          <a:xfrm>
            <a:off x="6705600" y="4876800"/>
            <a:ext cx="1600200" cy="685800"/>
            <a:chOff x="1539" y="1066"/>
            <a:chExt cx="3057" cy="825"/>
          </a:xfrm>
        </p:grpSpPr>
        <p:pic>
          <p:nvPicPr>
            <p:cNvPr id="118788" name="Picture 4" descr="arm-tube"/>
            <p:cNvPicPr>
              <a:picLocks noChangeAspect="1" noChangeArrowheads="1"/>
            </p:cNvPicPr>
            <p:nvPr/>
          </p:nvPicPr>
          <p:blipFill>
            <a:blip r:embed="rId3"/>
            <a:srcRect/>
            <a:stretch>
              <a:fillRect/>
            </a:stretch>
          </p:blipFill>
          <p:spPr bwMode="auto">
            <a:xfrm>
              <a:off x="1584" y="1172"/>
              <a:ext cx="3012" cy="652"/>
            </a:xfrm>
            <a:prstGeom prst="rect">
              <a:avLst/>
            </a:prstGeom>
            <a:noFill/>
          </p:spPr>
        </p:pic>
        <p:sp>
          <p:nvSpPr>
            <p:cNvPr id="118789" name="Rectangle 5"/>
            <p:cNvSpPr>
              <a:spLocks noChangeArrowheads="1"/>
            </p:cNvSpPr>
            <p:nvPr/>
          </p:nvSpPr>
          <p:spPr bwMode="auto">
            <a:xfrm>
              <a:off x="3791" y="1113"/>
              <a:ext cx="264" cy="778"/>
            </a:xfrm>
            <a:prstGeom prst="rect">
              <a:avLst/>
            </a:prstGeom>
            <a:solidFill>
              <a:schemeClr val="bg1"/>
            </a:solidFill>
            <a:ln w="9525">
              <a:no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18790" name="Rectangle 6"/>
            <p:cNvSpPr>
              <a:spLocks noChangeArrowheads="1"/>
            </p:cNvSpPr>
            <p:nvPr/>
          </p:nvSpPr>
          <p:spPr bwMode="auto">
            <a:xfrm>
              <a:off x="1539" y="1718"/>
              <a:ext cx="225" cy="100"/>
            </a:xfrm>
            <a:prstGeom prst="rect">
              <a:avLst/>
            </a:prstGeom>
            <a:solidFill>
              <a:schemeClr val="bg1"/>
            </a:solidFill>
            <a:ln w="9525">
              <a:no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18791" name="Rectangle 7"/>
            <p:cNvSpPr>
              <a:spLocks noChangeArrowheads="1"/>
            </p:cNvSpPr>
            <p:nvPr/>
          </p:nvSpPr>
          <p:spPr bwMode="auto">
            <a:xfrm>
              <a:off x="1604" y="1066"/>
              <a:ext cx="225" cy="139"/>
            </a:xfrm>
            <a:prstGeom prst="rect">
              <a:avLst/>
            </a:prstGeom>
            <a:solidFill>
              <a:schemeClr val="bg1"/>
            </a:solidFill>
            <a:ln w="9525">
              <a:no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grpSp>
      <p:sp>
        <p:nvSpPr>
          <p:cNvPr id="118792" name="Text Box 8"/>
          <p:cNvSpPr txBox="1">
            <a:spLocks noChangeArrowheads="1"/>
          </p:cNvSpPr>
          <p:nvPr/>
        </p:nvSpPr>
        <p:spPr bwMode="auto">
          <a:xfrm>
            <a:off x="762000" y="4876800"/>
            <a:ext cx="1866900" cy="33655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1600" b="1" kern="1200">
                <a:solidFill>
                  <a:srgbClr val="000000"/>
                </a:solidFill>
                <a:latin typeface="Arial" pitchFamily="34" charset="0"/>
                <a:ea typeface="+mn-ea"/>
                <a:cs typeface="+mn-cs"/>
              </a:rPr>
              <a:t>Nanoclay Platelet</a:t>
            </a:r>
          </a:p>
        </p:txBody>
      </p:sp>
      <p:pic>
        <p:nvPicPr>
          <p:cNvPr id="118793" name="Picture 9" descr="interc"/>
          <p:cNvPicPr>
            <a:picLocks noChangeAspect="1" noChangeArrowheads="1"/>
          </p:cNvPicPr>
          <p:nvPr/>
        </p:nvPicPr>
        <p:blipFill>
          <a:blip r:embed="rId4"/>
          <a:srcRect/>
          <a:stretch>
            <a:fillRect/>
          </a:stretch>
        </p:blipFill>
        <p:spPr bwMode="auto">
          <a:xfrm>
            <a:off x="838200" y="5181600"/>
            <a:ext cx="1600200" cy="1136650"/>
          </a:xfrm>
          <a:prstGeom prst="rect">
            <a:avLst/>
          </a:prstGeom>
          <a:noFill/>
        </p:spPr>
      </p:pic>
      <p:sp>
        <p:nvSpPr>
          <p:cNvPr id="118794" name="Rectangle 10"/>
          <p:cNvSpPr>
            <a:spLocks noChangeArrowheads="1"/>
          </p:cNvSpPr>
          <p:nvPr/>
        </p:nvSpPr>
        <p:spPr bwMode="auto">
          <a:xfrm>
            <a:off x="2514600" y="5181600"/>
            <a:ext cx="1752600" cy="1069975"/>
          </a:xfrm>
          <a:prstGeom prst="rect">
            <a:avLst/>
          </a:prstGeom>
          <a:noFill/>
          <a:ln w="9525">
            <a:noFill/>
            <a:miter lim="800000"/>
            <a:headEnd/>
            <a:tailEnd/>
          </a:ln>
          <a:effectLst/>
        </p:spPr>
        <p:txBody>
          <a:bodyPr>
            <a:spAutoFit/>
          </a:bodyPr>
          <a:lstStyle/>
          <a:p>
            <a:pPr algn="l" rtl="0" fontAlgn="base">
              <a:spcBef>
                <a:spcPct val="0"/>
              </a:spcBef>
              <a:spcAft>
                <a:spcPct val="0"/>
              </a:spcAft>
            </a:pPr>
            <a:r>
              <a:rPr lang="en-US" sz="1600" kern="1200">
                <a:solidFill>
                  <a:srgbClr val="333399"/>
                </a:solidFill>
                <a:latin typeface="Arial" pitchFamily="34" charset="0"/>
                <a:ea typeface="+mn-ea"/>
                <a:cs typeface="+mn-cs"/>
              </a:rPr>
              <a:t>Dimension:</a:t>
            </a:r>
          </a:p>
          <a:p>
            <a:pPr algn="l" rtl="0" fontAlgn="base">
              <a:spcBef>
                <a:spcPct val="0"/>
              </a:spcBef>
              <a:spcAft>
                <a:spcPct val="0"/>
              </a:spcAft>
            </a:pPr>
            <a:r>
              <a:rPr lang="en-US" sz="1600" kern="1200">
                <a:solidFill>
                  <a:srgbClr val="333399"/>
                </a:solidFill>
                <a:latin typeface="Arial" pitchFamily="34" charset="0"/>
                <a:ea typeface="+mn-ea"/>
                <a:cs typeface="+mn-cs"/>
              </a:rPr>
              <a:t>length = 0.5 ~ 1 micron, </a:t>
            </a:r>
          </a:p>
          <a:p>
            <a:pPr algn="l" rtl="0" fontAlgn="base">
              <a:spcBef>
                <a:spcPct val="0"/>
              </a:spcBef>
              <a:spcAft>
                <a:spcPct val="0"/>
              </a:spcAft>
            </a:pPr>
            <a:r>
              <a:rPr lang="en-US" sz="1600" kern="1200">
                <a:solidFill>
                  <a:srgbClr val="333399"/>
                </a:solidFill>
                <a:latin typeface="Arial" pitchFamily="34" charset="0"/>
                <a:ea typeface="+mn-ea"/>
                <a:cs typeface="+mn-cs"/>
              </a:rPr>
              <a:t>thickness =1nm </a:t>
            </a:r>
          </a:p>
        </p:txBody>
      </p:sp>
      <p:grpSp>
        <p:nvGrpSpPr>
          <p:cNvPr id="3" name="Group 11"/>
          <p:cNvGrpSpPr>
            <a:grpSpLocks/>
          </p:cNvGrpSpPr>
          <p:nvPr/>
        </p:nvGrpSpPr>
        <p:grpSpPr bwMode="auto">
          <a:xfrm>
            <a:off x="1500188" y="5419725"/>
            <a:ext cx="6477000" cy="396875"/>
            <a:chOff x="945" y="3414"/>
            <a:chExt cx="4080" cy="250"/>
          </a:xfrm>
        </p:grpSpPr>
        <p:sp>
          <p:nvSpPr>
            <p:cNvPr id="118796" name="Text Box 12"/>
            <p:cNvSpPr txBox="1">
              <a:spLocks noChangeArrowheads="1"/>
            </p:cNvSpPr>
            <p:nvPr/>
          </p:nvSpPr>
          <p:spPr bwMode="auto">
            <a:xfrm>
              <a:off x="945" y="3414"/>
              <a:ext cx="1584" cy="192"/>
            </a:xfrm>
            <a:prstGeom prst="rect">
              <a:avLst/>
            </a:prstGeom>
            <a:noFill/>
            <a:ln w="9525">
              <a:noFill/>
              <a:miter lim="800000"/>
              <a:headEnd/>
              <a:tailEnd/>
            </a:ln>
            <a:effectLst/>
          </p:spPr>
          <p:txBody>
            <a:bodyPr>
              <a:spAutoFit/>
            </a:bodyPr>
            <a:lstStyle/>
            <a:p>
              <a:pPr algn="ctr" rtl="0" eaLnBrk="0" fontAlgn="base" hangingPunct="0">
                <a:spcBef>
                  <a:spcPct val="50000"/>
                </a:spcBef>
                <a:spcAft>
                  <a:spcPct val="0"/>
                </a:spcAft>
              </a:pPr>
              <a:r>
                <a:rPr lang="en-US" sz="1400" kern="1200">
                  <a:solidFill>
                    <a:srgbClr val="000000"/>
                  </a:solidFill>
                  <a:latin typeface="Arial" pitchFamily="34" charset="0"/>
                  <a:ea typeface="+mn-ea"/>
                  <a:cs typeface="+mn-cs"/>
                </a:rPr>
                <a:t> </a:t>
              </a:r>
              <a:endParaRPr lang="en-US" sz="2000" kern="1200">
                <a:solidFill>
                  <a:srgbClr val="333399"/>
                </a:solidFill>
                <a:latin typeface="Arial" pitchFamily="34" charset="0"/>
                <a:ea typeface="+mn-ea"/>
                <a:cs typeface="+mn-cs"/>
              </a:endParaRPr>
            </a:p>
          </p:txBody>
        </p:sp>
        <p:sp>
          <p:nvSpPr>
            <p:cNvPr id="118797" name="Text Box 13"/>
            <p:cNvSpPr txBox="1">
              <a:spLocks noChangeArrowheads="1"/>
            </p:cNvSpPr>
            <p:nvPr/>
          </p:nvSpPr>
          <p:spPr bwMode="auto">
            <a:xfrm>
              <a:off x="3393" y="3414"/>
              <a:ext cx="1632" cy="250"/>
            </a:xfrm>
            <a:prstGeom prst="rect">
              <a:avLst/>
            </a:prstGeom>
            <a:noFill/>
            <a:ln w="9525">
              <a:noFill/>
              <a:miter lim="800000"/>
              <a:headEnd/>
              <a:tailEnd/>
            </a:ln>
            <a:effectLst/>
          </p:spPr>
          <p:txBody>
            <a:bodyPr>
              <a:spAutoFit/>
            </a:bodyPr>
            <a:lstStyle/>
            <a:p>
              <a:pPr algn="ctr" rtl="0" eaLnBrk="0" fontAlgn="base" hangingPunct="0">
                <a:spcBef>
                  <a:spcPct val="50000"/>
                </a:spcBef>
                <a:spcAft>
                  <a:spcPct val="0"/>
                </a:spcAft>
              </a:pPr>
              <a:endParaRPr lang="en-US" sz="2000" kern="1200">
                <a:solidFill>
                  <a:srgbClr val="333399"/>
                </a:solidFill>
                <a:latin typeface="Arial" pitchFamily="34" charset="0"/>
                <a:ea typeface="+mn-ea"/>
                <a:cs typeface="+mn-cs"/>
              </a:endParaRPr>
            </a:p>
          </p:txBody>
        </p:sp>
      </p:grpSp>
      <p:sp>
        <p:nvSpPr>
          <p:cNvPr id="118798" name="Text Box 14"/>
          <p:cNvSpPr txBox="1">
            <a:spLocks noChangeArrowheads="1"/>
          </p:cNvSpPr>
          <p:nvPr/>
        </p:nvSpPr>
        <p:spPr bwMode="auto">
          <a:xfrm>
            <a:off x="533400" y="1371600"/>
            <a:ext cx="3930650" cy="1100138"/>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b="1" kern="1200">
                <a:solidFill>
                  <a:srgbClr val="333399"/>
                </a:solidFill>
                <a:latin typeface="Arial" pitchFamily="34" charset="0"/>
                <a:ea typeface="+mn-ea"/>
                <a:cs typeface="+mn-cs"/>
              </a:rPr>
              <a:t>Modeling of Nanomaterials</a:t>
            </a:r>
          </a:p>
          <a:p>
            <a:pPr algn="l" rtl="0" fontAlgn="base">
              <a:spcBef>
                <a:spcPct val="0"/>
              </a:spcBef>
              <a:spcAft>
                <a:spcPct val="0"/>
              </a:spcAft>
              <a:buFontTx/>
              <a:buChar char="•"/>
            </a:pPr>
            <a:r>
              <a:rPr lang="en-US" sz="1600" b="1" kern="1200">
                <a:solidFill>
                  <a:srgbClr val="000000"/>
                </a:solidFill>
                <a:latin typeface="Arial" pitchFamily="34" charset="0"/>
                <a:ea typeface="+mn-ea"/>
                <a:cs typeface="+mn-cs"/>
              </a:rPr>
              <a:t>Develop efficient models for materials</a:t>
            </a:r>
          </a:p>
          <a:p>
            <a:pPr algn="l" rtl="0" fontAlgn="base">
              <a:spcBef>
                <a:spcPct val="0"/>
              </a:spcBef>
              <a:spcAft>
                <a:spcPct val="0"/>
              </a:spcAft>
            </a:pPr>
            <a:r>
              <a:rPr lang="en-US" sz="1600" b="1" kern="1200">
                <a:solidFill>
                  <a:srgbClr val="000000"/>
                </a:solidFill>
                <a:latin typeface="Arial" pitchFamily="34" charset="0"/>
                <a:ea typeface="+mn-ea"/>
                <a:cs typeface="+mn-cs"/>
              </a:rPr>
              <a:t> at nanoscales</a:t>
            </a:r>
          </a:p>
          <a:p>
            <a:pPr algn="l" rtl="0" fontAlgn="base">
              <a:spcBef>
                <a:spcPct val="0"/>
              </a:spcBef>
              <a:spcAft>
                <a:spcPct val="0"/>
              </a:spcAft>
              <a:buFontTx/>
              <a:buChar char="•"/>
            </a:pPr>
            <a:r>
              <a:rPr lang="en-US" sz="1600" b="1" kern="1200">
                <a:solidFill>
                  <a:srgbClr val="000000"/>
                </a:solidFill>
                <a:latin typeface="Arial" pitchFamily="34" charset="0"/>
                <a:ea typeface="+mn-ea"/>
                <a:cs typeface="+mn-cs"/>
              </a:rPr>
              <a:t>Simulate behavior of nanomaterials</a:t>
            </a:r>
          </a:p>
        </p:txBody>
      </p:sp>
      <p:pic>
        <p:nvPicPr>
          <p:cNvPr id="118799" name="Picture 15" descr="young1"/>
          <p:cNvPicPr>
            <a:picLocks noChangeAspect="1" noChangeArrowheads="1"/>
          </p:cNvPicPr>
          <p:nvPr/>
        </p:nvPicPr>
        <p:blipFill>
          <a:blip r:embed="rId5"/>
          <a:srcRect/>
          <a:stretch>
            <a:fillRect/>
          </a:stretch>
        </p:blipFill>
        <p:spPr bwMode="auto">
          <a:xfrm>
            <a:off x="4800600" y="1524000"/>
            <a:ext cx="3962400" cy="2628900"/>
          </a:xfrm>
          <a:prstGeom prst="rect">
            <a:avLst/>
          </a:prstGeom>
          <a:noFill/>
        </p:spPr>
      </p:pic>
      <p:sp>
        <p:nvSpPr>
          <p:cNvPr id="118800" name="Rectangle 16"/>
          <p:cNvSpPr>
            <a:spLocks noChangeArrowheads="1"/>
          </p:cNvSpPr>
          <p:nvPr/>
        </p:nvSpPr>
        <p:spPr bwMode="auto">
          <a:xfrm>
            <a:off x="7543800" y="3962400"/>
            <a:ext cx="449263" cy="26035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1100" b="1" kern="1200">
                <a:solidFill>
                  <a:srgbClr val="000000"/>
                </a:solidFill>
                <a:latin typeface="Arial" pitchFamily="34" charset="0"/>
                <a:ea typeface="+mn-ea"/>
                <a:cs typeface="+mn-cs"/>
              </a:rPr>
              <a:t>size</a:t>
            </a:r>
          </a:p>
        </p:txBody>
      </p:sp>
      <p:sp>
        <p:nvSpPr>
          <p:cNvPr id="118801" name="Text Box 17"/>
          <p:cNvSpPr txBox="1">
            <a:spLocks noChangeArrowheads="1"/>
          </p:cNvSpPr>
          <p:nvPr/>
        </p:nvSpPr>
        <p:spPr bwMode="auto">
          <a:xfrm>
            <a:off x="609600" y="2590800"/>
            <a:ext cx="3494088" cy="1100138"/>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b="1" i="1" kern="1200">
                <a:solidFill>
                  <a:srgbClr val="333399"/>
                </a:solidFill>
                <a:latin typeface="Arial" pitchFamily="34" charset="0"/>
                <a:ea typeface="+mn-ea"/>
                <a:cs typeface="+mn-cs"/>
              </a:rPr>
              <a:t>Sample Result</a:t>
            </a:r>
          </a:p>
          <a:p>
            <a:pPr algn="l" rtl="0" fontAlgn="base">
              <a:spcBef>
                <a:spcPct val="0"/>
              </a:spcBef>
              <a:spcAft>
                <a:spcPct val="0"/>
              </a:spcAft>
              <a:buFontTx/>
              <a:buChar char="•"/>
            </a:pPr>
            <a:r>
              <a:rPr lang="en-US" sz="1600" kern="1200">
                <a:solidFill>
                  <a:srgbClr val="000000"/>
                </a:solidFill>
                <a:latin typeface="Arial" pitchFamily="34" charset="0"/>
                <a:ea typeface="+mn-ea"/>
                <a:cs typeface="+mn-cs"/>
              </a:rPr>
              <a:t>Young’s modulus decreases as size</a:t>
            </a:r>
          </a:p>
          <a:p>
            <a:pPr algn="l" rtl="0" fontAlgn="base">
              <a:spcBef>
                <a:spcPct val="0"/>
              </a:spcBef>
              <a:spcAft>
                <a:spcPct val="0"/>
              </a:spcAft>
            </a:pPr>
            <a:r>
              <a:rPr lang="en-US" sz="1600" kern="1200">
                <a:solidFill>
                  <a:srgbClr val="000000"/>
                </a:solidFill>
                <a:latin typeface="Arial" pitchFamily="34" charset="0"/>
                <a:ea typeface="+mn-ea"/>
                <a:cs typeface="+mn-cs"/>
              </a:rPr>
              <a:t> of the material decreases</a:t>
            </a:r>
          </a:p>
          <a:p>
            <a:pPr algn="l" rtl="0" fontAlgn="base">
              <a:spcBef>
                <a:spcPct val="0"/>
              </a:spcBef>
              <a:spcAft>
                <a:spcPct val="0"/>
              </a:spcAft>
              <a:buFontTx/>
              <a:buChar char="•"/>
            </a:pPr>
            <a:endParaRPr lang="en-US" sz="1600" kern="1200">
              <a:solidFill>
                <a:srgbClr val="000000"/>
              </a:solidFill>
              <a:latin typeface="Arial" pitchFamily="34" charset="0"/>
              <a:ea typeface="+mn-ea"/>
              <a:cs typeface="+mn-cs"/>
            </a:endParaRPr>
          </a:p>
        </p:txBody>
      </p:sp>
      <p:sp>
        <p:nvSpPr>
          <p:cNvPr id="118802" name="Text Box 18"/>
          <p:cNvSpPr txBox="1">
            <a:spLocks noChangeArrowheads="1"/>
          </p:cNvSpPr>
          <p:nvPr/>
        </p:nvSpPr>
        <p:spPr bwMode="auto">
          <a:xfrm>
            <a:off x="457200" y="3581400"/>
            <a:ext cx="7800975" cy="1649413"/>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b="1" kern="1200">
                <a:solidFill>
                  <a:srgbClr val="333399"/>
                </a:solidFill>
                <a:latin typeface="Arial" pitchFamily="34" charset="0"/>
                <a:ea typeface="+mn-ea"/>
                <a:cs typeface="+mn-cs"/>
              </a:rPr>
              <a:t>Use of Nanomaterials to improve </a:t>
            </a:r>
          </a:p>
          <a:p>
            <a:pPr algn="l" rtl="0" fontAlgn="base">
              <a:spcBef>
                <a:spcPct val="0"/>
              </a:spcBef>
              <a:spcAft>
                <a:spcPct val="0"/>
              </a:spcAft>
            </a:pPr>
            <a:r>
              <a:rPr lang="en-US" b="1" kern="1200">
                <a:solidFill>
                  <a:srgbClr val="333399"/>
                </a:solidFill>
                <a:latin typeface="Arial" pitchFamily="34" charset="0"/>
                <a:ea typeface="+mn-ea"/>
                <a:cs typeface="+mn-cs"/>
              </a:rPr>
              <a:t>Composite Properties</a:t>
            </a:r>
          </a:p>
          <a:p>
            <a:pPr algn="l" rtl="0" fontAlgn="base">
              <a:spcBef>
                <a:spcPct val="0"/>
              </a:spcBef>
              <a:spcAft>
                <a:spcPct val="0"/>
              </a:spcAft>
              <a:buFontTx/>
              <a:buChar char="•"/>
            </a:pPr>
            <a:r>
              <a:rPr lang="en-US" sz="1600" kern="1200">
                <a:solidFill>
                  <a:srgbClr val="000000"/>
                </a:solidFill>
                <a:latin typeface="Arial" pitchFamily="34" charset="0"/>
                <a:ea typeface="+mn-ea"/>
                <a:cs typeface="+mn-cs"/>
              </a:rPr>
              <a:t>Currently, nanomaterials such as nanoclay platelets are used to improve the matrix </a:t>
            </a:r>
          </a:p>
          <a:p>
            <a:pPr algn="l" rtl="0" fontAlgn="base">
              <a:spcBef>
                <a:spcPct val="0"/>
              </a:spcBef>
              <a:spcAft>
                <a:spcPct val="0"/>
              </a:spcAft>
            </a:pPr>
            <a:r>
              <a:rPr lang="en-US" sz="1600" kern="1200">
                <a:solidFill>
                  <a:srgbClr val="000000"/>
                </a:solidFill>
                <a:latin typeface="Arial" pitchFamily="34" charset="0"/>
                <a:ea typeface="+mn-ea"/>
                <a:cs typeface="+mn-cs"/>
              </a:rPr>
              <a:t> properties of conventional fiber composites to reduce matrix cracking, and </a:t>
            </a:r>
          </a:p>
          <a:p>
            <a:pPr algn="l" rtl="0" fontAlgn="base">
              <a:spcBef>
                <a:spcPct val="0"/>
              </a:spcBef>
              <a:spcAft>
                <a:spcPct val="0"/>
              </a:spcAft>
            </a:pPr>
            <a:r>
              <a:rPr lang="en-US" sz="1600" kern="1200">
                <a:solidFill>
                  <a:srgbClr val="000000"/>
                </a:solidFill>
                <a:latin typeface="Arial" pitchFamily="34" charset="0"/>
                <a:ea typeface="+mn-ea"/>
                <a:cs typeface="+mn-cs"/>
              </a:rPr>
              <a:t> increase interlaminar fracture toughness and compressive strength of the composite</a:t>
            </a:r>
          </a:p>
          <a:p>
            <a:pPr algn="l" rtl="0" fontAlgn="base">
              <a:spcBef>
                <a:spcPct val="0"/>
              </a:spcBef>
              <a:spcAft>
                <a:spcPct val="0"/>
              </a:spcAft>
              <a:buFontTx/>
              <a:buChar char="•"/>
            </a:pPr>
            <a:endParaRPr lang="en-US" b="1" kern="1200">
              <a:solidFill>
                <a:srgbClr val="000000"/>
              </a:solidFill>
              <a:latin typeface="Arial" pitchFamily="34" charset="0"/>
              <a:ea typeface="+mn-ea"/>
              <a:cs typeface="+mn-cs"/>
            </a:endParaRPr>
          </a:p>
        </p:txBody>
      </p:sp>
      <p:sp>
        <p:nvSpPr>
          <p:cNvPr id="118803" name="Text Box 19"/>
          <p:cNvSpPr txBox="1">
            <a:spLocks noChangeArrowheads="1"/>
          </p:cNvSpPr>
          <p:nvPr/>
        </p:nvSpPr>
        <p:spPr bwMode="auto">
          <a:xfrm>
            <a:off x="4572000" y="5105400"/>
            <a:ext cx="1885950" cy="33655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1600" b="1" kern="1200">
                <a:solidFill>
                  <a:srgbClr val="000000"/>
                </a:solidFill>
                <a:latin typeface="Arial" pitchFamily="34" charset="0"/>
                <a:ea typeface="+mn-ea"/>
                <a:cs typeface="+mn-cs"/>
              </a:rPr>
              <a:t>Carbon Nanotube</a:t>
            </a:r>
          </a:p>
        </p:txBody>
      </p:sp>
      <p:sp>
        <p:nvSpPr>
          <p:cNvPr id="118804" name="Text Box 20"/>
          <p:cNvSpPr txBox="1">
            <a:spLocks noChangeArrowheads="1"/>
          </p:cNvSpPr>
          <p:nvPr/>
        </p:nvSpPr>
        <p:spPr bwMode="auto">
          <a:xfrm>
            <a:off x="4953000" y="5486400"/>
            <a:ext cx="4191000" cy="942975"/>
          </a:xfrm>
          <a:prstGeom prst="rect">
            <a:avLst/>
          </a:prstGeom>
          <a:noFill/>
          <a:ln w="9525">
            <a:noFill/>
            <a:miter lim="800000"/>
            <a:headEnd/>
            <a:tailEnd/>
          </a:ln>
          <a:effectLst/>
        </p:spPr>
        <p:txBody>
          <a:bodyPr>
            <a:spAutoFit/>
          </a:bodyPr>
          <a:lstStyle/>
          <a:p>
            <a:pPr algn="l" rtl="0" fontAlgn="base">
              <a:spcBef>
                <a:spcPct val="0"/>
              </a:spcBef>
              <a:spcAft>
                <a:spcPct val="0"/>
              </a:spcAft>
            </a:pPr>
            <a:r>
              <a:rPr lang="en-US" sz="1400" kern="1200">
                <a:solidFill>
                  <a:srgbClr val="333399"/>
                </a:solidFill>
                <a:latin typeface="Arial" pitchFamily="34" charset="0"/>
                <a:ea typeface="+mn-ea"/>
                <a:cs typeface="+mn-cs"/>
              </a:rPr>
              <a:t>Modulus: 1 – 2 Tpa,      Strength:  50 – 150 GPa           </a:t>
            </a:r>
          </a:p>
          <a:p>
            <a:pPr algn="l" rtl="0" fontAlgn="base">
              <a:spcBef>
                <a:spcPct val="0"/>
              </a:spcBef>
              <a:spcAft>
                <a:spcPct val="0"/>
              </a:spcAft>
            </a:pPr>
            <a:r>
              <a:rPr lang="en-US" sz="1400" kern="1200">
                <a:solidFill>
                  <a:srgbClr val="333399"/>
                </a:solidFill>
                <a:latin typeface="Arial" pitchFamily="34" charset="0"/>
                <a:ea typeface="+mn-ea"/>
                <a:cs typeface="+mn-cs"/>
              </a:rPr>
              <a:t>Current: 1 billion amps/sq cm (1000 times of copper)       </a:t>
            </a:r>
          </a:p>
          <a:p>
            <a:pPr algn="l" rtl="0" fontAlgn="base">
              <a:spcBef>
                <a:spcPct val="0"/>
              </a:spcBef>
              <a:spcAft>
                <a:spcPct val="0"/>
              </a:spcAft>
            </a:pPr>
            <a:r>
              <a:rPr lang="en-US" sz="1400" kern="1200">
                <a:solidFill>
                  <a:srgbClr val="333399"/>
                </a:solidFill>
                <a:latin typeface="Arial" pitchFamily="34" charset="0"/>
                <a:ea typeface="+mn-ea"/>
                <a:cs typeface="+mn-cs"/>
              </a:rPr>
              <a:t>Heat conduction: twice of diamond </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834" name="Object 2"/>
          <p:cNvGraphicFramePr>
            <a:graphicFrameLocks noChangeAspect="1"/>
          </p:cNvGraphicFramePr>
          <p:nvPr>
            <p:ph sz="half" idx="2"/>
          </p:nvPr>
        </p:nvGraphicFramePr>
        <p:xfrm>
          <a:off x="5695950" y="3070225"/>
          <a:ext cx="2136775" cy="1284288"/>
        </p:xfrm>
        <a:graphic>
          <a:graphicData uri="http://schemas.openxmlformats.org/presentationml/2006/ole">
            <p:oleObj spid="_x0000_s3074" name="Chart" r:id="rId4" imgW="6705600" imgH="4067175" progId="MSGraph.Chart.8">
              <p:embed followColorScheme="full"/>
            </p:oleObj>
          </a:graphicData>
        </a:graphic>
      </p:graphicFrame>
      <p:sp>
        <p:nvSpPr>
          <p:cNvPr id="120835" name="Rectangle 3"/>
          <p:cNvSpPr>
            <a:spLocks noGrp="1" noChangeArrowheads="1"/>
          </p:cNvSpPr>
          <p:nvPr>
            <p:ph type="title"/>
          </p:nvPr>
        </p:nvSpPr>
        <p:spPr>
          <a:xfrm>
            <a:off x="228600" y="838200"/>
            <a:ext cx="8686800" cy="533400"/>
          </a:xfrm>
        </p:spPr>
        <p:txBody>
          <a:bodyPr/>
          <a:lstStyle/>
          <a:p>
            <a:r>
              <a:rPr lang="en-US" sz="2400"/>
              <a:t>Large Scale Manufacturing of Nanocrystalline Materials</a:t>
            </a:r>
          </a:p>
        </p:txBody>
      </p:sp>
      <p:pic>
        <p:nvPicPr>
          <p:cNvPr id="120836" name="Picture 4"/>
          <p:cNvPicPr>
            <a:picLocks noGrp="1" noChangeAspect="1" noChangeArrowheads="1"/>
          </p:cNvPicPr>
          <p:nvPr>
            <p:ph sz="half" idx="1"/>
          </p:nvPr>
        </p:nvPicPr>
        <p:blipFill>
          <a:blip r:embed="rId5"/>
          <a:srcRect/>
          <a:stretch>
            <a:fillRect/>
          </a:stretch>
        </p:blipFill>
        <p:spPr>
          <a:xfrm>
            <a:off x="5241925" y="2111375"/>
            <a:ext cx="1295400" cy="960438"/>
          </a:xfrm>
          <a:noFill/>
          <a:ln/>
        </p:spPr>
      </p:pic>
      <p:sp>
        <p:nvSpPr>
          <p:cNvPr id="120837" name="Text Box 5"/>
          <p:cNvSpPr txBox="1">
            <a:spLocks noChangeArrowheads="1"/>
          </p:cNvSpPr>
          <p:nvPr/>
        </p:nvSpPr>
        <p:spPr bwMode="auto">
          <a:xfrm>
            <a:off x="365125" y="1484313"/>
            <a:ext cx="3902075" cy="366712"/>
          </a:xfrm>
          <a:prstGeom prst="rect">
            <a:avLst/>
          </a:prstGeom>
          <a:noFill/>
          <a:ln w="9525">
            <a:noFill/>
            <a:miter lim="800000"/>
            <a:headEnd/>
            <a:tailEnd/>
          </a:ln>
          <a:effectLst/>
        </p:spPr>
        <p:txBody>
          <a:bodyPr>
            <a:spAutoFit/>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0838" name="Text Box 6"/>
          <p:cNvSpPr txBox="1">
            <a:spLocks noChangeArrowheads="1"/>
          </p:cNvSpPr>
          <p:nvPr/>
        </p:nvSpPr>
        <p:spPr bwMode="auto">
          <a:xfrm>
            <a:off x="76200" y="1447800"/>
            <a:ext cx="4692650" cy="1557338"/>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b="1" kern="1200">
                <a:solidFill>
                  <a:srgbClr val="000000"/>
                </a:solidFill>
                <a:latin typeface="Arial" pitchFamily="34" charset="0"/>
                <a:ea typeface="+mn-ea"/>
                <a:cs typeface="+mn-cs"/>
              </a:rPr>
              <a:t>Objective</a:t>
            </a:r>
          </a:p>
          <a:p>
            <a:pPr algn="l" rtl="0" fontAlgn="base">
              <a:spcBef>
                <a:spcPct val="0"/>
              </a:spcBef>
              <a:spcAft>
                <a:spcPct val="0"/>
              </a:spcAft>
            </a:pPr>
            <a:endParaRPr lang="en-US" sz="600" b="1" u="sng" kern="1200">
              <a:solidFill>
                <a:srgbClr val="000000"/>
              </a:solidFill>
              <a:latin typeface="Arial" pitchFamily="34" charset="0"/>
              <a:ea typeface="+mn-ea"/>
              <a:cs typeface="+mn-cs"/>
            </a:endParaRPr>
          </a:p>
          <a:p>
            <a:pPr algn="l" rtl="0" fontAlgn="base">
              <a:spcBef>
                <a:spcPct val="0"/>
              </a:spcBef>
              <a:spcAft>
                <a:spcPct val="0"/>
              </a:spcAft>
              <a:buFontTx/>
              <a:buChar char="•"/>
            </a:pPr>
            <a:r>
              <a:rPr lang="en-US" kern="1200">
                <a:solidFill>
                  <a:srgbClr val="000000"/>
                </a:solidFill>
                <a:latin typeface="Arial" pitchFamily="34" charset="0"/>
                <a:ea typeface="+mn-ea"/>
                <a:cs typeface="+mn-cs"/>
              </a:rPr>
              <a:t> Develop a low-cost process for producing</a:t>
            </a:r>
          </a:p>
          <a:p>
            <a:pPr algn="l" rtl="0" fontAlgn="base">
              <a:spcBef>
                <a:spcPct val="0"/>
              </a:spcBef>
              <a:spcAft>
                <a:spcPct val="0"/>
              </a:spcAft>
            </a:pPr>
            <a:r>
              <a:rPr lang="en-US" kern="1200">
                <a:solidFill>
                  <a:srgbClr val="000000"/>
                </a:solidFill>
                <a:latin typeface="Arial" pitchFamily="34" charset="0"/>
                <a:ea typeface="+mn-ea"/>
                <a:cs typeface="+mn-cs"/>
              </a:rPr>
              <a:t>  nanocrystalline materials in particulate and </a:t>
            </a:r>
          </a:p>
          <a:p>
            <a:pPr algn="l" rtl="0" fontAlgn="base">
              <a:spcBef>
                <a:spcPct val="0"/>
              </a:spcBef>
              <a:spcAft>
                <a:spcPct val="0"/>
              </a:spcAft>
            </a:pPr>
            <a:r>
              <a:rPr lang="en-US" kern="1200">
                <a:solidFill>
                  <a:srgbClr val="000000"/>
                </a:solidFill>
                <a:latin typeface="Arial" pitchFamily="34" charset="0"/>
                <a:ea typeface="+mn-ea"/>
                <a:cs typeface="+mn-cs"/>
              </a:rPr>
              <a:t>  bulk forms for discrete product applications</a:t>
            </a:r>
          </a:p>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0839" name="Text Box 7"/>
          <p:cNvSpPr txBox="1">
            <a:spLocks noChangeArrowheads="1"/>
          </p:cNvSpPr>
          <p:nvPr/>
        </p:nvSpPr>
        <p:spPr bwMode="auto">
          <a:xfrm>
            <a:off x="6384925" y="1712913"/>
            <a:ext cx="184150" cy="366712"/>
          </a:xfrm>
          <a:prstGeom prst="rect">
            <a:avLst/>
          </a:prstGeom>
          <a:noFill/>
          <a:ln w="9525">
            <a:noFill/>
            <a:miter lim="800000"/>
            <a:headEnd/>
            <a:tailEnd/>
          </a:ln>
          <a:effectLst/>
        </p:spPr>
        <p:txBody>
          <a:bodyPr wrap="none">
            <a:spAutoFit/>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0840" name="Text Box 8"/>
          <p:cNvSpPr txBox="1">
            <a:spLocks noChangeArrowheads="1"/>
          </p:cNvSpPr>
          <p:nvPr/>
        </p:nvSpPr>
        <p:spPr bwMode="auto">
          <a:xfrm>
            <a:off x="5715000" y="3429000"/>
            <a:ext cx="2895600" cy="366713"/>
          </a:xfrm>
          <a:prstGeom prst="rect">
            <a:avLst/>
          </a:prstGeom>
          <a:noFill/>
          <a:ln w="9525">
            <a:noFill/>
            <a:miter lim="800000"/>
            <a:headEnd/>
            <a:tailEnd/>
          </a:ln>
          <a:effectLst/>
        </p:spPr>
        <p:txBody>
          <a:bodyPr>
            <a:spAutoFit/>
          </a:bodyPr>
          <a:lstStyle/>
          <a:p>
            <a:pPr algn="l" rtl="0" fontAlgn="base">
              <a:spcBef>
                <a:spcPct val="50000"/>
              </a:spcBef>
              <a:spcAft>
                <a:spcPct val="0"/>
              </a:spcAft>
            </a:pPr>
            <a:endParaRPr lang="en-US" kern="1200">
              <a:solidFill>
                <a:srgbClr val="000000"/>
              </a:solidFill>
              <a:latin typeface="Arial" pitchFamily="34" charset="0"/>
              <a:ea typeface="+mn-ea"/>
              <a:cs typeface="+mn-cs"/>
            </a:endParaRPr>
          </a:p>
        </p:txBody>
      </p:sp>
      <p:sp>
        <p:nvSpPr>
          <p:cNvPr id="120841" name="Text Box 9"/>
          <p:cNvSpPr txBox="1">
            <a:spLocks noChangeArrowheads="1"/>
          </p:cNvSpPr>
          <p:nvPr/>
        </p:nvSpPr>
        <p:spPr bwMode="auto">
          <a:xfrm>
            <a:off x="152400" y="2743200"/>
            <a:ext cx="4289425" cy="247332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b="1" kern="1200">
                <a:solidFill>
                  <a:srgbClr val="000000"/>
                </a:solidFill>
                <a:latin typeface="Arial" pitchFamily="34" charset="0"/>
                <a:ea typeface="+mn-ea"/>
                <a:cs typeface="+mn-cs"/>
              </a:rPr>
              <a:t>Method</a:t>
            </a:r>
          </a:p>
          <a:p>
            <a:pPr algn="l" rtl="0" fontAlgn="base">
              <a:spcBef>
                <a:spcPct val="0"/>
              </a:spcBef>
              <a:spcAft>
                <a:spcPct val="0"/>
              </a:spcAft>
            </a:pPr>
            <a:endParaRPr lang="en-US" sz="600" kern="1200">
              <a:solidFill>
                <a:srgbClr val="000000"/>
              </a:solidFill>
              <a:latin typeface="Arial" pitchFamily="34" charset="0"/>
              <a:ea typeface="+mn-ea"/>
              <a:cs typeface="+mn-cs"/>
            </a:endParaRPr>
          </a:p>
          <a:p>
            <a:pPr algn="l" rtl="0" fontAlgn="base">
              <a:spcBef>
                <a:spcPct val="0"/>
              </a:spcBef>
              <a:spcAft>
                <a:spcPct val="0"/>
              </a:spcAft>
              <a:buFontTx/>
              <a:buChar char="•"/>
            </a:pPr>
            <a:r>
              <a:rPr lang="en-US" kern="1200">
                <a:solidFill>
                  <a:srgbClr val="000000"/>
                </a:solidFill>
                <a:latin typeface="Arial" pitchFamily="34" charset="0"/>
                <a:ea typeface="+mn-ea"/>
                <a:cs typeface="+mn-cs"/>
              </a:rPr>
              <a:t> Chip formation by machining has been </a:t>
            </a:r>
          </a:p>
          <a:p>
            <a:pPr algn="l" rtl="0" fontAlgn="base">
              <a:spcBef>
                <a:spcPct val="0"/>
              </a:spcBef>
              <a:spcAft>
                <a:spcPct val="0"/>
              </a:spcAft>
            </a:pPr>
            <a:r>
              <a:rPr lang="en-US" kern="1200">
                <a:solidFill>
                  <a:srgbClr val="000000"/>
                </a:solidFill>
                <a:latin typeface="Arial" pitchFamily="34" charset="0"/>
                <a:ea typeface="+mn-ea"/>
                <a:cs typeface="+mn-cs"/>
              </a:rPr>
              <a:t>  established as a process for producing </a:t>
            </a:r>
          </a:p>
          <a:p>
            <a:pPr algn="l" rtl="0" fontAlgn="base">
              <a:spcBef>
                <a:spcPct val="0"/>
              </a:spcBef>
              <a:spcAft>
                <a:spcPct val="0"/>
              </a:spcAft>
            </a:pPr>
            <a:r>
              <a:rPr lang="en-US" kern="1200">
                <a:solidFill>
                  <a:srgbClr val="000000"/>
                </a:solidFill>
                <a:latin typeface="Arial" pitchFamily="34" charset="0"/>
                <a:ea typeface="+mn-ea"/>
                <a:cs typeface="+mn-cs"/>
              </a:rPr>
              <a:t>  metals and alloys with nanocrystalline </a:t>
            </a:r>
          </a:p>
          <a:p>
            <a:pPr algn="l" rtl="0" fontAlgn="base">
              <a:spcBef>
                <a:spcPct val="0"/>
              </a:spcBef>
              <a:spcAft>
                <a:spcPct val="0"/>
              </a:spcAft>
            </a:pPr>
            <a:r>
              <a:rPr lang="en-US" kern="1200">
                <a:solidFill>
                  <a:srgbClr val="000000"/>
                </a:solidFill>
                <a:latin typeface="Arial" pitchFamily="34" charset="0"/>
                <a:ea typeface="+mn-ea"/>
                <a:cs typeface="+mn-cs"/>
              </a:rPr>
              <a:t>  structures (NS)</a:t>
            </a:r>
          </a:p>
          <a:p>
            <a:pPr algn="l" rtl="0" fontAlgn="base">
              <a:spcBef>
                <a:spcPct val="0"/>
              </a:spcBef>
              <a:spcAft>
                <a:spcPct val="0"/>
              </a:spcAft>
            </a:pPr>
            <a:endParaRPr lang="en-US" sz="600" kern="1200">
              <a:solidFill>
                <a:srgbClr val="000000"/>
              </a:solidFill>
              <a:latin typeface="Arial" pitchFamily="34" charset="0"/>
              <a:ea typeface="+mn-ea"/>
              <a:cs typeface="+mn-cs"/>
            </a:endParaRPr>
          </a:p>
          <a:p>
            <a:pPr algn="l" rtl="0" fontAlgn="base">
              <a:spcBef>
                <a:spcPct val="0"/>
              </a:spcBef>
              <a:spcAft>
                <a:spcPct val="0"/>
              </a:spcAft>
              <a:buFontTx/>
              <a:buChar char="•"/>
            </a:pPr>
            <a:r>
              <a:rPr lang="en-US" kern="1200">
                <a:solidFill>
                  <a:srgbClr val="000000"/>
                </a:solidFill>
                <a:latin typeface="Arial" pitchFamily="34" charset="0"/>
                <a:ea typeface="+mn-ea"/>
                <a:cs typeface="+mn-cs"/>
              </a:rPr>
              <a:t> Comminution, Consolidation, and </a:t>
            </a:r>
          </a:p>
          <a:p>
            <a:pPr algn="l" rtl="0" fontAlgn="base">
              <a:spcBef>
                <a:spcPct val="0"/>
              </a:spcBef>
              <a:spcAft>
                <a:spcPct val="0"/>
              </a:spcAft>
            </a:pPr>
            <a:r>
              <a:rPr lang="en-US" kern="1200">
                <a:solidFill>
                  <a:srgbClr val="000000"/>
                </a:solidFill>
                <a:latin typeface="Arial" pitchFamily="34" charset="0"/>
                <a:ea typeface="+mn-ea"/>
                <a:cs typeface="+mn-cs"/>
              </a:rPr>
              <a:t>  Composites Processing offer routes for</a:t>
            </a:r>
          </a:p>
          <a:p>
            <a:pPr algn="l" rtl="0" fontAlgn="base">
              <a:spcBef>
                <a:spcPct val="0"/>
              </a:spcBef>
              <a:spcAft>
                <a:spcPct val="0"/>
              </a:spcAft>
            </a:pPr>
            <a:r>
              <a:rPr lang="en-US" kern="1200">
                <a:solidFill>
                  <a:srgbClr val="000000"/>
                </a:solidFill>
                <a:latin typeface="Arial" pitchFamily="34" charset="0"/>
                <a:ea typeface="+mn-ea"/>
                <a:cs typeface="+mn-cs"/>
              </a:rPr>
              <a:t>  making bulk forms</a:t>
            </a:r>
          </a:p>
        </p:txBody>
      </p:sp>
      <p:sp>
        <p:nvSpPr>
          <p:cNvPr id="120842" name="Text Box 10"/>
          <p:cNvSpPr txBox="1">
            <a:spLocks noChangeArrowheads="1"/>
          </p:cNvSpPr>
          <p:nvPr/>
        </p:nvSpPr>
        <p:spPr bwMode="auto">
          <a:xfrm>
            <a:off x="228600" y="5257800"/>
            <a:ext cx="4800600" cy="1155700"/>
          </a:xfrm>
          <a:prstGeom prst="rect">
            <a:avLst/>
          </a:prstGeom>
          <a:solidFill>
            <a:schemeClr val="bg1"/>
          </a:solidFill>
          <a:ln w="9525">
            <a:noFill/>
            <a:miter lim="800000"/>
            <a:headEnd/>
            <a:tailEnd/>
          </a:ln>
          <a:effectLst/>
        </p:spPr>
        <p:txBody>
          <a:bodyPr>
            <a:spAutoFit/>
          </a:bodyPr>
          <a:lstStyle/>
          <a:p>
            <a:pPr marL="342900" indent="-342900" algn="l" rtl="0" fontAlgn="base">
              <a:spcBef>
                <a:spcPct val="0"/>
              </a:spcBef>
              <a:spcAft>
                <a:spcPct val="0"/>
              </a:spcAft>
            </a:pPr>
            <a:r>
              <a:rPr lang="en-US" sz="1400" kern="1200">
                <a:solidFill>
                  <a:srgbClr val="000000"/>
                </a:solidFill>
                <a:latin typeface="Arial" pitchFamily="34" charset="0"/>
                <a:ea typeface="+mn-ea"/>
                <a:cs typeface="+mn-cs"/>
              </a:rPr>
              <a:t>S. Chandrasekar 	</a:t>
            </a:r>
            <a:r>
              <a:rPr lang="en-US" sz="1400" kern="1200">
                <a:solidFill>
                  <a:srgbClr val="000000"/>
                </a:solidFill>
                <a:latin typeface="Arial" pitchFamily="34" charset="0"/>
                <a:ea typeface="+mn-ea"/>
                <a:cs typeface="+mn-cs"/>
                <a:hlinkClick r:id="rId6"/>
              </a:rPr>
              <a:t>chandy@ecn.purdue.edu</a:t>
            </a:r>
            <a:endParaRPr lang="en-US" sz="1400" kern="1200">
              <a:solidFill>
                <a:srgbClr val="000000"/>
              </a:solidFill>
              <a:latin typeface="Arial" pitchFamily="34" charset="0"/>
              <a:ea typeface="+mn-ea"/>
              <a:cs typeface="+mn-cs"/>
            </a:endParaRPr>
          </a:p>
          <a:p>
            <a:pPr marL="342900" indent="-342900" algn="l" rtl="0" fontAlgn="base">
              <a:spcBef>
                <a:spcPct val="0"/>
              </a:spcBef>
              <a:spcAft>
                <a:spcPct val="0"/>
              </a:spcAft>
            </a:pPr>
            <a:r>
              <a:rPr lang="en-US" sz="1400" kern="1200">
                <a:solidFill>
                  <a:srgbClr val="000000"/>
                </a:solidFill>
                <a:latin typeface="Arial" pitchFamily="34" charset="0"/>
                <a:ea typeface="+mn-ea"/>
                <a:cs typeface="+mn-cs"/>
              </a:rPr>
              <a:t>W. D. Compton 	</a:t>
            </a:r>
            <a:r>
              <a:rPr lang="en-US" sz="1400" kern="1200">
                <a:solidFill>
                  <a:srgbClr val="000000"/>
                </a:solidFill>
                <a:latin typeface="Arial" pitchFamily="34" charset="0"/>
                <a:ea typeface="+mn-ea"/>
                <a:cs typeface="+mn-cs"/>
                <a:hlinkClick r:id="rId7"/>
              </a:rPr>
              <a:t>dcompton@ecn.purdue.edu</a:t>
            </a:r>
            <a:endParaRPr lang="en-US" sz="1400" kern="1200">
              <a:solidFill>
                <a:srgbClr val="000000"/>
              </a:solidFill>
              <a:latin typeface="Arial" pitchFamily="34" charset="0"/>
              <a:ea typeface="+mn-ea"/>
              <a:cs typeface="+mn-cs"/>
            </a:endParaRPr>
          </a:p>
          <a:p>
            <a:pPr marL="342900" indent="-342900" algn="l" rtl="0" fontAlgn="base">
              <a:spcBef>
                <a:spcPct val="0"/>
              </a:spcBef>
              <a:spcAft>
                <a:spcPct val="0"/>
              </a:spcAft>
            </a:pPr>
            <a:r>
              <a:rPr lang="en-US" sz="1400" kern="1200">
                <a:solidFill>
                  <a:srgbClr val="000000"/>
                </a:solidFill>
                <a:latin typeface="Arial" pitchFamily="34" charset="0"/>
                <a:ea typeface="+mn-ea"/>
                <a:cs typeface="+mn-cs"/>
              </a:rPr>
              <a:t>K. P. Trumble	</a:t>
            </a:r>
            <a:r>
              <a:rPr lang="en-US" sz="1400" kern="1200">
                <a:solidFill>
                  <a:srgbClr val="000000"/>
                </a:solidFill>
                <a:latin typeface="Arial" pitchFamily="34" charset="0"/>
                <a:ea typeface="+mn-ea"/>
                <a:cs typeface="+mn-cs"/>
                <a:hlinkClick r:id="rId8"/>
              </a:rPr>
              <a:t>driscol@ecn.purdue.edu</a:t>
            </a:r>
            <a:endParaRPr lang="en-US" sz="1400" kern="1200">
              <a:solidFill>
                <a:srgbClr val="000000"/>
              </a:solidFill>
              <a:latin typeface="Arial" pitchFamily="34" charset="0"/>
              <a:ea typeface="+mn-ea"/>
              <a:cs typeface="+mn-cs"/>
            </a:endParaRPr>
          </a:p>
          <a:p>
            <a:pPr marL="342900" indent="-342900" algn="l" rtl="0" fontAlgn="base">
              <a:spcBef>
                <a:spcPct val="0"/>
              </a:spcBef>
              <a:spcAft>
                <a:spcPct val="0"/>
              </a:spcAft>
            </a:pPr>
            <a:r>
              <a:rPr lang="en-US" sz="1400" kern="1200">
                <a:solidFill>
                  <a:srgbClr val="000000"/>
                </a:solidFill>
                <a:latin typeface="Arial" pitchFamily="34" charset="0"/>
                <a:ea typeface="+mn-ea"/>
                <a:cs typeface="+mn-cs"/>
              </a:rPr>
              <a:t>A. H. King		</a:t>
            </a:r>
            <a:r>
              <a:rPr lang="en-US" sz="1400" kern="1200">
                <a:solidFill>
                  <a:srgbClr val="000000"/>
                </a:solidFill>
                <a:latin typeface="Arial" pitchFamily="34" charset="0"/>
                <a:ea typeface="+mn-ea"/>
                <a:cs typeface="+mn-cs"/>
                <a:hlinkClick r:id="rId9"/>
              </a:rPr>
              <a:t>alexking@ecn.purdue.edu</a:t>
            </a:r>
            <a:endParaRPr lang="en-US" sz="1400" kern="1200">
              <a:solidFill>
                <a:srgbClr val="000000"/>
              </a:solidFill>
              <a:latin typeface="Arial" pitchFamily="34" charset="0"/>
              <a:ea typeface="+mn-ea"/>
              <a:cs typeface="+mn-cs"/>
            </a:endParaRPr>
          </a:p>
          <a:p>
            <a:pPr marL="342900" indent="-342900" algn="l" rtl="0" fontAlgn="base">
              <a:spcBef>
                <a:spcPct val="0"/>
              </a:spcBef>
              <a:spcAft>
                <a:spcPct val="0"/>
              </a:spcAft>
            </a:pPr>
            <a:r>
              <a:rPr lang="en-US" sz="1400" kern="1200">
                <a:solidFill>
                  <a:srgbClr val="000000"/>
                </a:solidFill>
                <a:latin typeface="Arial" pitchFamily="34" charset="0"/>
                <a:ea typeface="+mn-ea"/>
                <a:cs typeface="+mn-cs"/>
              </a:rPr>
              <a:t>T. N. Farris 	</a:t>
            </a:r>
            <a:r>
              <a:rPr lang="en-US" sz="1400" kern="1200">
                <a:solidFill>
                  <a:srgbClr val="000000"/>
                </a:solidFill>
                <a:latin typeface="Arial" pitchFamily="34" charset="0"/>
                <a:ea typeface="+mn-ea"/>
                <a:cs typeface="+mn-cs"/>
                <a:hlinkClick r:id="rId10"/>
              </a:rPr>
              <a:t>farrist@ecn.purdue.edu</a:t>
            </a:r>
            <a:r>
              <a:rPr lang="en-US" sz="1400" kern="1200">
                <a:solidFill>
                  <a:srgbClr val="000000"/>
                </a:solidFill>
                <a:latin typeface="Arial" pitchFamily="34" charset="0"/>
                <a:ea typeface="+mn-ea"/>
                <a:cs typeface="+mn-cs"/>
              </a:rPr>
              <a:t> </a:t>
            </a:r>
          </a:p>
        </p:txBody>
      </p:sp>
      <p:sp>
        <p:nvSpPr>
          <p:cNvPr id="120843" name="Line 11"/>
          <p:cNvSpPr>
            <a:spLocks noChangeShapeType="1"/>
          </p:cNvSpPr>
          <p:nvPr/>
        </p:nvSpPr>
        <p:spPr bwMode="auto">
          <a:xfrm>
            <a:off x="4724400" y="1295400"/>
            <a:ext cx="0" cy="518160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0844" name="Text Box 12"/>
          <p:cNvSpPr txBox="1">
            <a:spLocks noChangeArrowheads="1"/>
          </p:cNvSpPr>
          <p:nvPr/>
        </p:nvSpPr>
        <p:spPr bwMode="auto">
          <a:xfrm>
            <a:off x="5562600" y="3810000"/>
            <a:ext cx="184150" cy="366713"/>
          </a:xfrm>
          <a:prstGeom prst="rect">
            <a:avLst/>
          </a:prstGeom>
          <a:noFill/>
          <a:ln w="9525">
            <a:noFill/>
            <a:miter lim="800000"/>
            <a:headEnd/>
            <a:tailEnd/>
          </a:ln>
          <a:effectLst/>
        </p:spPr>
        <p:txBody>
          <a:bodyPr wrap="none">
            <a:spAutoFit/>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0845" name="Text Box 13"/>
          <p:cNvSpPr txBox="1">
            <a:spLocks noChangeArrowheads="1"/>
          </p:cNvSpPr>
          <p:nvPr/>
        </p:nvSpPr>
        <p:spPr bwMode="auto">
          <a:xfrm>
            <a:off x="4800600" y="4953000"/>
            <a:ext cx="1530350" cy="733425"/>
          </a:xfrm>
          <a:prstGeom prst="rect">
            <a:avLst/>
          </a:prstGeom>
          <a:noFill/>
          <a:ln w="9525">
            <a:noFill/>
            <a:miter lim="800000"/>
            <a:headEnd/>
            <a:tailEnd/>
          </a:ln>
          <a:effectLst/>
        </p:spPr>
        <p:txBody>
          <a:bodyPr>
            <a:spAutoFit/>
          </a:bodyPr>
          <a:lstStyle/>
          <a:p>
            <a:pPr algn="l" rtl="0" fontAlgn="base">
              <a:spcBef>
                <a:spcPct val="0"/>
              </a:spcBef>
              <a:spcAft>
                <a:spcPct val="0"/>
              </a:spcAft>
            </a:pPr>
            <a:endParaRPr lang="en-US" sz="600" b="1" u="sng" kern="1200">
              <a:solidFill>
                <a:srgbClr val="000000"/>
              </a:solidFill>
              <a:latin typeface="Arial" pitchFamily="34" charset="0"/>
              <a:ea typeface="+mn-ea"/>
              <a:cs typeface="+mn-cs"/>
            </a:endParaRPr>
          </a:p>
          <a:p>
            <a:pPr algn="l" rtl="0" fontAlgn="base">
              <a:spcBef>
                <a:spcPct val="0"/>
              </a:spcBef>
              <a:spcAft>
                <a:spcPct val="0"/>
              </a:spcAft>
            </a:pPr>
            <a:r>
              <a:rPr lang="en-US" b="1" kern="1200">
                <a:solidFill>
                  <a:srgbClr val="000000"/>
                </a:solidFill>
                <a:latin typeface="Arial" pitchFamily="34" charset="0"/>
                <a:ea typeface="+mn-ea"/>
                <a:cs typeface="+mn-cs"/>
              </a:rPr>
              <a:t>Future Work</a:t>
            </a:r>
          </a:p>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0846" name="Text Box 14"/>
          <p:cNvSpPr txBox="1">
            <a:spLocks noChangeArrowheads="1"/>
          </p:cNvSpPr>
          <p:nvPr/>
        </p:nvSpPr>
        <p:spPr bwMode="auto">
          <a:xfrm>
            <a:off x="4800600" y="1295400"/>
            <a:ext cx="2114550" cy="366713"/>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b="1" kern="1200">
                <a:solidFill>
                  <a:srgbClr val="000000"/>
                </a:solidFill>
                <a:latin typeface="Arial" pitchFamily="34" charset="0"/>
                <a:ea typeface="+mn-ea"/>
                <a:cs typeface="+mn-cs"/>
              </a:rPr>
              <a:t>Significant Result</a:t>
            </a:r>
          </a:p>
        </p:txBody>
      </p:sp>
      <p:sp>
        <p:nvSpPr>
          <p:cNvPr id="120847" name="Text Box 15"/>
          <p:cNvSpPr txBox="1">
            <a:spLocks noChangeArrowheads="1"/>
          </p:cNvSpPr>
          <p:nvPr/>
        </p:nvSpPr>
        <p:spPr bwMode="auto">
          <a:xfrm>
            <a:off x="4800600" y="5257800"/>
            <a:ext cx="4159250" cy="1008063"/>
          </a:xfrm>
          <a:prstGeom prst="rect">
            <a:avLst/>
          </a:prstGeom>
          <a:noFill/>
          <a:ln w="9525">
            <a:noFill/>
            <a:miter lim="800000"/>
            <a:headEnd/>
            <a:tailEnd/>
          </a:ln>
          <a:effectLst/>
        </p:spPr>
        <p:txBody>
          <a:bodyPr wrap="none">
            <a:spAutoFit/>
          </a:bodyPr>
          <a:lstStyle/>
          <a:p>
            <a:pPr algn="l" rtl="0" fontAlgn="base">
              <a:spcBef>
                <a:spcPct val="0"/>
              </a:spcBef>
              <a:spcAft>
                <a:spcPct val="0"/>
              </a:spcAft>
              <a:buFontTx/>
              <a:buChar char="•"/>
            </a:pPr>
            <a:endParaRPr lang="en-US" sz="600" kern="1200">
              <a:solidFill>
                <a:srgbClr val="000000"/>
              </a:solidFill>
              <a:latin typeface="Arial" pitchFamily="34" charset="0"/>
              <a:ea typeface="+mn-ea"/>
              <a:cs typeface="+mn-cs"/>
            </a:endParaRPr>
          </a:p>
          <a:p>
            <a:pPr algn="l" rtl="0" fontAlgn="base">
              <a:spcBef>
                <a:spcPct val="0"/>
              </a:spcBef>
              <a:spcAft>
                <a:spcPct val="0"/>
              </a:spcAft>
              <a:buFontTx/>
              <a:buChar char="•"/>
            </a:pPr>
            <a:r>
              <a:rPr lang="en-US" kern="1200">
                <a:solidFill>
                  <a:srgbClr val="000000"/>
                </a:solidFill>
                <a:latin typeface="Arial" pitchFamily="34" charset="0"/>
                <a:ea typeface="+mn-ea"/>
                <a:cs typeface="+mn-cs"/>
              </a:rPr>
              <a:t> Product applications in ground</a:t>
            </a:r>
          </a:p>
          <a:p>
            <a:pPr algn="l" rtl="0" fontAlgn="base">
              <a:spcBef>
                <a:spcPct val="0"/>
              </a:spcBef>
              <a:spcAft>
                <a:spcPct val="0"/>
              </a:spcAft>
            </a:pPr>
            <a:r>
              <a:rPr lang="en-US" kern="1200">
                <a:solidFill>
                  <a:srgbClr val="000000"/>
                </a:solidFill>
                <a:latin typeface="Arial" pitchFamily="34" charset="0"/>
                <a:ea typeface="+mn-ea"/>
                <a:cs typeface="+mn-cs"/>
              </a:rPr>
              <a:t>   transportation, agriculture equipment,</a:t>
            </a:r>
          </a:p>
          <a:p>
            <a:pPr algn="l" rtl="0" fontAlgn="base">
              <a:spcBef>
                <a:spcPct val="0"/>
              </a:spcBef>
              <a:spcAft>
                <a:spcPct val="0"/>
              </a:spcAft>
            </a:pPr>
            <a:r>
              <a:rPr lang="en-US" kern="1200">
                <a:solidFill>
                  <a:srgbClr val="000000"/>
                </a:solidFill>
                <a:latin typeface="Arial" pitchFamily="34" charset="0"/>
                <a:ea typeface="+mn-ea"/>
                <a:cs typeface="+mn-cs"/>
              </a:rPr>
              <a:t>   and aerospace sectors.</a:t>
            </a:r>
          </a:p>
        </p:txBody>
      </p:sp>
      <p:sp>
        <p:nvSpPr>
          <p:cNvPr id="120848" name="Text Box 16"/>
          <p:cNvSpPr txBox="1">
            <a:spLocks noChangeArrowheads="1"/>
          </p:cNvSpPr>
          <p:nvPr/>
        </p:nvSpPr>
        <p:spPr bwMode="auto">
          <a:xfrm>
            <a:off x="5410200" y="2590800"/>
            <a:ext cx="306388" cy="2001838"/>
          </a:xfrm>
          <a:prstGeom prst="rect">
            <a:avLst/>
          </a:prstGeom>
          <a:noFill/>
          <a:ln w="9525">
            <a:noFill/>
            <a:miter lim="800000"/>
            <a:headEnd/>
            <a:tailEnd/>
          </a:ln>
          <a:effectLst/>
        </p:spPr>
        <p:txBody>
          <a:bodyPr rot="10800000" vert="eaVert">
            <a:spAutoFit/>
          </a:bodyPr>
          <a:lstStyle/>
          <a:p>
            <a:pPr algn="ctr" rtl="0" fontAlgn="base">
              <a:spcBef>
                <a:spcPct val="50000"/>
              </a:spcBef>
              <a:spcAft>
                <a:spcPct val="0"/>
              </a:spcAft>
            </a:pPr>
            <a:r>
              <a:rPr lang="en-US" sz="800" b="1" kern="1200">
                <a:solidFill>
                  <a:srgbClr val="000000"/>
                </a:solidFill>
                <a:latin typeface="Tahoma" pitchFamily="34" charset="0"/>
                <a:ea typeface="+mn-ea"/>
                <a:cs typeface="+mn-cs"/>
              </a:rPr>
              <a:t>Hardness (kg/mm</a:t>
            </a:r>
            <a:r>
              <a:rPr lang="en-US" sz="800" b="1" kern="1200" baseline="30000">
                <a:solidFill>
                  <a:srgbClr val="000000"/>
                </a:solidFill>
                <a:latin typeface="Tahoma" pitchFamily="34" charset="0"/>
                <a:ea typeface="+mn-ea"/>
                <a:cs typeface="+mn-cs"/>
              </a:rPr>
              <a:t>2)</a:t>
            </a:r>
            <a:endParaRPr lang="en-US" sz="1400" b="1" kern="1200">
              <a:solidFill>
                <a:srgbClr val="000000"/>
              </a:solidFill>
              <a:latin typeface="Tahoma" pitchFamily="34" charset="0"/>
              <a:ea typeface="+mn-ea"/>
              <a:cs typeface="+mn-cs"/>
            </a:endParaRPr>
          </a:p>
        </p:txBody>
      </p:sp>
      <p:sp>
        <p:nvSpPr>
          <p:cNvPr id="120849" name="Text Box 17"/>
          <p:cNvSpPr txBox="1">
            <a:spLocks noChangeArrowheads="1"/>
          </p:cNvSpPr>
          <p:nvPr/>
        </p:nvSpPr>
        <p:spPr bwMode="auto">
          <a:xfrm>
            <a:off x="5791200" y="4191000"/>
            <a:ext cx="762000" cy="358775"/>
          </a:xfrm>
          <a:prstGeom prst="rect">
            <a:avLst/>
          </a:prstGeom>
          <a:noFill/>
          <a:ln w="9525">
            <a:noFill/>
            <a:miter lim="800000"/>
            <a:headEnd/>
            <a:tailEnd/>
          </a:ln>
          <a:effectLst/>
        </p:spPr>
        <p:txBody>
          <a:bodyPr>
            <a:spAutoFit/>
          </a:bodyPr>
          <a:lstStyle/>
          <a:p>
            <a:pPr algn="ctr" rtl="0" fontAlgn="base">
              <a:spcBef>
                <a:spcPct val="50000"/>
              </a:spcBef>
              <a:spcAft>
                <a:spcPct val="0"/>
              </a:spcAft>
            </a:pPr>
            <a:r>
              <a:rPr lang="en-US" sz="700" b="1" kern="1200">
                <a:solidFill>
                  <a:srgbClr val="000000"/>
                </a:solidFill>
                <a:latin typeface="Tahoma" pitchFamily="34" charset="0"/>
                <a:ea typeface="+mn-ea"/>
                <a:cs typeface="+mn-cs"/>
              </a:rPr>
              <a:t>OFHC</a:t>
            </a:r>
          </a:p>
          <a:p>
            <a:pPr algn="ctr" rtl="0" fontAlgn="base">
              <a:spcBef>
                <a:spcPct val="50000"/>
              </a:spcBef>
              <a:spcAft>
                <a:spcPct val="0"/>
              </a:spcAft>
            </a:pPr>
            <a:r>
              <a:rPr lang="en-US" sz="700" b="1" kern="1200">
                <a:solidFill>
                  <a:srgbClr val="000000"/>
                </a:solidFill>
                <a:latin typeface="Tahoma" pitchFamily="34" charset="0"/>
                <a:ea typeface="+mn-ea"/>
                <a:cs typeface="+mn-cs"/>
              </a:rPr>
              <a:t>Copper</a:t>
            </a:r>
          </a:p>
        </p:txBody>
      </p:sp>
      <p:sp>
        <p:nvSpPr>
          <p:cNvPr id="120850" name="Text Box 18"/>
          <p:cNvSpPr txBox="1">
            <a:spLocks noChangeArrowheads="1"/>
          </p:cNvSpPr>
          <p:nvPr/>
        </p:nvSpPr>
        <p:spPr bwMode="auto">
          <a:xfrm>
            <a:off x="6172200" y="4191000"/>
            <a:ext cx="762000" cy="198438"/>
          </a:xfrm>
          <a:prstGeom prst="rect">
            <a:avLst/>
          </a:prstGeom>
          <a:noFill/>
          <a:ln w="9525">
            <a:noFill/>
            <a:miter lim="800000"/>
            <a:headEnd/>
            <a:tailEnd/>
          </a:ln>
          <a:effectLst/>
        </p:spPr>
        <p:txBody>
          <a:bodyPr>
            <a:spAutoFit/>
          </a:bodyPr>
          <a:lstStyle/>
          <a:p>
            <a:pPr algn="ctr" rtl="0" fontAlgn="base">
              <a:spcBef>
                <a:spcPct val="50000"/>
              </a:spcBef>
              <a:spcAft>
                <a:spcPct val="0"/>
              </a:spcAft>
            </a:pPr>
            <a:r>
              <a:rPr lang="en-US" sz="700" b="1" kern="1200">
                <a:solidFill>
                  <a:srgbClr val="000000"/>
                </a:solidFill>
                <a:latin typeface="Tahoma" pitchFamily="34" charset="0"/>
                <a:ea typeface="+mn-ea"/>
                <a:cs typeface="+mn-cs"/>
              </a:rPr>
              <a:t>Iron</a:t>
            </a:r>
          </a:p>
        </p:txBody>
      </p:sp>
      <p:sp>
        <p:nvSpPr>
          <p:cNvPr id="120851" name="Text Box 19"/>
          <p:cNvSpPr txBox="1">
            <a:spLocks noChangeArrowheads="1"/>
          </p:cNvSpPr>
          <p:nvPr/>
        </p:nvSpPr>
        <p:spPr bwMode="auto">
          <a:xfrm>
            <a:off x="6477000" y="4191000"/>
            <a:ext cx="762000" cy="358775"/>
          </a:xfrm>
          <a:prstGeom prst="rect">
            <a:avLst/>
          </a:prstGeom>
          <a:noFill/>
          <a:ln w="9525">
            <a:noFill/>
            <a:miter lim="800000"/>
            <a:headEnd/>
            <a:tailEnd/>
          </a:ln>
          <a:effectLst/>
        </p:spPr>
        <p:txBody>
          <a:bodyPr>
            <a:spAutoFit/>
          </a:bodyPr>
          <a:lstStyle/>
          <a:p>
            <a:pPr algn="ctr" rtl="0" fontAlgn="base">
              <a:spcBef>
                <a:spcPct val="50000"/>
              </a:spcBef>
              <a:spcAft>
                <a:spcPct val="0"/>
              </a:spcAft>
            </a:pPr>
            <a:r>
              <a:rPr lang="en-US" sz="700" b="1" kern="1200">
                <a:solidFill>
                  <a:srgbClr val="000000"/>
                </a:solidFill>
                <a:latin typeface="Tahoma" pitchFamily="34" charset="0"/>
                <a:ea typeface="+mn-ea"/>
                <a:cs typeface="+mn-cs"/>
              </a:rPr>
              <a:t>1018</a:t>
            </a:r>
          </a:p>
          <a:p>
            <a:pPr algn="ctr" rtl="0" fontAlgn="base">
              <a:spcBef>
                <a:spcPct val="50000"/>
              </a:spcBef>
              <a:spcAft>
                <a:spcPct val="0"/>
              </a:spcAft>
            </a:pPr>
            <a:r>
              <a:rPr lang="en-US" sz="700" b="1" kern="1200">
                <a:solidFill>
                  <a:srgbClr val="000000"/>
                </a:solidFill>
                <a:latin typeface="Tahoma" pitchFamily="34" charset="0"/>
                <a:ea typeface="+mn-ea"/>
                <a:cs typeface="+mn-cs"/>
              </a:rPr>
              <a:t>Steel</a:t>
            </a:r>
          </a:p>
        </p:txBody>
      </p:sp>
      <p:sp>
        <p:nvSpPr>
          <p:cNvPr id="120852" name="Text Box 20"/>
          <p:cNvSpPr txBox="1">
            <a:spLocks noChangeArrowheads="1"/>
          </p:cNvSpPr>
          <p:nvPr/>
        </p:nvSpPr>
        <p:spPr bwMode="auto">
          <a:xfrm>
            <a:off x="6781800" y="4191000"/>
            <a:ext cx="914400" cy="358775"/>
          </a:xfrm>
          <a:prstGeom prst="rect">
            <a:avLst/>
          </a:prstGeom>
          <a:noFill/>
          <a:ln w="9525">
            <a:noFill/>
            <a:miter lim="800000"/>
            <a:headEnd/>
            <a:tailEnd/>
          </a:ln>
          <a:effectLst/>
        </p:spPr>
        <p:txBody>
          <a:bodyPr>
            <a:spAutoFit/>
          </a:bodyPr>
          <a:lstStyle/>
          <a:p>
            <a:pPr algn="ctr" rtl="0" fontAlgn="base">
              <a:spcBef>
                <a:spcPct val="50000"/>
              </a:spcBef>
              <a:spcAft>
                <a:spcPct val="0"/>
              </a:spcAft>
            </a:pPr>
            <a:r>
              <a:rPr lang="en-US" sz="700" b="1" kern="1200">
                <a:solidFill>
                  <a:srgbClr val="000000"/>
                </a:solidFill>
                <a:latin typeface="Tahoma" pitchFamily="34" charset="0"/>
                <a:ea typeface="+mn-ea"/>
                <a:cs typeface="+mn-cs"/>
              </a:rPr>
              <a:t>Stainless</a:t>
            </a:r>
          </a:p>
          <a:p>
            <a:pPr algn="ctr" rtl="0" fontAlgn="base">
              <a:spcBef>
                <a:spcPct val="50000"/>
              </a:spcBef>
              <a:spcAft>
                <a:spcPct val="0"/>
              </a:spcAft>
            </a:pPr>
            <a:r>
              <a:rPr lang="en-US" sz="700" b="1" kern="1200">
                <a:solidFill>
                  <a:srgbClr val="000000"/>
                </a:solidFill>
                <a:latin typeface="Tahoma" pitchFamily="34" charset="0"/>
                <a:ea typeface="+mn-ea"/>
                <a:cs typeface="+mn-cs"/>
              </a:rPr>
              <a:t>Steel</a:t>
            </a:r>
          </a:p>
        </p:txBody>
      </p:sp>
      <p:sp>
        <p:nvSpPr>
          <p:cNvPr id="120853" name="Text Box 21"/>
          <p:cNvSpPr txBox="1">
            <a:spLocks noChangeArrowheads="1"/>
          </p:cNvSpPr>
          <p:nvPr/>
        </p:nvSpPr>
        <p:spPr bwMode="auto">
          <a:xfrm>
            <a:off x="7239000" y="4191000"/>
            <a:ext cx="914400" cy="198438"/>
          </a:xfrm>
          <a:prstGeom prst="rect">
            <a:avLst/>
          </a:prstGeom>
          <a:noFill/>
          <a:ln w="9525">
            <a:noFill/>
            <a:miter lim="800000"/>
            <a:headEnd/>
            <a:tailEnd/>
          </a:ln>
          <a:effectLst/>
        </p:spPr>
        <p:txBody>
          <a:bodyPr>
            <a:spAutoFit/>
          </a:bodyPr>
          <a:lstStyle/>
          <a:p>
            <a:pPr algn="ctr" rtl="0" fontAlgn="base">
              <a:spcBef>
                <a:spcPct val="50000"/>
              </a:spcBef>
              <a:spcAft>
                <a:spcPct val="0"/>
              </a:spcAft>
            </a:pPr>
            <a:r>
              <a:rPr lang="en-US" sz="700" b="1" kern="1200">
                <a:solidFill>
                  <a:srgbClr val="000000"/>
                </a:solidFill>
                <a:latin typeface="Tahoma" pitchFamily="34" charset="0"/>
                <a:ea typeface="+mn-ea"/>
                <a:cs typeface="+mn-cs"/>
              </a:rPr>
              <a:t>Nickel</a:t>
            </a:r>
          </a:p>
        </p:txBody>
      </p:sp>
      <p:sp>
        <p:nvSpPr>
          <p:cNvPr id="120854" name="Text Box 22"/>
          <p:cNvSpPr txBox="1">
            <a:spLocks noChangeArrowheads="1"/>
          </p:cNvSpPr>
          <p:nvPr/>
        </p:nvSpPr>
        <p:spPr bwMode="auto">
          <a:xfrm>
            <a:off x="4800600" y="4495800"/>
            <a:ext cx="4114800" cy="641350"/>
          </a:xfrm>
          <a:prstGeom prst="rect">
            <a:avLst/>
          </a:prstGeom>
          <a:noFill/>
          <a:ln w="9525">
            <a:noFill/>
            <a:miter lim="800000"/>
            <a:headEnd/>
            <a:tailEnd/>
          </a:ln>
          <a:effectLst/>
        </p:spPr>
        <p:txBody>
          <a:bodyPr>
            <a:spAutoFit/>
          </a:bodyPr>
          <a:lstStyle/>
          <a:p>
            <a:pPr algn="l" rtl="0" fontAlgn="base">
              <a:spcBef>
                <a:spcPct val="0"/>
              </a:spcBef>
              <a:spcAft>
                <a:spcPct val="0"/>
              </a:spcAft>
              <a:buFontTx/>
              <a:buChar char="•"/>
            </a:pPr>
            <a:r>
              <a:rPr lang="en-US" kern="1200">
                <a:solidFill>
                  <a:srgbClr val="000000"/>
                </a:solidFill>
                <a:latin typeface="Arial" pitchFamily="34" charset="0"/>
                <a:ea typeface="+mn-ea"/>
                <a:cs typeface="+mn-cs"/>
              </a:rPr>
              <a:t> Large volume production</a:t>
            </a:r>
          </a:p>
          <a:p>
            <a:pPr algn="l" rtl="0" fontAlgn="base">
              <a:spcBef>
                <a:spcPct val="0"/>
              </a:spcBef>
              <a:spcAft>
                <a:spcPct val="0"/>
              </a:spcAft>
              <a:buFontTx/>
              <a:buChar char="•"/>
            </a:pPr>
            <a:r>
              <a:rPr lang="en-US" kern="1200">
                <a:solidFill>
                  <a:srgbClr val="000000"/>
                </a:solidFill>
                <a:latin typeface="Arial" pitchFamily="34" charset="0"/>
                <a:ea typeface="+mn-ea"/>
                <a:cs typeface="+mn-cs"/>
              </a:rPr>
              <a:t> Cost ~ $1/lb over cost of raw material</a:t>
            </a:r>
          </a:p>
        </p:txBody>
      </p:sp>
      <p:sp>
        <p:nvSpPr>
          <p:cNvPr id="120855" name="Line 23"/>
          <p:cNvSpPr>
            <a:spLocks noChangeShapeType="1"/>
          </p:cNvSpPr>
          <p:nvPr/>
        </p:nvSpPr>
        <p:spPr bwMode="auto">
          <a:xfrm>
            <a:off x="0" y="5257800"/>
            <a:ext cx="4724400" cy="0"/>
          </a:xfrm>
          <a:prstGeom prst="line">
            <a:avLst/>
          </a:prstGeom>
          <a:noFill/>
          <a:ln w="28575">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0856" name="Text Box 24"/>
          <p:cNvSpPr txBox="1">
            <a:spLocks noChangeArrowheads="1"/>
          </p:cNvSpPr>
          <p:nvPr/>
        </p:nvSpPr>
        <p:spPr bwMode="auto">
          <a:xfrm>
            <a:off x="8534400" y="2057400"/>
            <a:ext cx="609600" cy="398463"/>
          </a:xfrm>
          <a:prstGeom prst="rect">
            <a:avLst/>
          </a:prstGeom>
          <a:noFill/>
          <a:ln w="9525">
            <a:noFill/>
            <a:miter lim="800000"/>
            <a:headEnd/>
            <a:tailEnd/>
          </a:ln>
          <a:effectLst/>
        </p:spPr>
        <p:txBody>
          <a:bodyPr anchor="ctr" anchorCtr="1">
            <a:spAutoFit/>
          </a:bodyPr>
          <a:lstStyle/>
          <a:p>
            <a:pPr algn="l" rtl="0" fontAlgn="base">
              <a:spcBef>
                <a:spcPct val="50000"/>
              </a:spcBef>
              <a:spcAft>
                <a:spcPct val="0"/>
              </a:spcAft>
            </a:pPr>
            <a:r>
              <a:rPr lang="en-US" sz="800" b="1" kern="1200">
                <a:solidFill>
                  <a:srgbClr val="000000"/>
                </a:solidFill>
                <a:latin typeface="Arial" pitchFamily="34" charset="0"/>
                <a:ea typeface="+mn-ea"/>
                <a:cs typeface="+mn-cs"/>
              </a:rPr>
              <a:t>TEM</a:t>
            </a:r>
          </a:p>
          <a:p>
            <a:pPr algn="l" rtl="0" fontAlgn="base">
              <a:spcBef>
                <a:spcPct val="50000"/>
              </a:spcBef>
              <a:spcAft>
                <a:spcPct val="0"/>
              </a:spcAft>
            </a:pPr>
            <a:r>
              <a:rPr lang="en-US" sz="800" b="1" kern="1200">
                <a:solidFill>
                  <a:srgbClr val="000000"/>
                </a:solidFill>
                <a:latin typeface="Arial" pitchFamily="34" charset="0"/>
                <a:ea typeface="+mn-ea"/>
                <a:cs typeface="+mn-cs"/>
              </a:rPr>
              <a:t>Image</a:t>
            </a:r>
          </a:p>
        </p:txBody>
      </p:sp>
      <p:grpSp>
        <p:nvGrpSpPr>
          <p:cNvPr id="2" name="Group 25"/>
          <p:cNvGrpSpPr>
            <a:grpSpLocks noChangeAspect="1"/>
          </p:cNvGrpSpPr>
          <p:nvPr/>
        </p:nvGrpSpPr>
        <p:grpSpPr bwMode="auto">
          <a:xfrm>
            <a:off x="7010400" y="1676400"/>
            <a:ext cx="1524000" cy="1143000"/>
            <a:chOff x="6360" y="1440"/>
            <a:chExt cx="5662" cy="4490"/>
          </a:xfrm>
        </p:grpSpPr>
        <p:pic>
          <p:nvPicPr>
            <p:cNvPr id="120858" name="Picture 26" descr="F:\K8\aCu60x_2.jpg"/>
            <p:cNvPicPr>
              <a:picLocks noChangeAspect="1" noChangeArrowheads="1"/>
            </p:cNvPicPr>
            <p:nvPr/>
          </p:nvPicPr>
          <p:blipFill>
            <a:blip r:embed="rId11" r:link="rId12" cstate="print"/>
            <a:srcRect/>
            <a:stretch>
              <a:fillRect/>
            </a:stretch>
          </p:blipFill>
          <p:spPr bwMode="auto">
            <a:xfrm>
              <a:off x="6360" y="1440"/>
              <a:ext cx="5662" cy="4490"/>
            </a:xfrm>
            <a:prstGeom prst="rect">
              <a:avLst/>
            </a:prstGeom>
            <a:noFill/>
            <a:ln w="9525">
              <a:noFill/>
              <a:miter lim="800000"/>
              <a:headEnd/>
              <a:tailEnd/>
            </a:ln>
          </p:spPr>
        </p:pic>
        <p:pic>
          <p:nvPicPr>
            <p:cNvPr id="120859" name="Picture 27" descr="F:\K8\aCu60x_2d.jpg"/>
            <p:cNvPicPr>
              <a:picLocks noChangeAspect="1" noChangeArrowheads="1"/>
            </p:cNvPicPr>
            <p:nvPr/>
          </p:nvPicPr>
          <p:blipFill>
            <a:blip r:embed="rId13" r:link="rId14" cstate="print"/>
            <a:srcRect/>
            <a:stretch>
              <a:fillRect/>
            </a:stretch>
          </p:blipFill>
          <p:spPr bwMode="auto">
            <a:xfrm>
              <a:off x="10320" y="1440"/>
              <a:ext cx="1672" cy="1326"/>
            </a:xfrm>
            <a:prstGeom prst="rect">
              <a:avLst/>
            </a:prstGeom>
            <a:noFill/>
            <a:ln w="9525">
              <a:noFill/>
              <a:miter lim="800000"/>
              <a:headEnd/>
              <a:tailEnd/>
            </a:ln>
          </p:spPr>
        </p:pic>
      </p:grpSp>
      <p:sp>
        <p:nvSpPr>
          <p:cNvPr id="120860" name="Line 28"/>
          <p:cNvSpPr>
            <a:spLocks noChangeAspect="1" noChangeShapeType="1"/>
          </p:cNvSpPr>
          <p:nvPr/>
        </p:nvSpPr>
        <p:spPr bwMode="auto">
          <a:xfrm>
            <a:off x="8686800" y="2743200"/>
            <a:ext cx="152400" cy="1588"/>
          </a:xfrm>
          <a:prstGeom prst="line">
            <a:avLst/>
          </a:prstGeom>
          <a:noFill/>
          <a:ln w="9525">
            <a:solidFill>
              <a:schemeClr val="tx1"/>
            </a:solidFill>
            <a:round/>
            <a:headEnd/>
            <a:tailEnd/>
          </a:ln>
          <a:effectLst/>
        </p:spPr>
        <p:txBody>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0861" name="Text Box 29"/>
          <p:cNvSpPr txBox="1">
            <a:spLocks noChangeArrowheads="1"/>
          </p:cNvSpPr>
          <p:nvPr/>
        </p:nvSpPr>
        <p:spPr bwMode="auto">
          <a:xfrm>
            <a:off x="8458200" y="2743200"/>
            <a:ext cx="685800" cy="214313"/>
          </a:xfrm>
          <a:prstGeom prst="rect">
            <a:avLst/>
          </a:prstGeom>
          <a:noFill/>
          <a:ln w="9525">
            <a:noFill/>
            <a:miter lim="800000"/>
            <a:headEnd/>
            <a:tailEnd/>
          </a:ln>
          <a:effectLst/>
        </p:spPr>
        <p:txBody>
          <a:bodyPr>
            <a:spAutoFit/>
          </a:bodyPr>
          <a:lstStyle/>
          <a:p>
            <a:pPr algn="ctr" rtl="0" fontAlgn="base">
              <a:spcBef>
                <a:spcPct val="50000"/>
              </a:spcBef>
              <a:spcAft>
                <a:spcPct val="0"/>
              </a:spcAft>
            </a:pPr>
            <a:r>
              <a:rPr lang="en-US" sz="800" b="1" kern="1200">
                <a:solidFill>
                  <a:srgbClr val="000000"/>
                </a:solidFill>
                <a:latin typeface="Arial" pitchFamily="34" charset="0"/>
                <a:ea typeface="+mn-ea"/>
                <a:cs typeface="+mn-cs"/>
              </a:rPr>
              <a:t>200 nm</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sz="2400"/>
              <a:t>Air Vehicle Morphing- why?</a:t>
            </a:r>
            <a:br>
              <a:rPr lang="en-US" sz="2400"/>
            </a:br>
            <a:r>
              <a:rPr lang="en-US" sz="2400"/>
              <a:t>sensor to shooter combined</a:t>
            </a:r>
          </a:p>
        </p:txBody>
      </p:sp>
      <p:sp>
        <p:nvSpPr>
          <p:cNvPr id="122883" name="Rectangle 3"/>
          <p:cNvSpPr>
            <a:spLocks noChangeArrowheads="1"/>
          </p:cNvSpPr>
          <p:nvPr/>
        </p:nvSpPr>
        <p:spPr bwMode="auto">
          <a:xfrm>
            <a:off x="5867400" y="3048000"/>
            <a:ext cx="2235200" cy="1019175"/>
          </a:xfrm>
          <a:prstGeom prst="rect">
            <a:avLst/>
          </a:prstGeom>
          <a:solidFill>
            <a:srgbClr val="FFFF66"/>
          </a:solidFill>
          <a:ln w="12700">
            <a:solidFill>
              <a:schemeClr val="tx1"/>
            </a:solidFill>
            <a:miter lim="800000"/>
            <a:headEnd/>
            <a:tailEnd/>
          </a:ln>
          <a:effectLst/>
        </p:spPr>
        <p:txBody>
          <a:bodyPr anchor="ctr">
            <a:spAutoFit/>
          </a:bodyPr>
          <a:lstStyle/>
          <a:p>
            <a:pPr algn="ctr" rtl="0" eaLnBrk="0" fontAlgn="base" hangingPunct="0">
              <a:spcBef>
                <a:spcPct val="0"/>
              </a:spcBef>
              <a:spcAft>
                <a:spcPct val="0"/>
              </a:spcAft>
            </a:pPr>
            <a:r>
              <a:rPr lang="en-US" sz="2000" kern="1200">
                <a:solidFill>
                  <a:srgbClr val="000000"/>
                </a:solidFill>
                <a:latin typeface="Arial" pitchFamily="34" charset="0"/>
                <a:ea typeface="+mn-ea"/>
                <a:cs typeface="+mn-cs"/>
              </a:rPr>
              <a:t>Attack mission:</a:t>
            </a:r>
          </a:p>
          <a:p>
            <a:pPr algn="ctr" rtl="0" eaLnBrk="0" fontAlgn="base" hangingPunct="0">
              <a:spcBef>
                <a:spcPct val="0"/>
              </a:spcBef>
              <a:spcAft>
                <a:spcPct val="0"/>
              </a:spcAft>
            </a:pPr>
            <a:r>
              <a:rPr lang="en-US" sz="2000" kern="1200">
                <a:solidFill>
                  <a:srgbClr val="000000"/>
                </a:solidFill>
                <a:latin typeface="Arial" pitchFamily="34" charset="0"/>
                <a:ea typeface="+mn-ea"/>
                <a:cs typeface="+mn-cs"/>
              </a:rPr>
              <a:t>High speed dash, </a:t>
            </a:r>
          </a:p>
          <a:p>
            <a:pPr algn="ctr" rtl="0" eaLnBrk="0" fontAlgn="base" hangingPunct="0">
              <a:spcBef>
                <a:spcPct val="0"/>
              </a:spcBef>
              <a:spcAft>
                <a:spcPct val="0"/>
              </a:spcAft>
            </a:pPr>
            <a:r>
              <a:rPr lang="en-US" sz="2000" kern="1200">
                <a:solidFill>
                  <a:srgbClr val="000000"/>
                </a:solidFill>
                <a:latin typeface="Arial" pitchFamily="34" charset="0"/>
                <a:ea typeface="+mn-ea"/>
                <a:cs typeface="+mn-cs"/>
              </a:rPr>
              <a:t>high speed turns</a:t>
            </a:r>
          </a:p>
        </p:txBody>
      </p:sp>
      <p:sp>
        <p:nvSpPr>
          <p:cNvPr id="122884" name="AutoShape 4"/>
          <p:cNvSpPr>
            <a:spLocks noChangeArrowheads="1"/>
          </p:cNvSpPr>
          <p:nvPr/>
        </p:nvSpPr>
        <p:spPr bwMode="auto">
          <a:xfrm>
            <a:off x="4151313" y="5334000"/>
            <a:ext cx="1371600" cy="457200"/>
          </a:xfrm>
          <a:prstGeom prst="rightArrow">
            <a:avLst>
              <a:gd name="adj1" fmla="val 50000"/>
              <a:gd name="adj2" fmla="val 75000"/>
            </a:avLst>
          </a:prstGeom>
          <a:solidFill>
            <a:srgbClr val="FF0000"/>
          </a:solidFill>
          <a:ln w="12700">
            <a:solidFill>
              <a:schemeClr val="tx1"/>
            </a:solid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grpSp>
        <p:nvGrpSpPr>
          <p:cNvPr id="2" name="Group 5"/>
          <p:cNvGrpSpPr>
            <a:grpSpLocks/>
          </p:cNvGrpSpPr>
          <p:nvPr/>
        </p:nvGrpSpPr>
        <p:grpSpPr bwMode="auto">
          <a:xfrm>
            <a:off x="4876800" y="1752600"/>
            <a:ext cx="3821113" cy="1096963"/>
            <a:chOff x="498" y="1102"/>
            <a:chExt cx="2407" cy="691"/>
          </a:xfrm>
        </p:grpSpPr>
        <p:pic>
          <p:nvPicPr>
            <p:cNvPr id="122886" name="Picture 6" descr="F16camo"/>
            <p:cNvPicPr>
              <a:picLocks noChangeAspect="1" noChangeArrowheads="1"/>
            </p:cNvPicPr>
            <p:nvPr/>
          </p:nvPicPr>
          <p:blipFill>
            <a:blip r:embed="rId3"/>
            <a:srcRect/>
            <a:stretch>
              <a:fillRect/>
            </a:stretch>
          </p:blipFill>
          <p:spPr bwMode="auto">
            <a:xfrm>
              <a:off x="498" y="1102"/>
              <a:ext cx="1163" cy="690"/>
            </a:xfrm>
            <a:prstGeom prst="rect">
              <a:avLst/>
            </a:prstGeom>
            <a:noFill/>
          </p:spPr>
        </p:pic>
        <p:pic>
          <p:nvPicPr>
            <p:cNvPr id="122887" name="Picture 7" descr="AV-8B"/>
            <p:cNvPicPr>
              <a:picLocks noChangeAspect="1" noChangeArrowheads="1"/>
            </p:cNvPicPr>
            <p:nvPr/>
          </p:nvPicPr>
          <p:blipFill>
            <a:blip r:embed="rId4"/>
            <a:srcRect/>
            <a:stretch>
              <a:fillRect/>
            </a:stretch>
          </p:blipFill>
          <p:spPr bwMode="auto">
            <a:xfrm>
              <a:off x="1730" y="1102"/>
              <a:ext cx="1175" cy="691"/>
            </a:xfrm>
            <a:prstGeom prst="rect">
              <a:avLst/>
            </a:prstGeom>
            <a:noFill/>
          </p:spPr>
        </p:pic>
      </p:grpSp>
      <p:sp>
        <p:nvSpPr>
          <p:cNvPr id="122888" name="Rectangle 8"/>
          <p:cNvSpPr>
            <a:spLocks noChangeArrowheads="1"/>
          </p:cNvSpPr>
          <p:nvPr/>
        </p:nvSpPr>
        <p:spPr bwMode="auto">
          <a:xfrm>
            <a:off x="1447800" y="3048000"/>
            <a:ext cx="2266950" cy="1019175"/>
          </a:xfrm>
          <a:prstGeom prst="rect">
            <a:avLst/>
          </a:prstGeom>
          <a:solidFill>
            <a:srgbClr val="FFFF66"/>
          </a:solidFill>
          <a:ln w="12700">
            <a:solidFill>
              <a:schemeClr val="tx1"/>
            </a:solidFill>
            <a:miter lim="800000"/>
            <a:headEnd/>
            <a:tailEnd/>
          </a:ln>
          <a:effectLst/>
        </p:spPr>
        <p:txBody>
          <a:bodyPr anchor="ctr">
            <a:spAutoFit/>
          </a:bodyPr>
          <a:lstStyle/>
          <a:p>
            <a:pPr algn="ctr" rtl="0" eaLnBrk="0" fontAlgn="base" hangingPunct="0">
              <a:spcBef>
                <a:spcPct val="0"/>
              </a:spcBef>
              <a:spcAft>
                <a:spcPct val="0"/>
              </a:spcAft>
            </a:pPr>
            <a:r>
              <a:rPr lang="en-US" sz="2000" kern="1200">
                <a:solidFill>
                  <a:srgbClr val="000000"/>
                </a:solidFill>
                <a:latin typeface="Arial" pitchFamily="34" charset="0"/>
                <a:ea typeface="+mn-ea"/>
                <a:cs typeface="+mn-cs"/>
              </a:rPr>
              <a:t>ISR mission:</a:t>
            </a:r>
          </a:p>
          <a:p>
            <a:pPr algn="ctr" rtl="0" eaLnBrk="0" fontAlgn="base" hangingPunct="0">
              <a:spcBef>
                <a:spcPct val="0"/>
              </a:spcBef>
              <a:spcAft>
                <a:spcPct val="0"/>
              </a:spcAft>
            </a:pPr>
            <a:r>
              <a:rPr lang="en-US" sz="2000" kern="1200">
                <a:solidFill>
                  <a:srgbClr val="000000"/>
                </a:solidFill>
                <a:latin typeface="Arial" pitchFamily="34" charset="0"/>
                <a:ea typeface="+mn-ea"/>
                <a:cs typeface="+mn-cs"/>
              </a:rPr>
              <a:t>High altitude, long range / endurance</a:t>
            </a:r>
          </a:p>
        </p:txBody>
      </p:sp>
      <p:grpSp>
        <p:nvGrpSpPr>
          <p:cNvPr id="3" name="Group 9"/>
          <p:cNvGrpSpPr>
            <a:grpSpLocks/>
          </p:cNvGrpSpPr>
          <p:nvPr/>
        </p:nvGrpSpPr>
        <p:grpSpPr bwMode="auto">
          <a:xfrm>
            <a:off x="990600" y="1752600"/>
            <a:ext cx="3381375" cy="1095375"/>
            <a:chOff x="3318" y="1102"/>
            <a:chExt cx="2130" cy="690"/>
          </a:xfrm>
        </p:grpSpPr>
        <p:pic>
          <p:nvPicPr>
            <p:cNvPr id="122890" name="Picture 10" descr="global hawk"/>
            <p:cNvPicPr>
              <a:picLocks noChangeAspect="1" noChangeArrowheads="1"/>
            </p:cNvPicPr>
            <p:nvPr/>
          </p:nvPicPr>
          <p:blipFill>
            <a:blip r:embed="rId5"/>
            <a:srcRect/>
            <a:stretch>
              <a:fillRect/>
            </a:stretch>
          </p:blipFill>
          <p:spPr bwMode="auto">
            <a:xfrm>
              <a:off x="3318" y="1102"/>
              <a:ext cx="1036" cy="690"/>
            </a:xfrm>
            <a:prstGeom prst="rect">
              <a:avLst/>
            </a:prstGeom>
            <a:noFill/>
          </p:spPr>
        </p:pic>
        <p:pic>
          <p:nvPicPr>
            <p:cNvPr id="122891" name="Picture 11" descr="u2s_01"/>
            <p:cNvPicPr>
              <a:picLocks noChangeAspect="1" noChangeArrowheads="1"/>
            </p:cNvPicPr>
            <p:nvPr/>
          </p:nvPicPr>
          <p:blipFill>
            <a:blip r:embed="rId6"/>
            <a:srcRect/>
            <a:stretch>
              <a:fillRect/>
            </a:stretch>
          </p:blipFill>
          <p:spPr bwMode="auto">
            <a:xfrm>
              <a:off x="4394" y="1102"/>
              <a:ext cx="1054" cy="690"/>
            </a:xfrm>
            <a:prstGeom prst="rect">
              <a:avLst/>
            </a:prstGeom>
            <a:noFill/>
          </p:spPr>
        </p:pic>
      </p:grpSp>
      <p:sp>
        <p:nvSpPr>
          <p:cNvPr id="122892" name="AutoShape 12"/>
          <p:cNvSpPr>
            <a:spLocks noChangeArrowheads="1"/>
          </p:cNvSpPr>
          <p:nvPr/>
        </p:nvSpPr>
        <p:spPr bwMode="auto">
          <a:xfrm>
            <a:off x="4230688" y="3200400"/>
            <a:ext cx="1371600" cy="457200"/>
          </a:xfrm>
          <a:prstGeom prst="rightArrow">
            <a:avLst>
              <a:gd name="adj1" fmla="val 50000"/>
              <a:gd name="adj2" fmla="val 75000"/>
            </a:avLst>
          </a:prstGeom>
          <a:solidFill>
            <a:schemeClr val="accent1"/>
          </a:solidFill>
          <a:ln w="9525">
            <a:solidFill>
              <a:schemeClr val="tx1"/>
            </a:solid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2893" name="AutoShape 13"/>
          <p:cNvSpPr>
            <a:spLocks noChangeArrowheads="1"/>
          </p:cNvSpPr>
          <p:nvPr/>
        </p:nvSpPr>
        <p:spPr bwMode="auto">
          <a:xfrm>
            <a:off x="4459288" y="2971800"/>
            <a:ext cx="914400" cy="9144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rgbClr val="FF0000"/>
            </a:solid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grpSp>
        <p:nvGrpSpPr>
          <p:cNvPr id="4" name="Group 14"/>
          <p:cNvGrpSpPr>
            <a:grpSpLocks/>
          </p:cNvGrpSpPr>
          <p:nvPr/>
        </p:nvGrpSpPr>
        <p:grpSpPr bwMode="auto">
          <a:xfrm>
            <a:off x="1143000" y="4495800"/>
            <a:ext cx="2543175" cy="1554163"/>
            <a:chOff x="3582" y="2932"/>
            <a:chExt cx="1602" cy="979"/>
          </a:xfrm>
        </p:grpSpPr>
        <p:pic>
          <p:nvPicPr>
            <p:cNvPr id="122895" name="Picture 15" descr="falcon_inflight"/>
            <p:cNvPicPr>
              <a:picLocks noChangeAspect="1" noChangeArrowheads="1"/>
            </p:cNvPicPr>
            <p:nvPr/>
          </p:nvPicPr>
          <p:blipFill>
            <a:blip r:embed="rId7"/>
            <a:srcRect/>
            <a:stretch>
              <a:fillRect/>
            </a:stretch>
          </p:blipFill>
          <p:spPr bwMode="auto">
            <a:xfrm>
              <a:off x="3591" y="2932"/>
              <a:ext cx="1584" cy="691"/>
            </a:xfrm>
            <a:prstGeom prst="rect">
              <a:avLst/>
            </a:prstGeom>
            <a:noFill/>
          </p:spPr>
        </p:pic>
        <p:sp>
          <p:nvSpPr>
            <p:cNvPr id="122896" name="Rectangle 16"/>
            <p:cNvSpPr>
              <a:spLocks noChangeArrowheads="1"/>
            </p:cNvSpPr>
            <p:nvPr/>
          </p:nvSpPr>
          <p:spPr bwMode="auto">
            <a:xfrm>
              <a:off x="3582" y="3653"/>
              <a:ext cx="1602" cy="258"/>
            </a:xfrm>
            <a:prstGeom prst="rect">
              <a:avLst/>
            </a:prstGeom>
            <a:solidFill>
              <a:srgbClr val="66FF99"/>
            </a:solidFill>
            <a:ln w="12700">
              <a:solidFill>
                <a:schemeClr val="tx1"/>
              </a:solidFill>
              <a:miter lim="800000"/>
              <a:headEnd/>
              <a:tailEnd/>
            </a:ln>
            <a:effectLst/>
          </p:spPr>
          <p:txBody>
            <a:bodyPr anchor="ctr">
              <a:spAutoFit/>
            </a:bodyPr>
            <a:lstStyle/>
            <a:p>
              <a:pPr algn="ctr" rtl="0" eaLnBrk="0" fontAlgn="base" hangingPunct="0">
                <a:spcBef>
                  <a:spcPct val="0"/>
                </a:spcBef>
                <a:spcAft>
                  <a:spcPct val="0"/>
                </a:spcAft>
              </a:pPr>
              <a:r>
                <a:rPr lang="en-US" sz="2000" kern="1200">
                  <a:solidFill>
                    <a:srgbClr val="000000"/>
                  </a:solidFill>
                  <a:latin typeface="Arial" pitchFamily="34" charset="0"/>
                  <a:ea typeface="+mn-ea"/>
                  <a:cs typeface="+mn-cs"/>
                </a:rPr>
                <a:t>Hunt: soar, observe</a:t>
              </a:r>
            </a:p>
          </p:txBody>
        </p:sp>
      </p:grpSp>
      <p:grpSp>
        <p:nvGrpSpPr>
          <p:cNvPr id="5" name="Group 17"/>
          <p:cNvGrpSpPr>
            <a:grpSpLocks/>
          </p:cNvGrpSpPr>
          <p:nvPr/>
        </p:nvGrpSpPr>
        <p:grpSpPr bwMode="auto">
          <a:xfrm>
            <a:off x="5638800" y="4419600"/>
            <a:ext cx="2841625" cy="1657350"/>
            <a:chOff x="816" y="2867"/>
            <a:chExt cx="1790" cy="1044"/>
          </a:xfrm>
        </p:grpSpPr>
        <p:pic>
          <p:nvPicPr>
            <p:cNvPr id="122898" name="Picture 18" descr="rhfoto54b-landing"/>
            <p:cNvPicPr>
              <a:picLocks noChangeAspect="1" noChangeArrowheads="1"/>
            </p:cNvPicPr>
            <p:nvPr/>
          </p:nvPicPr>
          <p:blipFill>
            <a:blip r:embed="rId8"/>
            <a:srcRect/>
            <a:stretch>
              <a:fillRect/>
            </a:stretch>
          </p:blipFill>
          <p:spPr bwMode="auto">
            <a:xfrm>
              <a:off x="1294" y="2867"/>
              <a:ext cx="835" cy="756"/>
            </a:xfrm>
            <a:prstGeom prst="rect">
              <a:avLst/>
            </a:prstGeom>
            <a:noFill/>
          </p:spPr>
        </p:pic>
        <p:sp>
          <p:nvSpPr>
            <p:cNvPr id="122899" name="Rectangle 19"/>
            <p:cNvSpPr>
              <a:spLocks noChangeArrowheads="1"/>
            </p:cNvSpPr>
            <p:nvPr/>
          </p:nvSpPr>
          <p:spPr bwMode="auto">
            <a:xfrm>
              <a:off x="816" y="3653"/>
              <a:ext cx="1790" cy="258"/>
            </a:xfrm>
            <a:prstGeom prst="rect">
              <a:avLst/>
            </a:prstGeom>
            <a:solidFill>
              <a:srgbClr val="66FF99"/>
            </a:solidFill>
            <a:ln w="12700">
              <a:solidFill>
                <a:schemeClr val="tx1"/>
              </a:solidFill>
              <a:miter lim="800000"/>
              <a:headEnd/>
              <a:tailEnd/>
            </a:ln>
            <a:effectLst/>
          </p:spPr>
          <p:txBody>
            <a:bodyPr anchor="ctr">
              <a:spAutoFit/>
            </a:bodyPr>
            <a:lstStyle/>
            <a:p>
              <a:pPr algn="ctr" rtl="0" eaLnBrk="0" fontAlgn="base" hangingPunct="0">
                <a:spcBef>
                  <a:spcPct val="0"/>
                </a:spcBef>
                <a:spcAft>
                  <a:spcPct val="0"/>
                </a:spcAft>
              </a:pPr>
              <a:r>
                <a:rPr lang="en-US" sz="2000" kern="1200">
                  <a:solidFill>
                    <a:srgbClr val="000000"/>
                  </a:solidFill>
                  <a:latin typeface="Arial" pitchFamily="34" charset="0"/>
                  <a:ea typeface="+mn-ea"/>
                  <a:cs typeface="+mn-cs"/>
                </a:rPr>
                <a:t>Attack: dive, maneuver</a:t>
              </a:r>
            </a:p>
          </p:txBody>
        </p:sp>
      </p:gr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sz="quarter"/>
          </p:nvPr>
        </p:nvSpPr>
        <p:spPr>
          <a:xfrm>
            <a:off x="228600" y="838200"/>
            <a:ext cx="8686800" cy="609600"/>
          </a:xfrm>
        </p:spPr>
        <p:txBody>
          <a:bodyPr/>
          <a:lstStyle/>
          <a:p>
            <a:r>
              <a:rPr lang="en-US" sz="2700"/>
              <a:t>Boeing / Purdue AAE Morphing Aircraft Research</a:t>
            </a:r>
          </a:p>
        </p:txBody>
      </p:sp>
      <p:sp>
        <p:nvSpPr>
          <p:cNvPr id="124931" name="Rectangle 3"/>
          <p:cNvSpPr>
            <a:spLocks noGrp="1" noChangeArrowheads="1"/>
          </p:cNvSpPr>
          <p:nvPr>
            <p:ph sz="quarter" idx="1"/>
          </p:nvPr>
        </p:nvSpPr>
        <p:spPr>
          <a:xfrm>
            <a:off x="0" y="1219200"/>
            <a:ext cx="4478338" cy="2319338"/>
          </a:xfrm>
        </p:spPr>
        <p:txBody>
          <a:bodyPr/>
          <a:lstStyle/>
          <a:p>
            <a:pPr marL="342900" indent="-342900">
              <a:spcBef>
                <a:spcPct val="0"/>
              </a:spcBef>
              <a:buFont typeface="Times" pitchFamily="48" charset="0"/>
              <a:buNone/>
            </a:pPr>
            <a:r>
              <a:rPr lang="en-US" sz="2000" u="sng"/>
              <a:t>Morphing aircraft description</a:t>
            </a:r>
          </a:p>
          <a:p>
            <a:pPr marL="342900" indent="-342900">
              <a:spcBef>
                <a:spcPct val="0"/>
              </a:spcBef>
              <a:buFont typeface="Times" pitchFamily="48" charset="0"/>
              <a:buNone/>
            </a:pPr>
            <a:r>
              <a:rPr lang="en-US" sz="1800"/>
              <a:t>Use recent advances in smart materials / adaptive structures to make significant shape changes during flight</a:t>
            </a:r>
          </a:p>
          <a:p>
            <a:pPr marL="342900" indent="-342900">
              <a:spcBef>
                <a:spcPct val="0"/>
              </a:spcBef>
              <a:buFont typeface="Times" pitchFamily="48" charset="0"/>
              <a:buNone/>
            </a:pPr>
            <a:r>
              <a:rPr lang="en-US" sz="1800"/>
              <a:t>Provide new capabilities for military and civilian multi-role aircraft applications</a:t>
            </a:r>
            <a:endParaRPr lang="en-US" sz="2000"/>
          </a:p>
        </p:txBody>
      </p:sp>
      <p:sp>
        <p:nvSpPr>
          <p:cNvPr id="124932" name="Rectangle 4"/>
          <p:cNvSpPr>
            <a:spLocks noGrp="1" noChangeArrowheads="1"/>
          </p:cNvSpPr>
          <p:nvPr>
            <p:ph sz="quarter" idx="3"/>
          </p:nvPr>
        </p:nvSpPr>
        <p:spPr>
          <a:xfrm>
            <a:off x="838200" y="3840163"/>
            <a:ext cx="3806825" cy="1951037"/>
          </a:xfrm>
          <a:noFill/>
          <a:ln/>
        </p:spPr>
        <p:txBody>
          <a:bodyPr/>
          <a:lstStyle/>
          <a:p>
            <a:pPr marL="342900" indent="-342900">
              <a:spcBef>
                <a:spcPct val="0"/>
              </a:spcBef>
              <a:buFont typeface="Times" pitchFamily="48" charset="0"/>
              <a:buNone/>
            </a:pPr>
            <a:r>
              <a:rPr lang="en-US" sz="2000" u="sng"/>
              <a:t>Office of Naval Research Effort</a:t>
            </a:r>
            <a:r>
              <a:rPr lang="en-US" sz="1800"/>
              <a:t> </a:t>
            </a:r>
          </a:p>
          <a:p>
            <a:pPr marL="342900" indent="-342900">
              <a:spcBef>
                <a:spcPct val="0"/>
              </a:spcBef>
              <a:buFont typeface="Times" pitchFamily="48" charset="0"/>
              <a:buNone/>
            </a:pPr>
            <a:r>
              <a:rPr lang="en-US" sz="1800"/>
              <a:t>“Naval Morphing Aircraft Capability and Feasibility Study” </a:t>
            </a:r>
          </a:p>
          <a:p>
            <a:pPr marL="342900" indent="-342900">
              <a:spcBef>
                <a:spcPct val="0"/>
              </a:spcBef>
              <a:buFont typeface="Times" pitchFamily="48" charset="0"/>
              <a:buNone/>
            </a:pPr>
            <a:r>
              <a:rPr lang="en-US" sz="1800"/>
              <a:t>Define high pay-off capabilities for Naval morphing aircraft</a:t>
            </a:r>
          </a:p>
          <a:p>
            <a:pPr marL="342900" indent="-342900">
              <a:spcBef>
                <a:spcPct val="0"/>
              </a:spcBef>
              <a:buFont typeface="Times" pitchFamily="48" charset="0"/>
              <a:buNone/>
            </a:pPr>
            <a:r>
              <a:rPr lang="en-US" sz="1800"/>
              <a:t>Define ability of state-of-the-art morphing technologies to accomplish the defined capabilities</a:t>
            </a:r>
          </a:p>
        </p:txBody>
      </p:sp>
      <p:sp>
        <p:nvSpPr>
          <p:cNvPr id="124933" name="Rectangle 5"/>
          <p:cNvSpPr>
            <a:spLocks noGrp="1" noChangeArrowheads="1"/>
          </p:cNvSpPr>
          <p:nvPr>
            <p:ph sz="quarter" idx="4"/>
          </p:nvPr>
        </p:nvSpPr>
        <p:spPr>
          <a:xfrm>
            <a:off x="4724400" y="3584575"/>
            <a:ext cx="3806825" cy="1951038"/>
          </a:xfrm>
          <a:noFill/>
          <a:ln/>
        </p:spPr>
        <p:txBody>
          <a:bodyPr/>
          <a:lstStyle/>
          <a:p>
            <a:pPr marL="342900" indent="-342900">
              <a:spcBef>
                <a:spcPct val="0"/>
              </a:spcBef>
              <a:buFont typeface="Times" pitchFamily="48" charset="0"/>
              <a:buNone/>
            </a:pPr>
            <a:r>
              <a:rPr lang="en-US" sz="2000" u="sng"/>
              <a:t>Purdue Role (Subcontract to Phantom Works)</a:t>
            </a:r>
          </a:p>
          <a:p>
            <a:pPr marL="342900" indent="-342900">
              <a:spcBef>
                <a:spcPct val="0"/>
              </a:spcBef>
              <a:buFont typeface="Times" pitchFamily="48" charset="0"/>
              <a:buNone/>
            </a:pPr>
            <a:r>
              <a:rPr lang="en-US" sz="1800"/>
              <a:t>W.Crossley, principal investigator</a:t>
            </a:r>
          </a:p>
          <a:p>
            <a:pPr marL="342900" indent="-342900">
              <a:spcBef>
                <a:spcPct val="0"/>
              </a:spcBef>
              <a:buFont typeface="Times" pitchFamily="48" charset="0"/>
              <a:buNone/>
            </a:pPr>
            <a:r>
              <a:rPr lang="en-US" sz="1800"/>
              <a:t>Research expertise in optimization applied to aircraft system design</a:t>
            </a:r>
          </a:p>
          <a:p>
            <a:pPr marL="342900" indent="-342900">
              <a:spcBef>
                <a:spcPct val="0"/>
              </a:spcBef>
              <a:buFont typeface="Times" pitchFamily="48" charset="0"/>
              <a:buNone/>
            </a:pPr>
            <a:r>
              <a:rPr lang="en-US" sz="1800"/>
              <a:t>“Morphing as an Independent Variable” to identify promising technologies and set development goals for these technologies</a:t>
            </a:r>
          </a:p>
        </p:txBody>
      </p:sp>
      <p:grpSp>
        <p:nvGrpSpPr>
          <p:cNvPr id="2" name="Group 6"/>
          <p:cNvGrpSpPr>
            <a:grpSpLocks/>
          </p:cNvGrpSpPr>
          <p:nvPr/>
        </p:nvGrpSpPr>
        <p:grpSpPr bwMode="auto">
          <a:xfrm>
            <a:off x="6324600" y="1295400"/>
            <a:ext cx="1524000" cy="868363"/>
            <a:chOff x="768" y="1536"/>
            <a:chExt cx="960" cy="547"/>
          </a:xfrm>
        </p:grpSpPr>
        <p:sp>
          <p:nvSpPr>
            <p:cNvPr id="124935" name="Freeform 7"/>
            <p:cNvSpPr>
              <a:spLocks noChangeAspect="1"/>
            </p:cNvSpPr>
            <p:nvPr/>
          </p:nvSpPr>
          <p:spPr bwMode="auto">
            <a:xfrm rot="5400000">
              <a:off x="984" y="1340"/>
              <a:ext cx="547" cy="940"/>
            </a:xfrm>
            <a:custGeom>
              <a:avLst/>
              <a:gdLst/>
              <a:ahLst/>
              <a:cxnLst>
                <a:cxn ang="0">
                  <a:pos x="0" y="624"/>
                </a:cxn>
                <a:cxn ang="0">
                  <a:pos x="436" y="1248"/>
                </a:cxn>
                <a:cxn ang="0">
                  <a:pos x="724" y="1248"/>
                </a:cxn>
                <a:cxn ang="0">
                  <a:pos x="576" y="624"/>
                </a:cxn>
                <a:cxn ang="0">
                  <a:pos x="724" y="0"/>
                </a:cxn>
                <a:cxn ang="0">
                  <a:pos x="436" y="0"/>
                </a:cxn>
                <a:cxn ang="0">
                  <a:pos x="0" y="624"/>
                </a:cxn>
              </a:cxnLst>
              <a:rect l="0" t="0" r="r" b="b"/>
              <a:pathLst>
                <a:path w="724" h="1248">
                  <a:moveTo>
                    <a:pt x="0" y="624"/>
                  </a:moveTo>
                  <a:lnTo>
                    <a:pt x="436" y="1248"/>
                  </a:lnTo>
                  <a:lnTo>
                    <a:pt x="724" y="1248"/>
                  </a:lnTo>
                  <a:lnTo>
                    <a:pt x="576" y="624"/>
                  </a:lnTo>
                  <a:lnTo>
                    <a:pt x="724" y="0"/>
                  </a:lnTo>
                  <a:lnTo>
                    <a:pt x="436" y="0"/>
                  </a:lnTo>
                  <a:lnTo>
                    <a:pt x="0" y="624"/>
                  </a:lnTo>
                  <a:close/>
                </a:path>
              </a:pathLst>
            </a:custGeom>
            <a:solidFill>
              <a:schemeClr val="accent1"/>
            </a:solidFill>
            <a:ln w="9525" cap="flat" cmpd="sng">
              <a:solidFill>
                <a:schemeClr val="tx1"/>
              </a:solidFill>
              <a:prstDash val="solid"/>
              <a:round/>
              <a:headEnd/>
              <a:tailEnd/>
            </a:ln>
            <a:effectLst/>
          </p:spPr>
          <p:txBody>
            <a:bodyPr wrap="none"/>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4936" name="Freeform 8"/>
            <p:cNvSpPr>
              <a:spLocks/>
            </p:cNvSpPr>
            <p:nvPr/>
          </p:nvSpPr>
          <p:spPr bwMode="auto">
            <a:xfrm rot="5400000">
              <a:off x="1076" y="1499"/>
              <a:ext cx="363" cy="576"/>
            </a:xfrm>
            <a:custGeom>
              <a:avLst/>
              <a:gdLst/>
              <a:ahLst/>
              <a:cxnLst>
                <a:cxn ang="0">
                  <a:pos x="0" y="624"/>
                </a:cxn>
                <a:cxn ang="0">
                  <a:pos x="436" y="1248"/>
                </a:cxn>
                <a:cxn ang="0">
                  <a:pos x="724" y="1248"/>
                </a:cxn>
                <a:cxn ang="0">
                  <a:pos x="576" y="624"/>
                </a:cxn>
                <a:cxn ang="0">
                  <a:pos x="724" y="0"/>
                </a:cxn>
                <a:cxn ang="0">
                  <a:pos x="436" y="0"/>
                </a:cxn>
                <a:cxn ang="0">
                  <a:pos x="0" y="624"/>
                </a:cxn>
              </a:cxnLst>
              <a:rect l="0" t="0" r="r" b="b"/>
              <a:pathLst>
                <a:path w="724" h="1248">
                  <a:moveTo>
                    <a:pt x="0" y="624"/>
                  </a:moveTo>
                  <a:lnTo>
                    <a:pt x="436" y="1248"/>
                  </a:lnTo>
                  <a:lnTo>
                    <a:pt x="724" y="1248"/>
                  </a:lnTo>
                  <a:lnTo>
                    <a:pt x="576" y="624"/>
                  </a:lnTo>
                  <a:lnTo>
                    <a:pt x="724" y="0"/>
                  </a:lnTo>
                  <a:lnTo>
                    <a:pt x="436" y="0"/>
                  </a:lnTo>
                  <a:lnTo>
                    <a:pt x="0" y="624"/>
                  </a:lnTo>
                  <a:close/>
                </a:path>
              </a:pathLst>
            </a:custGeom>
            <a:solidFill>
              <a:srgbClr val="C0C0C0"/>
            </a:solidFill>
            <a:ln w="9525" cap="flat" cmpd="sng">
              <a:solidFill>
                <a:schemeClr val="tx1"/>
              </a:solidFill>
              <a:prstDash val="solid"/>
              <a:round/>
              <a:headEnd/>
              <a:tailEnd/>
            </a:ln>
            <a:effectLst/>
          </p:spPr>
          <p:txBody>
            <a:bodyPr wrap="none"/>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4937" name="Text Box 9"/>
            <p:cNvSpPr txBox="1">
              <a:spLocks noChangeArrowheads="1"/>
            </p:cNvSpPr>
            <p:nvPr/>
          </p:nvSpPr>
          <p:spPr bwMode="auto">
            <a:xfrm>
              <a:off x="768" y="1824"/>
              <a:ext cx="224" cy="212"/>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1600" i="1" kern="1200">
                  <a:solidFill>
                    <a:srgbClr val="000000"/>
                  </a:solidFill>
                  <a:latin typeface="Times New Roman" pitchFamily="18" charset="0"/>
                  <a:ea typeface="+mn-ea"/>
                  <a:cs typeface="+mn-cs"/>
                </a:rPr>
                <a:t>S</a:t>
              </a:r>
              <a:r>
                <a:rPr lang="en-US" sz="1600" kern="1200" baseline="-25000">
                  <a:solidFill>
                    <a:srgbClr val="000000"/>
                  </a:solidFill>
                  <a:latin typeface="Times New Roman" pitchFamily="18" charset="0"/>
                  <a:ea typeface="+mn-ea"/>
                  <a:cs typeface="+mn-cs"/>
                </a:rPr>
                <a:t>2</a:t>
              </a:r>
            </a:p>
          </p:txBody>
        </p:sp>
        <p:sp>
          <p:nvSpPr>
            <p:cNvPr id="124938" name="Text Box 10"/>
            <p:cNvSpPr txBox="1">
              <a:spLocks noChangeArrowheads="1"/>
            </p:cNvSpPr>
            <p:nvPr/>
          </p:nvSpPr>
          <p:spPr bwMode="auto">
            <a:xfrm>
              <a:off x="1152" y="1680"/>
              <a:ext cx="224" cy="212"/>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1600" i="1" kern="1200">
                  <a:solidFill>
                    <a:srgbClr val="000000"/>
                  </a:solidFill>
                  <a:latin typeface="Times New Roman" pitchFamily="18" charset="0"/>
                  <a:ea typeface="+mn-ea"/>
                  <a:cs typeface="+mn-cs"/>
                </a:rPr>
                <a:t>S</a:t>
              </a:r>
              <a:r>
                <a:rPr lang="en-US" sz="1600" kern="1200" baseline="-25000">
                  <a:solidFill>
                    <a:srgbClr val="000000"/>
                  </a:solidFill>
                  <a:latin typeface="Times New Roman" pitchFamily="18" charset="0"/>
                  <a:ea typeface="+mn-ea"/>
                  <a:cs typeface="+mn-cs"/>
                </a:rPr>
                <a:t>1</a:t>
              </a:r>
            </a:p>
          </p:txBody>
        </p:sp>
      </p:grpSp>
      <p:grpSp>
        <p:nvGrpSpPr>
          <p:cNvPr id="3" name="Group 11"/>
          <p:cNvGrpSpPr>
            <a:grpSpLocks/>
          </p:cNvGrpSpPr>
          <p:nvPr/>
        </p:nvGrpSpPr>
        <p:grpSpPr bwMode="auto">
          <a:xfrm>
            <a:off x="4953000" y="1981200"/>
            <a:ext cx="1828800" cy="990600"/>
            <a:chOff x="2112" y="1488"/>
            <a:chExt cx="1152" cy="624"/>
          </a:xfrm>
        </p:grpSpPr>
        <p:sp>
          <p:nvSpPr>
            <p:cNvPr id="124940" name="Freeform 12"/>
            <p:cNvSpPr>
              <a:spLocks noChangeAspect="1"/>
            </p:cNvSpPr>
            <p:nvPr/>
          </p:nvSpPr>
          <p:spPr bwMode="auto">
            <a:xfrm>
              <a:off x="2400" y="1488"/>
              <a:ext cx="576" cy="383"/>
            </a:xfrm>
            <a:custGeom>
              <a:avLst/>
              <a:gdLst/>
              <a:ahLst/>
              <a:cxnLst>
                <a:cxn ang="0">
                  <a:pos x="288" y="0"/>
                </a:cxn>
                <a:cxn ang="0">
                  <a:pos x="0" y="240"/>
                </a:cxn>
                <a:cxn ang="0">
                  <a:pos x="0" y="382"/>
                </a:cxn>
                <a:cxn ang="0">
                  <a:pos x="288" y="290"/>
                </a:cxn>
                <a:cxn ang="0">
                  <a:pos x="576" y="383"/>
                </a:cxn>
                <a:cxn ang="0">
                  <a:pos x="576" y="240"/>
                </a:cxn>
                <a:cxn ang="0">
                  <a:pos x="288" y="0"/>
                </a:cxn>
              </a:cxnLst>
              <a:rect l="0" t="0" r="r" b="b"/>
              <a:pathLst>
                <a:path w="576" h="383">
                  <a:moveTo>
                    <a:pt x="288" y="0"/>
                  </a:moveTo>
                  <a:lnTo>
                    <a:pt x="0" y="240"/>
                  </a:lnTo>
                  <a:lnTo>
                    <a:pt x="0" y="382"/>
                  </a:lnTo>
                  <a:lnTo>
                    <a:pt x="288" y="290"/>
                  </a:lnTo>
                  <a:lnTo>
                    <a:pt x="576" y="383"/>
                  </a:lnTo>
                  <a:lnTo>
                    <a:pt x="576" y="240"/>
                  </a:lnTo>
                  <a:lnTo>
                    <a:pt x="288" y="0"/>
                  </a:lnTo>
                  <a:close/>
                </a:path>
              </a:pathLst>
            </a:custGeom>
            <a:solidFill>
              <a:srgbClr val="C0C0C0"/>
            </a:solidFill>
            <a:ln w="9525" cap="flat" cmpd="sng">
              <a:solidFill>
                <a:schemeClr val="tx1"/>
              </a:solidFill>
              <a:prstDash val="solid"/>
              <a:round/>
              <a:headEnd/>
              <a:tailEnd/>
            </a:ln>
            <a:effectLst/>
          </p:spPr>
          <p:txBody>
            <a:bodyPr wrap="none"/>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4941" name="Freeform 13"/>
            <p:cNvSpPr>
              <a:spLocks/>
            </p:cNvSpPr>
            <p:nvPr/>
          </p:nvSpPr>
          <p:spPr bwMode="auto">
            <a:xfrm>
              <a:off x="2976" y="1730"/>
              <a:ext cx="288" cy="382"/>
            </a:xfrm>
            <a:custGeom>
              <a:avLst/>
              <a:gdLst/>
              <a:ahLst/>
              <a:cxnLst>
                <a:cxn ang="0">
                  <a:pos x="0" y="144"/>
                </a:cxn>
                <a:cxn ang="0">
                  <a:pos x="288" y="382"/>
                </a:cxn>
                <a:cxn ang="0">
                  <a:pos x="288" y="240"/>
                </a:cxn>
                <a:cxn ang="0">
                  <a:pos x="0" y="0"/>
                </a:cxn>
                <a:cxn ang="0">
                  <a:pos x="0" y="144"/>
                </a:cxn>
              </a:cxnLst>
              <a:rect l="0" t="0" r="r" b="b"/>
              <a:pathLst>
                <a:path w="288" h="382">
                  <a:moveTo>
                    <a:pt x="0" y="144"/>
                  </a:moveTo>
                  <a:lnTo>
                    <a:pt x="288" y="382"/>
                  </a:lnTo>
                  <a:lnTo>
                    <a:pt x="288" y="240"/>
                  </a:lnTo>
                  <a:lnTo>
                    <a:pt x="0" y="0"/>
                  </a:lnTo>
                  <a:lnTo>
                    <a:pt x="0" y="144"/>
                  </a:lnTo>
                  <a:close/>
                </a:path>
              </a:pathLst>
            </a:custGeom>
            <a:solidFill>
              <a:schemeClr val="accent1"/>
            </a:solidFill>
            <a:ln w="9525" cap="flat" cmpd="sng">
              <a:solidFill>
                <a:schemeClr val="tx1"/>
              </a:solidFill>
              <a:prstDash val="solid"/>
              <a:round/>
              <a:headEnd/>
              <a:tailEnd/>
            </a:ln>
            <a:effectLst/>
          </p:spPr>
          <p:txBody>
            <a:bodyPr wrap="none"/>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4942" name="Freeform 14"/>
            <p:cNvSpPr>
              <a:spLocks/>
            </p:cNvSpPr>
            <p:nvPr/>
          </p:nvSpPr>
          <p:spPr bwMode="auto">
            <a:xfrm flipH="1">
              <a:off x="2112" y="1730"/>
              <a:ext cx="288" cy="382"/>
            </a:xfrm>
            <a:custGeom>
              <a:avLst/>
              <a:gdLst/>
              <a:ahLst/>
              <a:cxnLst>
                <a:cxn ang="0">
                  <a:pos x="0" y="144"/>
                </a:cxn>
                <a:cxn ang="0">
                  <a:pos x="288" y="382"/>
                </a:cxn>
                <a:cxn ang="0">
                  <a:pos x="288" y="240"/>
                </a:cxn>
                <a:cxn ang="0">
                  <a:pos x="0" y="0"/>
                </a:cxn>
                <a:cxn ang="0">
                  <a:pos x="0" y="144"/>
                </a:cxn>
              </a:cxnLst>
              <a:rect l="0" t="0" r="r" b="b"/>
              <a:pathLst>
                <a:path w="288" h="382">
                  <a:moveTo>
                    <a:pt x="0" y="144"/>
                  </a:moveTo>
                  <a:lnTo>
                    <a:pt x="288" y="382"/>
                  </a:lnTo>
                  <a:lnTo>
                    <a:pt x="288" y="240"/>
                  </a:lnTo>
                  <a:lnTo>
                    <a:pt x="0" y="0"/>
                  </a:lnTo>
                  <a:lnTo>
                    <a:pt x="0" y="144"/>
                  </a:lnTo>
                  <a:close/>
                </a:path>
              </a:pathLst>
            </a:custGeom>
            <a:solidFill>
              <a:schemeClr val="accent1"/>
            </a:solidFill>
            <a:ln w="9525" cap="flat" cmpd="sng">
              <a:solidFill>
                <a:schemeClr val="tx1"/>
              </a:solidFill>
              <a:prstDash val="solid"/>
              <a:round/>
              <a:headEnd/>
              <a:tailEnd/>
            </a:ln>
            <a:effectLst/>
          </p:spPr>
          <p:txBody>
            <a:bodyPr wrap="none"/>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4943" name="Text Box 15"/>
            <p:cNvSpPr txBox="1">
              <a:spLocks noChangeArrowheads="1"/>
            </p:cNvSpPr>
            <p:nvPr/>
          </p:nvSpPr>
          <p:spPr bwMode="auto">
            <a:xfrm>
              <a:off x="2592" y="1536"/>
              <a:ext cx="224" cy="212"/>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1600" i="1" kern="1200">
                  <a:solidFill>
                    <a:srgbClr val="000000"/>
                  </a:solidFill>
                  <a:latin typeface="Times New Roman" pitchFamily="18" charset="0"/>
                  <a:ea typeface="+mn-ea"/>
                  <a:cs typeface="+mn-cs"/>
                </a:rPr>
                <a:t>S</a:t>
              </a:r>
              <a:r>
                <a:rPr lang="en-US" sz="1600" kern="1200" baseline="-25000">
                  <a:solidFill>
                    <a:srgbClr val="000000"/>
                  </a:solidFill>
                  <a:latin typeface="Times New Roman" pitchFamily="18" charset="0"/>
                  <a:ea typeface="+mn-ea"/>
                  <a:cs typeface="+mn-cs"/>
                </a:rPr>
                <a:t>1</a:t>
              </a:r>
            </a:p>
          </p:txBody>
        </p:sp>
        <p:sp>
          <p:nvSpPr>
            <p:cNvPr id="124944" name="Text Box 16"/>
            <p:cNvSpPr txBox="1">
              <a:spLocks noChangeArrowheads="1"/>
            </p:cNvSpPr>
            <p:nvPr/>
          </p:nvSpPr>
          <p:spPr bwMode="auto">
            <a:xfrm>
              <a:off x="2400" y="1872"/>
              <a:ext cx="224" cy="212"/>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1600" i="1" kern="1200">
                  <a:solidFill>
                    <a:srgbClr val="000000"/>
                  </a:solidFill>
                  <a:latin typeface="Times New Roman" pitchFamily="18" charset="0"/>
                  <a:ea typeface="+mn-ea"/>
                  <a:cs typeface="+mn-cs"/>
                </a:rPr>
                <a:t>S</a:t>
              </a:r>
              <a:r>
                <a:rPr lang="en-US" sz="1600" kern="1200" baseline="-25000">
                  <a:solidFill>
                    <a:srgbClr val="000000"/>
                  </a:solidFill>
                  <a:latin typeface="Times New Roman" pitchFamily="18" charset="0"/>
                  <a:ea typeface="+mn-ea"/>
                  <a:cs typeface="+mn-cs"/>
                </a:rPr>
                <a:t>2</a:t>
              </a:r>
            </a:p>
          </p:txBody>
        </p:sp>
      </p:grpSp>
      <p:grpSp>
        <p:nvGrpSpPr>
          <p:cNvPr id="4" name="Group 17"/>
          <p:cNvGrpSpPr>
            <a:grpSpLocks/>
          </p:cNvGrpSpPr>
          <p:nvPr/>
        </p:nvGrpSpPr>
        <p:grpSpPr bwMode="auto">
          <a:xfrm>
            <a:off x="7848600" y="1981200"/>
            <a:ext cx="914400" cy="1022350"/>
            <a:chOff x="3936" y="1488"/>
            <a:chExt cx="576" cy="644"/>
          </a:xfrm>
        </p:grpSpPr>
        <p:sp>
          <p:nvSpPr>
            <p:cNvPr id="124946" name="Freeform 18"/>
            <p:cNvSpPr>
              <a:spLocks noChangeAspect="1"/>
            </p:cNvSpPr>
            <p:nvPr/>
          </p:nvSpPr>
          <p:spPr bwMode="auto">
            <a:xfrm>
              <a:off x="3936" y="1488"/>
              <a:ext cx="576" cy="383"/>
            </a:xfrm>
            <a:custGeom>
              <a:avLst/>
              <a:gdLst/>
              <a:ahLst/>
              <a:cxnLst>
                <a:cxn ang="0">
                  <a:pos x="288" y="0"/>
                </a:cxn>
                <a:cxn ang="0">
                  <a:pos x="0" y="240"/>
                </a:cxn>
                <a:cxn ang="0">
                  <a:pos x="0" y="382"/>
                </a:cxn>
                <a:cxn ang="0">
                  <a:pos x="288" y="290"/>
                </a:cxn>
                <a:cxn ang="0">
                  <a:pos x="576" y="383"/>
                </a:cxn>
                <a:cxn ang="0">
                  <a:pos x="576" y="240"/>
                </a:cxn>
                <a:cxn ang="0">
                  <a:pos x="288" y="0"/>
                </a:cxn>
              </a:cxnLst>
              <a:rect l="0" t="0" r="r" b="b"/>
              <a:pathLst>
                <a:path w="576" h="383">
                  <a:moveTo>
                    <a:pt x="288" y="0"/>
                  </a:moveTo>
                  <a:lnTo>
                    <a:pt x="0" y="240"/>
                  </a:lnTo>
                  <a:lnTo>
                    <a:pt x="0" y="382"/>
                  </a:lnTo>
                  <a:lnTo>
                    <a:pt x="288" y="290"/>
                  </a:lnTo>
                  <a:lnTo>
                    <a:pt x="576" y="383"/>
                  </a:lnTo>
                  <a:lnTo>
                    <a:pt x="576" y="240"/>
                  </a:lnTo>
                  <a:lnTo>
                    <a:pt x="288" y="0"/>
                  </a:lnTo>
                  <a:close/>
                </a:path>
              </a:pathLst>
            </a:custGeom>
            <a:solidFill>
              <a:srgbClr val="C0C0C0"/>
            </a:solidFill>
            <a:ln w="9525" cap="flat" cmpd="sng">
              <a:solidFill>
                <a:schemeClr val="tx1"/>
              </a:solidFill>
              <a:prstDash val="solid"/>
              <a:round/>
              <a:headEnd/>
              <a:tailEnd/>
            </a:ln>
            <a:effectLst/>
          </p:spPr>
          <p:txBody>
            <a:bodyPr wrap="none"/>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4947" name="Freeform 19"/>
            <p:cNvSpPr>
              <a:spLocks/>
            </p:cNvSpPr>
            <p:nvPr/>
          </p:nvSpPr>
          <p:spPr bwMode="auto">
            <a:xfrm>
              <a:off x="3936" y="1778"/>
              <a:ext cx="576" cy="238"/>
            </a:xfrm>
            <a:custGeom>
              <a:avLst/>
              <a:gdLst/>
              <a:ahLst/>
              <a:cxnLst>
                <a:cxn ang="0">
                  <a:pos x="288" y="142"/>
                </a:cxn>
                <a:cxn ang="0">
                  <a:pos x="0" y="238"/>
                </a:cxn>
                <a:cxn ang="0">
                  <a:pos x="0" y="93"/>
                </a:cxn>
                <a:cxn ang="0">
                  <a:pos x="288" y="0"/>
                </a:cxn>
                <a:cxn ang="0">
                  <a:pos x="576" y="93"/>
                </a:cxn>
                <a:cxn ang="0">
                  <a:pos x="576" y="238"/>
                </a:cxn>
                <a:cxn ang="0">
                  <a:pos x="288" y="142"/>
                </a:cxn>
              </a:cxnLst>
              <a:rect l="0" t="0" r="r" b="b"/>
              <a:pathLst>
                <a:path w="576" h="238">
                  <a:moveTo>
                    <a:pt x="288" y="142"/>
                  </a:moveTo>
                  <a:lnTo>
                    <a:pt x="0" y="238"/>
                  </a:lnTo>
                  <a:lnTo>
                    <a:pt x="0" y="93"/>
                  </a:lnTo>
                  <a:lnTo>
                    <a:pt x="288" y="0"/>
                  </a:lnTo>
                  <a:lnTo>
                    <a:pt x="576" y="93"/>
                  </a:lnTo>
                  <a:lnTo>
                    <a:pt x="576" y="238"/>
                  </a:lnTo>
                  <a:lnTo>
                    <a:pt x="288" y="142"/>
                  </a:lnTo>
                  <a:close/>
                </a:path>
              </a:pathLst>
            </a:custGeom>
            <a:solidFill>
              <a:schemeClr val="accent1"/>
            </a:solidFill>
            <a:ln w="9525" cap="flat" cmpd="sng">
              <a:solidFill>
                <a:schemeClr val="tx1"/>
              </a:solidFill>
              <a:prstDash val="solid"/>
              <a:round/>
              <a:headEnd/>
              <a:tailEnd/>
            </a:ln>
            <a:effectLst/>
          </p:spPr>
          <p:txBody>
            <a:bodyPr wrap="none"/>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4948" name="Text Box 20"/>
            <p:cNvSpPr txBox="1">
              <a:spLocks noChangeArrowheads="1"/>
            </p:cNvSpPr>
            <p:nvPr/>
          </p:nvSpPr>
          <p:spPr bwMode="auto">
            <a:xfrm>
              <a:off x="4128" y="1564"/>
              <a:ext cx="224" cy="212"/>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1600" i="1" kern="1200">
                  <a:solidFill>
                    <a:srgbClr val="000000"/>
                  </a:solidFill>
                  <a:latin typeface="Times New Roman" pitchFamily="18" charset="0"/>
                  <a:ea typeface="+mn-ea"/>
                  <a:cs typeface="+mn-cs"/>
                </a:rPr>
                <a:t>S</a:t>
              </a:r>
              <a:r>
                <a:rPr lang="en-US" sz="1600" kern="1200" baseline="-25000">
                  <a:solidFill>
                    <a:srgbClr val="000000"/>
                  </a:solidFill>
                  <a:latin typeface="Times New Roman" pitchFamily="18" charset="0"/>
                  <a:ea typeface="+mn-ea"/>
                  <a:cs typeface="+mn-cs"/>
                </a:rPr>
                <a:t>1</a:t>
              </a:r>
            </a:p>
          </p:txBody>
        </p:sp>
        <p:sp>
          <p:nvSpPr>
            <p:cNvPr id="124949" name="Text Box 21"/>
            <p:cNvSpPr txBox="1">
              <a:spLocks noChangeArrowheads="1"/>
            </p:cNvSpPr>
            <p:nvPr/>
          </p:nvSpPr>
          <p:spPr bwMode="auto">
            <a:xfrm>
              <a:off x="4128" y="1920"/>
              <a:ext cx="224" cy="212"/>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1600" i="1" kern="1200">
                  <a:solidFill>
                    <a:srgbClr val="000000"/>
                  </a:solidFill>
                  <a:latin typeface="Times New Roman" pitchFamily="18" charset="0"/>
                  <a:ea typeface="+mn-ea"/>
                  <a:cs typeface="+mn-cs"/>
                </a:rPr>
                <a:t>S</a:t>
              </a:r>
              <a:r>
                <a:rPr lang="en-US" sz="1600" kern="1200" baseline="-25000">
                  <a:solidFill>
                    <a:srgbClr val="000000"/>
                  </a:solidFill>
                  <a:latin typeface="Times New Roman" pitchFamily="18" charset="0"/>
                  <a:ea typeface="+mn-ea"/>
                  <a:cs typeface="+mn-cs"/>
                </a:rPr>
                <a:t>2</a:t>
              </a:r>
            </a:p>
          </p:txBody>
        </p:sp>
      </p:grpSp>
      <p:sp>
        <p:nvSpPr>
          <p:cNvPr id="124950" name="Text Box 22"/>
          <p:cNvSpPr txBox="1">
            <a:spLocks noChangeArrowheads="1"/>
          </p:cNvSpPr>
          <p:nvPr/>
        </p:nvSpPr>
        <p:spPr bwMode="auto">
          <a:xfrm>
            <a:off x="5334000" y="3092450"/>
            <a:ext cx="3570288" cy="33655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1600" kern="1200">
                <a:solidFill>
                  <a:srgbClr val="000000"/>
                </a:solidFill>
                <a:latin typeface="Arial" pitchFamily="34" charset="0"/>
                <a:ea typeface="+mn-ea"/>
                <a:cs typeface="+mn-cs"/>
              </a:rPr>
              <a:t>Potential wing area change strategies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Grp="1" noChangeAspect="1" noChangeArrowheads="1"/>
          </p:cNvPicPr>
          <p:nvPr>
            <p:ph sz="quarter" idx="3"/>
          </p:nvPr>
        </p:nvPicPr>
        <p:blipFill>
          <a:blip r:embed="rId3"/>
          <a:srcRect/>
          <a:stretch>
            <a:fillRect/>
          </a:stretch>
        </p:blipFill>
        <p:spPr>
          <a:xfrm>
            <a:off x="4953000" y="4000500"/>
            <a:ext cx="3656013" cy="2417763"/>
          </a:xfrm>
          <a:noFill/>
          <a:ln/>
        </p:spPr>
      </p:pic>
      <p:pic>
        <p:nvPicPr>
          <p:cNvPr id="126979" name="Picture 3"/>
          <p:cNvPicPr>
            <a:picLocks noGrp="1" noChangeAspect="1" noChangeArrowheads="1"/>
          </p:cNvPicPr>
          <p:nvPr>
            <p:ph sz="quarter" idx="2"/>
          </p:nvPr>
        </p:nvPicPr>
        <p:blipFill>
          <a:blip r:embed="rId4"/>
          <a:srcRect/>
          <a:stretch>
            <a:fillRect/>
          </a:stretch>
        </p:blipFill>
        <p:spPr>
          <a:xfrm>
            <a:off x="5048250" y="1981200"/>
            <a:ext cx="3108325" cy="2033588"/>
          </a:xfrm>
          <a:noFill/>
          <a:ln/>
        </p:spPr>
      </p:pic>
      <p:sp>
        <p:nvSpPr>
          <p:cNvPr id="126980" name="Rectangle 4"/>
          <p:cNvSpPr>
            <a:spLocks noGrp="1" noChangeArrowheads="1"/>
          </p:cNvSpPr>
          <p:nvPr>
            <p:ph type="title"/>
          </p:nvPr>
        </p:nvSpPr>
        <p:spPr/>
        <p:txBody>
          <a:bodyPr/>
          <a:lstStyle/>
          <a:p>
            <a:r>
              <a:rPr lang="en-US" sz="3200"/>
              <a:t>Weight Estimation of Morphing Wing Structures</a:t>
            </a:r>
          </a:p>
        </p:txBody>
      </p:sp>
      <p:sp>
        <p:nvSpPr>
          <p:cNvPr id="126981" name="Rectangle 5"/>
          <p:cNvSpPr>
            <a:spLocks noGrp="1" noChangeArrowheads="1"/>
          </p:cNvSpPr>
          <p:nvPr>
            <p:ph type="body" sz="half" idx="1"/>
          </p:nvPr>
        </p:nvSpPr>
        <p:spPr>
          <a:xfrm>
            <a:off x="0" y="1524000"/>
            <a:ext cx="4953000" cy="5233988"/>
          </a:xfrm>
          <a:noFill/>
          <a:ln/>
        </p:spPr>
        <p:txBody>
          <a:bodyPr>
            <a:spAutoFit/>
          </a:bodyPr>
          <a:lstStyle/>
          <a:p>
            <a:pPr>
              <a:lnSpc>
                <a:spcPct val="90000"/>
              </a:lnSpc>
            </a:pPr>
            <a:r>
              <a:rPr lang="en-US" sz="1600" b="1"/>
              <a:t>Objectives</a:t>
            </a:r>
          </a:p>
          <a:p>
            <a:pPr lvl="1">
              <a:lnSpc>
                <a:spcPct val="90000"/>
              </a:lnSpc>
            </a:pPr>
            <a:r>
              <a:rPr lang="en-US" sz="1400"/>
              <a:t>Credible weight predictions needed for sizing of morphing wing aircraft</a:t>
            </a:r>
          </a:p>
          <a:p>
            <a:pPr lvl="1">
              <a:lnSpc>
                <a:spcPct val="90000"/>
              </a:lnSpc>
            </a:pPr>
            <a:r>
              <a:rPr lang="en-US" sz="1400"/>
              <a:t>Develop simulation model-based equations that incorporate structural concerns (static loads, aeroelastic loads, etc.)</a:t>
            </a:r>
          </a:p>
          <a:p>
            <a:pPr>
              <a:lnSpc>
                <a:spcPct val="90000"/>
              </a:lnSpc>
            </a:pPr>
            <a:r>
              <a:rPr lang="en-US" sz="1600" b="1"/>
              <a:t>Approach</a:t>
            </a:r>
          </a:p>
          <a:p>
            <a:pPr lvl="1">
              <a:lnSpc>
                <a:spcPct val="90000"/>
              </a:lnSpc>
            </a:pPr>
            <a:r>
              <a:rPr lang="en-US" sz="1400"/>
              <a:t>ASTROS to model and predict weight of morphing wing concepts</a:t>
            </a:r>
          </a:p>
          <a:p>
            <a:pPr lvl="1">
              <a:lnSpc>
                <a:spcPct val="90000"/>
              </a:lnSpc>
            </a:pPr>
            <a:r>
              <a:rPr lang="en-US" sz="1400"/>
              <a:t>Design of Experiments / Response Surface Method to develop parametric morphing wing weight equations</a:t>
            </a:r>
          </a:p>
          <a:p>
            <a:pPr>
              <a:lnSpc>
                <a:spcPct val="90000"/>
              </a:lnSpc>
            </a:pPr>
            <a:r>
              <a:rPr lang="en-US" sz="1600" b="1"/>
              <a:t>Supported by AFRL Multi-Disciplinary Technologies Center</a:t>
            </a:r>
          </a:p>
          <a:p>
            <a:pPr lvl="1">
              <a:lnSpc>
                <a:spcPct val="90000"/>
              </a:lnSpc>
            </a:pPr>
            <a:r>
              <a:rPr lang="en-US" sz="1400"/>
              <a:t>AFRL POCs: B. Sanders, M. Blair, Continuing effort through 12/31/03</a:t>
            </a:r>
          </a:p>
          <a:p>
            <a:pPr lvl="1">
              <a:lnSpc>
                <a:spcPct val="90000"/>
              </a:lnSpc>
            </a:pPr>
            <a:r>
              <a:rPr lang="en-US" sz="1400"/>
              <a:t>Purdue PIs: W. Crossley, T. Weisshaar, currently Directing DARPA Morphing Aircraft Program</a:t>
            </a:r>
          </a:p>
          <a:p>
            <a:pPr lvl="1">
              <a:lnSpc>
                <a:spcPct val="90000"/>
              </a:lnSpc>
            </a:pPr>
            <a:endParaRPr lang="en-US" sz="1400"/>
          </a:p>
        </p:txBody>
      </p:sp>
      <p:sp>
        <p:nvSpPr>
          <p:cNvPr id="126982" name="Rectangle 6"/>
          <p:cNvSpPr>
            <a:spLocks noChangeArrowheads="1"/>
          </p:cNvSpPr>
          <p:nvPr/>
        </p:nvSpPr>
        <p:spPr bwMode="auto">
          <a:xfrm>
            <a:off x="4495800" y="4267200"/>
            <a:ext cx="4495800" cy="2133600"/>
          </a:xfrm>
          <a:prstGeom prst="rect">
            <a:avLst/>
          </a:prstGeom>
          <a:noFill/>
          <a:ln w="9525">
            <a:noFill/>
            <a:miter lim="800000"/>
            <a:headEnd/>
            <a:tailEnd/>
          </a:ln>
          <a:effectLst/>
        </p:spPr>
        <p:txBody>
          <a:bodyPr/>
          <a:lstStyle/>
          <a:p>
            <a:pPr marL="342900" indent="-342900" algn="l" rtl="0" fontAlgn="base">
              <a:lnSpc>
                <a:spcPct val="90000"/>
              </a:lnSpc>
              <a:spcBef>
                <a:spcPct val="20000"/>
              </a:spcBef>
              <a:spcAft>
                <a:spcPct val="0"/>
              </a:spcAft>
              <a:buClr>
                <a:srgbClr val="7F6A4D"/>
              </a:buClr>
              <a:buSzPct val="100000"/>
              <a:buFont typeface="Times" pitchFamily="48" charset="0"/>
              <a:buChar char="•"/>
            </a:pPr>
            <a:endParaRPr lang="en-US" kern="1200">
              <a:solidFill>
                <a:srgbClr val="000000"/>
              </a:solidFill>
              <a:latin typeface="Arial" pitchFamily="34" charset="0"/>
              <a:ea typeface="+mn-ea"/>
              <a:cs typeface="+mn-cs"/>
            </a:endParaRPr>
          </a:p>
        </p:txBody>
      </p:sp>
      <p:sp>
        <p:nvSpPr>
          <p:cNvPr id="126983" name="Rectangle 7"/>
          <p:cNvSpPr>
            <a:spLocks noChangeArrowheads="1"/>
          </p:cNvSpPr>
          <p:nvPr/>
        </p:nvSpPr>
        <p:spPr bwMode="auto">
          <a:xfrm>
            <a:off x="6934200" y="1524000"/>
            <a:ext cx="1676400" cy="915988"/>
          </a:xfrm>
          <a:prstGeom prst="rect">
            <a:avLst/>
          </a:prstGeom>
          <a:noFill/>
          <a:ln w="9525">
            <a:noFill/>
            <a:miter lim="800000"/>
            <a:headEnd/>
            <a:tailEnd/>
          </a:ln>
          <a:effectLst/>
        </p:spPr>
        <p:txBody>
          <a:bodyPr>
            <a:spAutoFit/>
          </a:bodyPr>
          <a:lstStyle/>
          <a:p>
            <a:pPr algn="r" rtl="0" fontAlgn="base">
              <a:spcBef>
                <a:spcPct val="0"/>
              </a:spcBef>
              <a:spcAft>
                <a:spcPct val="0"/>
              </a:spcAft>
            </a:pPr>
            <a:r>
              <a:rPr lang="en-US" kern="1200">
                <a:solidFill>
                  <a:srgbClr val="6600FF"/>
                </a:solidFill>
                <a:latin typeface="Arial" pitchFamily="34" charset="0"/>
                <a:ea typeface="+mn-ea"/>
                <a:cs typeface="+mn-cs"/>
              </a:rPr>
              <a:t>Shear element rib and spar models</a:t>
            </a:r>
          </a:p>
        </p:txBody>
      </p:sp>
      <p:sp>
        <p:nvSpPr>
          <p:cNvPr id="126984" name="Rectangle 8"/>
          <p:cNvSpPr>
            <a:spLocks noChangeArrowheads="1"/>
          </p:cNvSpPr>
          <p:nvPr/>
        </p:nvSpPr>
        <p:spPr bwMode="auto">
          <a:xfrm>
            <a:off x="6858000" y="4000500"/>
            <a:ext cx="1752600" cy="641350"/>
          </a:xfrm>
          <a:prstGeom prst="rect">
            <a:avLst/>
          </a:prstGeom>
          <a:noFill/>
          <a:ln w="9525">
            <a:noFill/>
            <a:miter lim="800000"/>
            <a:headEnd/>
            <a:tailEnd/>
          </a:ln>
          <a:effectLst/>
        </p:spPr>
        <p:txBody>
          <a:bodyPr>
            <a:spAutoFit/>
          </a:bodyPr>
          <a:lstStyle/>
          <a:p>
            <a:pPr algn="r" rtl="0" fontAlgn="base">
              <a:spcBef>
                <a:spcPct val="0"/>
              </a:spcBef>
              <a:spcAft>
                <a:spcPct val="0"/>
              </a:spcAft>
            </a:pPr>
            <a:r>
              <a:rPr lang="en-US" kern="1200">
                <a:solidFill>
                  <a:srgbClr val="6600FF"/>
                </a:solidFill>
                <a:latin typeface="Arial" pitchFamily="34" charset="0"/>
                <a:ea typeface="+mn-ea"/>
                <a:cs typeface="+mn-cs"/>
              </a:rPr>
              <a:t>Aerodynamic paneling</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lap-fretting"/>
          <p:cNvPicPr>
            <a:picLocks noChangeAspect="1" noChangeArrowheads="1"/>
          </p:cNvPicPr>
          <p:nvPr/>
        </p:nvPicPr>
        <p:blipFill>
          <a:blip r:embed="rId4"/>
          <a:srcRect/>
          <a:stretch>
            <a:fillRect/>
          </a:stretch>
        </p:blipFill>
        <p:spPr bwMode="auto">
          <a:xfrm>
            <a:off x="3663950" y="3648075"/>
            <a:ext cx="1733550" cy="1330325"/>
          </a:xfrm>
          <a:prstGeom prst="rect">
            <a:avLst/>
          </a:prstGeom>
          <a:noFill/>
        </p:spPr>
      </p:pic>
      <p:graphicFrame>
        <p:nvGraphicFramePr>
          <p:cNvPr id="129027" name="Object 3"/>
          <p:cNvGraphicFramePr>
            <a:graphicFrameLocks noChangeAspect="1"/>
          </p:cNvGraphicFramePr>
          <p:nvPr/>
        </p:nvGraphicFramePr>
        <p:xfrm>
          <a:off x="2508250" y="881063"/>
          <a:ext cx="1012825" cy="1495425"/>
        </p:xfrm>
        <a:graphic>
          <a:graphicData uri="http://schemas.openxmlformats.org/presentationml/2006/ole">
            <p:oleObj spid="_x0000_s4098" name="Photo Editor Photo" r:id="rId5" imgW="1733333" imgH="2553056" progId="">
              <p:embed/>
            </p:oleObj>
          </a:graphicData>
        </a:graphic>
      </p:graphicFrame>
      <p:sp>
        <p:nvSpPr>
          <p:cNvPr id="129028" name="Text Box 4"/>
          <p:cNvSpPr txBox="1">
            <a:spLocks noChangeArrowheads="1"/>
          </p:cNvSpPr>
          <p:nvPr/>
        </p:nvSpPr>
        <p:spPr bwMode="auto">
          <a:xfrm>
            <a:off x="2443163" y="2386013"/>
            <a:ext cx="1130300" cy="228600"/>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sz="900" kern="1200">
                <a:solidFill>
                  <a:srgbClr val="000000"/>
                </a:solidFill>
                <a:latin typeface="Times New Roman" pitchFamily="18" charset="0"/>
                <a:ea typeface="+mn-ea"/>
                <a:cs typeface="+mn-cs"/>
              </a:rPr>
              <a:t>HKS </a:t>
            </a:r>
            <a:r>
              <a:rPr lang="en-US" sz="900" i="1" kern="1200">
                <a:solidFill>
                  <a:srgbClr val="000000"/>
                </a:solidFill>
                <a:latin typeface="Times New Roman" pitchFamily="18" charset="0"/>
                <a:ea typeface="+mn-ea"/>
                <a:cs typeface="+mn-cs"/>
              </a:rPr>
              <a:t>ABAQUS Brief</a:t>
            </a:r>
            <a:endParaRPr lang="en-US" sz="900" kern="1200">
              <a:solidFill>
                <a:srgbClr val="000000"/>
              </a:solidFill>
              <a:latin typeface="Times New Roman" pitchFamily="18" charset="0"/>
              <a:ea typeface="+mn-ea"/>
              <a:cs typeface="+mn-cs"/>
            </a:endParaRPr>
          </a:p>
        </p:txBody>
      </p:sp>
      <p:pic>
        <p:nvPicPr>
          <p:cNvPr id="129029" name="Picture 5" descr="jet engine"/>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50838" y="2109788"/>
            <a:ext cx="1679575" cy="1196975"/>
          </a:xfrm>
          <a:prstGeom prst="rect">
            <a:avLst/>
          </a:prstGeom>
          <a:noFill/>
        </p:spPr>
      </p:pic>
      <p:sp>
        <p:nvSpPr>
          <p:cNvPr id="129030" name="AutoShape 6"/>
          <p:cNvSpPr>
            <a:spLocks noChangeArrowheads="1"/>
          </p:cNvSpPr>
          <p:nvPr/>
        </p:nvSpPr>
        <p:spPr bwMode="auto">
          <a:xfrm>
            <a:off x="111125" y="719138"/>
            <a:ext cx="3771900" cy="2698750"/>
          </a:xfrm>
          <a:prstGeom prst="roundRect">
            <a:avLst>
              <a:gd name="adj" fmla="val 16667"/>
            </a:avLst>
          </a:prstGeom>
          <a:noFill/>
          <a:ln w="9525">
            <a:solidFill>
              <a:schemeClr val="tx1"/>
            </a:solidFill>
            <a:round/>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graphicFrame>
        <p:nvGraphicFramePr>
          <p:cNvPr id="129031" name="Object 7"/>
          <p:cNvGraphicFramePr>
            <a:graphicFrameLocks noChangeAspect="1"/>
          </p:cNvGraphicFramePr>
          <p:nvPr/>
        </p:nvGraphicFramePr>
        <p:xfrm>
          <a:off x="449263" y="3563938"/>
          <a:ext cx="1393825" cy="1152525"/>
        </p:xfrm>
        <a:graphic>
          <a:graphicData uri="http://schemas.openxmlformats.org/presentationml/2006/ole">
            <p:oleObj spid="_x0000_s4099" name="CorelDRAW" r:id="rId7" imgW="5010480" imgH="4149000" progId="">
              <p:embed/>
            </p:oleObj>
          </a:graphicData>
        </a:graphic>
      </p:graphicFrame>
      <p:sp>
        <p:nvSpPr>
          <p:cNvPr id="129032" name="Rectangle 8"/>
          <p:cNvSpPr>
            <a:spLocks noChangeArrowheads="1"/>
          </p:cNvSpPr>
          <p:nvPr/>
        </p:nvSpPr>
        <p:spPr bwMode="auto">
          <a:xfrm>
            <a:off x="1246188" y="619125"/>
            <a:ext cx="7343775" cy="671513"/>
          </a:xfrm>
          <a:prstGeom prst="rect">
            <a:avLst/>
          </a:prstGeom>
          <a:noFill/>
          <a:ln w="9525">
            <a:noFill/>
            <a:miter lim="800000"/>
            <a:headEnd/>
            <a:tailEnd/>
          </a:ln>
          <a:effectLst/>
        </p:spPr>
        <p:txBody>
          <a:bodyPr anchor="ctr"/>
          <a:lstStyle/>
          <a:p>
            <a:pPr algn="ctr" rtl="0" fontAlgn="base">
              <a:spcBef>
                <a:spcPct val="0"/>
              </a:spcBef>
              <a:spcAft>
                <a:spcPct val="0"/>
              </a:spcAft>
            </a:pPr>
            <a:endParaRPr lang="en-US" sz="3600" b="1" kern="1200">
              <a:solidFill>
                <a:srgbClr val="000000"/>
              </a:solidFill>
              <a:latin typeface="Arial" pitchFamily="34" charset="0"/>
              <a:ea typeface="+mn-ea"/>
              <a:cs typeface="+mn-cs"/>
            </a:endParaRPr>
          </a:p>
        </p:txBody>
      </p:sp>
      <p:sp>
        <p:nvSpPr>
          <p:cNvPr id="129033" name="Rectangle 9"/>
          <p:cNvSpPr>
            <a:spLocks noChangeArrowheads="1"/>
          </p:cNvSpPr>
          <p:nvPr/>
        </p:nvSpPr>
        <p:spPr bwMode="auto">
          <a:xfrm>
            <a:off x="1236663" y="769938"/>
            <a:ext cx="7343775" cy="671512"/>
          </a:xfrm>
          <a:prstGeom prst="rect">
            <a:avLst/>
          </a:prstGeom>
          <a:noFill/>
          <a:ln w="9525">
            <a:noFill/>
            <a:miter lim="800000"/>
            <a:headEnd/>
            <a:tailEnd/>
          </a:ln>
          <a:effectLst/>
        </p:spPr>
        <p:txBody>
          <a:bodyPr anchor="ctr"/>
          <a:lstStyle/>
          <a:p>
            <a:pPr algn="ctr" rtl="0" fontAlgn="base">
              <a:spcBef>
                <a:spcPct val="0"/>
              </a:spcBef>
              <a:spcAft>
                <a:spcPct val="0"/>
              </a:spcAft>
            </a:pPr>
            <a:endParaRPr lang="en-US" sz="3600" b="1" kern="1200">
              <a:solidFill>
                <a:srgbClr val="000000"/>
              </a:solidFill>
              <a:latin typeface="Arial" pitchFamily="34" charset="0"/>
              <a:ea typeface="+mn-ea"/>
              <a:cs typeface="+mn-cs"/>
            </a:endParaRPr>
          </a:p>
        </p:txBody>
      </p:sp>
      <p:grpSp>
        <p:nvGrpSpPr>
          <p:cNvPr id="2" name="Group 10"/>
          <p:cNvGrpSpPr>
            <a:grpSpLocks/>
          </p:cNvGrpSpPr>
          <p:nvPr/>
        </p:nvGrpSpPr>
        <p:grpSpPr bwMode="auto">
          <a:xfrm>
            <a:off x="1992313" y="4729163"/>
            <a:ext cx="1543050" cy="1374775"/>
            <a:chOff x="3834" y="1603"/>
            <a:chExt cx="972" cy="866"/>
          </a:xfrm>
        </p:grpSpPr>
        <p:grpSp>
          <p:nvGrpSpPr>
            <p:cNvPr id="3" name="Group 11"/>
            <p:cNvGrpSpPr>
              <a:grpSpLocks/>
            </p:cNvGrpSpPr>
            <p:nvPr/>
          </p:nvGrpSpPr>
          <p:grpSpPr bwMode="auto">
            <a:xfrm>
              <a:off x="3834" y="2068"/>
              <a:ext cx="972" cy="401"/>
              <a:chOff x="3834" y="2068"/>
              <a:chExt cx="972" cy="401"/>
            </a:xfrm>
          </p:grpSpPr>
          <p:sp>
            <p:nvSpPr>
              <p:cNvPr id="129036" name="Freeform 12"/>
              <p:cNvSpPr>
                <a:spLocks/>
              </p:cNvSpPr>
              <p:nvPr/>
            </p:nvSpPr>
            <p:spPr bwMode="auto">
              <a:xfrm>
                <a:off x="3834" y="2068"/>
                <a:ext cx="972" cy="401"/>
              </a:xfrm>
              <a:custGeom>
                <a:avLst/>
                <a:gdLst/>
                <a:ahLst/>
                <a:cxnLst>
                  <a:cxn ang="0">
                    <a:pos x="12" y="25"/>
                  </a:cxn>
                  <a:cxn ang="0">
                    <a:pos x="28" y="51"/>
                  </a:cxn>
                  <a:cxn ang="0">
                    <a:pos x="40" y="80"/>
                  </a:cxn>
                  <a:cxn ang="0">
                    <a:pos x="49" y="117"/>
                  </a:cxn>
                  <a:cxn ang="0">
                    <a:pos x="73" y="173"/>
                  </a:cxn>
                  <a:cxn ang="0">
                    <a:pos x="90" y="197"/>
                  </a:cxn>
                  <a:cxn ang="0">
                    <a:pos x="105" y="216"/>
                  </a:cxn>
                  <a:cxn ang="0">
                    <a:pos x="119" y="227"/>
                  </a:cxn>
                  <a:cxn ang="0">
                    <a:pos x="137" y="241"/>
                  </a:cxn>
                  <a:cxn ang="0">
                    <a:pos x="159" y="256"/>
                  </a:cxn>
                  <a:cxn ang="0">
                    <a:pos x="191" y="278"/>
                  </a:cxn>
                  <a:cxn ang="0">
                    <a:pos x="220" y="300"/>
                  </a:cxn>
                  <a:cxn ang="0">
                    <a:pos x="248" y="321"/>
                  </a:cxn>
                  <a:cxn ang="0">
                    <a:pos x="271" y="332"/>
                  </a:cxn>
                  <a:cxn ang="0">
                    <a:pos x="287" y="345"/>
                  </a:cxn>
                  <a:cxn ang="0">
                    <a:pos x="307" y="357"/>
                  </a:cxn>
                  <a:cxn ang="0">
                    <a:pos x="329" y="369"/>
                  </a:cxn>
                  <a:cxn ang="0">
                    <a:pos x="367" y="374"/>
                  </a:cxn>
                  <a:cxn ang="0">
                    <a:pos x="419" y="370"/>
                  </a:cxn>
                  <a:cxn ang="0">
                    <a:pos x="482" y="354"/>
                  </a:cxn>
                  <a:cxn ang="0">
                    <a:pos x="510" y="352"/>
                  </a:cxn>
                  <a:cxn ang="0">
                    <a:pos x="543" y="360"/>
                  </a:cxn>
                  <a:cxn ang="0">
                    <a:pos x="572" y="374"/>
                  </a:cxn>
                  <a:cxn ang="0">
                    <a:pos x="597" y="384"/>
                  </a:cxn>
                  <a:cxn ang="0">
                    <a:pos x="620" y="395"/>
                  </a:cxn>
                  <a:cxn ang="0">
                    <a:pos x="633" y="398"/>
                  </a:cxn>
                  <a:cxn ang="0">
                    <a:pos x="651" y="400"/>
                  </a:cxn>
                  <a:cxn ang="0">
                    <a:pos x="686" y="395"/>
                  </a:cxn>
                  <a:cxn ang="0">
                    <a:pos x="727" y="374"/>
                  </a:cxn>
                  <a:cxn ang="0">
                    <a:pos x="790" y="347"/>
                  </a:cxn>
                  <a:cxn ang="0">
                    <a:pos x="831" y="322"/>
                  </a:cxn>
                  <a:cxn ang="0">
                    <a:pos x="847" y="306"/>
                  </a:cxn>
                  <a:cxn ang="0">
                    <a:pos x="877" y="280"/>
                  </a:cxn>
                  <a:cxn ang="0">
                    <a:pos x="904" y="252"/>
                  </a:cxn>
                  <a:cxn ang="0">
                    <a:pos x="914" y="227"/>
                  </a:cxn>
                  <a:cxn ang="0">
                    <a:pos x="925" y="181"/>
                  </a:cxn>
                  <a:cxn ang="0">
                    <a:pos x="925" y="161"/>
                  </a:cxn>
                  <a:cxn ang="0">
                    <a:pos x="926" y="140"/>
                  </a:cxn>
                  <a:cxn ang="0">
                    <a:pos x="930" y="127"/>
                  </a:cxn>
                  <a:cxn ang="0">
                    <a:pos x="937" y="102"/>
                  </a:cxn>
                  <a:cxn ang="0">
                    <a:pos x="938" y="84"/>
                  </a:cxn>
                  <a:cxn ang="0">
                    <a:pos x="946" y="58"/>
                  </a:cxn>
                  <a:cxn ang="0">
                    <a:pos x="961" y="19"/>
                  </a:cxn>
                </a:cxnLst>
                <a:rect l="0" t="0" r="r" b="b"/>
                <a:pathLst>
                  <a:path w="972" h="401">
                    <a:moveTo>
                      <a:pt x="0" y="6"/>
                    </a:moveTo>
                    <a:lnTo>
                      <a:pt x="4" y="13"/>
                    </a:lnTo>
                    <a:lnTo>
                      <a:pt x="12" y="25"/>
                    </a:lnTo>
                    <a:lnTo>
                      <a:pt x="18" y="36"/>
                    </a:lnTo>
                    <a:lnTo>
                      <a:pt x="25" y="47"/>
                    </a:lnTo>
                    <a:lnTo>
                      <a:pt x="28" y="51"/>
                    </a:lnTo>
                    <a:lnTo>
                      <a:pt x="32" y="54"/>
                    </a:lnTo>
                    <a:lnTo>
                      <a:pt x="36" y="67"/>
                    </a:lnTo>
                    <a:lnTo>
                      <a:pt x="40" y="80"/>
                    </a:lnTo>
                    <a:lnTo>
                      <a:pt x="44" y="99"/>
                    </a:lnTo>
                    <a:lnTo>
                      <a:pt x="46" y="107"/>
                    </a:lnTo>
                    <a:lnTo>
                      <a:pt x="49" y="117"/>
                    </a:lnTo>
                    <a:lnTo>
                      <a:pt x="53" y="136"/>
                    </a:lnTo>
                    <a:lnTo>
                      <a:pt x="65" y="154"/>
                    </a:lnTo>
                    <a:lnTo>
                      <a:pt x="73" y="173"/>
                    </a:lnTo>
                    <a:lnTo>
                      <a:pt x="81" y="183"/>
                    </a:lnTo>
                    <a:lnTo>
                      <a:pt x="82" y="188"/>
                    </a:lnTo>
                    <a:lnTo>
                      <a:pt x="90" y="197"/>
                    </a:lnTo>
                    <a:lnTo>
                      <a:pt x="94" y="205"/>
                    </a:lnTo>
                    <a:lnTo>
                      <a:pt x="100" y="211"/>
                    </a:lnTo>
                    <a:lnTo>
                      <a:pt x="105" y="216"/>
                    </a:lnTo>
                    <a:lnTo>
                      <a:pt x="109" y="221"/>
                    </a:lnTo>
                    <a:lnTo>
                      <a:pt x="112" y="223"/>
                    </a:lnTo>
                    <a:lnTo>
                      <a:pt x="119" y="227"/>
                    </a:lnTo>
                    <a:lnTo>
                      <a:pt x="125" y="230"/>
                    </a:lnTo>
                    <a:lnTo>
                      <a:pt x="133" y="235"/>
                    </a:lnTo>
                    <a:lnTo>
                      <a:pt x="137" y="241"/>
                    </a:lnTo>
                    <a:lnTo>
                      <a:pt x="149" y="248"/>
                    </a:lnTo>
                    <a:lnTo>
                      <a:pt x="151" y="249"/>
                    </a:lnTo>
                    <a:lnTo>
                      <a:pt x="159" y="256"/>
                    </a:lnTo>
                    <a:lnTo>
                      <a:pt x="175" y="267"/>
                    </a:lnTo>
                    <a:lnTo>
                      <a:pt x="183" y="274"/>
                    </a:lnTo>
                    <a:lnTo>
                      <a:pt x="191" y="278"/>
                    </a:lnTo>
                    <a:lnTo>
                      <a:pt x="208" y="289"/>
                    </a:lnTo>
                    <a:lnTo>
                      <a:pt x="215" y="297"/>
                    </a:lnTo>
                    <a:lnTo>
                      <a:pt x="220" y="300"/>
                    </a:lnTo>
                    <a:lnTo>
                      <a:pt x="227" y="306"/>
                    </a:lnTo>
                    <a:lnTo>
                      <a:pt x="238" y="313"/>
                    </a:lnTo>
                    <a:lnTo>
                      <a:pt x="248" y="321"/>
                    </a:lnTo>
                    <a:lnTo>
                      <a:pt x="255" y="322"/>
                    </a:lnTo>
                    <a:lnTo>
                      <a:pt x="259" y="325"/>
                    </a:lnTo>
                    <a:lnTo>
                      <a:pt x="271" y="332"/>
                    </a:lnTo>
                    <a:lnTo>
                      <a:pt x="280" y="337"/>
                    </a:lnTo>
                    <a:lnTo>
                      <a:pt x="286" y="341"/>
                    </a:lnTo>
                    <a:lnTo>
                      <a:pt x="287" y="345"/>
                    </a:lnTo>
                    <a:lnTo>
                      <a:pt x="290" y="347"/>
                    </a:lnTo>
                    <a:lnTo>
                      <a:pt x="296" y="354"/>
                    </a:lnTo>
                    <a:lnTo>
                      <a:pt x="307" y="357"/>
                    </a:lnTo>
                    <a:lnTo>
                      <a:pt x="316" y="363"/>
                    </a:lnTo>
                    <a:lnTo>
                      <a:pt x="320" y="365"/>
                    </a:lnTo>
                    <a:lnTo>
                      <a:pt x="329" y="369"/>
                    </a:lnTo>
                    <a:lnTo>
                      <a:pt x="341" y="372"/>
                    </a:lnTo>
                    <a:lnTo>
                      <a:pt x="354" y="374"/>
                    </a:lnTo>
                    <a:lnTo>
                      <a:pt x="367" y="374"/>
                    </a:lnTo>
                    <a:lnTo>
                      <a:pt x="374" y="374"/>
                    </a:lnTo>
                    <a:lnTo>
                      <a:pt x="389" y="374"/>
                    </a:lnTo>
                    <a:lnTo>
                      <a:pt x="419" y="370"/>
                    </a:lnTo>
                    <a:lnTo>
                      <a:pt x="436" y="365"/>
                    </a:lnTo>
                    <a:lnTo>
                      <a:pt x="454" y="360"/>
                    </a:lnTo>
                    <a:lnTo>
                      <a:pt x="482" y="354"/>
                    </a:lnTo>
                    <a:lnTo>
                      <a:pt x="494" y="352"/>
                    </a:lnTo>
                    <a:lnTo>
                      <a:pt x="498" y="352"/>
                    </a:lnTo>
                    <a:lnTo>
                      <a:pt x="510" y="352"/>
                    </a:lnTo>
                    <a:lnTo>
                      <a:pt x="526" y="354"/>
                    </a:lnTo>
                    <a:lnTo>
                      <a:pt x="536" y="357"/>
                    </a:lnTo>
                    <a:lnTo>
                      <a:pt x="543" y="360"/>
                    </a:lnTo>
                    <a:lnTo>
                      <a:pt x="551" y="365"/>
                    </a:lnTo>
                    <a:lnTo>
                      <a:pt x="560" y="370"/>
                    </a:lnTo>
                    <a:lnTo>
                      <a:pt x="572" y="374"/>
                    </a:lnTo>
                    <a:lnTo>
                      <a:pt x="584" y="380"/>
                    </a:lnTo>
                    <a:lnTo>
                      <a:pt x="589" y="381"/>
                    </a:lnTo>
                    <a:lnTo>
                      <a:pt x="597" y="384"/>
                    </a:lnTo>
                    <a:lnTo>
                      <a:pt x="604" y="386"/>
                    </a:lnTo>
                    <a:lnTo>
                      <a:pt x="612" y="389"/>
                    </a:lnTo>
                    <a:lnTo>
                      <a:pt x="620" y="395"/>
                    </a:lnTo>
                    <a:lnTo>
                      <a:pt x="625" y="396"/>
                    </a:lnTo>
                    <a:lnTo>
                      <a:pt x="629" y="398"/>
                    </a:lnTo>
                    <a:lnTo>
                      <a:pt x="633" y="398"/>
                    </a:lnTo>
                    <a:lnTo>
                      <a:pt x="644" y="400"/>
                    </a:lnTo>
                    <a:lnTo>
                      <a:pt x="648" y="400"/>
                    </a:lnTo>
                    <a:lnTo>
                      <a:pt x="651" y="400"/>
                    </a:lnTo>
                    <a:lnTo>
                      <a:pt x="658" y="400"/>
                    </a:lnTo>
                    <a:lnTo>
                      <a:pt x="672" y="398"/>
                    </a:lnTo>
                    <a:lnTo>
                      <a:pt x="686" y="395"/>
                    </a:lnTo>
                    <a:lnTo>
                      <a:pt x="702" y="389"/>
                    </a:lnTo>
                    <a:lnTo>
                      <a:pt x="710" y="384"/>
                    </a:lnTo>
                    <a:lnTo>
                      <a:pt x="727" y="374"/>
                    </a:lnTo>
                    <a:lnTo>
                      <a:pt x="763" y="357"/>
                    </a:lnTo>
                    <a:lnTo>
                      <a:pt x="783" y="348"/>
                    </a:lnTo>
                    <a:lnTo>
                      <a:pt x="790" y="347"/>
                    </a:lnTo>
                    <a:lnTo>
                      <a:pt x="809" y="337"/>
                    </a:lnTo>
                    <a:lnTo>
                      <a:pt x="821" y="330"/>
                    </a:lnTo>
                    <a:lnTo>
                      <a:pt x="831" y="322"/>
                    </a:lnTo>
                    <a:lnTo>
                      <a:pt x="835" y="319"/>
                    </a:lnTo>
                    <a:lnTo>
                      <a:pt x="837" y="315"/>
                    </a:lnTo>
                    <a:lnTo>
                      <a:pt x="847" y="306"/>
                    </a:lnTo>
                    <a:lnTo>
                      <a:pt x="857" y="297"/>
                    </a:lnTo>
                    <a:lnTo>
                      <a:pt x="869" y="288"/>
                    </a:lnTo>
                    <a:lnTo>
                      <a:pt x="877" y="280"/>
                    </a:lnTo>
                    <a:lnTo>
                      <a:pt x="881" y="274"/>
                    </a:lnTo>
                    <a:lnTo>
                      <a:pt x="893" y="264"/>
                    </a:lnTo>
                    <a:lnTo>
                      <a:pt x="904" y="252"/>
                    </a:lnTo>
                    <a:lnTo>
                      <a:pt x="909" y="241"/>
                    </a:lnTo>
                    <a:lnTo>
                      <a:pt x="913" y="233"/>
                    </a:lnTo>
                    <a:lnTo>
                      <a:pt x="914" y="227"/>
                    </a:lnTo>
                    <a:lnTo>
                      <a:pt x="921" y="211"/>
                    </a:lnTo>
                    <a:lnTo>
                      <a:pt x="922" y="197"/>
                    </a:lnTo>
                    <a:lnTo>
                      <a:pt x="925" y="181"/>
                    </a:lnTo>
                    <a:lnTo>
                      <a:pt x="925" y="173"/>
                    </a:lnTo>
                    <a:lnTo>
                      <a:pt x="925" y="169"/>
                    </a:lnTo>
                    <a:lnTo>
                      <a:pt x="925" y="161"/>
                    </a:lnTo>
                    <a:lnTo>
                      <a:pt x="925" y="154"/>
                    </a:lnTo>
                    <a:lnTo>
                      <a:pt x="925" y="147"/>
                    </a:lnTo>
                    <a:lnTo>
                      <a:pt x="926" y="140"/>
                    </a:lnTo>
                    <a:lnTo>
                      <a:pt x="926" y="136"/>
                    </a:lnTo>
                    <a:lnTo>
                      <a:pt x="926" y="133"/>
                    </a:lnTo>
                    <a:lnTo>
                      <a:pt x="930" y="127"/>
                    </a:lnTo>
                    <a:lnTo>
                      <a:pt x="933" y="121"/>
                    </a:lnTo>
                    <a:lnTo>
                      <a:pt x="934" y="112"/>
                    </a:lnTo>
                    <a:lnTo>
                      <a:pt x="937" y="102"/>
                    </a:lnTo>
                    <a:lnTo>
                      <a:pt x="938" y="92"/>
                    </a:lnTo>
                    <a:lnTo>
                      <a:pt x="938" y="86"/>
                    </a:lnTo>
                    <a:lnTo>
                      <a:pt x="938" y="84"/>
                    </a:lnTo>
                    <a:lnTo>
                      <a:pt x="941" y="77"/>
                    </a:lnTo>
                    <a:lnTo>
                      <a:pt x="942" y="67"/>
                    </a:lnTo>
                    <a:lnTo>
                      <a:pt x="946" y="58"/>
                    </a:lnTo>
                    <a:lnTo>
                      <a:pt x="950" y="47"/>
                    </a:lnTo>
                    <a:lnTo>
                      <a:pt x="956" y="33"/>
                    </a:lnTo>
                    <a:lnTo>
                      <a:pt x="961" y="19"/>
                    </a:lnTo>
                    <a:lnTo>
                      <a:pt x="968" y="6"/>
                    </a:lnTo>
                    <a:lnTo>
                      <a:pt x="971" y="0"/>
                    </a:lnTo>
                  </a:path>
                </a:pathLst>
              </a:custGeom>
              <a:noFill/>
              <a:ln w="12700" cap="rnd" cmpd="sng">
                <a:solidFill>
                  <a:srgbClr val="000000"/>
                </a:solidFill>
                <a:prstDash val="solid"/>
                <a:round/>
                <a:headEnd type="none" w="sm" len="sm"/>
                <a:tailEnd type="none" w="sm" len="sm"/>
              </a:ln>
              <a:effectLst/>
            </p:spPr>
            <p:txBody>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37" name="Line 13"/>
              <p:cNvSpPr>
                <a:spLocks noChangeShapeType="1"/>
              </p:cNvSpPr>
              <p:nvPr/>
            </p:nvSpPr>
            <p:spPr bwMode="auto">
              <a:xfrm flipV="1">
                <a:off x="3836" y="2068"/>
                <a:ext cx="966" cy="1"/>
              </a:xfrm>
              <a:prstGeom prst="line">
                <a:avLst/>
              </a:prstGeom>
              <a:noFill/>
              <a:ln w="12700">
                <a:solidFill>
                  <a:srgbClr val="000000"/>
                </a:solidFill>
                <a:round/>
                <a:headEnd type="none" w="sm" len="sm"/>
                <a:tailEnd type="none" w="sm" len="sm"/>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grpSp>
        <p:sp>
          <p:nvSpPr>
            <p:cNvPr id="129038" name="Rectangle 14"/>
            <p:cNvSpPr>
              <a:spLocks noChangeArrowheads="1"/>
            </p:cNvSpPr>
            <p:nvPr/>
          </p:nvSpPr>
          <p:spPr bwMode="auto">
            <a:xfrm>
              <a:off x="4110" y="2121"/>
              <a:ext cx="440" cy="269"/>
            </a:xfrm>
            <a:prstGeom prst="rect">
              <a:avLst/>
            </a:prstGeom>
            <a:noFill/>
            <a:ln w="9525">
              <a:noFill/>
              <a:miter lim="800000"/>
              <a:headEnd/>
              <a:tailEnd/>
            </a:ln>
            <a:effectLst/>
          </p:spPr>
          <p:txBody>
            <a:bodyPr wrap="none" lIns="92075" tIns="46038" rIns="92075" bIns="46038">
              <a:spAutoFit/>
            </a:bodyPr>
            <a:lstStyle/>
            <a:p>
              <a:pPr algn="l" rtl="0" eaLnBrk="0" fontAlgn="base" hangingPunct="0">
                <a:spcBef>
                  <a:spcPct val="0"/>
                </a:spcBef>
                <a:spcAft>
                  <a:spcPct val="0"/>
                </a:spcAft>
              </a:pPr>
              <a:r>
                <a:rPr lang="en-US" sz="2200" b="1" kern="1200">
                  <a:solidFill>
                    <a:srgbClr val="009900"/>
                  </a:solidFill>
                  <a:latin typeface="Arial" pitchFamily="34" charset="0"/>
                  <a:ea typeface="+mn-ea"/>
                  <a:cs typeface="+mn-cs"/>
                </a:rPr>
                <a:t>q(x)</a:t>
              </a:r>
            </a:p>
          </p:txBody>
        </p:sp>
        <p:sp>
          <p:nvSpPr>
            <p:cNvPr id="129039" name="Arc 15"/>
            <p:cNvSpPr>
              <a:spLocks/>
            </p:cNvSpPr>
            <p:nvPr/>
          </p:nvSpPr>
          <p:spPr bwMode="auto">
            <a:xfrm>
              <a:off x="4320" y="1860"/>
              <a:ext cx="220" cy="207"/>
            </a:xfrm>
            <a:custGeom>
              <a:avLst/>
              <a:gdLst>
                <a:gd name="G0" fmla="+- 99 0 0"/>
                <a:gd name="G1" fmla="+- 21600 0 0"/>
                <a:gd name="G2" fmla="+- 21600 0 0"/>
                <a:gd name="T0" fmla="*/ 0 w 21699"/>
                <a:gd name="T1" fmla="*/ 0 h 21600"/>
                <a:gd name="T2" fmla="*/ 21699 w 21699"/>
                <a:gd name="T3" fmla="*/ 21600 h 21600"/>
                <a:gd name="T4" fmla="*/ 99 w 21699"/>
                <a:gd name="T5" fmla="*/ 21600 h 21600"/>
              </a:gdLst>
              <a:ahLst/>
              <a:cxnLst>
                <a:cxn ang="0">
                  <a:pos x="T0" y="T1"/>
                </a:cxn>
                <a:cxn ang="0">
                  <a:pos x="T2" y="T3"/>
                </a:cxn>
                <a:cxn ang="0">
                  <a:pos x="T4" y="T5"/>
                </a:cxn>
              </a:cxnLst>
              <a:rect l="0" t="0" r="r" b="b"/>
              <a:pathLst>
                <a:path w="21699" h="21600" fill="none" extrusionOk="0">
                  <a:moveTo>
                    <a:pt x="0" y="0"/>
                  </a:moveTo>
                  <a:cubicBezTo>
                    <a:pt x="33" y="0"/>
                    <a:pt x="66" y="-1"/>
                    <a:pt x="99" y="0"/>
                  </a:cubicBezTo>
                  <a:cubicBezTo>
                    <a:pt x="12028" y="0"/>
                    <a:pt x="21699" y="9670"/>
                    <a:pt x="21699" y="21600"/>
                  </a:cubicBezTo>
                </a:path>
                <a:path w="21699" h="21600" stroke="0" extrusionOk="0">
                  <a:moveTo>
                    <a:pt x="0" y="0"/>
                  </a:moveTo>
                  <a:cubicBezTo>
                    <a:pt x="33" y="0"/>
                    <a:pt x="66" y="-1"/>
                    <a:pt x="99" y="0"/>
                  </a:cubicBezTo>
                  <a:cubicBezTo>
                    <a:pt x="12028" y="0"/>
                    <a:pt x="21699" y="9670"/>
                    <a:pt x="21699" y="21600"/>
                  </a:cubicBezTo>
                  <a:lnTo>
                    <a:pt x="99" y="21600"/>
                  </a:lnTo>
                  <a:close/>
                </a:path>
              </a:pathLst>
            </a:custGeom>
            <a:noFill/>
            <a:ln w="12700" cap="rnd">
              <a:solidFill>
                <a:srgbClr val="0000FF"/>
              </a:solidFill>
              <a:round/>
              <a:headEnd type="none" w="sm" len="sm"/>
              <a:tailEnd type="none" w="sm" len="sm"/>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40" name="Arc 16"/>
            <p:cNvSpPr>
              <a:spLocks/>
            </p:cNvSpPr>
            <p:nvPr/>
          </p:nvSpPr>
          <p:spPr bwMode="auto">
            <a:xfrm>
              <a:off x="4088" y="1860"/>
              <a:ext cx="233" cy="208"/>
            </a:xfrm>
            <a:custGeom>
              <a:avLst/>
              <a:gdLst>
                <a:gd name="G0" fmla="+- 21600 0 0"/>
                <a:gd name="G1" fmla="+- 21600 0 0"/>
                <a:gd name="G2" fmla="+- 21600 0 0"/>
                <a:gd name="T0" fmla="*/ 0 w 21600"/>
                <a:gd name="T1" fmla="*/ 21600 h 21600"/>
                <a:gd name="T2" fmla="*/ 21507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706"/>
                    <a:pt x="9614" y="51"/>
                    <a:pt x="21507" y="0"/>
                  </a:cubicBezTo>
                </a:path>
                <a:path w="21600" h="21600" stroke="0" extrusionOk="0">
                  <a:moveTo>
                    <a:pt x="0" y="21600"/>
                  </a:moveTo>
                  <a:cubicBezTo>
                    <a:pt x="0" y="9706"/>
                    <a:pt x="9614" y="51"/>
                    <a:pt x="21507" y="0"/>
                  </a:cubicBezTo>
                  <a:lnTo>
                    <a:pt x="21600" y="21600"/>
                  </a:lnTo>
                  <a:close/>
                </a:path>
              </a:pathLst>
            </a:custGeom>
            <a:noFill/>
            <a:ln w="12700" cap="rnd">
              <a:solidFill>
                <a:srgbClr val="0000FF"/>
              </a:solidFill>
              <a:round/>
              <a:headEnd type="none" w="sm" len="sm"/>
              <a:tailEnd type="none" w="sm" len="sm"/>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41" name="Rectangle 17"/>
            <p:cNvSpPr>
              <a:spLocks noChangeArrowheads="1"/>
            </p:cNvSpPr>
            <p:nvPr/>
          </p:nvSpPr>
          <p:spPr bwMode="auto">
            <a:xfrm>
              <a:off x="4094" y="1603"/>
              <a:ext cx="440" cy="269"/>
            </a:xfrm>
            <a:prstGeom prst="rect">
              <a:avLst/>
            </a:prstGeom>
            <a:noFill/>
            <a:ln w="9525">
              <a:noFill/>
              <a:miter lim="800000"/>
              <a:headEnd/>
              <a:tailEnd/>
            </a:ln>
            <a:effectLst/>
          </p:spPr>
          <p:txBody>
            <a:bodyPr wrap="none" lIns="92075" tIns="46038" rIns="92075" bIns="46038">
              <a:spAutoFit/>
            </a:bodyPr>
            <a:lstStyle/>
            <a:p>
              <a:pPr algn="l" rtl="0" eaLnBrk="0" fontAlgn="base" hangingPunct="0">
                <a:spcBef>
                  <a:spcPct val="0"/>
                </a:spcBef>
                <a:spcAft>
                  <a:spcPct val="0"/>
                </a:spcAft>
              </a:pPr>
              <a:r>
                <a:rPr lang="en-US" sz="2200" b="1" kern="1200">
                  <a:solidFill>
                    <a:srgbClr val="0000FF"/>
                  </a:solidFill>
                  <a:latin typeface="Arial" pitchFamily="34" charset="0"/>
                  <a:ea typeface="+mn-ea"/>
                  <a:cs typeface="+mn-cs"/>
                </a:rPr>
                <a:t>p(x)</a:t>
              </a:r>
            </a:p>
          </p:txBody>
        </p:sp>
        <p:sp>
          <p:nvSpPr>
            <p:cNvPr id="129042" name="Line 18"/>
            <p:cNvSpPr>
              <a:spLocks noChangeShapeType="1"/>
            </p:cNvSpPr>
            <p:nvPr/>
          </p:nvSpPr>
          <p:spPr bwMode="auto">
            <a:xfrm>
              <a:off x="4317" y="1862"/>
              <a:ext cx="0" cy="169"/>
            </a:xfrm>
            <a:prstGeom prst="line">
              <a:avLst/>
            </a:prstGeom>
            <a:noFill/>
            <a:ln w="12700">
              <a:solidFill>
                <a:srgbClr val="0000FF"/>
              </a:solidFill>
              <a:round/>
              <a:headEnd type="none" w="sm" len="sm"/>
              <a:tailEnd type="none" w="sm" len="sm"/>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43" name="Freeform 19"/>
            <p:cNvSpPr>
              <a:spLocks/>
            </p:cNvSpPr>
            <p:nvPr/>
          </p:nvSpPr>
          <p:spPr bwMode="auto">
            <a:xfrm>
              <a:off x="4298" y="2027"/>
              <a:ext cx="39" cy="42"/>
            </a:xfrm>
            <a:custGeom>
              <a:avLst/>
              <a:gdLst/>
              <a:ahLst/>
              <a:cxnLst>
                <a:cxn ang="0">
                  <a:pos x="38" y="0"/>
                </a:cxn>
                <a:cxn ang="0">
                  <a:pos x="0" y="0"/>
                </a:cxn>
                <a:cxn ang="0">
                  <a:pos x="18" y="41"/>
                </a:cxn>
                <a:cxn ang="0">
                  <a:pos x="38" y="0"/>
                </a:cxn>
              </a:cxnLst>
              <a:rect l="0" t="0" r="r" b="b"/>
              <a:pathLst>
                <a:path w="39" h="42">
                  <a:moveTo>
                    <a:pt x="38" y="0"/>
                  </a:moveTo>
                  <a:lnTo>
                    <a:pt x="0" y="0"/>
                  </a:lnTo>
                  <a:lnTo>
                    <a:pt x="18" y="41"/>
                  </a:lnTo>
                  <a:lnTo>
                    <a:pt x="38" y="0"/>
                  </a:lnTo>
                </a:path>
              </a:pathLst>
            </a:custGeom>
            <a:solidFill>
              <a:srgbClr val="0000FF"/>
            </a:solidFill>
            <a:ln w="9525" cap="rnd">
              <a:noFill/>
              <a:round/>
              <a:headEnd/>
              <a:tailEnd/>
            </a:ln>
            <a:effectLst/>
          </p:spPr>
          <p:txBody>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44" name="Line 20"/>
            <p:cNvSpPr>
              <a:spLocks noChangeShapeType="1"/>
            </p:cNvSpPr>
            <p:nvPr/>
          </p:nvSpPr>
          <p:spPr bwMode="auto">
            <a:xfrm>
              <a:off x="4397" y="1875"/>
              <a:ext cx="0" cy="156"/>
            </a:xfrm>
            <a:prstGeom prst="line">
              <a:avLst/>
            </a:prstGeom>
            <a:noFill/>
            <a:ln w="12700">
              <a:solidFill>
                <a:srgbClr val="0000FF"/>
              </a:solidFill>
              <a:round/>
              <a:headEnd type="none" w="sm" len="sm"/>
              <a:tailEnd type="none" w="sm" len="sm"/>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45" name="Freeform 21"/>
            <p:cNvSpPr>
              <a:spLocks/>
            </p:cNvSpPr>
            <p:nvPr/>
          </p:nvSpPr>
          <p:spPr bwMode="auto">
            <a:xfrm>
              <a:off x="4376" y="2028"/>
              <a:ext cx="40" cy="41"/>
            </a:xfrm>
            <a:custGeom>
              <a:avLst/>
              <a:gdLst/>
              <a:ahLst/>
              <a:cxnLst>
                <a:cxn ang="0">
                  <a:pos x="39" y="0"/>
                </a:cxn>
                <a:cxn ang="0">
                  <a:pos x="0" y="0"/>
                </a:cxn>
                <a:cxn ang="0">
                  <a:pos x="19" y="40"/>
                </a:cxn>
                <a:cxn ang="0">
                  <a:pos x="39" y="0"/>
                </a:cxn>
              </a:cxnLst>
              <a:rect l="0" t="0" r="r" b="b"/>
              <a:pathLst>
                <a:path w="40" h="41">
                  <a:moveTo>
                    <a:pt x="39" y="0"/>
                  </a:moveTo>
                  <a:lnTo>
                    <a:pt x="0" y="0"/>
                  </a:lnTo>
                  <a:lnTo>
                    <a:pt x="19" y="40"/>
                  </a:lnTo>
                  <a:lnTo>
                    <a:pt x="39" y="0"/>
                  </a:lnTo>
                </a:path>
              </a:pathLst>
            </a:custGeom>
            <a:solidFill>
              <a:srgbClr val="0000FF"/>
            </a:solidFill>
            <a:ln w="9525" cap="rnd">
              <a:noFill/>
              <a:round/>
              <a:headEnd/>
              <a:tailEnd/>
            </a:ln>
            <a:effectLst/>
          </p:spPr>
          <p:txBody>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46" name="Line 22"/>
            <p:cNvSpPr>
              <a:spLocks noChangeShapeType="1"/>
            </p:cNvSpPr>
            <p:nvPr/>
          </p:nvSpPr>
          <p:spPr bwMode="auto">
            <a:xfrm>
              <a:off x="4471" y="1917"/>
              <a:ext cx="0" cy="114"/>
            </a:xfrm>
            <a:prstGeom prst="line">
              <a:avLst/>
            </a:prstGeom>
            <a:noFill/>
            <a:ln w="12700">
              <a:solidFill>
                <a:srgbClr val="0000FF"/>
              </a:solidFill>
              <a:round/>
              <a:headEnd type="none" w="sm" len="sm"/>
              <a:tailEnd type="none" w="sm" len="sm"/>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47" name="Freeform 23"/>
            <p:cNvSpPr>
              <a:spLocks/>
            </p:cNvSpPr>
            <p:nvPr/>
          </p:nvSpPr>
          <p:spPr bwMode="auto">
            <a:xfrm>
              <a:off x="4452" y="2026"/>
              <a:ext cx="40" cy="43"/>
            </a:xfrm>
            <a:custGeom>
              <a:avLst/>
              <a:gdLst/>
              <a:ahLst/>
              <a:cxnLst>
                <a:cxn ang="0">
                  <a:pos x="39" y="0"/>
                </a:cxn>
                <a:cxn ang="0">
                  <a:pos x="0" y="0"/>
                </a:cxn>
                <a:cxn ang="0">
                  <a:pos x="19" y="42"/>
                </a:cxn>
                <a:cxn ang="0">
                  <a:pos x="39" y="0"/>
                </a:cxn>
              </a:cxnLst>
              <a:rect l="0" t="0" r="r" b="b"/>
              <a:pathLst>
                <a:path w="40" h="43">
                  <a:moveTo>
                    <a:pt x="39" y="0"/>
                  </a:moveTo>
                  <a:lnTo>
                    <a:pt x="0" y="0"/>
                  </a:lnTo>
                  <a:lnTo>
                    <a:pt x="19" y="42"/>
                  </a:lnTo>
                  <a:lnTo>
                    <a:pt x="39" y="0"/>
                  </a:lnTo>
                </a:path>
              </a:pathLst>
            </a:custGeom>
            <a:solidFill>
              <a:srgbClr val="0000FF"/>
            </a:solidFill>
            <a:ln w="9525" cap="rnd">
              <a:noFill/>
              <a:round/>
              <a:headEnd/>
              <a:tailEnd/>
            </a:ln>
            <a:effectLst/>
          </p:spPr>
          <p:txBody>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48" name="Line 24"/>
            <p:cNvSpPr>
              <a:spLocks noChangeShapeType="1"/>
            </p:cNvSpPr>
            <p:nvPr/>
          </p:nvSpPr>
          <p:spPr bwMode="auto">
            <a:xfrm>
              <a:off x="4239" y="1875"/>
              <a:ext cx="0" cy="156"/>
            </a:xfrm>
            <a:prstGeom prst="line">
              <a:avLst/>
            </a:prstGeom>
            <a:noFill/>
            <a:ln w="12700">
              <a:solidFill>
                <a:srgbClr val="0000FF"/>
              </a:solidFill>
              <a:round/>
              <a:headEnd type="none" w="sm" len="sm"/>
              <a:tailEnd type="none" w="sm" len="sm"/>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49" name="Freeform 25"/>
            <p:cNvSpPr>
              <a:spLocks/>
            </p:cNvSpPr>
            <p:nvPr/>
          </p:nvSpPr>
          <p:spPr bwMode="auto">
            <a:xfrm>
              <a:off x="4219" y="2028"/>
              <a:ext cx="39" cy="41"/>
            </a:xfrm>
            <a:custGeom>
              <a:avLst/>
              <a:gdLst/>
              <a:ahLst/>
              <a:cxnLst>
                <a:cxn ang="0">
                  <a:pos x="38" y="0"/>
                </a:cxn>
                <a:cxn ang="0">
                  <a:pos x="0" y="0"/>
                </a:cxn>
                <a:cxn ang="0">
                  <a:pos x="18" y="40"/>
                </a:cxn>
                <a:cxn ang="0">
                  <a:pos x="38" y="0"/>
                </a:cxn>
              </a:cxnLst>
              <a:rect l="0" t="0" r="r" b="b"/>
              <a:pathLst>
                <a:path w="39" h="41">
                  <a:moveTo>
                    <a:pt x="38" y="0"/>
                  </a:moveTo>
                  <a:lnTo>
                    <a:pt x="0" y="0"/>
                  </a:lnTo>
                  <a:lnTo>
                    <a:pt x="18" y="40"/>
                  </a:lnTo>
                  <a:lnTo>
                    <a:pt x="38" y="0"/>
                  </a:lnTo>
                </a:path>
              </a:pathLst>
            </a:custGeom>
            <a:solidFill>
              <a:srgbClr val="0000FF"/>
            </a:solidFill>
            <a:ln w="9525" cap="rnd">
              <a:noFill/>
              <a:round/>
              <a:headEnd/>
              <a:tailEnd/>
            </a:ln>
            <a:effectLst/>
          </p:spPr>
          <p:txBody>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50" name="Line 26"/>
            <p:cNvSpPr>
              <a:spLocks noChangeShapeType="1"/>
            </p:cNvSpPr>
            <p:nvPr/>
          </p:nvSpPr>
          <p:spPr bwMode="auto">
            <a:xfrm>
              <a:off x="4163" y="1917"/>
              <a:ext cx="0" cy="110"/>
            </a:xfrm>
            <a:prstGeom prst="line">
              <a:avLst/>
            </a:prstGeom>
            <a:noFill/>
            <a:ln w="12700">
              <a:solidFill>
                <a:srgbClr val="0000FF"/>
              </a:solidFill>
              <a:round/>
              <a:headEnd type="none" w="sm" len="sm"/>
              <a:tailEnd type="none" w="sm" len="sm"/>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51" name="Freeform 27"/>
            <p:cNvSpPr>
              <a:spLocks/>
            </p:cNvSpPr>
            <p:nvPr/>
          </p:nvSpPr>
          <p:spPr bwMode="auto">
            <a:xfrm>
              <a:off x="4144" y="2026"/>
              <a:ext cx="40" cy="43"/>
            </a:xfrm>
            <a:custGeom>
              <a:avLst/>
              <a:gdLst/>
              <a:ahLst/>
              <a:cxnLst>
                <a:cxn ang="0">
                  <a:pos x="39" y="0"/>
                </a:cxn>
                <a:cxn ang="0">
                  <a:pos x="0" y="0"/>
                </a:cxn>
                <a:cxn ang="0">
                  <a:pos x="19" y="42"/>
                </a:cxn>
                <a:cxn ang="0">
                  <a:pos x="39" y="0"/>
                </a:cxn>
              </a:cxnLst>
              <a:rect l="0" t="0" r="r" b="b"/>
              <a:pathLst>
                <a:path w="40" h="43">
                  <a:moveTo>
                    <a:pt x="39" y="0"/>
                  </a:moveTo>
                  <a:lnTo>
                    <a:pt x="0" y="0"/>
                  </a:lnTo>
                  <a:lnTo>
                    <a:pt x="19" y="42"/>
                  </a:lnTo>
                  <a:lnTo>
                    <a:pt x="39" y="0"/>
                  </a:lnTo>
                </a:path>
              </a:pathLst>
            </a:custGeom>
            <a:solidFill>
              <a:srgbClr val="0000FF"/>
            </a:solidFill>
            <a:ln w="9525" cap="rnd">
              <a:noFill/>
              <a:round/>
              <a:headEnd/>
              <a:tailEnd/>
            </a:ln>
            <a:effectLst/>
          </p:spPr>
          <p:txBody>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grpSp>
          <p:nvGrpSpPr>
            <p:cNvPr id="4" name="Group 28"/>
            <p:cNvGrpSpPr>
              <a:grpSpLocks/>
            </p:cNvGrpSpPr>
            <p:nvPr/>
          </p:nvGrpSpPr>
          <p:grpSpPr bwMode="auto">
            <a:xfrm>
              <a:off x="4026" y="2087"/>
              <a:ext cx="174" cy="28"/>
              <a:chOff x="4026" y="2087"/>
              <a:chExt cx="174" cy="28"/>
            </a:xfrm>
          </p:grpSpPr>
          <p:sp>
            <p:nvSpPr>
              <p:cNvPr id="129053" name="Line 29"/>
              <p:cNvSpPr>
                <a:spLocks noChangeShapeType="1"/>
              </p:cNvSpPr>
              <p:nvPr/>
            </p:nvSpPr>
            <p:spPr bwMode="auto">
              <a:xfrm>
                <a:off x="4026" y="2114"/>
                <a:ext cx="160" cy="0"/>
              </a:xfrm>
              <a:prstGeom prst="line">
                <a:avLst/>
              </a:prstGeom>
              <a:noFill/>
              <a:ln w="12700">
                <a:solidFill>
                  <a:srgbClr val="009900"/>
                </a:solidFill>
                <a:round/>
                <a:headEnd type="none" w="sm" len="sm"/>
                <a:tailEnd type="none" w="sm" len="sm"/>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54" name="AutoShape 30"/>
              <p:cNvSpPr>
                <a:spLocks noChangeArrowheads="1"/>
              </p:cNvSpPr>
              <p:nvPr/>
            </p:nvSpPr>
            <p:spPr bwMode="auto">
              <a:xfrm>
                <a:off x="4149" y="2087"/>
                <a:ext cx="51" cy="28"/>
              </a:xfrm>
              <a:prstGeom prst="rtTriangle">
                <a:avLst/>
              </a:prstGeom>
              <a:solidFill>
                <a:srgbClr val="009900"/>
              </a:solidFill>
              <a:ln w="9525">
                <a:no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grpSp>
        <p:grpSp>
          <p:nvGrpSpPr>
            <p:cNvPr id="5" name="Group 31"/>
            <p:cNvGrpSpPr>
              <a:grpSpLocks/>
            </p:cNvGrpSpPr>
            <p:nvPr/>
          </p:nvGrpSpPr>
          <p:grpSpPr bwMode="auto">
            <a:xfrm>
              <a:off x="4224" y="2087"/>
              <a:ext cx="174" cy="28"/>
              <a:chOff x="4224" y="2087"/>
              <a:chExt cx="174" cy="28"/>
            </a:xfrm>
          </p:grpSpPr>
          <p:sp>
            <p:nvSpPr>
              <p:cNvPr id="129056" name="Line 32"/>
              <p:cNvSpPr>
                <a:spLocks noChangeShapeType="1"/>
              </p:cNvSpPr>
              <p:nvPr/>
            </p:nvSpPr>
            <p:spPr bwMode="auto">
              <a:xfrm>
                <a:off x="4224" y="2114"/>
                <a:ext cx="160" cy="0"/>
              </a:xfrm>
              <a:prstGeom prst="line">
                <a:avLst/>
              </a:prstGeom>
              <a:noFill/>
              <a:ln w="12700">
                <a:solidFill>
                  <a:srgbClr val="009900"/>
                </a:solidFill>
                <a:round/>
                <a:headEnd type="none" w="sm" len="sm"/>
                <a:tailEnd type="none" w="sm" len="sm"/>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57" name="AutoShape 33"/>
              <p:cNvSpPr>
                <a:spLocks noChangeArrowheads="1"/>
              </p:cNvSpPr>
              <p:nvPr/>
            </p:nvSpPr>
            <p:spPr bwMode="auto">
              <a:xfrm>
                <a:off x="4347" y="2087"/>
                <a:ext cx="51" cy="28"/>
              </a:xfrm>
              <a:prstGeom prst="rtTriangle">
                <a:avLst/>
              </a:prstGeom>
              <a:solidFill>
                <a:srgbClr val="009900"/>
              </a:solidFill>
              <a:ln w="9525">
                <a:no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grpSp>
        <p:grpSp>
          <p:nvGrpSpPr>
            <p:cNvPr id="6" name="Group 34"/>
            <p:cNvGrpSpPr>
              <a:grpSpLocks/>
            </p:cNvGrpSpPr>
            <p:nvPr/>
          </p:nvGrpSpPr>
          <p:grpSpPr bwMode="auto">
            <a:xfrm>
              <a:off x="4428" y="2087"/>
              <a:ext cx="174" cy="28"/>
              <a:chOff x="4428" y="2087"/>
              <a:chExt cx="174" cy="28"/>
            </a:xfrm>
          </p:grpSpPr>
          <p:sp>
            <p:nvSpPr>
              <p:cNvPr id="129059" name="Line 35"/>
              <p:cNvSpPr>
                <a:spLocks noChangeShapeType="1"/>
              </p:cNvSpPr>
              <p:nvPr/>
            </p:nvSpPr>
            <p:spPr bwMode="auto">
              <a:xfrm>
                <a:off x="4428" y="2114"/>
                <a:ext cx="160" cy="0"/>
              </a:xfrm>
              <a:prstGeom prst="line">
                <a:avLst/>
              </a:prstGeom>
              <a:noFill/>
              <a:ln w="12700">
                <a:solidFill>
                  <a:srgbClr val="009900"/>
                </a:solidFill>
                <a:round/>
                <a:headEnd type="none" w="sm" len="sm"/>
                <a:tailEnd type="none" w="sm" len="sm"/>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60" name="AutoShape 36"/>
              <p:cNvSpPr>
                <a:spLocks noChangeArrowheads="1"/>
              </p:cNvSpPr>
              <p:nvPr/>
            </p:nvSpPr>
            <p:spPr bwMode="auto">
              <a:xfrm>
                <a:off x="4551" y="2087"/>
                <a:ext cx="51" cy="28"/>
              </a:xfrm>
              <a:prstGeom prst="rtTriangle">
                <a:avLst/>
              </a:prstGeom>
              <a:solidFill>
                <a:srgbClr val="009900"/>
              </a:solidFill>
              <a:ln w="9525">
                <a:no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grpSp>
      </p:grpSp>
      <p:sp>
        <p:nvSpPr>
          <p:cNvPr id="129061" name="Rectangle 37"/>
          <p:cNvSpPr>
            <a:spLocks noChangeArrowheads="1"/>
          </p:cNvSpPr>
          <p:nvPr/>
        </p:nvSpPr>
        <p:spPr bwMode="auto">
          <a:xfrm>
            <a:off x="1843088" y="3814763"/>
            <a:ext cx="1858962" cy="822325"/>
          </a:xfrm>
          <a:prstGeom prst="rect">
            <a:avLst/>
          </a:prstGeom>
          <a:noFill/>
          <a:ln w="9525">
            <a:noFill/>
            <a:miter lim="800000"/>
            <a:headEnd/>
            <a:tailEnd/>
          </a:ln>
          <a:effectLst/>
        </p:spPr>
        <p:txBody>
          <a:bodyPr wrap="none" lIns="92075" tIns="46038" rIns="92075" bIns="46038">
            <a:spAutoFit/>
          </a:bodyPr>
          <a:lstStyle/>
          <a:p>
            <a:pPr algn="ctr" rtl="0" eaLnBrk="0" fontAlgn="base" hangingPunct="0">
              <a:spcBef>
                <a:spcPct val="0"/>
              </a:spcBef>
              <a:spcAft>
                <a:spcPct val="0"/>
              </a:spcAft>
            </a:pPr>
            <a:r>
              <a:rPr lang="en-US" sz="2400" b="1" kern="1200">
                <a:solidFill>
                  <a:srgbClr val="000000"/>
                </a:solidFill>
                <a:latin typeface="Arial" pitchFamily="34" charset="0"/>
                <a:ea typeface="+mn-ea"/>
                <a:cs typeface="+mn-cs"/>
              </a:rPr>
              <a:t>local model</a:t>
            </a:r>
          </a:p>
          <a:p>
            <a:pPr algn="ctr" rtl="0" eaLnBrk="0" fontAlgn="base" hangingPunct="0">
              <a:spcBef>
                <a:spcPct val="0"/>
              </a:spcBef>
              <a:spcAft>
                <a:spcPct val="0"/>
              </a:spcAft>
            </a:pPr>
            <a:r>
              <a:rPr lang="en-US" sz="2400" b="1" kern="1200">
                <a:solidFill>
                  <a:srgbClr val="000000"/>
                </a:solidFill>
                <a:latin typeface="Arial" pitchFamily="34" charset="0"/>
                <a:ea typeface="+mn-ea"/>
                <a:cs typeface="+mn-cs"/>
              </a:rPr>
              <a:t>of contact</a:t>
            </a:r>
          </a:p>
        </p:txBody>
      </p:sp>
      <p:grpSp>
        <p:nvGrpSpPr>
          <p:cNvPr id="7" name="Group 38"/>
          <p:cNvGrpSpPr>
            <a:grpSpLocks/>
          </p:cNvGrpSpPr>
          <p:nvPr/>
        </p:nvGrpSpPr>
        <p:grpSpPr bwMode="auto">
          <a:xfrm>
            <a:off x="223838" y="4852988"/>
            <a:ext cx="1568450" cy="1385887"/>
            <a:chOff x="299" y="3221"/>
            <a:chExt cx="988" cy="873"/>
          </a:xfrm>
        </p:grpSpPr>
        <p:sp>
          <p:nvSpPr>
            <p:cNvPr id="129063" name="Oval 39"/>
            <p:cNvSpPr>
              <a:spLocks noChangeArrowheads="1"/>
            </p:cNvSpPr>
            <p:nvPr/>
          </p:nvSpPr>
          <p:spPr bwMode="auto">
            <a:xfrm>
              <a:off x="678" y="3475"/>
              <a:ext cx="609" cy="619"/>
            </a:xfrm>
            <a:prstGeom prst="ellipse">
              <a:avLst/>
            </a:prstGeom>
            <a:noFill/>
            <a:ln w="12700">
              <a:solidFill>
                <a:schemeClr val="tx1"/>
              </a:solidFill>
              <a:round/>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64" name="Oval 40"/>
            <p:cNvSpPr>
              <a:spLocks noChangeArrowheads="1"/>
            </p:cNvSpPr>
            <p:nvPr/>
          </p:nvSpPr>
          <p:spPr bwMode="auto">
            <a:xfrm>
              <a:off x="704" y="3527"/>
              <a:ext cx="557" cy="567"/>
            </a:xfrm>
            <a:prstGeom prst="ellipse">
              <a:avLst/>
            </a:prstGeom>
            <a:solidFill>
              <a:srgbClr val="FF0033"/>
            </a:solidFill>
            <a:ln w="12700">
              <a:solidFill>
                <a:schemeClr val="tx1"/>
              </a:solidFill>
              <a:round/>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65" name="Rectangle 41"/>
            <p:cNvSpPr>
              <a:spLocks noChangeArrowheads="1"/>
            </p:cNvSpPr>
            <p:nvPr/>
          </p:nvSpPr>
          <p:spPr bwMode="auto">
            <a:xfrm>
              <a:off x="726" y="3221"/>
              <a:ext cx="223" cy="250"/>
            </a:xfrm>
            <a:prstGeom prst="rect">
              <a:avLst/>
            </a:prstGeom>
            <a:noFill/>
            <a:ln w="9525">
              <a:noFill/>
              <a:miter lim="800000"/>
              <a:headEnd/>
              <a:tailEnd/>
            </a:ln>
            <a:effectLst/>
          </p:spPr>
          <p:txBody>
            <a:bodyPr wrap="none" lIns="92075" tIns="46038" rIns="92075" bIns="46038">
              <a:spAutoFit/>
            </a:bodyPr>
            <a:lstStyle/>
            <a:p>
              <a:pPr algn="l" rtl="0" eaLnBrk="0" fontAlgn="base" hangingPunct="0">
                <a:spcBef>
                  <a:spcPct val="0"/>
                </a:spcBef>
                <a:spcAft>
                  <a:spcPct val="0"/>
                </a:spcAft>
              </a:pPr>
              <a:r>
                <a:rPr lang="en-US" sz="2000" b="1" kern="1200">
                  <a:solidFill>
                    <a:srgbClr val="000000"/>
                  </a:solidFill>
                  <a:latin typeface="Arial" pitchFamily="34" charset="0"/>
                  <a:ea typeface="+mn-ea"/>
                  <a:cs typeface="+mn-cs"/>
                </a:rPr>
                <a:t>P</a:t>
              </a:r>
              <a:endParaRPr lang="en-US" sz="2400" b="1" kern="1200">
                <a:solidFill>
                  <a:srgbClr val="000000"/>
                </a:solidFill>
                <a:latin typeface="Arial" pitchFamily="34" charset="0"/>
                <a:ea typeface="+mn-ea"/>
                <a:cs typeface="+mn-cs"/>
              </a:endParaRPr>
            </a:p>
          </p:txBody>
        </p:sp>
        <p:sp>
          <p:nvSpPr>
            <p:cNvPr id="129066" name="Rectangle 42"/>
            <p:cNvSpPr>
              <a:spLocks noChangeArrowheads="1"/>
            </p:cNvSpPr>
            <p:nvPr/>
          </p:nvSpPr>
          <p:spPr bwMode="auto">
            <a:xfrm>
              <a:off x="299" y="3678"/>
              <a:ext cx="240" cy="250"/>
            </a:xfrm>
            <a:prstGeom prst="rect">
              <a:avLst/>
            </a:prstGeom>
            <a:noFill/>
            <a:ln w="9525">
              <a:noFill/>
              <a:miter lim="800000"/>
              <a:headEnd/>
              <a:tailEnd/>
            </a:ln>
            <a:effectLst/>
          </p:spPr>
          <p:txBody>
            <a:bodyPr wrap="none" lIns="92075" tIns="46038" rIns="92075" bIns="46038">
              <a:spAutoFit/>
            </a:bodyPr>
            <a:lstStyle/>
            <a:p>
              <a:pPr algn="l" rtl="0" eaLnBrk="0" fontAlgn="base" hangingPunct="0">
                <a:spcBef>
                  <a:spcPct val="0"/>
                </a:spcBef>
                <a:spcAft>
                  <a:spcPct val="0"/>
                </a:spcAft>
              </a:pPr>
              <a:r>
                <a:rPr lang="en-US" sz="2000" b="1" kern="1200">
                  <a:solidFill>
                    <a:srgbClr val="000000"/>
                  </a:solidFill>
                  <a:latin typeface="Arial" pitchFamily="34" charset="0"/>
                  <a:ea typeface="+mn-ea"/>
                  <a:cs typeface="+mn-cs"/>
                </a:rPr>
                <a:t>Q</a:t>
              </a:r>
              <a:endParaRPr lang="en-US" sz="2400" b="1" kern="1200">
                <a:solidFill>
                  <a:srgbClr val="000000"/>
                </a:solidFill>
                <a:latin typeface="Arial" pitchFamily="34" charset="0"/>
                <a:ea typeface="+mn-ea"/>
                <a:cs typeface="+mn-cs"/>
              </a:endParaRPr>
            </a:p>
          </p:txBody>
        </p:sp>
        <p:sp>
          <p:nvSpPr>
            <p:cNvPr id="129067" name="AutoShape 43"/>
            <p:cNvSpPr>
              <a:spLocks noChangeArrowheads="1"/>
            </p:cNvSpPr>
            <p:nvPr/>
          </p:nvSpPr>
          <p:spPr bwMode="auto">
            <a:xfrm>
              <a:off x="560" y="3718"/>
              <a:ext cx="456" cy="190"/>
            </a:xfrm>
            <a:prstGeom prst="rightArrow">
              <a:avLst>
                <a:gd name="adj1" fmla="val 50000"/>
                <a:gd name="adj2" fmla="val 60000"/>
              </a:avLst>
            </a:prstGeom>
            <a:solidFill>
              <a:srgbClr val="00CC00"/>
            </a:solidFill>
            <a:ln w="12700">
              <a:noFill/>
              <a:miter lim="800000"/>
              <a:headEnd type="none" w="sm" len="sm"/>
              <a:tailEnd type="none" w="sm" len="sm"/>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68" name="AutoShape 44"/>
            <p:cNvSpPr>
              <a:spLocks noChangeArrowheads="1"/>
            </p:cNvSpPr>
            <p:nvPr/>
          </p:nvSpPr>
          <p:spPr bwMode="auto">
            <a:xfrm rot="5400000">
              <a:off x="750" y="3377"/>
              <a:ext cx="456" cy="190"/>
            </a:xfrm>
            <a:prstGeom prst="rightArrow">
              <a:avLst>
                <a:gd name="adj1" fmla="val 50000"/>
                <a:gd name="adj2" fmla="val 60000"/>
              </a:avLst>
            </a:prstGeom>
            <a:solidFill>
              <a:schemeClr val="accent2"/>
            </a:solidFill>
            <a:ln w="12700">
              <a:noFill/>
              <a:miter lim="800000"/>
              <a:headEnd type="none" w="sm" len="sm"/>
              <a:tailEnd type="none" w="sm" len="sm"/>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grpSp>
      <p:sp>
        <p:nvSpPr>
          <p:cNvPr id="129069" name="AutoShape 45"/>
          <p:cNvSpPr>
            <a:spLocks noChangeArrowheads="1"/>
          </p:cNvSpPr>
          <p:nvPr/>
        </p:nvSpPr>
        <p:spPr bwMode="auto">
          <a:xfrm>
            <a:off x="182563" y="3546475"/>
            <a:ext cx="5267325" cy="2762250"/>
          </a:xfrm>
          <a:prstGeom prst="roundRect">
            <a:avLst>
              <a:gd name="adj" fmla="val 16667"/>
            </a:avLst>
          </a:prstGeom>
          <a:noFill/>
          <a:ln w="9525">
            <a:solidFill>
              <a:schemeClr val="tx1"/>
            </a:solidFill>
            <a:round/>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70" name="AutoShape 46"/>
          <p:cNvSpPr>
            <a:spLocks noChangeArrowheads="1"/>
          </p:cNvSpPr>
          <p:nvPr/>
        </p:nvSpPr>
        <p:spPr bwMode="auto">
          <a:xfrm rot="-2788612">
            <a:off x="445294" y="4112419"/>
            <a:ext cx="627063" cy="250825"/>
          </a:xfrm>
          <a:prstGeom prst="leftRightArrow">
            <a:avLst>
              <a:gd name="adj1" fmla="val 50000"/>
              <a:gd name="adj2" fmla="val 50000"/>
            </a:avLst>
          </a:prstGeom>
          <a:solidFill>
            <a:srgbClr val="00CC00"/>
          </a:solidFill>
          <a:ln w="9525">
            <a:no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71" name="Text Box 47"/>
          <p:cNvSpPr txBox="1">
            <a:spLocks noChangeArrowheads="1"/>
          </p:cNvSpPr>
          <p:nvPr/>
        </p:nvSpPr>
        <p:spPr bwMode="auto">
          <a:xfrm>
            <a:off x="796925" y="3614738"/>
            <a:ext cx="536575" cy="396875"/>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sz="2000" kern="1200">
                <a:solidFill>
                  <a:srgbClr val="000000"/>
                </a:solidFill>
                <a:latin typeface="Symbol" pitchFamily="18" charset="2"/>
                <a:ea typeface="+mn-ea"/>
                <a:cs typeface="+mn-cs"/>
              </a:rPr>
              <a:t>D</a:t>
            </a:r>
            <a:r>
              <a:rPr lang="en-US" sz="2000" b="1" kern="1200">
                <a:solidFill>
                  <a:srgbClr val="000000"/>
                </a:solidFill>
                <a:latin typeface="Arial" pitchFamily="34" charset="0"/>
                <a:ea typeface="+mn-ea"/>
                <a:cs typeface="+mn-cs"/>
              </a:rPr>
              <a:t>Q</a:t>
            </a:r>
            <a:endParaRPr lang="en-US" sz="2000" kern="1200">
              <a:solidFill>
                <a:srgbClr val="000000"/>
              </a:solidFill>
              <a:latin typeface="Times New Roman" pitchFamily="18" charset="0"/>
              <a:ea typeface="+mn-ea"/>
              <a:cs typeface="+mn-cs"/>
            </a:endParaRPr>
          </a:p>
        </p:txBody>
      </p:sp>
      <p:sp>
        <p:nvSpPr>
          <p:cNvPr id="129072" name="AutoShape 48"/>
          <p:cNvSpPr>
            <a:spLocks noChangeArrowheads="1"/>
          </p:cNvSpPr>
          <p:nvPr/>
        </p:nvSpPr>
        <p:spPr bwMode="auto">
          <a:xfrm rot="-2673669">
            <a:off x="920750" y="4202113"/>
            <a:ext cx="260350" cy="523875"/>
          </a:xfrm>
          <a:prstGeom prst="upArrow">
            <a:avLst>
              <a:gd name="adj1" fmla="val 50000"/>
              <a:gd name="adj2" fmla="val 50305"/>
            </a:avLst>
          </a:prstGeom>
          <a:solidFill>
            <a:schemeClr val="accent2"/>
          </a:solidFill>
          <a:ln w="9525">
            <a:no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73" name="Text Box 49"/>
          <p:cNvSpPr txBox="1">
            <a:spLocks noChangeArrowheads="1"/>
          </p:cNvSpPr>
          <p:nvPr/>
        </p:nvSpPr>
        <p:spPr bwMode="auto">
          <a:xfrm>
            <a:off x="1033463" y="4105275"/>
            <a:ext cx="354012" cy="396875"/>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sz="2000" b="1" kern="1200">
                <a:solidFill>
                  <a:srgbClr val="000000"/>
                </a:solidFill>
                <a:latin typeface="Arial" pitchFamily="34" charset="0"/>
                <a:ea typeface="+mn-ea"/>
                <a:cs typeface="+mn-cs"/>
              </a:rPr>
              <a:t>P</a:t>
            </a:r>
            <a:endParaRPr lang="en-US" sz="2000" kern="1200">
              <a:solidFill>
                <a:srgbClr val="000000"/>
              </a:solidFill>
              <a:latin typeface="Times New Roman" pitchFamily="18" charset="0"/>
              <a:ea typeface="+mn-ea"/>
              <a:cs typeface="+mn-cs"/>
            </a:endParaRPr>
          </a:p>
        </p:txBody>
      </p:sp>
      <p:sp>
        <p:nvSpPr>
          <p:cNvPr id="129074" name="Rectangle 50"/>
          <p:cNvSpPr>
            <a:spLocks noChangeArrowheads="1"/>
          </p:cNvSpPr>
          <p:nvPr/>
        </p:nvSpPr>
        <p:spPr bwMode="auto">
          <a:xfrm>
            <a:off x="1981200" y="2517775"/>
            <a:ext cx="1608138" cy="822325"/>
          </a:xfrm>
          <a:prstGeom prst="rect">
            <a:avLst/>
          </a:prstGeom>
          <a:noFill/>
          <a:ln w="9525">
            <a:noFill/>
            <a:miter lim="800000"/>
            <a:headEnd/>
            <a:tailEnd/>
          </a:ln>
          <a:effectLst/>
        </p:spPr>
        <p:txBody>
          <a:bodyPr wrap="none" lIns="92075" tIns="46038" rIns="92075" bIns="46038">
            <a:spAutoFit/>
          </a:bodyPr>
          <a:lstStyle/>
          <a:p>
            <a:pPr algn="ctr" rtl="0" eaLnBrk="0" fontAlgn="base" hangingPunct="0">
              <a:spcBef>
                <a:spcPct val="0"/>
              </a:spcBef>
              <a:spcAft>
                <a:spcPct val="0"/>
              </a:spcAft>
            </a:pPr>
            <a:r>
              <a:rPr lang="en-US" sz="2400" b="1" kern="1200">
                <a:solidFill>
                  <a:srgbClr val="000000"/>
                </a:solidFill>
                <a:latin typeface="Arial" pitchFamily="34" charset="0"/>
                <a:ea typeface="+mn-ea"/>
                <a:cs typeface="+mn-cs"/>
              </a:rPr>
              <a:t>in-service</a:t>
            </a:r>
          </a:p>
          <a:p>
            <a:pPr algn="ctr" rtl="0" eaLnBrk="0" fontAlgn="base" hangingPunct="0">
              <a:spcBef>
                <a:spcPct val="0"/>
              </a:spcBef>
              <a:spcAft>
                <a:spcPct val="0"/>
              </a:spcAft>
            </a:pPr>
            <a:r>
              <a:rPr lang="en-US" sz="2400" b="1" kern="1200">
                <a:solidFill>
                  <a:srgbClr val="000000"/>
                </a:solidFill>
                <a:latin typeface="Arial" pitchFamily="34" charset="0"/>
                <a:ea typeface="+mn-ea"/>
                <a:cs typeface="+mn-cs"/>
              </a:rPr>
              <a:t>failures</a:t>
            </a:r>
          </a:p>
        </p:txBody>
      </p:sp>
      <p:sp>
        <p:nvSpPr>
          <p:cNvPr id="129075" name="AutoShape 51"/>
          <p:cNvSpPr>
            <a:spLocks noChangeArrowheads="1"/>
          </p:cNvSpPr>
          <p:nvPr/>
        </p:nvSpPr>
        <p:spPr bwMode="auto">
          <a:xfrm>
            <a:off x="4017963" y="717550"/>
            <a:ext cx="5008562" cy="2698750"/>
          </a:xfrm>
          <a:prstGeom prst="roundRect">
            <a:avLst>
              <a:gd name="adj" fmla="val 16667"/>
            </a:avLst>
          </a:prstGeom>
          <a:noFill/>
          <a:ln w="9525">
            <a:solidFill>
              <a:schemeClr val="tx1"/>
            </a:solidFill>
            <a:round/>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graphicFrame>
        <p:nvGraphicFramePr>
          <p:cNvPr id="129076" name="Object 52"/>
          <p:cNvGraphicFramePr>
            <a:graphicFrameLocks noChangeAspect="1"/>
          </p:cNvGraphicFramePr>
          <p:nvPr/>
        </p:nvGraphicFramePr>
        <p:xfrm>
          <a:off x="4079875" y="884238"/>
          <a:ext cx="2225675" cy="2324100"/>
        </p:xfrm>
        <a:graphic>
          <a:graphicData uri="http://schemas.openxmlformats.org/presentationml/2006/ole">
            <p:oleObj spid="_x0000_s4100" name="CorelDRAW" r:id="rId8" imgW="1983960" imgH="3336120" progId="">
              <p:embed/>
            </p:oleObj>
          </a:graphicData>
        </a:graphic>
      </p:graphicFrame>
      <p:sp>
        <p:nvSpPr>
          <p:cNvPr id="129077" name="Rectangle 53"/>
          <p:cNvSpPr>
            <a:spLocks noChangeArrowheads="1"/>
          </p:cNvSpPr>
          <p:nvPr/>
        </p:nvSpPr>
        <p:spPr bwMode="auto">
          <a:xfrm>
            <a:off x="5908675" y="715963"/>
            <a:ext cx="2827338" cy="822325"/>
          </a:xfrm>
          <a:prstGeom prst="rect">
            <a:avLst/>
          </a:prstGeom>
          <a:noFill/>
          <a:ln w="9525">
            <a:noFill/>
            <a:miter lim="800000"/>
            <a:headEnd/>
            <a:tailEnd/>
          </a:ln>
          <a:effectLst/>
        </p:spPr>
        <p:txBody>
          <a:bodyPr wrap="none" lIns="92075" tIns="46038" rIns="92075" bIns="46038">
            <a:spAutoFit/>
          </a:bodyPr>
          <a:lstStyle/>
          <a:p>
            <a:pPr algn="ctr" rtl="0" eaLnBrk="0" fontAlgn="base" hangingPunct="0">
              <a:spcBef>
                <a:spcPct val="0"/>
              </a:spcBef>
              <a:spcAft>
                <a:spcPct val="0"/>
              </a:spcAft>
            </a:pPr>
            <a:r>
              <a:rPr lang="en-US" sz="2400" b="1" kern="1200">
                <a:solidFill>
                  <a:srgbClr val="000000"/>
                </a:solidFill>
                <a:latin typeface="Arial" pitchFamily="34" charset="0"/>
                <a:ea typeface="+mn-ea"/>
                <a:cs typeface="+mn-cs"/>
              </a:rPr>
              <a:t>well-characterized</a:t>
            </a:r>
          </a:p>
          <a:p>
            <a:pPr algn="ctr" rtl="0" eaLnBrk="0" fontAlgn="base" hangingPunct="0">
              <a:spcBef>
                <a:spcPct val="0"/>
              </a:spcBef>
              <a:spcAft>
                <a:spcPct val="0"/>
              </a:spcAft>
            </a:pPr>
            <a:r>
              <a:rPr lang="en-US" sz="2400" b="1" kern="1200">
                <a:solidFill>
                  <a:srgbClr val="000000"/>
                </a:solidFill>
                <a:latin typeface="Arial" pitchFamily="34" charset="0"/>
                <a:ea typeface="+mn-ea"/>
                <a:cs typeface="+mn-cs"/>
              </a:rPr>
              <a:t>experiments</a:t>
            </a:r>
          </a:p>
        </p:txBody>
      </p:sp>
      <p:pic>
        <p:nvPicPr>
          <p:cNvPr id="129078" name="Picture 54" descr="frame1037"/>
          <p:cNvPicPr>
            <a:picLocks noChangeAspect="1" noChangeArrowheads="1"/>
          </p:cNvPicPr>
          <p:nvPr/>
        </p:nvPicPr>
        <p:blipFill>
          <a:blip r:embed="rId9"/>
          <a:srcRect/>
          <a:stretch>
            <a:fillRect/>
          </a:stretch>
        </p:blipFill>
        <p:spPr bwMode="auto">
          <a:xfrm>
            <a:off x="6381750" y="2441575"/>
            <a:ext cx="1174750" cy="923925"/>
          </a:xfrm>
          <a:prstGeom prst="rect">
            <a:avLst/>
          </a:prstGeom>
          <a:noFill/>
        </p:spPr>
      </p:pic>
      <p:pic>
        <p:nvPicPr>
          <p:cNvPr id="129079" name="Picture 55" descr="frame1042"/>
          <p:cNvPicPr>
            <a:picLocks noChangeAspect="1" noChangeArrowheads="1"/>
          </p:cNvPicPr>
          <p:nvPr/>
        </p:nvPicPr>
        <p:blipFill>
          <a:blip r:embed="rId10"/>
          <a:srcRect/>
          <a:stretch>
            <a:fillRect/>
          </a:stretch>
        </p:blipFill>
        <p:spPr bwMode="auto">
          <a:xfrm>
            <a:off x="6378575" y="1511300"/>
            <a:ext cx="1177925" cy="930275"/>
          </a:xfrm>
          <a:prstGeom prst="rect">
            <a:avLst/>
          </a:prstGeom>
          <a:noFill/>
        </p:spPr>
      </p:pic>
      <p:pic>
        <p:nvPicPr>
          <p:cNvPr id="129080" name="Picture 56" descr="Sectioned Specimen 01 - before sectioning (with scale)"/>
          <p:cNvPicPr>
            <a:picLocks noChangeAspect="1" noChangeArrowheads="1"/>
          </p:cNvPicPr>
          <p:nvPr/>
        </p:nvPicPr>
        <p:blipFill>
          <a:blip r:embed="rId11"/>
          <a:srcRect/>
          <a:stretch>
            <a:fillRect/>
          </a:stretch>
        </p:blipFill>
        <p:spPr bwMode="auto">
          <a:xfrm>
            <a:off x="7721600" y="1557338"/>
            <a:ext cx="1155700" cy="1508125"/>
          </a:xfrm>
          <a:prstGeom prst="rect">
            <a:avLst/>
          </a:prstGeom>
          <a:noFill/>
        </p:spPr>
      </p:pic>
      <p:pic>
        <p:nvPicPr>
          <p:cNvPr id="129081" name="Picture 57"/>
          <p:cNvPicPr>
            <a:picLocks noChangeAspect="1" noChangeArrowheads="1"/>
          </p:cNvPicPr>
          <p:nvPr/>
        </p:nvPicPr>
        <p:blipFill>
          <a:blip r:embed="rId12"/>
          <a:srcRect l="15097" t="10825" r="2663" b="7471"/>
          <a:stretch>
            <a:fillRect/>
          </a:stretch>
        </p:blipFill>
        <p:spPr bwMode="auto">
          <a:xfrm>
            <a:off x="5989638" y="4033838"/>
            <a:ext cx="2816225" cy="2168525"/>
          </a:xfrm>
          <a:prstGeom prst="rect">
            <a:avLst/>
          </a:prstGeom>
          <a:noFill/>
          <a:ln w="12700">
            <a:noFill/>
            <a:miter lim="800000"/>
            <a:headEnd type="none" w="sm" len="sm"/>
            <a:tailEnd type="none" w="sm" len="sm"/>
          </a:ln>
          <a:effectLst/>
        </p:spPr>
      </p:pic>
      <p:sp>
        <p:nvSpPr>
          <p:cNvPr id="129082" name="Rectangle 58"/>
          <p:cNvSpPr>
            <a:spLocks noChangeArrowheads="1"/>
          </p:cNvSpPr>
          <p:nvPr/>
        </p:nvSpPr>
        <p:spPr bwMode="auto">
          <a:xfrm>
            <a:off x="6307138" y="3652838"/>
            <a:ext cx="2179637" cy="457200"/>
          </a:xfrm>
          <a:prstGeom prst="rect">
            <a:avLst/>
          </a:prstGeom>
          <a:noFill/>
          <a:ln w="9525">
            <a:noFill/>
            <a:miter lim="800000"/>
            <a:headEnd/>
            <a:tailEnd/>
          </a:ln>
          <a:effectLst/>
        </p:spPr>
        <p:txBody>
          <a:bodyPr wrap="none" lIns="92075" tIns="46038" rIns="92075" bIns="46038">
            <a:spAutoFit/>
          </a:bodyPr>
          <a:lstStyle/>
          <a:p>
            <a:pPr algn="ctr" rtl="0" eaLnBrk="0" fontAlgn="base" hangingPunct="0">
              <a:spcBef>
                <a:spcPct val="0"/>
              </a:spcBef>
              <a:spcAft>
                <a:spcPct val="0"/>
              </a:spcAft>
            </a:pPr>
            <a:r>
              <a:rPr lang="en-US" sz="2400" b="1" kern="1200">
                <a:solidFill>
                  <a:srgbClr val="000000"/>
                </a:solidFill>
                <a:latin typeface="Arial" pitchFamily="34" charset="0"/>
                <a:ea typeface="+mn-ea"/>
                <a:cs typeface="+mn-cs"/>
              </a:rPr>
              <a:t>life prediction</a:t>
            </a:r>
          </a:p>
        </p:txBody>
      </p:sp>
      <p:sp>
        <p:nvSpPr>
          <p:cNvPr id="129083" name="AutoShape 59"/>
          <p:cNvSpPr>
            <a:spLocks noChangeArrowheads="1"/>
          </p:cNvSpPr>
          <p:nvPr/>
        </p:nvSpPr>
        <p:spPr bwMode="auto">
          <a:xfrm>
            <a:off x="5768975" y="3546475"/>
            <a:ext cx="3257550" cy="2762250"/>
          </a:xfrm>
          <a:prstGeom prst="roundRect">
            <a:avLst>
              <a:gd name="adj" fmla="val 16667"/>
            </a:avLst>
          </a:prstGeom>
          <a:noFill/>
          <a:ln w="9525">
            <a:solidFill>
              <a:schemeClr val="tx1"/>
            </a:solidFill>
            <a:round/>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29084" name="Rectangle 60"/>
          <p:cNvSpPr>
            <a:spLocks noChangeArrowheads="1"/>
          </p:cNvSpPr>
          <p:nvPr/>
        </p:nvSpPr>
        <p:spPr bwMode="auto">
          <a:xfrm>
            <a:off x="1206500" y="6283325"/>
            <a:ext cx="4926013" cy="457200"/>
          </a:xfrm>
          <a:prstGeom prst="rect">
            <a:avLst/>
          </a:prstGeom>
          <a:noFill/>
          <a:ln w="9525">
            <a:noFill/>
            <a:miter lim="800000"/>
            <a:headEnd/>
            <a:tailEnd/>
          </a:ln>
          <a:effectLst/>
        </p:spPr>
        <p:txBody>
          <a:bodyPr wrap="none" lIns="92075" tIns="46038" rIns="92075" bIns="46038">
            <a:spAutoFit/>
          </a:bodyPr>
          <a:lstStyle/>
          <a:p>
            <a:pPr algn="l" rtl="0" eaLnBrk="0" fontAlgn="base" hangingPunct="0">
              <a:spcBef>
                <a:spcPct val="0"/>
              </a:spcBef>
              <a:spcAft>
                <a:spcPct val="0"/>
              </a:spcAft>
            </a:pPr>
            <a:r>
              <a:rPr lang="en-US" sz="2400" b="1" kern="1200">
                <a:solidFill>
                  <a:srgbClr val="000000"/>
                </a:solidFill>
                <a:latin typeface="Arial" pitchFamily="34" charset="0"/>
                <a:ea typeface="+mn-ea"/>
                <a:cs typeface="+mn-cs"/>
              </a:rPr>
              <a:t>Fretting in Aerospace Structures</a:t>
            </a:r>
          </a:p>
        </p:txBody>
      </p:sp>
      <p:sp>
        <p:nvSpPr>
          <p:cNvPr id="129085" name="Rectangle 61"/>
          <p:cNvSpPr>
            <a:spLocks noChangeArrowheads="1"/>
          </p:cNvSpPr>
          <p:nvPr/>
        </p:nvSpPr>
        <p:spPr bwMode="auto">
          <a:xfrm>
            <a:off x="5318125" y="6583363"/>
            <a:ext cx="3825875" cy="274637"/>
          </a:xfrm>
          <a:prstGeom prst="rect">
            <a:avLst/>
          </a:prstGeom>
          <a:noFill/>
          <a:ln w="9525">
            <a:noFill/>
            <a:miter lim="800000"/>
            <a:headEnd/>
            <a:tailEnd/>
          </a:ln>
          <a:effectLst/>
        </p:spPr>
        <p:txBody>
          <a:bodyPr wrap="none" lIns="92075" tIns="46038" rIns="92075" bIns="46038">
            <a:spAutoFit/>
          </a:bodyPr>
          <a:lstStyle/>
          <a:p>
            <a:pPr algn="l" rtl="0" eaLnBrk="0" fontAlgn="base" hangingPunct="0">
              <a:spcBef>
                <a:spcPct val="0"/>
              </a:spcBef>
              <a:spcAft>
                <a:spcPct val="0"/>
              </a:spcAft>
            </a:pPr>
            <a:r>
              <a:rPr lang="en-US" sz="1200" b="1" kern="1200">
                <a:solidFill>
                  <a:srgbClr val="000000"/>
                </a:solidFill>
                <a:latin typeface="Arial" pitchFamily="34" charset="0"/>
                <a:ea typeface="+mn-ea"/>
                <a:cs typeface="+mn-cs"/>
              </a:rPr>
              <a:t>Materials Processing &amp; Tribology Research Group</a:t>
            </a:r>
          </a:p>
        </p:txBody>
      </p:sp>
      <p:pic>
        <p:nvPicPr>
          <p:cNvPr id="129086" name="Picture 62"/>
          <p:cNvPicPr>
            <a:picLocks noChangeAspect="1" noChangeArrowheads="1"/>
          </p:cNvPicPr>
          <p:nvPr/>
        </p:nvPicPr>
        <p:blipFill>
          <a:blip r:embed="rId13"/>
          <a:srcRect/>
          <a:stretch>
            <a:fillRect/>
          </a:stretch>
        </p:blipFill>
        <p:spPr bwMode="auto">
          <a:xfrm>
            <a:off x="3646488" y="4899025"/>
            <a:ext cx="1727200" cy="1174750"/>
          </a:xfrm>
          <a:prstGeom prst="rect">
            <a:avLst/>
          </a:prstGeom>
          <a:noFill/>
          <a:ln w="12700">
            <a:noFill/>
            <a:miter lim="800000"/>
            <a:headEnd type="none" w="sm" len="sm"/>
            <a:tailEnd type="none" w="sm" len="sm"/>
          </a:ln>
          <a:effectLst/>
        </p:spPr>
      </p:pic>
      <p:pic>
        <p:nvPicPr>
          <p:cNvPr id="129087" name="Picture 63"/>
          <p:cNvPicPr>
            <a:picLocks noChangeAspect="1" noChangeArrowheads="1"/>
          </p:cNvPicPr>
          <p:nvPr/>
        </p:nvPicPr>
        <p:blipFill>
          <a:blip r:embed="rId14"/>
          <a:srcRect/>
          <a:stretch>
            <a:fillRect/>
          </a:stretch>
        </p:blipFill>
        <p:spPr bwMode="auto">
          <a:xfrm>
            <a:off x="420688" y="900113"/>
            <a:ext cx="1917700" cy="108585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1074" name="Picture 2" descr="015_13"/>
          <p:cNvPicPr>
            <a:picLocks noChangeAspect="1" noChangeArrowheads="1"/>
          </p:cNvPicPr>
          <p:nvPr/>
        </p:nvPicPr>
        <p:blipFill>
          <a:blip r:embed="rId3"/>
          <a:srcRect/>
          <a:stretch>
            <a:fillRect/>
          </a:stretch>
        </p:blipFill>
        <p:spPr bwMode="auto">
          <a:xfrm>
            <a:off x="533400" y="1066800"/>
            <a:ext cx="7239000" cy="4249738"/>
          </a:xfrm>
          <a:prstGeom prst="rect">
            <a:avLst/>
          </a:prstGeom>
          <a:noFill/>
        </p:spPr>
      </p:pic>
      <p:sp>
        <p:nvSpPr>
          <p:cNvPr id="131075" name="Rectangle 3"/>
          <p:cNvSpPr>
            <a:spLocks noGrp="1" noChangeArrowheads="1"/>
          </p:cNvSpPr>
          <p:nvPr>
            <p:ph type="title"/>
          </p:nvPr>
        </p:nvSpPr>
        <p:spPr>
          <a:xfrm>
            <a:off x="228600" y="838200"/>
            <a:ext cx="8686800" cy="609600"/>
          </a:xfrm>
        </p:spPr>
        <p:txBody>
          <a:bodyPr/>
          <a:lstStyle/>
          <a:p>
            <a:r>
              <a:rPr lang="en-US" sz="3200"/>
              <a:t>AAE 451 Senior Design</a:t>
            </a:r>
          </a:p>
        </p:txBody>
      </p:sp>
      <p:sp>
        <p:nvSpPr>
          <p:cNvPr id="131076" name="Rectangle 4"/>
          <p:cNvSpPr>
            <a:spLocks noGrp="1" noChangeArrowheads="1"/>
          </p:cNvSpPr>
          <p:nvPr>
            <p:ph type="body" idx="1"/>
          </p:nvPr>
        </p:nvSpPr>
        <p:spPr>
          <a:xfrm>
            <a:off x="900113" y="1676400"/>
            <a:ext cx="5021262" cy="3810000"/>
          </a:xfrm>
        </p:spPr>
        <p:txBody>
          <a:bodyPr/>
          <a:lstStyle/>
          <a:p>
            <a:pPr>
              <a:lnSpc>
                <a:spcPct val="80000"/>
              </a:lnSpc>
            </a:pPr>
            <a:r>
              <a:rPr lang="en-US" sz="2800">
                <a:effectLst>
                  <a:outerShdw blurRad="38100" dist="38100" dir="2700000" algn="tl">
                    <a:srgbClr val="FFFFFF"/>
                  </a:outerShdw>
                </a:effectLst>
              </a:rPr>
              <a:t>End of Undergrad Career</a:t>
            </a:r>
          </a:p>
          <a:p>
            <a:pPr lvl="1">
              <a:lnSpc>
                <a:spcPct val="80000"/>
              </a:lnSpc>
            </a:pPr>
            <a:r>
              <a:rPr lang="en-US" sz="2000">
                <a:effectLst>
                  <a:outerShdw blurRad="38100" dist="38100" dir="2700000" algn="tl">
                    <a:srgbClr val="FFFFFF"/>
                  </a:outerShdw>
                </a:effectLst>
              </a:rPr>
              <a:t>Spacecraft or Aircraft</a:t>
            </a:r>
          </a:p>
          <a:p>
            <a:pPr>
              <a:lnSpc>
                <a:spcPct val="80000"/>
              </a:lnSpc>
            </a:pPr>
            <a:r>
              <a:rPr lang="en-US" sz="2800">
                <a:effectLst>
                  <a:outerShdw blurRad="38100" dist="38100" dir="2700000" algn="tl">
                    <a:srgbClr val="FFFFFF"/>
                  </a:outerShdw>
                </a:effectLst>
              </a:rPr>
              <a:t>Design Options</a:t>
            </a:r>
          </a:p>
          <a:p>
            <a:pPr lvl="1">
              <a:lnSpc>
                <a:spcPct val="80000"/>
              </a:lnSpc>
            </a:pPr>
            <a:r>
              <a:rPr lang="en-US" sz="2000">
                <a:effectLst>
                  <a:outerShdw blurRad="38100" dist="38100" dir="2700000" algn="tl">
                    <a:srgbClr val="FFFFFF"/>
                  </a:outerShdw>
                </a:effectLst>
              </a:rPr>
              <a:t>Paper Design</a:t>
            </a:r>
          </a:p>
          <a:p>
            <a:pPr lvl="1">
              <a:lnSpc>
                <a:spcPct val="80000"/>
              </a:lnSpc>
            </a:pPr>
            <a:r>
              <a:rPr lang="en-US" sz="2000">
                <a:effectLst>
                  <a:outerShdw blurRad="38100" dist="38100" dir="2700000" algn="tl">
                    <a:srgbClr val="FFFFFF"/>
                  </a:outerShdw>
                </a:effectLst>
              </a:rPr>
              <a:t>Design, Build, Fly</a:t>
            </a:r>
          </a:p>
          <a:p>
            <a:pPr>
              <a:lnSpc>
                <a:spcPct val="80000"/>
              </a:lnSpc>
            </a:pPr>
            <a:r>
              <a:rPr lang="en-US" sz="2800">
                <a:effectLst>
                  <a:outerShdw blurRad="38100" dist="38100" dir="2700000" algn="tl">
                    <a:srgbClr val="FFFFFF"/>
                  </a:outerShdw>
                </a:effectLst>
              </a:rPr>
              <a:t>Engineering Team Work</a:t>
            </a:r>
          </a:p>
          <a:p>
            <a:pPr lvl="1">
              <a:lnSpc>
                <a:spcPct val="80000"/>
              </a:lnSpc>
            </a:pPr>
            <a:r>
              <a:rPr lang="en-US" sz="2000">
                <a:effectLst>
                  <a:outerShdw blurRad="38100" dist="38100" dir="2700000" algn="tl">
                    <a:srgbClr val="FFFFFF"/>
                  </a:outerShdw>
                </a:effectLst>
              </a:rPr>
              <a:t>Major/Minor Knowledge</a:t>
            </a:r>
          </a:p>
          <a:p>
            <a:pPr lvl="1">
              <a:lnSpc>
                <a:spcPct val="80000"/>
              </a:lnSpc>
            </a:pPr>
            <a:r>
              <a:rPr lang="en-US" sz="2000">
                <a:effectLst>
                  <a:outerShdw blurRad="38100" dist="38100" dir="2700000" algn="tl">
                    <a:srgbClr val="FFFFFF"/>
                  </a:outerShdw>
                </a:effectLst>
              </a:rPr>
              <a:t>Interdisciplinary Work</a:t>
            </a:r>
          </a:p>
          <a:p>
            <a:pPr>
              <a:lnSpc>
                <a:spcPct val="80000"/>
              </a:lnSpc>
            </a:pPr>
            <a:r>
              <a:rPr lang="en-US" sz="2400" b="1">
                <a:effectLst>
                  <a:outerShdw blurRad="38100" dist="38100" dir="2700000" algn="tl">
                    <a:srgbClr val="FFFFFF"/>
                  </a:outerShdw>
                </a:effectLst>
              </a:rPr>
              <a:t>http://cartoon.ecn.purdue.edu/~aae451/</a:t>
            </a:r>
          </a:p>
          <a:p>
            <a:pPr lvl="1">
              <a:lnSpc>
                <a:spcPct val="80000"/>
              </a:lnSpc>
            </a:pPr>
            <a:endParaRPr lang="en-US" sz="2000"/>
          </a:p>
        </p:txBody>
      </p:sp>
      <p:pic>
        <p:nvPicPr>
          <p:cNvPr id="131077" name="Picture 5" descr="CD3_003_1"/>
          <p:cNvPicPr>
            <a:picLocks noChangeAspect="1" noChangeArrowheads="1"/>
          </p:cNvPicPr>
          <p:nvPr/>
        </p:nvPicPr>
        <p:blipFill>
          <a:blip r:embed="rId4"/>
          <a:srcRect/>
          <a:stretch>
            <a:fillRect/>
          </a:stretch>
        </p:blipFill>
        <p:spPr bwMode="auto">
          <a:xfrm>
            <a:off x="4953000" y="1371600"/>
            <a:ext cx="4191000" cy="1001713"/>
          </a:xfrm>
          <a:prstGeom prst="rect">
            <a:avLst/>
          </a:prstGeom>
          <a:noFill/>
          <a:ln w="25400">
            <a:solidFill>
              <a:schemeClr val="tx1"/>
            </a:solidFill>
            <a:miter lim="800000"/>
            <a:headEnd/>
            <a:tailEnd/>
          </a:ln>
        </p:spPr>
      </p:pic>
      <p:pic>
        <p:nvPicPr>
          <p:cNvPr id="131078" name="Picture 6" descr="003_1"/>
          <p:cNvPicPr>
            <a:picLocks noChangeAspect="1" noChangeArrowheads="1"/>
          </p:cNvPicPr>
          <p:nvPr/>
        </p:nvPicPr>
        <p:blipFill>
          <a:blip r:embed="rId5"/>
          <a:srcRect/>
          <a:stretch>
            <a:fillRect/>
          </a:stretch>
        </p:blipFill>
        <p:spPr bwMode="auto">
          <a:xfrm>
            <a:off x="4953000" y="2438400"/>
            <a:ext cx="4191000" cy="1325563"/>
          </a:xfrm>
          <a:prstGeom prst="rect">
            <a:avLst/>
          </a:prstGeom>
          <a:noFill/>
          <a:ln w="25400">
            <a:solidFill>
              <a:srgbClr val="FFCC00"/>
            </a:solidFill>
            <a:miter lim="800000"/>
            <a:headEnd/>
            <a:tailEnd/>
          </a:ln>
        </p:spPr>
      </p:pic>
      <p:pic>
        <p:nvPicPr>
          <p:cNvPr id="131079" name="Picture 7" descr="CD4_028_26"/>
          <p:cNvPicPr>
            <a:picLocks noChangeAspect="1" noChangeArrowheads="1"/>
          </p:cNvPicPr>
          <p:nvPr/>
        </p:nvPicPr>
        <p:blipFill>
          <a:blip r:embed="rId6"/>
          <a:srcRect/>
          <a:stretch>
            <a:fillRect/>
          </a:stretch>
        </p:blipFill>
        <p:spPr bwMode="auto">
          <a:xfrm>
            <a:off x="6096000" y="3886200"/>
            <a:ext cx="2741613" cy="2151063"/>
          </a:xfrm>
          <a:prstGeom prst="rect">
            <a:avLst/>
          </a:prstGeom>
          <a:noFill/>
          <a:ln w="25400">
            <a:solidFill>
              <a:srgbClr val="FF0000"/>
            </a:solidFill>
            <a:miter lim="800000"/>
            <a:headEnd/>
            <a:tailEnd/>
          </a:ln>
        </p:spPr>
      </p:pic>
      <p:pic>
        <p:nvPicPr>
          <p:cNvPr id="131080" name="Picture 8" descr="039_36"/>
          <p:cNvPicPr>
            <a:picLocks noChangeAspect="1" noChangeArrowheads="1"/>
          </p:cNvPicPr>
          <p:nvPr/>
        </p:nvPicPr>
        <p:blipFill>
          <a:blip r:embed="rId7"/>
          <a:srcRect/>
          <a:stretch>
            <a:fillRect/>
          </a:stretch>
        </p:blipFill>
        <p:spPr bwMode="auto">
          <a:xfrm>
            <a:off x="2971800" y="5130800"/>
            <a:ext cx="2590800" cy="1727200"/>
          </a:xfrm>
          <a:prstGeom prst="rect">
            <a:avLst/>
          </a:prstGeom>
          <a:noFill/>
          <a:ln w="25400">
            <a:solidFill>
              <a:srgbClr val="0000FF"/>
            </a:solidFill>
            <a:miter lim="800000"/>
            <a:headEnd/>
            <a:tailEnd/>
          </a:ln>
        </p:spPr>
      </p:pic>
      <p:pic>
        <p:nvPicPr>
          <p:cNvPr id="131081" name="Picture 9" descr="026_23"/>
          <p:cNvPicPr>
            <a:picLocks noChangeAspect="1" noChangeArrowheads="1"/>
          </p:cNvPicPr>
          <p:nvPr/>
        </p:nvPicPr>
        <p:blipFill>
          <a:blip r:embed="rId8"/>
          <a:srcRect/>
          <a:stretch>
            <a:fillRect/>
          </a:stretch>
        </p:blipFill>
        <p:spPr bwMode="auto">
          <a:xfrm>
            <a:off x="152400" y="5105400"/>
            <a:ext cx="2362200" cy="1577975"/>
          </a:xfrm>
          <a:prstGeom prst="rect">
            <a:avLst/>
          </a:prstGeom>
          <a:noFill/>
          <a:ln w="25400">
            <a:solidFill>
              <a:srgbClr val="FF0000"/>
            </a:solidFill>
            <a:miter lim="800000"/>
            <a:headEnd/>
            <a:tailEnd/>
          </a:ln>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1074"/>
                                        </p:tgtEl>
                                        <p:attrNameLst>
                                          <p:attrName>style.visibility</p:attrName>
                                        </p:attrNameLst>
                                      </p:cBhvr>
                                      <p:to>
                                        <p:strVal val="visible"/>
                                      </p:to>
                                    </p:set>
                                  </p:childTnLst>
                                </p:cTn>
                              </p:par>
                            </p:childTnLst>
                          </p:cTn>
                        </p:par>
                        <p:par>
                          <p:cTn id="7" fill="hold">
                            <p:stCondLst>
                              <p:cond delay="500"/>
                            </p:stCondLst>
                            <p:childTnLst>
                              <p:par>
                                <p:cTn id="8" presetID="2" presetClass="entr" presetSubtype="2" fill="hold" nodeType="afterEffect">
                                  <p:stCondLst>
                                    <p:cond delay="0"/>
                                  </p:stCondLst>
                                  <p:childTnLst>
                                    <p:set>
                                      <p:cBhvr>
                                        <p:cTn id="9" dur="1" fill="hold">
                                          <p:stCondLst>
                                            <p:cond delay="0"/>
                                          </p:stCondLst>
                                        </p:cTn>
                                        <p:tgtEl>
                                          <p:spTgt spid="131077"/>
                                        </p:tgtEl>
                                        <p:attrNameLst>
                                          <p:attrName>style.visibility</p:attrName>
                                        </p:attrNameLst>
                                      </p:cBhvr>
                                      <p:to>
                                        <p:strVal val="visible"/>
                                      </p:to>
                                    </p:set>
                                    <p:anim calcmode="lin" valueType="num">
                                      <p:cBhvr additive="base">
                                        <p:cTn id="10" dur="500" fill="hold"/>
                                        <p:tgtEl>
                                          <p:spTgt spid="131077"/>
                                        </p:tgtEl>
                                        <p:attrNameLst>
                                          <p:attrName>ppt_x</p:attrName>
                                        </p:attrNameLst>
                                      </p:cBhvr>
                                      <p:tavLst>
                                        <p:tav tm="0">
                                          <p:val>
                                            <p:strVal val="1+#ppt_w/2"/>
                                          </p:val>
                                        </p:tav>
                                        <p:tav tm="100000">
                                          <p:val>
                                            <p:strVal val="#ppt_x"/>
                                          </p:val>
                                        </p:tav>
                                      </p:tavLst>
                                    </p:anim>
                                    <p:anim calcmode="lin" valueType="num">
                                      <p:cBhvr additive="base">
                                        <p:cTn id="11" dur="500" fill="hold"/>
                                        <p:tgtEl>
                                          <p:spTgt spid="131077"/>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31078"/>
                                        </p:tgtEl>
                                        <p:attrNameLst>
                                          <p:attrName>style.visibility</p:attrName>
                                        </p:attrNameLst>
                                      </p:cBhvr>
                                      <p:to>
                                        <p:strVal val="visible"/>
                                      </p:to>
                                    </p:set>
                                    <p:anim calcmode="lin" valueType="num">
                                      <p:cBhvr additive="base">
                                        <p:cTn id="15" dur="500" fill="hold"/>
                                        <p:tgtEl>
                                          <p:spTgt spid="131078"/>
                                        </p:tgtEl>
                                        <p:attrNameLst>
                                          <p:attrName>ppt_x</p:attrName>
                                        </p:attrNameLst>
                                      </p:cBhvr>
                                      <p:tavLst>
                                        <p:tav tm="0">
                                          <p:val>
                                            <p:strVal val="1+#ppt_w/2"/>
                                          </p:val>
                                        </p:tav>
                                        <p:tav tm="100000">
                                          <p:val>
                                            <p:strVal val="#ppt_x"/>
                                          </p:val>
                                        </p:tav>
                                      </p:tavLst>
                                    </p:anim>
                                    <p:anim calcmode="lin" valueType="num">
                                      <p:cBhvr additive="base">
                                        <p:cTn id="16" dur="500" fill="hold"/>
                                        <p:tgtEl>
                                          <p:spTgt spid="131078"/>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6" fill="hold" nodeType="afterEffect">
                                  <p:stCondLst>
                                    <p:cond delay="0"/>
                                  </p:stCondLst>
                                  <p:childTnLst>
                                    <p:set>
                                      <p:cBhvr>
                                        <p:cTn id="19" dur="1" fill="hold">
                                          <p:stCondLst>
                                            <p:cond delay="0"/>
                                          </p:stCondLst>
                                        </p:cTn>
                                        <p:tgtEl>
                                          <p:spTgt spid="131079"/>
                                        </p:tgtEl>
                                        <p:attrNameLst>
                                          <p:attrName>style.visibility</p:attrName>
                                        </p:attrNameLst>
                                      </p:cBhvr>
                                      <p:to>
                                        <p:strVal val="visible"/>
                                      </p:to>
                                    </p:set>
                                    <p:anim calcmode="lin" valueType="num">
                                      <p:cBhvr additive="base">
                                        <p:cTn id="20" dur="500" fill="hold"/>
                                        <p:tgtEl>
                                          <p:spTgt spid="131079"/>
                                        </p:tgtEl>
                                        <p:attrNameLst>
                                          <p:attrName>ppt_x</p:attrName>
                                        </p:attrNameLst>
                                      </p:cBhvr>
                                      <p:tavLst>
                                        <p:tav tm="0">
                                          <p:val>
                                            <p:strVal val="1+#ppt_w/2"/>
                                          </p:val>
                                        </p:tav>
                                        <p:tav tm="100000">
                                          <p:val>
                                            <p:strVal val="#ppt_x"/>
                                          </p:val>
                                        </p:tav>
                                      </p:tavLst>
                                    </p:anim>
                                    <p:anim calcmode="lin" valueType="num">
                                      <p:cBhvr additive="base">
                                        <p:cTn id="21" dur="500" fill="hold"/>
                                        <p:tgtEl>
                                          <p:spTgt spid="131079"/>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131080"/>
                                        </p:tgtEl>
                                        <p:attrNameLst>
                                          <p:attrName>style.visibility</p:attrName>
                                        </p:attrNameLst>
                                      </p:cBhvr>
                                      <p:to>
                                        <p:strVal val="visible"/>
                                      </p:to>
                                    </p:set>
                                    <p:anim calcmode="lin" valueType="num">
                                      <p:cBhvr additive="base">
                                        <p:cTn id="25" dur="500" fill="hold"/>
                                        <p:tgtEl>
                                          <p:spTgt spid="131080"/>
                                        </p:tgtEl>
                                        <p:attrNameLst>
                                          <p:attrName>ppt_x</p:attrName>
                                        </p:attrNameLst>
                                      </p:cBhvr>
                                      <p:tavLst>
                                        <p:tav tm="0">
                                          <p:val>
                                            <p:strVal val="#ppt_x"/>
                                          </p:val>
                                        </p:tav>
                                        <p:tav tm="100000">
                                          <p:val>
                                            <p:strVal val="#ppt_x"/>
                                          </p:val>
                                        </p:tav>
                                      </p:tavLst>
                                    </p:anim>
                                    <p:anim calcmode="lin" valueType="num">
                                      <p:cBhvr additive="base">
                                        <p:cTn id="26" dur="500" fill="hold"/>
                                        <p:tgtEl>
                                          <p:spTgt spid="131080"/>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12" fill="hold" nodeType="afterEffect">
                                  <p:stCondLst>
                                    <p:cond delay="0"/>
                                  </p:stCondLst>
                                  <p:childTnLst>
                                    <p:set>
                                      <p:cBhvr>
                                        <p:cTn id="29" dur="1" fill="hold">
                                          <p:stCondLst>
                                            <p:cond delay="0"/>
                                          </p:stCondLst>
                                        </p:cTn>
                                        <p:tgtEl>
                                          <p:spTgt spid="131081"/>
                                        </p:tgtEl>
                                        <p:attrNameLst>
                                          <p:attrName>style.visibility</p:attrName>
                                        </p:attrNameLst>
                                      </p:cBhvr>
                                      <p:to>
                                        <p:strVal val="visible"/>
                                      </p:to>
                                    </p:set>
                                    <p:anim calcmode="lin" valueType="num">
                                      <p:cBhvr additive="base">
                                        <p:cTn id="30" dur="500" fill="hold"/>
                                        <p:tgtEl>
                                          <p:spTgt spid="131081"/>
                                        </p:tgtEl>
                                        <p:attrNameLst>
                                          <p:attrName>ppt_x</p:attrName>
                                        </p:attrNameLst>
                                      </p:cBhvr>
                                      <p:tavLst>
                                        <p:tav tm="0">
                                          <p:val>
                                            <p:strVal val="0-#ppt_w/2"/>
                                          </p:val>
                                        </p:tav>
                                        <p:tav tm="100000">
                                          <p:val>
                                            <p:strVal val="#ppt_x"/>
                                          </p:val>
                                        </p:tav>
                                      </p:tavLst>
                                    </p:anim>
                                    <p:anim calcmode="lin" valueType="num">
                                      <p:cBhvr additive="base">
                                        <p:cTn id="31" dur="500" fill="hold"/>
                                        <p:tgtEl>
                                          <p:spTgt spid="13108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131076">
                                            <p:txEl>
                                              <p:pRg st="0" end="0"/>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499"/>
                                          </p:stCondLst>
                                        </p:cTn>
                                        <p:tgtEl>
                                          <p:spTgt spid="131076">
                                            <p:txEl>
                                              <p:pRg st="1" end="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131076">
                                            <p:txEl>
                                              <p:pRg st="2" end="2"/>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499"/>
                                          </p:stCondLst>
                                        </p:cTn>
                                        <p:tgtEl>
                                          <p:spTgt spid="131076">
                                            <p:txEl>
                                              <p:pRg st="3" end="3"/>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499"/>
                                          </p:stCondLst>
                                        </p:cTn>
                                        <p:tgtEl>
                                          <p:spTgt spid="131076">
                                            <p:txEl>
                                              <p:pRg st="4" end="4"/>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499"/>
                                          </p:stCondLst>
                                        </p:cTn>
                                        <p:tgtEl>
                                          <p:spTgt spid="131076">
                                            <p:txEl>
                                              <p:pRg st="5" end="5"/>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499"/>
                                          </p:stCondLst>
                                        </p:cTn>
                                        <p:tgtEl>
                                          <p:spTgt spid="131076">
                                            <p:txEl>
                                              <p:pRg st="6" end="6"/>
                                            </p:txEl>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499"/>
                                          </p:stCondLst>
                                        </p:cTn>
                                        <p:tgtEl>
                                          <p:spTgt spid="131076">
                                            <p:txEl>
                                              <p:pRg st="7" end="7"/>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499"/>
                                          </p:stCondLst>
                                        </p:cTn>
                                        <p:tgtEl>
                                          <p:spTgt spid="13107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t>Spring 2001 AAE 451 Project</a:t>
            </a:r>
          </a:p>
        </p:txBody>
      </p:sp>
      <p:pic>
        <p:nvPicPr>
          <p:cNvPr id="133123" name="Picture 3" descr="sentinel 1"/>
          <p:cNvPicPr>
            <a:picLocks noChangeAspect="1" noChangeArrowheads="1"/>
          </p:cNvPicPr>
          <p:nvPr/>
        </p:nvPicPr>
        <p:blipFill>
          <a:blip r:embed="rId3"/>
          <a:srcRect/>
          <a:stretch>
            <a:fillRect/>
          </a:stretch>
        </p:blipFill>
        <p:spPr bwMode="auto">
          <a:xfrm>
            <a:off x="5000625" y="1782763"/>
            <a:ext cx="3656013" cy="2436812"/>
          </a:xfrm>
          <a:prstGeom prst="rect">
            <a:avLst/>
          </a:prstGeom>
          <a:noFill/>
        </p:spPr>
      </p:pic>
      <p:sp>
        <p:nvSpPr>
          <p:cNvPr id="133124" name="Text Box 4"/>
          <p:cNvSpPr txBox="1">
            <a:spLocks noChangeArrowheads="1"/>
          </p:cNvSpPr>
          <p:nvPr/>
        </p:nvSpPr>
        <p:spPr bwMode="auto">
          <a:xfrm>
            <a:off x="1119188" y="4876800"/>
            <a:ext cx="7467600" cy="1282700"/>
          </a:xfrm>
          <a:prstGeom prst="rect">
            <a:avLst/>
          </a:prstGeom>
          <a:noFill/>
          <a:ln w="12700">
            <a:noFill/>
            <a:miter lim="800000"/>
            <a:headEnd/>
            <a:tailEnd/>
          </a:ln>
          <a:effectLst/>
        </p:spPr>
        <p:txBody>
          <a:bodyPr>
            <a:spAutoFit/>
          </a:bodyPr>
          <a:lstStyle/>
          <a:p>
            <a:pPr algn="ctr" rtl="0" eaLnBrk="0" fontAlgn="base" hangingPunct="0">
              <a:spcBef>
                <a:spcPct val="50000"/>
              </a:spcBef>
              <a:spcAft>
                <a:spcPct val="0"/>
              </a:spcAft>
            </a:pPr>
            <a:r>
              <a:rPr lang="en-US" sz="2400" b="1" u="sng" kern="1200">
                <a:solidFill>
                  <a:srgbClr val="000066"/>
                </a:solidFill>
                <a:latin typeface="Arial" pitchFamily="34" charset="0"/>
                <a:ea typeface="+mn-ea"/>
                <a:cs typeface="+mn-cs"/>
              </a:rPr>
              <a:t>Sentinel UAV student team</a:t>
            </a:r>
          </a:p>
          <a:p>
            <a:pPr algn="l" rtl="0" eaLnBrk="0" fontAlgn="base" hangingPunct="0">
              <a:spcBef>
                <a:spcPct val="50000"/>
              </a:spcBef>
              <a:spcAft>
                <a:spcPct val="0"/>
              </a:spcAft>
            </a:pPr>
            <a:r>
              <a:rPr lang="en-US" b="1" kern="1200">
                <a:solidFill>
                  <a:srgbClr val="000066"/>
                </a:solidFill>
                <a:latin typeface="Arial" pitchFamily="34" charset="0"/>
                <a:ea typeface="+mn-ea"/>
                <a:cs typeface="+mn-cs"/>
              </a:rPr>
              <a:t>Matt Ackerman	Craig Hamilton	Jeff McCormick	Wael Nour</a:t>
            </a:r>
          </a:p>
          <a:p>
            <a:pPr algn="l" rtl="0" eaLnBrk="0" fontAlgn="base" hangingPunct="0">
              <a:spcBef>
                <a:spcPct val="50000"/>
              </a:spcBef>
              <a:spcAft>
                <a:spcPct val="0"/>
              </a:spcAft>
            </a:pPr>
            <a:r>
              <a:rPr lang="en-US" b="1" kern="1200">
                <a:solidFill>
                  <a:srgbClr val="000066"/>
                </a:solidFill>
                <a:latin typeface="Arial" pitchFamily="34" charset="0"/>
                <a:ea typeface="+mn-ea"/>
                <a:cs typeface="+mn-cs"/>
              </a:rPr>
              <a:t>Kacie Burton	Mike Jungquist	Michelle Nokes	Tanya Tuinstra</a:t>
            </a:r>
            <a:endParaRPr lang="en-US" sz="2400" b="1" u="sng" kern="1200">
              <a:solidFill>
                <a:srgbClr val="000066"/>
              </a:solidFill>
              <a:latin typeface="Arial" pitchFamily="34" charset="0"/>
              <a:ea typeface="+mn-ea"/>
              <a:cs typeface="+mn-cs"/>
            </a:endParaRPr>
          </a:p>
        </p:txBody>
      </p:sp>
      <p:pic>
        <p:nvPicPr>
          <p:cNvPr id="133125" name="Picture 5" descr="perspective"/>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895350" y="1943100"/>
            <a:ext cx="3810000" cy="2117725"/>
          </a:xfrm>
          <a:prstGeom prst="rect">
            <a:avLst/>
          </a:prstGeom>
          <a:noFill/>
        </p:spPr>
      </p:pic>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t>AAE 490T/590T</a:t>
            </a:r>
          </a:p>
        </p:txBody>
      </p:sp>
      <p:sp>
        <p:nvSpPr>
          <p:cNvPr id="135171" name="Rectangle 3"/>
          <p:cNvSpPr>
            <a:spLocks noGrp="1" noChangeArrowheads="1"/>
          </p:cNvSpPr>
          <p:nvPr>
            <p:ph type="body" idx="1"/>
          </p:nvPr>
        </p:nvSpPr>
        <p:spPr>
          <a:xfrm>
            <a:off x="838200" y="1600200"/>
            <a:ext cx="7772400" cy="2058988"/>
          </a:xfrm>
        </p:spPr>
        <p:txBody>
          <a:bodyPr/>
          <a:lstStyle/>
          <a:p>
            <a:r>
              <a:rPr lang="en-US" sz="2000"/>
              <a:t>Aircraft Design and Build for 2001 World Championships in RC Pattern Aerobatics, the HYPERION</a:t>
            </a:r>
          </a:p>
          <a:p>
            <a:pPr lvl="1"/>
            <a:r>
              <a:rPr lang="en-US" sz="1800"/>
              <a:t>Team of 5 AAEs, 1 IE, 3 ATs</a:t>
            </a:r>
          </a:p>
          <a:p>
            <a:pPr lvl="2"/>
            <a:r>
              <a:rPr lang="en-US" sz="1600"/>
              <a:t>Interdisciplinary Work </a:t>
            </a:r>
          </a:p>
          <a:p>
            <a:pPr lvl="2"/>
            <a:r>
              <a:rPr lang="en-US" sz="1600"/>
              <a:t>High Tech Manufacturing Materials and Methods</a:t>
            </a:r>
          </a:p>
          <a:p>
            <a:pPr lvl="2"/>
            <a:r>
              <a:rPr lang="en-US" sz="1600"/>
              <a:t>High Quality Demand</a:t>
            </a:r>
          </a:p>
        </p:txBody>
      </p:sp>
      <p:pic>
        <p:nvPicPr>
          <p:cNvPr id="135172" name="Picture 4" descr="MAJ99007"/>
          <p:cNvPicPr>
            <a:picLocks noChangeAspect="1" noChangeArrowheads="1"/>
          </p:cNvPicPr>
          <p:nvPr/>
        </p:nvPicPr>
        <p:blipFill>
          <a:blip r:embed="rId3"/>
          <a:srcRect/>
          <a:stretch>
            <a:fillRect/>
          </a:stretch>
        </p:blipFill>
        <p:spPr bwMode="auto">
          <a:xfrm>
            <a:off x="6400800" y="3505200"/>
            <a:ext cx="2514600" cy="1474788"/>
          </a:xfrm>
          <a:prstGeom prst="rect">
            <a:avLst/>
          </a:prstGeom>
          <a:noFill/>
          <a:ln w="25400">
            <a:solidFill>
              <a:srgbClr val="FFFF00"/>
            </a:solidFill>
            <a:miter lim="800000"/>
            <a:headEnd/>
            <a:tailEnd/>
          </a:ln>
        </p:spPr>
      </p:pic>
      <p:pic>
        <p:nvPicPr>
          <p:cNvPr id="135173" name="Picture 5" descr="MAJ99003"/>
          <p:cNvPicPr>
            <a:picLocks noChangeAspect="1" noChangeArrowheads="1"/>
          </p:cNvPicPr>
          <p:nvPr/>
        </p:nvPicPr>
        <p:blipFill>
          <a:blip r:embed="rId4"/>
          <a:srcRect/>
          <a:stretch>
            <a:fillRect/>
          </a:stretch>
        </p:blipFill>
        <p:spPr bwMode="auto">
          <a:xfrm>
            <a:off x="6400800" y="1524000"/>
            <a:ext cx="2505075" cy="1944688"/>
          </a:xfrm>
          <a:prstGeom prst="rect">
            <a:avLst/>
          </a:prstGeom>
          <a:noFill/>
          <a:ln w="25400">
            <a:solidFill>
              <a:srgbClr val="FFFF00"/>
            </a:solidFill>
            <a:miter lim="800000"/>
            <a:headEnd/>
            <a:tailEnd/>
          </a:ln>
        </p:spPr>
      </p:pic>
      <p:sp>
        <p:nvSpPr>
          <p:cNvPr id="135174" name="Rectangle 6"/>
          <p:cNvSpPr>
            <a:spLocks noChangeArrowheads="1"/>
          </p:cNvSpPr>
          <p:nvPr/>
        </p:nvSpPr>
        <p:spPr bwMode="auto">
          <a:xfrm>
            <a:off x="685800" y="3429000"/>
            <a:ext cx="7772400" cy="1295400"/>
          </a:xfrm>
          <a:prstGeom prst="rect">
            <a:avLst/>
          </a:prstGeom>
          <a:noFill/>
          <a:ln w="9525">
            <a:noFill/>
            <a:miter lim="800000"/>
            <a:headEnd/>
            <a:tailEnd/>
          </a:ln>
          <a:effectLst/>
        </p:spPr>
        <p:txBody>
          <a:bodyPr/>
          <a:lstStyle/>
          <a:p>
            <a:pPr marL="342900" indent="-342900" algn="l" rtl="0" eaLnBrk="0" fontAlgn="base" hangingPunct="0">
              <a:spcBef>
                <a:spcPct val="20000"/>
              </a:spcBef>
              <a:spcAft>
                <a:spcPct val="0"/>
              </a:spcAft>
              <a:buFontTx/>
              <a:buChar char="•"/>
            </a:pPr>
            <a:r>
              <a:rPr lang="en-US" sz="2000" b="1" kern="1200">
                <a:solidFill>
                  <a:srgbClr val="000000"/>
                </a:solidFill>
                <a:latin typeface="Tahoma" pitchFamily="34" charset="0"/>
                <a:ea typeface="+mn-ea"/>
                <a:cs typeface="+mn-cs"/>
              </a:rPr>
              <a:t>Micro Air Vehicle Competition</a:t>
            </a:r>
          </a:p>
          <a:p>
            <a:pPr marL="742950" lvl="1" indent="-285750" algn="l" rtl="0" eaLnBrk="0" fontAlgn="base" hangingPunct="0">
              <a:spcBef>
                <a:spcPct val="20000"/>
              </a:spcBef>
              <a:spcAft>
                <a:spcPct val="0"/>
              </a:spcAft>
              <a:buFontTx/>
              <a:buChar char="–"/>
            </a:pPr>
            <a:r>
              <a:rPr lang="en-US" kern="1200">
                <a:solidFill>
                  <a:srgbClr val="000000"/>
                </a:solidFill>
                <a:latin typeface="Tahoma" pitchFamily="34" charset="0"/>
                <a:ea typeface="+mn-ea"/>
                <a:cs typeface="+mn-cs"/>
              </a:rPr>
              <a:t>Design, Build, and Fly</a:t>
            </a:r>
          </a:p>
          <a:p>
            <a:pPr marL="1143000" lvl="2" indent="-228600" algn="l" rtl="0" eaLnBrk="0" fontAlgn="base" hangingPunct="0">
              <a:spcBef>
                <a:spcPct val="20000"/>
              </a:spcBef>
              <a:spcAft>
                <a:spcPct val="0"/>
              </a:spcAft>
              <a:buFontTx/>
              <a:buChar char="•"/>
            </a:pPr>
            <a:r>
              <a:rPr lang="en-US" sz="1600" kern="1200">
                <a:solidFill>
                  <a:srgbClr val="000000"/>
                </a:solidFill>
                <a:latin typeface="Tahoma" pitchFamily="34" charset="0"/>
                <a:ea typeface="+mn-ea"/>
                <a:cs typeface="+mn-cs"/>
              </a:rPr>
              <a:t>Surveillance Aircraft</a:t>
            </a:r>
          </a:p>
          <a:p>
            <a:pPr marL="1143000" lvl="2" indent="-228600" algn="l" rtl="0" eaLnBrk="0" fontAlgn="base" hangingPunct="0">
              <a:spcBef>
                <a:spcPct val="20000"/>
              </a:spcBef>
              <a:spcAft>
                <a:spcPct val="0"/>
              </a:spcAft>
              <a:buFontTx/>
              <a:buChar char="•"/>
            </a:pPr>
            <a:r>
              <a:rPr lang="en-US" sz="1600" kern="1200">
                <a:solidFill>
                  <a:srgbClr val="000000"/>
                </a:solidFill>
                <a:latin typeface="Tahoma" pitchFamily="34" charset="0"/>
                <a:ea typeface="+mn-ea"/>
                <a:cs typeface="+mn-cs"/>
              </a:rPr>
              <a:t>Endurance Aircraft</a:t>
            </a:r>
          </a:p>
          <a:p>
            <a:pPr marL="1143000" lvl="2" indent="-228600" algn="l" rtl="0" eaLnBrk="0" fontAlgn="base" hangingPunct="0">
              <a:spcBef>
                <a:spcPct val="20000"/>
              </a:spcBef>
              <a:spcAft>
                <a:spcPct val="0"/>
              </a:spcAft>
              <a:buFontTx/>
              <a:buChar char="•"/>
            </a:pPr>
            <a:r>
              <a:rPr lang="en-US" sz="1600" kern="1200">
                <a:solidFill>
                  <a:srgbClr val="000000"/>
                </a:solidFill>
                <a:latin typeface="Tahoma" pitchFamily="34" charset="0"/>
                <a:ea typeface="+mn-ea"/>
                <a:cs typeface="+mn-cs"/>
              </a:rPr>
              <a:t>About 6”-16” in Size</a:t>
            </a:r>
          </a:p>
        </p:txBody>
      </p:sp>
      <p:pic>
        <p:nvPicPr>
          <p:cNvPr id="135175" name="Picture 7" descr="new_proto"/>
          <p:cNvPicPr>
            <a:picLocks noChangeAspect="1" noChangeArrowheads="1"/>
          </p:cNvPicPr>
          <p:nvPr/>
        </p:nvPicPr>
        <p:blipFill>
          <a:blip r:embed="rId5"/>
          <a:srcRect/>
          <a:stretch>
            <a:fillRect/>
          </a:stretch>
        </p:blipFill>
        <p:spPr bwMode="auto">
          <a:xfrm>
            <a:off x="457200" y="5105400"/>
            <a:ext cx="1828800" cy="1531938"/>
          </a:xfrm>
          <a:prstGeom prst="rect">
            <a:avLst/>
          </a:prstGeom>
          <a:noFill/>
          <a:ln w="25400">
            <a:solidFill>
              <a:srgbClr val="FF0000"/>
            </a:solidFill>
            <a:miter lim="800000"/>
            <a:headEnd/>
            <a:tailEnd/>
          </a:ln>
        </p:spPr>
      </p:pic>
      <p:pic>
        <p:nvPicPr>
          <p:cNvPr id="135176" name="Picture 8" descr="mav"/>
          <p:cNvPicPr>
            <a:picLocks noChangeAspect="1" noChangeArrowheads="1"/>
          </p:cNvPicPr>
          <p:nvPr/>
        </p:nvPicPr>
        <p:blipFill>
          <a:blip r:embed="rId6"/>
          <a:srcRect/>
          <a:stretch>
            <a:fillRect/>
          </a:stretch>
        </p:blipFill>
        <p:spPr bwMode="auto">
          <a:xfrm>
            <a:off x="3810000" y="4495800"/>
            <a:ext cx="2513013" cy="1917700"/>
          </a:xfrm>
          <a:prstGeom prst="rect">
            <a:avLst/>
          </a:prstGeom>
          <a:noFill/>
          <a:ln w="25400">
            <a:solidFill>
              <a:srgbClr val="FF0000"/>
            </a:solidFill>
            <a:miter lim="800000"/>
            <a:headEnd/>
            <a:tailEnd/>
          </a:ln>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35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51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51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3517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35171">
                                            <p:txEl>
                                              <p:pRg st="4" end="4"/>
                                            </p:txEl>
                                          </p:spTgt>
                                        </p:tgtEl>
                                        <p:attrNameLst>
                                          <p:attrName>style.visibility</p:attrName>
                                        </p:attrNameLst>
                                      </p:cBhvr>
                                      <p:to>
                                        <p:strVal val="visible"/>
                                      </p:to>
                                    </p:set>
                                  </p:childTnLst>
                                </p:cTn>
                              </p:par>
                            </p:childTnLst>
                          </p:cTn>
                        </p:par>
                        <p:par>
                          <p:cTn id="15" fill="hold">
                            <p:stCondLst>
                              <p:cond delay="500"/>
                            </p:stCondLst>
                            <p:childTnLst>
                              <p:par>
                                <p:cTn id="16" presetID="2" presetClass="entr" presetSubtype="2" fill="hold" nodeType="afterEffect">
                                  <p:stCondLst>
                                    <p:cond delay="1000"/>
                                  </p:stCondLst>
                                  <p:childTnLst>
                                    <p:set>
                                      <p:cBhvr>
                                        <p:cTn id="17" dur="1" fill="hold">
                                          <p:stCondLst>
                                            <p:cond delay="0"/>
                                          </p:stCondLst>
                                        </p:cTn>
                                        <p:tgtEl>
                                          <p:spTgt spid="135173"/>
                                        </p:tgtEl>
                                        <p:attrNameLst>
                                          <p:attrName>style.visibility</p:attrName>
                                        </p:attrNameLst>
                                      </p:cBhvr>
                                      <p:to>
                                        <p:strVal val="visible"/>
                                      </p:to>
                                    </p:set>
                                    <p:anim calcmode="lin" valueType="num">
                                      <p:cBhvr additive="base">
                                        <p:cTn id="18" dur="500" fill="hold"/>
                                        <p:tgtEl>
                                          <p:spTgt spid="135173"/>
                                        </p:tgtEl>
                                        <p:attrNameLst>
                                          <p:attrName>ppt_x</p:attrName>
                                        </p:attrNameLst>
                                      </p:cBhvr>
                                      <p:tavLst>
                                        <p:tav tm="0">
                                          <p:val>
                                            <p:strVal val="1+#ppt_w/2"/>
                                          </p:val>
                                        </p:tav>
                                        <p:tav tm="100000">
                                          <p:val>
                                            <p:strVal val="#ppt_x"/>
                                          </p:val>
                                        </p:tav>
                                      </p:tavLst>
                                    </p:anim>
                                    <p:anim calcmode="lin" valueType="num">
                                      <p:cBhvr additive="base">
                                        <p:cTn id="19" dur="500" fill="hold"/>
                                        <p:tgtEl>
                                          <p:spTgt spid="135173"/>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6" fill="hold" nodeType="afterEffect">
                                  <p:stCondLst>
                                    <p:cond delay="1000"/>
                                  </p:stCondLst>
                                  <p:childTnLst>
                                    <p:set>
                                      <p:cBhvr>
                                        <p:cTn id="22" dur="1" fill="hold">
                                          <p:stCondLst>
                                            <p:cond delay="0"/>
                                          </p:stCondLst>
                                        </p:cTn>
                                        <p:tgtEl>
                                          <p:spTgt spid="135172"/>
                                        </p:tgtEl>
                                        <p:attrNameLst>
                                          <p:attrName>style.visibility</p:attrName>
                                        </p:attrNameLst>
                                      </p:cBhvr>
                                      <p:to>
                                        <p:strVal val="visible"/>
                                      </p:to>
                                    </p:set>
                                    <p:anim calcmode="lin" valueType="num">
                                      <p:cBhvr additive="base">
                                        <p:cTn id="23" dur="500" fill="hold"/>
                                        <p:tgtEl>
                                          <p:spTgt spid="135172"/>
                                        </p:tgtEl>
                                        <p:attrNameLst>
                                          <p:attrName>ppt_x</p:attrName>
                                        </p:attrNameLst>
                                      </p:cBhvr>
                                      <p:tavLst>
                                        <p:tav tm="0">
                                          <p:val>
                                            <p:strVal val="1+#ppt_w/2"/>
                                          </p:val>
                                        </p:tav>
                                        <p:tav tm="100000">
                                          <p:val>
                                            <p:strVal val="#ppt_x"/>
                                          </p:val>
                                        </p:tav>
                                      </p:tavLst>
                                    </p:anim>
                                    <p:anim calcmode="lin" valueType="num">
                                      <p:cBhvr additive="base">
                                        <p:cTn id="24" dur="500" fill="hold"/>
                                        <p:tgtEl>
                                          <p:spTgt spid="13517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35174"/>
                                        </p:tgtEl>
                                        <p:attrNameLst>
                                          <p:attrName>style.visibility</p:attrName>
                                        </p:attrNameLst>
                                      </p:cBhvr>
                                      <p:to>
                                        <p:strVal val="visible"/>
                                      </p:to>
                                    </p:se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135176"/>
                                        </p:tgtEl>
                                        <p:attrNameLst>
                                          <p:attrName>style.visibility</p:attrName>
                                        </p:attrNameLst>
                                      </p:cBhvr>
                                      <p:to>
                                        <p:strVal val="visible"/>
                                      </p:to>
                                    </p:set>
                                    <p:anim calcmode="lin" valueType="num">
                                      <p:cBhvr additive="base">
                                        <p:cTn id="32" dur="500" fill="hold"/>
                                        <p:tgtEl>
                                          <p:spTgt spid="135176"/>
                                        </p:tgtEl>
                                        <p:attrNameLst>
                                          <p:attrName>ppt_x</p:attrName>
                                        </p:attrNameLst>
                                      </p:cBhvr>
                                      <p:tavLst>
                                        <p:tav tm="0">
                                          <p:val>
                                            <p:strVal val="#ppt_x"/>
                                          </p:val>
                                        </p:tav>
                                        <p:tav tm="100000">
                                          <p:val>
                                            <p:strVal val="#ppt_x"/>
                                          </p:val>
                                        </p:tav>
                                      </p:tavLst>
                                    </p:anim>
                                    <p:anim calcmode="lin" valueType="num">
                                      <p:cBhvr additive="base">
                                        <p:cTn id="33" dur="500" fill="hold"/>
                                        <p:tgtEl>
                                          <p:spTgt spid="135176"/>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12" fill="hold" nodeType="afterEffect">
                                  <p:stCondLst>
                                    <p:cond delay="0"/>
                                  </p:stCondLst>
                                  <p:childTnLst>
                                    <p:set>
                                      <p:cBhvr>
                                        <p:cTn id="36" dur="1" fill="hold">
                                          <p:stCondLst>
                                            <p:cond delay="0"/>
                                          </p:stCondLst>
                                        </p:cTn>
                                        <p:tgtEl>
                                          <p:spTgt spid="135175"/>
                                        </p:tgtEl>
                                        <p:attrNameLst>
                                          <p:attrName>style.visibility</p:attrName>
                                        </p:attrNameLst>
                                      </p:cBhvr>
                                      <p:to>
                                        <p:strVal val="visible"/>
                                      </p:to>
                                    </p:set>
                                    <p:anim calcmode="lin" valueType="num">
                                      <p:cBhvr additive="base">
                                        <p:cTn id="37" dur="500" fill="hold"/>
                                        <p:tgtEl>
                                          <p:spTgt spid="135175"/>
                                        </p:tgtEl>
                                        <p:attrNameLst>
                                          <p:attrName>ppt_x</p:attrName>
                                        </p:attrNameLst>
                                      </p:cBhvr>
                                      <p:tavLst>
                                        <p:tav tm="0">
                                          <p:val>
                                            <p:strVal val="0-#ppt_w/2"/>
                                          </p:val>
                                        </p:tav>
                                        <p:tav tm="100000">
                                          <p:val>
                                            <p:strVal val="#ppt_x"/>
                                          </p:val>
                                        </p:tav>
                                      </p:tavLst>
                                    </p:anim>
                                    <p:anim calcmode="lin" valueType="num">
                                      <p:cBhvr additive="base">
                                        <p:cTn id="38" dur="500" fill="hold"/>
                                        <p:tgtEl>
                                          <p:spTgt spid="1351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autoUpdateAnimBg="0" advAuto="0"/>
      <p:bldP spid="135174"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purdue US map3"/>
          <p:cNvPicPr>
            <a:picLocks noChangeAspect="1" noChangeArrowheads="1"/>
          </p:cNvPicPr>
          <p:nvPr/>
        </p:nvPicPr>
        <p:blipFill>
          <a:blip r:embed="rId3"/>
          <a:srcRect/>
          <a:stretch>
            <a:fillRect/>
          </a:stretch>
        </p:blipFill>
        <p:spPr bwMode="auto">
          <a:xfrm>
            <a:off x="990600" y="304800"/>
            <a:ext cx="7467600" cy="6319838"/>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a:t>Hyperion Aircraft</a:t>
            </a:r>
          </a:p>
        </p:txBody>
      </p:sp>
      <p:pic>
        <p:nvPicPr>
          <p:cNvPr id="137219" name="Picture 3" descr="Hyperion"/>
          <p:cNvPicPr>
            <a:picLocks noChangeAspect="1" noChangeArrowheads="1"/>
          </p:cNvPicPr>
          <p:nvPr/>
        </p:nvPicPr>
        <p:blipFill>
          <a:blip r:embed="rId3"/>
          <a:srcRect/>
          <a:stretch>
            <a:fillRect/>
          </a:stretch>
        </p:blipFill>
        <p:spPr bwMode="auto">
          <a:xfrm>
            <a:off x="1524000" y="1676400"/>
            <a:ext cx="6350000" cy="4445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Lean Systems Engineering</a:t>
            </a:r>
            <a:endParaRPr lang="en-US" dirty="0"/>
          </a:p>
        </p:txBody>
      </p:sp>
      <p:sp>
        <p:nvSpPr>
          <p:cNvPr id="3" name="Subtitle 2"/>
          <p:cNvSpPr>
            <a:spLocks noGrp="1"/>
          </p:cNvSpPr>
          <p:nvPr>
            <p:ph type="subTitle" idx="1"/>
          </p:nvPr>
        </p:nvSpPr>
        <p:spPr/>
        <p:txBody>
          <a:bodyPr/>
          <a:lstStyle/>
          <a:p>
            <a:r>
              <a:rPr lang="en-US" dirty="0" smtClean="0"/>
              <a:t>Lean </a:t>
            </a:r>
          </a:p>
          <a:p>
            <a:r>
              <a:rPr lang="en-US" dirty="0" smtClean="0"/>
              <a:t>Systems Engineering</a:t>
            </a:r>
          </a:p>
          <a:p>
            <a:r>
              <a:rPr lang="en-US" dirty="0" smtClean="0"/>
              <a:t>Lean Engineering</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8452" name="Picture 4" descr="wisdomelderly1"/>
          <p:cNvPicPr>
            <a:picLocks noChangeAspect="1" noChangeArrowheads="1"/>
          </p:cNvPicPr>
          <p:nvPr/>
        </p:nvPicPr>
        <p:blipFill>
          <a:blip r:embed="rId3"/>
          <a:srcRect/>
          <a:stretch>
            <a:fillRect/>
          </a:stretch>
        </p:blipFill>
        <p:spPr bwMode="auto">
          <a:xfrm>
            <a:off x="0" y="381000"/>
            <a:ext cx="7872146" cy="5905500"/>
          </a:xfrm>
          <a:prstGeom prst="rect">
            <a:avLst/>
          </a:prstGeom>
          <a:noFill/>
        </p:spPr>
      </p:pic>
      <p:pic>
        <p:nvPicPr>
          <p:cNvPr id="3" name="Picture 3" descr="E:\china trip 2007 november\Suntzu2.jpg"/>
          <p:cNvPicPr>
            <a:picLocks noChangeAspect="1" noChangeArrowheads="1"/>
          </p:cNvPicPr>
          <p:nvPr/>
        </p:nvPicPr>
        <p:blipFill>
          <a:blip r:embed="rId4"/>
          <a:srcRect/>
          <a:stretch>
            <a:fillRect/>
          </a:stretch>
        </p:blipFill>
        <p:spPr bwMode="auto">
          <a:xfrm>
            <a:off x="7061200" y="228600"/>
            <a:ext cx="2082800" cy="3289300"/>
          </a:xfrm>
          <a:prstGeom prst="rect">
            <a:avLst/>
          </a:prstGeom>
          <a:noFill/>
          <a:ln w="9525">
            <a:noFill/>
            <a:miter lim="800000"/>
            <a:headEnd/>
            <a:tailEnd/>
          </a:ln>
        </p:spPr>
      </p:pic>
      <p:sp>
        <p:nvSpPr>
          <p:cNvPr id="4" name="Rectangle 1"/>
          <p:cNvSpPr>
            <a:spLocks noChangeArrowheads="1"/>
          </p:cNvSpPr>
          <p:nvPr/>
        </p:nvSpPr>
        <p:spPr bwMode="auto">
          <a:xfrm>
            <a:off x="7696200" y="3886200"/>
            <a:ext cx="1447800" cy="579438"/>
          </a:xfrm>
          <a:prstGeom prst="rect">
            <a:avLst/>
          </a:prstGeom>
          <a:noFill/>
          <a:ln w="9525">
            <a:noFill/>
            <a:miter lim="800000"/>
            <a:headEnd/>
            <a:tailEnd/>
          </a:ln>
        </p:spPr>
        <p:txBody>
          <a:bodyPr anchor="ctr">
            <a:spAutoFit/>
          </a:bodyPr>
          <a:lstStyle/>
          <a:p>
            <a:r>
              <a:rPr lang="ko-KR" altLang="it-IT" sz="3200" dirty="0">
                <a:latin typeface="Times New Roman" pitchFamily="18" charset="0"/>
                <a:ea typeface="Batang" charset="-127"/>
                <a:cs typeface="Times New Roman" pitchFamily="18" charset="0"/>
              </a:rPr>
              <a:t>孫子</a:t>
            </a:r>
            <a:endParaRPr lang="ko-KR" altLang="it-IT" sz="3200" dirty="0">
              <a:ea typeface="Batang" charset="-127"/>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complex Aerospace Projects</a:t>
            </a:r>
            <a:endParaRPr lang="en-US" dirty="0"/>
          </a:p>
        </p:txBody>
      </p:sp>
      <p:sp>
        <p:nvSpPr>
          <p:cNvPr id="3" name="Content Placeholder 2"/>
          <p:cNvSpPr>
            <a:spLocks noGrp="1"/>
          </p:cNvSpPr>
          <p:nvPr>
            <p:ph idx="1"/>
          </p:nvPr>
        </p:nvSpPr>
        <p:spPr/>
        <p:txBody>
          <a:bodyPr>
            <a:normAutofit lnSpcReduction="10000"/>
          </a:bodyPr>
          <a:lstStyle/>
          <a:p>
            <a:r>
              <a:rPr lang="en-US" dirty="0" smtClean="0"/>
              <a:t>Airbus 380</a:t>
            </a:r>
          </a:p>
          <a:p>
            <a:pPr lvl="1"/>
            <a:r>
              <a:rPr lang="en-US" dirty="0" smtClean="0"/>
              <a:t>&gt; two years late</a:t>
            </a:r>
          </a:p>
          <a:p>
            <a:pPr lvl="1"/>
            <a:r>
              <a:rPr lang="en-US" dirty="0" smtClean="0"/>
              <a:t>&gt;2 billion </a:t>
            </a:r>
            <a:r>
              <a:rPr lang="en-US" dirty="0" smtClean="0"/>
              <a:t>E</a:t>
            </a:r>
            <a:r>
              <a:rPr lang="en-US" dirty="0" smtClean="0"/>
              <a:t>uros lost, stock dropped 4 billion Euros</a:t>
            </a:r>
          </a:p>
          <a:p>
            <a:r>
              <a:rPr lang="en-US" dirty="0" smtClean="0"/>
              <a:t>Boeing 787</a:t>
            </a:r>
          </a:p>
          <a:p>
            <a:pPr lvl="1"/>
            <a:r>
              <a:rPr lang="en-US" dirty="0" smtClean="0"/>
              <a:t>Two years late </a:t>
            </a:r>
          </a:p>
          <a:p>
            <a:pPr lvl="1"/>
            <a:r>
              <a:rPr lang="en-US" dirty="0" smtClean="0"/>
              <a:t>$2 billion lost</a:t>
            </a:r>
          </a:p>
          <a:p>
            <a:r>
              <a:rPr lang="en-US" dirty="0" smtClean="0"/>
              <a:t>Hubble Space Telescope</a:t>
            </a:r>
          </a:p>
          <a:p>
            <a:pPr lvl="1"/>
            <a:r>
              <a:rPr lang="en-US" dirty="0" smtClean="0"/>
              <a:t>Flawed mirror</a:t>
            </a:r>
          </a:p>
          <a:p>
            <a:pPr lvl="1"/>
            <a:r>
              <a:rPr lang="en-US" dirty="0" smtClean="0"/>
              <a:t>Require Shuttle mission to fix</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d:\Documents and Settings\sulivan\My Documents\My Pictures\airbus-a380-picture-emirates.jpg"/>
          <p:cNvPicPr>
            <a:picLocks noChangeAspect="1" noChangeArrowheads="1"/>
          </p:cNvPicPr>
          <p:nvPr/>
        </p:nvPicPr>
        <p:blipFill>
          <a:blip r:embed="rId3"/>
          <a:srcRect/>
          <a:stretch>
            <a:fillRect/>
          </a:stretch>
        </p:blipFill>
        <p:spPr bwMode="auto">
          <a:xfrm>
            <a:off x="2133600" y="152400"/>
            <a:ext cx="5238751" cy="3495675"/>
          </a:xfrm>
          <a:prstGeom prst="rect">
            <a:avLst/>
          </a:prstGeom>
          <a:noFill/>
        </p:spPr>
      </p:pic>
      <p:sp>
        <p:nvSpPr>
          <p:cNvPr id="3" name="Rectangle 2"/>
          <p:cNvSpPr/>
          <p:nvPr/>
        </p:nvSpPr>
        <p:spPr>
          <a:xfrm>
            <a:off x="1676400" y="4038600"/>
            <a:ext cx="6858000" cy="2677656"/>
          </a:xfrm>
          <a:prstGeom prst="rect">
            <a:avLst/>
          </a:prstGeom>
        </p:spPr>
        <p:txBody>
          <a:bodyPr wrap="square">
            <a:spAutoFit/>
          </a:bodyPr>
          <a:lstStyle/>
          <a:p>
            <a:pPr>
              <a:buFont typeface="Arial" pitchFamily="34" charset="0"/>
              <a:buChar char="•"/>
            </a:pPr>
            <a:r>
              <a:rPr lang="en-US" sz="2400" dirty="0" smtClean="0"/>
              <a:t>Delays </a:t>
            </a:r>
            <a:r>
              <a:rPr lang="en-US" sz="2400" dirty="0" smtClean="0"/>
              <a:t>attributed to the 530 </a:t>
            </a:r>
            <a:r>
              <a:rPr lang="en-US" sz="2400" dirty="0" smtClean="0"/>
              <a:t>km </a:t>
            </a:r>
            <a:r>
              <a:rPr lang="en-US" sz="2400" dirty="0" smtClean="0"/>
              <a:t>of </a:t>
            </a:r>
            <a:r>
              <a:rPr lang="en-US" sz="2400" dirty="0" smtClean="0"/>
              <a:t>wiring</a:t>
            </a:r>
          </a:p>
          <a:p>
            <a:pPr lvl="1">
              <a:buFont typeface="Arial" pitchFamily="34" charset="0"/>
              <a:buChar char="•"/>
            </a:pPr>
            <a:r>
              <a:rPr lang="en-US" sz="2400" dirty="0" smtClean="0"/>
              <a:t>100,000 </a:t>
            </a:r>
            <a:r>
              <a:rPr lang="en-US" sz="2400" dirty="0" smtClean="0"/>
              <a:t>wires and 40,300 </a:t>
            </a:r>
            <a:r>
              <a:rPr lang="en-US" sz="2400" dirty="0" smtClean="0"/>
              <a:t>connectors</a:t>
            </a:r>
          </a:p>
          <a:p>
            <a:pPr>
              <a:buFont typeface="Arial" pitchFamily="34" charset="0"/>
              <a:buChar char="•"/>
            </a:pPr>
            <a:r>
              <a:rPr lang="en-US" sz="2400" dirty="0" smtClean="0"/>
              <a:t>Switch from copper to Aluminum wire</a:t>
            </a:r>
          </a:p>
          <a:p>
            <a:pPr>
              <a:buFont typeface="Arial" pitchFamily="34" charset="0"/>
              <a:buChar char="•"/>
            </a:pPr>
            <a:r>
              <a:rPr lang="en-US" sz="2400" dirty="0" smtClean="0"/>
              <a:t>Configuration </a:t>
            </a:r>
            <a:r>
              <a:rPr lang="en-US" sz="2400" dirty="0" smtClean="0"/>
              <a:t>management </a:t>
            </a:r>
            <a:r>
              <a:rPr lang="en-US" sz="2400" dirty="0" smtClean="0"/>
              <a:t>problem</a:t>
            </a:r>
          </a:p>
          <a:p>
            <a:pPr lvl="1">
              <a:buFont typeface="Arial" pitchFamily="34" charset="0"/>
              <a:buChar char="•"/>
            </a:pPr>
            <a:r>
              <a:rPr lang="en-US" sz="2400" dirty="0" smtClean="0"/>
              <a:t>German </a:t>
            </a:r>
            <a:r>
              <a:rPr lang="en-US" sz="2400" dirty="0" smtClean="0"/>
              <a:t>and Spanish Airbus </a:t>
            </a:r>
            <a:r>
              <a:rPr lang="en-US" sz="2400" dirty="0" smtClean="0">
                <a:hlinkClick r:id="rId4" action="ppaction://hlinkfile" tooltip="CATIA"/>
              </a:rPr>
              <a:t>CATIA</a:t>
            </a:r>
            <a:r>
              <a:rPr lang="en-US" sz="2400" dirty="0" smtClean="0"/>
              <a:t> </a:t>
            </a:r>
            <a:r>
              <a:rPr lang="en-US" sz="2400" dirty="0" smtClean="0"/>
              <a:t>version </a:t>
            </a:r>
            <a:r>
              <a:rPr lang="en-US" sz="2400" dirty="0" smtClean="0"/>
              <a:t>4</a:t>
            </a:r>
          </a:p>
          <a:p>
            <a:pPr lvl="1">
              <a:buFont typeface="Arial" pitchFamily="34" charset="0"/>
              <a:buChar char="•"/>
            </a:pPr>
            <a:r>
              <a:rPr lang="en-US" sz="2400" dirty="0" smtClean="0"/>
              <a:t>British </a:t>
            </a:r>
            <a:r>
              <a:rPr lang="en-US" sz="2400" dirty="0" smtClean="0"/>
              <a:t>and French </a:t>
            </a:r>
            <a:r>
              <a:rPr lang="en-US" sz="2400" dirty="0" smtClean="0"/>
              <a:t>version </a:t>
            </a:r>
            <a:r>
              <a:rPr lang="en-US" sz="2400" dirty="0" smtClean="0"/>
              <a:t>5. </a:t>
            </a:r>
            <a:endParaRPr lang="en-US" sz="2400" dirty="0" smtClean="0"/>
          </a:p>
          <a:p>
            <a:pPr>
              <a:buFont typeface="Arial" pitchFamily="34" charset="0"/>
              <a:buChar char="•"/>
            </a:pPr>
            <a:endParaRPr lang="en-US"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srcRect/>
          <a:stretch>
            <a:fillRect/>
          </a:stretch>
        </p:blipFill>
        <p:spPr bwMode="auto">
          <a:xfrm>
            <a:off x="2209800" y="304800"/>
            <a:ext cx="4529138" cy="4205183"/>
          </a:xfrm>
          <a:prstGeom prst="rect">
            <a:avLst/>
          </a:prstGeom>
          <a:noFill/>
          <a:ln w="9525">
            <a:noFill/>
            <a:miter lim="800000"/>
            <a:headEnd/>
            <a:tailEnd/>
          </a:ln>
        </p:spPr>
      </p:pic>
      <p:sp>
        <p:nvSpPr>
          <p:cNvPr id="3" name="Rectangle 2"/>
          <p:cNvSpPr/>
          <p:nvPr/>
        </p:nvSpPr>
        <p:spPr>
          <a:xfrm>
            <a:off x="2286000" y="4800600"/>
            <a:ext cx="4572000" cy="2308324"/>
          </a:xfrm>
          <a:prstGeom prst="rect">
            <a:avLst/>
          </a:prstGeom>
        </p:spPr>
        <p:txBody>
          <a:bodyPr>
            <a:spAutoFit/>
          </a:bodyPr>
          <a:lstStyle/>
          <a:p>
            <a:r>
              <a:rPr lang="en-US" sz="2400" dirty="0" smtClean="0"/>
              <a:t>Boeing's early production issues fundamentally originated in a lack of oversight on both design and assembly integration for the high level of outsourcing.</a:t>
            </a:r>
            <a:br>
              <a:rPr lang="en-US" sz="2400" dirty="0" smtClean="0"/>
            </a:br>
            <a:endParaRPr lang="en-US"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Hubble Space Telescope</a:t>
            </a:r>
            <a:br>
              <a:rPr lang="en-US" dirty="0" smtClean="0"/>
            </a:br>
            <a:r>
              <a:rPr lang="en-US" dirty="0" smtClean="0"/>
              <a:t>Systems Engineering Case Study</a:t>
            </a:r>
            <a:endParaRPr lang="en-US" dirty="0"/>
          </a:p>
        </p:txBody>
      </p:sp>
      <p:sp>
        <p:nvSpPr>
          <p:cNvPr id="4" name="Rectangle 3"/>
          <p:cNvSpPr/>
          <p:nvPr/>
        </p:nvSpPr>
        <p:spPr>
          <a:xfrm>
            <a:off x="381000" y="6211669"/>
            <a:ext cx="8458200" cy="646331"/>
          </a:xfrm>
          <a:prstGeom prst="rect">
            <a:avLst/>
          </a:prstGeom>
        </p:spPr>
        <p:txBody>
          <a:bodyPr wrap="square">
            <a:spAutoFit/>
          </a:bodyPr>
          <a:lstStyle/>
          <a:p>
            <a:r>
              <a:rPr lang="en-US" dirty="0" smtClean="0">
                <a:hlinkClick r:id="rId2"/>
              </a:rPr>
              <a:t>https://acc.dau.mil/GetAttachment.aspx?id=37600&amp;pname=file&amp;aid=9105&amp;lang=en-US</a:t>
            </a:r>
            <a:endParaRPr lang="en-US" dirty="0" smtClean="0"/>
          </a:p>
          <a:p>
            <a:endParaRPr lang="en-US" dirty="0"/>
          </a:p>
        </p:txBody>
      </p:sp>
      <p:pic>
        <p:nvPicPr>
          <p:cNvPr id="5" name="Picture 2" descr="http://imgsrc.hubblesite.org/hu/gallery/db/spacecraft/06/formats/06_print.jpg"/>
          <p:cNvPicPr>
            <a:picLocks noChangeAspect="1" noChangeArrowheads="1"/>
          </p:cNvPicPr>
          <p:nvPr/>
        </p:nvPicPr>
        <p:blipFill>
          <a:blip r:embed="rId3" cstate="print"/>
          <a:srcRect/>
          <a:stretch>
            <a:fillRect/>
          </a:stretch>
        </p:blipFill>
        <p:spPr bwMode="auto">
          <a:xfrm>
            <a:off x="1219200" y="1143000"/>
            <a:ext cx="6477000" cy="51816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0834" name="Picture 2"/>
          <p:cNvPicPr>
            <a:picLocks noChangeAspect="1" noChangeArrowheads="1"/>
          </p:cNvPicPr>
          <p:nvPr/>
        </p:nvPicPr>
        <p:blipFill>
          <a:blip r:embed="rId2"/>
          <a:srcRect/>
          <a:stretch>
            <a:fillRect/>
          </a:stretch>
        </p:blipFill>
        <p:spPr bwMode="auto">
          <a:xfrm>
            <a:off x="761999" y="0"/>
            <a:ext cx="721804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Optics and Communications System</a:t>
            </a:r>
            <a:endParaRPr lang="en-US" dirty="0"/>
          </a:p>
        </p:txBody>
      </p:sp>
      <p:pic>
        <p:nvPicPr>
          <p:cNvPr id="140290" name="Picture 2" descr="http://hubblesite.org/the_telescope/hubble_essentials/graphics/telescope_essentials_howworks2_lg.gif"/>
          <p:cNvPicPr>
            <a:picLocks noChangeAspect="1" noChangeArrowheads="1"/>
          </p:cNvPicPr>
          <p:nvPr/>
        </p:nvPicPr>
        <p:blipFill>
          <a:blip r:embed="rId2"/>
          <a:srcRect/>
          <a:stretch>
            <a:fillRect/>
          </a:stretch>
        </p:blipFill>
        <p:spPr bwMode="auto">
          <a:xfrm>
            <a:off x="0" y="1371600"/>
            <a:ext cx="6667500" cy="3857625"/>
          </a:xfrm>
          <a:prstGeom prst="rect">
            <a:avLst/>
          </a:prstGeom>
          <a:noFill/>
        </p:spPr>
      </p:pic>
      <p:pic>
        <p:nvPicPr>
          <p:cNvPr id="5" name="Picture 2" descr="This graphic details the path data takes from Hubble to the scientists on the ground."/>
          <p:cNvPicPr>
            <a:picLocks noChangeAspect="1" noChangeArrowheads="1"/>
          </p:cNvPicPr>
          <p:nvPr/>
        </p:nvPicPr>
        <p:blipFill>
          <a:blip r:embed="rId3"/>
          <a:srcRect/>
          <a:stretch>
            <a:fillRect/>
          </a:stretch>
        </p:blipFill>
        <p:spPr bwMode="auto">
          <a:xfrm>
            <a:off x="3676650" y="3581400"/>
            <a:ext cx="5467350" cy="3048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descr="Out of This Whirl: the Whirlpool Galaxy (M51) and Companion Galaxy"/>
          <p:cNvPicPr>
            <a:picLocks noChangeAspect="1" noChangeArrowheads="1"/>
          </p:cNvPicPr>
          <p:nvPr/>
        </p:nvPicPr>
        <p:blipFill>
          <a:blip r:embed="rId2"/>
          <a:srcRect/>
          <a:stretch>
            <a:fillRect/>
          </a:stretch>
        </p:blipFill>
        <p:spPr bwMode="auto">
          <a:xfrm>
            <a:off x="5143500" y="1676400"/>
            <a:ext cx="4000500" cy="3200400"/>
          </a:xfrm>
          <a:prstGeom prst="rect">
            <a:avLst/>
          </a:prstGeom>
          <a:noFill/>
        </p:spPr>
      </p:pic>
      <p:pic>
        <p:nvPicPr>
          <p:cNvPr id="5" name="Picture 2" descr="Gas Pillars in the Eagle Nebula (M16): Pillars of Creation in a Star-Forming Region"/>
          <p:cNvPicPr>
            <a:picLocks noChangeAspect="1" noChangeArrowheads="1"/>
          </p:cNvPicPr>
          <p:nvPr/>
        </p:nvPicPr>
        <p:blipFill>
          <a:blip r:embed="rId3"/>
          <a:srcRect/>
          <a:stretch>
            <a:fillRect/>
          </a:stretch>
        </p:blipFill>
        <p:spPr bwMode="auto">
          <a:xfrm>
            <a:off x="0" y="457200"/>
            <a:ext cx="5123792" cy="5715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purdue"/>
          <p:cNvPicPr>
            <a:picLocks noChangeAspect="1" noChangeArrowheads="1"/>
          </p:cNvPicPr>
          <p:nvPr/>
        </p:nvPicPr>
        <p:blipFill>
          <a:blip r:embed="rId3"/>
          <a:srcRect/>
          <a:stretch>
            <a:fillRect/>
          </a:stretch>
        </p:blipFill>
        <p:spPr bwMode="auto">
          <a:xfrm>
            <a:off x="800100" y="257175"/>
            <a:ext cx="7543800" cy="634365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Mirror Flaw</a:t>
            </a:r>
            <a:endParaRPr lang="en-US" dirty="0"/>
          </a:p>
        </p:txBody>
      </p:sp>
      <p:pic>
        <p:nvPicPr>
          <p:cNvPr id="139268" name="Picture 4" descr="Diagram of the mirror flaw."/>
          <p:cNvPicPr>
            <a:picLocks noChangeAspect="1" noChangeArrowheads="1"/>
          </p:cNvPicPr>
          <p:nvPr/>
        </p:nvPicPr>
        <p:blipFill>
          <a:blip r:embed="rId3"/>
          <a:srcRect/>
          <a:stretch>
            <a:fillRect/>
          </a:stretch>
        </p:blipFill>
        <p:spPr bwMode="auto">
          <a:xfrm>
            <a:off x="5253880" y="1905000"/>
            <a:ext cx="2909045" cy="3352800"/>
          </a:xfrm>
          <a:prstGeom prst="rect">
            <a:avLst/>
          </a:prstGeom>
          <a:noFill/>
        </p:spPr>
      </p:pic>
      <p:pic>
        <p:nvPicPr>
          <p:cNvPr id="139272" name="Picture 8" descr="The flaw resluted in a fuzzy focus."/>
          <p:cNvPicPr>
            <a:picLocks noChangeAspect="1" noChangeArrowheads="1"/>
          </p:cNvPicPr>
          <p:nvPr/>
        </p:nvPicPr>
        <p:blipFill>
          <a:blip r:embed="rId4"/>
          <a:srcRect/>
          <a:stretch>
            <a:fillRect/>
          </a:stretch>
        </p:blipFill>
        <p:spPr bwMode="auto">
          <a:xfrm>
            <a:off x="228600" y="1828800"/>
            <a:ext cx="2841171" cy="3033792"/>
          </a:xfrm>
          <a:prstGeom prst="rect">
            <a:avLst/>
          </a:prstGeom>
          <a:noFill/>
        </p:spPr>
      </p:pic>
      <p:pic>
        <p:nvPicPr>
          <p:cNvPr id="139275" name="Picture 11" descr="http://hubblesite.org/the_telescope/nuts_.and._bolts/optics/costar/graphics/shim.gif"/>
          <p:cNvPicPr>
            <a:picLocks noChangeAspect="1" noChangeArrowheads="1"/>
          </p:cNvPicPr>
          <p:nvPr/>
        </p:nvPicPr>
        <p:blipFill>
          <a:blip r:embed="rId5"/>
          <a:srcRect/>
          <a:stretch>
            <a:fillRect/>
          </a:stretch>
        </p:blipFill>
        <p:spPr bwMode="auto">
          <a:xfrm>
            <a:off x="0" y="0"/>
            <a:ext cx="9525" cy="1943100"/>
          </a:xfrm>
          <a:prstGeom prst="rect">
            <a:avLst/>
          </a:prstGeom>
          <a:noFill/>
        </p:spPr>
      </p:pic>
      <p:pic>
        <p:nvPicPr>
          <p:cNvPr id="139277" name="Picture 13" descr="http://hubblesite.org/the_telescope/nuts_.and._bolts/optics/costar/graphics/costar_23.gif"/>
          <p:cNvPicPr>
            <a:picLocks noChangeAspect="1" noChangeArrowheads="1"/>
          </p:cNvPicPr>
          <p:nvPr/>
        </p:nvPicPr>
        <p:blipFill>
          <a:blip r:embed="rId6"/>
          <a:srcRect/>
          <a:stretch>
            <a:fillRect/>
          </a:stretch>
        </p:blipFill>
        <p:spPr bwMode="auto">
          <a:xfrm>
            <a:off x="3048000" y="1828800"/>
            <a:ext cx="1403047" cy="30480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hubblesite.org/the_telescope/hubble_essentials/graphics/telescope_essentials_repaircrew2_lg.jpg"/>
          <p:cNvPicPr>
            <a:picLocks noChangeAspect="1" noChangeArrowheads="1"/>
          </p:cNvPicPr>
          <p:nvPr/>
        </p:nvPicPr>
        <p:blipFill>
          <a:blip r:embed="rId2"/>
          <a:srcRect/>
          <a:stretch>
            <a:fillRect/>
          </a:stretch>
        </p:blipFill>
        <p:spPr bwMode="auto">
          <a:xfrm>
            <a:off x="4343400" y="381000"/>
            <a:ext cx="4074108" cy="6143626"/>
          </a:xfrm>
          <a:prstGeom prst="rect">
            <a:avLst/>
          </a:prstGeom>
          <a:noFill/>
        </p:spPr>
      </p:pic>
      <p:sp>
        <p:nvSpPr>
          <p:cNvPr id="5" name="TextBox 4"/>
          <p:cNvSpPr txBox="1"/>
          <p:nvPr/>
        </p:nvSpPr>
        <p:spPr>
          <a:xfrm>
            <a:off x="381000" y="1524000"/>
            <a:ext cx="3429000" cy="4278094"/>
          </a:xfrm>
          <a:prstGeom prst="rect">
            <a:avLst/>
          </a:prstGeom>
          <a:noFill/>
        </p:spPr>
        <p:txBody>
          <a:bodyPr wrap="square" rtlCol="0">
            <a:spAutoFit/>
          </a:bodyPr>
          <a:lstStyle/>
          <a:p>
            <a:r>
              <a:rPr lang="en-US" sz="3200" dirty="0" smtClean="0"/>
              <a:t>HST Mission #1</a:t>
            </a:r>
          </a:p>
          <a:p>
            <a:endParaRPr lang="en-US" sz="2400" dirty="0" smtClean="0"/>
          </a:p>
          <a:p>
            <a:pPr marL="457200" indent="-457200">
              <a:buFont typeface="+mj-lt"/>
              <a:buAutoNum type="arabicPeriod"/>
            </a:pPr>
            <a:r>
              <a:rPr lang="en-US" sz="2400" dirty="0" smtClean="0"/>
              <a:t>Add Optics to correct for bad mirror </a:t>
            </a:r>
            <a:r>
              <a:rPr lang="en-US" sz="2400" b="1" i="1" dirty="0" smtClean="0"/>
              <a:t>Corrective Optics Space Telescope Axial Replacement (COSTAR) </a:t>
            </a:r>
            <a:endParaRPr lang="en-US" sz="2400" dirty="0" smtClean="0"/>
          </a:p>
          <a:p>
            <a:pPr marL="457200" indent="-457200">
              <a:buFont typeface="+mj-lt"/>
              <a:buAutoNum type="arabicPeriod"/>
            </a:pPr>
            <a:endParaRPr lang="en-US" sz="2400" dirty="0" smtClean="0"/>
          </a:p>
          <a:p>
            <a:pPr marL="457200" indent="-457200">
              <a:buFont typeface="+mj-lt"/>
              <a:buAutoNum type="arabicPeriod"/>
            </a:pPr>
            <a:r>
              <a:rPr lang="en-US" sz="2400" dirty="0" smtClean="0"/>
              <a:t>Reduce Vibrations from Solar Panels</a:t>
            </a:r>
            <a:endParaRPr lang="en-US" sz="2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Systems Engineering</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838200" y="5791200"/>
            <a:ext cx="7391400" cy="646113"/>
          </a:xfrm>
          <a:prstGeom prst="rect">
            <a:avLst/>
          </a:prstGeom>
          <a:noFill/>
          <a:ln w="9525">
            <a:noFill/>
            <a:miter lim="800000"/>
            <a:headEnd/>
            <a:tailEnd/>
          </a:ln>
        </p:spPr>
        <p:txBody>
          <a:bodyPr>
            <a:spAutoFit/>
          </a:bodyPr>
          <a:lstStyle/>
          <a:p>
            <a:pPr algn="ctr"/>
            <a:r>
              <a:rPr lang="en-US">
                <a:solidFill>
                  <a:schemeClr val="tx2"/>
                </a:solidFill>
                <a:latin typeface="Calibri" pitchFamily="34" charset="0"/>
              </a:rPr>
              <a:t>Colin A. White | Chief Technology Officer | Enterprise Architect</a:t>
            </a:r>
          </a:p>
          <a:p>
            <a:pPr algn="ctr"/>
            <a:r>
              <a:rPr lang="en-US">
                <a:solidFill>
                  <a:schemeClr val="tx2"/>
                </a:solidFill>
                <a:latin typeface="Calibri" pitchFamily="34" charset="0"/>
              </a:rPr>
              <a:t>www.colinwhite.net | whiteca@gmail.com | Dec 08</a:t>
            </a:r>
          </a:p>
        </p:txBody>
      </p:sp>
      <p:sp>
        <p:nvSpPr>
          <p:cNvPr id="2051" name="Title 1"/>
          <p:cNvSpPr>
            <a:spLocks/>
          </p:cNvSpPr>
          <p:nvPr/>
        </p:nvSpPr>
        <p:spPr bwMode="auto">
          <a:xfrm>
            <a:off x="2338388" y="1295400"/>
            <a:ext cx="3962400" cy="2133600"/>
          </a:xfrm>
          <a:prstGeom prst="rect">
            <a:avLst/>
          </a:prstGeom>
          <a:noFill/>
          <a:ln w="9525">
            <a:noFill/>
            <a:miter lim="800000"/>
            <a:headEnd/>
            <a:tailEnd/>
          </a:ln>
        </p:spPr>
        <p:txBody>
          <a:bodyPr anchor="ctr"/>
          <a:lstStyle/>
          <a:p>
            <a:r>
              <a:rPr lang="en-US" sz="4400">
                <a:latin typeface="Calibri" pitchFamily="34" charset="0"/>
              </a:rPr>
              <a:t>The</a:t>
            </a:r>
            <a:r>
              <a:rPr lang="en-US" sz="4400" b="1">
                <a:solidFill>
                  <a:srgbClr val="FF0000"/>
                </a:solidFill>
                <a:latin typeface="Calibri" pitchFamily="34" charset="0"/>
              </a:rPr>
              <a:t/>
            </a:r>
            <a:br>
              <a:rPr lang="en-US" sz="4400" b="1">
                <a:solidFill>
                  <a:srgbClr val="FF0000"/>
                </a:solidFill>
                <a:latin typeface="Calibri" pitchFamily="34" charset="0"/>
              </a:rPr>
            </a:br>
            <a:r>
              <a:rPr lang="en-US" sz="4400">
                <a:latin typeface="Calibri" pitchFamily="34" charset="0"/>
              </a:rPr>
              <a:t>second guide to </a:t>
            </a:r>
            <a:endParaRPr lang="en-US" sz="6000" b="1">
              <a:latin typeface="Calibri" pitchFamily="34" charset="0"/>
            </a:endParaRPr>
          </a:p>
        </p:txBody>
      </p:sp>
      <p:sp>
        <p:nvSpPr>
          <p:cNvPr id="2052" name="Rectangle 3"/>
          <p:cNvSpPr>
            <a:spLocks noChangeArrowheads="1"/>
          </p:cNvSpPr>
          <p:nvPr/>
        </p:nvSpPr>
        <p:spPr bwMode="auto">
          <a:xfrm>
            <a:off x="3276600" y="1173163"/>
            <a:ext cx="1419225" cy="1555750"/>
          </a:xfrm>
          <a:prstGeom prst="rect">
            <a:avLst/>
          </a:prstGeom>
          <a:noFill/>
          <a:ln w="9525">
            <a:noFill/>
            <a:miter lim="800000"/>
            <a:headEnd/>
            <a:tailEnd/>
          </a:ln>
        </p:spPr>
        <p:txBody>
          <a:bodyPr wrap="none">
            <a:spAutoFit/>
          </a:bodyPr>
          <a:lstStyle/>
          <a:p>
            <a:r>
              <a:rPr lang="en-US" sz="9600" b="1">
                <a:solidFill>
                  <a:srgbClr val="C00000"/>
                </a:solidFill>
                <a:latin typeface="Calibri" pitchFamily="34" charset="0"/>
              </a:rPr>
              <a:t>30</a:t>
            </a:r>
            <a:endParaRPr lang="en-US">
              <a:latin typeface="Calibri" pitchFamily="34" charset="0"/>
            </a:endParaRPr>
          </a:p>
        </p:txBody>
      </p:sp>
      <p:sp>
        <p:nvSpPr>
          <p:cNvPr id="2053" name="Rectangle 7"/>
          <p:cNvSpPr>
            <a:spLocks noChangeArrowheads="1"/>
          </p:cNvSpPr>
          <p:nvPr/>
        </p:nvSpPr>
        <p:spPr bwMode="auto">
          <a:xfrm>
            <a:off x="2338388" y="2862263"/>
            <a:ext cx="3922712" cy="1920875"/>
          </a:xfrm>
          <a:prstGeom prst="rect">
            <a:avLst/>
          </a:prstGeom>
          <a:noFill/>
          <a:ln w="9525">
            <a:noFill/>
            <a:miter lim="800000"/>
            <a:headEnd/>
            <a:tailEnd/>
          </a:ln>
        </p:spPr>
        <p:txBody>
          <a:bodyPr wrap="none">
            <a:spAutoFit/>
          </a:bodyPr>
          <a:lstStyle/>
          <a:p>
            <a:r>
              <a:rPr lang="en-US" sz="6000" b="1">
                <a:solidFill>
                  <a:schemeClr val="tx2"/>
                </a:solidFill>
                <a:latin typeface="Calibri" pitchFamily="34" charset="0"/>
              </a:rPr>
              <a:t>Systems </a:t>
            </a:r>
          </a:p>
          <a:p>
            <a:r>
              <a:rPr lang="en-US" sz="6000" b="1">
                <a:solidFill>
                  <a:schemeClr val="tx2"/>
                </a:solidFill>
                <a:latin typeface="Calibri" pitchFamily="34" charset="0"/>
              </a:rPr>
              <a:t>Engineering</a:t>
            </a:r>
            <a:endParaRPr lang="en-US" sz="6000">
              <a:solidFill>
                <a:schemeClr val="tx2"/>
              </a:solidFill>
              <a:latin typeface="Calibri" pitchFamily="34" charset="0"/>
            </a:endParaRPr>
          </a:p>
        </p:txBody>
      </p:sp>
      <p:sp>
        <p:nvSpPr>
          <p:cNvPr id="9" name="TextBox 8"/>
          <p:cNvSpPr txBox="1"/>
          <p:nvPr/>
        </p:nvSpPr>
        <p:spPr>
          <a:xfrm>
            <a:off x="8216900" y="285750"/>
            <a:ext cx="774700" cy="40005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fontAlgn="auto">
              <a:spcBef>
                <a:spcPts val="0"/>
              </a:spcBef>
              <a:spcAft>
                <a:spcPts val="0"/>
              </a:spcAft>
              <a:defRPr/>
            </a:pPr>
            <a:r>
              <a:rPr lang="en-US" sz="2000" b="1" dirty="0">
                <a:solidFill>
                  <a:schemeClr val="tx1"/>
                </a:solidFill>
              </a:rPr>
              <a:t>00:00</a:t>
            </a:r>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219295_3445.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298450" y="1169987"/>
            <a:ext cx="8001000" cy="783194"/>
          </a:xfrm>
          <a:prstGeom prst="round2DiagRect">
            <a:avLst/>
          </a:prstGeom>
          <a:solidFill>
            <a:schemeClr val="tx1">
              <a:alpha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defRPr/>
            </a:pPr>
            <a:r>
              <a:rPr lang="en-US" sz="4000">
                <a:solidFill>
                  <a:schemeClr val="bg1"/>
                </a:solidFill>
                <a:latin typeface="Calibri" pitchFamily="34" charset="0"/>
              </a:rPr>
              <a:t>Q: What </a:t>
            </a:r>
            <a:r>
              <a:rPr lang="en-US" sz="4000" b="1">
                <a:solidFill>
                  <a:schemeClr val="accent1"/>
                </a:solidFill>
                <a:latin typeface="Calibri" pitchFamily="34" charset="0"/>
              </a:rPr>
              <a:t>IS</a:t>
            </a:r>
            <a:r>
              <a:rPr lang="en-US" sz="4000">
                <a:solidFill>
                  <a:schemeClr val="bg1"/>
                </a:solidFill>
                <a:latin typeface="Calibri" pitchFamily="34" charset="0"/>
              </a:rPr>
              <a:t> Systems Engineering?</a:t>
            </a:r>
          </a:p>
        </p:txBody>
      </p:sp>
      <p:sp>
        <p:nvSpPr>
          <p:cNvPr id="9" name="TextBox 8"/>
          <p:cNvSpPr txBox="1"/>
          <p:nvPr/>
        </p:nvSpPr>
        <p:spPr>
          <a:xfrm>
            <a:off x="8216900" y="285750"/>
            <a:ext cx="793750" cy="4222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2000" b="1">
                <a:solidFill>
                  <a:schemeClr val="tx1"/>
                </a:solidFill>
              </a:rPr>
              <a:t>00:02</a:t>
            </a:r>
          </a:p>
        </p:txBody>
      </p:sp>
    </p:spTree>
  </p:cSld>
  <p:clrMapOvr>
    <a:masterClrMapping/>
  </p:clrMapOvr>
  <p:transition spd="med" advTm="2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8" descr="219295_3445.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298450" y="1169987"/>
            <a:ext cx="8001000" cy="783194"/>
          </a:xfrm>
          <a:prstGeom prst="round2DiagRect">
            <a:avLst/>
          </a:prstGeom>
          <a:solidFill>
            <a:schemeClr val="tx1">
              <a:alpha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defRPr/>
            </a:pPr>
            <a:r>
              <a:rPr lang="en-US" sz="4000" dirty="0">
                <a:solidFill>
                  <a:schemeClr val="bg1"/>
                </a:solidFill>
                <a:latin typeface="Calibri" pitchFamily="34" charset="0"/>
              </a:rPr>
              <a:t>Q: What </a:t>
            </a:r>
            <a:r>
              <a:rPr lang="en-US" sz="4000" b="1" dirty="0">
                <a:solidFill>
                  <a:schemeClr val="accent1"/>
                </a:solidFill>
                <a:latin typeface="Calibri" pitchFamily="34" charset="0"/>
              </a:rPr>
              <a:t>IS</a:t>
            </a:r>
            <a:r>
              <a:rPr lang="en-US" sz="4000" dirty="0">
                <a:solidFill>
                  <a:schemeClr val="bg1"/>
                </a:solidFill>
                <a:latin typeface="Calibri" pitchFamily="34" charset="0"/>
              </a:rPr>
              <a:t> Systems Engineering?</a:t>
            </a:r>
          </a:p>
        </p:txBody>
      </p:sp>
      <p:grpSp>
        <p:nvGrpSpPr>
          <p:cNvPr id="2" name="TextBox 3"/>
          <p:cNvGrpSpPr>
            <a:grpSpLocks/>
          </p:cNvGrpSpPr>
          <p:nvPr/>
        </p:nvGrpSpPr>
        <p:grpSpPr bwMode="auto">
          <a:xfrm>
            <a:off x="2362200" y="2286000"/>
            <a:ext cx="6553200" cy="1873250"/>
            <a:chOff x="388" y="2047"/>
            <a:chExt cx="5176" cy="691"/>
          </a:xfrm>
        </p:grpSpPr>
        <p:pic>
          <p:nvPicPr>
            <p:cNvPr id="4104" name="TextBox 3"/>
            <p:cNvPicPr>
              <a:picLocks noChangeArrowheads="1"/>
            </p:cNvPicPr>
            <p:nvPr/>
          </p:nvPicPr>
          <p:blipFill>
            <a:blip r:embed="rId3"/>
            <a:srcRect/>
            <a:stretch>
              <a:fillRect/>
            </a:stretch>
          </p:blipFill>
          <p:spPr bwMode="auto">
            <a:xfrm>
              <a:off x="388" y="2047"/>
              <a:ext cx="5176" cy="691"/>
            </a:xfrm>
            <a:prstGeom prst="rect">
              <a:avLst/>
            </a:prstGeom>
            <a:noFill/>
            <a:ln w="9525">
              <a:noFill/>
              <a:miter lim="800000"/>
              <a:headEnd/>
              <a:tailEnd/>
            </a:ln>
          </p:spPr>
        </p:pic>
        <p:sp>
          <p:nvSpPr>
            <p:cNvPr id="4105" name="Text Box 14"/>
            <p:cNvSpPr txBox="1">
              <a:spLocks noChangeArrowheads="1"/>
            </p:cNvSpPr>
            <p:nvPr/>
          </p:nvSpPr>
          <p:spPr bwMode="auto">
            <a:xfrm>
              <a:off x="599" y="2184"/>
              <a:ext cx="4258" cy="488"/>
            </a:xfrm>
            <a:prstGeom prst="rect">
              <a:avLst/>
            </a:prstGeom>
            <a:noFill/>
            <a:ln w="9525">
              <a:noFill/>
              <a:miter lim="800000"/>
              <a:headEnd/>
              <a:tailEnd/>
            </a:ln>
          </p:spPr>
          <p:txBody>
            <a:bodyPr>
              <a:spAutoFit/>
            </a:bodyPr>
            <a:lstStyle/>
            <a:p>
              <a:r>
                <a:rPr lang="en-US" sz="4000">
                  <a:solidFill>
                    <a:schemeClr val="bg1"/>
                  </a:solidFill>
                  <a:latin typeface="Calibri" pitchFamily="34" charset="0"/>
                </a:rPr>
                <a:t>A: there is </a:t>
              </a:r>
              <a:r>
                <a:rPr lang="en-US" sz="4000" b="1">
                  <a:solidFill>
                    <a:schemeClr val="accent1"/>
                  </a:solidFill>
                  <a:latin typeface="Calibri" pitchFamily="34" charset="0"/>
                </a:rPr>
                <a:t>no</a:t>
              </a:r>
              <a:r>
                <a:rPr lang="en-US" sz="4000">
                  <a:solidFill>
                    <a:schemeClr val="bg1"/>
                  </a:solidFill>
                  <a:latin typeface="Calibri" pitchFamily="34" charset="0"/>
                </a:rPr>
                <a:t> universally </a:t>
              </a:r>
            </a:p>
            <a:p>
              <a:r>
                <a:rPr lang="en-US" sz="4000">
                  <a:solidFill>
                    <a:schemeClr val="bg1"/>
                  </a:solidFill>
                  <a:latin typeface="Calibri" pitchFamily="34" charset="0"/>
                </a:rPr>
                <a:t>accepted definition…</a:t>
              </a:r>
            </a:p>
          </p:txBody>
        </p:sp>
      </p:grpSp>
      <p:sp>
        <p:nvSpPr>
          <p:cNvPr id="9" name="TextBox 8"/>
          <p:cNvSpPr txBox="1"/>
          <p:nvPr/>
        </p:nvSpPr>
        <p:spPr>
          <a:xfrm>
            <a:off x="8216900" y="285750"/>
            <a:ext cx="793750" cy="4222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2000" b="1">
                <a:solidFill>
                  <a:schemeClr val="tx1"/>
                </a:solidFill>
              </a:rPr>
              <a:t>00:04</a:t>
            </a:r>
          </a:p>
        </p:txBody>
      </p:sp>
    </p:spTree>
  </p:cSld>
  <p:clrMapOvr>
    <a:masterClrMapping/>
  </p:clrMapOvr>
  <p:transition spd="med" advTm="200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339146010_0158a1b025_b.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457200" y="902732"/>
            <a:ext cx="8327424" cy="2145268"/>
          </a:xfrm>
          <a:prstGeom prst="round2DiagRect">
            <a:avLst/>
          </a:prstGeom>
          <a:solidFill>
            <a:schemeClr val="tx1">
              <a:alpha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defRPr/>
            </a:pPr>
            <a:r>
              <a:rPr lang="en-US" sz="3200" dirty="0">
                <a:solidFill>
                  <a:schemeClr val="bg1"/>
                </a:solidFill>
                <a:latin typeface="Calibri" pitchFamily="34" charset="0"/>
              </a:rPr>
              <a:t>… but generally accepted to mean</a:t>
            </a:r>
          </a:p>
          <a:p>
            <a:pPr>
              <a:defRPr/>
            </a:pPr>
            <a:r>
              <a:rPr lang="en-US" sz="4400" b="1" dirty="0">
                <a:solidFill>
                  <a:schemeClr val="bg1"/>
                </a:solidFill>
                <a:latin typeface="Calibri" pitchFamily="34" charset="0"/>
              </a:rPr>
              <a:t>“ A multi-disciplinary approach </a:t>
            </a:r>
          </a:p>
          <a:p>
            <a:pPr>
              <a:defRPr/>
            </a:pPr>
            <a:r>
              <a:rPr lang="en-US" sz="4400" b="1" dirty="0">
                <a:solidFill>
                  <a:schemeClr val="bg1"/>
                </a:solidFill>
                <a:latin typeface="Calibri" pitchFamily="34" charset="0"/>
              </a:rPr>
              <a:t>  to building </a:t>
            </a:r>
            <a:r>
              <a:rPr lang="en-US" sz="4400" b="1" dirty="0">
                <a:solidFill>
                  <a:schemeClr val="accent1"/>
                </a:solidFill>
                <a:latin typeface="Calibri" pitchFamily="34" charset="0"/>
              </a:rPr>
              <a:t>BIG</a:t>
            </a:r>
            <a:r>
              <a:rPr lang="en-US" sz="4400" b="1" dirty="0">
                <a:solidFill>
                  <a:schemeClr val="bg1"/>
                </a:solidFill>
                <a:latin typeface="Calibri" pitchFamily="34" charset="0"/>
              </a:rPr>
              <a:t> complex things”</a:t>
            </a:r>
          </a:p>
        </p:txBody>
      </p:sp>
      <p:sp>
        <p:nvSpPr>
          <p:cNvPr id="9" name="TextBox 8"/>
          <p:cNvSpPr txBox="1"/>
          <p:nvPr/>
        </p:nvSpPr>
        <p:spPr>
          <a:xfrm>
            <a:off x="8216900" y="285750"/>
            <a:ext cx="793750" cy="4222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2000" b="1">
                <a:solidFill>
                  <a:schemeClr val="tx1"/>
                </a:solidFill>
              </a:rPr>
              <a:t>00:06</a:t>
            </a:r>
          </a:p>
        </p:txBody>
      </p:sp>
    </p:spTree>
  </p:cSld>
  <p:clrMapOvr>
    <a:masterClrMapping/>
  </p:clrMapOvr>
  <p:transition spd="med" advTm="200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3064892251_4971d6f6f8_o.jpg"/>
          <p:cNvPicPr>
            <a:picLocks noChangeAspect="1"/>
          </p:cNvPicPr>
          <p:nvPr/>
        </p:nvPicPr>
        <p:blipFill>
          <a:blip r:embed="rId2"/>
          <a:srcRect/>
          <a:stretch>
            <a:fillRect/>
          </a:stretch>
        </p:blipFill>
        <p:spPr bwMode="auto">
          <a:xfrm>
            <a:off x="-914400" y="-838200"/>
            <a:ext cx="11201400" cy="8401050"/>
          </a:xfrm>
          <a:prstGeom prst="rect">
            <a:avLst/>
          </a:prstGeom>
          <a:noFill/>
          <a:ln w="9525">
            <a:noFill/>
            <a:miter lim="800000"/>
            <a:headEnd/>
            <a:tailEnd/>
          </a:ln>
        </p:spPr>
      </p:pic>
      <p:sp>
        <p:nvSpPr>
          <p:cNvPr id="2" name="TextBox 1"/>
          <p:cNvSpPr txBox="1"/>
          <p:nvPr/>
        </p:nvSpPr>
        <p:spPr>
          <a:xfrm>
            <a:off x="752590" y="1297852"/>
            <a:ext cx="7722380" cy="3303032"/>
          </a:xfrm>
          <a:prstGeom prst="round2DiagRect">
            <a:avLst/>
          </a:prstGeom>
          <a:solidFill>
            <a:schemeClr val="tx1">
              <a:alpha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defRPr/>
            </a:pPr>
            <a:r>
              <a:rPr lang="en-US" sz="3600" dirty="0">
                <a:solidFill>
                  <a:schemeClr val="bg1"/>
                </a:solidFill>
                <a:latin typeface="Calibri" pitchFamily="34" charset="0"/>
              </a:rPr>
              <a:t>A prescriptive,</a:t>
            </a:r>
          </a:p>
          <a:p>
            <a:pPr>
              <a:defRPr/>
            </a:pPr>
            <a:r>
              <a:rPr lang="en-US" sz="4000" dirty="0">
                <a:solidFill>
                  <a:schemeClr val="bg1"/>
                </a:solidFill>
                <a:latin typeface="Calibri" pitchFamily="34" charset="0"/>
              </a:rPr>
              <a:t>	</a:t>
            </a:r>
            <a:r>
              <a:rPr lang="en-US" sz="5400" b="1" dirty="0">
                <a:solidFill>
                  <a:schemeClr val="accent1"/>
                </a:solidFill>
                <a:latin typeface="Calibri" pitchFamily="34" charset="0"/>
              </a:rPr>
              <a:t>method-oriented</a:t>
            </a:r>
          </a:p>
          <a:p>
            <a:pPr>
              <a:defRPr/>
            </a:pPr>
            <a:r>
              <a:rPr lang="en-US" sz="4000" dirty="0">
                <a:solidFill>
                  <a:schemeClr val="bg1"/>
                </a:solidFill>
                <a:latin typeface="Calibri" pitchFamily="34" charset="0"/>
              </a:rPr>
              <a:t>		</a:t>
            </a:r>
            <a:r>
              <a:rPr lang="en-US" sz="3600" dirty="0">
                <a:solidFill>
                  <a:schemeClr val="bg1"/>
                </a:solidFill>
                <a:latin typeface="Calibri" pitchFamily="34" charset="0"/>
              </a:rPr>
              <a:t>way to </a:t>
            </a:r>
          </a:p>
          <a:p>
            <a:pPr>
              <a:defRPr/>
            </a:pPr>
            <a:r>
              <a:rPr lang="en-US" sz="4000" dirty="0">
                <a:solidFill>
                  <a:schemeClr val="bg1"/>
                </a:solidFill>
                <a:latin typeface="Calibri" pitchFamily="34" charset="0"/>
              </a:rPr>
              <a:t>	</a:t>
            </a:r>
            <a:r>
              <a:rPr lang="en-US" sz="5400" dirty="0">
                <a:solidFill>
                  <a:schemeClr val="bg1"/>
                </a:solidFill>
                <a:latin typeface="Calibri" pitchFamily="34" charset="0"/>
              </a:rPr>
              <a:t>manage complexity</a:t>
            </a:r>
          </a:p>
        </p:txBody>
      </p:sp>
      <p:sp>
        <p:nvSpPr>
          <p:cNvPr id="9" name="TextBox 8"/>
          <p:cNvSpPr txBox="1"/>
          <p:nvPr/>
        </p:nvSpPr>
        <p:spPr>
          <a:xfrm>
            <a:off x="8216900" y="285750"/>
            <a:ext cx="793750" cy="4222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2000" b="1">
                <a:solidFill>
                  <a:schemeClr val="tx1"/>
                </a:solidFill>
              </a:rPr>
              <a:t>00:08</a:t>
            </a:r>
          </a:p>
        </p:txBody>
      </p:sp>
    </p:spTree>
  </p:cSld>
  <p:clrMapOvr>
    <a:masterClrMapping/>
  </p:clrMapOvr>
  <p:transition spd="med" advTm="200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2553572475_2f47b9d778_o.jpg"/>
          <p:cNvPicPr>
            <a:picLocks noChangeAspect="1"/>
          </p:cNvPicPr>
          <p:nvPr/>
        </p:nvPicPr>
        <p:blipFill>
          <a:blip r:embed="rId2"/>
          <a:srcRect/>
          <a:stretch>
            <a:fillRect/>
          </a:stretch>
        </p:blipFill>
        <p:spPr bwMode="auto">
          <a:xfrm>
            <a:off x="2286000" y="36513"/>
            <a:ext cx="6858000" cy="6772275"/>
          </a:xfrm>
          <a:prstGeom prst="rect">
            <a:avLst/>
          </a:prstGeom>
          <a:noFill/>
          <a:ln w="9525">
            <a:noFill/>
            <a:miter lim="800000"/>
            <a:headEnd/>
            <a:tailEnd/>
          </a:ln>
        </p:spPr>
      </p:pic>
      <p:sp>
        <p:nvSpPr>
          <p:cNvPr id="2" name="TextBox 1"/>
          <p:cNvSpPr txBox="1"/>
          <p:nvPr/>
        </p:nvSpPr>
        <p:spPr>
          <a:xfrm>
            <a:off x="464073" y="2219895"/>
            <a:ext cx="8003194" cy="1594444"/>
          </a:xfrm>
          <a:prstGeom prst="round2DiagRect">
            <a:avLst/>
          </a:prstGeom>
          <a:solidFill>
            <a:schemeClr val="tx1">
              <a:alpha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defRPr/>
            </a:pPr>
            <a:r>
              <a:rPr lang="en-US" sz="4000">
                <a:solidFill>
                  <a:schemeClr val="bg1"/>
                </a:solidFill>
                <a:latin typeface="Calibri" pitchFamily="34" charset="0"/>
              </a:rPr>
              <a:t>The Systems Engineering </a:t>
            </a:r>
            <a:r>
              <a:rPr lang="en-US" sz="4000" b="1">
                <a:solidFill>
                  <a:schemeClr val="bg1"/>
                </a:solidFill>
                <a:latin typeface="Calibri" pitchFamily="34" charset="0"/>
              </a:rPr>
              <a:t>Lifecycle </a:t>
            </a:r>
            <a:r>
              <a:rPr lang="en-US" sz="4000">
                <a:solidFill>
                  <a:schemeClr val="bg1"/>
                </a:solidFill>
                <a:latin typeface="Calibri" pitchFamily="34" charset="0"/>
              </a:rPr>
              <a:t>uses </a:t>
            </a:r>
            <a:r>
              <a:rPr lang="en-US" sz="4000" b="1">
                <a:solidFill>
                  <a:schemeClr val="accent1"/>
                </a:solidFill>
                <a:latin typeface="Calibri" pitchFamily="34" charset="0"/>
              </a:rPr>
              <a:t>rigorous, structured processes</a:t>
            </a:r>
            <a:endParaRPr lang="en-US" sz="4000">
              <a:solidFill>
                <a:schemeClr val="bg1"/>
              </a:solidFill>
              <a:latin typeface="Calibri" pitchFamily="34" charset="0"/>
            </a:endParaRPr>
          </a:p>
        </p:txBody>
      </p:sp>
      <p:sp>
        <p:nvSpPr>
          <p:cNvPr id="9" name="TextBox 8"/>
          <p:cNvSpPr txBox="1"/>
          <p:nvPr/>
        </p:nvSpPr>
        <p:spPr>
          <a:xfrm>
            <a:off x="8216900" y="285750"/>
            <a:ext cx="793750" cy="4222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2000" b="1">
                <a:solidFill>
                  <a:schemeClr val="tx1"/>
                </a:solidFill>
              </a:rPr>
              <a:t>00:10</a:t>
            </a:r>
          </a:p>
        </p:txBody>
      </p:sp>
    </p:spTree>
  </p:cSld>
  <p:clrMapOvr>
    <a:masterClrMapping/>
  </p:clrMapOvr>
  <p:transition spd="med" advTm="200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2844039283_7bfff10a2e_b.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1045177" y="1589344"/>
            <a:ext cx="7511770" cy="2136555"/>
          </a:xfrm>
          <a:prstGeom prst="round2DiagRect">
            <a:avLst/>
          </a:prstGeom>
          <a:solidFill>
            <a:schemeClr val="tx1">
              <a:alpha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defRPr/>
            </a:pPr>
            <a:r>
              <a:rPr lang="en-US" sz="4000">
                <a:solidFill>
                  <a:schemeClr val="bg1"/>
                </a:solidFill>
                <a:latin typeface="Calibri" pitchFamily="34" charset="0"/>
              </a:rPr>
              <a:t>It has many similarities to the</a:t>
            </a:r>
          </a:p>
          <a:p>
            <a:pPr>
              <a:defRPr/>
            </a:pPr>
            <a:r>
              <a:rPr lang="en-US" sz="4000" b="1">
                <a:solidFill>
                  <a:schemeClr val="bg1"/>
                </a:solidFill>
                <a:latin typeface="Calibri" pitchFamily="34" charset="0"/>
              </a:rPr>
              <a:t>Project Management Lifecycle</a:t>
            </a:r>
            <a:r>
              <a:rPr lang="en-US" sz="4000">
                <a:solidFill>
                  <a:schemeClr val="bg1"/>
                </a:solidFill>
                <a:latin typeface="Calibri" pitchFamily="34" charset="0"/>
              </a:rPr>
              <a:t> </a:t>
            </a:r>
          </a:p>
          <a:p>
            <a:pPr>
              <a:defRPr/>
            </a:pPr>
            <a:r>
              <a:rPr lang="en-US" sz="4000">
                <a:solidFill>
                  <a:schemeClr val="bg1"/>
                </a:solidFill>
                <a:latin typeface="Calibri" pitchFamily="34" charset="0"/>
              </a:rPr>
              <a:t>and </a:t>
            </a:r>
            <a:r>
              <a:rPr lang="en-US" sz="4000" b="1">
                <a:solidFill>
                  <a:schemeClr val="accent1"/>
                </a:solidFill>
                <a:latin typeface="Calibri" pitchFamily="34" charset="0"/>
              </a:rPr>
              <a:t>PMBOK</a:t>
            </a:r>
            <a:r>
              <a:rPr lang="en-US" sz="4000">
                <a:solidFill>
                  <a:schemeClr val="bg1"/>
                </a:solidFill>
                <a:latin typeface="Calibri" pitchFamily="34" charset="0"/>
              </a:rPr>
              <a:t> processes.</a:t>
            </a:r>
          </a:p>
        </p:txBody>
      </p:sp>
      <p:sp>
        <p:nvSpPr>
          <p:cNvPr id="9" name="TextBox 8"/>
          <p:cNvSpPr txBox="1"/>
          <p:nvPr/>
        </p:nvSpPr>
        <p:spPr>
          <a:xfrm>
            <a:off x="8216900" y="285750"/>
            <a:ext cx="793750" cy="4222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2000" b="1">
                <a:solidFill>
                  <a:schemeClr val="tx1"/>
                </a:solidFill>
              </a:rPr>
              <a:t>00:12</a:t>
            </a:r>
          </a:p>
        </p:txBody>
      </p:sp>
    </p:spTree>
  </p:cSld>
  <p:clrMapOvr>
    <a:masterClrMapping/>
  </p:clrMapOvr>
  <p:transition spd="med" advTm="2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0" y="1447800"/>
            <a:ext cx="5867400" cy="5203825"/>
          </a:xfrm>
          <a:prstGeom prst="rect">
            <a:avLst/>
          </a:prstGeom>
          <a:solidFill>
            <a:schemeClr val="bg1"/>
          </a:solidFill>
          <a:ln w="9525">
            <a:noFill/>
            <a:miter lim="800000"/>
            <a:headEnd/>
            <a:tailEnd/>
          </a:ln>
          <a:effectLst/>
        </p:spPr>
        <p:txBody>
          <a:bodyPr>
            <a:spAutoFit/>
          </a:bodyPr>
          <a:lstStyle/>
          <a:p>
            <a:pPr algn="l" rtl="0" eaLnBrk="0" fontAlgn="base" hangingPunct="0">
              <a:spcBef>
                <a:spcPct val="0"/>
              </a:spcBef>
              <a:spcAft>
                <a:spcPct val="0"/>
              </a:spcAft>
              <a:buFontTx/>
              <a:buChar char="•"/>
              <a:tabLst>
                <a:tab pos="346075" algn="l"/>
              </a:tabLst>
            </a:pPr>
            <a:r>
              <a:rPr lang="en-US" sz="2400" kern="1200">
                <a:solidFill>
                  <a:srgbClr val="000000"/>
                </a:solidFill>
                <a:latin typeface="Arial" pitchFamily="34" charset="0"/>
                <a:ea typeface="+mn-ea"/>
                <a:cs typeface="Arial" pitchFamily="34" charset="0"/>
              </a:rPr>
              <a:t> Land-grant university </a:t>
            </a:r>
          </a:p>
          <a:p>
            <a:pPr algn="l" rtl="0" eaLnBrk="0" fontAlgn="base" hangingPunct="0">
              <a:spcBef>
                <a:spcPct val="0"/>
              </a:spcBef>
              <a:spcAft>
                <a:spcPct val="0"/>
              </a:spcAft>
              <a:tabLst>
                <a:tab pos="346075" algn="l"/>
              </a:tabLst>
            </a:pPr>
            <a:r>
              <a:rPr lang="en-US" sz="2400" kern="1200">
                <a:solidFill>
                  <a:srgbClr val="000000"/>
                </a:solidFill>
                <a:latin typeface="Arial" pitchFamily="34" charset="0"/>
                <a:ea typeface="+mn-ea"/>
                <a:cs typeface="Arial" pitchFamily="34" charset="0"/>
              </a:rPr>
              <a:t>	Established in 1869</a:t>
            </a:r>
          </a:p>
          <a:p>
            <a:pPr algn="l" rtl="0" eaLnBrk="0" fontAlgn="base" hangingPunct="0">
              <a:spcBef>
                <a:spcPct val="0"/>
              </a:spcBef>
              <a:spcAft>
                <a:spcPct val="0"/>
              </a:spcAft>
              <a:buFontTx/>
              <a:buChar char="•"/>
              <a:tabLst>
                <a:tab pos="346075" algn="l"/>
              </a:tabLst>
            </a:pPr>
            <a:r>
              <a:rPr lang="en-US" sz="2400" kern="1200">
                <a:solidFill>
                  <a:srgbClr val="000000"/>
                </a:solidFill>
                <a:latin typeface="Arial" pitchFamily="34" charset="0"/>
                <a:ea typeface="+mn-ea"/>
                <a:cs typeface="Arial" pitchFamily="34" charset="0"/>
              </a:rPr>
              <a:t> 5 campuses - 68,000 students</a:t>
            </a:r>
          </a:p>
          <a:p>
            <a:pPr algn="l" rtl="0" eaLnBrk="0" fontAlgn="base" hangingPunct="0">
              <a:spcBef>
                <a:spcPct val="0"/>
              </a:spcBef>
              <a:spcAft>
                <a:spcPct val="0"/>
              </a:spcAft>
              <a:buFontTx/>
              <a:buChar char="•"/>
              <a:tabLst>
                <a:tab pos="346075" algn="l"/>
              </a:tabLst>
            </a:pPr>
            <a:r>
              <a:rPr lang="en-US" sz="2400" kern="1200">
                <a:solidFill>
                  <a:srgbClr val="000000"/>
                </a:solidFill>
                <a:latin typeface="Arial" pitchFamily="34" charset="0"/>
                <a:ea typeface="+mn-ea"/>
                <a:cs typeface="Arial" pitchFamily="34" charset="0"/>
              </a:rPr>
              <a:t> 3,000 faculty</a:t>
            </a:r>
          </a:p>
          <a:p>
            <a:pPr algn="l" rtl="0" eaLnBrk="0" fontAlgn="base" hangingPunct="0">
              <a:spcBef>
                <a:spcPct val="0"/>
              </a:spcBef>
              <a:spcAft>
                <a:spcPct val="0"/>
              </a:spcAft>
              <a:buFontTx/>
              <a:buChar char="•"/>
              <a:tabLst>
                <a:tab pos="346075" algn="l"/>
              </a:tabLst>
            </a:pPr>
            <a:r>
              <a:rPr lang="en-US" sz="2400" kern="1200">
                <a:solidFill>
                  <a:srgbClr val="000000"/>
                </a:solidFill>
                <a:latin typeface="Arial" pitchFamily="34" charset="0"/>
                <a:ea typeface="+mn-ea"/>
                <a:cs typeface="Arial" pitchFamily="34" charset="0"/>
              </a:rPr>
              <a:t> Main Campus:  West Lafayette, IN	</a:t>
            </a:r>
          </a:p>
          <a:p>
            <a:pPr marL="346075" lvl="1" algn="l" rtl="0" eaLnBrk="0" fontAlgn="base" hangingPunct="0">
              <a:spcBef>
                <a:spcPct val="0"/>
              </a:spcBef>
              <a:spcAft>
                <a:spcPct val="0"/>
              </a:spcAft>
              <a:buFontTx/>
              <a:buChar char="•"/>
              <a:tabLst>
                <a:tab pos="346075" algn="l"/>
              </a:tabLst>
            </a:pPr>
            <a:r>
              <a:rPr lang="en-US" sz="2400" kern="1200">
                <a:solidFill>
                  <a:srgbClr val="000000"/>
                </a:solidFill>
                <a:latin typeface="Arial" pitchFamily="34" charset="0"/>
                <a:ea typeface="+mn-ea"/>
                <a:cs typeface="Arial" pitchFamily="34" charset="0"/>
              </a:rPr>
              <a:t> 145 buildings</a:t>
            </a:r>
          </a:p>
          <a:p>
            <a:pPr marL="346075" lvl="1" algn="l" rtl="0" eaLnBrk="0" fontAlgn="base" hangingPunct="0">
              <a:spcBef>
                <a:spcPct val="0"/>
              </a:spcBef>
              <a:spcAft>
                <a:spcPct val="0"/>
              </a:spcAft>
              <a:buFontTx/>
              <a:buChar char="•"/>
              <a:tabLst>
                <a:tab pos="346075" algn="l"/>
              </a:tabLst>
            </a:pPr>
            <a:r>
              <a:rPr lang="en-US" sz="2400" kern="1200">
                <a:solidFill>
                  <a:srgbClr val="000000"/>
                </a:solidFill>
                <a:latin typeface="Arial" pitchFamily="34" charset="0"/>
                <a:ea typeface="+mn-ea"/>
                <a:cs typeface="Arial" pitchFamily="34" charset="0"/>
              </a:rPr>
              <a:t> 400 research labs</a:t>
            </a:r>
          </a:p>
          <a:p>
            <a:pPr marL="346075" lvl="1" algn="l" rtl="0" eaLnBrk="0" fontAlgn="base" hangingPunct="0">
              <a:spcBef>
                <a:spcPct val="0"/>
              </a:spcBef>
              <a:spcAft>
                <a:spcPct val="0"/>
              </a:spcAft>
              <a:buFontTx/>
              <a:buChar char="•"/>
              <a:tabLst>
                <a:tab pos="346075" algn="l"/>
              </a:tabLst>
            </a:pPr>
            <a:r>
              <a:rPr lang="en-US" sz="2400" kern="1200">
                <a:solidFill>
                  <a:srgbClr val="000000"/>
                </a:solidFill>
                <a:latin typeface="Arial" pitchFamily="34" charset="0"/>
                <a:ea typeface="+mn-ea"/>
                <a:cs typeface="Arial" pitchFamily="34" charset="0"/>
              </a:rPr>
              <a:t> 2,300 Faculty</a:t>
            </a:r>
          </a:p>
          <a:p>
            <a:pPr marL="346075" lvl="1" algn="l" rtl="0" eaLnBrk="0" fontAlgn="base" hangingPunct="0">
              <a:spcBef>
                <a:spcPct val="0"/>
              </a:spcBef>
              <a:spcAft>
                <a:spcPct val="0"/>
              </a:spcAft>
              <a:buFontTx/>
              <a:buChar char="•"/>
              <a:tabLst>
                <a:tab pos="346075" algn="l"/>
              </a:tabLst>
            </a:pPr>
            <a:r>
              <a:rPr lang="en-US" sz="2400" kern="1200">
                <a:solidFill>
                  <a:srgbClr val="000000"/>
                </a:solidFill>
                <a:latin typeface="Arial" pitchFamily="34" charset="0"/>
                <a:ea typeface="+mn-ea"/>
                <a:cs typeface="Arial" pitchFamily="34" charset="0"/>
              </a:rPr>
              <a:t> 38,847 students</a:t>
            </a:r>
          </a:p>
          <a:p>
            <a:pPr marL="346075" lvl="1" algn="l" rtl="0" eaLnBrk="0" fontAlgn="base" hangingPunct="0">
              <a:spcBef>
                <a:spcPct val="0"/>
              </a:spcBef>
              <a:spcAft>
                <a:spcPct val="0"/>
              </a:spcAft>
              <a:buFontTx/>
              <a:buChar char="•"/>
              <a:tabLst>
                <a:tab pos="346075" algn="l"/>
              </a:tabLst>
            </a:pPr>
            <a:r>
              <a:rPr lang="en-US" sz="2400" kern="1200">
                <a:solidFill>
                  <a:srgbClr val="000000"/>
                </a:solidFill>
                <a:latin typeface="Arial" pitchFamily="34" charset="0"/>
                <a:ea typeface="+mn-ea"/>
                <a:cs typeface="Arial" pitchFamily="34" charset="0"/>
              </a:rPr>
              <a:t> 7,996 graduate students</a:t>
            </a:r>
          </a:p>
          <a:p>
            <a:pPr marL="346075" lvl="1" algn="l" rtl="0" eaLnBrk="0" fontAlgn="base" hangingPunct="0">
              <a:spcBef>
                <a:spcPct val="0"/>
              </a:spcBef>
              <a:spcAft>
                <a:spcPct val="0"/>
              </a:spcAft>
              <a:buFontTx/>
              <a:buChar char="•"/>
              <a:tabLst>
                <a:tab pos="346075" algn="l"/>
              </a:tabLst>
            </a:pPr>
            <a:r>
              <a:rPr lang="en-US" sz="2400" kern="1200">
                <a:solidFill>
                  <a:srgbClr val="000000"/>
                </a:solidFill>
                <a:latin typeface="Arial" pitchFamily="34" charset="0"/>
                <a:ea typeface="+mn-ea"/>
                <a:cs typeface="Arial" pitchFamily="34" charset="0"/>
              </a:rPr>
              <a:t> 60 programs</a:t>
            </a:r>
          </a:p>
          <a:p>
            <a:pPr algn="l" rtl="0" eaLnBrk="0" fontAlgn="base" hangingPunct="0">
              <a:spcBef>
                <a:spcPct val="0"/>
              </a:spcBef>
              <a:spcAft>
                <a:spcPct val="0"/>
              </a:spcAft>
              <a:buFontTx/>
              <a:buChar char="•"/>
              <a:tabLst>
                <a:tab pos="346075" algn="l"/>
              </a:tabLst>
            </a:pPr>
            <a:r>
              <a:rPr lang="en-US" sz="2400" kern="1200">
                <a:solidFill>
                  <a:srgbClr val="000000"/>
                </a:solidFill>
                <a:latin typeface="Arial" pitchFamily="34" charset="0"/>
                <a:ea typeface="+mn-ea"/>
                <a:cs typeface="Arial" pitchFamily="34" charset="0"/>
              </a:rPr>
              <a:t> Budget ~$1 B/year</a:t>
            </a:r>
          </a:p>
          <a:p>
            <a:pPr algn="l" rtl="0" eaLnBrk="0" fontAlgn="base" hangingPunct="0">
              <a:spcBef>
                <a:spcPct val="0"/>
              </a:spcBef>
              <a:spcAft>
                <a:spcPct val="0"/>
              </a:spcAft>
              <a:buFontTx/>
              <a:buChar char="•"/>
              <a:tabLst>
                <a:tab pos="346075" algn="l"/>
              </a:tabLst>
            </a:pPr>
            <a:r>
              <a:rPr lang="en-US" sz="2400" kern="1200">
                <a:solidFill>
                  <a:srgbClr val="000000"/>
                </a:solidFill>
                <a:latin typeface="Arial" pitchFamily="34" charset="0"/>
                <a:ea typeface="+mn-ea"/>
                <a:cs typeface="Arial" pitchFamily="34" charset="0"/>
              </a:rPr>
              <a:t>Research support expenditures</a:t>
            </a:r>
          </a:p>
          <a:p>
            <a:pPr marL="346075" lvl="1" algn="l" rtl="0" eaLnBrk="0" fontAlgn="base" hangingPunct="0">
              <a:spcBef>
                <a:spcPct val="0"/>
              </a:spcBef>
              <a:spcAft>
                <a:spcPct val="0"/>
              </a:spcAft>
              <a:tabLst>
                <a:tab pos="346075" algn="l"/>
              </a:tabLst>
            </a:pPr>
            <a:r>
              <a:rPr lang="en-US" sz="2400" kern="1200">
                <a:solidFill>
                  <a:srgbClr val="000000"/>
                </a:solidFill>
                <a:latin typeface="Arial" pitchFamily="34" charset="0"/>
                <a:ea typeface="+mn-ea"/>
                <a:cs typeface="Arial" pitchFamily="34" charset="0"/>
              </a:rPr>
              <a:t>    </a:t>
            </a:r>
            <a:r>
              <a:rPr lang="en-US" sz="2400" b="1" i="1" kern="1200">
                <a:solidFill>
                  <a:srgbClr val="000000"/>
                </a:solidFill>
                <a:latin typeface="Arial" pitchFamily="34" charset="0"/>
                <a:ea typeface="+mn-ea"/>
                <a:cs typeface="Arial" pitchFamily="34" charset="0"/>
              </a:rPr>
              <a:t>$350M/year</a:t>
            </a:r>
            <a:endParaRPr lang="en-US" sz="2400" kern="1200">
              <a:solidFill>
                <a:srgbClr val="000000"/>
              </a:solidFill>
              <a:latin typeface="Arial" pitchFamily="34" charset="0"/>
              <a:ea typeface="+mn-ea"/>
              <a:cs typeface="Arial" pitchFamily="34" charset="0"/>
            </a:endParaRPr>
          </a:p>
        </p:txBody>
      </p:sp>
      <p:sp>
        <p:nvSpPr>
          <p:cNvPr id="79875" name="Rectangle 3"/>
          <p:cNvSpPr>
            <a:spLocks noChangeArrowheads="1"/>
          </p:cNvSpPr>
          <p:nvPr/>
        </p:nvSpPr>
        <p:spPr bwMode="auto">
          <a:xfrm>
            <a:off x="2438400" y="0"/>
            <a:ext cx="3924300" cy="914400"/>
          </a:xfrm>
          <a:prstGeom prst="rect">
            <a:avLst/>
          </a:prstGeom>
          <a:noFill/>
          <a:ln w="9525">
            <a:noFill/>
            <a:miter lim="800000"/>
            <a:headEnd/>
            <a:tailEnd/>
          </a:ln>
          <a:effectLst/>
        </p:spPr>
        <p:txBody>
          <a:bodyPr anchor="ctr"/>
          <a:lstStyle/>
          <a:p>
            <a:pPr algn="ctr" rtl="0" fontAlgn="base">
              <a:spcBef>
                <a:spcPct val="0"/>
              </a:spcBef>
              <a:spcAft>
                <a:spcPct val="0"/>
              </a:spcAft>
            </a:pPr>
            <a:r>
              <a:rPr lang="en-US" sz="4500" kern="1200">
                <a:solidFill>
                  <a:srgbClr val="000000"/>
                </a:solidFill>
                <a:latin typeface="Arial" pitchFamily="34" charset="0"/>
                <a:ea typeface="+mn-ea"/>
                <a:cs typeface="+mn-cs"/>
              </a:rPr>
              <a:t>Purdue Facts</a:t>
            </a:r>
          </a:p>
        </p:txBody>
      </p:sp>
      <p:pic>
        <p:nvPicPr>
          <p:cNvPr id="79876" name="Picture 4" descr="purdue_aerial2_v"/>
          <p:cNvPicPr>
            <a:picLocks noChangeAspect="1" noChangeArrowheads="1"/>
          </p:cNvPicPr>
          <p:nvPr/>
        </p:nvPicPr>
        <p:blipFill>
          <a:blip r:embed="rId3"/>
          <a:srcRect/>
          <a:stretch>
            <a:fillRect/>
          </a:stretch>
        </p:blipFill>
        <p:spPr bwMode="auto">
          <a:xfrm>
            <a:off x="5189538" y="1524000"/>
            <a:ext cx="3954462" cy="47244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343781326_b53a65047b_b.jpg"/>
          <p:cNvPicPr>
            <a:picLocks noChangeAspect="1"/>
          </p:cNvPicPr>
          <p:nvPr/>
        </p:nvPicPr>
        <p:blipFill>
          <a:blip r:embed="rId2"/>
          <a:srcRect/>
          <a:stretch>
            <a:fillRect/>
          </a:stretch>
        </p:blipFill>
        <p:spPr bwMode="auto">
          <a:xfrm>
            <a:off x="0" y="0"/>
            <a:ext cx="9144000" cy="7086600"/>
          </a:xfrm>
          <a:prstGeom prst="rect">
            <a:avLst/>
          </a:prstGeom>
          <a:noFill/>
          <a:ln w="9525">
            <a:noFill/>
            <a:miter lim="800000"/>
            <a:headEnd/>
            <a:tailEnd/>
          </a:ln>
        </p:spPr>
      </p:pic>
      <p:sp>
        <p:nvSpPr>
          <p:cNvPr id="9219" name="Rectangle 1"/>
          <p:cNvSpPr>
            <a:spLocks noChangeArrowheads="1"/>
          </p:cNvSpPr>
          <p:nvPr/>
        </p:nvSpPr>
        <p:spPr bwMode="auto">
          <a:xfrm>
            <a:off x="838200" y="685800"/>
            <a:ext cx="5867400" cy="3140075"/>
          </a:xfrm>
          <a:prstGeom prst="rect">
            <a:avLst/>
          </a:prstGeom>
          <a:noFill/>
          <a:ln w="9525">
            <a:noFill/>
            <a:miter lim="800000"/>
            <a:headEnd/>
            <a:tailEnd/>
          </a:ln>
        </p:spPr>
        <p:txBody>
          <a:bodyPr>
            <a:spAutoFit/>
          </a:bodyPr>
          <a:lstStyle/>
          <a:p>
            <a:r>
              <a:rPr lang="en-US" sz="4000" b="1">
                <a:solidFill>
                  <a:schemeClr val="bg1"/>
                </a:solidFill>
                <a:latin typeface="Calibri" pitchFamily="34" charset="0"/>
              </a:rPr>
              <a:t>Systems Engineering includes factors like </a:t>
            </a:r>
            <a:r>
              <a:rPr lang="en-US" sz="8000" b="1">
                <a:solidFill>
                  <a:schemeClr val="accent1"/>
                </a:solidFill>
                <a:latin typeface="Calibri" pitchFamily="34" charset="0"/>
              </a:rPr>
              <a:t>cost</a:t>
            </a:r>
            <a:r>
              <a:rPr lang="en-US" sz="4000" b="1">
                <a:solidFill>
                  <a:schemeClr val="bg1"/>
                </a:solidFill>
                <a:latin typeface="Calibri" pitchFamily="34" charset="0"/>
              </a:rPr>
              <a:t> and </a:t>
            </a:r>
            <a:r>
              <a:rPr lang="en-US" sz="8000" b="1">
                <a:solidFill>
                  <a:schemeClr val="accent1"/>
                </a:solidFill>
                <a:latin typeface="Calibri" pitchFamily="34" charset="0"/>
              </a:rPr>
              <a:t>risk</a:t>
            </a:r>
            <a:r>
              <a:rPr lang="en-US" sz="4000" b="1">
                <a:solidFill>
                  <a:schemeClr val="bg1"/>
                </a:solidFill>
                <a:latin typeface="Calibri" pitchFamily="34" charset="0"/>
              </a:rPr>
              <a:t> management</a:t>
            </a:r>
          </a:p>
        </p:txBody>
      </p:sp>
      <p:sp>
        <p:nvSpPr>
          <p:cNvPr id="9" name="TextBox 8"/>
          <p:cNvSpPr txBox="1"/>
          <p:nvPr/>
        </p:nvSpPr>
        <p:spPr>
          <a:xfrm>
            <a:off x="8216900" y="285750"/>
            <a:ext cx="793750" cy="4222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2000" b="1">
                <a:solidFill>
                  <a:schemeClr val="tx1"/>
                </a:solidFill>
              </a:rPr>
              <a:t>00:04</a:t>
            </a:r>
          </a:p>
        </p:txBody>
      </p:sp>
    </p:spTree>
  </p:cSld>
  <p:clrMapOvr>
    <a:masterClrMapping/>
  </p:clrMapOvr>
  <p:transition spd="med" advTm="200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558662428_e533e4c8d2_o.png"/>
          <p:cNvPicPr>
            <a:picLocks noChangeAspect="1"/>
          </p:cNvPicPr>
          <p:nvPr/>
        </p:nvPicPr>
        <p:blipFill>
          <a:blip r:embed="rId2"/>
          <a:srcRect/>
          <a:stretch>
            <a:fillRect/>
          </a:stretch>
        </p:blipFill>
        <p:spPr bwMode="auto">
          <a:xfrm>
            <a:off x="9525" y="-685800"/>
            <a:ext cx="9124950" cy="7539038"/>
          </a:xfrm>
          <a:prstGeom prst="rect">
            <a:avLst/>
          </a:prstGeom>
          <a:noFill/>
          <a:ln w="9525">
            <a:noFill/>
            <a:miter lim="800000"/>
            <a:headEnd/>
            <a:tailEnd/>
          </a:ln>
        </p:spPr>
      </p:pic>
      <p:sp>
        <p:nvSpPr>
          <p:cNvPr id="10243" name="Rectangle 1"/>
          <p:cNvSpPr>
            <a:spLocks noChangeArrowheads="1"/>
          </p:cNvSpPr>
          <p:nvPr/>
        </p:nvSpPr>
        <p:spPr bwMode="auto">
          <a:xfrm>
            <a:off x="0" y="1828800"/>
            <a:ext cx="9144000" cy="3444875"/>
          </a:xfrm>
          <a:prstGeom prst="rect">
            <a:avLst/>
          </a:prstGeom>
          <a:solidFill>
            <a:schemeClr val="tx1">
              <a:alpha val="79999"/>
            </a:schemeClr>
          </a:solidFill>
          <a:ln w="9525">
            <a:noFill/>
            <a:miter lim="800000"/>
            <a:headEnd/>
            <a:tailEnd/>
          </a:ln>
        </p:spPr>
        <p:txBody>
          <a:bodyPr>
            <a:spAutoFit/>
          </a:bodyPr>
          <a:lstStyle/>
          <a:p>
            <a:pPr algn="r"/>
            <a:endParaRPr lang="en-US" sz="4000">
              <a:solidFill>
                <a:schemeClr val="bg1"/>
              </a:solidFill>
              <a:latin typeface="Calibri" pitchFamily="34" charset="0"/>
            </a:endParaRPr>
          </a:p>
          <a:p>
            <a:pPr algn="r"/>
            <a:r>
              <a:rPr lang="en-US" sz="4000">
                <a:solidFill>
                  <a:schemeClr val="bg1"/>
                </a:solidFill>
                <a:latin typeface="Calibri" pitchFamily="34" charset="0"/>
              </a:rPr>
              <a:t>Specific </a:t>
            </a:r>
            <a:r>
              <a:rPr lang="en-US" sz="5400" b="1" i="1">
                <a:solidFill>
                  <a:schemeClr val="bg1"/>
                </a:solidFill>
                <a:latin typeface="Calibri" pitchFamily="34" charset="0"/>
              </a:rPr>
              <a:t>techniques</a:t>
            </a:r>
            <a:r>
              <a:rPr lang="en-US" sz="4000" b="1" i="1">
                <a:solidFill>
                  <a:schemeClr val="bg1"/>
                </a:solidFill>
                <a:latin typeface="Calibri" pitchFamily="34" charset="0"/>
              </a:rPr>
              <a:t> </a:t>
            </a:r>
            <a:r>
              <a:rPr lang="en-US" sz="4000">
                <a:solidFill>
                  <a:schemeClr val="bg1"/>
                </a:solidFill>
                <a:latin typeface="Calibri" pitchFamily="34" charset="0"/>
              </a:rPr>
              <a:t>and</a:t>
            </a:r>
            <a:r>
              <a:rPr lang="en-US" sz="4000" b="1" i="1">
                <a:solidFill>
                  <a:schemeClr val="bg1"/>
                </a:solidFill>
                <a:latin typeface="Calibri" pitchFamily="34" charset="0"/>
              </a:rPr>
              <a:t> </a:t>
            </a:r>
            <a:r>
              <a:rPr lang="en-US" sz="6000" b="1" i="1">
                <a:solidFill>
                  <a:schemeClr val="bg1"/>
                </a:solidFill>
                <a:latin typeface="Calibri" pitchFamily="34" charset="0"/>
              </a:rPr>
              <a:t>methods</a:t>
            </a:r>
            <a:r>
              <a:rPr lang="en-US" sz="4000" b="1" i="1">
                <a:solidFill>
                  <a:schemeClr val="bg1"/>
                </a:solidFill>
                <a:latin typeface="Calibri" pitchFamily="34" charset="0"/>
              </a:rPr>
              <a:t> </a:t>
            </a:r>
          </a:p>
          <a:p>
            <a:pPr algn="r"/>
            <a:r>
              <a:rPr lang="en-US" sz="4000" b="1" i="1">
                <a:solidFill>
                  <a:schemeClr val="accent1"/>
                </a:solidFill>
                <a:latin typeface="Calibri" pitchFamily="34" charset="0"/>
              </a:rPr>
              <a:t>vary </a:t>
            </a:r>
            <a:r>
              <a:rPr lang="en-US" sz="4000">
                <a:solidFill>
                  <a:schemeClr val="accent1"/>
                </a:solidFill>
                <a:latin typeface="Calibri" pitchFamily="34" charset="0"/>
              </a:rPr>
              <a:t>between industries</a:t>
            </a:r>
            <a:r>
              <a:rPr lang="en-US" sz="4000">
                <a:solidFill>
                  <a:schemeClr val="bg1"/>
                </a:solidFill>
                <a:latin typeface="Calibri" pitchFamily="34" charset="0"/>
              </a:rPr>
              <a:t> </a:t>
            </a:r>
          </a:p>
          <a:p>
            <a:pPr algn="r"/>
            <a:r>
              <a:rPr lang="en-US" sz="4000">
                <a:solidFill>
                  <a:schemeClr val="bg1"/>
                </a:solidFill>
                <a:latin typeface="Calibri" pitchFamily="34" charset="0"/>
              </a:rPr>
              <a:t>(e.g. UML, IDEF0, DFD etc)</a:t>
            </a:r>
          </a:p>
          <a:p>
            <a:pPr algn="r"/>
            <a:endParaRPr lang="en-US" sz="4000">
              <a:solidFill>
                <a:schemeClr val="bg1"/>
              </a:solidFill>
              <a:latin typeface="Calibri" pitchFamily="34" charset="0"/>
            </a:endParaRPr>
          </a:p>
        </p:txBody>
      </p:sp>
      <p:sp>
        <p:nvSpPr>
          <p:cNvPr id="9" name="TextBox 8"/>
          <p:cNvSpPr txBox="1"/>
          <p:nvPr/>
        </p:nvSpPr>
        <p:spPr>
          <a:xfrm>
            <a:off x="8216900" y="285750"/>
            <a:ext cx="793750" cy="4222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2000" b="1">
                <a:solidFill>
                  <a:schemeClr val="tx1"/>
                </a:solidFill>
              </a:rPr>
              <a:t>00:16</a:t>
            </a:r>
          </a:p>
        </p:txBody>
      </p:sp>
    </p:spTree>
  </p:cSld>
  <p:clrMapOvr>
    <a:masterClrMapping/>
  </p:clrMapOvr>
  <p:transition spd="med" advTm="2000">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57290191_fc716fb9c0_o.jpg"/>
          <p:cNvPicPr>
            <a:picLocks noChangeAspect="1"/>
          </p:cNvPicPr>
          <p:nvPr/>
        </p:nvPicPr>
        <p:blipFill>
          <a:blip r:embed="rId2"/>
          <a:srcRect/>
          <a:stretch>
            <a:fillRect/>
          </a:stretch>
        </p:blipFill>
        <p:spPr bwMode="auto">
          <a:xfrm>
            <a:off x="0" y="0"/>
            <a:ext cx="9144000" cy="8385175"/>
          </a:xfrm>
          <a:prstGeom prst="rect">
            <a:avLst/>
          </a:prstGeom>
          <a:noFill/>
          <a:ln w="9525">
            <a:noFill/>
            <a:miter lim="800000"/>
            <a:headEnd/>
            <a:tailEnd/>
          </a:ln>
        </p:spPr>
      </p:pic>
      <p:sp>
        <p:nvSpPr>
          <p:cNvPr id="11267" name="Rectangle 1"/>
          <p:cNvSpPr>
            <a:spLocks noChangeArrowheads="1"/>
          </p:cNvSpPr>
          <p:nvPr/>
        </p:nvSpPr>
        <p:spPr bwMode="auto">
          <a:xfrm>
            <a:off x="0" y="0"/>
            <a:ext cx="9144000" cy="1708150"/>
          </a:xfrm>
          <a:prstGeom prst="rect">
            <a:avLst/>
          </a:prstGeom>
          <a:solidFill>
            <a:schemeClr val="bg1"/>
          </a:solidFill>
          <a:ln w="9525">
            <a:noFill/>
            <a:miter lim="800000"/>
            <a:headEnd/>
            <a:tailEnd/>
          </a:ln>
        </p:spPr>
        <p:txBody>
          <a:bodyPr>
            <a:spAutoFit/>
          </a:bodyPr>
          <a:lstStyle/>
          <a:p>
            <a:r>
              <a:rPr lang="en-US" sz="4000">
                <a:latin typeface="Calibri" pitchFamily="34" charset="0"/>
              </a:rPr>
              <a:t>Rooted in the </a:t>
            </a:r>
            <a:r>
              <a:rPr lang="en-US" sz="6600" b="1">
                <a:solidFill>
                  <a:schemeClr val="accent1"/>
                </a:solidFill>
                <a:latin typeface="Calibri" pitchFamily="34" charset="0"/>
              </a:rPr>
              <a:t>1960</a:t>
            </a:r>
            <a:r>
              <a:rPr lang="en-US" sz="4000" b="1">
                <a:solidFill>
                  <a:schemeClr val="accent1"/>
                </a:solidFill>
                <a:latin typeface="Calibri" pitchFamily="34" charset="0"/>
              </a:rPr>
              <a:t>s</a:t>
            </a:r>
            <a:r>
              <a:rPr lang="en-US" sz="4000">
                <a:latin typeface="Calibri" pitchFamily="34" charset="0"/>
              </a:rPr>
              <a:t> approaches to engineering… but </a:t>
            </a:r>
            <a:r>
              <a:rPr lang="en-US" sz="4000" b="1">
                <a:latin typeface="Calibri" pitchFamily="34" charset="0"/>
              </a:rPr>
              <a:t>around since </a:t>
            </a:r>
            <a:r>
              <a:rPr lang="en-US" sz="4000">
                <a:latin typeface="Calibri" pitchFamily="34" charset="0"/>
              </a:rPr>
              <a:t>the </a:t>
            </a:r>
            <a:r>
              <a:rPr lang="en-US" sz="4000" b="1">
                <a:latin typeface="Calibri" pitchFamily="34" charset="0"/>
              </a:rPr>
              <a:t>1940s.</a:t>
            </a:r>
          </a:p>
        </p:txBody>
      </p:sp>
      <p:sp>
        <p:nvSpPr>
          <p:cNvPr id="9" name="TextBox 8"/>
          <p:cNvSpPr txBox="1"/>
          <p:nvPr/>
        </p:nvSpPr>
        <p:spPr>
          <a:xfrm>
            <a:off x="8216900" y="285750"/>
            <a:ext cx="793750" cy="4222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2000" b="1">
                <a:solidFill>
                  <a:schemeClr val="tx1"/>
                </a:solidFill>
              </a:rPr>
              <a:t>00:18</a:t>
            </a:r>
          </a:p>
        </p:txBody>
      </p:sp>
    </p:spTree>
  </p:cSld>
  <p:clrMapOvr>
    <a:masterClrMapping/>
  </p:clrMapOvr>
  <p:transition spd="med" advTm="2000">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292598main_image_1227_1024-768.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435577" y="3740369"/>
            <a:ext cx="7511770" cy="2852726"/>
          </a:xfrm>
          <a:prstGeom prst="round2DiagRect">
            <a:avLst/>
          </a:prstGeom>
          <a:solidFill>
            <a:schemeClr val="tx1">
              <a:alpha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defRPr/>
            </a:pPr>
            <a:r>
              <a:rPr lang="en-US" sz="4000">
                <a:solidFill>
                  <a:schemeClr val="bg1"/>
                </a:solidFill>
                <a:latin typeface="Calibri" pitchFamily="34" charset="0"/>
              </a:rPr>
              <a:t>Used widely in </a:t>
            </a:r>
            <a:r>
              <a:rPr lang="en-US" sz="4000" b="1">
                <a:solidFill>
                  <a:schemeClr val="accent1"/>
                </a:solidFill>
                <a:latin typeface="Calibri" pitchFamily="34" charset="0"/>
              </a:rPr>
              <a:t>Aerospace</a:t>
            </a:r>
            <a:r>
              <a:rPr lang="en-US" sz="4000">
                <a:solidFill>
                  <a:schemeClr val="bg1"/>
                </a:solidFill>
                <a:latin typeface="Calibri" pitchFamily="34" charset="0"/>
              </a:rPr>
              <a:t>,</a:t>
            </a:r>
          </a:p>
          <a:p>
            <a:pPr>
              <a:defRPr/>
            </a:pPr>
            <a:r>
              <a:rPr lang="en-US" sz="4000">
                <a:solidFill>
                  <a:schemeClr val="bg1"/>
                </a:solidFill>
                <a:latin typeface="Calibri" pitchFamily="34" charset="0"/>
              </a:rPr>
              <a:t>	</a:t>
            </a:r>
            <a:r>
              <a:rPr lang="en-US" sz="4000" b="1">
                <a:solidFill>
                  <a:schemeClr val="accent1"/>
                </a:solidFill>
                <a:latin typeface="Calibri" pitchFamily="34" charset="0"/>
              </a:rPr>
              <a:t>Civil Engineering</a:t>
            </a:r>
            <a:r>
              <a:rPr lang="en-US" sz="4000">
                <a:solidFill>
                  <a:schemeClr val="bg1"/>
                </a:solidFill>
                <a:latin typeface="Calibri" pitchFamily="34" charset="0"/>
              </a:rPr>
              <a:t> and</a:t>
            </a:r>
          </a:p>
          <a:p>
            <a:pPr>
              <a:defRPr/>
            </a:pPr>
            <a:r>
              <a:rPr lang="en-US" sz="4000">
                <a:solidFill>
                  <a:schemeClr val="bg1"/>
                </a:solidFill>
                <a:latin typeface="Calibri" pitchFamily="34" charset="0"/>
              </a:rPr>
              <a:t>		</a:t>
            </a:r>
            <a:r>
              <a:rPr lang="en-US" sz="4000" b="1">
                <a:solidFill>
                  <a:schemeClr val="accent1"/>
                </a:solidFill>
                <a:latin typeface="Calibri" pitchFamily="34" charset="0"/>
              </a:rPr>
              <a:t>Federal Agencies</a:t>
            </a:r>
          </a:p>
          <a:p>
            <a:pPr>
              <a:defRPr/>
            </a:pPr>
            <a:r>
              <a:rPr lang="en-US" sz="4000">
                <a:solidFill>
                  <a:schemeClr val="bg1"/>
                </a:solidFill>
                <a:latin typeface="Calibri" pitchFamily="34" charset="0"/>
              </a:rPr>
              <a:t>		</a:t>
            </a:r>
            <a:r>
              <a:rPr lang="en-US" sz="3200">
                <a:solidFill>
                  <a:schemeClr val="bg1"/>
                </a:solidFill>
                <a:latin typeface="Calibri" pitchFamily="34" charset="0"/>
              </a:rPr>
              <a:t>(particularly NASA and DoD)</a:t>
            </a:r>
          </a:p>
        </p:txBody>
      </p:sp>
      <p:sp>
        <p:nvSpPr>
          <p:cNvPr id="9" name="TextBox 8"/>
          <p:cNvSpPr txBox="1"/>
          <p:nvPr/>
        </p:nvSpPr>
        <p:spPr>
          <a:xfrm>
            <a:off x="8216900" y="285750"/>
            <a:ext cx="793750" cy="4222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2000" b="1">
                <a:solidFill>
                  <a:schemeClr val="tx1"/>
                </a:solidFill>
              </a:rPr>
              <a:t>00:20</a:t>
            </a:r>
          </a:p>
        </p:txBody>
      </p:sp>
    </p:spTree>
  </p:cSld>
  <p:clrMapOvr>
    <a:masterClrMapping/>
  </p:clrMapOvr>
  <p:transition spd="med" advTm="2000">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
          <p:cNvSpPr>
            <a:spLocks noChangeArrowheads="1"/>
          </p:cNvSpPr>
          <p:nvPr/>
        </p:nvSpPr>
        <p:spPr bwMode="auto">
          <a:xfrm>
            <a:off x="127000" y="654050"/>
            <a:ext cx="8788400" cy="641350"/>
          </a:xfrm>
          <a:prstGeom prst="rect">
            <a:avLst/>
          </a:prstGeom>
          <a:noFill/>
          <a:ln w="9525">
            <a:noFill/>
            <a:miter lim="800000"/>
            <a:headEnd/>
            <a:tailEnd/>
          </a:ln>
        </p:spPr>
        <p:txBody>
          <a:bodyPr wrap="none">
            <a:spAutoFit/>
          </a:bodyPr>
          <a:lstStyle/>
          <a:p>
            <a:r>
              <a:rPr lang="en-US" sz="3600">
                <a:latin typeface="Calibri" pitchFamily="34" charset="0"/>
              </a:rPr>
              <a:t>… and also popular with </a:t>
            </a:r>
            <a:r>
              <a:rPr lang="en-US" sz="3600" b="1">
                <a:solidFill>
                  <a:schemeClr val="accent1"/>
                </a:solidFill>
                <a:latin typeface="Calibri" pitchFamily="34" charset="0"/>
              </a:rPr>
              <a:t>academic institutions</a:t>
            </a:r>
          </a:p>
        </p:txBody>
      </p:sp>
      <p:sp>
        <p:nvSpPr>
          <p:cNvPr id="9" name="TextBox 8"/>
          <p:cNvSpPr txBox="1"/>
          <p:nvPr/>
        </p:nvSpPr>
        <p:spPr>
          <a:xfrm>
            <a:off x="8216900" y="285750"/>
            <a:ext cx="793750" cy="4222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2000" b="1">
                <a:solidFill>
                  <a:schemeClr val="tx1"/>
                </a:solidFill>
              </a:rPr>
              <a:t>00:22</a:t>
            </a:r>
          </a:p>
        </p:txBody>
      </p:sp>
    </p:spTree>
  </p:cSld>
  <p:clrMapOvr>
    <a:masterClrMapping/>
  </p:clrMapOvr>
  <p:transition spd="med" advTm="2000">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271762718_28e8fb28a1_o.jpg"/>
          <p:cNvPicPr>
            <a:picLocks noChangeAspect="1"/>
          </p:cNvPicPr>
          <p:nvPr/>
        </p:nvPicPr>
        <p:blipFill>
          <a:blip r:embed="rId2"/>
          <a:srcRect/>
          <a:stretch>
            <a:fillRect/>
          </a:stretch>
        </p:blipFill>
        <p:spPr bwMode="auto">
          <a:xfrm>
            <a:off x="0" y="0"/>
            <a:ext cx="9144000" cy="9982200"/>
          </a:xfrm>
          <a:prstGeom prst="rect">
            <a:avLst/>
          </a:prstGeom>
          <a:noFill/>
          <a:ln w="9525">
            <a:noFill/>
            <a:miter lim="800000"/>
            <a:headEnd/>
            <a:tailEnd/>
          </a:ln>
        </p:spPr>
      </p:pic>
      <p:sp>
        <p:nvSpPr>
          <p:cNvPr id="14339" name="Rectangle 1"/>
          <p:cNvSpPr>
            <a:spLocks noChangeArrowheads="1"/>
          </p:cNvSpPr>
          <p:nvPr/>
        </p:nvSpPr>
        <p:spPr bwMode="auto">
          <a:xfrm>
            <a:off x="990600" y="609600"/>
            <a:ext cx="7162800" cy="3048000"/>
          </a:xfrm>
          <a:prstGeom prst="rect">
            <a:avLst/>
          </a:prstGeom>
          <a:solidFill>
            <a:schemeClr val="tx1">
              <a:alpha val="90195"/>
            </a:schemeClr>
          </a:solidFill>
          <a:ln w="9525">
            <a:noFill/>
            <a:miter lim="800000"/>
            <a:headEnd/>
            <a:tailEnd/>
          </a:ln>
        </p:spPr>
        <p:txBody>
          <a:bodyPr>
            <a:spAutoFit/>
          </a:bodyPr>
          <a:lstStyle/>
          <a:p>
            <a:r>
              <a:rPr lang="en-US" sz="3200">
                <a:solidFill>
                  <a:schemeClr val="bg1"/>
                </a:solidFill>
                <a:latin typeface="Calibri" pitchFamily="34" charset="0"/>
              </a:rPr>
              <a:t>considered by </a:t>
            </a:r>
            <a:r>
              <a:rPr lang="en-US" sz="5400" b="1">
                <a:solidFill>
                  <a:schemeClr val="bg1"/>
                </a:solidFill>
                <a:latin typeface="Calibri" pitchFamily="34" charset="0"/>
              </a:rPr>
              <a:t>private </a:t>
            </a:r>
            <a:r>
              <a:rPr lang="en-US" sz="5400" b="1">
                <a:solidFill>
                  <a:schemeClr val="accent1"/>
                </a:solidFill>
                <a:latin typeface="Calibri" pitchFamily="34" charset="0"/>
              </a:rPr>
              <a:t>industry</a:t>
            </a:r>
            <a:r>
              <a:rPr lang="en-US" sz="3200">
                <a:solidFill>
                  <a:schemeClr val="bg1"/>
                </a:solidFill>
                <a:latin typeface="Calibri" pitchFamily="34" charset="0"/>
              </a:rPr>
              <a:t> </a:t>
            </a:r>
          </a:p>
          <a:p>
            <a:endParaRPr lang="en-US" sz="3200">
              <a:solidFill>
                <a:schemeClr val="bg1"/>
              </a:solidFill>
              <a:latin typeface="Calibri" pitchFamily="34" charset="0"/>
            </a:endParaRPr>
          </a:p>
          <a:p>
            <a:r>
              <a:rPr lang="en-US" sz="3200">
                <a:solidFill>
                  <a:schemeClr val="bg1"/>
                </a:solidFill>
                <a:latin typeface="Calibri" pitchFamily="34" charset="0"/>
              </a:rPr>
              <a:t>to be </a:t>
            </a:r>
            <a:r>
              <a:rPr lang="en-US" sz="3600" b="1" i="1">
                <a:solidFill>
                  <a:schemeClr val="bg1"/>
                </a:solidFill>
                <a:latin typeface="Calibri" pitchFamily="34" charset="0"/>
              </a:rPr>
              <a:t>‘old fashioned’</a:t>
            </a:r>
            <a:r>
              <a:rPr lang="en-US" sz="3200">
                <a:solidFill>
                  <a:schemeClr val="bg1"/>
                </a:solidFill>
                <a:latin typeface="Calibri" pitchFamily="34" charset="0"/>
              </a:rPr>
              <a:t> and </a:t>
            </a:r>
            <a:r>
              <a:rPr lang="en-US" sz="3200" b="1" i="1">
                <a:solidFill>
                  <a:schemeClr val="bg1"/>
                </a:solidFill>
                <a:latin typeface="Calibri" pitchFamily="34" charset="0"/>
              </a:rPr>
              <a:t>‘too linear’ </a:t>
            </a:r>
          </a:p>
          <a:p>
            <a:endParaRPr lang="en-US" sz="3200" b="1" i="1">
              <a:solidFill>
                <a:schemeClr val="bg1"/>
              </a:solidFill>
              <a:latin typeface="Calibri" pitchFamily="34" charset="0"/>
            </a:endParaRPr>
          </a:p>
          <a:p>
            <a:r>
              <a:rPr lang="en-US" sz="3200">
                <a:solidFill>
                  <a:schemeClr val="bg1"/>
                </a:solidFill>
                <a:latin typeface="Calibri" pitchFamily="34" charset="0"/>
              </a:rPr>
              <a:t>and </a:t>
            </a:r>
            <a:r>
              <a:rPr lang="en-US" sz="4000" b="1">
                <a:solidFill>
                  <a:schemeClr val="bg1"/>
                </a:solidFill>
                <a:latin typeface="Calibri" pitchFamily="34" charset="0"/>
              </a:rPr>
              <a:t>not</a:t>
            </a:r>
            <a:r>
              <a:rPr lang="en-US" sz="3200">
                <a:solidFill>
                  <a:schemeClr val="bg1"/>
                </a:solidFill>
                <a:latin typeface="Calibri" pitchFamily="34" charset="0"/>
              </a:rPr>
              <a:t> widely understood.</a:t>
            </a:r>
          </a:p>
        </p:txBody>
      </p:sp>
      <p:sp>
        <p:nvSpPr>
          <p:cNvPr id="9" name="TextBox 8"/>
          <p:cNvSpPr txBox="1"/>
          <p:nvPr/>
        </p:nvSpPr>
        <p:spPr>
          <a:xfrm>
            <a:off x="8216900" y="285750"/>
            <a:ext cx="793750" cy="4222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2000" b="1">
                <a:solidFill>
                  <a:schemeClr val="tx1"/>
                </a:solidFill>
              </a:rPr>
              <a:t>00:24</a:t>
            </a:r>
          </a:p>
        </p:txBody>
      </p:sp>
    </p:spTree>
  </p:cSld>
  <p:clrMapOvr>
    <a:masterClrMapping/>
  </p:clrMapOvr>
  <p:transition spd="med" advTm="2000">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4430737_e359ae283c_o.gif"/>
          <p:cNvPicPr>
            <a:picLocks noChangeAspect="1"/>
          </p:cNvPicPr>
          <p:nvPr/>
        </p:nvPicPr>
        <p:blipFill>
          <a:blip r:embed="rId2"/>
          <a:srcRect/>
          <a:stretch>
            <a:fillRect/>
          </a:stretch>
        </p:blipFill>
        <p:spPr bwMode="auto">
          <a:xfrm rot="1260000">
            <a:off x="2209800" y="0"/>
            <a:ext cx="6265863" cy="7000875"/>
          </a:xfrm>
          <a:prstGeom prst="rect">
            <a:avLst/>
          </a:prstGeom>
          <a:noFill/>
          <a:ln w="9525">
            <a:noFill/>
            <a:miter lim="800000"/>
            <a:headEnd/>
            <a:tailEnd/>
          </a:ln>
        </p:spPr>
      </p:pic>
      <p:sp>
        <p:nvSpPr>
          <p:cNvPr id="2" name="TextBox 1"/>
          <p:cNvSpPr txBox="1"/>
          <p:nvPr/>
        </p:nvSpPr>
        <p:spPr>
          <a:xfrm>
            <a:off x="838200" y="990600"/>
            <a:ext cx="4326605" cy="3643551"/>
          </a:xfrm>
          <a:prstGeom prst="round2DiagRect">
            <a:avLst/>
          </a:prstGeom>
          <a:solidFill>
            <a:schemeClr val="tx1">
              <a:alpha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defRPr/>
            </a:pPr>
            <a:r>
              <a:rPr lang="en-US" sz="4000" dirty="0">
                <a:solidFill>
                  <a:schemeClr val="bg1"/>
                </a:solidFill>
                <a:latin typeface="Calibri" pitchFamily="34" charset="0"/>
              </a:rPr>
              <a:t>The Systems Engineering </a:t>
            </a:r>
          </a:p>
          <a:p>
            <a:pPr>
              <a:defRPr/>
            </a:pPr>
            <a:r>
              <a:rPr lang="en-US" sz="4000" dirty="0">
                <a:solidFill>
                  <a:schemeClr val="bg1"/>
                </a:solidFill>
                <a:latin typeface="Calibri" pitchFamily="34" charset="0"/>
              </a:rPr>
              <a:t>lifecycle is very </a:t>
            </a:r>
          </a:p>
          <a:p>
            <a:pPr>
              <a:defRPr/>
            </a:pPr>
            <a:r>
              <a:rPr lang="en-US" sz="4800" b="1" dirty="0">
                <a:solidFill>
                  <a:schemeClr val="accent1"/>
                </a:solidFill>
                <a:latin typeface="Calibri" pitchFamily="34" charset="0"/>
              </a:rPr>
              <a:t>requirements</a:t>
            </a:r>
            <a:r>
              <a:rPr lang="en-US" sz="4800" dirty="0">
                <a:solidFill>
                  <a:schemeClr val="bg1"/>
                </a:solidFill>
                <a:latin typeface="Calibri" pitchFamily="34" charset="0"/>
              </a:rPr>
              <a:t> </a:t>
            </a:r>
          </a:p>
          <a:p>
            <a:pPr>
              <a:defRPr/>
            </a:pPr>
            <a:r>
              <a:rPr lang="en-US" sz="4000" dirty="0">
                <a:solidFill>
                  <a:schemeClr val="bg1"/>
                </a:solidFill>
                <a:latin typeface="Calibri" pitchFamily="34" charset="0"/>
              </a:rPr>
              <a:t>oriented…</a:t>
            </a:r>
          </a:p>
        </p:txBody>
      </p:sp>
      <p:sp>
        <p:nvSpPr>
          <p:cNvPr id="9" name="TextBox 8"/>
          <p:cNvSpPr txBox="1"/>
          <p:nvPr/>
        </p:nvSpPr>
        <p:spPr>
          <a:xfrm>
            <a:off x="8216900" y="285750"/>
            <a:ext cx="793750" cy="4222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2000" b="1">
                <a:solidFill>
                  <a:schemeClr val="tx1"/>
                </a:solidFill>
              </a:rPr>
              <a:t>00:26</a:t>
            </a:r>
          </a:p>
        </p:txBody>
      </p:sp>
    </p:spTree>
  </p:cSld>
  <p:clrMapOvr>
    <a:masterClrMapping/>
  </p:clrMapOvr>
  <p:transition spd="med" advTm="2000">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3886200" y="1066800"/>
            <a:ext cx="5029200" cy="5391150"/>
          </a:xfrm>
          <a:prstGeom prst="rect">
            <a:avLst/>
          </a:prstGeom>
          <a:noFill/>
          <a:ln w="9525">
            <a:noFill/>
            <a:miter lim="800000"/>
            <a:headEnd/>
            <a:tailEnd/>
          </a:ln>
        </p:spPr>
        <p:txBody>
          <a:bodyPr>
            <a:spAutoFit/>
          </a:bodyPr>
          <a:lstStyle/>
          <a:p>
            <a:r>
              <a:rPr lang="en-US" sz="3200">
                <a:latin typeface="Calibri" pitchFamily="34" charset="0"/>
              </a:rPr>
              <a:t>… and generally </a:t>
            </a:r>
          </a:p>
          <a:p>
            <a:endParaRPr lang="en-US" sz="3200" b="1">
              <a:latin typeface="Calibri" pitchFamily="34" charset="0"/>
            </a:endParaRPr>
          </a:p>
          <a:p>
            <a:r>
              <a:rPr lang="en-US" sz="4400" b="1">
                <a:latin typeface="Calibri" pitchFamily="34" charset="0"/>
              </a:rPr>
              <a:t>incompatible</a:t>
            </a:r>
            <a:r>
              <a:rPr lang="en-US" sz="4000">
                <a:latin typeface="Calibri" pitchFamily="34" charset="0"/>
              </a:rPr>
              <a:t> </a:t>
            </a:r>
            <a:r>
              <a:rPr lang="en-US" sz="3200">
                <a:latin typeface="Calibri" pitchFamily="34" charset="0"/>
              </a:rPr>
              <a:t>with</a:t>
            </a:r>
            <a:r>
              <a:rPr lang="en-US" sz="4000">
                <a:latin typeface="Calibri" pitchFamily="34" charset="0"/>
              </a:rPr>
              <a:t> </a:t>
            </a:r>
            <a:r>
              <a:rPr lang="en-US" sz="4400" b="1">
                <a:latin typeface="Calibri" pitchFamily="34" charset="0"/>
              </a:rPr>
              <a:t>highly </a:t>
            </a:r>
            <a:r>
              <a:rPr lang="en-US" sz="4400" b="1">
                <a:solidFill>
                  <a:schemeClr val="accent1"/>
                </a:solidFill>
                <a:latin typeface="Calibri" pitchFamily="34" charset="0"/>
              </a:rPr>
              <a:t>iterative, discovery</a:t>
            </a:r>
            <a:r>
              <a:rPr lang="en-US" sz="4400" b="1">
                <a:latin typeface="Calibri" pitchFamily="34" charset="0"/>
              </a:rPr>
              <a:t> oriented approaches </a:t>
            </a:r>
          </a:p>
          <a:p>
            <a:endParaRPr lang="en-US" sz="4400" b="1">
              <a:latin typeface="Calibri" pitchFamily="34" charset="0"/>
            </a:endParaRPr>
          </a:p>
          <a:p>
            <a:r>
              <a:rPr lang="en-US" sz="3200">
                <a:latin typeface="Calibri" pitchFamily="34" charset="0"/>
              </a:rPr>
              <a:t>like Agile development and R&amp;D.</a:t>
            </a:r>
          </a:p>
        </p:txBody>
      </p:sp>
      <p:pic>
        <p:nvPicPr>
          <p:cNvPr id="16387" name="Picture 3" descr="784024_44363862.jpg"/>
          <p:cNvPicPr>
            <a:picLocks noChangeAspect="1"/>
          </p:cNvPicPr>
          <p:nvPr/>
        </p:nvPicPr>
        <p:blipFill>
          <a:blip r:embed="rId2"/>
          <a:srcRect/>
          <a:stretch>
            <a:fillRect/>
          </a:stretch>
        </p:blipFill>
        <p:spPr bwMode="auto">
          <a:xfrm>
            <a:off x="-990600" y="0"/>
            <a:ext cx="4491038" cy="6858000"/>
          </a:xfrm>
          <a:prstGeom prst="rect">
            <a:avLst/>
          </a:prstGeom>
          <a:noFill/>
          <a:ln w="9525">
            <a:noFill/>
            <a:miter lim="800000"/>
            <a:headEnd/>
            <a:tailEnd/>
          </a:ln>
        </p:spPr>
      </p:pic>
      <p:sp>
        <p:nvSpPr>
          <p:cNvPr id="9" name="TextBox 8"/>
          <p:cNvSpPr txBox="1"/>
          <p:nvPr/>
        </p:nvSpPr>
        <p:spPr>
          <a:xfrm>
            <a:off x="8216900" y="285750"/>
            <a:ext cx="793750" cy="4222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2000" b="1">
                <a:solidFill>
                  <a:schemeClr val="tx1"/>
                </a:solidFill>
              </a:rPr>
              <a:t>00:28</a:t>
            </a:r>
          </a:p>
        </p:txBody>
      </p:sp>
    </p:spTree>
  </p:cSld>
  <p:clrMapOvr>
    <a:masterClrMapping/>
  </p:clrMapOvr>
  <p:transition spd="med" advTm="2000">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1676400" y="990600"/>
            <a:ext cx="5638800" cy="4678363"/>
          </a:xfrm>
          <a:prstGeom prst="rect">
            <a:avLst/>
          </a:prstGeom>
          <a:noFill/>
          <a:ln w="9525">
            <a:noFill/>
            <a:miter lim="800000"/>
            <a:headEnd/>
            <a:tailEnd/>
          </a:ln>
        </p:spPr>
        <p:txBody>
          <a:bodyPr>
            <a:spAutoFit/>
          </a:bodyPr>
          <a:lstStyle/>
          <a:p>
            <a:r>
              <a:rPr lang="en-US" sz="3600">
                <a:latin typeface="Calibri" pitchFamily="34" charset="0"/>
              </a:rPr>
              <a:t>Main professional body for systems engineers is </a:t>
            </a:r>
          </a:p>
          <a:p>
            <a:endParaRPr lang="en-US" sz="4000" b="1">
              <a:latin typeface="Calibri" pitchFamily="34" charset="0"/>
            </a:endParaRPr>
          </a:p>
          <a:p>
            <a:r>
              <a:rPr lang="en-US" sz="6600" b="1">
                <a:latin typeface="Calibri" pitchFamily="34" charset="0"/>
              </a:rPr>
              <a:t>INCOSE</a:t>
            </a:r>
            <a:r>
              <a:rPr lang="en-US" sz="4000" b="1">
                <a:latin typeface="Calibri" pitchFamily="34" charset="0"/>
              </a:rPr>
              <a:t> </a:t>
            </a:r>
          </a:p>
          <a:p>
            <a:r>
              <a:rPr lang="en-US" sz="3200">
                <a:latin typeface="Calibri" pitchFamily="34" charset="0"/>
              </a:rPr>
              <a:t>founded in 1990.</a:t>
            </a:r>
          </a:p>
          <a:p>
            <a:endParaRPr lang="en-US" sz="4000" b="1">
              <a:latin typeface="Calibri" pitchFamily="34" charset="0"/>
            </a:endParaRPr>
          </a:p>
          <a:p>
            <a:pPr algn="r"/>
            <a:r>
              <a:rPr lang="en-US" sz="4000" b="1">
                <a:latin typeface="Calibri" pitchFamily="34" charset="0"/>
              </a:rPr>
              <a:t>www.incose.org</a:t>
            </a:r>
          </a:p>
        </p:txBody>
      </p:sp>
      <p:pic>
        <p:nvPicPr>
          <p:cNvPr id="17411" name="Picture 2" descr="INCOSE.PNG"/>
          <p:cNvPicPr>
            <a:picLocks noChangeAspect="1"/>
          </p:cNvPicPr>
          <p:nvPr/>
        </p:nvPicPr>
        <p:blipFill>
          <a:blip r:embed="rId2"/>
          <a:srcRect/>
          <a:stretch>
            <a:fillRect/>
          </a:stretch>
        </p:blipFill>
        <p:spPr bwMode="auto">
          <a:xfrm>
            <a:off x="3962400" y="5562600"/>
            <a:ext cx="3190875" cy="752475"/>
          </a:xfrm>
          <a:prstGeom prst="rect">
            <a:avLst/>
          </a:prstGeom>
          <a:noFill/>
          <a:ln w="9525">
            <a:noFill/>
            <a:miter lim="800000"/>
            <a:headEnd/>
            <a:tailEnd/>
          </a:ln>
        </p:spPr>
      </p:pic>
      <p:sp>
        <p:nvSpPr>
          <p:cNvPr id="9" name="TextBox 8"/>
          <p:cNvSpPr txBox="1"/>
          <p:nvPr/>
        </p:nvSpPr>
        <p:spPr>
          <a:xfrm>
            <a:off x="8216900" y="285750"/>
            <a:ext cx="793750" cy="4222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2000" b="1">
                <a:solidFill>
                  <a:schemeClr val="tx1"/>
                </a:solidFill>
              </a:rPr>
              <a:t>00:30</a:t>
            </a:r>
          </a:p>
        </p:txBody>
      </p:sp>
    </p:spTree>
  </p:cSld>
  <p:clrMapOvr>
    <a:masterClrMapping/>
  </p:clrMapOvr>
  <p:transition spd="med" advTm="2000">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a:srcRect/>
          <a:stretch>
            <a:fillRect/>
          </a:stretch>
        </p:blipFill>
        <p:spPr bwMode="auto">
          <a:xfrm>
            <a:off x="0" y="1143000"/>
            <a:ext cx="9029700" cy="5991225"/>
          </a:xfrm>
          <a:prstGeom prst="rect">
            <a:avLst/>
          </a:prstGeom>
          <a:noFill/>
          <a:ln w="9525">
            <a:noFill/>
            <a:miter lim="800000"/>
            <a:headEnd/>
            <a:tailEnd/>
          </a:ln>
        </p:spPr>
      </p:pic>
      <p:sp>
        <p:nvSpPr>
          <p:cNvPr id="3" name="TextBox 2"/>
          <p:cNvSpPr txBox="1"/>
          <p:nvPr/>
        </p:nvSpPr>
        <p:spPr>
          <a:xfrm>
            <a:off x="2438400" y="304800"/>
            <a:ext cx="4100546" cy="707886"/>
          </a:xfrm>
          <a:prstGeom prst="rect">
            <a:avLst/>
          </a:prstGeom>
          <a:noFill/>
        </p:spPr>
        <p:txBody>
          <a:bodyPr wrap="none" rtlCol="0">
            <a:spAutoFit/>
          </a:bodyPr>
          <a:lstStyle/>
          <a:p>
            <a:r>
              <a:rPr lang="en-US" sz="4000" b="1" dirty="0" smtClean="0"/>
              <a:t>System of Systems</a:t>
            </a:r>
            <a:endParaRPr lang="en-US" sz="40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p:txBody>
          <a:bodyPr/>
          <a:lstStyle/>
          <a:p>
            <a:r>
              <a:rPr lang="en-US"/>
              <a:t>School of Aeronautics and Astronautics</a:t>
            </a:r>
          </a:p>
        </p:txBody>
      </p:sp>
      <p:sp>
        <p:nvSpPr>
          <p:cNvPr id="81923"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WordArt 6"/>
          <p:cNvSpPr>
            <a:spLocks noChangeArrowheads="1" noChangeShapeType="1" noTextEdit="1"/>
          </p:cNvSpPr>
          <p:nvPr/>
        </p:nvSpPr>
        <p:spPr bwMode="auto">
          <a:xfrm>
            <a:off x="285750" y="2286000"/>
            <a:ext cx="1447800" cy="762000"/>
          </a:xfrm>
          <a:prstGeom prst="rect">
            <a:avLst/>
          </a:prstGeom>
        </p:spPr>
        <p:txBody>
          <a:bodyPr wrap="none" fromWordArt="1">
            <a:prstTxWarp prst="textPlain">
              <a:avLst>
                <a:gd name="adj" fmla="val 50000"/>
              </a:avLst>
            </a:prstTxWarp>
          </a:bodyPr>
          <a:lstStyle/>
          <a:p>
            <a:pPr algn="ctr" rtl="0" fontAlgn="base">
              <a:spcBef>
                <a:spcPct val="0"/>
              </a:spcBef>
              <a:spcAft>
                <a:spcPct val="0"/>
              </a:spcAft>
            </a:pPr>
            <a:r>
              <a:rPr lang="en-US" sz="3600" kern="10" spc="720">
                <a:ln w="9525">
                  <a:noFill/>
                  <a:round/>
                  <a:headEnd/>
                  <a:tailEnd/>
                </a:ln>
                <a:solidFill>
                  <a:prstClr val="white"/>
                </a:solidFill>
                <a:effectLst>
                  <a:outerShdw dist="45791" dir="3378596" algn="ctr" rotWithShape="0">
                    <a:srgbClr val="4D4D4D">
                      <a:alpha val="79999"/>
                    </a:srgbClr>
                  </a:outerShdw>
                </a:effectLst>
                <a:latin typeface="Arial Black"/>
                <a:ea typeface="+mn-ea"/>
                <a:cs typeface="+mn-cs"/>
              </a:rPr>
              <a:t>Is your </a:t>
            </a:r>
          </a:p>
          <a:p>
            <a:pPr algn="ctr" rtl="0" fontAlgn="base">
              <a:spcBef>
                <a:spcPct val="0"/>
              </a:spcBef>
              <a:spcAft>
                <a:spcPct val="0"/>
              </a:spcAft>
            </a:pPr>
            <a:r>
              <a:rPr lang="en-US" sz="3600" kern="10" spc="720">
                <a:ln w="9525">
                  <a:noFill/>
                  <a:round/>
                  <a:headEnd/>
                  <a:tailEnd/>
                </a:ln>
                <a:solidFill>
                  <a:prstClr val="white"/>
                </a:solidFill>
                <a:effectLst>
                  <a:outerShdw dist="45791" dir="3378596" algn="ctr" rotWithShape="0">
                    <a:srgbClr val="4D4D4D">
                      <a:alpha val="79999"/>
                    </a:srgbClr>
                  </a:outerShdw>
                </a:effectLst>
                <a:latin typeface="Arial Black"/>
                <a:ea typeface="+mn-ea"/>
                <a:cs typeface="+mn-cs"/>
              </a:rPr>
              <a:t>$$$</a:t>
            </a:r>
          </a:p>
          <a:p>
            <a:pPr algn="ctr" rtl="0" fontAlgn="base">
              <a:spcBef>
                <a:spcPct val="0"/>
              </a:spcBef>
              <a:spcAft>
                <a:spcPct val="0"/>
              </a:spcAft>
            </a:pPr>
            <a:r>
              <a:rPr lang="en-US" sz="3600" kern="10" spc="720">
                <a:ln w="9525">
                  <a:noFill/>
                  <a:round/>
                  <a:headEnd/>
                  <a:tailEnd/>
                </a:ln>
                <a:solidFill>
                  <a:prstClr val="white"/>
                </a:solidFill>
                <a:effectLst>
                  <a:outerShdw dist="45791" dir="3378596" algn="ctr" rotWithShape="0">
                    <a:srgbClr val="4D4D4D">
                      <a:alpha val="79999"/>
                    </a:srgbClr>
                  </a:outerShdw>
                </a:effectLst>
                <a:latin typeface="Arial Black"/>
                <a:ea typeface="+mn-ea"/>
                <a:cs typeface="+mn-cs"/>
              </a:rPr>
              <a:t>Wasted?</a:t>
            </a:r>
          </a:p>
        </p:txBody>
      </p:sp>
      <p:sp>
        <p:nvSpPr>
          <p:cNvPr id="19459" name="WordArt 7"/>
          <p:cNvSpPr>
            <a:spLocks noChangeArrowheads="1" noChangeShapeType="1" noTextEdit="1"/>
          </p:cNvSpPr>
          <p:nvPr/>
        </p:nvSpPr>
        <p:spPr bwMode="auto">
          <a:xfrm>
            <a:off x="7186613" y="2381250"/>
            <a:ext cx="1600200" cy="762000"/>
          </a:xfrm>
          <a:prstGeom prst="rect">
            <a:avLst/>
          </a:prstGeom>
        </p:spPr>
        <p:txBody>
          <a:bodyPr wrap="none" fromWordArt="1">
            <a:prstTxWarp prst="textPlain">
              <a:avLst>
                <a:gd name="adj" fmla="val 50000"/>
              </a:avLst>
            </a:prstTxWarp>
          </a:bodyPr>
          <a:lstStyle/>
          <a:p>
            <a:pPr algn="ctr" rtl="0" fontAlgn="base">
              <a:spcBef>
                <a:spcPct val="0"/>
              </a:spcBef>
              <a:spcAft>
                <a:spcPct val="0"/>
              </a:spcAft>
            </a:pPr>
            <a:r>
              <a:rPr lang="en-US" sz="3600" kern="10" spc="720">
                <a:ln w="9525">
                  <a:noFill/>
                  <a:round/>
                  <a:headEnd/>
                  <a:tailEnd/>
                </a:ln>
                <a:solidFill>
                  <a:prstClr val="white"/>
                </a:solidFill>
                <a:effectLst>
                  <a:outerShdw dist="45791" dir="3378596" algn="ctr" rotWithShape="0">
                    <a:srgbClr val="4D4D4D">
                      <a:alpha val="79999"/>
                    </a:srgbClr>
                  </a:outerShdw>
                </a:effectLst>
                <a:latin typeface="Arial Black"/>
                <a:ea typeface="+mn-ea"/>
                <a:cs typeface="+mn-cs"/>
              </a:rPr>
              <a:t>Lean</a:t>
            </a:r>
          </a:p>
          <a:p>
            <a:pPr algn="ctr" rtl="0" fontAlgn="base">
              <a:spcBef>
                <a:spcPct val="0"/>
              </a:spcBef>
              <a:spcAft>
                <a:spcPct val="0"/>
              </a:spcAft>
            </a:pPr>
            <a:r>
              <a:rPr lang="en-US" sz="3600" kern="10" spc="720">
                <a:ln w="9525">
                  <a:noFill/>
                  <a:round/>
                  <a:headEnd/>
                  <a:tailEnd/>
                </a:ln>
                <a:solidFill>
                  <a:prstClr val="white"/>
                </a:solidFill>
                <a:effectLst>
                  <a:outerShdw dist="45791" dir="3378596" algn="ctr" rotWithShape="0">
                    <a:srgbClr val="4D4D4D">
                      <a:alpha val="79999"/>
                    </a:srgbClr>
                  </a:outerShdw>
                </a:effectLst>
                <a:latin typeface="Arial Black"/>
                <a:ea typeface="+mn-ea"/>
                <a:cs typeface="+mn-cs"/>
              </a:rPr>
              <a:t>Kills</a:t>
            </a:r>
          </a:p>
          <a:p>
            <a:pPr algn="ctr" rtl="0" fontAlgn="base">
              <a:spcBef>
                <a:spcPct val="0"/>
              </a:spcBef>
              <a:spcAft>
                <a:spcPct val="0"/>
              </a:spcAft>
            </a:pPr>
            <a:r>
              <a:rPr lang="en-US" sz="3600" kern="10" spc="720">
                <a:ln w="9525">
                  <a:noFill/>
                  <a:round/>
                  <a:headEnd/>
                  <a:tailEnd/>
                </a:ln>
                <a:solidFill>
                  <a:prstClr val="white"/>
                </a:solidFill>
                <a:effectLst>
                  <a:outerShdw dist="45791" dir="3378596" algn="ctr" rotWithShape="0">
                    <a:srgbClr val="4D4D4D">
                      <a:alpha val="79999"/>
                    </a:srgbClr>
                  </a:outerShdw>
                </a:effectLst>
                <a:latin typeface="Arial Black"/>
                <a:ea typeface="+mn-ea"/>
                <a:cs typeface="+mn-cs"/>
              </a:rPr>
              <a:t>Waste!</a:t>
            </a:r>
          </a:p>
        </p:txBody>
      </p:sp>
      <p:sp>
        <p:nvSpPr>
          <p:cNvPr id="16" name="Rectangle 8"/>
          <p:cNvSpPr txBox="1">
            <a:spLocks noChangeArrowheads="1"/>
          </p:cNvSpPr>
          <p:nvPr/>
        </p:nvSpPr>
        <p:spPr>
          <a:xfrm>
            <a:off x="285720" y="876300"/>
            <a:ext cx="8435816" cy="838200"/>
          </a:xfrm>
          <a:prstGeom prst="rect">
            <a:avLst/>
          </a:prstGeom>
        </p:spPr>
        <p:txBody>
          <a:bodyPr/>
          <a:lstStyle/>
          <a:p>
            <a:pPr marL="342900" indent="-342900" algn="ctr" rtl="0">
              <a:spcBef>
                <a:spcPct val="20000"/>
              </a:spcBef>
              <a:buClr>
                <a:prstClr val="black"/>
              </a:buClr>
              <a:defRPr/>
            </a:pPr>
            <a:r>
              <a:rPr lang="en-US" sz="1600" b="1" kern="1200" dirty="0">
                <a:ln w="12700">
                  <a:solidFill>
                    <a:srgbClr val="FFFF00"/>
                  </a:solidFill>
                  <a:prstDash val="solid"/>
                </a:ln>
                <a:solidFill>
                  <a:srgbClr val="FFFF00"/>
                </a:solidFill>
                <a:effectLst>
                  <a:outerShdw blurRad="41275" dist="20320" dir="1800000" algn="tl" rotWithShape="0">
                    <a:srgbClr val="000000">
                      <a:alpha val="40000"/>
                    </a:srgbClr>
                  </a:outerShdw>
                </a:effectLst>
                <a:latin typeface="Calibri"/>
                <a:ea typeface="+mn-ea"/>
                <a:cs typeface="+mn-cs"/>
              </a:rPr>
              <a:t>Lean is a leading edge manufacturing technology which aims to identify and eliminate or reduce “Lean Wastes” (non value added</a:t>
            </a:r>
          </a:p>
          <a:p>
            <a:pPr marL="342900" indent="-342900" algn="ctr" rtl="0">
              <a:spcBef>
                <a:spcPct val="20000"/>
              </a:spcBef>
              <a:buClr>
                <a:prstClr val="black"/>
              </a:buClr>
              <a:defRPr/>
            </a:pPr>
            <a:r>
              <a:rPr lang="en-US" sz="1600" b="1" kern="1200" dirty="0">
                <a:ln w="12700">
                  <a:solidFill>
                    <a:srgbClr val="FFFF00"/>
                  </a:solidFill>
                  <a:prstDash val="solid"/>
                </a:ln>
                <a:solidFill>
                  <a:srgbClr val="FFFF00"/>
                </a:solidFill>
                <a:effectLst>
                  <a:outerShdw blurRad="41275" dist="20320" dir="1800000" algn="tl" rotWithShape="0">
                    <a:srgbClr val="000000">
                      <a:alpha val="40000"/>
                    </a:srgbClr>
                  </a:outerShdw>
                </a:effectLst>
                <a:latin typeface="Calibri"/>
                <a:ea typeface="+mn-ea"/>
                <a:cs typeface="+mn-cs"/>
              </a:rPr>
              <a:t>activities) in any  manufacturing environment (regardless of size or</a:t>
            </a:r>
          </a:p>
          <a:p>
            <a:pPr marL="342900" indent="-342900" algn="ctr" rtl="0">
              <a:spcBef>
                <a:spcPct val="20000"/>
              </a:spcBef>
              <a:buClr>
                <a:prstClr val="black"/>
              </a:buClr>
              <a:defRPr/>
            </a:pPr>
            <a:r>
              <a:rPr lang="en-US" sz="1600" b="1" kern="1200" dirty="0">
                <a:ln w="12700">
                  <a:solidFill>
                    <a:srgbClr val="FFFF00"/>
                  </a:solidFill>
                  <a:prstDash val="solid"/>
                </a:ln>
                <a:solidFill>
                  <a:srgbClr val="FFFF00"/>
                </a:solidFill>
                <a:effectLst>
                  <a:outerShdw blurRad="41275" dist="20320" dir="1800000" algn="tl" rotWithShape="0">
                    <a:srgbClr val="000000">
                      <a:alpha val="40000"/>
                    </a:srgbClr>
                  </a:outerShdw>
                </a:effectLst>
                <a:latin typeface="Calibri"/>
                <a:ea typeface="+mn-ea"/>
                <a:cs typeface="+mn-cs"/>
              </a:rPr>
              <a:t>industry) by using systematic Lean Tools</a:t>
            </a:r>
            <a:endParaRPr lang="en-US" sz="1600" b="1" i="1" kern="1200" dirty="0">
              <a:ln w="12700">
                <a:solidFill>
                  <a:srgbClr val="FFFF00"/>
                </a:solidFill>
                <a:prstDash val="solid"/>
              </a:ln>
              <a:solidFill>
                <a:srgbClr val="FFFF00"/>
              </a:solidFill>
              <a:effectLst>
                <a:outerShdw blurRad="41275" dist="20320" dir="1800000" algn="tl" rotWithShape="0">
                  <a:srgbClr val="000000">
                    <a:alpha val="40000"/>
                  </a:srgbClr>
                </a:outerShdw>
              </a:effectLst>
              <a:latin typeface="Calibri"/>
              <a:ea typeface="+mn-ea"/>
              <a:cs typeface="+mn-cs"/>
            </a:endParaRPr>
          </a:p>
          <a:p>
            <a:pPr marL="342900" indent="-342900" algn="ctr" rtl="0">
              <a:spcBef>
                <a:spcPct val="20000"/>
              </a:spcBef>
              <a:defRPr/>
            </a:pPr>
            <a:endParaRPr lang="en-US" sz="1200" kern="1200" dirty="0">
              <a:solidFill>
                <a:srgbClr val="FFFF00"/>
              </a:solidFill>
              <a:latin typeface="Calibri"/>
              <a:ea typeface="+mn-ea"/>
              <a:cs typeface="+mn-cs"/>
            </a:endParaRPr>
          </a:p>
        </p:txBody>
      </p:sp>
      <p:grpSp>
        <p:nvGrpSpPr>
          <p:cNvPr id="2" name="Group 59"/>
          <p:cNvGrpSpPr>
            <a:grpSpLocks/>
          </p:cNvGrpSpPr>
          <p:nvPr/>
        </p:nvGrpSpPr>
        <p:grpSpPr bwMode="auto">
          <a:xfrm>
            <a:off x="714375" y="1785938"/>
            <a:ext cx="6981825" cy="4919662"/>
            <a:chOff x="1285875" y="2071688"/>
            <a:chExt cx="6400800" cy="4360862"/>
          </a:xfrm>
        </p:grpSpPr>
        <p:sp>
          <p:nvSpPr>
            <p:cNvPr id="19463" name="AutoShape 3"/>
            <p:cNvSpPr>
              <a:spLocks noChangeAspect="1" noChangeArrowheads="1" noTextEdit="1"/>
            </p:cNvSpPr>
            <p:nvPr/>
          </p:nvSpPr>
          <p:spPr bwMode="auto">
            <a:xfrm>
              <a:off x="1285875" y="2071688"/>
              <a:ext cx="6400800" cy="4360862"/>
            </a:xfrm>
            <a:prstGeom prst="rect">
              <a:avLst/>
            </a:prstGeom>
            <a:noFill/>
            <a:ln w="9525">
              <a:noFill/>
              <a:miter lim="800000"/>
              <a:headEnd/>
              <a:tailEnd/>
            </a:ln>
          </p:spPr>
          <p:txBody>
            <a:bodyPr/>
            <a:lstStyle/>
            <a:p>
              <a:pPr algn="l" rtl="0" fontAlgn="base">
                <a:spcBef>
                  <a:spcPct val="0"/>
                </a:spcBef>
                <a:spcAft>
                  <a:spcPct val="0"/>
                </a:spcAft>
              </a:pPr>
              <a:endParaRPr lang="en-US" kern="1200">
                <a:solidFill>
                  <a:prstClr val="black"/>
                </a:solidFill>
                <a:latin typeface="Arial" pitchFamily="34" charset="0"/>
                <a:ea typeface="+mn-ea"/>
                <a:cs typeface="+mn-cs"/>
              </a:endParaRPr>
            </a:p>
          </p:txBody>
        </p:sp>
        <p:sp>
          <p:nvSpPr>
            <p:cNvPr id="19464" name="Freeform 5"/>
            <p:cNvSpPr>
              <a:spLocks/>
            </p:cNvSpPr>
            <p:nvPr/>
          </p:nvSpPr>
          <p:spPr bwMode="auto">
            <a:xfrm>
              <a:off x="4116388" y="3698875"/>
              <a:ext cx="452438" cy="893762"/>
            </a:xfrm>
            <a:custGeom>
              <a:avLst/>
              <a:gdLst>
                <a:gd name="T0" fmla="*/ 359123005 w 570"/>
                <a:gd name="T1" fmla="*/ 492059622 h 1126"/>
                <a:gd name="T2" fmla="*/ 0 w 570"/>
                <a:gd name="T3" fmla="*/ 0 h 1126"/>
                <a:gd name="T4" fmla="*/ 0 w 570"/>
                <a:gd name="T5" fmla="*/ 217363558 h 1126"/>
                <a:gd name="T6" fmla="*/ 359123005 w 570"/>
                <a:gd name="T7" fmla="*/ 709423081 h 1126"/>
                <a:gd name="T8" fmla="*/ 359123005 w 570"/>
                <a:gd name="T9" fmla="*/ 492059622 h 1126"/>
                <a:gd name="T10" fmla="*/ 0 60000 65536"/>
                <a:gd name="T11" fmla="*/ 0 60000 65536"/>
                <a:gd name="T12" fmla="*/ 0 60000 65536"/>
                <a:gd name="T13" fmla="*/ 0 60000 65536"/>
                <a:gd name="T14" fmla="*/ 0 60000 65536"/>
                <a:gd name="T15" fmla="*/ 0 w 570"/>
                <a:gd name="T16" fmla="*/ 0 h 1126"/>
                <a:gd name="T17" fmla="*/ 570 w 570"/>
                <a:gd name="T18" fmla="*/ 1126 h 1126"/>
              </a:gdLst>
              <a:ahLst/>
              <a:cxnLst>
                <a:cxn ang="T10">
                  <a:pos x="T0" y="T1"/>
                </a:cxn>
                <a:cxn ang="T11">
                  <a:pos x="T2" y="T3"/>
                </a:cxn>
                <a:cxn ang="T12">
                  <a:pos x="T4" y="T5"/>
                </a:cxn>
                <a:cxn ang="T13">
                  <a:pos x="T6" y="T7"/>
                </a:cxn>
                <a:cxn ang="T14">
                  <a:pos x="T8" y="T9"/>
                </a:cxn>
              </a:cxnLst>
              <a:rect l="T15" t="T16" r="T17" b="T18"/>
              <a:pathLst>
                <a:path w="570" h="1126">
                  <a:moveTo>
                    <a:pt x="570" y="781"/>
                  </a:moveTo>
                  <a:lnTo>
                    <a:pt x="0" y="0"/>
                  </a:lnTo>
                  <a:lnTo>
                    <a:pt x="0" y="345"/>
                  </a:lnTo>
                  <a:lnTo>
                    <a:pt x="570" y="1126"/>
                  </a:lnTo>
                  <a:lnTo>
                    <a:pt x="570" y="781"/>
                  </a:lnTo>
                  <a:close/>
                </a:path>
              </a:pathLst>
            </a:custGeom>
            <a:solidFill>
              <a:srgbClr val="800000"/>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65" name="Freeform 6"/>
            <p:cNvSpPr>
              <a:spLocks/>
            </p:cNvSpPr>
            <p:nvPr/>
          </p:nvSpPr>
          <p:spPr bwMode="auto">
            <a:xfrm>
              <a:off x="4116388" y="3649663"/>
              <a:ext cx="452438" cy="669925"/>
            </a:xfrm>
            <a:custGeom>
              <a:avLst/>
              <a:gdLst>
                <a:gd name="T0" fmla="*/ 0 w 570"/>
                <a:gd name="T1" fmla="*/ 38615369 h 842"/>
                <a:gd name="T2" fmla="*/ 15120954 w 570"/>
                <a:gd name="T3" fmla="*/ 34817007 h 842"/>
                <a:gd name="T4" fmla="*/ 31502384 w 570"/>
                <a:gd name="T5" fmla="*/ 31651970 h 842"/>
                <a:gd name="T6" fmla="*/ 31502384 w 570"/>
                <a:gd name="T7" fmla="*/ 31651970 h 842"/>
                <a:gd name="T8" fmla="*/ 47252776 w 570"/>
                <a:gd name="T9" fmla="*/ 29119464 h 842"/>
                <a:gd name="T10" fmla="*/ 63634212 w 570"/>
                <a:gd name="T11" fmla="*/ 25954421 h 842"/>
                <a:gd name="T12" fmla="*/ 63634212 w 570"/>
                <a:gd name="T13" fmla="*/ 25954421 h 842"/>
                <a:gd name="T14" fmla="*/ 79385397 w 570"/>
                <a:gd name="T15" fmla="*/ 23422710 h 842"/>
                <a:gd name="T16" fmla="*/ 95135789 w 570"/>
                <a:gd name="T17" fmla="*/ 20256877 h 842"/>
                <a:gd name="T18" fmla="*/ 95135789 w 570"/>
                <a:gd name="T19" fmla="*/ 20256877 h 842"/>
                <a:gd name="T20" fmla="*/ 111517238 w 570"/>
                <a:gd name="T21" fmla="*/ 17091841 h 842"/>
                <a:gd name="T22" fmla="*/ 127268423 w 570"/>
                <a:gd name="T23" fmla="*/ 15192660 h 842"/>
                <a:gd name="T24" fmla="*/ 127268423 w 570"/>
                <a:gd name="T25" fmla="*/ 15192660 h 842"/>
                <a:gd name="T26" fmla="*/ 143649053 w 570"/>
                <a:gd name="T27" fmla="*/ 13293478 h 842"/>
                <a:gd name="T28" fmla="*/ 159400239 w 570"/>
                <a:gd name="T29" fmla="*/ 11394294 h 842"/>
                <a:gd name="T30" fmla="*/ 159400239 w 570"/>
                <a:gd name="T31" fmla="*/ 11394294 h 842"/>
                <a:gd name="T32" fmla="*/ 176411107 w 570"/>
                <a:gd name="T33" fmla="*/ 9495909 h 842"/>
                <a:gd name="T34" fmla="*/ 192792530 w 570"/>
                <a:gd name="T35" fmla="*/ 7596728 h 842"/>
                <a:gd name="T36" fmla="*/ 192792530 w 570"/>
                <a:gd name="T37" fmla="*/ 7596728 h 842"/>
                <a:gd name="T38" fmla="*/ 208543765 w 570"/>
                <a:gd name="T39" fmla="*/ 5697545 h 842"/>
                <a:gd name="T40" fmla="*/ 225554633 w 570"/>
                <a:gd name="T41" fmla="*/ 4430894 h 842"/>
                <a:gd name="T42" fmla="*/ 225554633 w 570"/>
                <a:gd name="T43" fmla="*/ 4430894 h 842"/>
                <a:gd name="T44" fmla="*/ 241935263 w 570"/>
                <a:gd name="T45" fmla="*/ 3798364 h 842"/>
                <a:gd name="T46" fmla="*/ 258946924 w 570"/>
                <a:gd name="T47" fmla="*/ 2532507 h 842"/>
                <a:gd name="T48" fmla="*/ 258946924 w 570"/>
                <a:gd name="T49" fmla="*/ 2532507 h 842"/>
                <a:gd name="T50" fmla="*/ 275957792 w 570"/>
                <a:gd name="T51" fmla="*/ 1899182 h 842"/>
                <a:gd name="T52" fmla="*/ 292338422 w 570"/>
                <a:gd name="T53" fmla="*/ 633326 h 842"/>
                <a:gd name="T54" fmla="*/ 292338422 w 570"/>
                <a:gd name="T55" fmla="*/ 633326 h 842"/>
                <a:gd name="T56" fmla="*/ 309350084 w 570"/>
                <a:gd name="T57" fmla="*/ 633326 h 842"/>
                <a:gd name="T58" fmla="*/ 325100475 w 570"/>
                <a:gd name="T59" fmla="*/ 0 h 842"/>
                <a:gd name="T60" fmla="*/ 325100475 w 570"/>
                <a:gd name="T61" fmla="*/ 0 h 842"/>
                <a:gd name="T62" fmla="*/ 342112137 w 570"/>
                <a:gd name="T63" fmla="*/ 0 h 842"/>
                <a:gd name="T64" fmla="*/ 359123005 w 570"/>
                <a:gd name="T65" fmla="*/ 0 h 842"/>
                <a:gd name="T66" fmla="*/ 359123005 w 570"/>
                <a:gd name="T67" fmla="*/ 533016084 h 8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70"/>
                <a:gd name="T103" fmla="*/ 0 h 842"/>
                <a:gd name="T104" fmla="*/ 570 w 570"/>
                <a:gd name="T105" fmla="*/ 842 h 8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70" h="842">
                  <a:moveTo>
                    <a:pt x="0" y="61"/>
                  </a:moveTo>
                  <a:lnTo>
                    <a:pt x="0" y="61"/>
                  </a:lnTo>
                  <a:lnTo>
                    <a:pt x="24" y="55"/>
                  </a:lnTo>
                  <a:lnTo>
                    <a:pt x="50" y="50"/>
                  </a:lnTo>
                  <a:lnTo>
                    <a:pt x="75" y="46"/>
                  </a:lnTo>
                  <a:lnTo>
                    <a:pt x="101" y="41"/>
                  </a:lnTo>
                  <a:lnTo>
                    <a:pt x="126" y="37"/>
                  </a:lnTo>
                  <a:lnTo>
                    <a:pt x="151" y="32"/>
                  </a:lnTo>
                  <a:lnTo>
                    <a:pt x="177" y="27"/>
                  </a:lnTo>
                  <a:lnTo>
                    <a:pt x="202" y="24"/>
                  </a:lnTo>
                  <a:lnTo>
                    <a:pt x="228" y="21"/>
                  </a:lnTo>
                  <a:lnTo>
                    <a:pt x="253" y="18"/>
                  </a:lnTo>
                  <a:lnTo>
                    <a:pt x="280" y="15"/>
                  </a:lnTo>
                  <a:lnTo>
                    <a:pt x="306" y="12"/>
                  </a:lnTo>
                  <a:lnTo>
                    <a:pt x="331" y="9"/>
                  </a:lnTo>
                  <a:lnTo>
                    <a:pt x="358" y="7"/>
                  </a:lnTo>
                  <a:lnTo>
                    <a:pt x="384" y="6"/>
                  </a:lnTo>
                  <a:lnTo>
                    <a:pt x="411" y="4"/>
                  </a:lnTo>
                  <a:lnTo>
                    <a:pt x="438" y="3"/>
                  </a:lnTo>
                  <a:lnTo>
                    <a:pt x="464" y="1"/>
                  </a:lnTo>
                  <a:lnTo>
                    <a:pt x="491" y="1"/>
                  </a:lnTo>
                  <a:lnTo>
                    <a:pt x="516" y="0"/>
                  </a:lnTo>
                  <a:lnTo>
                    <a:pt x="543" y="0"/>
                  </a:lnTo>
                  <a:lnTo>
                    <a:pt x="570" y="0"/>
                  </a:lnTo>
                  <a:lnTo>
                    <a:pt x="570" y="842"/>
                  </a:lnTo>
                  <a:lnTo>
                    <a:pt x="0" y="61"/>
                  </a:lnTo>
                  <a:close/>
                </a:path>
              </a:pathLst>
            </a:custGeom>
            <a:solidFill>
              <a:srgbClr val="FF0000"/>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66" name="Freeform 7"/>
            <p:cNvSpPr>
              <a:spLocks/>
            </p:cNvSpPr>
            <p:nvPr/>
          </p:nvSpPr>
          <p:spPr bwMode="auto">
            <a:xfrm>
              <a:off x="4338638" y="3187700"/>
              <a:ext cx="68263" cy="474662"/>
            </a:xfrm>
            <a:custGeom>
              <a:avLst/>
              <a:gdLst>
                <a:gd name="T0" fmla="*/ 84724327 w 55"/>
                <a:gd name="T1" fmla="*/ 0 h 389"/>
                <a:gd name="T2" fmla="*/ 84724327 w 55"/>
                <a:gd name="T3" fmla="*/ 84868113 h 389"/>
                <a:gd name="T4" fmla="*/ 0 w 55"/>
                <a:gd name="T5" fmla="*/ 579187668 h 389"/>
                <a:gd name="T6" fmla="*/ 0 60000 65536"/>
                <a:gd name="T7" fmla="*/ 0 60000 65536"/>
                <a:gd name="T8" fmla="*/ 0 60000 65536"/>
                <a:gd name="T9" fmla="*/ 0 w 55"/>
                <a:gd name="T10" fmla="*/ 0 h 389"/>
                <a:gd name="T11" fmla="*/ 55 w 55"/>
                <a:gd name="T12" fmla="*/ 389 h 389"/>
              </a:gdLst>
              <a:ahLst/>
              <a:cxnLst>
                <a:cxn ang="T6">
                  <a:pos x="T0" y="T1"/>
                </a:cxn>
                <a:cxn ang="T7">
                  <a:pos x="T2" y="T3"/>
                </a:cxn>
                <a:cxn ang="T8">
                  <a:pos x="T4" y="T5"/>
                </a:cxn>
              </a:cxnLst>
              <a:rect l="T9" t="T10" r="T11" b="T12"/>
              <a:pathLst>
                <a:path w="55" h="389">
                  <a:moveTo>
                    <a:pt x="55" y="0"/>
                  </a:moveTo>
                  <a:lnTo>
                    <a:pt x="55" y="57"/>
                  </a:lnTo>
                  <a:lnTo>
                    <a:pt x="0" y="389"/>
                  </a:lnTo>
                </a:path>
              </a:pathLst>
            </a:custGeom>
            <a:noFill/>
            <a:ln w="0">
              <a:solidFill>
                <a:srgbClr val="FFFF00"/>
              </a:solidFill>
              <a:round/>
              <a:headEnd/>
              <a:tailEnd/>
            </a:ln>
          </p:spPr>
          <p:txBody>
            <a:bodyPr/>
            <a:lstStyle/>
            <a:p>
              <a:pPr algn="l" rtl="0" fontAlgn="base">
                <a:spcBef>
                  <a:spcPct val="0"/>
                </a:spcBef>
                <a:spcAft>
                  <a:spcPct val="0"/>
                </a:spcAft>
              </a:pPr>
              <a:endParaRPr lang="en-GB" kern="1200">
                <a:solidFill>
                  <a:srgbClr val="FFFF00"/>
                </a:solidFill>
                <a:latin typeface="Calibri" pitchFamily="34" charset="0"/>
                <a:ea typeface="+mn-ea"/>
                <a:cs typeface="+mn-cs"/>
              </a:endParaRPr>
            </a:p>
          </p:txBody>
        </p:sp>
        <p:sp>
          <p:nvSpPr>
            <p:cNvPr id="19467" name="Freeform 8"/>
            <p:cNvSpPr>
              <a:spLocks/>
            </p:cNvSpPr>
            <p:nvPr/>
          </p:nvSpPr>
          <p:spPr bwMode="auto">
            <a:xfrm>
              <a:off x="3408363" y="4000500"/>
              <a:ext cx="1023938" cy="627062"/>
            </a:xfrm>
            <a:custGeom>
              <a:avLst/>
              <a:gdLst>
                <a:gd name="T0" fmla="*/ 813381603 w 1289"/>
                <a:gd name="T1" fmla="*/ 280287214 h 791"/>
                <a:gd name="T2" fmla="*/ 0 w 1289"/>
                <a:gd name="T3" fmla="*/ 0 h 791"/>
                <a:gd name="T4" fmla="*/ 0 w 1289"/>
                <a:gd name="T5" fmla="*/ 216185801 h 791"/>
                <a:gd name="T6" fmla="*/ 813381603 w 1289"/>
                <a:gd name="T7" fmla="*/ 497100869 h 791"/>
                <a:gd name="T8" fmla="*/ 813381603 w 1289"/>
                <a:gd name="T9" fmla="*/ 280287214 h 791"/>
                <a:gd name="T10" fmla="*/ 0 60000 65536"/>
                <a:gd name="T11" fmla="*/ 0 60000 65536"/>
                <a:gd name="T12" fmla="*/ 0 60000 65536"/>
                <a:gd name="T13" fmla="*/ 0 60000 65536"/>
                <a:gd name="T14" fmla="*/ 0 60000 65536"/>
                <a:gd name="T15" fmla="*/ 0 w 1289"/>
                <a:gd name="T16" fmla="*/ 0 h 791"/>
                <a:gd name="T17" fmla="*/ 1289 w 1289"/>
                <a:gd name="T18" fmla="*/ 791 h 791"/>
              </a:gdLst>
              <a:ahLst/>
              <a:cxnLst>
                <a:cxn ang="T10">
                  <a:pos x="T0" y="T1"/>
                </a:cxn>
                <a:cxn ang="T11">
                  <a:pos x="T2" y="T3"/>
                </a:cxn>
                <a:cxn ang="T12">
                  <a:pos x="T4" y="T5"/>
                </a:cxn>
                <a:cxn ang="T13">
                  <a:pos x="T6" y="T7"/>
                </a:cxn>
                <a:cxn ang="T14">
                  <a:pos x="T8" y="T9"/>
                </a:cxn>
              </a:cxnLst>
              <a:rect l="T15" t="T16" r="T17" b="T18"/>
              <a:pathLst>
                <a:path w="1289" h="791">
                  <a:moveTo>
                    <a:pt x="1289" y="446"/>
                  </a:moveTo>
                  <a:lnTo>
                    <a:pt x="0" y="0"/>
                  </a:lnTo>
                  <a:lnTo>
                    <a:pt x="0" y="344"/>
                  </a:lnTo>
                  <a:lnTo>
                    <a:pt x="1289" y="791"/>
                  </a:lnTo>
                  <a:lnTo>
                    <a:pt x="1289" y="446"/>
                  </a:lnTo>
                  <a:close/>
                </a:path>
              </a:pathLst>
            </a:custGeom>
            <a:solidFill>
              <a:srgbClr val="003366"/>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68" name="Freeform 9"/>
            <p:cNvSpPr>
              <a:spLocks/>
            </p:cNvSpPr>
            <p:nvPr/>
          </p:nvSpPr>
          <p:spPr bwMode="auto">
            <a:xfrm>
              <a:off x="3408363" y="3733800"/>
              <a:ext cx="1023938" cy="620712"/>
            </a:xfrm>
            <a:custGeom>
              <a:avLst/>
              <a:gdLst>
                <a:gd name="T0" fmla="*/ 0 w 1289"/>
                <a:gd name="T1" fmla="*/ 210340335 h 781"/>
                <a:gd name="T2" fmla="*/ 8834146 w 1289"/>
                <a:gd name="T3" fmla="*/ 202760608 h 781"/>
                <a:gd name="T4" fmla="*/ 17668292 w 1289"/>
                <a:gd name="T5" fmla="*/ 195180930 h 781"/>
                <a:gd name="T6" fmla="*/ 17668292 w 1289"/>
                <a:gd name="T7" fmla="*/ 195180930 h 781"/>
                <a:gd name="T8" fmla="*/ 27133962 w 1289"/>
                <a:gd name="T9" fmla="*/ 187600457 h 781"/>
                <a:gd name="T10" fmla="*/ 37230352 w 1289"/>
                <a:gd name="T11" fmla="*/ 180652618 h 781"/>
                <a:gd name="T12" fmla="*/ 37230352 w 1289"/>
                <a:gd name="T13" fmla="*/ 180652618 h 781"/>
                <a:gd name="T14" fmla="*/ 47325948 w 1289"/>
                <a:gd name="T15" fmla="*/ 172441101 h 781"/>
                <a:gd name="T16" fmla="*/ 56791624 w 1289"/>
                <a:gd name="T17" fmla="*/ 164861423 h 781"/>
                <a:gd name="T18" fmla="*/ 56791624 w 1289"/>
                <a:gd name="T19" fmla="*/ 164861423 h 781"/>
                <a:gd name="T20" fmla="*/ 68150262 w 1289"/>
                <a:gd name="T21" fmla="*/ 157912789 h 781"/>
                <a:gd name="T22" fmla="*/ 78245858 w 1289"/>
                <a:gd name="T23" fmla="*/ 151596788 h 781"/>
                <a:gd name="T24" fmla="*/ 78245858 w 1289"/>
                <a:gd name="T25" fmla="*/ 151596788 h 781"/>
                <a:gd name="T26" fmla="*/ 88973769 w 1289"/>
                <a:gd name="T27" fmla="*/ 143385272 h 781"/>
                <a:gd name="T28" fmla="*/ 100331612 w 1289"/>
                <a:gd name="T29" fmla="*/ 137068476 h 781"/>
                <a:gd name="T30" fmla="*/ 100331612 w 1289"/>
                <a:gd name="T31" fmla="*/ 137068476 h 781"/>
                <a:gd name="T32" fmla="*/ 111058754 w 1289"/>
                <a:gd name="T33" fmla="*/ 130120636 h 781"/>
                <a:gd name="T34" fmla="*/ 123679639 w 1289"/>
                <a:gd name="T35" fmla="*/ 123172002 h 781"/>
                <a:gd name="T36" fmla="*/ 123679639 w 1289"/>
                <a:gd name="T37" fmla="*/ 123172002 h 781"/>
                <a:gd name="T38" fmla="*/ 134406756 w 1289"/>
                <a:gd name="T39" fmla="*/ 116224163 h 781"/>
                <a:gd name="T40" fmla="*/ 146396120 w 1289"/>
                <a:gd name="T41" fmla="*/ 110539206 h 781"/>
                <a:gd name="T42" fmla="*/ 146396120 w 1289"/>
                <a:gd name="T43" fmla="*/ 110539206 h 781"/>
                <a:gd name="T44" fmla="*/ 158385484 w 1289"/>
                <a:gd name="T45" fmla="*/ 103591341 h 781"/>
                <a:gd name="T46" fmla="*/ 171637095 w 1289"/>
                <a:gd name="T47" fmla="*/ 97906384 h 781"/>
                <a:gd name="T48" fmla="*/ 171637095 w 1289"/>
                <a:gd name="T49" fmla="*/ 97906384 h 781"/>
                <a:gd name="T50" fmla="*/ 183626460 w 1289"/>
                <a:gd name="T51" fmla="*/ 90957750 h 781"/>
                <a:gd name="T52" fmla="*/ 196877277 w 1289"/>
                <a:gd name="T53" fmla="*/ 85272793 h 781"/>
                <a:gd name="T54" fmla="*/ 196877277 w 1289"/>
                <a:gd name="T55" fmla="*/ 85272793 h 781"/>
                <a:gd name="T56" fmla="*/ 209498211 w 1289"/>
                <a:gd name="T57" fmla="*/ 79587836 h 781"/>
                <a:gd name="T58" fmla="*/ 222749029 w 1289"/>
                <a:gd name="T59" fmla="*/ 73903673 h 781"/>
                <a:gd name="T60" fmla="*/ 222749029 w 1289"/>
                <a:gd name="T61" fmla="*/ 73903673 h 781"/>
                <a:gd name="T62" fmla="*/ 236000640 w 1289"/>
                <a:gd name="T63" fmla="*/ 67586878 h 781"/>
                <a:gd name="T64" fmla="*/ 249252252 w 1289"/>
                <a:gd name="T65" fmla="*/ 61901920 h 781"/>
                <a:gd name="T66" fmla="*/ 249252252 w 1289"/>
                <a:gd name="T67" fmla="*/ 61901920 h 781"/>
                <a:gd name="T68" fmla="*/ 263134590 w 1289"/>
                <a:gd name="T69" fmla="*/ 56848802 h 781"/>
                <a:gd name="T70" fmla="*/ 277016928 w 1289"/>
                <a:gd name="T71" fmla="*/ 51163832 h 781"/>
                <a:gd name="T72" fmla="*/ 277016928 w 1289"/>
                <a:gd name="T73" fmla="*/ 51163832 h 781"/>
                <a:gd name="T74" fmla="*/ 290899266 w 1289"/>
                <a:gd name="T75" fmla="*/ 46742552 h 781"/>
                <a:gd name="T76" fmla="*/ 305412330 w 1289"/>
                <a:gd name="T77" fmla="*/ 41689433 h 781"/>
                <a:gd name="T78" fmla="*/ 305412330 w 1289"/>
                <a:gd name="T79" fmla="*/ 41689433 h 781"/>
                <a:gd name="T80" fmla="*/ 319294668 w 1289"/>
                <a:gd name="T81" fmla="*/ 36635520 h 781"/>
                <a:gd name="T82" fmla="*/ 333177006 w 1289"/>
                <a:gd name="T83" fmla="*/ 31582401 h 781"/>
                <a:gd name="T84" fmla="*/ 333177006 w 1289"/>
                <a:gd name="T85" fmla="*/ 31582401 h 781"/>
                <a:gd name="T86" fmla="*/ 348321592 w 1289"/>
                <a:gd name="T87" fmla="*/ 27161121 h 781"/>
                <a:gd name="T88" fmla="*/ 362203930 w 1289"/>
                <a:gd name="T89" fmla="*/ 23370879 h 781"/>
                <a:gd name="T90" fmla="*/ 362203930 w 1289"/>
                <a:gd name="T91" fmla="*/ 23370879 h 781"/>
                <a:gd name="T92" fmla="*/ 377348515 w 1289"/>
                <a:gd name="T93" fmla="*/ 18317760 h 781"/>
                <a:gd name="T94" fmla="*/ 392493100 w 1289"/>
                <a:gd name="T95" fmla="*/ 14528318 h 781"/>
                <a:gd name="T96" fmla="*/ 392493100 w 1289"/>
                <a:gd name="T97" fmla="*/ 14528318 h 781"/>
                <a:gd name="T98" fmla="*/ 407637686 w 1289"/>
                <a:gd name="T99" fmla="*/ 10738079 h 781"/>
                <a:gd name="T100" fmla="*/ 422781576 w 1289"/>
                <a:gd name="T101" fmla="*/ 6316797 h 781"/>
                <a:gd name="T102" fmla="*/ 422781576 w 1289"/>
                <a:gd name="T103" fmla="*/ 6316797 h 781"/>
                <a:gd name="T104" fmla="*/ 438556888 w 1289"/>
                <a:gd name="T105" fmla="*/ 2526560 h 781"/>
                <a:gd name="T106" fmla="*/ 453701473 w 1289"/>
                <a:gd name="T107" fmla="*/ 0 h 781"/>
                <a:gd name="T108" fmla="*/ 813381603 w 1289"/>
                <a:gd name="T109" fmla="*/ 493320642 h 7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89"/>
                <a:gd name="T166" fmla="*/ 0 h 781"/>
                <a:gd name="T167" fmla="*/ 1289 w 1289"/>
                <a:gd name="T168" fmla="*/ 781 h 7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89" h="781">
                  <a:moveTo>
                    <a:pt x="0" y="333"/>
                  </a:moveTo>
                  <a:lnTo>
                    <a:pt x="0" y="333"/>
                  </a:lnTo>
                  <a:lnTo>
                    <a:pt x="14" y="321"/>
                  </a:lnTo>
                  <a:lnTo>
                    <a:pt x="28" y="309"/>
                  </a:lnTo>
                  <a:lnTo>
                    <a:pt x="43" y="297"/>
                  </a:lnTo>
                  <a:lnTo>
                    <a:pt x="59" y="286"/>
                  </a:lnTo>
                  <a:lnTo>
                    <a:pt x="75" y="273"/>
                  </a:lnTo>
                  <a:lnTo>
                    <a:pt x="90" y="261"/>
                  </a:lnTo>
                  <a:lnTo>
                    <a:pt x="108" y="250"/>
                  </a:lnTo>
                  <a:lnTo>
                    <a:pt x="124" y="240"/>
                  </a:lnTo>
                  <a:lnTo>
                    <a:pt x="141" y="227"/>
                  </a:lnTo>
                  <a:lnTo>
                    <a:pt x="159" y="217"/>
                  </a:lnTo>
                  <a:lnTo>
                    <a:pt x="176" y="206"/>
                  </a:lnTo>
                  <a:lnTo>
                    <a:pt x="196" y="195"/>
                  </a:lnTo>
                  <a:lnTo>
                    <a:pt x="213" y="184"/>
                  </a:lnTo>
                  <a:lnTo>
                    <a:pt x="232" y="175"/>
                  </a:lnTo>
                  <a:lnTo>
                    <a:pt x="251" y="164"/>
                  </a:lnTo>
                  <a:lnTo>
                    <a:pt x="272" y="155"/>
                  </a:lnTo>
                  <a:lnTo>
                    <a:pt x="291" y="144"/>
                  </a:lnTo>
                  <a:lnTo>
                    <a:pt x="312" y="135"/>
                  </a:lnTo>
                  <a:lnTo>
                    <a:pt x="332" y="126"/>
                  </a:lnTo>
                  <a:lnTo>
                    <a:pt x="353" y="117"/>
                  </a:lnTo>
                  <a:lnTo>
                    <a:pt x="374" y="107"/>
                  </a:lnTo>
                  <a:lnTo>
                    <a:pt x="395" y="98"/>
                  </a:lnTo>
                  <a:lnTo>
                    <a:pt x="417" y="90"/>
                  </a:lnTo>
                  <a:lnTo>
                    <a:pt x="439" y="81"/>
                  </a:lnTo>
                  <a:lnTo>
                    <a:pt x="461" y="74"/>
                  </a:lnTo>
                  <a:lnTo>
                    <a:pt x="484" y="66"/>
                  </a:lnTo>
                  <a:lnTo>
                    <a:pt x="506" y="58"/>
                  </a:lnTo>
                  <a:lnTo>
                    <a:pt x="528" y="50"/>
                  </a:lnTo>
                  <a:lnTo>
                    <a:pt x="552" y="43"/>
                  </a:lnTo>
                  <a:lnTo>
                    <a:pt x="574" y="37"/>
                  </a:lnTo>
                  <a:lnTo>
                    <a:pt x="598" y="29"/>
                  </a:lnTo>
                  <a:lnTo>
                    <a:pt x="622" y="23"/>
                  </a:lnTo>
                  <a:lnTo>
                    <a:pt x="646" y="17"/>
                  </a:lnTo>
                  <a:lnTo>
                    <a:pt x="670" y="10"/>
                  </a:lnTo>
                  <a:lnTo>
                    <a:pt x="695" y="4"/>
                  </a:lnTo>
                  <a:lnTo>
                    <a:pt x="719" y="0"/>
                  </a:lnTo>
                  <a:lnTo>
                    <a:pt x="1289" y="781"/>
                  </a:lnTo>
                  <a:lnTo>
                    <a:pt x="0" y="333"/>
                  </a:lnTo>
                  <a:close/>
                </a:path>
              </a:pathLst>
            </a:custGeom>
            <a:solidFill>
              <a:srgbClr val="0066CC"/>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69" name="Freeform 10"/>
            <p:cNvSpPr>
              <a:spLocks/>
            </p:cNvSpPr>
            <p:nvPr/>
          </p:nvSpPr>
          <p:spPr bwMode="auto">
            <a:xfrm>
              <a:off x="3332163" y="3646488"/>
              <a:ext cx="323850" cy="195262"/>
            </a:xfrm>
            <a:custGeom>
              <a:avLst/>
              <a:gdLst>
                <a:gd name="T0" fmla="*/ 0 w 256"/>
                <a:gd name="T1" fmla="*/ 0 h 160"/>
                <a:gd name="T2" fmla="*/ 91218168 w 256"/>
                <a:gd name="T3" fmla="*/ 0 h 160"/>
                <a:gd name="T4" fmla="*/ 409682863 w 256"/>
                <a:gd name="T5" fmla="*/ 238295289 h 160"/>
                <a:gd name="T6" fmla="*/ 0 60000 65536"/>
                <a:gd name="T7" fmla="*/ 0 60000 65536"/>
                <a:gd name="T8" fmla="*/ 0 60000 65536"/>
                <a:gd name="T9" fmla="*/ 0 w 256"/>
                <a:gd name="T10" fmla="*/ 0 h 160"/>
                <a:gd name="T11" fmla="*/ 256 w 256"/>
                <a:gd name="T12" fmla="*/ 160 h 160"/>
              </a:gdLst>
              <a:ahLst/>
              <a:cxnLst>
                <a:cxn ang="T6">
                  <a:pos x="T0" y="T1"/>
                </a:cxn>
                <a:cxn ang="T7">
                  <a:pos x="T2" y="T3"/>
                </a:cxn>
                <a:cxn ang="T8">
                  <a:pos x="T4" y="T5"/>
                </a:cxn>
              </a:cxnLst>
              <a:rect l="T9" t="T10" r="T11" b="T12"/>
              <a:pathLst>
                <a:path w="256" h="160">
                  <a:moveTo>
                    <a:pt x="0" y="0"/>
                  </a:moveTo>
                  <a:lnTo>
                    <a:pt x="57" y="0"/>
                  </a:lnTo>
                  <a:lnTo>
                    <a:pt x="256" y="160"/>
                  </a:lnTo>
                </a:path>
              </a:pathLst>
            </a:custGeom>
            <a:noFill/>
            <a:ln w="0">
              <a:solidFill>
                <a:srgbClr val="FFFF00"/>
              </a:solidFill>
              <a:round/>
              <a:headEnd/>
              <a:tailEnd/>
            </a:ln>
          </p:spPr>
          <p:txBody>
            <a:bodyPr/>
            <a:lstStyle/>
            <a:p>
              <a:pPr algn="l" rtl="0" fontAlgn="base">
                <a:spcBef>
                  <a:spcPct val="0"/>
                </a:spcBef>
                <a:spcAft>
                  <a:spcPct val="0"/>
                </a:spcAft>
              </a:pPr>
              <a:endParaRPr lang="en-GB" kern="1200">
                <a:solidFill>
                  <a:srgbClr val="FFFF00"/>
                </a:solidFill>
                <a:latin typeface="Calibri" pitchFamily="34" charset="0"/>
                <a:ea typeface="+mn-ea"/>
                <a:cs typeface="+mn-cs"/>
              </a:endParaRPr>
            </a:p>
          </p:txBody>
        </p:sp>
        <p:sp>
          <p:nvSpPr>
            <p:cNvPr id="19470" name="Freeform 11"/>
            <p:cNvSpPr>
              <a:spLocks/>
            </p:cNvSpPr>
            <p:nvPr/>
          </p:nvSpPr>
          <p:spPr bwMode="auto">
            <a:xfrm>
              <a:off x="4816475" y="4225925"/>
              <a:ext cx="1182688" cy="400050"/>
            </a:xfrm>
            <a:custGeom>
              <a:avLst/>
              <a:gdLst>
                <a:gd name="T0" fmla="*/ 0 w 1492"/>
                <a:gd name="T1" fmla="*/ 100176013 h 504"/>
                <a:gd name="T2" fmla="*/ 937500696 w 1492"/>
                <a:gd name="T3" fmla="*/ 0 h 504"/>
                <a:gd name="T4" fmla="*/ 937500696 w 1492"/>
                <a:gd name="T5" fmla="*/ 216733484 h 504"/>
                <a:gd name="T6" fmla="*/ 0 w 1492"/>
                <a:gd name="T7" fmla="*/ 317539710 h 504"/>
                <a:gd name="T8" fmla="*/ 0 w 1492"/>
                <a:gd name="T9" fmla="*/ 100176013 h 504"/>
                <a:gd name="T10" fmla="*/ 0 60000 65536"/>
                <a:gd name="T11" fmla="*/ 0 60000 65536"/>
                <a:gd name="T12" fmla="*/ 0 60000 65536"/>
                <a:gd name="T13" fmla="*/ 0 60000 65536"/>
                <a:gd name="T14" fmla="*/ 0 60000 65536"/>
                <a:gd name="T15" fmla="*/ 0 w 1492"/>
                <a:gd name="T16" fmla="*/ 0 h 504"/>
                <a:gd name="T17" fmla="*/ 1492 w 1492"/>
                <a:gd name="T18" fmla="*/ 504 h 504"/>
              </a:gdLst>
              <a:ahLst/>
              <a:cxnLst>
                <a:cxn ang="T10">
                  <a:pos x="T0" y="T1"/>
                </a:cxn>
                <a:cxn ang="T11">
                  <a:pos x="T2" y="T3"/>
                </a:cxn>
                <a:cxn ang="T12">
                  <a:pos x="T4" y="T5"/>
                </a:cxn>
                <a:cxn ang="T13">
                  <a:pos x="T6" y="T7"/>
                </a:cxn>
                <a:cxn ang="T14">
                  <a:pos x="T8" y="T9"/>
                </a:cxn>
              </a:cxnLst>
              <a:rect l="T15" t="T16" r="T17" b="T18"/>
              <a:pathLst>
                <a:path w="1492" h="504">
                  <a:moveTo>
                    <a:pt x="0" y="159"/>
                  </a:moveTo>
                  <a:lnTo>
                    <a:pt x="1492" y="0"/>
                  </a:lnTo>
                  <a:lnTo>
                    <a:pt x="1492" y="344"/>
                  </a:lnTo>
                  <a:lnTo>
                    <a:pt x="0" y="504"/>
                  </a:lnTo>
                  <a:lnTo>
                    <a:pt x="0" y="159"/>
                  </a:lnTo>
                  <a:close/>
                </a:path>
              </a:pathLst>
            </a:custGeom>
            <a:solidFill>
              <a:srgbClr val="4D4D80"/>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71" name="Freeform 12"/>
            <p:cNvSpPr>
              <a:spLocks/>
            </p:cNvSpPr>
            <p:nvPr/>
          </p:nvSpPr>
          <p:spPr bwMode="auto">
            <a:xfrm>
              <a:off x="4816475" y="3684588"/>
              <a:ext cx="1182688" cy="668337"/>
            </a:xfrm>
            <a:custGeom>
              <a:avLst/>
              <a:gdLst>
                <a:gd name="T0" fmla="*/ 16337266 w 1492"/>
                <a:gd name="T1" fmla="*/ 0 h 842"/>
                <a:gd name="T2" fmla="*/ 33302339 w 1492"/>
                <a:gd name="T3" fmla="*/ 0 h 842"/>
                <a:gd name="T4" fmla="*/ 65976872 w 1492"/>
                <a:gd name="T5" fmla="*/ 630237 h 842"/>
                <a:gd name="T6" fmla="*/ 82942731 w 1492"/>
                <a:gd name="T7" fmla="*/ 1889918 h 842"/>
                <a:gd name="T8" fmla="*/ 99907799 w 1492"/>
                <a:gd name="T9" fmla="*/ 2520154 h 842"/>
                <a:gd name="T10" fmla="*/ 133210151 w 1492"/>
                <a:gd name="T11" fmla="*/ 4410072 h 842"/>
                <a:gd name="T12" fmla="*/ 148919603 w 1492"/>
                <a:gd name="T13" fmla="*/ 5670546 h 842"/>
                <a:gd name="T14" fmla="*/ 165884670 w 1492"/>
                <a:gd name="T15" fmla="*/ 7560464 h 842"/>
                <a:gd name="T16" fmla="*/ 197930590 w 1492"/>
                <a:gd name="T17" fmla="*/ 11340298 h 842"/>
                <a:gd name="T18" fmla="*/ 214896499 w 1492"/>
                <a:gd name="T19" fmla="*/ 13231011 h 842"/>
                <a:gd name="T20" fmla="*/ 231233759 w 1492"/>
                <a:gd name="T21" fmla="*/ 15120928 h 842"/>
                <a:gd name="T22" fmla="*/ 263279679 w 1492"/>
                <a:gd name="T23" fmla="*/ 20161235 h 842"/>
                <a:gd name="T24" fmla="*/ 278988339 w 1492"/>
                <a:gd name="T25" fmla="*/ 23311626 h 842"/>
                <a:gd name="T26" fmla="*/ 295325599 w 1492"/>
                <a:gd name="T27" fmla="*/ 25831779 h 842"/>
                <a:gd name="T28" fmla="*/ 326114318 w 1492"/>
                <a:gd name="T29" fmla="*/ 31501536 h 842"/>
                <a:gd name="T30" fmla="*/ 342451578 w 1492"/>
                <a:gd name="T31" fmla="*/ 34651926 h 842"/>
                <a:gd name="T32" fmla="*/ 358160238 w 1492"/>
                <a:gd name="T33" fmla="*/ 38432554 h 842"/>
                <a:gd name="T34" fmla="*/ 388321150 w 1492"/>
                <a:gd name="T35" fmla="*/ 45362778 h 842"/>
                <a:gd name="T36" fmla="*/ 403402002 w 1492"/>
                <a:gd name="T37" fmla="*/ 49142611 h 842"/>
                <a:gd name="T38" fmla="*/ 418482161 w 1492"/>
                <a:gd name="T39" fmla="*/ 52923251 h 842"/>
                <a:gd name="T40" fmla="*/ 448014473 w 1492"/>
                <a:gd name="T41" fmla="*/ 61743392 h 842"/>
                <a:gd name="T42" fmla="*/ 463095326 w 1492"/>
                <a:gd name="T43" fmla="*/ 65524019 h 842"/>
                <a:gd name="T44" fmla="*/ 477547578 w 1492"/>
                <a:gd name="T45" fmla="*/ 70564327 h 842"/>
                <a:gd name="T46" fmla="*/ 506451290 w 1492"/>
                <a:gd name="T47" fmla="*/ 80014704 h 842"/>
                <a:gd name="T48" fmla="*/ 520274943 w 1492"/>
                <a:gd name="T49" fmla="*/ 85055012 h 842"/>
                <a:gd name="T50" fmla="*/ 534098595 w 1492"/>
                <a:gd name="T51" fmla="*/ 90095319 h 842"/>
                <a:gd name="T52" fmla="*/ 561118092 w 1492"/>
                <a:gd name="T53" fmla="*/ 100806170 h 842"/>
                <a:gd name="T54" fmla="*/ 574313144 w 1492"/>
                <a:gd name="T55" fmla="*/ 106476739 h 842"/>
                <a:gd name="T56" fmla="*/ 588136797 w 1492"/>
                <a:gd name="T57" fmla="*/ 112146489 h 842"/>
                <a:gd name="T58" fmla="*/ 614527694 w 1492"/>
                <a:gd name="T59" fmla="*/ 124117815 h 842"/>
                <a:gd name="T60" fmla="*/ 626466339 w 1492"/>
                <a:gd name="T61" fmla="*/ 129787565 h 842"/>
                <a:gd name="T62" fmla="*/ 639662184 w 1492"/>
                <a:gd name="T63" fmla="*/ 136718583 h 842"/>
                <a:gd name="T64" fmla="*/ 663539474 w 1492"/>
                <a:gd name="T65" fmla="*/ 149319351 h 842"/>
                <a:gd name="T66" fmla="*/ 675478118 w 1492"/>
                <a:gd name="T67" fmla="*/ 154989101 h 842"/>
                <a:gd name="T68" fmla="*/ 687416763 w 1492"/>
                <a:gd name="T69" fmla="*/ 161289882 h 842"/>
                <a:gd name="T70" fmla="*/ 709409046 w 1492"/>
                <a:gd name="T71" fmla="*/ 175150330 h 842"/>
                <a:gd name="T72" fmla="*/ 721347690 w 1492"/>
                <a:gd name="T73" fmla="*/ 182081348 h 842"/>
                <a:gd name="T74" fmla="*/ 731401328 w 1492"/>
                <a:gd name="T75" fmla="*/ 189641809 h 842"/>
                <a:gd name="T76" fmla="*/ 752137203 w 1492"/>
                <a:gd name="T77" fmla="*/ 203502257 h 842"/>
                <a:gd name="T78" fmla="*/ 762190840 w 1492"/>
                <a:gd name="T79" fmla="*/ 211062768 h 842"/>
                <a:gd name="T80" fmla="*/ 772244478 w 1492"/>
                <a:gd name="T81" fmla="*/ 218623229 h 842"/>
                <a:gd name="T82" fmla="*/ 791094552 w 1492"/>
                <a:gd name="T83" fmla="*/ 233113913 h 842"/>
                <a:gd name="T84" fmla="*/ 801148190 w 1492"/>
                <a:gd name="T85" fmla="*/ 241304611 h 842"/>
                <a:gd name="T86" fmla="*/ 810573227 w 1492"/>
                <a:gd name="T87" fmla="*/ 248865072 h 842"/>
                <a:gd name="T88" fmla="*/ 827539087 w 1492"/>
                <a:gd name="T89" fmla="*/ 265246468 h 842"/>
                <a:gd name="T90" fmla="*/ 835707915 w 1492"/>
                <a:gd name="T91" fmla="*/ 272806135 h 842"/>
                <a:gd name="T92" fmla="*/ 843247945 w 1492"/>
                <a:gd name="T93" fmla="*/ 280996833 h 842"/>
                <a:gd name="T94" fmla="*/ 858328797 w 1492"/>
                <a:gd name="T95" fmla="*/ 298007671 h 842"/>
                <a:gd name="T96" fmla="*/ 865240227 w 1492"/>
                <a:gd name="T97" fmla="*/ 306198369 h 842"/>
                <a:gd name="T98" fmla="*/ 872152450 w 1492"/>
                <a:gd name="T99" fmla="*/ 314389067 h 842"/>
                <a:gd name="T100" fmla="*/ 885347502 w 1492"/>
                <a:gd name="T101" fmla="*/ 331399905 h 842"/>
                <a:gd name="T102" fmla="*/ 891631124 w 1492"/>
                <a:gd name="T103" fmla="*/ 339590603 h 842"/>
                <a:gd name="T104" fmla="*/ 897286147 w 1492"/>
                <a:gd name="T105" fmla="*/ 348410744 h 842"/>
                <a:gd name="T106" fmla="*/ 908596192 w 1492"/>
                <a:gd name="T107" fmla="*/ 366051819 h 842"/>
                <a:gd name="T108" fmla="*/ 913623407 w 1492"/>
                <a:gd name="T109" fmla="*/ 375502991 h 842"/>
                <a:gd name="T110" fmla="*/ 918649829 w 1492"/>
                <a:gd name="T111" fmla="*/ 384323132 h 842"/>
                <a:gd name="T112" fmla="*/ 926190652 w 1492"/>
                <a:gd name="T113" fmla="*/ 401964207 h 842"/>
                <a:gd name="T114" fmla="*/ 930588474 w 1492"/>
                <a:gd name="T115" fmla="*/ 410785142 h 842"/>
                <a:gd name="T116" fmla="*/ 934359281 w 1492"/>
                <a:gd name="T117" fmla="*/ 420235618 h 842"/>
                <a:gd name="T118" fmla="*/ 0 w 1492"/>
                <a:gd name="T119" fmla="*/ 0 h 84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92"/>
                <a:gd name="T181" fmla="*/ 0 h 842"/>
                <a:gd name="T182" fmla="*/ 1492 w 1492"/>
                <a:gd name="T183" fmla="*/ 842 h 84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92" h="842">
                  <a:moveTo>
                    <a:pt x="0" y="0"/>
                  </a:moveTo>
                  <a:lnTo>
                    <a:pt x="0" y="0"/>
                  </a:lnTo>
                  <a:lnTo>
                    <a:pt x="26" y="0"/>
                  </a:lnTo>
                  <a:lnTo>
                    <a:pt x="53" y="0"/>
                  </a:lnTo>
                  <a:lnTo>
                    <a:pt x="80" y="1"/>
                  </a:lnTo>
                  <a:lnTo>
                    <a:pt x="105" y="1"/>
                  </a:lnTo>
                  <a:lnTo>
                    <a:pt x="132" y="3"/>
                  </a:lnTo>
                  <a:lnTo>
                    <a:pt x="159" y="4"/>
                  </a:lnTo>
                  <a:lnTo>
                    <a:pt x="185" y="6"/>
                  </a:lnTo>
                  <a:lnTo>
                    <a:pt x="212" y="7"/>
                  </a:lnTo>
                  <a:lnTo>
                    <a:pt x="237" y="9"/>
                  </a:lnTo>
                  <a:lnTo>
                    <a:pt x="264" y="12"/>
                  </a:lnTo>
                  <a:lnTo>
                    <a:pt x="290" y="15"/>
                  </a:lnTo>
                  <a:lnTo>
                    <a:pt x="315" y="18"/>
                  </a:lnTo>
                  <a:lnTo>
                    <a:pt x="342" y="21"/>
                  </a:lnTo>
                  <a:lnTo>
                    <a:pt x="368" y="24"/>
                  </a:lnTo>
                  <a:lnTo>
                    <a:pt x="393" y="27"/>
                  </a:lnTo>
                  <a:lnTo>
                    <a:pt x="419" y="32"/>
                  </a:lnTo>
                  <a:lnTo>
                    <a:pt x="444" y="37"/>
                  </a:lnTo>
                  <a:lnTo>
                    <a:pt x="470" y="41"/>
                  </a:lnTo>
                  <a:lnTo>
                    <a:pt x="495" y="46"/>
                  </a:lnTo>
                  <a:lnTo>
                    <a:pt x="519" y="50"/>
                  </a:lnTo>
                  <a:lnTo>
                    <a:pt x="545" y="55"/>
                  </a:lnTo>
                  <a:lnTo>
                    <a:pt x="570" y="61"/>
                  </a:lnTo>
                  <a:lnTo>
                    <a:pt x="594" y="66"/>
                  </a:lnTo>
                  <a:lnTo>
                    <a:pt x="618" y="72"/>
                  </a:lnTo>
                  <a:lnTo>
                    <a:pt x="642" y="78"/>
                  </a:lnTo>
                  <a:lnTo>
                    <a:pt x="666" y="84"/>
                  </a:lnTo>
                  <a:lnTo>
                    <a:pt x="690" y="90"/>
                  </a:lnTo>
                  <a:lnTo>
                    <a:pt x="713" y="98"/>
                  </a:lnTo>
                  <a:lnTo>
                    <a:pt x="737" y="104"/>
                  </a:lnTo>
                  <a:lnTo>
                    <a:pt x="760" y="112"/>
                  </a:lnTo>
                  <a:lnTo>
                    <a:pt x="783" y="120"/>
                  </a:lnTo>
                  <a:lnTo>
                    <a:pt x="806" y="127"/>
                  </a:lnTo>
                  <a:lnTo>
                    <a:pt x="828" y="135"/>
                  </a:lnTo>
                  <a:lnTo>
                    <a:pt x="850" y="143"/>
                  </a:lnTo>
                  <a:lnTo>
                    <a:pt x="873" y="152"/>
                  </a:lnTo>
                  <a:lnTo>
                    <a:pt x="893" y="160"/>
                  </a:lnTo>
                  <a:lnTo>
                    <a:pt x="914" y="169"/>
                  </a:lnTo>
                  <a:lnTo>
                    <a:pt x="936" y="178"/>
                  </a:lnTo>
                  <a:lnTo>
                    <a:pt x="957" y="187"/>
                  </a:lnTo>
                  <a:lnTo>
                    <a:pt x="978" y="197"/>
                  </a:lnTo>
                  <a:lnTo>
                    <a:pt x="997" y="206"/>
                  </a:lnTo>
                  <a:lnTo>
                    <a:pt x="1018" y="217"/>
                  </a:lnTo>
                  <a:lnTo>
                    <a:pt x="1037" y="226"/>
                  </a:lnTo>
                  <a:lnTo>
                    <a:pt x="1056" y="237"/>
                  </a:lnTo>
                  <a:lnTo>
                    <a:pt x="1075" y="246"/>
                  </a:lnTo>
                  <a:lnTo>
                    <a:pt x="1094" y="256"/>
                  </a:lnTo>
                  <a:lnTo>
                    <a:pt x="1111" y="267"/>
                  </a:lnTo>
                  <a:lnTo>
                    <a:pt x="1129" y="278"/>
                  </a:lnTo>
                  <a:lnTo>
                    <a:pt x="1148" y="289"/>
                  </a:lnTo>
                  <a:lnTo>
                    <a:pt x="1164" y="301"/>
                  </a:lnTo>
                  <a:lnTo>
                    <a:pt x="1181" y="312"/>
                  </a:lnTo>
                  <a:lnTo>
                    <a:pt x="1197" y="323"/>
                  </a:lnTo>
                  <a:lnTo>
                    <a:pt x="1213" y="335"/>
                  </a:lnTo>
                  <a:lnTo>
                    <a:pt x="1229" y="347"/>
                  </a:lnTo>
                  <a:lnTo>
                    <a:pt x="1245" y="358"/>
                  </a:lnTo>
                  <a:lnTo>
                    <a:pt x="1259" y="370"/>
                  </a:lnTo>
                  <a:lnTo>
                    <a:pt x="1275" y="383"/>
                  </a:lnTo>
                  <a:lnTo>
                    <a:pt x="1290" y="395"/>
                  </a:lnTo>
                  <a:lnTo>
                    <a:pt x="1302" y="409"/>
                  </a:lnTo>
                  <a:lnTo>
                    <a:pt x="1317" y="421"/>
                  </a:lnTo>
                  <a:lnTo>
                    <a:pt x="1330" y="433"/>
                  </a:lnTo>
                  <a:lnTo>
                    <a:pt x="1342" y="446"/>
                  </a:lnTo>
                  <a:lnTo>
                    <a:pt x="1355" y="460"/>
                  </a:lnTo>
                  <a:lnTo>
                    <a:pt x="1366" y="473"/>
                  </a:lnTo>
                  <a:lnTo>
                    <a:pt x="1377" y="486"/>
                  </a:lnTo>
                  <a:lnTo>
                    <a:pt x="1388" y="499"/>
                  </a:lnTo>
                  <a:lnTo>
                    <a:pt x="1400" y="513"/>
                  </a:lnTo>
                  <a:lnTo>
                    <a:pt x="1409" y="526"/>
                  </a:lnTo>
                  <a:lnTo>
                    <a:pt x="1419" y="539"/>
                  </a:lnTo>
                  <a:lnTo>
                    <a:pt x="1428" y="553"/>
                  </a:lnTo>
                  <a:lnTo>
                    <a:pt x="1438" y="567"/>
                  </a:lnTo>
                  <a:lnTo>
                    <a:pt x="1446" y="581"/>
                  </a:lnTo>
                  <a:lnTo>
                    <a:pt x="1454" y="596"/>
                  </a:lnTo>
                  <a:lnTo>
                    <a:pt x="1462" y="610"/>
                  </a:lnTo>
                  <a:lnTo>
                    <a:pt x="1468" y="624"/>
                  </a:lnTo>
                  <a:lnTo>
                    <a:pt x="1474" y="638"/>
                  </a:lnTo>
                  <a:lnTo>
                    <a:pt x="1481" y="652"/>
                  </a:lnTo>
                  <a:lnTo>
                    <a:pt x="1487" y="667"/>
                  </a:lnTo>
                  <a:lnTo>
                    <a:pt x="1492" y="681"/>
                  </a:lnTo>
                  <a:lnTo>
                    <a:pt x="0" y="842"/>
                  </a:lnTo>
                  <a:lnTo>
                    <a:pt x="0" y="0"/>
                  </a:lnTo>
                  <a:close/>
                </a:path>
              </a:pathLst>
            </a:custGeom>
            <a:solidFill>
              <a:srgbClr val="9999FF"/>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72" name="Freeform 13"/>
            <p:cNvSpPr>
              <a:spLocks/>
            </p:cNvSpPr>
            <p:nvPr/>
          </p:nvSpPr>
          <p:spPr bwMode="auto">
            <a:xfrm>
              <a:off x="5575300" y="3386138"/>
              <a:ext cx="219075" cy="447675"/>
            </a:xfrm>
            <a:custGeom>
              <a:avLst/>
              <a:gdLst>
                <a:gd name="T0" fmla="*/ 277421112 w 173"/>
                <a:gd name="T1" fmla="*/ 0 h 366"/>
                <a:gd name="T2" fmla="*/ 186016216 w 173"/>
                <a:gd name="T3" fmla="*/ 0 h 366"/>
                <a:gd name="T4" fmla="*/ 0 w 173"/>
                <a:gd name="T5" fmla="*/ 547576215 h 366"/>
                <a:gd name="T6" fmla="*/ 0 60000 65536"/>
                <a:gd name="T7" fmla="*/ 0 60000 65536"/>
                <a:gd name="T8" fmla="*/ 0 60000 65536"/>
                <a:gd name="T9" fmla="*/ 0 w 173"/>
                <a:gd name="T10" fmla="*/ 0 h 366"/>
                <a:gd name="T11" fmla="*/ 173 w 173"/>
                <a:gd name="T12" fmla="*/ 366 h 366"/>
              </a:gdLst>
              <a:ahLst/>
              <a:cxnLst>
                <a:cxn ang="T6">
                  <a:pos x="T0" y="T1"/>
                </a:cxn>
                <a:cxn ang="T7">
                  <a:pos x="T2" y="T3"/>
                </a:cxn>
                <a:cxn ang="T8">
                  <a:pos x="T4" y="T5"/>
                </a:cxn>
              </a:cxnLst>
              <a:rect l="T9" t="T10" r="T11" b="T12"/>
              <a:pathLst>
                <a:path w="173" h="366">
                  <a:moveTo>
                    <a:pt x="173" y="0"/>
                  </a:moveTo>
                  <a:lnTo>
                    <a:pt x="116" y="0"/>
                  </a:lnTo>
                  <a:lnTo>
                    <a:pt x="0" y="366"/>
                  </a:lnTo>
                </a:path>
              </a:pathLst>
            </a:custGeom>
            <a:noFill/>
            <a:ln w="0">
              <a:solidFill>
                <a:srgbClr val="FFFF00"/>
              </a:solidFill>
              <a:round/>
              <a:headEnd/>
              <a:tailEnd/>
            </a:ln>
          </p:spPr>
          <p:txBody>
            <a:bodyPr/>
            <a:lstStyle/>
            <a:p>
              <a:pPr algn="l" rtl="0" fontAlgn="base">
                <a:spcBef>
                  <a:spcPct val="0"/>
                </a:spcBef>
                <a:spcAft>
                  <a:spcPct val="0"/>
                </a:spcAft>
              </a:pPr>
              <a:endParaRPr lang="en-GB" kern="1200">
                <a:solidFill>
                  <a:srgbClr val="FFFF00"/>
                </a:solidFill>
                <a:latin typeface="Calibri" pitchFamily="34" charset="0"/>
                <a:ea typeface="+mn-ea"/>
                <a:cs typeface="+mn-cs"/>
              </a:endParaRPr>
            </a:p>
          </p:txBody>
        </p:sp>
        <p:sp>
          <p:nvSpPr>
            <p:cNvPr id="19473" name="Freeform 14"/>
            <p:cNvSpPr>
              <a:spLocks/>
            </p:cNvSpPr>
            <p:nvPr/>
          </p:nvSpPr>
          <p:spPr bwMode="auto">
            <a:xfrm>
              <a:off x="3119438" y="4462463"/>
              <a:ext cx="58738" cy="479425"/>
            </a:xfrm>
            <a:custGeom>
              <a:avLst/>
              <a:gdLst>
                <a:gd name="T0" fmla="*/ 47262358 w 73"/>
                <a:gd name="T1" fmla="*/ 163269158 h 605"/>
                <a:gd name="T2" fmla="*/ 42082956 w 73"/>
                <a:gd name="T3" fmla="*/ 154477854 h 605"/>
                <a:gd name="T4" fmla="*/ 38198203 w 73"/>
                <a:gd name="T5" fmla="*/ 146314161 h 605"/>
                <a:gd name="T6" fmla="*/ 38198203 w 73"/>
                <a:gd name="T7" fmla="*/ 146314161 h 605"/>
                <a:gd name="T8" fmla="*/ 33018801 w 73"/>
                <a:gd name="T9" fmla="*/ 137522857 h 605"/>
                <a:gd name="T10" fmla="*/ 28487126 w 73"/>
                <a:gd name="T11" fmla="*/ 127475540 h 605"/>
                <a:gd name="T12" fmla="*/ 28487126 w 73"/>
                <a:gd name="T13" fmla="*/ 127475540 h 605"/>
                <a:gd name="T14" fmla="*/ 24602367 w 73"/>
                <a:gd name="T15" fmla="*/ 119311846 h 605"/>
                <a:gd name="T16" fmla="*/ 21365341 w 73"/>
                <a:gd name="T17" fmla="*/ 110520543 h 605"/>
                <a:gd name="T18" fmla="*/ 21365341 w 73"/>
                <a:gd name="T19" fmla="*/ 110520543 h 605"/>
                <a:gd name="T20" fmla="*/ 17480589 w 73"/>
                <a:gd name="T21" fmla="*/ 100473200 h 605"/>
                <a:gd name="T22" fmla="*/ 14243563 w 73"/>
                <a:gd name="T23" fmla="*/ 91681897 h 605"/>
                <a:gd name="T24" fmla="*/ 14243563 w 73"/>
                <a:gd name="T25" fmla="*/ 91681897 h 605"/>
                <a:gd name="T26" fmla="*/ 11006534 w 73"/>
                <a:gd name="T27" fmla="*/ 82262190 h 605"/>
                <a:gd name="T28" fmla="*/ 9064158 w 73"/>
                <a:gd name="T29" fmla="*/ 73470886 h 605"/>
                <a:gd name="T30" fmla="*/ 9064158 w 73"/>
                <a:gd name="T31" fmla="*/ 73470886 h 605"/>
                <a:gd name="T32" fmla="*/ 7121782 w 73"/>
                <a:gd name="T33" fmla="*/ 64679582 h 605"/>
                <a:gd name="T34" fmla="*/ 5179404 w 73"/>
                <a:gd name="T35" fmla="*/ 55260668 h 605"/>
                <a:gd name="T36" fmla="*/ 5179404 w 73"/>
                <a:gd name="T37" fmla="*/ 55260668 h 605"/>
                <a:gd name="T38" fmla="*/ 3237026 w 73"/>
                <a:gd name="T39" fmla="*/ 46468559 h 605"/>
                <a:gd name="T40" fmla="*/ 1942377 w 73"/>
                <a:gd name="T41" fmla="*/ 37049644 h 605"/>
                <a:gd name="T42" fmla="*/ 1942377 w 73"/>
                <a:gd name="T43" fmla="*/ 37049644 h 605"/>
                <a:gd name="T44" fmla="*/ 647727 w 73"/>
                <a:gd name="T45" fmla="*/ 27002327 h 605"/>
                <a:gd name="T46" fmla="*/ 0 w 73"/>
                <a:gd name="T47" fmla="*/ 18838628 h 605"/>
                <a:gd name="T48" fmla="*/ 0 w 73"/>
                <a:gd name="T49" fmla="*/ 18838628 h 605"/>
                <a:gd name="T50" fmla="*/ 0 w 73"/>
                <a:gd name="T51" fmla="*/ 8791307 h 605"/>
                <a:gd name="T52" fmla="*/ 0 w 73"/>
                <a:gd name="T53" fmla="*/ 0 h 605"/>
                <a:gd name="T54" fmla="*/ 0 w 73"/>
                <a:gd name="T55" fmla="*/ 216645433 h 605"/>
                <a:gd name="T56" fmla="*/ 0 w 73"/>
                <a:gd name="T57" fmla="*/ 225436737 h 605"/>
                <a:gd name="T58" fmla="*/ 0 w 73"/>
                <a:gd name="T59" fmla="*/ 225436737 h 605"/>
                <a:gd name="T60" fmla="*/ 0 w 73"/>
                <a:gd name="T61" fmla="*/ 234856444 h 605"/>
                <a:gd name="T62" fmla="*/ 647727 w 73"/>
                <a:gd name="T63" fmla="*/ 243647748 h 605"/>
                <a:gd name="T64" fmla="*/ 647727 w 73"/>
                <a:gd name="T65" fmla="*/ 243647748 h 605"/>
                <a:gd name="T66" fmla="*/ 1942377 w 73"/>
                <a:gd name="T67" fmla="*/ 253066662 h 605"/>
                <a:gd name="T68" fmla="*/ 3237026 w 73"/>
                <a:gd name="T69" fmla="*/ 263113980 h 605"/>
                <a:gd name="T70" fmla="*/ 3237026 w 73"/>
                <a:gd name="T71" fmla="*/ 263113980 h 605"/>
                <a:gd name="T72" fmla="*/ 5179404 w 73"/>
                <a:gd name="T73" fmla="*/ 271906076 h 605"/>
                <a:gd name="T74" fmla="*/ 7121782 w 73"/>
                <a:gd name="T75" fmla="*/ 281324991 h 605"/>
                <a:gd name="T76" fmla="*/ 7121782 w 73"/>
                <a:gd name="T77" fmla="*/ 281324991 h 605"/>
                <a:gd name="T78" fmla="*/ 9064158 w 73"/>
                <a:gd name="T79" fmla="*/ 290116294 h 605"/>
                <a:gd name="T80" fmla="*/ 11006534 w 73"/>
                <a:gd name="T81" fmla="*/ 298907598 h 605"/>
                <a:gd name="T82" fmla="*/ 11006534 w 73"/>
                <a:gd name="T83" fmla="*/ 298907598 h 605"/>
                <a:gd name="T84" fmla="*/ 14243563 w 73"/>
                <a:gd name="T85" fmla="*/ 308327305 h 605"/>
                <a:gd name="T86" fmla="*/ 17480589 w 73"/>
                <a:gd name="T87" fmla="*/ 317118609 h 605"/>
                <a:gd name="T88" fmla="*/ 17480589 w 73"/>
                <a:gd name="T89" fmla="*/ 317118609 h 605"/>
                <a:gd name="T90" fmla="*/ 21365341 w 73"/>
                <a:gd name="T91" fmla="*/ 326538316 h 605"/>
                <a:gd name="T92" fmla="*/ 24602367 w 73"/>
                <a:gd name="T93" fmla="*/ 335329620 h 605"/>
                <a:gd name="T94" fmla="*/ 24602367 w 73"/>
                <a:gd name="T95" fmla="*/ 335329620 h 605"/>
                <a:gd name="T96" fmla="*/ 28487126 w 73"/>
                <a:gd name="T97" fmla="*/ 344120923 h 605"/>
                <a:gd name="T98" fmla="*/ 33018801 w 73"/>
                <a:gd name="T99" fmla="*/ 353540630 h 605"/>
                <a:gd name="T100" fmla="*/ 33018801 w 73"/>
                <a:gd name="T101" fmla="*/ 353540630 h 605"/>
                <a:gd name="T102" fmla="*/ 38198203 w 73"/>
                <a:gd name="T103" fmla="*/ 362331934 h 605"/>
                <a:gd name="T104" fmla="*/ 42082956 w 73"/>
                <a:gd name="T105" fmla="*/ 371123238 h 605"/>
                <a:gd name="T106" fmla="*/ 42082956 w 73"/>
                <a:gd name="T107" fmla="*/ 371123238 h 605"/>
                <a:gd name="T108" fmla="*/ 47262358 w 73"/>
                <a:gd name="T109" fmla="*/ 379914542 h 60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3"/>
                <a:gd name="T166" fmla="*/ 0 h 605"/>
                <a:gd name="T167" fmla="*/ 73 w 73"/>
                <a:gd name="T168" fmla="*/ 605 h 60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3" h="605">
                  <a:moveTo>
                    <a:pt x="73" y="260"/>
                  </a:moveTo>
                  <a:lnTo>
                    <a:pt x="73" y="260"/>
                  </a:lnTo>
                  <a:lnTo>
                    <a:pt x="65" y="246"/>
                  </a:lnTo>
                  <a:lnTo>
                    <a:pt x="59" y="233"/>
                  </a:lnTo>
                  <a:lnTo>
                    <a:pt x="51" y="219"/>
                  </a:lnTo>
                  <a:lnTo>
                    <a:pt x="44" y="203"/>
                  </a:lnTo>
                  <a:lnTo>
                    <a:pt x="38" y="190"/>
                  </a:lnTo>
                  <a:lnTo>
                    <a:pt x="33" y="176"/>
                  </a:lnTo>
                  <a:lnTo>
                    <a:pt x="27" y="160"/>
                  </a:lnTo>
                  <a:lnTo>
                    <a:pt x="22" y="146"/>
                  </a:lnTo>
                  <a:lnTo>
                    <a:pt x="17" y="131"/>
                  </a:lnTo>
                  <a:lnTo>
                    <a:pt x="14" y="117"/>
                  </a:lnTo>
                  <a:lnTo>
                    <a:pt x="11" y="103"/>
                  </a:lnTo>
                  <a:lnTo>
                    <a:pt x="8" y="88"/>
                  </a:lnTo>
                  <a:lnTo>
                    <a:pt x="5" y="74"/>
                  </a:lnTo>
                  <a:lnTo>
                    <a:pt x="3" y="59"/>
                  </a:lnTo>
                  <a:lnTo>
                    <a:pt x="1" y="43"/>
                  </a:lnTo>
                  <a:lnTo>
                    <a:pt x="0" y="30"/>
                  </a:lnTo>
                  <a:lnTo>
                    <a:pt x="0" y="14"/>
                  </a:lnTo>
                  <a:lnTo>
                    <a:pt x="0" y="0"/>
                  </a:lnTo>
                  <a:lnTo>
                    <a:pt x="0" y="345"/>
                  </a:lnTo>
                  <a:lnTo>
                    <a:pt x="0" y="359"/>
                  </a:lnTo>
                  <a:lnTo>
                    <a:pt x="0" y="374"/>
                  </a:lnTo>
                  <a:lnTo>
                    <a:pt x="1" y="388"/>
                  </a:lnTo>
                  <a:lnTo>
                    <a:pt x="3" y="403"/>
                  </a:lnTo>
                  <a:lnTo>
                    <a:pt x="5" y="419"/>
                  </a:lnTo>
                  <a:lnTo>
                    <a:pt x="8" y="433"/>
                  </a:lnTo>
                  <a:lnTo>
                    <a:pt x="11" y="448"/>
                  </a:lnTo>
                  <a:lnTo>
                    <a:pt x="14" y="462"/>
                  </a:lnTo>
                  <a:lnTo>
                    <a:pt x="17" y="476"/>
                  </a:lnTo>
                  <a:lnTo>
                    <a:pt x="22" y="491"/>
                  </a:lnTo>
                  <a:lnTo>
                    <a:pt x="27" y="505"/>
                  </a:lnTo>
                  <a:lnTo>
                    <a:pt x="33" y="520"/>
                  </a:lnTo>
                  <a:lnTo>
                    <a:pt x="38" y="534"/>
                  </a:lnTo>
                  <a:lnTo>
                    <a:pt x="44" y="548"/>
                  </a:lnTo>
                  <a:lnTo>
                    <a:pt x="51" y="563"/>
                  </a:lnTo>
                  <a:lnTo>
                    <a:pt x="59" y="577"/>
                  </a:lnTo>
                  <a:lnTo>
                    <a:pt x="65" y="591"/>
                  </a:lnTo>
                  <a:lnTo>
                    <a:pt x="73" y="605"/>
                  </a:lnTo>
                  <a:lnTo>
                    <a:pt x="73" y="260"/>
                  </a:lnTo>
                  <a:close/>
                </a:path>
              </a:pathLst>
            </a:custGeom>
            <a:solidFill>
              <a:srgbClr val="804040"/>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74" name="Freeform 15"/>
            <p:cNvSpPr>
              <a:spLocks/>
            </p:cNvSpPr>
            <p:nvPr/>
          </p:nvSpPr>
          <p:spPr bwMode="auto">
            <a:xfrm>
              <a:off x="3179763" y="4462463"/>
              <a:ext cx="1147763" cy="479425"/>
            </a:xfrm>
            <a:custGeom>
              <a:avLst/>
              <a:gdLst>
                <a:gd name="T0" fmla="*/ 911667843 w 1445"/>
                <a:gd name="T1" fmla="*/ 0 h 605"/>
                <a:gd name="T2" fmla="*/ 0 w 1445"/>
                <a:gd name="T3" fmla="*/ 163269158 h 605"/>
                <a:gd name="T4" fmla="*/ 0 w 1445"/>
                <a:gd name="T5" fmla="*/ 379914542 h 605"/>
                <a:gd name="T6" fmla="*/ 911667843 w 1445"/>
                <a:gd name="T7" fmla="*/ 216645433 h 605"/>
                <a:gd name="T8" fmla="*/ 911667843 w 1445"/>
                <a:gd name="T9" fmla="*/ 0 h 605"/>
                <a:gd name="T10" fmla="*/ 0 60000 65536"/>
                <a:gd name="T11" fmla="*/ 0 60000 65536"/>
                <a:gd name="T12" fmla="*/ 0 60000 65536"/>
                <a:gd name="T13" fmla="*/ 0 60000 65536"/>
                <a:gd name="T14" fmla="*/ 0 60000 65536"/>
                <a:gd name="T15" fmla="*/ 0 w 1445"/>
                <a:gd name="T16" fmla="*/ 0 h 605"/>
                <a:gd name="T17" fmla="*/ 1445 w 1445"/>
                <a:gd name="T18" fmla="*/ 605 h 605"/>
              </a:gdLst>
              <a:ahLst/>
              <a:cxnLst>
                <a:cxn ang="T10">
                  <a:pos x="T0" y="T1"/>
                </a:cxn>
                <a:cxn ang="T11">
                  <a:pos x="T2" y="T3"/>
                </a:cxn>
                <a:cxn ang="T12">
                  <a:pos x="T4" y="T5"/>
                </a:cxn>
                <a:cxn ang="T13">
                  <a:pos x="T6" y="T7"/>
                </a:cxn>
                <a:cxn ang="T14">
                  <a:pos x="T8" y="T9"/>
                </a:cxn>
              </a:cxnLst>
              <a:rect l="T15" t="T16" r="T17" b="T18"/>
              <a:pathLst>
                <a:path w="1445" h="605">
                  <a:moveTo>
                    <a:pt x="1445" y="0"/>
                  </a:moveTo>
                  <a:lnTo>
                    <a:pt x="0" y="260"/>
                  </a:lnTo>
                  <a:lnTo>
                    <a:pt x="0" y="605"/>
                  </a:lnTo>
                  <a:lnTo>
                    <a:pt x="1445" y="345"/>
                  </a:lnTo>
                  <a:lnTo>
                    <a:pt x="1445" y="0"/>
                  </a:lnTo>
                  <a:close/>
                </a:path>
              </a:pathLst>
            </a:custGeom>
            <a:solidFill>
              <a:srgbClr val="804040"/>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75" name="Freeform 16"/>
            <p:cNvSpPr>
              <a:spLocks/>
            </p:cNvSpPr>
            <p:nvPr/>
          </p:nvSpPr>
          <p:spPr bwMode="auto">
            <a:xfrm>
              <a:off x="3119438" y="4106863"/>
              <a:ext cx="1208088" cy="561975"/>
            </a:xfrm>
            <a:custGeom>
              <a:avLst/>
              <a:gdLst>
                <a:gd name="T0" fmla="*/ 41060685 w 1520"/>
                <a:gd name="T1" fmla="*/ 437853291 h 707"/>
                <a:gd name="T2" fmla="*/ 37270310 w 1520"/>
                <a:gd name="T3" fmla="*/ 429639079 h 707"/>
                <a:gd name="T4" fmla="*/ 32217007 w 1520"/>
                <a:gd name="T5" fmla="*/ 420793739 h 707"/>
                <a:gd name="T6" fmla="*/ 27794770 w 1520"/>
                <a:gd name="T7" fmla="*/ 410684452 h 707"/>
                <a:gd name="T8" fmla="*/ 24004389 w 1520"/>
                <a:gd name="T9" fmla="*/ 402471035 h 707"/>
                <a:gd name="T10" fmla="*/ 20845876 w 1520"/>
                <a:gd name="T11" fmla="*/ 393625694 h 707"/>
                <a:gd name="T12" fmla="*/ 17055501 w 1520"/>
                <a:gd name="T13" fmla="*/ 383516507 h 707"/>
                <a:gd name="T14" fmla="*/ 13896988 w 1520"/>
                <a:gd name="T15" fmla="*/ 374671167 h 707"/>
                <a:gd name="T16" fmla="*/ 10739266 w 1520"/>
                <a:gd name="T17" fmla="*/ 365193108 h 707"/>
                <a:gd name="T18" fmla="*/ 8843681 w 1520"/>
                <a:gd name="T19" fmla="*/ 356347767 h 707"/>
                <a:gd name="T20" fmla="*/ 6948891 w 1520"/>
                <a:gd name="T21" fmla="*/ 347502427 h 707"/>
                <a:gd name="T22" fmla="*/ 5053305 w 1520"/>
                <a:gd name="T23" fmla="*/ 338025163 h 707"/>
                <a:gd name="T24" fmla="*/ 3158514 w 1520"/>
                <a:gd name="T25" fmla="*/ 329179823 h 707"/>
                <a:gd name="T26" fmla="*/ 1894791 w 1520"/>
                <a:gd name="T27" fmla="*/ 319702559 h 707"/>
                <a:gd name="T28" fmla="*/ 631862 w 1520"/>
                <a:gd name="T29" fmla="*/ 309593371 h 707"/>
                <a:gd name="T30" fmla="*/ 0 w 1520"/>
                <a:gd name="T31" fmla="*/ 301379160 h 707"/>
                <a:gd name="T32" fmla="*/ 0 w 1520"/>
                <a:gd name="T33" fmla="*/ 291269972 h 707"/>
                <a:gd name="T34" fmla="*/ 0 w 1520"/>
                <a:gd name="T35" fmla="*/ 282424632 h 707"/>
                <a:gd name="T36" fmla="*/ 0 w 1520"/>
                <a:gd name="T37" fmla="*/ 272947368 h 707"/>
                <a:gd name="T38" fmla="*/ 0 w 1520"/>
                <a:gd name="T39" fmla="*/ 264102027 h 707"/>
                <a:gd name="T40" fmla="*/ 631862 w 1520"/>
                <a:gd name="T41" fmla="*/ 254624763 h 707"/>
                <a:gd name="T42" fmla="*/ 1894791 w 1520"/>
                <a:gd name="T43" fmla="*/ 245778628 h 707"/>
                <a:gd name="T44" fmla="*/ 3158514 w 1520"/>
                <a:gd name="T45" fmla="*/ 236301364 h 707"/>
                <a:gd name="T46" fmla="*/ 5053305 w 1520"/>
                <a:gd name="T47" fmla="*/ 226192177 h 707"/>
                <a:gd name="T48" fmla="*/ 6948891 w 1520"/>
                <a:gd name="T49" fmla="*/ 217346836 h 707"/>
                <a:gd name="T50" fmla="*/ 8843681 w 1520"/>
                <a:gd name="T51" fmla="*/ 207869523 h 707"/>
                <a:gd name="T52" fmla="*/ 10739266 w 1520"/>
                <a:gd name="T53" fmla="*/ 199024182 h 707"/>
                <a:gd name="T54" fmla="*/ 13896988 w 1520"/>
                <a:gd name="T55" fmla="*/ 190178842 h 707"/>
                <a:gd name="T56" fmla="*/ 17055501 w 1520"/>
                <a:gd name="T57" fmla="*/ 180701578 h 707"/>
                <a:gd name="T58" fmla="*/ 20845876 w 1520"/>
                <a:gd name="T59" fmla="*/ 171855443 h 707"/>
                <a:gd name="T60" fmla="*/ 24004389 w 1520"/>
                <a:gd name="T61" fmla="*/ 162378179 h 707"/>
                <a:gd name="T62" fmla="*/ 27794770 w 1520"/>
                <a:gd name="T63" fmla="*/ 153532838 h 707"/>
                <a:gd name="T64" fmla="*/ 32217007 w 1520"/>
                <a:gd name="T65" fmla="*/ 144687498 h 707"/>
                <a:gd name="T66" fmla="*/ 37270310 w 1520"/>
                <a:gd name="T67" fmla="*/ 135842158 h 707"/>
                <a:gd name="T68" fmla="*/ 41060685 w 1520"/>
                <a:gd name="T69" fmla="*/ 126996022 h 707"/>
                <a:gd name="T70" fmla="*/ 46113988 w 1520"/>
                <a:gd name="T71" fmla="*/ 117518759 h 707"/>
                <a:gd name="T72" fmla="*/ 52431027 w 1520"/>
                <a:gd name="T73" fmla="*/ 108673418 h 707"/>
                <a:gd name="T74" fmla="*/ 56853264 w 1520"/>
                <a:gd name="T75" fmla="*/ 99828053 h 707"/>
                <a:gd name="T76" fmla="*/ 63169495 w 1520"/>
                <a:gd name="T77" fmla="*/ 90982713 h 707"/>
                <a:gd name="T78" fmla="*/ 69486522 w 1520"/>
                <a:gd name="T79" fmla="*/ 82768501 h 707"/>
                <a:gd name="T80" fmla="*/ 76435410 w 1520"/>
                <a:gd name="T81" fmla="*/ 74555084 h 707"/>
                <a:gd name="T82" fmla="*/ 82120575 w 1520"/>
                <a:gd name="T83" fmla="*/ 65709744 h 707"/>
                <a:gd name="T84" fmla="*/ 89069463 w 1520"/>
                <a:gd name="T85" fmla="*/ 57495532 h 707"/>
                <a:gd name="T86" fmla="*/ 96650213 w 1520"/>
                <a:gd name="T87" fmla="*/ 49282103 h 707"/>
                <a:gd name="T88" fmla="*/ 104230193 w 1520"/>
                <a:gd name="T89" fmla="*/ 40436763 h 707"/>
                <a:gd name="T90" fmla="*/ 112442009 w 1520"/>
                <a:gd name="T91" fmla="*/ 32223346 h 707"/>
                <a:gd name="T92" fmla="*/ 119390898 w 1520"/>
                <a:gd name="T93" fmla="*/ 24009128 h 707"/>
                <a:gd name="T94" fmla="*/ 128866437 w 1520"/>
                <a:gd name="T95" fmla="*/ 16427635 h 707"/>
                <a:gd name="T96" fmla="*/ 136447187 w 1520"/>
                <a:gd name="T97" fmla="*/ 8845343 h 707"/>
                <a:gd name="T98" fmla="*/ 145922727 w 1520"/>
                <a:gd name="T99" fmla="*/ 0 h 707"/>
                <a:gd name="T100" fmla="*/ 46113988 w 1520"/>
                <a:gd name="T101" fmla="*/ 446698631 h 70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20"/>
                <a:gd name="T154" fmla="*/ 0 h 707"/>
                <a:gd name="T155" fmla="*/ 1520 w 1520"/>
                <a:gd name="T156" fmla="*/ 707 h 70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20" h="707">
                  <a:moveTo>
                    <a:pt x="73" y="707"/>
                  </a:moveTo>
                  <a:lnTo>
                    <a:pt x="73" y="707"/>
                  </a:lnTo>
                  <a:lnTo>
                    <a:pt x="65" y="693"/>
                  </a:lnTo>
                  <a:lnTo>
                    <a:pt x="59" y="680"/>
                  </a:lnTo>
                  <a:lnTo>
                    <a:pt x="51" y="666"/>
                  </a:lnTo>
                  <a:lnTo>
                    <a:pt x="44" y="650"/>
                  </a:lnTo>
                  <a:lnTo>
                    <a:pt x="38" y="637"/>
                  </a:lnTo>
                  <a:lnTo>
                    <a:pt x="33" y="623"/>
                  </a:lnTo>
                  <a:lnTo>
                    <a:pt x="27" y="607"/>
                  </a:lnTo>
                  <a:lnTo>
                    <a:pt x="22" y="593"/>
                  </a:lnTo>
                  <a:lnTo>
                    <a:pt x="17" y="578"/>
                  </a:lnTo>
                  <a:lnTo>
                    <a:pt x="14" y="564"/>
                  </a:lnTo>
                  <a:lnTo>
                    <a:pt x="11" y="550"/>
                  </a:lnTo>
                  <a:lnTo>
                    <a:pt x="8" y="535"/>
                  </a:lnTo>
                  <a:lnTo>
                    <a:pt x="5" y="521"/>
                  </a:lnTo>
                  <a:lnTo>
                    <a:pt x="3" y="506"/>
                  </a:lnTo>
                  <a:lnTo>
                    <a:pt x="1" y="490"/>
                  </a:lnTo>
                  <a:lnTo>
                    <a:pt x="0" y="477"/>
                  </a:lnTo>
                  <a:lnTo>
                    <a:pt x="0" y="461"/>
                  </a:lnTo>
                  <a:lnTo>
                    <a:pt x="0" y="447"/>
                  </a:lnTo>
                  <a:lnTo>
                    <a:pt x="0" y="432"/>
                  </a:lnTo>
                  <a:lnTo>
                    <a:pt x="0" y="418"/>
                  </a:lnTo>
                  <a:lnTo>
                    <a:pt x="1" y="403"/>
                  </a:lnTo>
                  <a:lnTo>
                    <a:pt x="3" y="389"/>
                  </a:lnTo>
                  <a:lnTo>
                    <a:pt x="5" y="374"/>
                  </a:lnTo>
                  <a:lnTo>
                    <a:pt x="8" y="358"/>
                  </a:lnTo>
                  <a:lnTo>
                    <a:pt x="11" y="344"/>
                  </a:lnTo>
                  <a:lnTo>
                    <a:pt x="14" y="329"/>
                  </a:lnTo>
                  <a:lnTo>
                    <a:pt x="17" y="315"/>
                  </a:lnTo>
                  <a:lnTo>
                    <a:pt x="22" y="301"/>
                  </a:lnTo>
                  <a:lnTo>
                    <a:pt x="27" y="286"/>
                  </a:lnTo>
                  <a:lnTo>
                    <a:pt x="33" y="272"/>
                  </a:lnTo>
                  <a:lnTo>
                    <a:pt x="38" y="257"/>
                  </a:lnTo>
                  <a:lnTo>
                    <a:pt x="44" y="243"/>
                  </a:lnTo>
                  <a:lnTo>
                    <a:pt x="51" y="229"/>
                  </a:lnTo>
                  <a:lnTo>
                    <a:pt x="59" y="215"/>
                  </a:lnTo>
                  <a:lnTo>
                    <a:pt x="65" y="201"/>
                  </a:lnTo>
                  <a:lnTo>
                    <a:pt x="73" y="186"/>
                  </a:lnTo>
                  <a:lnTo>
                    <a:pt x="83" y="172"/>
                  </a:lnTo>
                  <a:lnTo>
                    <a:pt x="90" y="158"/>
                  </a:lnTo>
                  <a:lnTo>
                    <a:pt x="100" y="144"/>
                  </a:lnTo>
                  <a:lnTo>
                    <a:pt x="110" y="131"/>
                  </a:lnTo>
                  <a:lnTo>
                    <a:pt x="121" y="118"/>
                  </a:lnTo>
                  <a:lnTo>
                    <a:pt x="130" y="104"/>
                  </a:lnTo>
                  <a:lnTo>
                    <a:pt x="141" y="91"/>
                  </a:lnTo>
                  <a:lnTo>
                    <a:pt x="153" y="78"/>
                  </a:lnTo>
                  <a:lnTo>
                    <a:pt x="165" y="64"/>
                  </a:lnTo>
                  <a:lnTo>
                    <a:pt x="178" y="51"/>
                  </a:lnTo>
                  <a:lnTo>
                    <a:pt x="189" y="38"/>
                  </a:lnTo>
                  <a:lnTo>
                    <a:pt x="204" y="26"/>
                  </a:lnTo>
                  <a:lnTo>
                    <a:pt x="216" y="14"/>
                  </a:lnTo>
                  <a:lnTo>
                    <a:pt x="231" y="0"/>
                  </a:lnTo>
                  <a:lnTo>
                    <a:pt x="1520" y="447"/>
                  </a:lnTo>
                  <a:lnTo>
                    <a:pt x="73" y="707"/>
                  </a:lnTo>
                  <a:close/>
                </a:path>
              </a:pathLst>
            </a:custGeom>
            <a:solidFill>
              <a:srgbClr val="FF8080"/>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76" name="Freeform 17"/>
            <p:cNvSpPr>
              <a:spLocks/>
            </p:cNvSpPr>
            <p:nvPr/>
          </p:nvSpPr>
          <p:spPr bwMode="auto">
            <a:xfrm>
              <a:off x="2747963" y="4373563"/>
              <a:ext cx="381000" cy="6350"/>
            </a:xfrm>
            <a:custGeom>
              <a:avLst/>
              <a:gdLst>
                <a:gd name="T0" fmla="*/ 0 w 302"/>
                <a:gd name="T1" fmla="*/ 0 h 5"/>
                <a:gd name="T2" fmla="*/ 90722158 w 302"/>
                <a:gd name="T3" fmla="*/ 0 h 5"/>
                <a:gd name="T4" fmla="*/ 480665526 w 302"/>
                <a:gd name="T5" fmla="*/ 8064499 h 5"/>
                <a:gd name="T6" fmla="*/ 0 60000 65536"/>
                <a:gd name="T7" fmla="*/ 0 60000 65536"/>
                <a:gd name="T8" fmla="*/ 0 60000 65536"/>
                <a:gd name="T9" fmla="*/ 0 w 302"/>
                <a:gd name="T10" fmla="*/ 0 h 5"/>
                <a:gd name="T11" fmla="*/ 302 w 302"/>
                <a:gd name="T12" fmla="*/ 5 h 5"/>
              </a:gdLst>
              <a:ahLst/>
              <a:cxnLst>
                <a:cxn ang="T6">
                  <a:pos x="T0" y="T1"/>
                </a:cxn>
                <a:cxn ang="T7">
                  <a:pos x="T2" y="T3"/>
                </a:cxn>
                <a:cxn ang="T8">
                  <a:pos x="T4" y="T5"/>
                </a:cxn>
              </a:cxnLst>
              <a:rect l="T9" t="T10" r="T11" b="T12"/>
              <a:pathLst>
                <a:path w="302" h="5">
                  <a:moveTo>
                    <a:pt x="0" y="0"/>
                  </a:moveTo>
                  <a:lnTo>
                    <a:pt x="57" y="0"/>
                  </a:lnTo>
                  <a:lnTo>
                    <a:pt x="302" y="5"/>
                  </a:lnTo>
                </a:path>
              </a:pathLst>
            </a:custGeom>
            <a:noFill/>
            <a:ln w="0">
              <a:solidFill>
                <a:srgbClr val="FFFF00"/>
              </a:solidFill>
              <a:round/>
              <a:headEnd/>
              <a:tailEnd/>
            </a:ln>
          </p:spPr>
          <p:txBody>
            <a:bodyPr/>
            <a:lstStyle/>
            <a:p>
              <a:pPr algn="l" rtl="0" fontAlgn="base">
                <a:spcBef>
                  <a:spcPct val="0"/>
                </a:spcBef>
                <a:spcAft>
                  <a:spcPct val="0"/>
                </a:spcAft>
              </a:pPr>
              <a:endParaRPr lang="en-GB" kern="1200">
                <a:solidFill>
                  <a:srgbClr val="FFFF00"/>
                </a:solidFill>
                <a:latin typeface="Calibri" pitchFamily="34" charset="0"/>
                <a:ea typeface="+mn-ea"/>
                <a:cs typeface="+mn-cs"/>
              </a:endParaRPr>
            </a:p>
          </p:txBody>
        </p:sp>
        <p:sp>
          <p:nvSpPr>
            <p:cNvPr id="19477" name="Freeform 18"/>
            <p:cNvSpPr>
              <a:spLocks/>
            </p:cNvSpPr>
            <p:nvPr/>
          </p:nvSpPr>
          <p:spPr bwMode="auto">
            <a:xfrm>
              <a:off x="3224213" y="4779963"/>
              <a:ext cx="325438" cy="557212"/>
            </a:xfrm>
            <a:custGeom>
              <a:avLst/>
              <a:gdLst>
                <a:gd name="T0" fmla="*/ 246919146 w 409"/>
                <a:gd name="T1" fmla="*/ 218615514 h 701"/>
                <a:gd name="T2" fmla="*/ 234889879 w 409"/>
                <a:gd name="T3" fmla="*/ 211665072 h 701"/>
                <a:gd name="T4" fmla="*/ 223493187 w 409"/>
                <a:gd name="T5" fmla="*/ 204715375 h 701"/>
                <a:gd name="T6" fmla="*/ 211463920 w 409"/>
                <a:gd name="T7" fmla="*/ 198396863 h 701"/>
                <a:gd name="T8" fmla="*/ 200700548 w 409"/>
                <a:gd name="T9" fmla="*/ 191446421 h 701"/>
                <a:gd name="T10" fmla="*/ 189304652 w 409"/>
                <a:gd name="T11" fmla="*/ 184495979 h 701"/>
                <a:gd name="T12" fmla="*/ 178541331 w 409"/>
                <a:gd name="T13" fmla="*/ 177546331 h 701"/>
                <a:gd name="T14" fmla="*/ 168411380 w 409"/>
                <a:gd name="T15" fmla="*/ 170595889 h 701"/>
                <a:gd name="T16" fmla="*/ 157015483 w 409"/>
                <a:gd name="T17" fmla="*/ 163013516 h 701"/>
                <a:gd name="T18" fmla="*/ 146885532 w 409"/>
                <a:gd name="T19" fmla="*/ 156063869 h 701"/>
                <a:gd name="T20" fmla="*/ 136754785 w 409"/>
                <a:gd name="T21" fmla="*/ 148481496 h 701"/>
                <a:gd name="T22" fmla="*/ 126624835 w 409"/>
                <a:gd name="T23" fmla="*/ 140899918 h 701"/>
                <a:gd name="T24" fmla="*/ 117761625 w 409"/>
                <a:gd name="T25" fmla="*/ 132685614 h 701"/>
                <a:gd name="T26" fmla="*/ 108897619 w 409"/>
                <a:gd name="T27" fmla="*/ 125104036 h 701"/>
                <a:gd name="T28" fmla="*/ 99401014 w 409"/>
                <a:gd name="T29" fmla="*/ 117521663 h 701"/>
                <a:gd name="T30" fmla="*/ 90537009 w 409"/>
                <a:gd name="T31" fmla="*/ 109939290 h 701"/>
                <a:gd name="T32" fmla="*/ 82306374 w 409"/>
                <a:gd name="T33" fmla="*/ 101725757 h 701"/>
                <a:gd name="T34" fmla="*/ 73442368 w 409"/>
                <a:gd name="T35" fmla="*/ 92880317 h 701"/>
                <a:gd name="T36" fmla="*/ 66478475 w 409"/>
                <a:gd name="T37" fmla="*/ 85297945 h 701"/>
                <a:gd name="T38" fmla="*/ 58247840 w 409"/>
                <a:gd name="T39" fmla="*/ 77715572 h 701"/>
                <a:gd name="T40" fmla="*/ 50017192 w 409"/>
                <a:gd name="T41" fmla="*/ 68870132 h 701"/>
                <a:gd name="T42" fmla="*/ 43052503 w 409"/>
                <a:gd name="T43" fmla="*/ 60024693 h 701"/>
                <a:gd name="T44" fmla="*/ 36087814 w 409"/>
                <a:gd name="T45" fmla="*/ 52442320 h 701"/>
                <a:gd name="T46" fmla="*/ 30389865 w 409"/>
                <a:gd name="T47" fmla="*/ 43596868 h 701"/>
                <a:gd name="T48" fmla="*/ 22792595 w 409"/>
                <a:gd name="T49" fmla="*/ 34750634 h 701"/>
                <a:gd name="T50" fmla="*/ 17094647 w 409"/>
                <a:gd name="T51" fmla="*/ 25905188 h 701"/>
                <a:gd name="T52" fmla="*/ 10763325 w 409"/>
                <a:gd name="T53" fmla="*/ 17059749 h 701"/>
                <a:gd name="T54" fmla="*/ 5697950 w 409"/>
                <a:gd name="T55" fmla="*/ 8845442 h 701"/>
                <a:gd name="T56" fmla="*/ 0 w 409"/>
                <a:gd name="T57" fmla="*/ 0 h 701"/>
                <a:gd name="T58" fmla="*/ 0 w 409"/>
                <a:gd name="T59" fmla="*/ 217351653 h 701"/>
                <a:gd name="T60" fmla="*/ 5697950 w 409"/>
                <a:gd name="T61" fmla="*/ 226197887 h 701"/>
                <a:gd name="T62" fmla="*/ 10763325 w 409"/>
                <a:gd name="T63" fmla="*/ 235043326 h 701"/>
                <a:gd name="T64" fmla="*/ 17094647 w 409"/>
                <a:gd name="T65" fmla="*/ 243888766 h 701"/>
                <a:gd name="T66" fmla="*/ 22792595 w 409"/>
                <a:gd name="T67" fmla="*/ 252735000 h 701"/>
                <a:gd name="T68" fmla="*/ 30389865 w 409"/>
                <a:gd name="T69" fmla="*/ 260948509 h 701"/>
                <a:gd name="T70" fmla="*/ 36087814 w 409"/>
                <a:gd name="T71" fmla="*/ 269793948 h 701"/>
                <a:gd name="T72" fmla="*/ 43052503 w 409"/>
                <a:gd name="T73" fmla="*/ 278008252 h 701"/>
                <a:gd name="T74" fmla="*/ 50017192 w 409"/>
                <a:gd name="T75" fmla="*/ 286221760 h 701"/>
                <a:gd name="T76" fmla="*/ 58247840 w 409"/>
                <a:gd name="T77" fmla="*/ 295067994 h 701"/>
                <a:gd name="T78" fmla="*/ 66478475 w 409"/>
                <a:gd name="T79" fmla="*/ 303281503 h 701"/>
                <a:gd name="T80" fmla="*/ 73442368 w 409"/>
                <a:gd name="T81" fmla="*/ 310863876 h 701"/>
                <a:gd name="T82" fmla="*/ 82306374 w 409"/>
                <a:gd name="T83" fmla="*/ 319709315 h 701"/>
                <a:gd name="T84" fmla="*/ 90537009 w 409"/>
                <a:gd name="T85" fmla="*/ 327291688 h 701"/>
                <a:gd name="T86" fmla="*/ 99401014 w 409"/>
                <a:gd name="T87" fmla="*/ 334873266 h 701"/>
                <a:gd name="T88" fmla="*/ 108897619 w 409"/>
                <a:gd name="T89" fmla="*/ 343087570 h 701"/>
                <a:gd name="T90" fmla="*/ 117761625 w 409"/>
                <a:gd name="T91" fmla="*/ 350669148 h 701"/>
                <a:gd name="T92" fmla="*/ 126624835 w 409"/>
                <a:gd name="T93" fmla="*/ 358251521 h 701"/>
                <a:gd name="T94" fmla="*/ 136754785 w 409"/>
                <a:gd name="T95" fmla="*/ 366465030 h 701"/>
                <a:gd name="T96" fmla="*/ 146885532 w 409"/>
                <a:gd name="T97" fmla="*/ 374047403 h 701"/>
                <a:gd name="T98" fmla="*/ 157015483 w 409"/>
                <a:gd name="T99" fmla="*/ 380997845 h 701"/>
                <a:gd name="T100" fmla="*/ 168411380 w 409"/>
                <a:gd name="T101" fmla="*/ 388579423 h 701"/>
                <a:gd name="T102" fmla="*/ 178541331 w 409"/>
                <a:gd name="T103" fmla="*/ 395529865 h 701"/>
                <a:gd name="T104" fmla="*/ 189304652 w 409"/>
                <a:gd name="T105" fmla="*/ 401848377 h 701"/>
                <a:gd name="T106" fmla="*/ 200700548 w 409"/>
                <a:gd name="T107" fmla="*/ 408798024 h 701"/>
                <a:gd name="T108" fmla="*/ 211463920 w 409"/>
                <a:gd name="T109" fmla="*/ 415748466 h 701"/>
                <a:gd name="T110" fmla="*/ 223493187 w 409"/>
                <a:gd name="T111" fmla="*/ 422699008 h 701"/>
                <a:gd name="T112" fmla="*/ 234889879 w 409"/>
                <a:gd name="T113" fmla="*/ 429648655 h 701"/>
                <a:gd name="T114" fmla="*/ 246919146 w 409"/>
                <a:gd name="T115" fmla="*/ 435967167 h 701"/>
                <a:gd name="T116" fmla="*/ 258948413 w 409"/>
                <a:gd name="T117" fmla="*/ 225565956 h 7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09"/>
                <a:gd name="T178" fmla="*/ 0 h 701"/>
                <a:gd name="T179" fmla="*/ 409 w 409"/>
                <a:gd name="T180" fmla="*/ 701 h 7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09" h="701">
                  <a:moveTo>
                    <a:pt x="409" y="357"/>
                  </a:moveTo>
                  <a:lnTo>
                    <a:pt x="409" y="357"/>
                  </a:lnTo>
                  <a:lnTo>
                    <a:pt x="390" y="346"/>
                  </a:lnTo>
                  <a:lnTo>
                    <a:pt x="371" y="335"/>
                  </a:lnTo>
                  <a:lnTo>
                    <a:pt x="353" y="324"/>
                  </a:lnTo>
                  <a:lnTo>
                    <a:pt x="334" y="314"/>
                  </a:lnTo>
                  <a:lnTo>
                    <a:pt x="317" y="303"/>
                  </a:lnTo>
                  <a:lnTo>
                    <a:pt x="299" y="292"/>
                  </a:lnTo>
                  <a:lnTo>
                    <a:pt x="282" y="281"/>
                  </a:lnTo>
                  <a:lnTo>
                    <a:pt x="266" y="270"/>
                  </a:lnTo>
                  <a:lnTo>
                    <a:pt x="248" y="258"/>
                  </a:lnTo>
                  <a:lnTo>
                    <a:pt x="232" y="247"/>
                  </a:lnTo>
                  <a:lnTo>
                    <a:pt x="216" y="235"/>
                  </a:lnTo>
                  <a:lnTo>
                    <a:pt x="200" y="223"/>
                  </a:lnTo>
                  <a:lnTo>
                    <a:pt x="186" y="210"/>
                  </a:lnTo>
                  <a:lnTo>
                    <a:pt x="172" y="198"/>
                  </a:lnTo>
                  <a:lnTo>
                    <a:pt x="157" y="186"/>
                  </a:lnTo>
                  <a:lnTo>
                    <a:pt x="143" y="174"/>
                  </a:lnTo>
                  <a:lnTo>
                    <a:pt x="130" y="161"/>
                  </a:lnTo>
                  <a:lnTo>
                    <a:pt x="116" y="147"/>
                  </a:lnTo>
                  <a:lnTo>
                    <a:pt x="105" y="135"/>
                  </a:lnTo>
                  <a:lnTo>
                    <a:pt x="92" y="123"/>
                  </a:lnTo>
                  <a:lnTo>
                    <a:pt x="79" y="109"/>
                  </a:lnTo>
                  <a:lnTo>
                    <a:pt x="68" y="95"/>
                  </a:lnTo>
                  <a:lnTo>
                    <a:pt x="57" y="83"/>
                  </a:lnTo>
                  <a:lnTo>
                    <a:pt x="48" y="69"/>
                  </a:lnTo>
                  <a:lnTo>
                    <a:pt x="36" y="55"/>
                  </a:lnTo>
                  <a:lnTo>
                    <a:pt x="27" y="41"/>
                  </a:lnTo>
                  <a:lnTo>
                    <a:pt x="17" y="27"/>
                  </a:lnTo>
                  <a:lnTo>
                    <a:pt x="9" y="14"/>
                  </a:lnTo>
                  <a:lnTo>
                    <a:pt x="0" y="0"/>
                  </a:lnTo>
                  <a:lnTo>
                    <a:pt x="0" y="344"/>
                  </a:lnTo>
                  <a:lnTo>
                    <a:pt x="9" y="358"/>
                  </a:lnTo>
                  <a:lnTo>
                    <a:pt x="17" y="372"/>
                  </a:lnTo>
                  <a:lnTo>
                    <a:pt x="27" y="386"/>
                  </a:lnTo>
                  <a:lnTo>
                    <a:pt x="36" y="400"/>
                  </a:lnTo>
                  <a:lnTo>
                    <a:pt x="48" y="413"/>
                  </a:lnTo>
                  <a:lnTo>
                    <a:pt x="57" y="427"/>
                  </a:lnTo>
                  <a:lnTo>
                    <a:pt x="68" y="440"/>
                  </a:lnTo>
                  <a:lnTo>
                    <a:pt x="79" y="453"/>
                  </a:lnTo>
                  <a:lnTo>
                    <a:pt x="92" y="467"/>
                  </a:lnTo>
                  <a:lnTo>
                    <a:pt x="105" y="480"/>
                  </a:lnTo>
                  <a:lnTo>
                    <a:pt x="116" y="492"/>
                  </a:lnTo>
                  <a:lnTo>
                    <a:pt x="130" y="506"/>
                  </a:lnTo>
                  <a:lnTo>
                    <a:pt x="143" y="518"/>
                  </a:lnTo>
                  <a:lnTo>
                    <a:pt x="157" y="530"/>
                  </a:lnTo>
                  <a:lnTo>
                    <a:pt x="172" y="543"/>
                  </a:lnTo>
                  <a:lnTo>
                    <a:pt x="186" y="555"/>
                  </a:lnTo>
                  <a:lnTo>
                    <a:pt x="200" y="567"/>
                  </a:lnTo>
                  <a:lnTo>
                    <a:pt x="216" y="580"/>
                  </a:lnTo>
                  <a:lnTo>
                    <a:pt x="232" y="592"/>
                  </a:lnTo>
                  <a:lnTo>
                    <a:pt x="248" y="603"/>
                  </a:lnTo>
                  <a:lnTo>
                    <a:pt x="266" y="615"/>
                  </a:lnTo>
                  <a:lnTo>
                    <a:pt x="282" y="626"/>
                  </a:lnTo>
                  <a:lnTo>
                    <a:pt x="299" y="636"/>
                  </a:lnTo>
                  <a:lnTo>
                    <a:pt x="317" y="647"/>
                  </a:lnTo>
                  <a:lnTo>
                    <a:pt x="334" y="658"/>
                  </a:lnTo>
                  <a:lnTo>
                    <a:pt x="353" y="669"/>
                  </a:lnTo>
                  <a:lnTo>
                    <a:pt x="371" y="680"/>
                  </a:lnTo>
                  <a:lnTo>
                    <a:pt x="390" y="690"/>
                  </a:lnTo>
                  <a:lnTo>
                    <a:pt x="409" y="701"/>
                  </a:lnTo>
                  <a:lnTo>
                    <a:pt x="409" y="357"/>
                  </a:lnTo>
                  <a:close/>
                </a:path>
              </a:pathLst>
            </a:custGeom>
            <a:solidFill>
              <a:srgbClr val="330033"/>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78" name="Freeform 19"/>
            <p:cNvSpPr>
              <a:spLocks/>
            </p:cNvSpPr>
            <p:nvPr/>
          </p:nvSpPr>
          <p:spPr bwMode="auto">
            <a:xfrm>
              <a:off x="3551238" y="4573588"/>
              <a:ext cx="822325" cy="763587"/>
            </a:xfrm>
            <a:custGeom>
              <a:avLst/>
              <a:gdLst>
                <a:gd name="T0" fmla="*/ 652720360 w 1036"/>
                <a:gd name="T1" fmla="*/ 0 h 961"/>
                <a:gd name="T2" fmla="*/ 0 w 1036"/>
                <a:gd name="T3" fmla="*/ 389542995 h 961"/>
                <a:gd name="T4" fmla="*/ 0 w 1036"/>
                <a:gd name="T5" fmla="*/ 606727523 h 961"/>
                <a:gd name="T6" fmla="*/ 652720360 w 1036"/>
                <a:gd name="T7" fmla="*/ 217184528 h 961"/>
                <a:gd name="T8" fmla="*/ 652720360 w 1036"/>
                <a:gd name="T9" fmla="*/ 0 h 961"/>
                <a:gd name="T10" fmla="*/ 0 60000 65536"/>
                <a:gd name="T11" fmla="*/ 0 60000 65536"/>
                <a:gd name="T12" fmla="*/ 0 60000 65536"/>
                <a:gd name="T13" fmla="*/ 0 60000 65536"/>
                <a:gd name="T14" fmla="*/ 0 60000 65536"/>
                <a:gd name="T15" fmla="*/ 0 w 1036"/>
                <a:gd name="T16" fmla="*/ 0 h 961"/>
                <a:gd name="T17" fmla="*/ 1036 w 1036"/>
                <a:gd name="T18" fmla="*/ 961 h 961"/>
              </a:gdLst>
              <a:ahLst/>
              <a:cxnLst>
                <a:cxn ang="T10">
                  <a:pos x="T0" y="T1"/>
                </a:cxn>
                <a:cxn ang="T11">
                  <a:pos x="T2" y="T3"/>
                </a:cxn>
                <a:cxn ang="T12">
                  <a:pos x="T4" y="T5"/>
                </a:cxn>
                <a:cxn ang="T13">
                  <a:pos x="T6" y="T7"/>
                </a:cxn>
                <a:cxn ang="T14">
                  <a:pos x="T8" y="T9"/>
                </a:cxn>
              </a:cxnLst>
              <a:rect l="T15" t="T16" r="T17" b="T18"/>
              <a:pathLst>
                <a:path w="1036" h="961">
                  <a:moveTo>
                    <a:pt x="1036" y="0"/>
                  </a:moveTo>
                  <a:lnTo>
                    <a:pt x="0" y="617"/>
                  </a:lnTo>
                  <a:lnTo>
                    <a:pt x="0" y="961"/>
                  </a:lnTo>
                  <a:lnTo>
                    <a:pt x="1036" y="344"/>
                  </a:lnTo>
                  <a:lnTo>
                    <a:pt x="1036" y="0"/>
                  </a:lnTo>
                  <a:close/>
                </a:path>
              </a:pathLst>
            </a:custGeom>
            <a:solidFill>
              <a:srgbClr val="330033"/>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79" name="Freeform 20"/>
            <p:cNvSpPr>
              <a:spLocks/>
            </p:cNvSpPr>
            <p:nvPr/>
          </p:nvSpPr>
          <p:spPr bwMode="auto">
            <a:xfrm>
              <a:off x="3224213" y="4573588"/>
              <a:ext cx="1149350" cy="490537"/>
            </a:xfrm>
            <a:custGeom>
              <a:avLst/>
              <a:gdLst>
                <a:gd name="T0" fmla="*/ 258042193 w 1447"/>
                <a:gd name="T1" fmla="*/ 389994351 h 617"/>
                <a:gd name="T2" fmla="*/ 246054643 w 1447"/>
                <a:gd name="T3" fmla="*/ 383041767 h 617"/>
                <a:gd name="T4" fmla="*/ 234067888 w 1447"/>
                <a:gd name="T5" fmla="*/ 376088388 h 617"/>
                <a:gd name="T6" fmla="*/ 234067888 w 1447"/>
                <a:gd name="T7" fmla="*/ 376088388 h 617"/>
                <a:gd name="T8" fmla="*/ 222711011 w 1447"/>
                <a:gd name="T9" fmla="*/ 369135804 h 617"/>
                <a:gd name="T10" fmla="*/ 210724256 w 1447"/>
                <a:gd name="T11" fmla="*/ 362814478 h 617"/>
                <a:gd name="T12" fmla="*/ 210724256 w 1447"/>
                <a:gd name="T13" fmla="*/ 362814478 h 617"/>
                <a:gd name="T14" fmla="*/ 199998797 w 1447"/>
                <a:gd name="T15" fmla="*/ 355861894 h 617"/>
                <a:gd name="T16" fmla="*/ 188641920 w 1447"/>
                <a:gd name="T17" fmla="*/ 348909309 h 617"/>
                <a:gd name="T18" fmla="*/ 188641920 w 1447"/>
                <a:gd name="T19" fmla="*/ 348909309 h 617"/>
                <a:gd name="T20" fmla="*/ 177916510 w 1447"/>
                <a:gd name="T21" fmla="*/ 341955930 h 617"/>
                <a:gd name="T22" fmla="*/ 167821773 w 1447"/>
                <a:gd name="T23" fmla="*/ 335003346 h 617"/>
                <a:gd name="T24" fmla="*/ 167821773 w 1447"/>
                <a:gd name="T25" fmla="*/ 335003346 h 617"/>
                <a:gd name="T26" fmla="*/ 156465691 w 1447"/>
                <a:gd name="T27" fmla="*/ 327418709 h 617"/>
                <a:gd name="T28" fmla="*/ 146370954 w 1447"/>
                <a:gd name="T29" fmla="*/ 320465330 h 617"/>
                <a:gd name="T30" fmla="*/ 146370954 w 1447"/>
                <a:gd name="T31" fmla="*/ 320465330 h 617"/>
                <a:gd name="T32" fmla="*/ 136276217 w 1447"/>
                <a:gd name="T33" fmla="*/ 312880693 h 617"/>
                <a:gd name="T34" fmla="*/ 126182275 w 1447"/>
                <a:gd name="T35" fmla="*/ 305295261 h 617"/>
                <a:gd name="T36" fmla="*/ 126182275 w 1447"/>
                <a:gd name="T37" fmla="*/ 305295261 h 617"/>
                <a:gd name="T38" fmla="*/ 117349678 w 1447"/>
                <a:gd name="T39" fmla="*/ 297078570 h 617"/>
                <a:gd name="T40" fmla="*/ 108516286 w 1447"/>
                <a:gd name="T41" fmla="*/ 289493138 h 617"/>
                <a:gd name="T42" fmla="*/ 108516286 w 1447"/>
                <a:gd name="T43" fmla="*/ 289493138 h 617"/>
                <a:gd name="T44" fmla="*/ 99052992 w 1447"/>
                <a:gd name="T45" fmla="*/ 281908501 h 617"/>
                <a:gd name="T46" fmla="*/ 90220395 w 1447"/>
                <a:gd name="T47" fmla="*/ 274323069 h 617"/>
                <a:gd name="T48" fmla="*/ 90220395 w 1447"/>
                <a:gd name="T49" fmla="*/ 274323069 h 617"/>
                <a:gd name="T50" fmla="*/ 82018471 w 1447"/>
                <a:gd name="T51" fmla="*/ 266106379 h 617"/>
                <a:gd name="T52" fmla="*/ 73185874 w 1447"/>
                <a:gd name="T53" fmla="*/ 257256840 h 617"/>
                <a:gd name="T54" fmla="*/ 73185874 w 1447"/>
                <a:gd name="T55" fmla="*/ 257256840 h 617"/>
                <a:gd name="T56" fmla="*/ 66245296 w 1447"/>
                <a:gd name="T57" fmla="*/ 249672203 h 617"/>
                <a:gd name="T58" fmla="*/ 58043372 w 1447"/>
                <a:gd name="T59" fmla="*/ 242087566 h 617"/>
                <a:gd name="T60" fmla="*/ 58043372 w 1447"/>
                <a:gd name="T61" fmla="*/ 242087566 h 617"/>
                <a:gd name="T62" fmla="*/ 49842230 w 1447"/>
                <a:gd name="T63" fmla="*/ 233238028 h 617"/>
                <a:gd name="T64" fmla="*/ 42901651 w 1447"/>
                <a:gd name="T65" fmla="*/ 224389284 h 617"/>
                <a:gd name="T66" fmla="*/ 42901651 w 1447"/>
                <a:gd name="T67" fmla="*/ 224389284 h 617"/>
                <a:gd name="T68" fmla="*/ 35961867 w 1447"/>
                <a:gd name="T69" fmla="*/ 216803852 h 617"/>
                <a:gd name="T70" fmla="*/ 30283429 w 1447"/>
                <a:gd name="T71" fmla="*/ 207955059 h 617"/>
                <a:gd name="T72" fmla="*/ 30283429 w 1447"/>
                <a:gd name="T73" fmla="*/ 207955059 h 617"/>
                <a:gd name="T74" fmla="*/ 22712966 w 1447"/>
                <a:gd name="T75" fmla="*/ 199105521 h 617"/>
                <a:gd name="T76" fmla="*/ 17034527 w 1447"/>
                <a:gd name="T77" fmla="*/ 190256777 h 617"/>
                <a:gd name="T78" fmla="*/ 17034527 w 1447"/>
                <a:gd name="T79" fmla="*/ 190256777 h 617"/>
                <a:gd name="T80" fmla="*/ 10725413 w 1447"/>
                <a:gd name="T81" fmla="*/ 181407239 h 617"/>
                <a:gd name="T82" fmla="*/ 5678440 w 1447"/>
                <a:gd name="T83" fmla="*/ 173190549 h 617"/>
                <a:gd name="T84" fmla="*/ 5678440 w 1447"/>
                <a:gd name="T85" fmla="*/ 173190549 h 617"/>
                <a:gd name="T86" fmla="*/ 0 w 1447"/>
                <a:gd name="T87" fmla="*/ 164341010 h 617"/>
                <a:gd name="T88" fmla="*/ 258042193 w 1447"/>
                <a:gd name="T89" fmla="*/ 389994351 h 6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7"/>
                <a:gd name="T136" fmla="*/ 0 h 617"/>
                <a:gd name="T137" fmla="*/ 1447 w 1447"/>
                <a:gd name="T138" fmla="*/ 617 h 6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7" h="617">
                  <a:moveTo>
                    <a:pt x="409" y="617"/>
                  </a:moveTo>
                  <a:lnTo>
                    <a:pt x="409" y="617"/>
                  </a:lnTo>
                  <a:lnTo>
                    <a:pt x="390" y="606"/>
                  </a:lnTo>
                  <a:lnTo>
                    <a:pt x="371" y="595"/>
                  </a:lnTo>
                  <a:lnTo>
                    <a:pt x="353" y="584"/>
                  </a:lnTo>
                  <a:lnTo>
                    <a:pt x="334" y="574"/>
                  </a:lnTo>
                  <a:lnTo>
                    <a:pt x="317" y="563"/>
                  </a:lnTo>
                  <a:lnTo>
                    <a:pt x="299" y="552"/>
                  </a:lnTo>
                  <a:lnTo>
                    <a:pt x="282" y="541"/>
                  </a:lnTo>
                  <a:lnTo>
                    <a:pt x="266" y="530"/>
                  </a:lnTo>
                  <a:lnTo>
                    <a:pt x="248" y="518"/>
                  </a:lnTo>
                  <a:lnTo>
                    <a:pt x="232" y="507"/>
                  </a:lnTo>
                  <a:lnTo>
                    <a:pt x="216" y="495"/>
                  </a:lnTo>
                  <a:lnTo>
                    <a:pt x="200" y="483"/>
                  </a:lnTo>
                  <a:lnTo>
                    <a:pt x="186" y="470"/>
                  </a:lnTo>
                  <a:lnTo>
                    <a:pt x="172" y="458"/>
                  </a:lnTo>
                  <a:lnTo>
                    <a:pt x="157" y="446"/>
                  </a:lnTo>
                  <a:lnTo>
                    <a:pt x="143" y="434"/>
                  </a:lnTo>
                  <a:lnTo>
                    <a:pt x="130" y="421"/>
                  </a:lnTo>
                  <a:lnTo>
                    <a:pt x="116" y="407"/>
                  </a:lnTo>
                  <a:lnTo>
                    <a:pt x="105" y="395"/>
                  </a:lnTo>
                  <a:lnTo>
                    <a:pt x="92" y="383"/>
                  </a:lnTo>
                  <a:lnTo>
                    <a:pt x="79" y="369"/>
                  </a:lnTo>
                  <a:lnTo>
                    <a:pt x="68" y="355"/>
                  </a:lnTo>
                  <a:lnTo>
                    <a:pt x="57" y="343"/>
                  </a:lnTo>
                  <a:lnTo>
                    <a:pt x="48" y="329"/>
                  </a:lnTo>
                  <a:lnTo>
                    <a:pt x="36" y="315"/>
                  </a:lnTo>
                  <a:lnTo>
                    <a:pt x="27" y="301"/>
                  </a:lnTo>
                  <a:lnTo>
                    <a:pt x="17" y="287"/>
                  </a:lnTo>
                  <a:lnTo>
                    <a:pt x="9" y="274"/>
                  </a:lnTo>
                  <a:lnTo>
                    <a:pt x="0" y="260"/>
                  </a:lnTo>
                  <a:lnTo>
                    <a:pt x="1447" y="0"/>
                  </a:lnTo>
                  <a:lnTo>
                    <a:pt x="409" y="617"/>
                  </a:lnTo>
                  <a:close/>
                </a:path>
              </a:pathLst>
            </a:custGeom>
            <a:solidFill>
              <a:srgbClr val="660066"/>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80" name="Freeform 21"/>
            <p:cNvSpPr>
              <a:spLocks/>
            </p:cNvSpPr>
            <p:nvPr/>
          </p:nvSpPr>
          <p:spPr bwMode="auto">
            <a:xfrm>
              <a:off x="2962275" y="5211763"/>
              <a:ext cx="398463" cy="85725"/>
            </a:xfrm>
            <a:custGeom>
              <a:avLst/>
              <a:gdLst>
                <a:gd name="T0" fmla="*/ 0 w 316"/>
                <a:gd name="T1" fmla="*/ 104982501 h 70"/>
                <a:gd name="T2" fmla="*/ 90631423 w 316"/>
                <a:gd name="T3" fmla="*/ 104982501 h 70"/>
                <a:gd name="T4" fmla="*/ 502445414 w 316"/>
                <a:gd name="T5" fmla="*/ 0 h 70"/>
                <a:gd name="T6" fmla="*/ 0 60000 65536"/>
                <a:gd name="T7" fmla="*/ 0 60000 65536"/>
                <a:gd name="T8" fmla="*/ 0 60000 65536"/>
                <a:gd name="T9" fmla="*/ 0 w 316"/>
                <a:gd name="T10" fmla="*/ 0 h 70"/>
                <a:gd name="T11" fmla="*/ 316 w 316"/>
                <a:gd name="T12" fmla="*/ 70 h 70"/>
              </a:gdLst>
              <a:ahLst/>
              <a:cxnLst>
                <a:cxn ang="T6">
                  <a:pos x="T0" y="T1"/>
                </a:cxn>
                <a:cxn ang="T7">
                  <a:pos x="T2" y="T3"/>
                </a:cxn>
                <a:cxn ang="T8">
                  <a:pos x="T4" y="T5"/>
                </a:cxn>
              </a:cxnLst>
              <a:rect l="T9" t="T10" r="T11" b="T12"/>
              <a:pathLst>
                <a:path w="316" h="70">
                  <a:moveTo>
                    <a:pt x="0" y="70"/>
                  </a:moveTo>
                  <a:lnTo>
                    <a:pt x="57" y="70"/>
                  </a:lnTo>
                  <a:lnTo>
                    <a:pt x="316" y="0"/>
                  </a:lnTo>
                </a:path>
              </a:pathLst>
            </a:custGeom>
            <a:noFill/>
            <a:ln w="0">
              <a:solidFill>
                <a:srgbClr val="FFFF00"/>
              </a:solidFill>
              <a:round/>
              <a:headEnd/>
              <a:tailEnd/>
            </a:ln>
          </p:spPr>
          <p:txBody>
            <a:bodyPr/>
            <a:lstStyle/>
            <a:p>
              <a:pPr algn="l" rtl="0" fontAlgn="base">
                <a:spcBef>
                  <a:spcPct val="0"/>
                </a:spcBef>
                <a:spcAft>
                  <a:spcPct val="0"/>
                </a:spcAft>
              </a:pPr>
              <a:endParaRPr lang="en-GB" kern="1200">
                <a:solidFill>
                  <a:srgbClr val="FFFF00"/>
                </a:solidFill>
                <a:latin typeface="Calibri" pitchFamily="34" charset="0"/>
                <a:ea typeface="+mn-ea"/>
                <a:cs typeface="+mn-cs"/>
              </a:endParaRPr>
            </a:p>
          </p:txBody>
        </p:sp>
        <p:sp>
          <p:nvSpPr>
            <p:cNvPr id="19481" name="Freeform 22"/>
            <p:cNvSpPr>
              <a:spLocks/>
            </p:cNvSpPr>
            <p:nvPr/>
          </p:nvSpPr>
          <p:spPr bwMode="auto">
            <a:xfrm>
              <a:off x="5616575" y="4541838"/>
              <a:ext cx="498475" cy="814387"/>
            </a:xfrm>
            <a:custGeom>
              <a:avLst/>
              <a:gdLst>
                <a:gd name="T0" fmla="*/ 395031445 w 627"/>
                <a:gd name="T1" fmla="*/ 18271318 h 1026"/>
                <a:gd name="T2" fmla="*/ 393135333 w 627"/>
                <a:gd name="T3" fmla="*/ 36541841 h 1026"/>
                <a:gd name="T4" fmla="*/ 391239221 w 627"/>
                <a:gd name="T5" fmla="*/ 55443402 h 1026"/>
                <a:gd name="T6" fmla="*/ 386182921 w 627"/>
                <a:gd name="T7" fmla="*/ 73714713 h 1026"/>
                <a:gd name="T8" fmla="*/ 381126622 w 627"/>
                <a:gd name="T9" fmla="*/ 91985231 h 1026"/>
                <a:gd name="T10" fmla="*/ 374805452 w 627"/>
                <a:gd name="T11" fmla="*/ 110256567 h 1026"/>
                <a:gd name="T12" fmla="*/ 367221003 w 627"/>
                <a:gd name="T13" fmla="*/ 127897641 h 1026"/>
                <a:gd name="T14" fmla="*/ 359004517 w 627"/>
                <a:gd name="T15" fmla="*/ 146168953 h 1026"/>
                <a:gd name="T16" fmla="*/ 348891918 w 627"/>
                <a:gd name="T17" fmla="*/ 163810027 h 1026"/>
                <a:gd name="T18" fmla="*/ 337515244 w 627"/>
                <a:gd name="T19" fmla="*/ 180820865 h 1026"/>
                <a:gd name="T20" fmla="*/ 325505738 w 627"/>
                <a:gd name="T21" fmla="*/ 198461940 h 1026"/>
                <a:gd name="T22" fmla="*/ 312864989 w 627"/>
                <a:gd name="T23" fmla="*/ 216103064 h 1026"/>
                <a:gd name="T24" fmla="*/ 298327333 w 627"/>
                <a:gd name="T25" fmla="*/ 232484458 h 1026"/>
                <a:gd name="T26" fmla="*/ 283158435 w 627"/>
                <a:gd name="T27" fmla="*/ 248865059 h 1026"/>
                <a:gd name="T28" fmla="*/ 267357499 w 627"/>
                <a:gd name="T29" fmla="*/ 265245660 h 1026"/>
                <a:gd name="T30" fmla="*/ 250291693 w 627"/>
                <a:gd name="T31" fmla="*/ 280996818 h 1026"/>
                <a:gd name="T32" fmla="*/ 231330570 w 627"/>
                <a:gd name="T33" fmla="*/ 296117739 h 1026"/>
                <a:gd name="T34" fmla="*/ 211736615 w 627"/>
                <a:gd name="T35" fmla="*/ 311868897 h 1026"/>
                <a:gd name="T36" fmla="*/ 192143404 w 627"/>
                <a:gd name="T37" fmla="*/ 326359581 h 1026"/>
                <a:gd name="T38" fmla="*/ 170653337 w 627"/>
                <a:gd name="T39" fmla="*/ 340850265 h 1026"/>
                <a:gd name="T40" fmla="*/ 148532027 w 627"/>
                <a:gd name="T41" fmla="*/ 354711506 h 1026"/>
                <a:gd name="T42" fmla="*/ 126409921 w 627"/>
                <a:gd name="T43" fmla="*/ 367942511 h 1026"/>
                <a:gd name="T44" fmla="*/ 102392474 w 627"/>
                <a:gd name="T45" fmla="*/ 381802958 h 1026"/>
                <a:gd name="T46" fmla="*/ 78374257 w 627"/>
                <a:gd name="T47" fmla="*/ 394403726 h 1026"/>
                <a:gd name="T48" fmla="*/ 53091964 w 627"/>
                <a:gd name="T49" fmla="*/ 407004493 h 1026"/>
                <a:gd name="T50" fmla="*/ 27178417 w 627"/>
                <a:gd name="T51" fmla="*/ 418345680 h 1026"/>
                <a:gd name="T52" fmla="*/ 0 w 627"/>
                <a:gd name="T53" fmla="*/ 429055737 h 1026"/>
                <a:gd name="T54" fmla="*/ 12640752 w 627"/>
                <a:gd name="T55" fmla="*/ 640118395 h 1026"/>
                <a:gd name="T56" fmla="*/ 39819166 w 627"/>
                <a:gd name="T57" fmla="*/ 630037781 h 1026"/>
                <a:gd name="T58" fmla="*/ 65101471 w 627"/>
                <a:gd name="T59" fmla="*/ 617437013 h 1026"/>
                <a:gd name="T60" fmla="*/ 90382968 w 627"/>
                <a:gd name="T61" fmla="*/ 605466482 h 1026"/>
                <a:gd name="T62" fmla="*/ 114401210 w 627"/>
                <a:gd name="T63" fmla="*/ 592235478 h 1026"/>
                <a:gd name="T64" fmla="*/ 137786595 w 627"/>
                <a:gd name="T65" fmla="*/ 578375031 h 1026"/>
                <a:gd name="T66" fmla="*/ 160540738 w 627"/>
                <a:gd name="T67" fmla="*/ 564513789 h 1026"/>
                <a:gd name="T68" fmla="*/ 182030806 w 627"/>
                <a:gd name="T69" fmla="*/ 551283579 h 1026"/>
                <a:gd name="T70" fmla="*/ 202256003 w 627"/>
                <a:gd name="T71" fmla="*/ 536792101 h 1026"/>
                <a:gd name="T72" fmla="*/ 221850009 w 627"/>
                <a:gd name="T73" fmla="*/ 521041737 h 1026"/>
                <a:gd name="T74" fmla="*/ 241443169 w 627"/>
                <a:gd name="T75" fmla="*/ 505920816 h 1026"/>
                <a:gd name="T76" fmla="*/ 258508180 w 627"/>
                <a:gd name="T77" fmla="*/ 490169658 h 1026"/>
                <a:gd name="T78" fmla="*/ 275573985 w 627"/>
                <a:gd name="T79" fmla="*/ 473789057 h 1026"/>
                <a:gd name="T80" fmla="*/ 291374921 w 627"/>
                <a:gd name="T81" fmla="*/ 458037899 h 1026"/>
                <a:gd name="T82" fmla="*/ 305912577 w 627"/>
                <a:gd name="T83" fmla="*/ 441027062 h 1026"/>
                <a:gd name="T84" fmla="*/ 319817401 w 627"/>
                <a:gd name="T85" fmla="*/ 424015430 h 1026"/>
                <a:gd name="T86" fmla="*/ 331826112 w 627"/>
                <a:gd name="T87" fmla="*/ 407004493 h 1026"/>
                <a:gd name="T88" fmla="*/ 343835618 w 627"/>
                <a:gd name="T89" fmla="*/ 389363419 h 1026"/>
                <a:gd name="T90" fmla="*/ 353948217 w 627"/>
                <a:gd name="T91" fmla="*/ 371722344 h 1026"/>
                <a:gd name="T92" fmla="*/ 362796741 w 627"/>
                <a:gd name="T93" fmla="*/ 354711506 h 1026"/>
                <a:gd name="T94" fmla="*/ 371013228 w 627"/>
                <a:gd name="T95" fmla="*/ 336440195 h 1026"/>
                <a:gd name="T96" fmla="*/ 377966435 w 627"/>
                <a:gd name="T97" fmla="*/ 317539441 h 1026"/>
                <a:gd name="T98" fmla="*/ 384286809 w 627"/>
                <a:gd name="T99" fmla="*/ 299268129 h 1026"/>
                <a:gd name="T100" fmla="*/ 389343108 w 627"/>
                <a:gd name="T101" fmla="*/ 281627055 h 1026"/>
                <a:gd name="T102" fmla="*/ 391871258 w 627"/>
                <a:gd name="T103" fmla="*/ 263355743 h 1026"/>
                <a:gd name="T104" fmla="*/ 394399408 w 627"/>
                <a:gd name="T105" fmla="*/ 243824752 h 1026"/>
                <a:gd name="T106" fmla="*/ 396295520 w 627"/>
                <a:gd name="T107" fmla="*/ 225553441 h 10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7"/>
                <a:gd name="T163" fmla="*/ 0 h 1026"/>
                <a:gd name="T164" fmla="*/ 627 w 627"/>
                <a:gd name="T165" fmla="*/ 1026 h 10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7" h="1026">
                  <a:moveTo>
                    <a:pt x="627" y="0"/>
                  </a:moveTo>
                  <a:lnTo>
                    <a:pt x="627" y="0"/>
                  </a:lnTo>
                  <a:lnTo>
                    <a:pt x="627" y="14"/>
                  </a:lnTo>
                  <a:lnTo>
                    <a:pt x="625" y="29"/>
                  </a:lnTo>
                  <a:lnTo>
                    <a:pt x="624" y="43"/>
                  </a:lnTo>
                  <a:lnTo>
                    <a:pt x="622" y="58"/>
                  </a:lnTo>
                  <a:lnTo>
                    <a:pt x="620" y="74"/>
                  </a:lnTo>
                  <a:lnTo>
                    <a:pt x="619" y="88"/>
                  </a:lnTo>
                  <a:lnTo>
                    <a:pt x="616" y="103"/>
                  </a:lnTo>
                  <a:lnTo>
                    <a:pt x="611" y="117"/>
                  </a:lnTo>
                  <a:lnTo>
                    <a:pt x="608" y="131"/>
                  </a:lnTo>
                  <a:lnTo>
                    <a:pt x="603" y="146"/>
                  </a:lnTo>
                  <a:lnTo>
                    <a:pt x="598" y="160"/>
                  </a:lnTo>
                  <a:lnTo>
                    <a:pt x="593" y="175"/>
                  </a:lnTo>
                  <a:lnTo>
                    <a:pt x="587" y="189"/>
                  </a:lnTo>
                  <a:lnTo>
                    <a:pt x="581" y="203"/>
                  </a:lnTo>
                  <a:lnTo>
                    <a:pt x="574" y="218"/>
                  </a:lnTo>
                  <a:lnTo>
                    <a:pt x="568" y="232"/>
                  </a:lnTo>
                  <a:lnTo>
                    <a:pt x="560" y="246"/>
                  </a:lnTo>
                  <a:lnTo>
                    <a:pt x="552" y="260"/>
                  </a:lnTo>
                  <a:lnTo>
                    <a:pt x="544" y="274"/>
                  </a:lnTo>
                  <a:lnTo>
                    <a:pt x="534" y="287"/>
                  </a:lnTo>
                  <a:lnTo>
                    <a:pt x="525" y="301"/>
                  </a:lnTo>
                  <a:lnTo>
                    <a:pt x="515" y="315"/>
                  </a:lnTo>
                  <a:lnTo>
                    <a:pt x="506" y="329"/>
                  </a:lnTo>
                  <a:lnTo>
                    <a:pt x="495" y="343"/>
                  </a:lnTo>
                  <a:lnTo>
                    <a:pt x="484" y="355"/>
                  </a:lnTo>
                  <a:lnTo>
                    <a:pt x="472" y="369"/>
                  </a:lnTo>
                  <a:lnTo>
                    <a:pt x="461" y="383"/>
                  </a:lnTo>
                  <a:lnTo>
                    <a:pt x="448" y="395"/>
                  </a:lnTo>
                  <a:lnTo>
                    <a:pt x="436" y="407"/>
                  </a:lnTo>
                  <a:lnTo>
                    <a:pt x="423" y="421"/>
                  </a:lnTo>
                  <a:lnTo>
                    <a:pt x="409" y="434"/>
                  </a:lnTo>
                  <a:lnTo>
                    <a:pt x="396" y="446"/>
                  </a:lnTo>
                  <a:lnTo>
                    <a:pt x="382" y="458"/>
                  </a:lnTo>
                  <a:lnTo>
                    <a:pt x="366" y="470"/>
                  </a:lnTo>
                  <a:lnTo>
                    <a:pt x="351" y="483"/>
                  </a:lnTo>
                  <a:lnTo>
                    <a:pt x="335" y="495"/>
                  </a:lnTo>
                  <a:lnTo>
                    <a:pt x="320" y="507"/>
                  </a:lnTo>
                  <a:lnTo>
                    <a:pt x="304" y="518"/>
                  </a:lnTo>
                  <a:lnTo>
                    <a:pt x="288" y="530"/>
                  </a:lnTo>
                  <a:lnTo>
                    <a:pt x="270" y="541"/>
                  </a:lnTo>
                  <a:lnTo>
                    <a:pt x="254" y="552"/>
                  </a:lnTo>
                  <a:lnTo>
                    <a:pt x="235" y="563"/>
                  </a:lnTo>
                  <a:lnTo>
                    <a:pt x="218" y="574"/>
                  </a:lnTo>
                  <a:lnTo>
                    <a:pt x="200" y="584"/>
                  </a:lnTo>
                  <a:lnTo>
                    <a:pt x="181" y="595"/>
                  </a:lnTo>
                  <a:lnTo>
                    <a:pt x="162" y="606"/>
                  </a:lnTo>
                  <a:lnTo>
                    <a:pt x="143" y="617"/>
                  </a:lnTo>
                  <a:lnTo>
                    <a:pt x="124" y="626"/>
                  </a:lnTo>
                  <a:lnTo>
                    <a:pt x="103" y="635"/>
                  </a:lnTo>
                  <a:lnTo>
                    <a:pt x="84" y="646"/>
                  </a:lnTo>
                  <a:lnTo>
                    <a:pt x="63" y="655"/>
                  </a:lnTo>
                  <a:lnTo>
                    <a:pt x="43" y="664"/>
                  </a:lnTo>
                  <a:lnTo>
                    <a:pt x="20" y="672"/>
                  </a:lnTo>
                  <a:lnTo>
                    <a:pt x="0" y="681"/>
                  </a:lnTo>
                  <a:lnTo>
                    <a:pt x="0" y="1026"/>
                  </a:lnTo>
                  <a:lnTo>
                    <a:pt x="20" y="1016"/>
                  </a:lnTo>
                  <a:lnTo>
                    <a:pt x="43" y="1009"/>
                  </a:lnTo>
                  <a:lnTo>
                    <a:pt x="63" y="1000"/>
                  </a:lnTo>
                  <a:lnTo>
                    <a:pt x="84" y="990"/>
                  </a:lnTo>
                  <a:lnTo>
                    <a:pt x="103" y="980"/>
                  </a:lnTo>
                  <a:lnTo>
                    <a:pt x="124" y="970"/>
                  </a:lnTo>
                  <a:lnTo>
                    <a:pt x="143" y="961"/>
                  </a:lnTo>
                  <a:lnTo>
                    <a:pt x="162" y="950"/>
                  </a:lnTo>
                  <a:lnTo>
                    <a:pt x="181" y="940"/>
                  </a:lnTo>
                  <a:lnTo>
                    <a:pt x="200" y="929"/>
                  </a:lnTo>
                  <a:lnTo>
                    <a:pt x="218" y="918"/>
                  </a:lnTo>
                  <a:lnTo>
                    <a:pt x="235" y="907"/>
                  </a:lnTo>
                  <a:lnTo>
                    <a:pt x="254" y="896"/>
                  </a:lnTo>
                  <a:lnTo>
                    <a:pt x="270" y="886"/>
                  </a:lnTo>
                  <a:lnTo>
                    <a:pt x="288" y="875"/>
                  </a:lnTo>
                  <a:lnTo>
                    <a:pt x="304" y="863"/>
                  </a:lnTo>
                  <a:lnTo>
                    <a:pt x="320" y="852"/>
                  </a:lnTo>
                  <a:lnTo>
                    <a:pt x="335" y="840"/>
                  </a:lnTo>
                  <a:lnTo>
                    <a:pt x="351" y="827"/>
                  </a:lnTo>
                  <a:lnTo>
                    <a:pt x="366" y="815"/>
                  </a:lnTo>
                  <a:lnTo>
                    <a:pt x="382" y="803"/>
                  </a:lnTo>
                  <a:lnTo>
                    <a:pt x="396" y="790"/>
                  </a:lnTo>
                  <a:lnTo>
                    <a:pt x="409" y="778"/>
                  </a:lnTo>
                  <a:lnTo>
                    <a:pt x="423" y="766"/>
                  </a:lnTo>
                  <a:lnTo>
                    <a:pt x="436" y="752"/>
                  </a:lnTo>
                  <a:lnTo>
                    <a:pt x="448" y="740"/>
                  </a:lnTo>
                  <a:lnTo>
                    <a:pt x="461" y="727"/>
                  </a:lnTo>
                  <a:lnTo>
                    <a:pt x="472" y="713"/>
                  </a:lnTo>
                  <a:lnTo>
                    <a:pt x="484" y="700"/>
                  </a:lnTo>
                  <a:lnTo>
                    <a:pt x="495" y="687"/>
                  </a:lnTo>
                  <a:lnTo>
                    <a:pt x="506" y="673"/>
                  </a:lnTo>
                  <a:lnTo>
                    <a:pt x="515" y="660"/>
                  </a:lnTo>
                  <a:lnTo>
                    <a:pt x="525" y="646"/>
                  </a:lnTo>
                  <a:lnTo>
                    <a:pt x="534" y="632"/>
                  </a:lnTo>
                  <a:lnTo>
                    <a:pt x="544" y="618"/>
                  </a:lnTo>
                  <a:lnTo>
                    <a:pt x="552" y="604"/>
                  </a:lnTo>
                  <a:lnTo>
                    <a:pt x="560" y="590"/>
                  </a:lnTo>
                  <a:lnTo>
                    <a:pt x="568" y="577"/>
                  </a:lnTo>
                  <a:lnTo>
                    <a:pt x="574" y="563"/>
                  </a:lnTo>
                  <a:lnTo>
                    <a:pt x="581" y="547"/>
                  </a:lnTo>
                  <a:lnTo>
                    <a:pt x="587" y="534"/>
                  </a:lnTo>
                  <a:lnTo>
                    <a:pt x="593" y="520"/>
                  </a:lnTo>
                  <a:lnTo>
                    <a:pt x="598" y="504"/>
                  </a:lnTo>
                  <a:lnTo>
                    <a:pt x="603" y="490"/>
                  </a:lnTo>
                  <a:lnTo>
                    <a:pt x="608" y="475"/>
                  </a:lnTo>
                  <a:lnTo>
                    <a:pt x="611" y="461"/>
                  </a:lnTo>
                  <a:lnTo>
                    <a:pt x="616" y="447"/>
                  </a:lnTo>
                  <a:lnTo>
                    <a:pt x="619" y="432"/>
                  </a:lnTo>
                  <a:lnTo>
                    <a:pt x="620" y="418"/>
                  </a:lnTo>
                  <a:lnTo>
                    <a:pt x="622" y="403"/>
                  </a:lnTo>
                  <a:lnTo>
                    <a:pt x="624" y="387"/>
                  </a:lnTo>
                  <a:lnTo>
                    <a:pt x="625" y="374"/>
                  </a:lnTo>
                  <a:lnTo>
                    <a:pt x="627" y="358"/>
                  </a:lnTo>
                  <a:lnTo>
                    <a:pt x="627" y="344"/>
                  </a:lnTo>
                  <a:lnTo>
                    <a:pt x="627" y="0"/>
                  </a:lnTo>
                  <a:close/>
                </a:path>
              </a:pathLst>
            </a:custGeom>
            <a:solidFill>
              <a:srgbClr val="4D1A33"/>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82" name="Freeform 23"/>
            <p:cNvSpPr>
              <a:spLocks/>
            </p:cNvSpPr>
            <p:nvPr/>
          </p:nvSpPr>
          <p:spPr bwMode="auto">
            <a:xfrm>
              <a:off x="4908550" y="4541838"/>
              <a:ext cx="708025" cy="814387"/>
            </a:xfrm>
            <a:custGeom>
              <a:avLst/>
              <a:gdLst>
                <a:gd name="T0" fmla="*/ 0 w 894"/>
                <a:gd name="T1" fmla="*/ 0 h 1026"/>
                <a:gd name="T2" fmla="*/ 560737629 w 894"/>
                <a:gd name="T3" fmla="*/ 429055737 h 1026"/>
                <a:gd name="T4" fmla="*/ 560737629 w 894"/>
                <a:gd name="T5" fmla="*/ 646419175 h 1026"/>
                <a:gd name="T6" fmla="*/ 0 w 894"/>
                <a:gd name="T7" fmla="*/ 216733301 h 1026"/>
                <a:gd name="T8" fmla="*/ 0 w 894"/>
                <a:gd name="T9" fmla="*/ 0 h 1026"/>
                <a:gd name="T10" fmla="*/ 0 60000 65536"/>
                <a:gd name="T11" fmla="*/ 0 60000 65536"/>
                <a:gd name="T12" fmla="*/ 0 60000 65536"/>
                <a:gd name="T13" fmla="*/ 0 60000 65536"/>
                <a:gd name="T14" fmla="*/ 0 60000 65536"/>
                <a:gd name="T15" fmla="*/ 0 w 894"/>
                <a:gd name="T16" fmla="*/ 0 h 1026"/>
                <a:gd name="T17" fmla="*/ 894 w 894"/>
                <a:gd name="T18" fmla="*/ 1026 h 1026"/>
              </a:gdLst>
              <a:ahLst/>
              <a:cxnLst>
                <a:cxn ang="T10">
                  <a:pos x="T0" y="T1"/>
                </a:cxn>
                <a:cxn ang="T11">
                  <a:pos x="T2" y="T3"/>
                </a:cxn>
                <a:cxn ang="T12">
                  <a:pos x="T4" y="T5"/>
                </a:cxn>
                <a:cxn ang="T13">
                  <a:pos x="T6" y="T7"/>
                </a:cxn>
                <a:cxn ang="T14">
                  <a:pos x="T8" y="T9"/>
                </a:cxn>
              </a:cxnLst>
              <a:rect l="T15" t="T16" r="T17" b="T18"/>
              <a:pathLst>
                <a:path w="894" h="1026">
                  <a:moveTo>
                    <a:pt x="0" y="0"/>
                  </a:moveTo>
                  <a:lnTo>
                    <a:pt x="894" y="681"/>
                  </a:lnTo>
                  <a:lnTo>
                    <a:pt x="894" y="1026"/>
                  </a:lnTo>
                  <a:lnTo>
                    <a:pt x="0" y="344"/>
                  </a:lnTo>
                  <a:lnTo>
                    <a:pt x="0" y="0"/>
                  </a:lnTo>
                  <a:close/>
                </a:path>
              </a:pathLst>
            </a:custGeom>
            <a:solidFill>
              <a:srgbClr val="4D1A33"/>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83" name="Freeform 24"/>
            <p:cNvSpPr>
              <a:spLocks/>
            </p:cNvSpPr>
            <p:nvPr/>
          </p:nvSpPr>
          <p:spPr bwMode="auto">
            <a:xfrm>
              <a:off x="4908550" y="4414838"/>
              <a:ext cx="1206500" cy="668337"/>
            </a:xfrm>
            <a:custGeom>
              <a:avLst/>
              <a:gdLst>
                <a:gd name="T0" fmla="*/ 941929160 w 1521"/>
                <a:gd name="T1" fmla="*/ 10056767 h 843"/>
                <a:gd name="T2" fmla="*/ 945075102 w 1521"/>
                <a:gd name="T3" fmla="*/ 18856142 h 843"/>
                <a:gd name="T4" fmla="*/ 950108133 w 1521"/>
                <a:gd name="T5" fmla="*/ 37084381 h 843"/>
                <a:gd name="T6" fmla="*/ 951996015 w 1521"/>
                <a:gd name="T7" fmla="*/ 45883752 h 843"/>
                <a:gd name="T8" fmla="*/ 952625045 w 1521"/>
                <a:gd name="T9" fmla="*/ 55311833 h 843"/>
                <a:gd name="T10" fmla="*/ 955141957 w 1521"/>
                <a:gd name="T11" fmla="*/ 73540065 h 843"/>
                <a:gd name="T12" fmla="*/ 955771780 w 1521"/>
                <a:gd name="T13" fmla="*/ 83596036 h 843"/>
                <a:gd name="T14" fmla="*/ 957029840 w 1521"/>
                <a:gd name="T15" fmla="*/ 91767504 h 843"/>
                <a:gd name="T16" fmla="*/ 957029840 w 1521"/>
                <a:gd name="T17" fmla="*/ 110623665 h 843"/>
                <a:gd name="T18" fmla="*/ 955771780 w 1521"/>
                <a:gd name="T19" fmla="*/ 120051733 h 843"/>
                <a:gd name="T20" fmla="*/ 955141957 w 1521"/>
                <a:gd name="T21" fmla="*/ 128851897 h 843"/>
                <a:gd name="T22" fmla="*/ 952625045 w 1521"/>
                <a:gd name="T23" fmla="*/ 148336730 h 843"/>
                <a:gd name="T24" fmla="*/ 951996015 w 1521"/>
                <a:gd name="T25" fmla="*/ 157136101 h 843"/>
                <a:gd name="T26" fmla="*/ 950108133 w 1521"/>
                <a:gd name="T27" fmla="*/ 166564169 h 843"/>
                <a:gd name="T28" fmla="*/ 945075102 w 1521"/>
                <a:gd name="T29" fmla="*/ 184163705 h 843"/>
                <a:gd name="T30" fmla="*/ 941929160 w 1521"/>
                <a:gd name="T31" fmla="*/ 193591773 h 843"/>
                <a:gd name="T32" fmla="*/ 938782425 w 1521"/>
                <a:gd name="T33" fmla="*/ 202391145 h 843"/>
                <a:gd name="T34" fmla="*/ 931861512 w 1521"/>
                <a:gd name="T35" fmla="*/ 220619427 h 843"/>
                <a:gd name="T36" fmla="*/ 928086540 w 1521"/>
                <a:gd name="T37" fmla="*/ 229418798 h 843"/>
                <a:gd name="T38" fmla="*/ 923681746 w 1521"/>
                <a:gd name="T39" fmla="*/ 238846866 h 843"/>
                <a:gd name="T40" fmla="*/ 914872950 w 1521"/>
                <a:gd name="T41" fmla="*/ 256446402 h 843"/>
                <a:gd name="T42" fmla="*/ 909839126 w 1521"/>
                <a:gd name="T43" fmla="*/ 265245774 h 843"/>
                <a:gd name="T44" fmla="*/ 904805302 w 1521"/>
                <a:gd name="T45" fmla="*/ 274045145 h 843"/>
                <a:gd name="T46" fmla="*/ 892850565 w 1521"/>
                <a:gd name="T47" fmla="*/ 291015985 h 843"/>
                <a:gd name="T48" fmla="*/ 886557888 w 1521"/>
                <a:gd name="T49" fmla="*/ 299815356 h 843"/>
                <a:gd name="T50" fmla="*/ 880895034 w 1521"/>
                <a:gd name="T51" fmla="*/ 308615521 h 843"/>
                <a:gd name="T52" fmla="*/ 867052414 w 1521"/>
                <a:gd name="T53" fmla="*/ 324957664 h 843"/>
                <a:gd name="T54" fmla="*/ 859502471 w 1521"/>
                <a:gd name="T55" fmla="*/ 333757035 h 843"/>
                <a:gd name="T56" fmla="*/ 852580765 w 1521"/>
                <a:gd name="T57" fmla="*/ 342556407 h 843"/>
                <a:gd name="T58" fmla="*/ 836850262 w 1521"/>
                <a:gd name="T59" fmla="*/ 357641950 h 843"/>
                <a:gd name="T60" fmla="*/ 828671091 w 1521"/>
                <a:gd name="T61" fmla="*/ 366441321 h 843"/>
                <a:gd name="T62" fmla="*/ 819861502 w 1521"/>
                <a:gd name="T63" fmla="*/ 374612789 h 843"/>
                <a:gd name="T64" fmla="*/ 802872941 w 1521"/>
                <a:gd name="T65" fmla="*/ 389697539 h 843"/>
                <a:gd name="T66" fmla="*/ 792806086 w 1521"/>
                <a:gd name="T67" fmla="*/ 397240311 h 843"/>
                <a:gd name="T68" fmla="*/ 783367467 w 1521"/>
                <a:gd name="T69" fmla="*/ 405410986 h 843"/>
                <a:gd name="T70" fmla="*/ 763861994 w 1521"/>
                <a:gd name="T71" fmla="*/ 420495835 h 843"/>
                <a:gd name="T72" fmla="*/ 753794345 w 1521"/>
                <a:gd name="T73" fmla="*/ 427409910 h 843"/>
                <a:gd name="T74" fmla="*/ 743727490 w 1521"/>
                <a:gd name="T75" fmla="*/ 434952682 h 843"/>
                <a:gd name="T76" fmla="*/ 722334134 w 1521"/>
                <a:gd name="T77" fmla="*/ 448780832 h 843"/>
                <a:gd name="T78" fmla="*/ 710379397 w 1521"/>
                <a:gd name="T79" fmla="*/ 455694907 h 843"/>
                <a:gd name="T80" fmla="*/ 699682719 w 1521"/>
                <a:gd name="T81" fmla="*/ 462608982 h 843"/>
                <a:gd name="T82" fmla="*/ 676401480 w 1521"/>
                <a:gd name="T83" fmla="*/ 475808436 h 843"/>
                <a:gd name="T84" fmla="*/ 664446743 w 1521"/>
                <a:gd name="T85" fmla="*/ 482721718 h 843"/>
                <a:gd name="T86" fmla="*/ 652492005 w 1521"/>
                <a:gd name="T87" fmla="*/ 489635793 h 843"/>
                <a:gd name="T88" fmla="*/ 627322884 w 1521"/>
                <a:gd name="T89" fmla="*/ 500949951 h 843"/>
                <a:gd name="T90" fmla="*/ 615368147 w 1521"/>
                <a:gd name="T91" fmla="*/ 507864026 h 843"/>
                <a:gd name="T92" fmla="*/ 602154557 w 1521"/>
                <a:gd name="T93" fmla="*/ 513520708 h 843"/>
                <a:gd name="T94" fmla="*/ 575098347 w 1521"/>
                <a:gd name="T95" fmla="*/ 524206169 h 843"/>
                <a:gd name="T96" fmla="*/ 562514580 w 1521"/>
                <a:gd name="T97" fmla="*/ 529862851 h 8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21"/>
                <a:gd name="T148" fmla="*/ 0 h 843"/>
                <a:gd name="T149" fmla="*/ 1521 w 1521"/>
                <a:gd name="T150" fmla="*/ 843 h 8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21" h="843">
                  <a:moveTo>
                    <a:pt x="1492" y="0"/>
                  </a:moveTo>
                  <a:lnTo>
                    <a:pt x="1492" y="0"/>
                  </a:lnTo>
                  <a:lnTo>
                    <a:pt x="1497" y="16"/>
                  </a:lnTo>
                  <a:lnTo>
                    <a:pt x="1502" y="30"/>
                  </a:lnTo>
                  <a:lnTo>
                    <a:pt x="1505" y="43"/>
                  </a:lnTo>
                  <a:lnTo>
                    <a:pt x="1510" y="59"/>
                  </a:lnTo>
                  <a:lnTo>
                    <a:pt x="1513" y="73"/>
                  </a:lnTo>
                  <a:lnTo>
                    <a:pt x="1514" y="88"/>
                  </a:lnTo>
                  <a:lnTo>
                    <a:pt x="1516" y="103"/>
                  </a:lnTo>
                  <a:lnTo>
                    <a:pt x="1518" y="117"/>
                  </a:lnTo>
                  <a:lnTo>
                    <a:pt x="1519" y="133"/>
                  </a:lnTo>
                  <a:lnTo>
                    <a:pt x="1521" y="146"/>
                  </a:lnTo>
                  <a:lnTo>
                    <a:pt x="1521" y="162"/>
                  </a:lnTo>
                  <a:lnTo>
                    <a:pt x="1521" y="176"/>
                  </a:lnTo>
                  <a:lnTo>
                    <a:pt x="1519" y="191"/>
                  </a:lnTo>
                  <a:lnTo>
                    <a:pt x="1518" y="205"/>
                  </a:lnTo>
                  <a:lnTo>
                    <a:pt x="1516" y="220"/>
                  </a:lnTo>
                  <a:lnTo>
                    <a:pt x="1514" y="236"/>
                  </a:lnTo>
                  <a:lnTo>
                    <a:pt x="1513" y="250"/>
                  </a:lnTo>
                  <a:lnTo>
                    <a:pt x="1510" y="265"/>
                  </a:lnTo>
                  <a:lnTo>
                    <a:pt x="1505" y="279"/>
                  </a:lnTo>
                  <a:lnTo>
                    <a:pt x="1502" y="293"/>
                  </a:lnTo>
                  <a:lnTo>
                    <a:pt x="1497" y="308"/>
                  </a:lnTo>
                  <a:lnTo>
                    <a:pt x="1492" y="322"/>
                  </a:lnTo>
                  <a:lnTo>
                    <a:pt x="1487" y="337"/>
                  </a:lnTo>
                  <a:lnTo>
                    <a:pt x="1481" y="351"/>
                  </a:lnTo>
                  <a:lnTo>
                    <a:pt x="1475" y="365"/>
                  </a:lnTo>
                  <a:lnTo>
                    <a:pt x="1468" y="380"/>
                  </a:lnTo>
                  <a:lnTo>
                    <a:pt x="1462" y="394"/>
                  </a:lnTo>
                  <a:lnTo>
                    <a:pt x="1454" y="408"/>
                  </a:lnTo>
                  <a:lnTo>
                    <a:pt x="1446" y="422"/>
                  </a:lnTo>
                  <a:lnTo>
                    <a:pt x="1438" y="436"/>
                  </a:lnTo>
                  <a:lnTo>
                    <a:pt x="1428" y="449"/>
                  </a:lnTo>
                  <a:lnTo>
                    <a:pt x="1419" y="463"/>
                  </a:lnTo>
                  <a:lnTo>
                    <a:pt x="1409" y="477"/>
                  </a:lnTo>
                  <a:lnTo>
                    <a:pt x="1400" y="491"/>
                  </a:lnTo>
                  <a:lnTo>
                    <a:pt x="1389" y="505"/>
                  </a:lnTo>
                  <a:lnTo>
                    <a:pt x="1378" y="517"/>
                  </a:lnTo>
                  <a:lnTo>
                    <a:pt x="1366" y="531"/>
                  </a:lnTo>
                  <a:lnTo>
                    <a:pt x="1355" y="545"/>
                  </a:lnTo>
                  <a:lnTo>
                    <a:pt x="1342" y="557"/>
                  </a:lnTo>
                  <a:lnTo>
                    <a:pt x="1330" y="569"/>
                  </a:lnTo>
                  <a:lnTo>
                    <a:pt x="1317" y="583"/>
                  </a:lnTo>
                  <a:lnTo>
                    <a:pt x="1303" y="596"/>
                  </a:lnTo>
                  <a:lnTo>
                    <a:pt x="1290" y="608"/>
                  </a:lnTo>
                  <a:lnTo>
                    <a:pt x="1276" y="620"/>
                  </a:lnTo>
                  <a:lnTo>
                    <a:pt x="1260" y="632"/>
                  </a:lnTo>
                  <a:lnTo>
                    <a:pt x="1245" y="645"/>
                  </a:lnTo>
                  <a:lnTo>
                    <a:pt x="1229" y="657"/>
                  </a:lnTo>
                  <a:lnTo>
                    <a:pt x="1214" y="669"/>
                  </a:lnTo>
                  <a:lnTo>
                    <a:pt x="1198" y="680"/>
                  </a:lnTo>
                  <a:lnTo>
                    <a:pt x="1182" y="692"/>
                  </a:lnTo>
                  <a:lnTo>
                    <a:pt x="1164" y="703"/>
                  </a:lnTo>
                  <a:lnTo>
                    <a:pt x="1148" y="714"/>
                  </a:lnTo>
                  <a:lnTo>
                    <a:pt x="1129" y="725"/>
                  </a:lnTo>
                  <a:lnTo>
                    <a:pt x="1112" y="736"/>
                  </a:lnTo>
                  <a:lnTo>
                    <a:pt x="1094" y="746"/>
                  </a:lnTo>
                  <a:lnTo>
                    <a:pt x="1075" y="757"/>
                  </a:lnTo>
                  <a:lnTo>
                    <a:pt x="1056" y="768"/>
                  </a:lnTo>
                  <a:lnTo>
                    <a:pt x="1037" y="779"/>
                  </a:lnTo>
                  <a:lnTo>
                    <a:pt x="1018" y="788"/>
                  </a:lnTo>
                  <a:lnTo>
                    <a:pt x="997" y="797"/>
                  </a:lnTo>
                  <a:lnTo>
                    <a:pt x="978" y="808"/>
                  </a:lnTo>
                  <a:lnTo>
                    <a:pt x="957" y="817"/>
                  </a:lnTo>
                  <a:lnTo>
                    <a:pt x="937" y="826"/>
                  </a:lnTo>
                  <a:lnTo>
                    <a:pt x="914" y="834"/>
                  </a:lnTo>
                  <a:lnTo>
                    <a:pt x="894" y="843"/>
                  </a:lnTo>
                  <a:lnTo>
                    <a:pt x="0" y="162"/>
                  </a:lnTo>
                  <a:lnTo>
                    <a:pt x="1492" y="0"/>
                  </a:lnTo>
                  <a:close/>
                </a:path>
              </a:pathLst>
            </a:custGeom>
            <a:solidFill>
              <a:srgbClr val="993366"/>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84" name="Freeform 25"/>
            <p:cNvSpPr>
              <a:spLocks/>
            </p:cNvSpPr>
            <p:nvPr/>
          </p:nvSpPr>
          <p:spPr bwMode="auto">
            <a:xfrm>
              <a:off x="6035675" y="5054600"/>
              <a:ext cx="423863" cy="174625"/>
            </a:xfrm>
            <a:custGeom>
              <a:avLst/>
              <a:gdLst>
                <a:gd name="T0" fmla="*/ 534701876 w 336"/>
                <a:gd name="T1" fmla="*/ 213243976 h 143"/>
                <a:gd name="T2" fmla="*/ 443993966 w 336"/>
                <a:gd name="T3" fmla="*/ 213243976 h 143"/>
                <a:gd name="T4" fmla="*/ 0 w 336"/>
                <a:gd name="T5" fmla="*/ 0 h 143"/>
                <a:gd name="T6" fmla="*/ 0 60000 65536"/>
                <a:gd name="T7" fmla="*/ 0 60000 65536"/>
                <a:gd name="T8" fmla="*/ 0 60000 65536"/>
                <a:gd name="T9" fmla="*/ 0 w 336"/>
                <a:gd name="T10" fmla="*/ 0 h 143"/>
                <a:gd name="T11" fmla="*/ 336 w 336"/>
                <a:gd name="T12" fmla="*/ 143 h 143"/>
              </a:gdLst>
              <a:ahLst/>
              <a:cxnLst>
                <a:cxn ang="T6">
                  <a:pos x="T0" y="T1"/>
                </a:cxn>
                <a:cxn ang="T7">
                  <a:pos x="T2" y="T3"/>
                </a:cxn>
                <a:cxn ang="T8">
                  <a:pos x="T4" y="T5"/>
                </a:cxn>
              </a:cxnLst>
              <a:rect l="T9" t="T10" r="T11" b="T12"/>
              <a:pathLst>
                <a:path w="336" h="143">
                  <a:moveTo>
                    <a:pt x="336" y="143"/>
                  </a:moveTo>
                  <a:lnTo>
                    <a:pt x="279" y="143"/>
                  </a:lnTo>
                  <a:lnTo>
                    <a:pt x="0" y="0"/>
                  </a:lnTo>
                </a:path>
              </a:pathLst>
            </a:custGeom>
            <a:noFill/>
            <a:ln w="0">
              <a:solidFill>
                <a:srgbClr val="FFFF00"/>
              </a:solidFill>
              <a:round/>
              <a:headEnd/>
              <a:tailEnd/>
            </a:ln>
          </p:spPr>
          <p:txBody>
            <a:bodyPr/>
            <a:lstStyle/>
            <a:p>
              <a:pPr algn="l" rtl="0" fontAlgn="base">
                <a:spcBef>
                  <a:spcPct val="0"/>
                </a:spcBef>
                <a:spcAft>
                  <a:spcPct val="0"/>
                </a:spcAft>
              </a:pPr>
              <a:endParaRPr lang="en-GB" kern="1200">
                <a:solidFill>
                  <a:srgbClr val="FFFF00"/>
                </a:solidFill>
                <a:latin typeface="Calibri" pitchFamily="34" charset="0"/>
                <a:ea typeface="+mn-ea"/>
                <a:cs typeface="+mn-cs"/>
              </a:endParaRPr>
            </a:p>
          </p:txBody>
        </p:sp>
        <p:sp>
          <p:nvSpPr>
            <p:cNvPr id="19485" name="Freeform 26"/>
            <p:cNvSpPr>
              <a:spLocks/>
            </p:cNvSpPr>
            <p:nvPr/>
          </p:nvSpPr>
          <p:spPr bwMode="auto">
            <a:xfrm>
              <a:off x="3675063" y="5122863"/>
              <a:ext cx="676275" cy="449262"/>
            </a:xfrm>
            <a:custGeom>
              <a:avLst/>
              <a:gdLst>
                <a:gd name="T0" fmla="*/ 521636148 w 851"/>
                <a:gd name="T1" fmla="*/ 137689234 h 564"/>
                <a:gd name="T2" fmla="*/ 504585440 w 851"/>
                <a:gd name="T3" fmla="*/ 136420309 h 564"/>
                <a:gd name="T4" fmla="*/ 472377753 w 851"/>
                <a:gd name="T5" fmla="*/ 133882458 h 564"/>
                <a:gd name="T6" fmla="*/ 455326251 w 851"/>
                <a:gd name="T7" fmla="*/ 131978671 h 564"/>
                <a:gd name="T8" fmla="*/ 438907316 w 851"/>
                <a:gd name="T9" fmla="*/ 129440820 h 564"/>
                <a:gd name="T10" fmla="*/ 406699530 w 851"/>
                <a:gd name="T11" fmla="*/ 124999182 h 564"/>
                <a:gd name="T12" fmla="*/ 390911572 w 851"/>
                <a:gd name="T13" fmla="*/ 123095395 h 564"/>
                <a:gd name="T14" fmla="*/ 374491843 w 851"/>
                <a:gd name="T15" fmla="*/ 119923479 h 564"/>
                <a:gd name="T16" fmla="*/ 342284156 w 851"/>
                <a:gd name="T17" fmla="*/ 114212119 h 564"/>
                <a:gd name="T18" fmla="*/ 326496198 w 851"/>
                <a:gd name="T19" fmla="*/ 111040203 h 564"/>
                <a:gd name="T20" fmla="*/ 310708241 w 851"/>
                <a:gd name="T21" fmla="*/ 107232630 h 564"/>
                <a:gd name="T22" fmla="*/ 280395077 w 851"/>
                <a:gd name="T23" fmla="*/ 100253115 h 564"/>
                <a:gd name="T24" fmla="*/ 263975348 w 851"/>
                <a:gd name="T25" fmla="*/ 96446339 h 564"/>
                <a:gd name="T26" fmla="*/ 248819163 w 851"/>
                <a:gd name="T27" fmla="*/ 92638765 h 564"/>
                <a:gd name="T28" fmla="*/ 219137772 w 851"/>
                <a:gd name="T29" fmla="*/ 85025211 h 564"/>
                <a:gd name="T30" fmla="*/ 203981537 w 851"/>
                <a:gd name="T31" fmla="*/ 81217638 h 564"/>
                <a:gd name="T32" fmla="*/ 190088103 w 851"/>
                <a:gd name="T33" fmla="*/ 76141935 h 564"/>
                <a:gd name="T34" fmla="*/ 160405917 w 851"/>
                <a:gd name="T35" fmla="*/ 66623798 h 564"/>
                <a:gd name="T36" fmla="*/ 146512483 w 851"/>
                <a:gd name="T37" fmla="*/ 61548096 h 564"/>
                <a:gd name="T38" fmla="*/ 132619049 w 851"/>
                <a:gd name="T39" fmla="*/ 56471597 h 564"/>
                <a:gd name="T40" fmla="*/ 104201203 w 851"/>
                <a:gd name="T41" fmla="*/ 46954244 h 564"/>
                <a:gd name="T42" fmla="*/ 90307744 w 851"/>
                <a:gd name="T43" fmla="*/ 41243680 h 564"/>
                <a:gd name="T44" fmla="*/ 77045288 w 851"/>
                <a:gd name="T45" fmla="*/ 34898255 h 564"/>
                <a:gd name="T46" fmla="*/ 51152930 w 851"/>
                <a:gd name="T47" fmla="*/ 24111186 h 564"/>
                <a:gd name="T48" fmla="*/ 37891269 w 851"/>
                <a:gd name="T49" fmla="*/ 18400623 h 564"/>
                <a:gd name="T50" fmla="*/ 24629601 w 851"/>
                <a:gd name="T51" fmla="*/ 11421130 h 564"/>
                <a:gd name="T52" fmla="*/ 0 w 851"/>
                <a:gd name="T53" fmla="*/ 0 h 564"/>
                <a:gd name="T54" fmla="*/ 12630687 w 851"/>
                <a:gd name="T55" fmla="*/ 224618257 h 564"/>
                <a:gd name="T56" fmla="*/ 24629601 w 851"/>
                <a:gd name="T57" fmla="*/ 230328821 h 564"/>
                <a:gd name="T58" fmla="*/ 37891269 w 851"/>
                <a:gd name="T59" fmla="*/ 237308310 h 564"/>
                <a:gd name="T60" fmla="*/ 64415399 w 851"/>
                <a:gd name="T61" fmla="*/ 248729437 h 564"/>
                <a:gd name="T62" fmla="*/ 77045288 w 851"/>
                <a:gd name="T63" fmla="*/ 253805140 h 564"/>
                <a:gd name="T64" fmla="*/ 90307744 w 851"/>
                <a:gd name="T65" fmla="*/ 259516500 h 564"/>
                <a:gd name="T66" fmla="*/ 118094637 w 851"/>
                <a:gd name="T67" fmla="*/ 270302766 h 564"/>
                <a:gd name="T68" fmla="*/ 132619049 w 851"/>
                <a:gd name="T69" fmla="*/ 275379265 h 564"/>
                <a:gd name="T70" fmla="*/ 146512483 w 851"/>
                <a:gd name="T71" fmla="*/ 279820903 h 564"/>
                <a:gd name="T72" fmla="*/ 174931124 w 851"/>
                <a:gd name="T73" fmla="*/ 289973105 h 564"/>
                <a:gd name="T74" fmla="*/ 190088103 w 851"/>
                <a:gd name="T75" fmla="*/ 294414743 h 564"/>
                <a:gd name="T76" fmla="*/ 203981537 w 851"/>
                <a:gd name="T77" fmla="*/ 299490446 h 564"/>
                <a:gd name="T78" fmla="*/ 234293956 w 851"/>
                <a:gd name="T79" fmla="*/ 307104796 h 564"/>
                <a:gd name="T80" fmla="*/ 248819163 w 851"/>
                <a:gd name="T81" fmla="*/ 311546434 h 564"/>
                <a:gd name="T82" fmla="*/ 263975348 w 851"/>
                <a:gd name="T83" fmla="*/ 315353211 h 564"/>
                <a:gd name="T84" fmla="*/ 295552057 w 851"/>
                <a:gd name="T85" fmla="*/ 322967561 h 564"/>
                <a:gd name="T86" fmla="*/ 310708241 w 851"/>
                <a:gd name="T87" fmla="*/ 326140273 h 564"/>
                <a:gd name="T88" fmla="*/ 326496198 w 851"/>
                <a:gd name="T89" fmla="*/ 329947050 h 564"/>
                <a:gd name="T90" fmla="*/ 358703885 w 851"/>
                <a:gd name="T91" fmla="*/ 335657614 h 564"/>
                <a:gd name="T92" fmla="*/ 374491843 w 851"/>
                <a:gd name="T93" fmla="*/ 338830326 h 564"/>
                <a:gd name="T94" fmla="*/ 390911572 w 851"/>
                <a:gd name="T95" fmla="*/ 341368178 h 564"/>
                <a:gd name="T96" fmla="*/ 423118564 w 851"/>
                <a:gd name="T97" fmla="*/ 345175751 h 564"/>
                <a:gd name="T98" fmla="*/ 438907316 w 851"/>
                <a:gd name="T99" fmla="*/ 348348463 h 564"/>
                <a:gd name="T100" fmla="*/ 455326251 w 851"/>
                <a:gd name="T101" fmla="*/ 350251454 h 564"/>
                <a:gd name="T102" fmla="*/ 488165711 w 851"/>
                <a:gd name="T103" fmla="*/ 353424166 h 564"/>
                <a:gd name="T104" fmla="*/ 504585440 w 851"/>
                <a:gd name="T105" fmla="*/ 355327953 h 564"/>
                <a:gd name="T106" fmla="*/ 521636148 w 851"/>
                <a:gd name="T107" fmla="*/ 355962017 h 5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51"/>
                <a:gd name="T163" fmla="*/ 0 h 564"/>
                <a:gd name="T164" fmla="*/ 851 w 851"/>
                <a:gd name="T165" fmla="*/ 564 h 56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51" h="564">
                  <a:moveTo>
                    <a:pt x="851" y="220"/>
                  </a:moveTo>
                  <a:lnTo>
                    <a:pt x="851" y="220"/>
                  </a:lnTo>
                  <a:lnTo>
                    <a:pt x="826" y="217"/>
                  </a:lnTo>
                  <a:lnTo>
                    <a:pt x="799" y="215"/>
                  </a:lnTo>
                  <a:lnTo>
                    <a:pt x="773" y="212"/>
                  </a:lnTo>
                  <a:lnTo>
                    <a:pt x="748" y="211"/>
                  </a:lnTo>
                  <a:lnTo>
                    <a:pt x="721" y="208"/>
                  </a:lnTo>
                  <a:lnTo>
                    <a:pt x="695" y="204"/>
                  </a:lnTo>
                  <a:lnTo>
                    <a:pt x="670" y="200"/>
                  </a:lnTo>
                  <a:lnTo>
                    <a:pt x="644" y="197"/>
                  </a:lnTo>
                  <a:lnTo>
                    <a:pt x="619" y="194"/>
                  </a:lnTo>
                  <a:lnTo>
                    <a:pt x="593" y="189"/>
                  </a:lnTo>
                  <a:lnTo>
                    <a:pt x="568" y="184"/>
                  </a:lnTo>
                  <a:lnTo>
                    <a:pt x="542" y="180"/>
                  </a:lnTo>
                  <a:lnTo>
                    <a:pt x="517" y="175"/>
                  </a:lnTo>
                  <a:lnTo>
                    <a:pt x="492" y="169"/>
                  </a:lnTo>
                  <a:lnTo>
                    <a:pt x="468" y="164"/>
                  </a:lnTo>
                  <a:lnTo>
                    <a:pt x="444" y="158"/>
                  </a:lnTo>
                  <a:lnTo>
                    <a:pt x="418" y="152"/>
                  </a:lnTo>
                  <a:lnTo>
                    <a:pt x="394" y="146"/>
                  </a:lnTo>
                  <a:lnTo>
                    <a:pt x="371" y="140"/>
                  </a:lnTo>
                  <a:lnTo>
                    <a:pt x="347" y="134"/>
                  </a:lnTo>
                  <a:lnTo>
                    <a:pt x="323" y="128"/>
                  </a:lnTo>
                  <a:lnTo>
                    <a:pt x="301" y="120"/>
                  </a:lnTo>
                  <a:lnTo>
                    <a:pt x="277" y="112"/>
                  </a:lnTo>
                  <a:lnTo>
                    <a:pt x="254" y="105"/>
                  </a:lnTo>
                  <a:lnTo>
                    <a:pt x="232" y="97"/>
                  </a:lnTo>
                  <a:lnTo>
                    <a:pt x="210" y="89"/>
                  </a:lnTo>
                  <a:lnTo>
                    <a:pt x="187" y="81"/>
                  </a:lnTo>
                  <a:lnTo>
                    <a:pt x="165" y="74"/>
                  </a:lnTo>
                  <a:lnTo>
                    <a:pt x="143" y="65"/>
                  </a:lnTo>
                  <a:lnTo>
                    <a:pt x="122" y="55"/>
                  </a:lnTo>
                  <a:lnTo>
                    <a:pt x="102" y="48"/>
                  </a:lnTo>
                  <a:lnTo>
                    <a:pt x="81" y="38"/>
                  </a:lnTo>
                  <a:lnTo>
                    <a:pt x="60" y="29"/>
                  </a:lnTo>
                  <a:lnTo>
                    <a:pt x="39" y="18"/>
                  </a:lnTo>
                  <a:lnTo>
                    <a:pt x="20" y="9"/>
                  </a:lnTo>
                  <a:lnTo>
                    <a:pt x="0" y="0"/>
                  </a:lnTo>
                  <a:lnTo>
                    <a:pt x="0" y="344"/>
                  </a:lnTo>
                  <a:lnTo>
                    <a:pt x="20" y="354"/>
                  </a:lnTo>
                  <a:lnTo>
                    <a:pt x="39" y="363"/>
                  </a:lnTo>
                  <a:lnTo>
                    <a:pt x="60" y="374"/>
                  </a:lnTo>
                  <a:lnTo>
                    <a:pt x="81" y="383"/>
                  </a:lnTo>
                  <a:lnTo>
                    <a:pt x="102" y="392"/>
                  </a:lnTo>
                  <a:lnTo>
                    <a:pt x="122" y="400"/>
                  </a:lnTo>
                  <a:lnTo>
                    <a:pt x="143" y="409"/>
                  </a:lnTo>
                  <a:lnTo>
                    <a:pt x="165" y="418"/>
                  </a:lnTo>
                  <a:lnTo>
                    <a:pt x="187" y="426"/>
                  </a:lnTo>
                  <a:lnTo>
                    <a:pt x="210" y="434"/>
                  </a:lnTo>
                  <a:lnTo>
                    <a:pt x="232" y="441"/>
                  </a:lnTo>
                  <a:lnTo>
                    <a:pt x="254" y="449"/>
                  </a:lnTo>
                  <a:lnTo>
                    <a:pt x="277" y="457"/>
                  </a:lnTo>
                  <a:lnTo>
                    <a:pt x="301" y="464"/>
                  </a:lnTo>
                  <a:lnTo>
                    <a:pt x="323" y="472"/>
                  </a:lnTo>
                  <a:lnTo>
                    <a:pt x="347" y="478"/>
                  </a:lnTo>
                  <a:lnTo>
                    <a:pt x="371" y="484"/>
                  </a:lnTo>
                  <a:lnTo>
                    <a:pt x="394" y="491"/>
                  </a:lnTo>
                  <a:lnTo>
                    <a:pt x="418" y="497"/>
                  </a:lnTo>
                  <a:lnTo>
                    <a:pt x="444" y="503"/>
                  </a:lnTo>
                  <a:lnTo>
                    <a:pt x="468" y="509"/>
                  </a:lnTo>
                  <a:lnTo>
                    <a:pt x="492" y="514"/>
                  </a:lnTo>
                  <a:lnTo>
                    <a:pt x="517" y="520"/>
                  </a:lnTo>
                  <a:lnTo>
                    <a:pt x="542" y="524"/>
                  </a:lnTo>
                  <a:lnTo>
                    <a:pt x="568" y="529"/>
                  </a:lnTo>
                  <a:lnTo>
                    <a:pt x="593" y="534"/>
                  </a:lnTo>
                  <a:lnTo>
                    <a:pt x="619" y="538"/>
                  </a:lnTo>
                  <a:lnTo>
                    <a:pt x="644" y="541"/>
                  </a:lnTo>
                  <a:lnTo>
                    <a:pt x="670" y="544"/>
                  </a:lnTo>
                  <a:lnTo>
                    <a:pt x="695" y="549"/>
                  </a:lnTo>
                  <a:lnTo>
                    <a:pt x="721" y="552"/>
                  </a:lnTo>
                  <a:lnTo>
                    <a:pt x="748" y="555"/>
                  </a:lnTo>
                  <a:lnTo>
                    <a:pt x="773" y="557"/>
                  </a:lnTo>
                  <a:lnTo>
                    <a:pt x="799" y="560"/>
                  </a:lnTo>
                  <a:lnTo>
                    <a:pt x="826" y="561"/>
                  </a:lnTo>
                  <a:lnTo>
                    <a:pt x="851" y="564"/>
                  </a:lnTo>
                  <a:lnTo>
                    <a:pt x="851" y="220"/>
                  </a:lnTo>
                  <a:close/>
                </a:path>
              </a:pathLst>
            </a:custGeom>
            <a:solidFill>
              <a:srgbClr val="668080"/>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86" name="Freeform 27"/>
            <p:cNvSpPr>
              <a:spLocks/>
            </p:cNvSpPr>
            <p:nvPr/>
          </p:nvSpPr>
          <p:spPr bwMode="auto">
            <a:xfrm>
              <a:off x="4351338" y="4633913"/>
              <a:ext cx="147638" cy="938212"/>
            </a:xfrm>
            <a:custGeom>
              <a:avLst/>
              <a:gdLst>
                <a:gd name="T0" fmla="*/ 117821519 w 185"/>
                <a:gd name="T1" fmla="*/ 0 h 1181"/>
                <a:gd name="T2" fmla="*/ 0 w 185"/>
                <a:gd name="T3" fmla="*/ 528235580 h 1181"/>
                <a:gd name="T4" fmla="*/ 0 w 185"/>
                <a:gd name="T5" fmla="*/ 745335840 h 1181"/>
                <a:gd name="T6" fmla="*/ 117821519 w 185"/>
                <a:gd name="T7" fmla="*/ 217731130 h 1181"/>
                <a:gd name="T8" fmla="*/ 117821519 w 185"/>
                <a:gd name="T9" fmla="*/ 0 h 1181"/>
                <a:gd name="T10" fmla="*/ 0 60000 65536"/>
                <a:gd name="T11" fmla="*/ 0 60000 65536"/>
                <a:gd name="T12" fmla="*/ 0 60000 65536"/>
                <a:gd name="T13" fmla="*/ 0 60000 65536"/>
                <a:gd name="T14" fmla="*/ 0 60000 65536"/>
                <a:gd name="T15" fmla="*/ 0 w 185"/>
                <a:gd name="T16" fmla="*/ 0 h 1181"/>
                <a:gd name="T17" fmla="*/ 185 w 185"/>
                <a:gd name="T18" fmla="*/ 1181 h 1181"/>
              </a:gdLst>
              <a:ahLst/>
              <a:cxnLst>
                <a:cxn ang="T10">
                  <a:pos x="T0" y="T1"/>
                </a:cxn>
                <a:cxn ang="T11">
                  <a:pos x="T2" y="T3"/>
                </a:cxn>
                <a:cxn ang="T12">
                  <a:pos x="T4" y="T5"/>
                </a:cxn>
                <a:cxn ang="T13">
                  <a:pos x="T6" y="T7"/>
                </a:cxn>
                <a:cxn ang="T14">
                  <a:pos x="T8" y="T9"/>
                </a:cxn>
              </a:cxnLst>
              <a:rect l="T15" t="T16" r="T17" b="T18"/>
              <a:pathLst>
                <a:path w="185" h="1181">
                  <a:moveTo>
                    <a:pt x="185" y="0"/>
                  </a:moveTo>
                  <a:lnTo>
                    <a:pt x="0" y="837"/>
                  </a:lnTo>
                  <a:lnTo>
                    <a:pt x="0" y="1181"/>
                  </a:lnTo>
                  <a:lnTo>
                    <a:pt x="185" y="345"/>
                  </a:lnTo>
                  <a:lnTo>
                    <a:pt x="185" y="0"/>
                  </a:lnTo>
                  <a:close/>
                </a:path>
              </a:pathLst>
            </a:custGeom>
            <a:solidFill>
              <a:srgbClr val="668080"/>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87" name="Freeform 28"/>
            <p:cNvSpPr>
              <a:spLocks/>
            </p:cNvSpPr>
            <p:nvPr/>
          </p:nvSpPr>
          <p:spPr bwMode="auto">
            <a:xfrm>
              <a:off x="3675063" y="4633913"/>
              <a:ext cx="823913" cy="663575"/>
            </a:xfrm>
            <a:custGeom>
              <a:avLst/>
              <a:gdLst>
                <a:gd name="T0" fmla="*/ 536164109 w 1038"/>
                <a:gd name="T1" fmla="*/ 526083415 h 837"/>
                <a:gd name="T2" fmla="*/ 520412932 w 1038"/>
                <a:gd name="T3" fmla="*/ 524198133 h 837"/>
                <a:gd name="T4" fmla="*/ 503402073 w 1038"/>
                <a:gd name="T5" fmla="*/ 522940750 h 837"/>
                <a:gd name="T6" fmla="*/ 503402073 w 1038"/>
                <a:gd name="T7" fmla="*/ 522940750 h 837"/>
                <a:gd name="T8" fmla="*/ 487020659 w 1038"/>
                <a:gd name="T9" fmla="*/ 521055468 h 837"/>
                <a:gd name="T10" fmla="*/ 471269481 w 1038"/>
                <a:gd name="T11" fmla="*/ 520426776 h 837"/>
                <a:gd name="T12" fmla="*/ 471269481 w 1038"/>
                <a:gd name="T13" fmla="*/ 520426776 h 837"/>
                <a:gd name="T14" fmla="*/ 454258623 w 1038"/>
                <a:gd name="T15" fmla="*/ 518540702 h 837"/>
                <a:gd name="T16" fmla="*/ 437878002 w 1038"/>
                <a:gd name="T17" fmla="*/ 516026728 h 837"/>
                <a:gd name="T18" fmla="*/ 437878002 w 1038"/>
                <a:gd name="T19" fmla="*/ 516026728 h 837"/>
                <a:gd name="T20" fmla="*/ 422126825 w 1038"/>
                <a:gd name="T21" fmla="*/ 513512755 h 837"/>
                <a:gd name="T22" fmla="*/ 405745311 w 1038"/>
                <a:gd name="T23" fmla="*/ 511627473 h 837"/>
                <a:gd name="T24" fmla="*/ 405745311 w 1038"/>
                <a:gd name="T25" fmla="*/ 511627473 h 837"/>
                <a:gd name="T26" fmla="*/ 389994927 w 1038"/>
                <a:gd name="T27" fmla="*/ 509741399 h 837"/>
                <a:gd name="T28" fmla="*/ 373613513 w 1038"/>
                <a:gd name="T29" fmla="*/ 506598734 h 837"/>
                <a:gd name="T30" fmla="*/ 373613513 w 1038"/>
                <a:gd name="T31" fmla="*/ 506598734 h 837"/>
                <a:gd name="T32" fmla="*/ 357862336 w 1038"/>
                <a:gd name="T33" fmla="*/ 503456069 h 837"/>
                <a:gd name="T34" fmla="*/ 341481715 w 1038"/>
                <a:gd name="T35" fmla="*/ 500942095 h 837"/>
                <a:gd name="T36" fmla="*/ 341481715 w 1038"/>
                <a:gd name="T37" fmla="*/ 500942095 h 837"/>
                <a:gd name="T38" fmla="*/ 325730537 w 1038"/>
                <a:gd name="T39" fmla="*/ 497799430 h 837"/>
                <a:gd name="T40" fmla="*/ 309979360 w 1038"/>
                <a:gd name="T41" fmla="*/ 494028074 h 837"/>
                <a:gd name="T42" fmla="*/ 309979360 w 1038"/>
                <a:gd name="T43" fmla="*/ 494028074 h 837"/>
                <a:gd name="T44" fmla="*/ 294858421 w 1038"/>
                <a:gd name="T45" fmla="*/ 490885409 h 837"/>
                <a:gd name="T46" fmla="*/ 279737481 w 1038"/>
                <a:gd name="T47" fmla="*/ 487114053 h 837"/>
                <a:gd name="T48" fmla="*/ 279737481 w 1038"/>
                <a:gd name="T49" fmla="*/ 487114053 h 837"/>
                <a:gd name="T50" fmla="*/ 263356860 w 1038"/>
                <a:gd name="T51" fmla="*/ 483343489 h 837"/>
                <a:gd name="T52" fmla="*/ 248235921 w 1038"/>
                <a:gd name="T53" fmla="*/ 479572133 h 837"/>
                <a:gd name="T54" fmla="*/ 248235921 w 1038"/>
                <a:gd name="T55" fmla="*/ 479572133 h 837"/>
                <a:gd name="T56" fmla="*/ 233744425 w 1038"/>
                <a:gd name="T57" fmla="*/ 475800776 h 837"/>
                <a:gd name="T58" fmla="*/ 218623485 w 1038"/>
                <a:gd name="T59" fmla="*/ 472029420 h 837"/>
                <a:gd name="T60" fmla="*/ 218623485 w 1038"/>
                <a:gd name="T61" fmla="*/ 472029420 h 837"/>
                <a:gd name="T62" fmla="*/ 203502496 w 1038"/>
                <a:gd name="T63" fmla="*/ 468258063 h 837"/>
                <a:gd name="T64" fmla="*/ 189642032 w 1038"/>
                <a:gd name="T65" fmla="*/ 463230116 h 837"/>
                <a:gd name="T66" fmla="*/ 189642032 w 1038"/>
                <a:gd name="T67" fmla="*/ 463230116 h 837"/>
                <a:gd name="T68" fmla="*/ 174521092 w 1038"/>
                <a:gd name="T69" fmla="*/ 458201377 h 837"/>
                <a:gd name="T70" fmla="*/ 160030390 w 1038"/>
                <a:gd name="T71" fmla="*/ 453802122 h 837"/>
                <a:gd name="T72" fmla="*/ 160030390 w 1038"/>
                <a:gd name="T73" fmla="*/ 453802122 h 837"/>
                <a:gd name="T74" fmla="*/ 146169132 w 1038"/>
                <a:gd name="T75" fmla="*/ 448773382 h 837"/>
                <a:gd name="T76" fmla="*/ 132308668 w 1038"/>
                <a:gd name="T77" fmla="*/ 443745435 h 837"/>
                <a:gd name="T78" fmla="*/ 132308668 w 1038"/>
                <a:gd name="T79" fmla="*/ 443745435 h 837"/>
                <a:gd name="T80" fmla="*/ 117817172 w 1038"/>
                <a:gd name="T81" fmla="*/ 438717489 h 837"/>
                <a:gd name="T82" fmla="*/ 103956683 w 1038"/>
                <a:gd name="T83" fmla="*/ 434317441 h 837"/>
                <a:gd name="T84" fmla="*/ 103956683 w 1038"/>
                <a:gd name="T85" fmla="*/ 434317441 h 837"/>
                <a:gd name="T86" fmla="*/ 90095425 w 1038"/>
                <a:gd name="T87" fmla="*/ 428660802 h 837"/>
                <a:gd name="T88" fmla="*/ 76865198 w 1038"/>
                <a:gd name="T89" fmla="*/ 422375473 h 837"/>
                <a:gd name="T90" fmla="*/ 76865198 w 1038"/>
                <a:gd name="T91" fmla="*/ 422375473 h 837"/>
                <a:gd name="T92" fmla="*/ 64264415 w 1038"/>
                <a:gd name="T93" fmla="*/ 417975425 h 837"/>
                <a:gd name="T94" fmla="*/ 51033382 w 1038"/>
                <a:gd name="T95" fmla="*/ 411689996 h 837"/>
                <a:gd name="T96" fmla="*/ 51033382 w 1038"/>
                <a:gd name="T97" fmla="*/ 411689996 h 837"/>
                <a:gd name="T98" fmla="*/ 37802361 w 1038"/>
                <a:gd name="T99" fmla="*/ 406033357 h 837"/>
                <a:gd name="T100" fmla="*/ 24571335 w 1038"/>
                <a:gd name="T101" fmla="*/ 399119336 h 837"/>
                <a:gd name="T102" fmla="*/ 24571335 w 1038"/>
                <a:gd name="T103" fmla="*/ 399119336 h 837"/>
                <a:gd name="T104" fmla="*/ 12600786 w 1038"/>
                <a:gd name="T105" fmla="*/ 393462698 h 837"/>
                <a:gd name="T106" fmla="*/ 0 w 1038"/>
                <a:gd name="T107" fmla="*/ 387806059 h 837"/>
                <a:gd name="T108" fmla="*/ 653981231 w 1038"/>
                <a:gd name="T109" fmla="*/ 0 h 8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38"/>
                <a:gd name="T166" fmla="*/ 0 h 837"/>
                <a:gd name="T167" fmla="*/ 1038 w 1038"/>
                <a:gd name="T168" fmla="*/ 837 h 83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38" h="837">
                  <a:moveTo>
                    <a:pt x="851" y="837"/>
                  </a:moveTo>
                  <a:lnTo>
                    <a:pt x="851" y="837"/>
                  </a:lnTo>
                  <a:lnTo>
                    <a:pt x="826" y="834"/>
                  </a:lnTo>
                  <a:lnTo>
                    <a:pt x="799" y="832"/>
                  </a:lnTo>
                  <a:lnTo>
                    <a:pt x="773" y="829"/>
                  </a:lnTo>
                  <a:lnTo>
                    <a:pt x="748" y="828"/>
                  </a:lnTo>
                  <a:lnTo>
                    <a:pt x="721" y="825"/>
                  </a:lnTo>
                  <a:lnTo>
                    <a:pt x="695" y="821"/>
                  </a:lnTo>
                  <a:lnTo>
                    <a:pt x="670" y="817"/>
                  </a:lnTo>
                  <a:lnTo>
                    <a:pt x="644" y="814"/>
                  </a:lnTo>
                  <a:lnTo>
                    <a:pt x="619" y="811"/>
                  </a:lnTo>
                  <a:lnTo>
                    <a:pt x="593" y="806"/>
                  </a:lnTo>
                  <a:lnTo>
                    <a:pt x="568" y="801"/>
                  </a:lnTo>
                  <a:lnTo>
                    <a:pt x="542" y="797"/>
                  </a:lnTo>
                  <a:lnTo>
                    <a:pt x="517" y="792"/>
                  </a:lnTo>
                  <a:lnTo>
                    <a:pt x="492" y="786"/>
                  </a:lnTo>
                  <a:lnTo>
                    <a:pt x="468" y="781"/>
                  </a:lnTo>
                  <a:lnTo>
                    <a:pt x="444" y="775"/>
                  </a:lnTo>
                  <a:lnTo>
                    <a:pt x="418" y="769"/>
                  </a:lnTo>
                  <a:lnTo>
                    <a:pt x="394" y="763"/>
                  </a:lnTo>
                  <a:lnTo>
                    <a:pt x="371" y="757"/>
                  </a:lnTo>
                  <a:lnTo>
                    <a:pt x="347" y="751"/>
                  </a:lnTo>
                  <a:lnTo>
                    <a:pt x="323" y="745"/>
                  </a:lnTo>
                  <a:lnTo>
                    <a:pt x="301" y="737"/>
                  </a:lnTo>
                  <a:lnTo>
                    <a:pt x="277" y="729"/>
                  </a:lnTo>
                  <a:lnTo>
                    <a:pt x="254" y="722"/>
                  </a:lnTo>
                  <a:lnTo>
                    <a:pt x="232" y="714"/>
                  </a:lnTo>
                  <a:lnTo>
                    <a:pt x="210" y="706"/>
                  </a:lnTo>
                  <a:lnTo>
                    <a:pt x="187" y="698"/>
                  </a:lnTo>
                  <a:lnTo>
                    <a:pt x="165" y="691"/>
                  </a:lnTo>
                  <a:lnTo>
                    <a:pt x="143" y="682"/>
                  </a:lnTo>
                  <a:lnTo>
                    <a:pt x="122" y="672"/>
                  </a:lnTo>
                  <a:lnTo>
                    <a:pt x="102" y="665"/>
                  </a:lnTo>
                  <a:lnTo>
                    <a:pt x="81" y="655"/>
                  </a:lnTo>
                  <a:lnTo>
                    <a:pt x="60" y="646"/>
                  </a:lnTo>
                  <a:lnTo>
                    <a:pt x="39" y="635"/>
                  </a:lnTo>
                  <a:lnTo>
                    <a:pt x="20" y="626"/>
                  </a:lnTo>
                  <a:lnTo>
                    <a:pt x="0" y="617"/>
                  </a:lnTo>
                  <a:lnTo>
                    <a:pt x="1038" y="0"/>
                  </a:lnTo>
                  <a:lnTo>
                    <a:pt x="851" y="837"/>
                  </a:lnTo>
                  <a:close/>
                </a:path>
              </a:pathLst>
            </a:custGeom>
            <a:solidFill>
              <a:srgbClr val="CCFFFF"/>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88" name="Freeform 29"/>
            <p:cNvSpPr>
              <a:spLocks/>
            </p:cNvSpPr>
            <p:nvPr/>
          </p:nvSpPr>
          <p:spPr bwMode="auto">
            <a:xfrm>
              <a:off x="3349625" y="5514975"/>
              <a:ext cx="638175" cy="220662"/>
            </a:xfrm>
            <a:custGeom>
              <a:avLst/>
              <a:gdLst>
                <a:gd name="T0" fmla="*/ 0 w 505"/>
                <a:gd name="T1" fmla="*/ 267536899 h 182"/>
                <a:gd name="T2" fmla="*/ 0 w 505"/>
                <a:gd name="T3" fmla="*/ 183748414 h 182"/>
                <a:gd name="T4" fmla="*/ 806470083 w 505"/>
                <a:gd name="T5" fmla="*/ 0 h 182"/>
                <a:gd name="T6" fmla="*/ 0 60000 65536"/>
                <a:gd name="T7" fmla="*/ 0 60000 65536"/>
                <a:gd name="T8" fmla="*/ 0 60000 65536"/>
                <a:gd name="T9" fmla="*/ 0 w 505"/>
                <a:gd name="T10" fmla="*/ 0 h 182"/>
                <a:gd name="T11" fmla="*/ 505 w 505"/>
                <a:gd name="T12" fmla="*/ 182 h 182"/>
              </a:gdLst>
              <a:ahLst/>
              <a:cxnLst>
                <a:cxn ang="T6">
                  <a:pos x="T0" y="T1"/>
                </a:cxn>
                <a:cxn ang="T7">
                  <a:pos x="T2" y="T3"/>
                </a:cxn>
                <a:cxn ang="T8">
                  <a:pos x="T4" y="T5"/>
                </a:cxn>
              </a:cxnLst>
              <a:rect l="T9" t="T10" r="T11" b="T12"/>
              <a:pathLst>
                <a:path w="505" h="182">
                  <a:moveTo>
                    <a:pt x="0" y="182"/>
                  </a:moveTo>
                  <a:lnTo>
                    <a:pt x="0" y="125"/>
                  </a:lnTo>
                  <a:lnTo>
                    <a:pt x="505" y="0"/>
                  </a:lnTo>
                </a:path>
              </a:pathLst>
            </a:custGeom>
            <a:noFill/>
            <a:ln w="0">
              <a:solidFill>
                <a:srgbClr val="FFFF00"/>
              </a:solidFill>
              <a:round/>
              <a:headEnd/>
              <a:tailEnd/>
            </a:ln>
          </p:spPr>
          <p:txBody>
            <a:bodyPr/>
            <a:lstStyle/>
            <a:p>
              <a:pPr algn="l" rtl="0" fontAlgn="base">
                <a:spcBef>
                  <a:spcPct val="0"/>
                </a:spcBef>
                <a:spcAft>
                  <a:spcPct val="0"/>
                </a:spcAft>
              </a:pPr>
              <a:endParaRPr lang="en-GB" kern="1200">
                <a:solidFill>
                  <a:srgbClr val="FFFF00"/>
                </a:solidFill>
                <a:latin typeface="Calibri" pitchFamily="34" charset="0"/>
                <a:ea typeface="+mn-ea"/>
                <a:cs typeface="+mn-cs"/>
              </a:endParaRPr>
            </a:p>
          </p:txBody>
        </p:sp>
        <p:sp>
          <p:nvSpPr>
            <p:cNvPr id="19489" name="Freeform 30"/>
            <p:cNvSpPr>
              <a:spLocks/>
            </p:cNvSpPr>
            <p:nvPr/>
          </p:nvSpPr>
          <p:spPr bwMode="auto">
            <a:xfrm>
              <a:off x="4556125" y="5184775"/>
              <a:ext cx="857250" cy="401637"/>
            </a:xfrm>
            <a:custGeom>
              <a:avLst/>
              <a:gdLst>
                <a:gd name="T0" fmla="*/ 668448330 w 1079"/>
                <a:gd name="T1" fmla="*/ 5670543 h 506"/>
                <a:gd name="T2" fmla="*/ 640043892 w 1079"/>
                <a:gd name="T3" fmla="*/ 15120921 h 506"/>
                <a:gd name="T4" fmla="*/ 611639455 w 1079"/>
                <a:gd name="T5" fmla="*/ 25201531 h 506"/>
                <a:gd name="T6" fmla="*/ 597121825 w 1079"/>
                <a:gd name="T7" fmla="*/ 29611606 h 506"/>
                <a:gd name="T8" fmla="*/ 567454951 w 1079"/>
                <a:gd name="T9" fmla="*/ 39692216 h 506"/>
                <a:gd name="T10" fmla="*/ 537788870 w 1079"/>
                <a:gd name="T11" fmla="*/ 47252673 h 506"/>
                <a:gd name="T12" fmla="*/ 522639625 w 1079"/>
                <a:gd name="T13" fmla="*/ 51033299 h 506"/>
                <a:gd name="T14" fmla="*/ 492341929 w 1079"/>
                <a:gd name="T15" fmla="*/ 59223212 h 506"/>
                <a:gd name="T16" fmla="*/ 461412617 w 1079"/>
                <a:gd name="T17" fmla="*/ 65523990 h 506"/>
                <a:gd name="T18" fmla="*/ 445000935 w 1079"/>
                <a:gd name="T19" fmla="*/ 69934058 h 506"/>
                <a:gd name="T20" fmla="*/ 414072319 w 1079"/>
                <a:gd name="T21" fmla="*/ 75604600 h 506"/>
                <a:gd name="T22" fmla="*/ 381880570 w 1079"/>
                <a:gd name="T23" fmla="*/ 81275142 h 506"/>
                <a:gd name="T24" fmla="*/ 365468887 w 1079"/>
                <a:gd name="T25" fmla="*/ 83165057 h 506"/>
                <a:gd name="T26" fmla="*/ 333277138 w 1079"/>
                <a:gd name="T27" fmla="*/ 88205362 h 506"/>
                <a:gd name="T28" fmla="*/ 300454568 w 1079"/>
                <a:gd name="T29" fmla="*/ 91985194 h 506"/>
                <a:gd name="T30" fmla="*/ 284042886 w 1079"/>
                <a:gd name="T31" fmla="*/ 92615431 h 506"/>
                <a:gd name="T32" fmla="*/ 251220316 w 1079"/>
                <a:gd name="T33" fmla="*/ 95765820 h 506"/>
                <a:gd name="T34" fmla="*/ 217766924 w 1079"/>
                <a:gd name="T35" fmla="*/ 98916209 h 506"/>
                <a:gd name="T36" fmla="*/ 200723577 w 1079"/>
                <a:gd name="T37" fmla="*/ 99545652 h 506"/>
                <a:gd name="T38" fmla="*/ 167901006 w 1079"/>
                <a:gd name="T39" fmla="*/ 100806125 h 506"/>
                <a:gd name="T40" fmla="*/ 133815999 w 1079"/>
                <a:gd name="T41" fmla="*/ 101436362 h 506"/>
                <a:gd name="T42" fmla="*/ 117404317 w 1079"/>
                <a:gd name="T43" fmla="*/ 101436362 h 506"/>
                <a:gd name="T44" fmla="*/ 83319285 w 1079"/>
                <a:gd name="T45" fmla="*/ 100806125 h 506"/>
                <a:gd name="T46" fmla="*/ 49865086 w 1079"/>
                <a:gd name="T47" fmla="*/ 99545652 h 506"/>
                <a:gd name="T48" fmla="*/ 34085020 w 1079"/>
                <a:gd name="T49" fmla="*/ 99545652 h 506"/>
                <a:gd name="T50" fmla="*/ 0 w 1079"/>
                <a:gd name="T51" fmla="*/ 97655736 h 506"/>
                <a:gd name="T52" fmla="*/ 17042510 w 1079"/>
                <a:gd name="T53" fmla="*/ 315648605 h 506"/>
                <a:gd name="T54" fmla="*/ 49865086 w 1079"/>
                <a:gd name="T55" fmla="*/ 316909078 h 506"/>
                <a:gd name="T56" fmla="*/ 83319285 w 1079"/>
                <a:gd name="T57" fmla="*/ 317539315 h 506"/>
                <a:gd name="T58" fmla="*/ 100361788 w 1079"/>
                <a:gd name="T59" fmla="*/ 318798994 h 506"/>
                <a:gd name="T60" fmla="*/ 133815999 w 1079"/>
                <a:gd name="T61" fmla="*/ 318798994 h 506"/>
                <a:gd name="T62" fmla="*/ 167901006 w 1079"/>
                <a:gd name="T63" fmla="*/ 317539315 h 506"/>
                <a:gd name="T64" fmla="*/ 183681073 w 1079"/>
                <a:gd name="T65" fmla="*/ 316909078 h 506"/>
                <a:gd name="T66" fmla="*/ 217766924 w 1079"/>
                <a:gd name="T67" fmla="*/ 315648605 h 506"/>
                <a:gd name="T68" fmla="*/ 251220316 w 1079"/>
                <a:gd name="T69" fmla="*/ 313128453 h 506"/>
                <a:gd name="T70" fmla="*/ 267000382 w 1079"/>
                <a:gd name="T71" fmla="*/ 311868773 h 506"/>
                <a:gd name="T72" fmla="*/ 300454568 w 1079"/>
                <a:gd name="T73" fmla="*/ 308718384 h 506"/>
                <a:gd name="T74" fmla="*/ 333277138 w 1079"/>
                <a:gd name="T75" fmla="*/ 304938552 h 506"/>
                <a:gd name="T76" fmla="*/ 349688821 w 1079"/>
                <a:gd name="T77" fmla="*/ 302418400 h 506"/>
                <a:gd name="T78" fmla="*/ 381880570 w 1079"/>
                <a:gd name="T79" fmla="*/ 298637774 h 506"/>
                <a:gd name="T80" fmla="*/ 414072319 w 1079"/>
                <a:gd name="T81" fmla="*/ 292337790 h 506"/>
                <a:gd name="T82" fmla="*/ 429852484 w 1079"/>
                <a:gd name="T83" fmla="*/ 289817637 h 506"/>
                <a:gd name="T84" fmla="*/ 461412617 w 1079"/>
                <a:gd name="T85" fmla="*/ 282886623 h 506"/>
                <a:gd name="T86" fmla="*/ 492341929 w 1079"/>
                <a:gd name="T87" fmla="*/ 275956402 h 506"/>
                <a:gd name="T88" fmla="*/ 507490380 w 1079"/>
                <a:gd name="T89" fmla="*/ 272176570 h 506"/>
                <a:gd name="T90" fmla="*/ 537788870 w 1079"/>
                <a:gd name="T91" fmla="*/ 264616112 h 506"/>
                <a:gd name="T92" fmla="*/ 567454951 w 1079"/>
                <a:gd name="T93" fmla="*/ 256425418 h 506"/>
                <a:gd name="T94" fmla="*/ 582604196 w 1079"/>
                <a:gd name="T95" fmla="*/ 252015350 h 506"/>
                <a:gd name="T96" fmla="*/ 611639455 w 1079"/>
                <a:gd name="T97" fmla="*/ 241934740 h 506"/>
                <a:gd name="T98" fmla="*/ 640043892 w 1079"/>
                <a:gd name="T99" fmla="*/ 232483572 h 506"/>
                <a:gd name="T100" fmla="*/ 653930700 w 1079"/>
                <a:gd name="T101" fmla="*/ 227443267 h 506"/>
                <a:gd name="T102" fmla="*/ 681072701 w 1079"/>
                <a:gd name="T103" fmla="*/ 216733215 h 5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9"/>
                <a:gd name="T157" fmla="*/ 0 h 506"/>
                <a:gd name="T158" fmla="*/ 1079 w 1079"/>
                <a:gd name="T159" fmla="*/ 506 h 5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9" h="506">
                  <a:moveTo>
                    <a:pt x="1079" y="0"/>
                  </a:moveTo>
                  <a:lnTo>
                    <a:pt x="1079" y="0"/>
                  </a:lnTo>
                  <a:lnTo>
                    <a:pt x="1059" y="9"/>
                  </a:lnTo>
                  <a:lnTo>
                    <a:pt x="1036" y="17"/>
                  </a:lnTo>
                  <a:lnTo>
                    <a:pt x="1014" y="24"/>
                  </a:lnTo>
                  <a:lnTo>
                    <a:pt x="992" y="32"/>
                  </a:lnTo>
                  <a:lnTo>
                    <a:pt x="969" y="40"/>
                  </a:lnTo>
                  <a:lnTo>
                    <a:pt x="946" y="47"/>
                  </a:lnTo>
                  <a:lnTo>
                    <a:pt x="923" y="55"/>
                  </a:lnTo>
                  <a:lnTo>
                    <a:pt x="899" y="63"/>
                  </a:lnTo>
                  <a:lnTo>
                    <a:pt x="875" y="69"/>
                  </a:lnTo>
                  <a:lnTo>
                    <a:pt x="852" y="75"/>
                  </a:lnTo>
                  <a:lnTo>
                    <a:pt x="828" y="81"/>
                  </a:lnTo>
                  <a:lnTo>
                    <a:pt x="804" y="87"/>
                  </a:lnTo>
                  <a:lnTo>
                    <a:pt x="780" y="94"/>
                  </a:lnTo>
                  <a:lnTo>
                    <a:pt x="756" y="100"/>
                  </a:lnTo>
                  <a:lnTo>
                    <a:pt x="731" y="104"/>
                  </a:lnTo>
                  <a:lnTo>
                    <a:pt x="705" y="111"/>
                  </a:lnTo>
                  <a:lnTo>
                    <a:pt x="681" y="115"/>
                  </a:lnTo>
                  <a:lnTo>
                    <a:pt x="656" y="120"/>
                  </a:lnTo>
                  <a:lnTo>
                    <a:pt x="630" y="124"/>
                  </a:lnTo>
                  <a:lnTo>
                    <a:pt x="605" y="129"/>
                  </a:lnTo>
                  <a:lnTo>
                    <a:pt x="579" y="132"/>
                  </a:lnTo>
                  <a:lnTo>
                    <a:pt x="554" y="135"/>
                  </a:lnTo>
                  <a:lnTo>
                    <a:pt x="528" y="140"/>
                  </a:lnTo>
                  <a:lnTo>
                    <a:pt x="501" y="143"/>
                  </a:lnTo>
                  <a:lnTo>
                    <a:pt x="476" y="146"/>
                  </a:lnTo>
                  <a:lnTo>
                    <a:pt x="450" y="147"/>
                  </a:lnTo>
                  <a:lnTo>
                    <a:pt x="423" y="151"/>
                  </a:lnTo>
                  <a:lnTo>
                    <a:pt x="398" y="152"/>
                  </a:lnTo>
                  <a:lnTo>
                    <a:pt x="371" y="155"/>
                  </a:lnTo>
                  <a:lnTo>
                    <a:pt x="345" y="157"/>
                  </a:lnTo>
                  <a:lnTo>
                    <a:pt x="318" y="158"/>
                  </a:lnTo>
                  <a:lnTo>
                    <a:pt x="291" y="158"/>
                  </a:lnTo>
                  <a:lnTo>
                    <a:pt x="266" y="160"/>
                  </a:lnTo>
                  <a:lnTo>
                    <a:pt x="239" y="160"/>
                  </a:lnTo>
                  <a:lnTo>
                    <a:pt x="212" y="161"/>
                  </a:lnTo>
                  <a:lnTo>
                    <a:pt x="186" y="161"/>
                  </a:lnTo>
                  <a:lnTo>
                    <a:pt x="159" y="161"/>
                  </a:lnTo>
                  <a:lnTo>
                    <a:pt x="132" y="160"/>
                  </a:lnTo>
                  <a:lnTo>
                    <a:pt x="107" y="160"/>
                  </a:lnTo>
                  <a:lnTo>
                    <a:pt x="79" y="158"/>
                  </a:lnTo>
                  <a:lnTo>
                    <a:pt x="54" y="158"/>
                  </a:lnTo>
                  <a:lnTo>
                    <a:pt x="27" y="157"/>
                  </a:lnTo>
                  <a:lnTo>
                    <a:pt x="0" y="155"/>
                  </a:lnTo>
                  <a:lnTo>
                    <a:pt x="0" y="500"/>
                  </a:lnTo>
                  <a:lnTo>
                    <a:pt x="27" y="501"/>
                  </a:lnTo>
                  <a:lnTo>
                    <a:pt x="54" y="503"/>
                  </a:lnTo>
                  <a:lnTo>
                    <a:pt x="79" y="503"/>
                  </a:lnTo>
                  <a:lnTo>
                    <a:pt x="107" y="504"/>
                  </a:lnTo>
                  <a:lnTo>
                    <a:pt x="132" y="504"/>
                  </a:lnTo>
                  <a:lnTo>
                    <a:pt x="159" y="506"/>
                  </a:lnTo>
                  <a:lnTo>
                    <a:pt x="186" y="506"/>
                  </a:lnTo>
                  <a:lnTo>
                    <a:pt x="212" y="506"/>
                  </a:lnTo>
                  <a:lnTo>
                    <a:pt x="239" y="504"/>
                  </a:lnTo>
                  <a:lnTo>
                    <a:pt x="266" y="504"/>
                  </a:lnTo>
                  <a:lnTo>
                    <a:pt x="291" y="503"/>
                  </a:lnTo>
                  <a:lnTo>
                    <a:pt x="318" y="503"/>
                  </a:lnTo>
                  <a:lnTo>
                    <a:pt x="345" y="501"/>
                  </a:lnTo>
                  <a:lnTo>
                    <a:pt x="371" y="500"/>
                  </a:lnTo>
                  <a:lnTo>
                    <a:pt x="398" y="497"/>
                  </a:lnTo>
                  <a:lnTo>
                    <a:pt x="423" y="495"/>
                  </a:lnTo>
                  <a:lnTo>
                    <a:pt x="450" y="492"/>
                  </a:lnTo>
                  <a:lnTo>
                    <a:pt x="476" y="490"/>
                  </a:lnTo>
                  <a:lnTo>
                    <a:pt x="501" y="487"/>
                  </a:lnTo>
                  <a:lnTo>
                    <a:pt x="528" y="484"/>
                  </a:lnTo>
                  <a:lnTo>
                    <a:pt x="554" y="480"/>
                  </a:lnTo>
                  <a:lnTo>
                    <a:pt x="579" y="477"/>
                  </a:lnTo>
                  <a:lnTo>
                    <a:pt x="605" y="474"/>
                  </a:lnTo>
                  <a:lnTo>
                    <a:pt x="630" y="469"/>
                  </a:lnTo>
                  <a:lnTo>
                    <a:pt x="656" y="464"/>
                  </a:lnTo>
                  <a:lnTo>
                    <a:pt x="681" y="460"/>
                  </a:lnTo>
                  <a:lnTo>
                    <a:pt x="705" y="455"/>
                  </a:lnTo>
                  <a:lnTo>
                    <a:pt x="731" y="449"/>
                  </a:lnTo>
                  <a:lnTo>
                    <a:pt x="756" y="444"/>
                  </a:lnTo>
                  <a:lnTo>
                    <a:pt x="780" y="438"/>
                  </a:lnTo>
                  <a:lnTo>
                    <a:pt x="804" y="432"/>
                  </a:lnTo>
                  <a:lnTo>
                    <a:pt x="828" y="426"/>
                  </a:lnTo>
                  <a:lnTo>
                    <a:pt x="852" y="420"/>
                  </a:lnTo>
                  <a:lnTo>
                    <a:pt x="875" y="414"/>
                  </a:lnTo>
                  <a:lnTo>
                    <a:pt x="899" y="407"/>
                  </a:lnTo>
                  <a:lnTo>
                    <a:pt x="923" y="400"/>
                  </a:lnTo>
                  <a:lnTo>
                    <a:pt x="946" y="392"/>
                  </a:lnTo>
                  <a:lnTo>
                    <a:pt x="969" y="384"/>
                  </a:lnTo>
                  <a:lnTo>
                    <a:pt x="992" y="377"/>
                  </a:lnTo>
                  <a:lnTo>
                    <a:pt x="1014" y="369"/>
                  </a:lnTo>
                  <a:lnTo>
                    <a:pt x="1036" y="361"/>
                  </a:lnTo>
                  <a:lnTo>
                    <a:pt x="1059" y="354"/>
                  </a:lnTo>
                  <a:lnTo>
                    <a:pt x="1079" y="344"/>
                  </a:lnTo>
                  <a:lnTo>
                    <a:pt x="1079" y="0"/>
                  </a:lnTo>
                  <a:close/>
                </a:path>
              </a:pathLst>
            </a:custGeom>
            <a:solidFill>
              <a:srgbClr val="808066"/>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90" name="Freeform 31"/>
            <p:cNvSpPr>
              <a:spLocks/>
            </p:cNvSpPr>
            <p:nvPr/>
          </p:nvSpPr>
          <p:spPr bwMode="auto">
            <a:xfrm>
              <a:off x="4556125" y="4643438"/>
              <a:ext cx="857250" cy="669925"/>
            </a:xfrm>
            <a:custGeom>
              <a:avLst/>
              <a:gdLst>
                <a:gd name="T0" fmla="*/ 668448330 w 1079"/>
                <a:gd name="T1" fmla="*/ 436794355 h 842"/>
                <a:gd name="T2" fmla="*/ 653930700 w 1079"/>
                <a:gd name="T3" fmla="*/ 441859368 h 842"/>
                <a:gd name="T4" fmla="*/ 640043892 w 1079"/>
                <a:gd name="T5" fmla="*/ 446290260 h 842"/>
                <a:gd name="T6" fmla="*/ 626157879 w 1079"/>
                <a:gd name="T7" fmla="*/ 451354478 h 842"/>
                <a:gd name="T8" fmla="*/ 611639455 w 1079"/>
                <a:gd name="T9" fmla="*/ 456418696 h 842"/>
                <a:gd name="T10" fmla="*/ 597121825 w 1079"/>
                <a:gd name="T11" fmla="*/ 460850384 h 842"/>
                <a:gd name="T12" fmla="*/ 582604196 w 1079"/>
                <a:gd name="T13" fmla="*/ 465914602 h 842"/>
                <a:gd name="T14" fmla="*/ 567454951 w 1079"/>
                <a:gd name="T15" fmla="*/ 470978820 h 842"/>
                <a:gd name="T16" fmla="*/ 552306500 w 1079"/>
                <a:gd name="T17" fmla="*/ 474777182 h 842"/>
                <a:gd name="T18" fmla="*/ 537788870 w 1079"/>
                <a:gd name="T19" fmla="*/ 478574748 h 842"/>
                <a:gd name="T20" fmla="*/ 522639625 w 1079"/>
                <a:gd name="T21" fmla="*/ 482373111 h 842"/>
                <a:gd name="T22" fmla="*/ 507490380 w 1079"/>
                <a:gd name="T23" fmla="*/ 486171473 h 842"/>
                <a:gd name="T24" fmla="*/ 492341929 w 1079"/>
                <a:gd name="T25" fmla="*/ 490602365 h 842"/>
                <a:gd name="T26" fmla="*/ 477192684 w 1079"/>
                <a:gd name="T27" fmla="*/ 494400727 h 842"/>
                <a:gd name="T28" fmla="*/ 461412617 w 1079"/>
                <a:gd name="T29" fmla="*/ 496933234 h 842"/>
                <a:gd name="T30" fmla="*/ 445000935 w 1079"/>
                <a:gd name="T31" fmla="*/ 501364126 h 842"/>
                <a:gd name="T32" fmla="*/ 429852484 w 1079"/>
                <a:gd name="T33" fmla="*/ 503896633 h 842"/>
                <a:gd name="T34" fmla="*/ 414072319 w 1079"/>
                <a:gd name="T35" fmla="*/ 507061670 h 842"/>
                <a:gd name="T36" fmla="*/ 397660636 w 1079"/>
                <a:gd name="T37" fmla="*/ 509593381 h 842"/>
                <a:gd name="T38" fmla="*/ 381880570 w 1079"/>
                <a:gd name="T39" fmla="*/ 512759213 h 842"/>
                <a:gd name="T40" fmla="*/ 365468887 w 1079"/>
                <a:gd name="T41" fmla="*/ 514658394 h 842"/>
                <a:gd name="T42" fmla="*/ 349688821 w 1079"/>
                <a:gd name="T43" fmla="*/ 516556780 h 842"/>
                <a:gd name="T44" fmla="*/ 333277138 w 1079"/>
                <a:gd name="T45" fmla="*/ 519722612 h 842"/>
                <a:gd name="T46" fmla="*/ 316234635 w 1079"/>
                <a:gd name="T47" fmla="*/ 521621793 h 842"/>
                <a:gd name="T48" fmla="*/ 300454568 w 1079"/>
                <a:gd name="T49" fmla="*/ 523520179 h 842"/>
                <a:gd name="T50" fmla="*/ 284042886 w 1079"/>
                <a:gd name="T51" fmla="*/ 524153504 h 842"/>
                <a:gd name="T52" fmla="*/ 267000382 w 1079"/>
                <a:gd name="T53" fmla="*/ 526686011 h 842"/>
                <a:gd name="T54" fmla="*/ 251220316 w 1079"/>
                <a:gd name="T55" fmla="*/ 527318541 h 842"/>
                <a:gd name="T56" fmla="*/ 234177812 w 1079"/>
                <a:gd name="T57" fmla="*/ 529217722 h 842"/>
                <a:gd name="T58" fmla="*/ 217766924 w 1079"/>
                <a:gd name="T59" fmla="*/ 530483578 h 842"/>
                <a:gd name="T60" fmla="*/ 200723577 w 1079"/>
                <a:gd name="T61" fmla="*/ 531116903 h 842"/>
                <a:gd name="T62" fmla="*/ 183681073 w 1079"/>
                <a:gd name="T63" fmla="*/ 531116903 h 842"/>
                <a:gd name="T64" fmla="*/ 167901006 w 1079"/>
                <a:gd name="T65" fmla="*/ 532382759 h 842"/>
                <a:gd name="T66" fmla="*/ 150858503 w 1079"/>
                <a:gd name="T67" fmla="*/ 532382759 h 842"/>
                <a:gd name="T68" fmla="*/ 133815999 w 1079"/>
                <a:gd name="T69" fmla="*/ 533016084 h 842"/>
                <a:gd name="T70" fmla="*/ 117404317 w 1079"/>
                <a:gd name="T71" fmla="*/ 533016084 h 842"/>
                <a:gd name="T72" fmla="*/ 100361788 w 1079"/>
                <a:gd name="T73" fmla="*/ 533016084 h 842"/>
                <a:gd name="T74" fmla="*/ 83319285 w 1079"/>
                <a:gd name="T75" fmla="*/ 532382759 h 842"/>
                <a:gd name="T76" fmla="*/ 67539218 w 1079"/>
                <a:gd name="T77" fmla="*/ 532382759 h 842"/>
                <a:gd name="T78" fmla="*/ 49865086 w 1079"/>
                <a:gd name="T79" fmla="*/ 531116903 h 842"/>
                <a:gd name="T80" fmla="*/ 34085020 w 1079"/>
                <a:gd name="T81" fmla="*/ 531116903 h 842"/>
                <a:gd name="T82" fmla="*/ 17042510 w 1079"/>
                <a:gd name="T83" fmla="*/ 530483578 h 842"/>
                <a:gd name="T84" fmla="*/ 0 w 1079"/>
                <a:gd name="T85" fmla="*/ 529217722 h 842"/>
                <a:gd name="T86" fmla="*/ 681072701 w 1079"/>
                <a:gd name="T87" fmla="*/ 431097607 h 8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79"/>
                <a:gd name="T133" fmla="*/ 0 h 842"/>
                <a:gd name="T134" fmla="*/ 1079 w 1079"/>
                <a:gd name="T135" fmla="*/ 842 h 8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79" h="842">
                  <a:moveTo>
                    <a:pt x="1079" y="681"/>
                  </a:moveTo>
                  <a:lnTo>
                    <a:pt x="1079" y="681"/>
                  </a:lnTo>
                  <a:lnTo>
                    <a:pt x="1059" y="690"/>
                  </a:lnTo>
                  <a:lnTo>
                    <a:pt x="1036" y="698"/>
                  </a:lnTo>
                  <a:lnTo>
                    <a:pt x="1014" y="705"/>
                  </a:lnTo>
                  <a:lnTo>
                    <a:pt x="992" y="713"/>
                  </a:lnTo>
                  <a:lnTo>
                    <a:pt x="969" y="721"/>
                  </a:lnTo>
                  <a:lnTo>
                    <a:pt x="946" y="728"/>
                  </a:lnTo>
                  <a:lnTo>
                    <a:pt x="923" y="736"/>
                  </a:lnTo>
                  <a:lnTo>
                    <a:pt x="899" y="744"/>
                  </a:lnTo>
                  <a:lnTo>
                    <a:pt x="875" y="750"/>
                  </a:lnTo>
                  <a:lnTo>
                    <a:pt x="852" y="756"/>
                  </a:lnTo>
                  <a:lnTo>
                    <a:pt x="828" y="762"/>
                  </a:lnTo>
                  <a:lnTo>
                    <a:pt x="804" y="768"/>
                  </a:lnTo>
                  <a:lnTo>
                    <a:pt x="780" y="775"/>
                  </a:lnTo>
                  <a:lnTo>
                    <a:pt x="756" y="781"/>
                  </a:lnTo>
                  <a:lnTo>
                    <a:pt x="731" y="785"/>
                  </a:lnTo>
                  <a:lnTo>
                    <a:pt x="705" y="792"/>
                  </a:lnTo>
                  <a:lnTo>
                    <a:pt x="681" y="796"/>
                  </a:lnTo>
                  <a:lnTo>
                    <a:pt x="656" y="801"/>
                  </a:lnTo>
                  <a:lnTo>
                    <a:pt x="630" y="805"/>
                  </a:lnTo>
                  <a:lnTo>
                    <a:pt x="605" y="810"/>
                  </a:lnTo>
                  <a:lnTo>
                    <a:pt x="579" y="813"/>
                  </a:lnTo>
                  <a:lnTo>
                    <a:pt x="554" y="816"/>
                  </a:lnTo>
                  <a:lnTo>
                    <a:pt x="528" y="821"/>
                  </a:lnTo>
                  <a:lnTo>
                    <a:pt x="501" y="824"/>
                  </a:lnTo>
                  <a:lnTo>
                    <a:pt x="476" y="827"/>
                  </a:lnTo>
                  <a:lnTo>
                    <a:pt x="450" y="828"/>
                  </a:lnTo>
                  <a:lnTo>
                    <a:pt x="423" y="832"/>
                  </a:lnTo>
                  <a:lnTo>
                    <a:pt x="398" y="833"/>
                  </a:lnTo>
                  <a:lnTo>
                    <a:pt x="371" y="836"/>
                  </a:lnTo>
                  <a:lnTo>
                    <a:pt x="345" y="838"/>
                  </a:lnTo>
                  <a:lnTo>
                    <a:pt x="318" y="839"/>
                  </a:lnTo>
                  <a:lnTo>
                    <a:pt x="291" y="839"/>
                  </a:lnTo>
                  <a:lnTo>
                    <a:pt x="266" y="841"/>
                  </a:lnTo>
                  <a:lnTo>
                    <a:pt x="239" y="841"/>
                  </a:lnTo>
                  <a:lnTo>
                    <a:pt x="212" y="842"/>
                  </a:lnTo>
                  <a:lnTo>
                    <a:pt x="186" y="842"/>
                  </a:lnTo>
                  <a:lnTo>
                    <a:pt x="159" y="842"/>
                  </a:lnTo>
                  <a:lnTo>
                    <a:pt x="132" y="841"/>
                  </a:lnTo>
                  <a:lnTo>
                    <a:pt x="107" y="841"/>
                  </a:lnTo>
                  <a:lnTo>
                    <a:pt x="79" y="839"/>
                  </a:lnTo>
                  <a:lnTo>
                    <a:pt x="54" y="839"/>
                  </a:lnTo>
                  <a:lnTo>
                    <a:pt x="27" y="838"/>
                  </a:lnTo>
                  <a:lnTo>
                    <a:pt x="0" y="836"/>
                  </a:lnTo>
                  <a:lnTo>
                    <a:pt x="186" y="0"/>
                  </a:lnTo>
                  <a:lnTo>
                    <a:pt x="1079" y="681"/>
                  </a:lnTo>
                  <a:close/>
                </a:path>
              </a:pathLst>
            </a:custGeom>
            <a:solidFill>
              <a:srgbClr val="FFFFCC"/>
            </a:solidFill>
            <a:ln w="6">
              <a:solidFill>
                <a:srgbClr val="000000"/>
              </a:solidFill>
              <a:round/>
              <a:headEnd/>
              <a:tailEnd/>
            </a:ln>
          </p:spPr>
          <p:txBody>
            <a:bodyPr/>
            <a:lstStyle/>
            <a:p>
              <a:pPr algn="l" rtl="0" fontAlgn="base">
                <a:spcBef>
                  <a:spcPct val="0"/>
                </a:spcBef>
                <a:spcAft>
                  <a:spcPct val="0"/>
                </a:spcAft>
              </a:pPr>
              <a:endParaRPr lang="en-GB" kern="1200">
                <a:solidFill>
                  <a:prstClr val="white"/>
                </a:solidFill>
                <a:latin typeface="Calibri" pitchFamily="34" charset="0"/>
                <a:ea typeface="+mn-ea"/>
                <a:cs typeface="+mn-cs"/>
              </a:endParaRPr>
            </a:p>
          </p:txBody>
        </p:sp>
        <p:sp>
          <p:nvSpPr>
            <p:cNvPr id="19491" name="Freeform 32"/>
            <p:cNvSpPr>
              <a:spLocks/>
            </p:cNvSpPr>
            <p:nvPr/>
          </p:nvSpPr>
          <p:spPr bwMode="auto">
            <a:xfrm>
              <a:off x="5016500" y="5562600"/>
              <a:ext cx="160338" cy="450850"/>
            </a:xfrm>
            <a:custGeom>
              <a:avLst/>
              <a:gdLst>
                <a:gd name="T0" fmla="*/ 202427387 w 127"/>
                <a:gd name="T1" fmla="*/ 550855587 h 369"/>
                <a:gd name="T2" fmla="*/ 111573798 w 127"/>
                <a:gd name="T3" fmla="*/ 550855587 h 369"/>
                <a:gd name="T4" fmla="*/ 0 w 127"/>
                <a:gd name="T5" fmla="*/ 0 h 369"/>
                <a:gd name="T6" fmla="*/ 0 60000 65536"/>
                <a:gd name="T7" fmla="*/ 0 60000 65536"/>
                <a:gd name="T8" fmla="*/ 0 60000 65536"/>
                <a:gd name="T9" fmla="*/ 0 w 127"/>
                <a:gd name="T10" fmla="*/ 0 h 369"/>
                <a:gd name="T11" fmla="*/ 127 w 127"/>
                <a:gd name="T12" fmla="*/ 369 h 369"/>
              </a:gdLst>
              <a:ahLst/>
              <a:cxnLst>
                <a:cxn ang="T6">
                  <a:pos x="T0" y="T1"/>
                </a:cxn>
                <a:cxn ang="T7">
                  <a:pos x="T2" y="T3"/>
                </a:cxn>
                <a:cxn ang="T8">
                  <a:pos x="T4" y="T5"/>
                </a:cxn>
              </a:cxnLst>
              <a:rect l="T9" t="T10" r="T11" b="T12"/>
              <a:pathLst>
                <a:path w="127" h="369">
                  <a:moveTo>
                    <a:pt x="127" y="369"/>
                  </a:moveTo>
                  <a:lnTo>
                    <a:pt x="70" y="369"/>
                  </a:lnTo>
                  <a:lnTo>
                    <a:pt x="0" y="0"/>
                  </a:lnTo>
                </a:path>
              </a:pathLst>
            </a:custGeom>
            <a:noFill/>
            <a:ln w="0">
              <a:solidFill>
                <a:srgbClr val="FFFF00"/>
              </a:solidFill>
              <a:round/>
              <a:headEnd/>
              <a:tailEnd/>
            </a:ln>
          </p:spPr>
          <p:txBody>
            <a:bodyPr/>
            <a:lstStyle/>
            <a:p>
              <a:pPr algn="l" rtl="0" fontAlgn="base">
                <a:spcBef>
                  <a:spcPct val="0"/>
                </a:spcBef>
                <a:spcAft>
                  <a:spcPct val="0"/>
                </a:spcAft>
              </a:pPr>
              <a:endParaRPr lang="en-GB" kern="1200">
                <a:solidFill>
                  <a:srgbClr val="FFFF00"/>
                </a:solidFill>
                <a:latin typeface="Calibri" pitchFamily="34" charset="0"/>
                <a:ea typeface="+mn-ea"/>
                <a:cs typeface="+mn-cs"/>
              </a:endParaRPr>
            </a:p>
          </p:txBody>
        </p:sp>
        <p:sp>
          <p:nvSpPr>
            <p:cNvPr id="19492" name="Rectangle 33"/>
            <p:cNvSpPr>
              <a:spLocks noChangeArrowheads="1"/>
            </p:cNvSpPr>
            <p:nvPr/>
          </p:nvSpPr>
          <p:spPr bwMode="auto">
            <a:xfrm>
              <a:off x="3900488" y="2252663"/>
              <a:ext cx="1285160" cy="256882"/>
            </a:xfrm>
            <a:prstGeom prst="rect">
              <a:avLst/>
            </a:prstGeom>
            <a:noFill/>
            <a:ln w="9525">
              <a:noFill/>
              <a:miter lim="800000"/>
              <a:headEnd/>
              <a:tailEnd/>
            </a:ln>
          </p:spPr>
          <p:txBody>
            <a:bodyPr wrap="none" lIns="0" tIns="0" rIns="0" bIns="0">
              <a:spAutoFit/>
            </a:bodyPr>
            <a:lstStyle/>
            <a:p>
              <a:pPr algn="l" rtl="0" fontAlgn="base">
                <a:spcBef>
                  <a:spcPct val="0"/>
                </a:spcBef>
                <a:spcAft>
                  <a:spcPct val="0"/>
                </a:spcAft>
              </a:pPr>
              <a:r>
                <a:rPr lang="en-US" sz="1600" b="1" kern="1200">
                  <a:solidFill>
                    <a:prstClr val="white"/>
                  </a:solidFill>
                  <a:latin typeface="Calibri" pitchFamily="34" charset="0"/>
                  <a:ea typeface="+mn-ea"/>
                  <a:cs typeface="+mn-cs"/>
                </a:rPr>
                <a:t>Waste &amp; Value</a:t>
              </a:r>
              <a:endParaRPr lang="en-US" kern="1200">
                <a:solidFill>
                  <a:prstClr val="white"/>
                </a:solidFill>
                <a:latin typeface="Calibri" pitchFamily="34" charset="0"/>
                <a:ea typeface="+mn-ea"/>
                <a:cs typeface="+mn-cs"/>
              </a:endParaRPr>
            </a:p>
          </p:txBody>
        </p:sp>
        <p:sp>
          <p:nvSpPr>
            <p:cNvPr id="19493" name="Rectangle 34"/>
            <p:cNvSpPr>
              <a:spLocks noChangeArrowheads="1"/>
            </p:cNvSpPr>
            <p:nvPr/>
          </p:nvSpPr>
          <p:spPr bwMode="auto">
            <a:xfrm>
              <a:off x="2241550" y="4200525"/>
              <a:ext cx="449809" cy="176606"/>
            </a:xfrm>
            <a:prstGeom prst="rect">
              <a:avLst/>
            </a:prstGeom>
            <a:noFill/>
            <a:ln w="9525">
              <a:noFill/>
              <a:miter lim="800000"/>
              <a:headEnd/>
              <a:tailEnd/>
            </a:ln>
          </p:spPr>
          <p:txBody>
            <a:bodyPr wrap="none" lIns="0" tIns="0" rIns="0" bIns="0">
              <a:spAutoFit/>
            </a:bodyPr>
            <a:lstStyle/>
            <a:p>
              <a:pPr algn="l" rtl="0" fontAlgn="base">
                <a:spcBef>
                  <a:spcPct val="0"/>
                </a:spcBef>
                <a:spcAft>
                  <a:spcPct val="0"/>
                </a:spcAft>
              </a:pPr>
              <a:r>
                <a:rPr lang="en-US" sz="1100" b="1" kern="1200">
                  <a:solidFill>
                    <a:prstClr val="white"/>
                  </a:solidFill>
                  <a:latin typeface="Calibri" pitchFamily="34" charset="0"/>
                  <a:ea typeface="+mn-ea"/>
                  <a:cs typeface="+mn-cs"/>
                </a:rPr>
                <a:t>Motion</a:t>
              </a:r>
              <a:endParaRPr lang="en-US" kern="1200">
                <a:solidFill>
                  <a:prstClr val="white"/>
                </a:solidFill>
                <a:latin typeface="Calibri" pitchFamily="34" charset="0"/>
                <a:ea typeface="+mn-ea"/>
                <a:cs typeface="+mn-cs"/>
              </a:endParaRPr>
            </a:p>
          </p:txBody>
        </p:sp>
        <p:sp>
          <p:nvSpPr>
            <p:cNvPr id="19494" name="Rectangle 35"/>
            <p:cNvSpPr>
              <a:spLocks noChangeArrowheads="1"/>
            </p:cNvSpPr>
            <p:nvPr/>
          </p:nvSpPr>
          <p:spPr bwMode="auto">
            <a:xfrm>
              <a:off x="2339975" y="4378325"/>
              <a:ext cx="255611" cy="176606"/>
            </a:xfrm>
            <a:prstGeom prst="rect">
              <a:avLst/>
            </a:prstGeom>
            <a:noFill/>
            <a:ln w="9525">
              <a:noFill/>
              <a:miter lim="800000"/>
              <a:headEnd/>
              <a:tailEnd/>
            </a:ln>
          </p:spPr>
          <p:txBody>
            <a:bodyPr wrap="none" lIns="0" tIns="0" rIns="0" bIns="0">
              <a:spAutoFit/>
            </a:bodyPr>
            <a:lstStyle/>
            <a:p>
              <a:pPr algn="l" rtl="0" fontAlgn="base">
                <a:spcBef>
                  <a:spcPct val="0"/>
                </a:spcBef>
                <a:spcAft>
                  <a:spcPct val="0"/>
                </a:spcAft>
              </a:pPr>
              <a:r>
                <a:rPr lang="en-US" sz="1100" b="1" kern="1200">
                  <a:solidFill>
                    <a:prstClr val="white"/>
                  </a:solidFill>
                  <a:latin typeface="Calibri" pitchFamily="34" charset="0"/>
                  <a:ea typeface="+mn-ea"/>
                  <a:cs typeface="+mn-cs"/>
                </a:rPr>
                <a:t>14%</a:t>
              </a:r>
              <a:endParaRPr lang="en-US" kern="1200">
                <a:solidFill>
                  <a:prstClr val="white"/>
                </a:solidFill>
                <a:latin typeface="Calibri" pitchFamily="34" charset="0"/>
                <a:ea typeface="+mn-ea"/>
                <a:cs typeface="+mn-cs"/>
              </a:endParaRPr>
            </a:p>
          </p:txBody>
        </p:sp>
        <p:sp>
          <p:nvSpPr>
            <p:cNvPr id="19495" name="Rectangle 36"/>
            <p:cNvSpPr>
              <a:spLocks noChangeArrowheads="1"/>
            </p:cNvSpPr>
            <p:nvPr/>
          </p:nvSpPr>
          <p:spPr bwMode="auto">
            <a:xfrm>
              <a:off x="1817688" y="5122863"/>
              <a:ext cx="936134" cy="176606"/>
            </a:xfrm>
            <a:prstGeom prst="rect">
              <a:avLst/>
            </a:prstGeom>
            <a:noFill/>
            <a:ln w="9525">
              <a:noFill/>
              <a:miter lim="800000"/>
              <a:headEnd/>
              <a:tailEnd/>
            </a:ln>
          </p:spPr>
          <p:txBody>
            <a:bodyPr wrap="none" lIns="0" tIns="0" rIns="0" bIns="0">
              <a:spAutoFit/>
            </a:bodyPr>
            <a:lstStyle/>
            <a:p>
              <a:pPr algn="l" rtl="0" fontAlgn="base">
                <a:spcBef>
                  <a:spcPct val="0"/>
                </a:spcBef>
                <a:spcAft>
                  <a:spcPct val="0"/>
                </a:spcAft>
              </a:pPr>
              <a:r>
                <a:rPr lang="en-US" sz="1100" b="1" kern="1200">
                  <a:solidFill>
                    <a:prstClr val="white"/>
                  </a:solidFill>
                  <a:latin typeface="Calibri" pitchFamily="34" charset="0"/>
                  <a:ea typeface="+mn-ea"/>
                  <a:cs typeface="+mn-cs"/>
                </a:rPr>
                <a:t>Overprocessing</a:t>
              </a:r>
              <a:endParaRPr lang="en-US" kern="1200">
                <a:solidFill>
                  <a:prstClr val="white"/>
                </a:solidFill>
                <a:latin typeface="Calibri" pitchFamily="34" charset="0"/>
                <a:ea typeface="+mn-ea"/>
                <a:cs typeface="+mn-cs"/>
              </a:endParaRPr>
            </a:p>
          </p:txBody>
        </p:sp>
        <p:sp>
          <p:nvSpPr>
            <p:cNvPr id="19496" name="Rectangle 37"/>
            <p:cNvSpPr>
              <a:spLocks noChangeArrowheads="1"/>
            </p:cNvSpPr>
            <p:nvPr/>
          </p:nvSpPr>
          <p:spPr bwMode="auto">
            <a:xfrm>
              <a:off x="2276475" y="5302250"/>
              <a:ext cx="180920" cy="176606"/>
            </a:xfrm>
            <a:prstGeom prst="rect">
              <a:avLst/>
            </a:prstGeom>
            <a:noFill/>
            <a:ln w="9525">
              <a:noFill/>
              <a:miter lim="800000"/>
              <a:headEnd/>
              <a:tailEnd/>
            </a:ln>
          </p:spPr>
          <p:txBody>
            <a:bodyPr wrap="none" lIns="0" tIns="0" rIns="0" bIns="0">
              <a:spAutoFit/>
            </a:bodyPr>
            <a:lstStyle/>
            <a:p>
              <a:pPr algn="l" rtl="0" fontAlgn="base">
                <a:spcBef>
                  <a:spcPct val="0"/>
                </a:spcBef>
                <a:spcAft>
                  <a:spcPct val="0"/>
                </a:spcAft>
              </a:pPr>
              <a:r>
                <a:rPr lang="en-US" sz="1100" b="1" kern="1200">
                  <a:solidFill>
                    <a:prstClr val="white"/>
                  </a:solidFill>
                  <a:latin typeface="Calibri" pitchFamily="34" charset="0"/>
                  <a:ea typeface="+mn-ea"/>
                  <a:cs typeface="+mn-cs"/>
                </a:rPr>
                <a:t>8%</a:t>
              </a:r>
              <a:endParaRPr lang="en-US" kern="1200">
                <a:solidFill>
                  <a:prstClr val="white"/>
                </a:solidFill>
                <a:latin typeface="Calibri" pitchFamily="34" charset="0"/>
                <a:ea typeface="+mn-ea"/>
                <a:cs typeface="+mn-cs"/>
              </a:endParaRPr>
            </a:p>
          </p:txBody>
        </p:sp>
        <p:sp>
          <p:nvSpPr>
            <p:cNvPr id="19497" name="Rectangle 38"/>
            <p:cNvSpPr>
              <a:spLocks noChangeArrowheads="1"/>
            </p:cNvSpPr>
            <p:nvPr/>
          </p:nvSpPr>
          <p:spPr bwMode="auto">
            <a:xfrm>
              <a:off x="2757488" y="5773738"/>
              <a:ext cx="1027424" cy="176606"/>
            </a:xfrm>
            <a:prstGeom prst="rect">
              <a:avLst/>
            </a:prstGeom>
            <a:noFill/>
            <a:ln w="9525">
              <a:noFill/>
              <a:miter lim="800000"/>
              <a:headEnd/>
              <a:tailEnd/>
            </a:ln>
          </p:spPr>
          <p:txBody>
            <a:bodyPr wrap="none" lIns="0" tIns="0" rIns="0" bIns="0">
              <a:spAutoFit/>
            </a:bodyPr>
            <a:lstStyle/>
            <a:p>
              <a:pPr algn="l" rtl="0" fontAlgn="base">
                <a:spcBef>
                  <a:spcPct val="0"/>
                </a:spcBef>
                <a:spcAft>
                  <a:spcPct val="0"/>
                </a:spcAft>
              </a:pPr>
              <a:r>
                <a:rPr lang="en-US" sz="1100" b="1" kern="1200">
                  <a:solidFill>
                    <a:prstClr val="white"/>
                  </a:solidFill>
                  <a:latin typeface="Calibri" pitchFamily="34" charset="0"/>
                  <a:ea typeface="+mn-ea"/>
                  <a:cs typeface="+mn-cs"/>
                </a:rPr>
                <a:t>Rework &amp; Repair</a:t>
              </a:r>
              <a:endParaRPr lang="en-US" kern="1200">
                <a:solidFill>
                  <a:prstClr val="white"/>
                </a:solidFill>
                <a:latin typeface="Calibri" pitchFamily="34" charset="0"/>
                <a:ea typeface="+mn-ea"/>
                <a:cs typeface="+mn-cs"/>
              </a:endParaRPr>
            </a:p>
          </p:txBody>
        </p:sp>
        <p:sp>
          <p:nvSpPr>
            <p:cNvPr id="19498" name="Rectangle 39"/>
            <p:cNvSpPr>
              <a:spLocks noChangeArrowheads="1"/>
            </p:cNvSpPr>
            <p:nvPr/>
          </p:nvSpPr>
          <p:spPr bwMode="auto">
            <a:xfrm>
              <a:off x="3205163" y="5951538"/>
              <a:ext cx="255611" cy="176606"/>
            </a:xfrm>
            <a:prstGeom prst="rect">
              <a:avLst/>
            </a:prstGeom>
            <a:noFill/>
            <a:ln w="9525">
              <a:noFill/>
              <a:miter lim="800000"/>
              <a:headEnd/>
              <a:tailEnd/>
            </a:ln>
          </p:spPr>
          <p:txBody>
            <a:bodyPr wrap="none" lIns="0" tIns="0" rIns="0" bIns="0">
              <a:spAutoFit/>
            </a:bodyPr>
            <a:lstStyle/>
            <a:p>
              <a:pPr algn="l" rtl="0" fontAlgn="base">
                <a:spcBef>
                  <a:spcPct val="0"/>
                </a:spcBef>
                <a:spcAft>
                  <a:spcPct val="0"/>
                </a:spcAft>
              </a:pPr>
              <a:r>
                <a:rPr lang="en-US" sz="1100" b="1" kern="1200">
                  <a:solidFill>
                    <a:prstClr val="white"/>
                  </a:solidFill>
                  <a:latin typeface="Calibri" pitchFamily="34" charset="0"/>
                  <a:ea typeface="+mn-ea"/>
                  <a:cs typeface="+mn-cs"/>
                </a:rPr>
                <a:t>10%</a:t>
              </a:r>
              <a:endParaRPr lang="en-US" kern="1200">
                <a:solidFill>
                  <a:prstClr val="white"/>
                </a:solidFill>
                <a:latin typeface="Calibri" pitchFamily="34" charset="0"/>
                <a:ea typeface="+mn-ea"/>
                <a:cs typeface="+mn-cs"/>
              </a:endParaRPr>
            </a:p>
          </p:txBody>
        </p:sp>
        <p:sp>
          <p:nvSpPr>
            <p:cNvPr id="19499" name="Rectangle 40"/>
            <p:cNvSpPr>
              <a:spLocks noChangeArrowheads="1"/>
            </p:cNvSpPr>
            <p:nvPr/>
          </p:nvSpPr>
          <p:spPr bwMode="auto">
            <a:xfrm>
              <a:off x="5199063" y="5840413"/>
              <a:ext cx="906258" cy="176606"/>
            </a:xfrm>
            <a:prstGeom prst="rect">
              <a:avLst/>
            </a:prstGeom>
            <a:noFill/>
            <a:ln w="9525">
              <a:noFill/>
              <a:miter lim="800000"/>
              <a:headEnd/>
              <a:tailEnd/>
            </a:ln>
          </p:spPr>
          <p:txBody>
            <a:bodyPr wrap="none" lIns="0" tIns="0" rIns="0" bIns="0">
              <a:spAutoFit/>
            </a:bodyPr>
            <a:lstStyle/>
            <a:p>
              <a:pPr algn="l" rtl="0" fontAlgn="base">
                <a:spcBef>
                  <a:spcPct val="0"/>
                </a:spcBef>
                <a:spcAft>
                  <a:spcPct val="0"/>
                </a:spcAft>
              </a:pPr>
              <a:r>
                <a:rPr lang="en-US" sz="1100" b="1" kern="1200">
                  <a:solidFill>
                    <a:prstClr val="white"/>
                  </a:solidFill>
                  <a:latin typeface="Calibri" pitchFamily="34" charset="0"/>
                  <a:ea typeface="+mn-ea"/>
                  <a:cs typeface="+mn-cs"/>
                </a:rPr>
                <a:t>Transportation</a:t>
              </a:r>
              <a:endParaRPr lang="en-US" kern="1200">
                <a:solidFill>
                  <a:prstClr val="white"/>
                </a:solidFill>
                <a:latin typeface="Calibri" pitchFamily="34" charset="0"/>
                <a:ea typeface="+mn-ea"/>
                <a:cs typeface="+mn-cs"/>
              </a:endParaRPr>
            </a:p>
          </p:txBody>
        </p:sp>
        <p:sp>
          <p:nvSpPr>
            <p:cNvPr id="19500" name="Rectangle 41"/>
            <p:cNvSpPr>
              <a:spLocks noChangeArrowheads="1"/>
            </p:cNvSpPr>
            <p:nvPr/>
          </p:nvSpPr>
          <p:spPr bwMode="auto">
            <a:xfrm>
              <a:off x="5575300" y="6018213"/>
              <a:ext cx="255611" cy="176606"/>
            </a:xfrm>
            <a:prstGeom prst="rect">
              <a:avLst/>
            </a:prstGeom>
            <a:noFill/>
            <a:ln w="9525">
              <a:noFill/>
              <a:miter lim="800000"/>
              <a:headEnd/>
              <a:tailEnd/>
            </a:ln>
          </p:spPr>
          <p:txBody>
            <a:bodyPr wrap="none" lIns="0" tIns="0" rIns="0" bIns="0">
              <a:spAutoFit/>
            </a:bodyPr>
            <a:lstStyle/>
            <a:p>
              <a:pPr algn="l" rtl="0" fontAlgn="base">
                <a:spcBef>
                  <a:spcPct val="0"/>
                </a:spcBef>
                <a:spcAft>
                  <a:spcPct val="0"/>
                </a:spcAft>
              </a:pPr>
              <a:r>
                <a:rPr lang="en-US" sz="1100" b="1" kern="1200">
                  <a:solidFill>
                    <a:prstClr val="white"/>
                  </a:solidFill>
                  <a:latin typeface="Calibri" pitchFamily="34" charset="0"/>
                  <a:ea typeface="+mn-ea"/>
                  <a:cs typeface="+mn-cs"/>
                </a:rPr>
                <a:t>12%</a:t>
              </a:r>
              <a:endParaRPr lang="en-US" kern="1200">
                <a:solidFill>
                  <a:prstClr val="white"/>
                </a:solidFill>
                <a:latin typeface="Calibri" pitchFamily="34" charset="0"/>
                <a:ea typeface="+mn-ea"/>
                <a:cs typeface="+mn-cs"/>
              </a:endParaRPr>
            </a:p>
          </p:txBody>
        </p:sp>
        <p:sp>
          <p:nvSpPr>
            <p:cNvPr id="19501" name="Rectangle 42"/>
            <p:cNvSpPr>
              <a:spLocks noChangeArrowheads="1"/>
            </p:cNvSpPr>
            <p:nvPr/>
          </p:nvSpPr>
          <p:spPr bwMode="auto">
            <a:xfrm>
              <a:off x="6481763" y="5056188"/>
              <a:ext cx="476366" cy="176606"/>
            </a:xfrm>
            <a:prstGeom prst="rect">
              <a:avLst/>
            </a:prstGeom>
            <a:noFill/>
            <a:ln w="9525">
              <a:noFill/>
              <a:miter lim="800000"/>
              <a:headEnd/>
              <a:tailEnd/>
            </a:ln>
          </p:spPr>
          <p:txBody>
            <a:bodyPr wrap="none" lIns="0" tIns="0" rIns="0" bIns="0">
              <a:spAutoFit/>
            </a:bodyPr>
            <a:lstStyle/>
            <a:p>
              <a:pPr algn="l" rtl="0" fontAlgn="base">
                <a:spcBef>
                  <a:spcPct val="0"/>
                </a:spcBef>
                <a:spcAft>
                  <a:spcPct val="0"/>
                </a:spcAft>
              </a:pPr>
              <a:r>
                <a:rPr lang="en-US" sz="1100" b="1" kern="1200">
                  <a:solidFill>
                    <a:prstClr val="white"/>
                  </a:solidFill>
                  <a:latin typeface="Calibri" pitchFamily="34" charset="0"/>
                  <a:ea typeface="+mn-ea"/>
                  <a:cs typeface="+mn-cs"/>
                </a:rPr>
                <a:t>Waiting</a:t>
              </a:r>
              <a:endParaRPr lang="en-US" kern="1200">
                <a:solidFill>
                  <a:prstClr val="white"/>
                </a:solidFill>
                <a:latin typeface="Calibri" pitchFamily="34" charset="0"/>
                <a:ea typeface="+mn-ea"/>
                <a:cs typeface="+mn-cs"/>
              </a:endParaRPr>
            </a:p>
          </p:txBody>
        </p:sp>
        <p:sp>
          <p:nvSpPr>
            <p:cNvPr id="19502" name="Rectangle 43"/>
            <p:cNvSpPr>
              <a:spLocks noChangeArrowheads="1"/>
            </p:cNvSpPr>
            <p:nvPr/>
          </p:nvSpPr>
          <p:spPr bwMode="auto">
            <a:xfrm>
              <a:off x="6604000" y="5233988"/>
              <a:ext cx="255611" cy="176606"/>
            </a:xfrm>
            <a:prstGeom prst="rect">
              <a:avLst/>
            </a:prstGeom>
            <a:noFill/>
            <a:ln w="9525">
              <a:noFill/>
              <a:miter lim="800000"/>
              <a:headEnd/>
              <a:tailEnd/>
            </a:ln>
          </p:spPr>
          <p:txBody>
            <a:bodyPr wrap="none" lIns="0" tIns="0" rIns="0" bIns="0">
              <a:spAutoFit/>
            </a:bodyPr>
            <a:lstStyle/>
            <a:p>
              <a:pPr algn="l" rtl="0" fontAlgn="base">
                <a:spcBef>
                  <a:spcPct val="0"/>
                </a:spcBef>
                <a:spcAft>
                  <a:spcPct val="0"/>
                </a:spcAft>
              </a:pPr>
              <a:r>
                <a:rPr lang="en-US" sz="1100" b="1" kern="1200">
                  <a:solidFill>
                    <a:prstClr val="white"/>
                  </a:solidFill>
                  <a:latin typeface="Calibri" pitchFamily="34" charset="0"/>
                  <a:ea typeface="+mn-ea"/>
                  <a:cs typeface="+mn-cs"/>
                </a:rPr>
                <a:t>18%</a:t>
              </a:r>
              <a:endParaRPr lang="en-US" kern="1200">
                <a:solidFill>
                  <a:prstClr val="white"/>
                </a:solidFill>
                <a:latin typeface="Calibri" pitchFamily="34" charset="0"/>
                <a:ea typeface="+mn-ea"/>
                <a:cs typeface="+mn-cs"/>
              </a:endParaRPr>
            </a:p>
          </p:txBody>
        </p:sp>
        <p:sp>
          <p:nvSpPr>
            <p:cNvPr id="19503" name="Rectangle 44"/>
            <p:cNvSpPr>
              <a:spLocks noChangeArrowheads="1"/>
            </p:cNvSpPr>
            <p:nvPr/>
          </p:nvSpPr>
          <p:spPr bwMode="auto">
            <a:xfrm>
              <a:off x="5815013" y="3124200"/>
              <a:ext cx="1131992" cy="176606"/>
            </a:xfrm>
            <a:prstGeom prst="rect">
              <a:avLst/>
            </a:prstGeom>
            <a:noFill/>
            <a:ln w="9525">
              <a:noFill/>
              <a:miter lim="800000"/>
              <a:headEnd/>
              <a:tailEnd/>
            </a:ln>
          </p:spPr>
          <p:txBody>
            <a:bodyPr wrap="none" lIns="0" tIns="0" rIns="0" bIns="0">
              <a:spAutoFit/>
            </a:bodyPr>
            <a:lstStyle/>
            <a:p>
              <a:pPr algn="l" rtl="0" fontAlgn="base">
                <a:spcBef>
                  <a:spcPct val="0"/>
                </a:spcBef>
                <a:spcAft>
                  <a:spcPct val="0"/>
                </a:spcAft>
              </a:pPr>
              <a:r>
                <a:rPr lang="en-US" sz="1100" b="1" kern="1200">
                  <a:solidFill>
                    <a:prstClr val="white"/>
                  </a:solidFill>
                  <a:latin typeface="Calibri" pitchFamily="34" charset="0"/>
                  <a:ea typeface="+mn-ea"/>
                  <a:cs typeface="+mn-cs"/>
                </a:rPr>
                <a:t>Overproduction &amp; </a:t>
              </a:r>
              <a:endParaRPr lang="en-US" kern="1200">
                <a:solidFill>
                  <a:prstClr val="white"/>
                </a:solidFill>
                <a:latin typeface="Calibri" pitchFamily="34" charset="0"/>
                <a:ea typeface="+mn-ea"/>
                <a:cs typeface="+mn-cs"/>
              </a:endParaRPr>
            </a:p>
          </p:txBody>
        </p:sp>
        <p:sp>
          <p:nvSpPr>
            <p:cNvPr id="19504" name="Rectangle 45"/>
            <p:cNvSpPr>
              <a:spLocks noChangeArrowheads="1"/>
            </p:cNvSpPr>
            <p:nvPr/>
          </p:nvSpPr>
          <p:spPr bwMode="auto">
            <a:xfrm>
              <a:off x="5838825" y="3302000"/>
              <a:ext cx="1009166" cy="176606"/>
            </a:xfrm>
            <a:prstGeom prst="rect">
              <a:avLst/>
            </a:prstGeom>
            <a:noFill/>
            <a:ln w="9525">
              <a:noFill/>
              <a:miter lim="800000"/>
              <a:headEnd/>
              <a:tailEnd/>
            </a:ln>
          </p:spPr>
          <p:txBody>
            <a:bodyPr wrap="none" lIns="0" tIns="0" rIns="0" bIns="0">
              <a:spAutoFit/>
            </a:bodyPr>
            <a:lstStyle/>
            <a:p>
              <a:pPr algn="l" rtl="0" fontAlgn="base">
                <a:spcBef>
                  <a:spcPct val="0"/>
                </a:spcBef>
                <a:spcAft>
                  <a:spcPct val="0"/>
                </a:spcAft>
              </a:pPr>
              <a:r>
                <a:rPr lang="en-US" sz="1100" b="1" kern="1200">
                  <a:solidFill>
                    <a:prstClr val="white"/>
                  </a:solidFill>
                  <a:latin typeface="Calibri" pitchFamily="34" charset="0"/>
                  <a:ea typeface="+mn-ea"/>
                  <a:cs typeface="+mn-cs"/>
                </a:rPr>
                <a:t>Excess Inventory</a:t>
              </a:r>
              <a:endParaRPr lang="en-US" kern="1200">
                <a:solidFill>
                  <a:prstClr val="white"/>
                </a:solidFill>
                <a:latin typeface="Calibri" pitchFamily="34" charset="0"/>
                <a:ea typeface="+mn-ea"/>
                <a:cs typeface="+mn-cs"/>
              </a:endParaRPr>
            </a:p>
          </p:txBody>
        </p:sp>
        <p:sp>
          <p:nvSpPr>
            <p:cNvPr id="19505" name="Rectangle 46"/>
            <p:cNvSpPr>
              <a:spLocks noChangeArrowheads="1"/>
            </p:cNvSpPr>
            <p:nvPr/>
          </p:nvSpPr>
          <p:spPr bwMode="auto">
            <a:xfrm>
              <a:off x="6297613" y="3479800"/>
              <a:ext cx="255611" cy="176606"/>
            </a:xfrm>
            <a:prstGeom prst="rect">
              <a:avLst/>
            </a:prstGeom>
            <a:noFill/>
            <a:ln w="9525">
              <a:noFill/>
              <a:miter lim="800000"/>
              <a:headEnd/>
              <a:tailEnd/>
            </a:ln>
          </p:spPr>
          <p:txBody>
            <a:bodyPr wrap="none" lIns="0" tIns="0" rIns="0" bIns="0">
              <a:spAutoFit/>
            </a:bodyPr>
            <a:lstStyle/>
            <a:p>
              <a:pPr algn="l" rtl="0" fontAlgn="base">
                <a:spcBef>
                  <a:spcPct val="0"/>
                </a:spcBef>
                <a:spcAft>
                  <a:spcPct val="0"/>
                </a:spcAft>
              </a:pPr>
              <a:r>
                <a:rPr lang="en-US" sz="1100" b="1" kern="1200">
                  <a:solidFill>
                    <a:prstClr val="white"/>
                  </a:solidFill>
                  <a:latin typeface="Calibri" pitchFamily="34" charset="0"/>
                  <a:ea typeface="+mn-ea"/>
                  <a:cs typeface="+mn-cs"/>
                </a:rPr>
                <a:t>22%</a:t>
              </a:r>
              <a:endParaRPr lang="en-US" kern="1200">
                <a:solidFill>
                  <a:prstClr val="white"/>
                </a:solidFill>
                <a:latin typeface="Calibri" pitchFamily="34" charset="0"/>
                <a:ea typeface="+mn-ea"/>
                <a:cs typeface="+mn-cs"/>
              </a:endParaRPr>
            </a:p>
          </p:txBody>
        </p:sp>
        <p:sp>
          <p:nvSpPr>
            <p:cNvPr id="19506" name="Rectangle 47"/>
            <p:cNvSpPr>
              <a:spLocks noChangeArrowheads="1"/>
            </p:cNvSpPr>
            <p:nvPr/>
          </p:nvSpPr>
          <p:spPr bwMode="auto">
            <a:xfrm>
              <a:off x="3938588" y="2805113"/>
              <a:ext cx="806668" cy="176606"/>
            </a:xfrm>
            <a:prstGeom prst="rect">
              <a:avLst/>
            </a:prstGeom>
            <a:noFill/>
            <a:ln w="9525">
              <a:noFill/>
              <a:miter lim="800000"/>
              <a:headEnd/>
              <a:tailEnd/>
            </a:ln>
          </p:spPr>
          <p:txBody>
            <a:bodyPr wrap="none" lIns="0" tIns="0" rIns="0" bIns="0">
              <a:spAutoFit/>
            </a:bodyPr>
            <a:lstStyle/>
            <a:p>
              <a:pPr algn="l" rtl="0" fontAlgn="base">
                <a:spcBef>
                  <a:spcPct val="0"/>
                </a:spcBef>
                <a:spcAft>
                  <a:spcPct val="0"/>
                </a:spcAft>
              </a:pPr>
              <a:r>
                <a:rPr lang="en-US" sz="1100" b="1" kern="1200">
                  <a:solidFill>
                    <a:prstClr val="white"/>
                  </a:solidFill>
                  <a:latin typeface="Calibri" pitchFamily="34" charset="0"/>
                  <a:ea typeface="+mn-ea"/>
                  <a:cs typeface="+mn-cs"/>
                </a:rPr>
                <a:t>Adding Value</a:t>
              </a:r>
              <a:endParaRPr lang="en-US" kern="1200">
                <a:solidFill>
                  <a:prstClr val="white"/>
                </a:solidFill>
                <a:latin typeface="Calibri" pitchFamily="34" charset="0"/>
                <a:ea typeface="+mn-ea"/>
                <a:cs typeface="+mn-cs"/>
              </a:endParaRPr>
            </a:p>
          </p:txBody>
        </p:sp>
        <p:sp>
          <p:nvSpPr>
            <p:cNvPr id="19507" name="Rectangle 48"/>
            <p:cNvSpPr>
              <a:spLocks noChangeArrowheads="1"/>
            </p:cNvSpPr>
            <p:nvPr/>
          </p:nvSpPr>
          <p:spPr bwMode="auto">
            <a:xfrm>
              <a:off x="4305300" y="2982913"/>
              <a:ext cx="180920" cy="176606"/>
            </a:xfrm>
            <a:prstGeom prst="rect">
              <a:avLst/>
            </a:prstGeom>
            <a:noFill/>
            <a:ln w="9525">
              <a:noFill/>
              <a:miter lim="800000"/>
              <a:headEnd/>
              <a:tailEnd/>
            </a:ln>
          </p:spPr>
          <p:txBody>
            <a:bodyPr wrap="none" lIns="0" tIns="0" rIns="0" bIns="0">
              <a:spAutoFit/>
            </a:bodyPr>
            <a:lstStyle/>
            <a:p>
              <a:pPr algn="l" rtl="0" fontAlgn="base">
                <a:spcBef>
                  <a:spcPct val="0"/>
                </a:spcBef>
                <a:spcAft>
                  <a:spcPct val="0"/>
                </a:spcAft>
              </a:pPr>
              <a:r>
                <a:rPr lang="en-US" sz="1100" b="1" kern="1200">
                  <a:solidFill>
                    <a:prstClr val="white"/>
                  </a:solidFill>
                  <a:latin typeface="Calibri" pitchFamily="34" charset="0"/>
                  <a:ea typeface="+mn-ea"/>
                  <a:cs typeface="+mn-cs"/>
                </a:rPr>
                <a:t>6%</a:t>
              </a:r>
              <a:endParaRPr lang="en-US" kern="1200">
                <a:solidFill>
                  <a:prstClr val="white"/>
                </a:solidFill>
                <a:latin typeface="Calibri" pitchFamily="34" charset="0"/>
                <a:ea typeface="+mn-ea"/>
                <a:cs typeface="+mn-cs"/>
              </a:endParaRPr>
            </a:p>
          </p:txBody>
        </p:sp>
        <p:sp>
          <p:nvSpPr>
            <p:cNvPr id="19508" name="Rectangle 49"/>
            <p:cNvSpPr>
              <a:spLocks noChangeArrowheads="1"/>
            </p:cNvSpPr>
            <p:nvPr/>
          </p:nvSpPr>
          <p:spPr bwMode="auto">
            <a:xfrm>
              <a:off x="2057400" y="3384550"/>
              <a:ext cx="1127012" cy="176606"/>
            </a:xfrm>
            <a:prstGeom prst="rect">
              <a:avLst/>
            </a:prstGeom>
            <a:noFill/>
            <a:ln w="9525">
              <a:noFill/>
              <a:miter lim="800000"/>
              <a:headEnd/>
              <a:tailEnd/>
            </a:ln>
          </p:spPr>
          <p:txBody>
            <a:bodyPr wrap="none" lIns="0" tIns="0" rIns="0" bIns="0">
              <a:spAutoFit/>
            </a:bodyPr>
            <a:lstStyle/>
            <a:p>
              <a:pPr algn="l" rtl="0" fontAlgn="base">
                <a:spcBef>
                  <a:spcPct val="0"/>
                </a:spcBef>
                <a:spcAft>
                  <a:spcPct val="0"/>
                </a:spcAft>
              </a:pPr>
              <a:r>
                <a:rPr lang="en-US" sz="1100" b="1" kern="1200">
                  <a:solidFill>
                    <a:prstClr val="white"/>
                  </a:solidFill>
                  <a:latin typeface="Calibri" pitchFamily="34" charset="0"/>
                  <a:ea typeface="+mn-ea"/>
                  <a:cs typeface="+mn-cs"/>
                </a:rPr>
                <a:t>Unutilised Human </a:t>
              </a:r>
              <a:endParaRPr lang="en-US" kern="1200">
                <a:solidFill>
                  <a:prstClr val="white"/>
                </a:solidFill>
                <a:latin typeface="Calibri" pitchFamily="34" charset="0"/>
                <a:ea typeface="+mn-ea"/>
                <a:cs typeface="+mn-cs"/>
              </a:endParaRPr>
            </a:p>
          </p:txBody>
        </p:sp>
        <p:sp>
          <p:nvSpPr>
            <p:cNvPr id="19509" name="Rectangle 50"/>
            <p:cNvSpPr>
              <a:spLocks noChangeArrowheads="1"/>
            </p:cNvSpPr>
            <p:nvPr/>
          </p:nvSpPr>
          <p:spPr bwMode="auto">
            <a:xfrm>
              <a:off x="2308225" y="3562350"/>
              <a:ext cx="614130" cy="176606"/>
            </a:xfrm>
            <a:prstGeom prst="rect">
              <a:avLst/>
            </a:prstGeom>
            <a:noFill/>
            <a:ln w="9525">
              <a:noFill/>
              <a:miter lim="800000"/>
              <a:headEnd/>
              <a:tailEnd/>
            </a:ln>
          </p:spPr>
          <p:txBody>
            <a:bodyPr wrap="none" lIns="0" tIns="0" rIns="0" bIns="0">
              <a:spAutoFit/>
            </a:bodyPr>
            <a:lstStyle/>
            <a:p>
              <a:pPr algn="l" rtl="0" fontAlgn="base">
                <a:spcBef>
                  <a:spcPct val="0"/>
                </a:spcBef>
                <a:spcAft>
                  <a:spcPct val="0"/>
                </a:spcAft>
              </a:pPr>
              <a:r>
                <a:rPr lang="en-US" sz="1100" b="1" kern="1200">
                  <a:solidFill>
                    <a:prstClr val="white"/>
                  </a:solidFill>
                  <a:latin typeface="Calibri" pitchFamily="34" charset="0"/>
                  <a:ea typeface="+mn-ea"/>
                  <a:cs typeface="+mn-cs"/>
                </a:rPr>
                <a:t>Resources</a:t>
              </a:r>
              <a:endParaRPr lang="en-US" kern="1200">
                <a:solidFill>
                  <a:prstClr val="white"/>
                </a:solidFill>
                <a:latin typeface="Calibri" pitchFamily="34" charset="0"/>
                <a:ea typeface="+mn-ea"/>
                <a:cs typeface="+mn-cs"/>
              </a:endParaRPr>
            </a:p>
          </p:txBody>
        </p:sp>
        <p:sp>
          <p:nvSpPr>
            <p:cNvPr id="19510" name="Rectangle 51"/>
            <p:cNvSpPr>
              <a:spLocks noChangeArrowheads="1"/>
            </p:cNvSpPr>
            <p:nvPr/>
          </p:nvSpPr>
          <p:spPr bwMode="auto">
            <a:xfrm>
              <a:off x="2540000" y="3740150"/>
              <a:ext cx="255611" cy="176606"/>
            </a:xfrm>
            <a:prstGeom prst="rect">
              <a:avLst/>
            </a:prstGeom>
            <a:noFill/>
            <a:ln w="9525">
              <a:noFill/>
              <a:miter lim="800000"/>
              <a:headEnd/>
              <a:tailEnd/>
            </a:ln>
          </p:spPr>
          <p:txBody>
            <a:bodyPr wrap="none" lIns="0" tIns="0" rIns="0" bIns="0">
              <a:spAutoFit/>
            </a:bodyPr>
            <a:lstStyle/>
            <a:p>
              <a:pPr algn="l" rtl="0" fontAlgn="base">
                <a:spcBef>
                  <a:spcPct val="0"/>
                </a:spcBef>
                <a:spcAft>
                  <a:spcPct val="0"/>
                </a:spcAft>
              </a:pPr>
              <a:r>
                <a:rPr lang="en-US" sz="1100" b="1" kern="1200">
                  <a:solidFill>
                    <a:prstClr val="white"/>
                  </a:solidFill>
                  <a:latin typeface="Calibri" pitchFamily="34" charset="0"/>
                  <a:ea typeface="+mn-ea"/>
                  <a:cs typeface="+mn-cs"/>
                </a:rPr>
                <a:t>10%</a:t>
              </a:r>
              <a:endParaRPr lang="en-US" kern="1200">
                <a:solidFill>
                  <a:prstClr val="white"/>
                </a:solidFill>
                <a:latin typeface="Calibri" pitchFamily="34" charset="0"/>
                <a:ea typeface="+mn-ea"/>
                <a:cs typeface="+mn-cs"/>
              </a:endParaRPr>
            </a:p>
          </p:txBody>
        </p:sp>
      </p:grpSp>
      <p:sp>
        <p:nvSpPr>
          <p:cNvPr id="67" name="Rectangle 66"/>
          <p:cNvSpPr/>
          <p:nvPr/>
        </p:nvSpPr>
        <p:spPr>
          <a:xfrm>
            <a:off x="1288098" y="67270"/>
            <a:ext cx="6789102" cy="769441"/>
          </a:xfrm>
          <a:prstGeom prst="rect">
            <a:avLst/>
          </a:prstGeom>
          <a:noFill/>
        </p:spPr>
        <p:txBody>
          <a:bodyPr wrap="none">
            <a:spAutoFit/>
          </a:bodyPr>
          <a:lstStyle/>
          <a:p>
            <a:pPr algn="ctr" rtl="0">
              <a:defRPr/>
            </a:pPr>
            <a:r>
              <a:rPr lang="en-US" sz="4400" b="1" kern="1200"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latin typeface="Calibri"/>
                <a:ea typeface="+mn-ea"/>
                <a:cs typeface="+mn-cs"/>
              </a:rPr>
              <a:t>What is Lean Manufacturing</a:t>
            </a:r>
          </a:p>
        </p:txBody>
      </p:sp>
      <p:sp>
        <p:nvSpPr>
          <p:cNvPr id="55" name="TextBox 4"/>
          <p:cNvSpPr txBox="1">
            <a:spLocks noChangeArrowheads="1"/>
          </p:cNvSpPr>
          <p:nvPr/>
        </p:nvSpPr>
        <p:spPr bwMode="auto">
          <a:xfrm>
            <a:off x="4191000" y="6400800"/>
            <a:ext cx="5159375" cy="276225"/>
          </a:xfrm>
          <a:prstGeom prst="rect">
            <a:avLst/>
          </a:prstGeom>
          <a:noFill/>
          <a:ln w="9525">
            <a:noFill/>
            <a:miter lim="800000"/>
            <a:headEnd/>
            <a:tailEnd/>
          </a:ln>
        </p:spPr>
        <p:txBody>
          <a:bodyPr wrap="none">
            <a:spAutoFit/>
          </a:bodyPr>
          <a:lstStyle/>
          <a:p>
            <a:r>
              <a:rPr lang="en-US" sz="1200" dirty="0">
                <a:solidFill>
                  <a:schemeClr val="bg1"/>
                </a:solidFill>
                <a:latin typeface="Battlestar" pitchFamily="2" charset="0"/>
              </a:rPr>
              <a:t>ADVANCED MANUFACTURING CONSULTANCY SDN. BHD.</a:t>
            </a:r>
            <a:endParaRPr lang="en-GB" sz="1200" dirty="0">
              <a:solidFill>
                <a:schemeClr val="bg1"/>
              </a:solidFill>
              <a:latin typeface="Battlestar" pitchFamily="2" charset="0"/>
            </a:endParaRPr>
          </a:p>
        </p:txBody>
      </p:sp>
    </p:spTree>
  </p:cSld>
  <p:clrMapOvr>
    <a:masterClrMapping/>
  </p:clrMapOvr>
  <p:transition>
    <p:pull dir="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8 Waste.BMP"/>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The Lean Tools.bmp"/>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a:grpSpLocks/>
          </p:cNvGrpSpPr>
          <p:nvPr/>
        </p:nvGrpSpPr>
        <p:grpSpPr bwMode="auto">
          <a:xfrm>
            <a:off x="142875" y="214313"/>
            <a:ext cx="8858250" cy="6429375"/>
            <a:chOff x="0" y="-101600"/>
            <a:chExt cx="9144000" cy="6959600"/>
          </a:xfrm>
        </p:grpSpPr>
        <p:grpSp>
          <p:nvGrpSpPr>
            <p:cNvPr id="3" name="Group 16"/>
            <p:cNvGrpSpPr>
              <a:grpSpLocks/>
            </p:cNvGrpSpPr>
            <p:nvPr/>
          </p:nvGrpSpPr>
          <p:grpSpPr bwMode="auto">
            <a:xfrm>
              <a:off x="0" y="-101600"/>
              <a:ext cx="9144000" cy="2359025"/>
              <a:chOff x="0" y="0"/>
              <a:chExt cx="9144000" cy="2714625"/>
            </a:xfrm>
          </p:grpSpPr>
          <p:pic>
            <p:nvPicPr>
              <p:cNvPr id="13314" name="Picture 2" descr="http://decker.typepad.com/photos/uncategorized/sigma.jpg"/>
              <p:cNvPicPr>
                <a:picLocks noChangeAspect="1" noChangeArrowheads="1"/>
              </p:cNvPicPr>
              <p:nvPr/>
            </p:nvPicPr>
            <p:blipFill>
              <a:blip r:embed="rId2">
                <a:duotone>
                  <a:prstClr val="black"/>
                  <a:schemeClr val="tx2">
                    <a:tint val="45000"/>
                    <a:satMod val="400000"/>
                  </a:schemeClr>
                </a:duotone>
                <a:lum bright="20000"/>
              </a:blip>
              <a:srcRect/>
              <a:stretch>
                <a:fillRect/>
              </a:stretch>
            </p:blipFill>
            <p:spPr bwMode="auto">
              <a:xfrm>
                <a:off x="0" y="0"/>
                <a:ext cx="1880082" cy="2714625"/>
              </a:xfrm>
              <a:prstGeom prst="rect">
                <a:avLst/>
              </a:prstGeom>
              <a:noFill/>
            </p:spPr>
          </p:pic>
          <p:pic>
            <p:nvPicPr>
              <p:cNvPr id="8" name="Picture 2" descr="http://decker.typepad.com/photos/uncategorized/sigma.jpg"/>
              <p:cNvPicPr>
                <a:picLocks noChangeAspect="1" noChangeArrowheads="1"/>
              </p:cNvPicPr>
              <p:nvPr/>
            </p:nvPicPr>
            <p:blipFill>
              <a:blip r:embed="rId2">
                <a:duotone>
                  <a:prstClr val="black"/>
                  <a:schemeClr val="tx2">
                    <a:tint val="45000"/>
                    <a:satMod val="400000"/>
                  </a:schemeClr>
                </a:duotone>
                <a:lum bright="20000"/>
              </a:blip>
              <a:srcRect/>
              <a:stretch>
                <a:fillRect/>
              </a:stretch>
            </p:blipFill>
            <p:spPr bwMode="auto">
              <a:xfrm>
                <a:off x="1828800" y="0"/>
                <a:ext cx="1880082" cy="2714625"/>
              </a:xfrm>
              <a:prstGeom prst="rect">
                <a:avLst/>
              </a:prstGeom>
              <a:noFill/>
            </p:spPr>
          </p:pic>
          <p:pic>
            <p:nvPicPr>
              <p:cNvPr id="9" name="Picture 2" descr="http://decker.typepad.com/photos/uncategorized/sigma.jpg"/>
              <p:cNvPicPr>
                <a:picLocks noChangeAspect="1" noChangeArrowheads="1"/>
              </p:cNvPicPr>
              <p:nvPr/>
            </p:nvPicPr>
            <p:blipFill>
              <a:blip r:embed="rId2">
                <a:duotone>
                  <a:prstClr val="black"/>
                  <a:schemeClr val="tx2">
                    <a:tint val="45000"/>
                    <a:satMod val="400000"/>
                  </a:schemeClr>
                </a:duotone>
                <a:lum bright="20000"/>
              </a:blip>
              <a:srcRect/>
              <a:stretch>
                <a:fillRect/>
              </a:stretch>
            </p:blipFill>
            <p:spPr bwMode="auto">
              <a:xfrm>
                <a:off x="3581400" y="0"/>
                <a:ext cx="1880082" cy="2714625"/>
              </a:xfrm>
              <a:prstGeom prst="rect">
                <a:avLst/>
              </a:prstGeom>
              <a:noFill/>
            </p:spPr>
          </p:pic>
          <p:pic>
            <p:nvPicPr>
              <p:cNvPr id="10" name="Picture 2" descr="http://decker.typepad.com/photos/uncategorized/sigma.jpg"/>
              <p:cNvPicPr>
                <a:picLocks noChangeAspect="1" noChangeArrowheads="1"/>
              </p:cNvPicPr>
              <p:nvPr/>
            </p:nvPicPr>
            <p:blipFill>
              <a:blip r:embed="rId2">
                <a:duotone>
                  <a:prstClr val="black"/>
                  <a:schemeClr val="tx2">
                    <a:tint val="45000"/>
                    <a:satMod val="400000"/>
                  </a:schemeClr>
                </a:duotone>
                <a:lum bright="20000"/>
              </a:blip>
              <a:srcRect/>
              <a:stretch>
                <a:fillRect/>
              </a:stretch>
            </p:blipFill>
            <p:spPr bwMode="auto">
              <a:xfrm>
                <a:off x="7263918" y="0"/>
                <a:ext cx="1880082" cy="2714625"/>
              </a:xfrm>
              <a:prstGeom prst="rect">
                <a:avLst/>
              </a:prstGeom>
              <a:noFill/>
            </p:spPr>
          </p:pic>
          <p:pic>
            <p:nvPicPr>
              <p:cNvPr id="11" name="Picture 2" descr="http://decker.typepad.com/photos/uncategorized/sigma.jpg"/>
              <p:cNvPicPr>
                <a:picLocks noChangeAspect="1" noChangeArrowheads="1"/>
              </p:cNvPicPr>
              <p:nvPr/>
            </p:nvPicPr>
            <p:blipFill>
              <a:blip r:embed="rId2">
                <a:duotone>
                  <a:prstClr val="black"/>
                  <a:schemeClr val="tx2">
                    <a:tint val="45000"/>
                    <a:satMod val="400000"/>
                  </a:schemeClr>
                </a:duotone>
                <a:lum bright="20000"/>
              </a:blip>
              <a:srcRect/>
              <a:stretch>
                <a:fillRect/>
              </a:stretch>
            </p:blipFill>
            <p:spPr bwMode="auto">
              <a:xfrm>
                <a:off x="5435118" y="0"/>
                <a:ext cx="1880082" cy="2714625"/>
              </a:xfrm>
              <a:prstGeom prst="rect">
                <a:avLst/>
              </a:prstGeom>
              <a:noFill/>
            </p:spPr>
          </p:pic>
        </p:grpSp>
        <p:grpSp>
          <p:nvGrpSpPr>
            <p:cNvPr id="4" name="Group 17"/>
            <p:cNvGrpSpPr>
              <a:grpSpLocks/>
            </p:cNvGrpSpPr>
            <p:nvPr/>
          </p:nvGrpSpPr>
          <p:grpSpPr bwMode="auto">
            <a:xfrm>
              <a:off x="0" y="2212975"/>
              <a:ext cx="9144000" cy="2359025"/>
              <a:chOff x="0" y="0"/>
              <a:chExt cx="9144000" cy="2714625"/>
            </a:xfrm>
          </p:grpSpPr>
          <p:pic>
            <p:nvPicPr>
              <p:cNvPr id="19" name="Picture 2" descr="http://decker.typepad.com/photos/uncategorized/sigma.jpg"/>
              <p:cNvPicPr>
                <a:picLocks noChangeAspect="1" noChangeArrowheads="1"/>
              </p:cNvPicPr>
              <p:nvPr/>
            </p:nvPicPr>
            <p:blipFill>
              <a:blip r:embed="rId2">
                <a:duotone>
                  <a:prstClr val="black"/>
                  <a:schemeClr val="tx2">
                    <a:tint val="45000"/>
                    <a:satMod val="400000"/>
                  </a:schemeClr>
                </a:duotone>
                <a:lum bright="20000"/>
              </a:blip>
              <a:srcRect/>
              <a:stretch>
                <a:fillRect/>
              </a:stretch>
            </p:blipFill>
            <p:spPr bwMode="auto">
              <a:xfrm>
                <a:off x="0" y="0"/>
                <a:ext cx="1880082" cy="2714625"/>
              </a:xfrm>
              <a:prstGeom prst="rect">
                <a:avLst/>
              </a:prstGeom>
              <a:noFill/>
            </p:spPr>
          </p:pic>
          <p:pic>
            <p:nvPicPr>
              <p:cNvPr id="20" name="Picture 2" descr="http://decker.typepad.com/photos/uncategorized/sigma.jpg"/>
              <p:cNvPicPr>
                <a:picLocks noChangeAspect="1" noChangeArrowheads="1"/>
              </p:cNvPicPr>
              <p:nvPr/>
            </p:nvPicPr>
            <p:blipFill>
              <a:blip r:embed="rId2">
                <a:duotone>
                  <a:prstClr val="black"/>
                  <a:schemeClr val="tx2">
                    <a:tint val="45000"/>
                    <a:satMod val="400000"/>
                  </a:schemeClr>
                </a:duotone>
                <a:lum bright="20000"/>
              </a:blip>
              <a:srcRect/>
              <a:stretch>
                <a:fillRect/>
              </a:stretch>
            </p:blipFill>
            <p:spPr bwMode="auto">
              <a:xfrm>
                <a:off x="1828800" y="0"/>
                <a:ext cx="1880082" cy="2714625"/>
              </a:xfrm>
              <a:prstGeom prst="rect">
                <a:avLst/>
              </a:prstGeom>
              <a:noFill/>
            </p:spPr>
          </p:pic>
          <p:pic>
            <p:nvPicPr>
              <p:cNvPr id="21" name="Picture 2" descr="http://decker.typepad.com/photos/uncategorized/sigma.jpg"/>
              <p:cNvPicPr>
                <a:picLocks noChangeAspect="1" noChangeArrowheads="1"/>
              </p:cNvPicPr>
              <p:nvPr/>
            </p:nvPicPr>
            <p:blipFill>
              <a:blip r:embed="rId2">
                <a:duotone>
                  <a:prstClr val="black"/>
                  <a:schemeClr val="tx2">
                    <a:tint val="45000"/>
                    <a:satMod val="400000"/>
                  </a:schemeClr>
                </a:duotone>
                <a:lum bright="20000"/>
              </a:blip>
              <a:srcRect/>
              <a:stretch>
                <a:fillRect/>
              </a:stretch>
            </p:blipFill>
            <p:spPr bwMode="auto">
              <a:xfrm>
                <a:off x="3581400" y="0"/>
                <a:ext cx="1880082" cy="2714625"/>
              </a:xfrm>
              <a:prstGeom prst="rect">
                <a:avLst/>
              </a:prstGeom>
              <a:noFill/>
            </p:spPr>
          </p:pic>
          <p:pic>
            <p:nvPicPr>
              <p:cNvPr id="22" name="Picture 2" descr="http://decker.typepad.com/photos/uncategorized/sigma.jpg"/>
              <p:cNvPicPr>
                <a:picLocks noChangeAspect="1" noChangeArrowheads="1"/>
              </p:cNvPicPr>
              <p:nvPr/>
            </p:nvPicPr>
            <p:blipFill>
              <a:blip r:embed="rId2">
                <a:duotone>
                  <a:prstClr val="black"/>
                  <a:schemeClr val="tx2">
                    <a:tint val="45000"/>
                    <a:satMod val="400000"/>
                  </a:schemeClr>
                </a:duotone>
                <a:lum bright="20000"/>
              </a:blip>
              <a:srcRect/>
              <a:stretch>
                <a:fillRect/>
              </a:stretch>
            </p:blipFill>
            <p:spPr bwMode="auto">
              <a:xfrm>
                <a:off x="7263918" y="0"/>
                <a:ext cx="1880082" cy="2714625"/>
              </a:xfrm>
              <a:prstGeom prst="rect">
                <a:avLst/>
              </a:prstGeom>
              <a:noFill/>
            </p:spPr>
          </p:pic>
          <p:pic>
            <p:nvPicPr>
              <p:cNvPr id="23" name="Picture 2" descr="http://decker.typepad.com/photos/uncategorized/sigma.jpg"/>
              <p:cNvPicPr>
                <a:picLocks noChangeAspect="1" noChangeArrowheads="1"/>
              </p:cNvPicPr>
              <p:nvPr/>
            </p:nvPicPr>
            <p:blipFill>
              <a:blip r:embed="rId2">
                <a:duotone>
                  <a:prstClr val="black"/>
                  <a:schemeClr val="tx2">
                    <a:tint val="45000"/>
                    <a:satMod val="400000"/>
                  </a:schemeClr>
                </a:duotone>
                <a:lum bright="20000"/>
              </a:blip>
              <a:srcRect/>
              <a:stretch>
                <a:fillRect/>
              </a:stretch>
            </p:blipFill>
            <p:spPr bwMode="auto">
              <a:xfrm>
                <a:off x="5435118" y="0"/>
                <a:ext cx="1880082" cy="2714625"/>
              </a:xfrm>
              <a:prstGeom prst="rect">
                <a:avLst/>
              </a:prstGeom>
              <a:noFill/>
            </p:spPr>
          </p:pic>
        </p:grpSp>
        <p:grpSp>
          <p:nvGrpSpPr>
            <p:cNvPr id="5" name="Group 23"/>
            <p:cNvGrpSpPr>
              <a:grpSpLocks/>
            </p:cNvGrpSpPr>
            <p:nvPr/>
          </p:nvGrpSpPr>
          <p:grpSpPr bwMode="auto">
            <a:xfrm>
              <a:off x="0" y="4498975"/>
              <a:ext cx="9144000" cy="2359025"/>
              <a:chOff x="0" y="0"/>
              <a:chExt cx="9144000" cy="2714625"/>
            </a:xfrm>
          </p:grpSpPr>
          <p:pic>
            <p:nvPicPr>
              <p:cNvPr id="25" name="Picture 2" descr="http://decker.typepad.com/photos/uncategorized/sigma.jpg"/>
              <p:cNvPicPr>
                <a:picLocks noChangeAspect="1" noChangeArrowheads="1"/>
              </p:cNvPicPr>
              <p:nvPr/>
            </p:nvPicPr>
            <p:blipFill>
              <a:blip r:embed="rId2">
                <a:duotone>
                  <a:prstClr val="black"/>
                  <a:schemeClr val="tx2">
                    <a:tint val="45000"/>
                    <a:satMod val="400000"/>
                  </a:schemeClr>
                </a:duotone>
                <a:lum bright="20000"/>
              </a:blip>
              <a:srcRect/>
              <a:stretch>
                <a:fillRect/>
              </a:stretch>
            </p:blipFill>
            <p:spPr bwMode="auto">
              <a:xfrm>
                <a:off x="0" y="0"/>
                <a:ext cx="1880082" cy="2714625"/>
              </a:xfrm>
              <a:prstGeom prst="rect">
                <a:avLst/>
              </a:prstGeom>
              <a:noFill/>
            </p:spPr>
          </p:pic>
          <p:pic>
            <p:nvPicPr>
              <p:cNvPr id="26" name="Picture 2" descr="http://decker.typepad.com/photos/uncategorized/sigma.jpg"/>
              <p:cNvPicPr>
                <a:picLocks noChangeAspect="1" noChangeArrowheads="1"/>
              </p:cNvPicPr>
              <p:nvPr/>
            </p:nvPicPr>
            <p:blipFill>
              <a:blip r:embed="rId2">
                <a:duotone>
                  <a:prstClr val="black"/>
                  <a:schemeClr val="tx2">
                    <a:tint val="45000"/>
                    <a:satMod val="400000"/>
                  </a:schemeClr>
                </a:duotone>
                <a:lum bright="20000"/>
              </a:blip>
              <a:srcRect/>
              <a:stretch>
                <a:fillRect/>
              </a:stretch>
            </p:blipFill>
            <p:spPr bwMode="auto">
              <a:xfrm>
                <a:off x="1828800" y="0"/>
                <a:ext cx="1880082" cy="2714625"/>
              </a:xfrm>
              <a:prstGeom prst="rect">
                <a:avLst/>
              </a:prstGeom>
              <a:noFill/>
            </p:spPr>
          </p:pic>
          <p:pic>
            <p:nvPicPr>
              <p:cNvPr id="27" name="Picture 2" descr="http://decker.typepad.com/photos/uncategorized/sigma.jpg"/>
              <p:cNvPicPr>
                <a:picLocks noChangeAspect="1" noChangeArrowheads="1"/>
              </p:cNvPicPr>
              <p:nvPr/>
            </p:nvPicPr>
            <p:blipFill>
              <a:blip r:embed="rId2">
                <a:duotone>
                  <a:prstClr val="black"/>
                  <a:schemeClr val="tx2">
                    <a:tint val="45000"/>
                    <a:satMod val="400000"/>
                  </a:schemeClr>
                </a:duotone>
                <a:lum bright="20000"/>
              </a:blip>
              <a:srcRect/>
              <a:stretch>
                <a:fillRect/>
              </a:stretch>
            </p:blipFill>
            <p:spPr bwMode="auto">
              <a:xfrm>
                <a:off x="3581400" y="0"/>
                <a:ext cx="1880082" cy="2714625"/>
              </a:xfrm>
              <a:prstGeom prst="rect">
                <a:avLst/>
              </a:prstGeom>
              <a:noFill/>
            </p:spPr>
          </p:pic>
          <p:pic>
            <p:nvPicPr>
              <p:cNvPr id="28" name="Picture 2" descr="http://decker.typepad.com/photos/uncategorized/sigma.jpg"/>
              <p:cNvPicPr>
                <a:picLocks noChangeAspect="1" noChangeArrowheads="1"/>
              </p:cNvPicPr>
              <p:nvPr/>
            </p:nvPicPr>
            <p:blipFill>
              <a:blip r:embed="rId2">
                <a:duotone>
                  <a:prstClr val="black"/>
                  <a:schemeClr val="tx2">
                    <a:tint val="45000"/>
                    <a:satMod val="400000"/>
                  </a:schemeClr>
                </a:duotone>
                <a:lum bright="20000"/>
              </a:blip>
              <a:srcRect/>
              <a:stretch>
                <a:fillRect/>
              </a:stretch>
            </p:blipFill>
            <p:spPr bwMode="auto">
              <a:xfrm>
                <a:off x="7263918" y="0"/>
                <a:ext cx="1880082" cy="2714625"/>
              </a:xfrm>
              <a:prstGeom prst="rect">
                <a:avLst/>
              </a:prstGeom>
              <a:noFill/>
            </p:spPr>
          </p:pic>
          <p:pic>
            <p:nvPicPr>
              <p:cNvPr id="29" name="Picture 2" descr="http://decker.typepad.com/photos/uncategorized/sigma.jpg"/>
              <p:cNvPicPr>
                <a:picLocks noChangeAspect="1" noChangeArrowheads="1"/>
              </p:cNvPicPr>
              <p:nvPr/>
            </p:nvPicPr>
            <p:blipFill>
              <a:blip r:embed="rId2">
                <a:duotone>
                  <a:prstClr val="black"/>
                  <a:schemeClr val="tx2">
                    <a:tint val="45000"/>
                    <a:satMod val="400000"/>
                  </a:schemeClr>
                </a:duotone>
                <a:lum bright="20000"/>
              </a:blip>
              <a:srcRect/>
              <a:stretch>
                <a:fillRect/>
              </a:stretch>
            </p:blipFill>
            <p:spPr bwMode="auto">
              <a:xfrm>
                <a:off x="5435118" y="0"/>
                <a:ext cx="1880082" cy="2714625"/>
              </a:xfrm>
              <a:prstGeom prst="rect">
                <a:avLst/>
              </a:prstGeom>
              <a:noFill/>
            </p:spPr>
          </p:pic>
        </p:grpSp>
      </p:grpSp>
      <p:pic>
        <p:nvPicPr>
          <p:cNvPr id="12" name="Picture 4"/>
          <p:cNvPicPr>
            <a:picLocks noChangeAspect="1" noChangeArrowheads="1"/>
          </p:cNvPicPr>
          <p:nvPr/>
        </p:nvPicPr>
        <p:blipFill>
          <a:blip r:embed="rId3"/>
          <a:srcRect/>
          <a:stretch>
            <a:fillRect/>
          </a:stretch>
        </p:blipFill>
        <p:spPr bwMode="auto">
          <a:xfrm>
            <a:off x="5524500" y="2398713"/>
            <a:ext cx="3379788" cy="1673225"/>
          </a:xfrm>
          <a:prstGeom prst="rect">
            <a:avLst/>
          </a:prstGeom>
          <a:noFill/>
          <a:ln w="25400">
            <a:solidFill>
              <a:schemeClr val="tx2">
                <a:lumMod val="75000"/>
              </a:schemeClr>
            </a:solidFill>
            <a:miter lim="800000"/>
            <a:headEnd/>
            <a:tailEnd/>
          </a:ln>
          <a:effectLst/>
        </p:spPr>
      </p:pic>
      <p:sp>
        <p:nvSpPr>
          <p:cNvPr id="14" name="Content Placeholder 6"/>
          <p:cNvSpPr txBox="1">
            <a:spLocks/>
          </p:cNvSpPr>
          <p:nvPr/>
        </p:nvSpPr>
        <p:spPr>
          <a:xfrm>
            <a:off x="342900" y="1143000"/>
            <a:ext cx="8153400" cy="2209800"/>
          </a:xfrm>
          <a:prstGeom prst="rect">
            <a:avLst/>
          </a:prstGeom>
        </p:spPr>
        <p:txBody>
          <a:bodyPr/>
          <a:lstStyle/>
          <a:p>
            <a:pPr marL="342900" indent="-342900">
              <a:spcBef>
                <a:spcPct val="20000"/>
              </a:spcBef>
              <a:buClr>
                <a:schemeClr val="tx1"/>
              </a:buClr>
            </a:pPr>
            <a:r>
              <a:rPr lang="en-US" b="1">
                <a:effectLst>
                  <a:outerShdw blurRad="38100" dist="38100" dir="2700000" algn="tl">
                    <a:srgbClr val="C0C0C0"/>
                  </a:outerShdw>
                </a:effectLst>
                <a:latin typeface="Calibri" pitchFamily="34" charset="0"/>
              </a:rPr>
              <a:t>The term "Sigma" is often used as a scale for levels of "goodness" or quality. Using</a:t>
            </a:r>
          </a:p>
          <a:p>
            <a:pPr marL="342900" indent="-342900">
              <a:spcBef>
                <a:spcPct val="20000"/>
              </a:spcBef>
              <a:buClr>
                <a:schemeClr val="tx1"/>
              </a:buClr>
            </a:pPr>
            <a:r>
              <a:rPr lang="en-US" b="1">
                <a:effectLst>
                  <a:outerShdw blurRad="38100" dist="38100" dir="2700000" algn="tl">
                    <a:srgbClr val="C0C0C0"/>
                  </a:outerShdw>
                </a:effectLst>
                <a:latin typeface="Calibri" pitchFamily="34" charset="0"/>
              </a:rPr>
              <a:t>this scale, "Six Sigma" equates to 3.4 defects per one million opportunities (DPMO).</a:t>
            </a:r>
          </a:p>
          <a:p>
            <a:pPr marL="342900" indent="-342900">
              <a:spcBef>
                <a:spcPct val="20000"/>
              </a:spcBef>
              <a:buClr>
                <a:schemeClr val="tx1"/>
              </a:buClr>
            </a:pPr>
            <a:r>
              <a:rPr lang="en-US" b="1">
                <a:effectLst>
                  <a:outerShdw blurRad="38100" dist="38100" dir="2700000" algn="tl">
                    <a:srgbClr val="C0C0C0"/>
                  </a:outerShdw>
                </a:effectLst>
                <a:latin typeface="Calibri" pitchFamily="34" charset="0"/>
              </a:rPr>
              <a:t>Therefore, Six Sigma started as a defect reduction </a:t>
            </a:r>
          </a:p>
          <a:p>
            <a:pPr marL="342900" indent="-342900">
              <a:spcBef>
                <a:spcPct val="20000"/>
              </a:spcBef>
              <a:buClr>
                <a:schemeClr val="tx1"/>
              </a:buClr>
            </a:pPr>
            <a:r>
              <a:rPr lang="en-US" b="1">
                <a:effectLst>
                  <a:outerShdw blurRad="38100" dist="38100" dir="2700000" algn="tl">
                    <a:srgbClr val="C0C0C0"/>
                  </a:outerShdw>
                </a:effectLst>
                <a:latin typeface="Calibri" pitchFamily="34" charset="0"/>
              </a:rPr>
              <a:t>effort in manufacturing  and was then applied to </a:t>
            </a:r>
          </a:p>
          <a:p>
            <a:pPr marL="342900" indent="-342900">
              <a:spcBef>
                <a:spcPct val="20000"/>
              </a:spcBef>
              <a:buClr>
                <a:schemeClr val="tx1"/>
              </a:buClr>
            </a:pPr>
            <a:r>
              <a:rPr lang="en-US" b="1">
                <a:effectLst>
                  <a:outerShdw blurRad="38100" dist="38100" dir="2700000" algn="tl">
                    <a:srgbClr val="C0C0C0"/>
                  </a:outerShdw>
                </a:effectLst>
                <a:latin typeface="Calibri" pitchFamily="34" charset="0"/>
              </a:rPr>
              <a:t>other business processes for  the same purpose</a:t>
            </a:r>
            <a:endParaRPr lang="en-GB">
              <a:latin typeface="Calibri" pitchFamily="34" charset="0"/>
            </a:endParaRPr>
          </a:p>
        </p:txBody>
      </p:sp>
      <p:pic>
        <p:nvPicPr>
          <p:cNvPr id="16" name="Picture 15" descr="Picture4.png"/>
          <p:cNvPicPr>
            <a:picLocks noChangeAspect="1"/>
          </p:cNvPicPr>
          <p:nvPr/>
        </p:nvPicPr>
        <p:blipFill>
          <a:blip r:embed="rId4"/>
          <a:stretch>
            <a:fillRect/>
          </a:stretch>
        </p:blipFill>
        <p:spPr>
          <a:xfrm>
            <a:off x="465138" y="3429000"/>
            <a:ext cx="5119687" cy="3143250"/>
          </a:xfrm>
          <a:prstGeom prst="rect">
            <a:avLst/>
          </a:prstGeom>
          <a:ln w="28575">
            <a:solidFill>
              <a:schemeClr val="tx2">
                <a:lumMod val="75000"/>
              </a:schemeClr>
            </a:solidFill>
          </a:ln>
        </p:spPr>
      </p:pic>
      <p:sp>
        <p:nvSpPr>
          <p:cNvPr id="31" name="Rectangle 30"/>
          <p:cNvSpPr/>
          <p:nvPr/>
        </p:nvSpPr>
        <p:spPr>
          <a:xfrm>
            <a:off x="1357290" y="219670"/>
            <a:ext cx="5981125"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a typeface="+mj-ea"/>
                <a:cs typeface="+mj-cs"/>
              </a:rPr>
              <a:t>What is          Sigma</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ndParaRPr>
          </a:p>
        </p:txBody>
      </p:sp>
      <p:pic>
        <p:nvPicPr>
          <p:cNvPr id="13316" name="Picture 4" descr="http://tbn0.google.com/images?q=tbn:TDQaMjkgwoCspM:http://lsspmp.com/Six-sigma-b.jpg">
            <a:hlinkClick r:id="rId5"/>
          </p:cNvPr>
          <p:cNvPicPr>
            <a:picLocks noChangeAspect="1" noChangeArrowheads="1"/>
          </p:cNvPicPr>
          <p:nvPr/>
        </p:nvPicPr>
        <p:blipFill>
          <a:blip r:embed="rId6">
            <a:clrChange>
              <a:clrFrom>
                <a:srgbClr val="FDFDFD"/>
              </a:clrFrom>
              <a:clrTo>
                <a:srgbClr val="FDFDFD">
                  <a:alpha val="0"/>
                </a:srgbClr>
              </a:clrTo>
            </a:clrChange>
            <a:duotone>
              <a:prstClr val="black"/>
              <a:srgbClr val="FF0000">
                <a:tint val="45000"/>
                <a:satMod val="400000"/>
              </a:srgbClr>
            </a:duotone>
          </a:blip>
          <a:srcRect/>
          <a:stretch>
            <a:fillRect/>
          </a:stretch>
        </p:blipFill>
        <p:spPr bwMode="auto">
          <a:xfrm>
            <a:off x="3857620" y="180959"/>
            <a:ext cx="1428750" cy="1104901"/>
          </a:xfrm>
          <a:prstGeom prst="rect">
            <a:avLst/>
          </a:prstGeom>
          <a:noFill/>
        </p:spPr>
      </p:pic>
    </p:spTree>
  </p:cSld>
  <p:clrMapOvr>
    <a:masterClrMapping/>
  </p:clrMapOvr>
  <p:transition>
    <p:pull dir="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1858" name="Picture 2"/>
          <p:cNvPicPr>
            <a:picLocks noChangeAspect="1" noChangeArrowheads="1"/>
          </p:cNvPicPr>
          <p:nvPr/>
        </p:nvPicPr>
        <p:blipFill>
          <a:blip r:embed="rId2"/>
          <a:srcRect/>
          <a:stretch>
            <a:fillRect/>
          </a:stretch>
        </p:blipFill>
        <p:spPr bwMode="auto">
          <a:xfrm>
            <a:off x="317793" y="0"/>
            <a:ext cx="861665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1"/>
            <a:ext cx="7772400" cy="2305050"/>
          </a:xfrm>
        </p:spPr>
        <p:txBody>
          <a:bodyPr>
            <a:normAutofit/>
          </a:bodyPr>
          <a:lstStyle/>
          <a:p>
            <a:r>
              <a:rPr lang="en-US" dirty="0" smtClean="0"/>
              <a:t>Why is </a:t>
            </a:r>
            <a:br>
              <a:rPr lang="en-US" dirty="0" smtClean="0"/>
            </a:br>
            <a:r>
              <a:rPr lang="en-US" dirty="0" smtClean="0"/>
              <a:t>Lean Systems Engineering</a:t>
            </a:r>
            <a:br>
              <a:rPr lang="en-US" dirty="0" smtClean="0"/>
            </a:br>
            <a:r>
              <a:rPr lang="en-US" dirty="0" smtClean="0"/>
              <a:t>Important</a:t>
            </a: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srcRect/>
          <a:stretch>
            <a:fillRect/>
          </a:stretch>
        </p:blipFill>
        <p:spPr bwMode="auto">
          <a:xfrm>
            <a:off x="128588" y="500063"/>
            <a:ext cx="8886825" cy="585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a:srcRect/>
          <a:stretch>
            <a:fillRect/>
          </a:stretch>
        </p:blipFill>
        <p:spPr bwMode="auto">
          <a:xfrm>
            <a:off x="457200" y="1143000"/>
            <a:ext cx="8231163" cy="5572125"/>
          </a:xfrm>
          <a:prstGeom prst="rect">
            <a:avLst/>
          </a:prstGeom>
          <a:noFill/>
          <a:ln w="9525">
            <a:noFill/>
            <a:miter lim="800000"/>
            <a:headEnd/>
            <a:tailEnd/>
          </a:ln>
        </p:spPr>
      </p:pic>
      <p:sp>
        <p:nvSpPr>
          <p:cNvPr id="3" name="TextBox 2"/>
          <p:cNvSpPr txBox="1"/>
          <p:nvPr/>
        </p:nvSpPr>
        <p:spPr>
          <a:xfrm>
            <a:off x="1371600" y="381000"/>
            <a:ext cx="6534353" cy="584775"/>
          </a:xfrm>
          <a:prstGeom prst="rect">
            <a:avLst/>
          </a:prstGeom>
          <a:noFill/>
        </p:spPr>
        <p:txBody>
          <a:bodyPr wrap="none" rtlCol="0">
            <a:spAutoFit/>
          </a:bodyPr>
          <a:lstStyle/>
          <a:p>
            <a:r>
              <a:rPr lang="en-US" sz="3200" dirty="0" smtClean="0"/>
              <a:t>Products come to Market much Faster</a:t>
            </a:r>
            <a:endParaRPr lang="en-US" sz="32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6" name="Picture 8" descr="Logogold-trans2"/>
          <p:cNvPicPr>
            <a:picLocks noChangeAspect="1" noChangeArrowheads="1"/>
          </p:cNvPicPr>
          <p:nvPr/>
        </p:nvPicPr>
        <p:blipFill>
          <a:blip r:embed="rId3"/>
          <a:srcRect/>
          <a:stretch>
            <a:fillRect/>
          </a:stretch>
        </p:blipFill>
        <p:spPr bwMode="auto">
          <a:xfrm>
            <a:off x="228298" y="229195"/>
            <a:ext cx="1167190" cy="1012031"/>
          </a:xfrm>
          <a:prstGeom prst="rect">
            <a:avLst/>
          </a:prstGeom>
          <a:noFill/>
        </p:spPr>
      </p:pic>
      <p:pic>
        <p:nvPicPr>
          <p:cNvPr id="198656" name="Picture 0"/>
          <p:cNvPicPr>
            <a:picLocks noChangeAspect="1" noChangeArrowheads="1"/>
          </p:cNvPicPr>
          <p:nvPr/>
        </p:nvPicPr>
        <p:blipFill>
          <a:blip r:embed="rId4"/>
          <a:srcRect/>
          <a:stretch>
            <a:fillRect/>
          </a:stretch>
        </p:blipFill>
        <p:spPr bwMode="auto">
          <a:xfrm>
            <a:off x="304800" y="2895600"/>
            <a:ext cx="4934857" cy="3367981"/>
          </a:xfrm>
          <a:prstGeom prst="rect">
            <a:avLst/>
          </a:prstGeom>
          <a:noFill/>
          <a:ln w="9525">
            <a:noFill/>
            <a:miter lim="800000"/>
            <a:headEnd/>
            <a:tailEnd/>
          </a:ln>
        </p:spPr>
      </p:pic>
      <p:sp>
        <p:nvSpPr>
          <p:cNvPr id="198657" name="Text Box 1"/>
          <p:cNvSpPr txBox="1">
            <a:spLocks noChangeArrowheads="1"/>
          </p:cNvSpPr>
          <p:nvPr/>
        </p:nvSpPr>
        <p:spPr bwMode="auto">
          <a:xfrm>
            <a:off x="725714" y="1219200"/>
            <a:ext cx="8418286" cy="1518500"/>
          </a:xfrm>
          <a:prstGeom prst="rect">
            <a:avLst/>
          </a:prstGeom>
          <a:gradFill rotWithShape="1">
            <a:gsLst>
              <a:gs pos="0">
                <a:srgbClr val="FFCC00"/>
              </a:gs>
              <a:gs pos="100000">
                <a:srgbClr val="FFFF99"/>
              </a:gs>
            </a:gsLst>
            <a:lin ang="5400000" scaled="1"/>
          </a:gradFill>
          <a:ln w="12700">
            <a:solidFill>
              <a:schemeClr val="accent2"/>
            </a:solidFill>
            <a:miter lim="800000"/>
            <a:headEnd/>
            <a:tailEnd/>
          </a:ln>
          <a:effectLst/>
        </p:spPr>
        <p:txBody>
          <a:bodyPr lIns="86493" tIns="43247" rIns="86493" bIns="43247">
            <a:spAutoFit/>
          </a:bodyPr>
          <a:lstStyle/>
          <a:p>
            <a:pPr algn="l"/>
            <a:r>
              <a:rPr lang="en-US" sz="2300" dirty="0">
                <a:solidFill>
                  <a:schemeClr val="accent2"/>
                </a:solidFill>
              </a:rPr>
              <a:t>“…the reason the enlightened prince and the wise general conquer the enemy whenever they move and their achievements surpass those of ordinary men is foreknowledge”</a:t>
            </a:r>
          </a:p>
          <a:p>
            <a:pPr algn="l"/>
            <a:r>
              <a:rPr lang="en-US" sz="2300" dirty="0">
                <a:solidFill>
                  <a:schemeClr val="accent2"/>
                </a:solidFill>
              </a:rPr>
              <a:t>Sun Tzu – </a:t>
            </a:r>
            <a:r>
              <a:rPr lang="en-US" sz="2300" i="1" dirty="0">
                <a:solidFill>
                  <a:schemeClr val="accent2"/>
                </a:solidFill>
              </a:rPr>
              <a:t>The Art of War</a:t>
            </a:r>
          </a:p>
        </p:txBody>
      </p:sp>
      <p:pic>
        <p:nvPicPr>
          <p:cNvPr id="198659" name="Picture 3" descr="The image “http://dreamsofspace.nfshost.com/gifs/1945movingahead1.jpg” cannot be displayed, because it contains errors."/>
          <p:cNvPicPr>
            <a:picLocks noChangeAspect="1" noChangeArrowheads="1"/>
          </p:cNvPicPr>
          <p:nvPr/>
        </p:nvPicPr>
        <p:blipFill>
          <a:blip r:embed="rId5" cstate="print"/>
          <a:srcRect/>
          <a:stretch>
            <a:fillRect/>
          </a:stretch>
        </p:blipFill>
        <p:spPr bwMode="auto">
          <a:xfrm>
            <a:off x="6172200" y="2895600"/>
            <a:ext cx="2003274" cy="3286125"/>
          </a:xfrm>
          <a:prstGeom prst="rect">
            <a:avLst/>
          </a:prstGeom>
          <a:noFill/>
          <a:ln w="9525">
            <a:noFill/>
            <a:miter lim="800000"/>
            <a:headEnd/>
            <a:tailEnd/>
          </a:ln>
        </p:spPr>
      </p:pic>
      <p:sp>
        <p:nvSpPr>
          <p:cNvPr id="149505" name="Rectangle 1"/>
          <p:cNvSpPr>
            <a:spLocks noChangeArrowheads="1"/>
          </p:cNvSpPr>
          <p:nvPr/>
        </p:nvSpPr>
        <p:spPr bwMode="auto">
          <a:xfrm>
            <a:off x="0" y="640080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chemeClr val="tx1"/>
                </a:solidFill>
                <a:effectLst/>
                <a:latin typeface="Times New Roman" pitchFamily="18" charset="0"/>
                <a:cs typeface="Times New Roman" pitchFamily="18" charset="0"/>
              </a:rPr>
              <a:t>Aerospace Systems Design – Spring 2008</a:t>
            </a: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1" u="none" strike="noStrike" cap="none" normalizeH="0" baseline="0" dirty="0" smtClean="0">
                <a:ln>
                  <a:noFill/>
                </a:ln>
                <a:solidFill>
                  <a:schemeClr val="tx1"/>
                </a:solidFill>
                <a:effectLst/>
                <a:latin typeface="Arial" pitchFamily="34" charset="0"/>
                <a:ea typeface="Times New Roman" pitchFamily="18" charset="0"/>
              </a:rPr>
              <a:t>Professor T.A. </a:t>
            </a:r>
            <a:r>
              <a:rPr kumimoji="0" lang="en-US" sz="1200" b="1" i="1" u="none" strike="noStrike" cap="none" normalizeH="0" baseline="0" dirty="0" err="1" smtClean="0">
                <a:ln>
                  <a:noFill/>
                </a:ln>
                <a:solidFill>
                  <a:schemeClr val="tx1"/>
                </a:solidFill>
                <a:effectLst/>
                <a:latin typeface="Arial" pitchFamily="34" charset="0"/>
                <a:ea typeface="Times New Roman" pitchFamily="18" charset="0"/>
              </a:rPr>
              <a:t>Weisshaar</a:t>
            </a: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srcRect/>
          <a:stretch>
            <a:fillRect/>
          </a:stretch>
        </p:blipFill>
        <p:spPr bwMode="auto">
          <a:xfrm>
            <a:off x="5105400" y="1981200"/>
            <a:ext cx="3213100" cy="1927225"/>
          </a:xfrm>
          <a:prstGeom prst="rect">
            <a:avLst/>
          </a:prstGeom>
          <a:noFill/>
          <a:ln w="9525">
            <a:noFill/>
            <a:miter lim="800000"/>
            <a:headEnd/>
            <a:tailEnd/>
          </a:ln>
          <a:effectLst/>
        </p:spPr>
      </p:pic>
      <p:pic>
        <p:nvPicPr>
          <p:cNvPr id="86019" name="Picture 3" descr="ArmstrongMR"/>
          <p:cNvPicPr>
            <a:picLocks noChangeAspect="1" noChangeArrowheads="1"/>
          </p:cNvPicPr>
          <p:nvPr/>
        </p:nvPicPr>
        <p:blipFill>
          <a:blip r:embed="rId4"/>
          <a:srcRect/>
          <a:stretch>
            <a:fillRect/>
          </a:stretch>
        </p:blipFill>
        <p:spPr bwMode="auto">
          <a:xfrm>
            <a:off x="1600200" y="1905000"/>
            <a:ext cx="1768475" cy="2286000"/>
          </a:xfrm>
          <a:prstGeom prst="rect">
            <a:avLst/>
          </a:prstGeom>
          <a:noFill/>
          <a:ln w="9525">
            <a:noFill/>
            <a:miter lim="800000"/>
            <a:headEnd/>
            <a:tailEnd/>
          </a:ln>
        </p:spPr>
      </p:pic>
      <p:sp>
        <p:nvSpPr>
          <p:cNvPr id="86020" name="Rectangle 4"/>
          <p:cNvSpPr>
            <a:spLocks noChangeArrowheads="1"/>
          </p:cNvSpPr>
          <p:nvPr/>
        </p:nvSpPr>
        <p:spPr bwMode="auto">
          <a:xfrm>
            <a:off x="381000" y="4435475"/>
            <a:ext cx="4267200" cy="1465263"/>
          </a:xfrm>
          <a:prstGeom prst="rect">
            <a:avLst/>
          </a:prstGeom>
          <a:noFill/>
          <a:ln w="9525">
            <a:noFill/>
            <a:miter lim="800000"/>
            <a:headEnd/>
            <a:tailEnd/>
          </a:ln>
          <a:effectLst/>
        </p:spPr>
        <p:txBody>
          <a:bodyPr anchor="ctr">
            <a:spAutoFit/>
          </a:bodyPr>
          <a:lstStyle/>
          <a:p>
            <a:pPr algn="l" rtl="0" fontAlgn="base">
              <a:spcBef>
                <a:spcPct val="0"/>
              </a:spcBef>
              <a:spcAft>
                <a:spcPct val="0"/>
              </a:spcAft>
            </a:pPr>
            <a:r>
              <a:rPr lang="en-US" kern="1200">
                <a:solidFill>
                  <a:srgbClr val="000000"/>
                </a:solidFill>
                <a:latin typeface="Arial" pitchFamily="34" charset="0"/>
                <a:ea typeface="+mn-ea"/>
                <a:cs typeface="+mn-cs"/>
              </a:rPr>
              <a:t>Purdue has had 22 alumni selected for space flight. Purdue astronauts include the first man to set foot on the moon, Neil A. Armstrong, and the last to leave it, Eugene A. Cernan </a:t>
            </a:r>
          </a:p>
        </p:txBody>
      </p:sp>
      <p:sp>
        <p:nvSpPr>
          <p:cNvPr id="86021" name="Rectangle 5"/>
          <p:cNvSpPr>
            <a:spLocks noChangeArrowheads="1"/>
          </p:cNvSpPr>
          <p:nvPr/>
        </p:nvSpPr>
        <p:spPr bwMode="auto">
          <a:xfrm>
            <a:off x="4800600" y="4572000"/>
            <a:ext cx="4038600" cy="915988"/>
          </a:xfrm>
          <a:prstGeom prst="rect">
            <a:avLst/>
          </a:prstGeom>
          <a:noFill/>
          <a:ln w="9525">
            <a:noFill/>
            <a:miter lim="800000"/>
            <a:headEnd/>
            <a:tailEnd/>
          </a:ln>
          <a:effectLst/>
        </p:spPr>
        <p:txBody>
          <a:bodyPr>
            <a:spAutoFit/>
          </a:bodyPr>
          <a:lstStyle/>
          <a:p>
            <a:pPr algn="l" rtl="0" fontAlgn="base">
              <a:spcBef>
                <a:spcPct val="0"/>
              </a:spcBef>
              <a:spcAft>
                <a:spcPct val="0"/>
              </a:spcAft>
            </a:pPr>
            <a:r>
              <a:rPr lang="en-US" kern="1200">
                <a:solidFill>
                  <a:srgbClr val="000000"/>
                </a:solidFill>
                <a:latin typeface="Arial" pitchFamily="34" charset="0"/>
                <a:ea typeface="+mn-ea"/>
                <a:cs typeface="+mn-cs"/>
              </a:rPr>
              <a:t>Amelia Earhart’s Lockheed Electra </a:t>
            </a:r>
          </a:p>
          <a:p>
            <a:pPr algn="l" rtl="0" fontAlgn="base">
              <a:spcBef>
                <a:spcPct val="0"/>
              </a:spcBef>
              <a:spcAft>
                <a:spcPct val="0"/>
              </a:spcAft>
            </a:pPr>
            <a:r>
              <a:rPr lang="en-US" kern="1200">
                <a:solidFill>
                  <a:srgbClr val="000000"/>
                </a:solidFill>
                <a:latin typeface="Arial" pitchFamily="34" charset="0"/>
                <a:ea typeface="+mn-ea"/>
                <a:cs typeface="+mn-cs"/>
              </a:rPr>
              <a:t>flying  laboratory was outfitted in Purdue’s Hangar 1.</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r>
              <a:rPr lang="en-US" sz="2500" dirty="0"/>
              <a:t>Product development </a:t>
            </a:r>
            <a:br>
              <a:rPr lang="en-US" sz="2500" dirty="0"/>
            </a:br>
            <a:r>
              <a:rPr lang="en-US" sz="2500" dirty="0"/>
              <a:t>a few questions</a:t>
            </a:r>
          </a:p>
        </p:txBody>
      </p:sp>
      <p:sp>
        <p:nvSpPr>
          <p:cNvPr id="222211" name="Rectangle 3"/>
          <p:cNvSpPr>
            <a:spLocks noGrp="1" noChangeArrowheads="1"/>
          </p:cNvSpPr>
          <p:nvPr>
            <p:ph type="body" idx="1"/>
          </p:nvPr>
        </p:nvSpPr>
        <p:spPr/>
        <p:txBody>
          <a:bodyPr>
            <a:normAutofit fontScale="92500"/>
          </a:bodyPr>
          <a:lstStyle/>
          <a:p>
            <a:r>
              <a:rPr lang="en-US"/>
              <a:t>How do new products come into existence?</a:t>
            </a:r>
          </a:p>
          <a:p>
            <a:r>
              <a:rPr lang="en-US"/>
              <a:t>What is “design” anyway?</a:t>
            </a:r>
          </a:p>
          <a:p>
            <a:r>
              <a:rPr lang="en-US"/>
              <a:t>What role does analysis play in design?</a:t>
            </a:r>
          </a:p>
          <a:p>
            <a:r>
              <a:rPr lang="en-US"/>
              <a:t>What is the difference between design and production?</a:t>
            </a:r>
          </a:p>
          <a:p>
            <a:r>
              <a:rPr lang="en-US"/>
              <a:t>How does analysis and production fit together?</a:t>
            </a:r>
          </a:p>
          <a:p>
            <a:r>
              <a:rPr lang="en-US"/>
              <a:t>How do we come up with “game-changer” concepts?</a:t>
            </a:r>
          </a:p>
          <a:p>
            <a:endParaRPr lang="en-US"/>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Newspaper-clipping-blank"/>
          <p:cNvPicPr>
            <a:picLocks noChangeAspect="1" noChangeArrowheads="1"/>
          </p:cNvPicPr>
          <p:nvPr/>
        </p:nvPicPr>
        <p:blipFill>
          <a:blip r:embed="rId2"/>
          <a:srcRect t="27672"/>
          <a:stretch>
            <a:fillRect/>
          </a:stretch>
        </p:blipFill>
        <p:spPr bwMode="auto">
          <a:xfrm>
            <a:off x="299357" y="1357312"/>
            <a:ext cx="4299857" cy="5139036"/>
          </a:xfrm>
          <a:prstGeom prst="rect">
            <a:avLst/>
          </a:prstGeom>
          <a:noFill/>
        </p:spPr>
      </p:pic>
      <p:sp>
        <p:nvSpPr>
          <p:cNvPr id="215043" name="Rectangle 3"/>
          <p:cNvSpPr>
            <a:spLocks noChangeArrowheads="1"/>
          </p:cNvSpPr>
          <p:nvPr/>
        </p:nvSpPr>
        <p:spPr bwMode="auto">
          <a:xfrm>
            <a:off x="508000" y="1500188"/>
            <a:ext cx="3846286" cy="3225106"/>
          </a:xfrm>
          <a:prstGeom prst="rect">
            <a:avLst/>
          </a:prstGeom>
          <a:noFill/>
          <a:ln w="9525">
            <a:noFill/>
            <a:miter lim="800000"/>
            <a:headEnd/>
            <a:tailEnd/>
          </a:ln>
          <a:effectLst/>
        </p:spPr>
        <p:txBody>
          <a:bodyPr lIns="91424" tIns="45712" rIns="91424" bIns="45712"/>
          <a:lstStyle/>
          <a:p>
            <a:pPr defTabSz="837902">
              <a:lnSpc>
                <a:spcPct val="80000"/>
              </a:lnSpc>
              <a:spcBef>
                <a:spcPct val="20000"/>
              </a:spcBef>
              <a:buClr>
                <a:schemeClr val="bg2"/>
              </a:buClr>
              <a:buSzPct val="115000"/>
            </a:pPr>
            <a:r>
              <a:rPr lang="en-US" dirty="0">
                <a:solidFill>
                  <a:srgbClr val="000066"/>
                </a:solidFill>
                <a:latin typeface="Old English Text MT" pitchFamily="66" charset="0"/>
              </a:rPr>
              <a:t>The New York Times</a:t>
            </a:r>
          </a:p>
          <a:p>
            <a:pPr defTabSz="837902">
              <a:lnSpc>
                <a:spcPct val="80000"/>
              </a:lnSpc>
              <a:spcBef>
                <a:spcPct val="20000"/>
              </a:spcBef>
              <a:buClr>
                <a:schemeClr val="bg2"/>
              </a:buClr>
              <a:buSzPct val="115000"/>
            </a:pPr>
            <a:endParaRPr lang="en-US" sz="900" dirty="0">
              <a:solidFill>
                <a:srgbClr val="000066"/>
              </a:solidFill>
              <a:latin typeface="Old English Text MT" pitchFamily="66" charset="0"/>
            </a:endParaRPr>
          </a:p>
          <a:p>
            <a:pPr defTabSz="837902">
              <a:lnSpc>
                <a:spcPct val="80000"/>
              </a:lnSpc>
              <a:spcBef>
                <a:spcPct val="20000"/>
              </a:spcBef>
              <a:buClr>
                <a:schemeClr val="bg2"/>
              </a:buClr>
              <a:buSzPct val="115000"/>
            </a:pPr>
            <a:r>
              <a:rPr lang="en-US" sz="2300" i="1" dirty="0">
                <a:solidFill>
                  <a:srgbClr val="000000"/>
                </a:solidFill>
                <a:latin typeface="Bodoni MT" pitchFamily="18" charset="0"/>
              </a:rPr>
              <a:t>“The flying machine which </a:t>
            </a:r>
            <a:br>
              <a:rPr lang="en-US" sz="2300" i="1" dirty="0">
                <a:solidFill>
                  <a:srgbClr val="000000"/>
                </a:solidFill>
                <a:latin typeface="Bodoni MT" pitchFamily="18" charset="0"/>
              </a:rPr>
            </a:br>
            <a:r>
              <a:rPr lang="en-US" sz="2300" i="1" dirty="0">
                <a:solidFill>
                  <a:srgbClr val="000000"/>
                </a:solidFill>
                <a:latin typeface="Bodoni MT" pitchFamily="18" charset="0"/>
              </a:rPr>
              <a:t>will really fly might be evolved by the combined and continuous</a:t>
            </a:r>
            <a:br>
              <a:rPr lang="en-US" sz="2300" i="1" dirty="0">
                <a:solidFill>
                  <a:srgbClr val="000000"/>
                </a:solidFill>
                <a:latin typeface="Bodoni MT" pitchFamily="18" charset="0"/>
              </a:rPr>
            </a:br>
            <a:r>
              <a:rPr lang="en-US" sz="2300" i="1" dirty="0">
                <a:solidFill>
                  <a:srgbClr val="000000"/>
                </a:solidFill>
                <a:latin typeface="Bodoni MT" pitchFamily="18" charset="0"/>
              </a:rPr>
              <a:t>efforts of mathematicians</a:t>
            </a:r>
            <a:br>
              <a:rPr lang="en-US" sz="2300" i="1" dirty="0">
                <a:solidFill>
                  <a:srgbClr val="000000"/>
                </a:solidFill>
                <a:latin typeface="Bodoni MT" pitchFamily="18" charset="0"/>
              </a:rPr>
            </a:br>
            <a:r>
              <a:rPr lang="en-US" sz="2300" i="1" dirty="0">
                <a:solidFill>
                  <a:srgbClr val="000000"/>
                </a:solidFill>
                <a:latin typeface="Bodoni MT" pitchFamily="18" charset="0"/>
              </a:rPr>
              <a:t>and </a:t>
            </a:r>
            <a:r>
              <a:rPr lang="en-US" sz="2300" i="1" dirty="0" err="1">
                <a:solidFill>
                  <a:srgbClr val="000000"/>
                </a:solidFill>
                <a:latin typeface="Bodoni MT" pitchFamily="18" charset="0"/>
              </a:rPr>
              <a:t>mechanicians</a:t>
            </a:r>
            <a:r>
              <a:rPr lang="en-US" sz="2300" i="1" dirty="0">
                <a:solidFill>
                  <a:srgbClr val="000000"/>
                </a:solidFill>
                <a:latin typeface="Bodoni MT" pitchFamily="18" charset="0"/>
              </a:rPr>
              <a:t> in from one million to ten million years”</a:t>
            </a:r>
          </a:p>
          <a:p>
            <a:pPr defTabSz="837902">
              <a:lnSpc>
                <a:spcPct val="80000"/>
              </a:lnSpc>
              <a:spcBef>
                <a:spcPct val="20000"/>
              </a:spcBef>
              <a:buClr>
                <a:schemeClr val="bg2"/>
              </a:buClr>
              <a:buSzPct val="115000"/>
            </a:pPr>
            <a:r>
              <a:rPr lang="en-US" sz="1100" dirty="0">
                <a:solidFill>
                  <a:schemeClr val="accent2"/>
                </a:solidFill>
                <a:latin typeface="Old English Text MT" pitchFamily="66" charset="0"/>
              </a:rPr>
              <a:t>                   </a:t>
            </a:r>
          </a:p>
          <a:p>
            <a:pPr marL="1082666" lvl="2" indent="-210226" defTabSz="837902">
              <a:lnSpc>
                <a:spcPct val="80000"/>
              </a:lnSpc>
              <a:spcBef>
                <a:spcPct val="20000"/>
              </a:spcBef>
              <a:buClr>
                <a:schemeClr val="bg2"/>
              </a:buClr>
              <a:buSzPct val="115000"/>
            </a:pPr>
            <a:r>
              <a:rPr lang="en-US" sz="1300" dirty="0">
                <a:solidFill>
                  <a:schemeClr val="accent2"/>
                </a:solidFill>
                <a:latin typeface="Times New Roman" pitchFamily="18" charset="0"/>
              </a:rPr>
              <a:t>        </a:t>
            </a:r>
            <a:r>
              <a:rPr lang="en-US" sz="1300" dirty="0">
                <a:solidFill>
                  <a:srgbClr val="000066"/>
                </a:solidFill>
                <a:latin typeface="Times New Roman" pitchFamily="18" charset="0"/>
              </a:rPr>
              <a:t>      </a:t>
            </a:r>
            <a:r>
              <a:rPr lang="en-US" sz="1500" dirty="0">
                <a:solidFill>
                  <a:srgbClr val="000066"/>
                </a:solidFill>
                <a:latin typeface="Times New Roman" pitchFamily="18" charset="0"/>
              </a:rPr>
              <a:t>October 9, 1903</a:t>
            </a:r>
          </a:p>
        </p:txBody>
      </p:sp>
      <p:sp>
        <p:nvSpPr>
          <p:cNvPr id="215044" name="Rectangle 4"/>
          <p:cNvSpPr>
            <a:spLocks noChangeArrowheads="1"/>
          </p:cNvSpPr>
          <p:nvPr/>
        </p:nvSpPr>
        <p:spPr bwMode="auto">
          <a:xfrm>
            <a:off x="4800299" y="1324571"/>
            <a:ext cx="3962702" cy="4113609"/>
          </a:xfrm>
          <a:prstGeom prst="rect">
            <a:avLst/>
          </a:prstGeom>
          <a:noFill/>
          <a:ln w="9525">
            <a:noFill/>
            <a:miter lim="800000"/>
            <a:headEnd/>
            <a:tailEnd/>
          </a:ln>
          <a:effectLst/>
        </p:spPr>
        <p:txBody>
          <a:bodyPr lIns="91424" tIns="45712" rIns="91424" bIns="45712"/>
          <a:lstStyle/>
          <a:p>
            <a:pPr algn="l" eaLnBrk="1" hangingPunct="1">
              <a:lnSpc>
                <a:spcPct val="100000"/>
              </a:lnSpc>
              <a:spcBef>
                <a:spcPct val="20000"/>
              </a:spcBef>
              <a:buClr>
                <a:schemeClr val="bg2"/>
              </a:buClr>
              <a:buSzPct val="115000"/>
            </a:pPr>
            <a:r>
              <a:rPr lang="en-US" sz="2600" i="1" dirty="0">
                <a:solidFill>
                  <a:srgbClr val="CC0000"/>
                </a:solidFill>
                <a:latin typeface="Arial" pitchFamily="34" charset="0"/>
              </a:rPr>
              <a:t>“We began unpacking today”</a:t>
            </a:r>
          </a:p>
          <a:p>
            <a:pPr marL="702756" lvl="1" indent="-270291">
              <a:spcBef>
                <a:spcPct val="20000"/>
              </a:spcBef>
              <a:buClr>
                <a:schemeClr val="bg2"/>
              </a:buClr>
              <a:buSzPct val="115000"/>
            </a:pPr>
            <a:r>
              <a:rPr lang="en-US" b="0" dirty="0">
                <a:solidFill>
                  <a:schemeClr val="accent2"/>
                </a:solidFill>
                <a:latin typeface="Arial" pitchFamily="34" charset="0"/>
              </a:rPr>
              <a:t>     </a:t>
            </a:r>
            <a:r>
              <a:rPr lang="en-US" dirty="0">
                <a:solidFill>
                  <a:srgbClr val="000066"/>
                </a:solidFill>
                <a:latin typeface="Book Antiqua" pitchFamily="18" charset="0"/>
              </a:rPr>
              <a:t>Orville Wright’s Diary </a:t>
            </a:r>
          </a:p>
          <a:p>
            <a:pPr marL="1081164" lvl="2" indent="-216233">
              <a:spcBef>
                <a:spcPct val="20000"/>
              </a:spcBef>
              <a:buClr>
                <a:schemeClr val="bg2"/>
              </a:buClr>
              <a:buSzPct val="115000"/>
            </a:pPr>
            <a:r>
              <a:rPr lang="en-US" b="0" dirty="0">
                <a:solidFill>
                  <a:srgbClr val="000066"/>
                </a:solidFill>
                <a:latin typeface="Arial" pitchFamily="34" charset="0"/>
              </a:rPr>
              <a:t>           </a:t>
            </a:r>
            <a:r>
              <a:rPr lang="en-US" dirty="0">
                <a:solidFill>
                  <a:srgbClr val="000066"/>
                </a:solidFill>
                <a:latin typeface="Times New Roman" pitchFamily="18" charset="0"/>
              </a:rPr>
              <a:t>      October 9, 1903</a:t>
            </a:r>
          </a:p>
        </p:txBody>
      </p:sp>
      <p:grpSp>
        <p:nvGrpSpPr>
          <p:cNvPr id="2" name="Group 5"/>
          <p:cNvGrpSpPr>
            <a:grpSpLocks/>
          </p:cNvGrpSpPr>
          <p:nvPr/>
        </p:nvGrpSpPr>
        <p:grpSpPr bwMode="auto">
          <a:xfrm>
            <a:off x="4572001" y="642938"/>
            <a:ext cx="4225774" cy="5255122"/>
            <a:chOff x="3024" y="825"/>
            <a:chExt cx="2550" cy="3310"/>
          </a:xfrm>
        </p:grpSpPr>
        <p:grpSp>
          <p:nvGrpSpPr>
            <p:cNvPr id="3" name="Group 6"/>
            <p:cNvGrpSpPr>
              <a:grpSpLocks/>
            </p:cNvGrpSpPr>
            <p:nvPr/>
          </p:nvGrpSpPr>
          <p:grpSpPr bwMode="auto">
            <a:xfrm>
              <a:off x="3100" y="2407"/>
              <a:ext cx="2474" cy="1728"/>
              <a:chOff x="3100" y="2407"/>
              <a:chExt cx="2474" cy="1728"/>
            </a:xfrm>
          </p:grpSpPr>
          <p:pic>
            <p:nvPicPr>
              <p:cNvPr id="215047" name="Picture 7" descr="Wilbur_Portrait"/>
              <p:cNvPicPr>
                <a:picLocks noChangeAspect="1" noChangeArrowheads="1"/>
              </p:cNvPicPr>
              <p:nvPr/>
            </p:nvPicPr>
            <p:blipFill>
              <a:blip r:embed="rId3"/>
              <a:srcRect/>
              <a:stretch>
                <a:fillRect/>
              </a:stretch>
            </p:blipFill>
            <p:spPr bwMode="auto">
              <a:xfrm>
                <a:off x="4408" y="2407"/>
                <a:ext cx="1166" cy="1706"/>
              </a:xfrm>
              <a:prstGeom prst="rect">
                <a:avLst/>
              </a:prstGeom>
              <a:noFill/>
              <a:ln>
                <a:noFill/>
              </a:ln>
            </p:spPr>
          </p:pic>
          <p:pic>
            <p:nvPicPr>
              <p:cNvPr id="215048" name="Picture 8" descr="Orville_Portrait"/>
              <p:cNvPicPr>
                <a:picLocks noChangeAspect="1" noChangeArrowheads="1"/>
              </p:cNvPicPr>
              <p:nvPr/>
            </p:nvPicPr>
            <p:blipFill>
              <a:blip r:embed="rId4"/>
              <a:srcRect/>
              <a:stretch>
                <a:fillRect/>
              </a:stretch>
            </p:blipFill>
            <p:spPr bwMode="auto">
              <a:xfrm>
                <a:off x="3100" y="2429"/>
                <a:ext cx="1217" cy="1706"/>
              </a:xfrm>
              <a:prstGeom prst="rect">
                <a:avLst/>
              </a:prstGeom>
              <a:noFill/>
              <a:ln>
                <a:noFill/>
              </a:ln>
            </p:spPr>
          </p:pic>
        </p:grpSp>
        <p:sp>
          <p:nvSpPr>
            <p:cNvPr id="215049" name="Text Box 9"/>
            <p:cNvSpPr txBox="1">
              <a:spLocks noChangeArrowheads="1"/>
            </p:cNvSpPr>
            <p:nvPr/>
          </p:nvSpPr>
          <p:spPr bwMode="auto">
            <a:xfrm>
              <a:off x="3024" y="825"/>
              <a:ext cx="1920" cy="333"/>
            </a:xfrm>
            <a:prstGeom prst="rect">
              <a:avLst/>
            </a:prstGeom>
            <a:noFill/>
            <a:ln w="9525">
              <a:noFill/>
              <a:miter lim="800000"/>
              <a:headEnd/>
              <a:tailEnd/>
            </a:ln>
            <a:effectLst/>
          </p:spPr>
          <p:txBody>
            <a:bodyPr lIns="96661" tIns="48331" rIns="96661" bIns="48331">
              <a:spAutoFit/>
            </a:bodyPr>
            <a:lstStyle/>
            <a:p>
              <a:pPr defTabSz="914485">
                <a:spcBef>
                  <a:spcPct val="50000"/>
                </a:spcBef>
              </a:pPr>
              <a:endParaRPr lang="en-US" sz="2800" i="1" dirty="0">
                <a:latin typeface="Arial" pitchFamily="34" charset="0"/>
              </a:endParaRPr>
            </a:p>
          </p:txBody>
        </p:sp>
      </p:grpSp>
      <p:sp>
        <p:nvSpPr>
          <p:cNvPr id="215050" name="Rectangle 10"/>
          <p:cNvSpPr>
            <a:spLocks noChangeArrowheads="1"/>
          </p:cNvSpPr>
          <p:nvPr/>
        </p:nvSpPr>
        <p:spPr bwMode="auto">
          <a:xfrm>
            <a:off x="790727" y="214313"/>
            <a:ext cx="8229297" cy="739676"/>
          </a:xfrm>
          <a:prstGeom prst="rect">
            <a:avLst/>
          </a:prstGeom>
          <a:noFill/>
          <a:ln w="9525">
            <a:noFill/>
            <a:miter lim="800000"/>
            <a:headEnd/>
            <a:tailEnd/>
          </a:ln>
          <a:effectLst/>
        </p:spPr>
        <p:txBody>
          <a:bodyPr lIns="91432" tIns="45716" rIns="91432" bIns="45716" anchor="ctr"/>
          <a:lstStyle/>
          <a:p>
            <a:pPr defTabSz="837902"/>
            <a:r>
              <a:rPr lang="en-US" sz="2500" dirty="0">
                <a:solidFill>
                  <a:srgbClr val="000066"/>
                </a:solidFill>
                <a:latin typeface="Tahoma" pitchFamily="34" charset="0"/>
              </a:rPr>
              <a:t>Historical experience</a:t>
            </a:r>
            <a:br>
              <a:rPr lang="en-US" sz="2500" dirty="0">
                <a:solidFill>
                  <a:srgbClr val="000066"/>
                </a:solidFill>
                <a:latin typeface="Tahoma" pitchFamily="34" charset="0"/>
              </a:rPr>
            </a:br>
            <a:r>
              <a:rPr lang="en-US" sz="2500" dirty="0">
                <a:solidFill>
                  <a:srgbClr val="000066"/>
                </a:solidFill>
                <a:latin typeface="Tahoma" pitchFamily="34" charset="0"/>
              </a:rPr>
              <a:t>a healthy dose of planned doing</a:t>
            </a:r>
          </a:p>
        </p:txBody>
      </p:sp>
      <p:pic>
        <p:nvPicPr>
          <p:cNvPr id="215051" name="Picture 11" descr="langley failure"/>
          <p:cNvPicPr>
            <a:picLocks noChangeAspect="1" noChangeArrowheads="1"/>
          </p:cNvPicPr>
          <p:nvPr/>
        </p:nvPicPr>
        <p:blipFill>
          <a:blip r:embed="rId5"/>
          <a:srcRect/>
          <a:stretch>
            <a:fillRect/>
          </a:stretch>
        </p:blipFill>
        <p:spPr bwMode="auto">
          <a:xfrm>
            <a:off x="580572" y="3857625"/>
            <a:ext cx="1462012" cy="1841004"/>
          </a:xfrm>
          <a:prstGeom prst="rect">
            <a:avLst/>
          </a:prstGeom>
          <a:noFill/>
        </p:spPr>
      </p:pic>
      <p:sp>
        <p:nvSpPr>
          <p:cNvPr id="215052" name="Text Box 12"/>
          <p:cNvSpPr txBox="1">
            <a:spLocks noChangeArrowheads="1"/>
          </p:cNvSpPr>
          <p:nvPr/>
        </p:nvSpPr>
        <p:spPr bwMode="auto">
          <a:xfrm>
            <a:off x="2104571" y="4286250"/>
            <a:ext cx="2177143" cy="1300348"/>
          </a:xfrm>
          <a:prstGeom prst="rect">
            <a:avLst/>
          </a:prstGeom>
          <a:noFill/>
          <a:ln w="9525" algn="ctr">
            <a:noFill/>
            <a:miter lim="800000"/>
            <a:headEnd/>
            <a:tailEnd/>
          </a:ln>
          <a:effectLst/>
        </p:spPr>
        <p:txBody>
          <a:bodyPr lIns="91432" tIns="45716" rIns="91432" bIns="45716">
            <a:spAutoFit/>
          </a:bodyPr>
          <a:lstStyle/>
          <a:p>
            <a:pPr defTabSz="914485">
              <a:spcBef>
                <a:spcPct val="20000"/>
              </a:spcBef>
              <a:buClr>
                <a:schemeClr val="accent2"/>
              </a:buClr>
              <a:buSzPct val="65000"/>
            </a:pPr>
            <a:r>
              <a:rPr lang="en-US" sz="1400" i="1" dirty="0">
                <a:solidFill>
                  <a:srgbClr val="000066"/>
                </a:solidFill>
                <a:latin typeface="Arial" pitchFamily="34" charset="0"/>
              </a:rPr>
              <a:t>(in response to Samuel Langley’s Aerodrome crash into the Potomac two days earlier)</a:t>
            </a:r>
          </a:p>
          <a:p>
            <a:pPr defTabSz="914485">
              <a:spcBef>
                <a:spcPct val="50000"/>
              </a:spcBef>
            </a:pPr>
            <a:endParaRPr lang="en-US" sz="1400" dirty="0">
              <a:solidFill>
                <a:srgbClr val="000066"/>
              </a:solidFill>
              <a:latin typeface="Arial" pitchFamily="34" charset="0"/>
            </a:endParaRPr>
          </a:p>
        </p:txBody>
      </p:sp>
      <p:sp>
        <p:nvSpPr>
          <p:cNvPr id="215053" name="Text Box 13"/>
          <p:cNvSpPr txBox="1">
            <a:spLocks noChangeArrowheads="1"/>
          </p:cNvSpPr>
          <p:nvPr/>
        </p:nvSpPr>
        <p:spPr bwMode="auto">
          <a:xfrm>
            <a:off x="3120572" y="6215062"/>
            <a:ext cx="5641685" cy="364338"/>
          </a:xfrm>
          <a:prstGeom prst="rect">
            <a:avLst/>
          </a:prstGeom>
          <a:noFill/>
          <a:ln w="12700">
            <a:noFill/>
            <a:miter lim="800000"/>
            <a:headEnd/>
            <a:tailEnd/>
          </a:ln>
          <a:effectLst/>
        </p:spPr>
        <p:txBody>
          <a:bodyPr wrap="none" lIns="86493" tIns="43247" rIns="86493" bIns="43247">
            <a:spAutoFit/>
          </a:bodyPr>
          <a:lstStyle/>
          <a:p>
            <a:r>
              <a:rPr lang="en-US">
                <a:solidFill>
                  <a:schemeClr val="accent2"/>
                </a:solidFill>
              </a:rPr>
              <a:t>The Wright Brothers – winners with a systematic approach</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Grp="1" noChangeArrowheads="1"/>
          </p:cNvSpPr>
          <p:nvPr>
            <p:ph type="title"/>
          </p:nvPr>
        </p:nvSpPr>
        <p:spPr>
          <a:xfrm>
            <a:off x="914703" y="285750"/>
            <a:ext cx="8229297" cy="721817"/>
          </a:xfrm>
        </p:spPr>
        <p:txBody>
          <a:bodyPr>
            <a:normAutofit fontScale="90000"/>
          </a:bodyPr>
          <a:lstStyle/>
          <a:p>
            <a:r>
              <a:rPr lang="en-US" sz="2500" dirty="0"/>
              <a:t>Preventing Technological Surprise</a:t>
            </a:r>
            <a:br>
              <a:rPr lang="en-US" sz="2500" dirty="0"/>
            </a:br>
            <a:r>
              <a:rPr lang="en-US" sz="2500" dirty="0"/>
              <a:t>taking control of product development</a:t>
            </a:r>
          </a:p>
        </p:txBody>
      </p:sp>
      <p:sp>
        <p:nvSpPr>
          <p:cNvPr id="216068" name="Rectangle 4"/>
          <p:cNvSpPr>
            <a:spLocks noGrp="1" noChangeArrowheads="1"/>
          </p:cNvSpPr>
          <p:nvPr>
            <p:ph type="body" sz="half" idx="1"/>
          </p:nvPr>
        </p:nvSpPr>
        <p:spPr>
          <a:xfrm>
            <a:off x="290286" y="1285875"/>
            <a:ext cx="4534203" cy="2436317"/>
          </a:xfrm>
        </p:spPr>
        <p:txBody>
          <a:bodyPr/>
          <a:lstStyle/>
          <a:p>
            <a:r>
              <a:rPr lang="en-US" sz="2300" i="1" dirty="0">
                <a:solidFill>
                  <a:srgbClr val="000000"/>
                </a:solidFill>
              </a:rPr>
              <a:t>The U.S. missed </a:t>
            </a:r>
            <a:br>
              <a:rPr lang="en-US" sz="2300" i="1" dirty="0">
                <a:solidFill>
                  <a:srgbClr val="000000"/>
                </a:solidFill>
              </a:rPr>
            </a:br>
            <a:r>
              <a:rPr lang="en-US" sz="2300" i="1" dirty="0">
                <a:solidFill>
                  <a:srgbClr val="000000"/>
                </a:solidFill>
              </a:rPr>
              <a:t>opportunities to pioneer:</a:t>
            </a:r>
          </a:p>
          <a:p>
            <a:pPr lvl="1" indent="-231249">
              <a:buClr>
                <a:srgbClr val="CC0000"/>
              </a:buClr>
              <a:buFont typeface="Wingdings" pitchFamily="2" charset="2"/>
              <a:buChar char="Ø"/>
            </a:pPr>
            <a:r>
              <a:rPr lang="en-US" sz="1900" b="1" i="1" dirty="0">
                <a:solidFill>
                  <a:srgbClr val="000000"/>
                </a:solidFill>
              </a:rPr>
              <a:t>Turbo-jet engine</a:t>
            </a:r>
          </a:p>
          <a:p>
            <a:pPr lvl="1" indent="-231249">
              <a:buClr>
                <a:srgbClr val="CC0000"/>
              </a:buClr>
              <a:buFont typeface="Wingdings" pitchFamily="2" charset="2"/>
              <a:buChar char="Ø"/>
            </a:pPr>
            <a:r>
              <a:rPr lang="en-US" sz="1900" b="1" i="1" dirty="0">
                <a:solidFill>
                  <a:srgbClr val="000000"/>
                </a:solidFill>
              </a:rPr>
              <a:t>High speed swept wings</a:t>
            </a:r>
          </a:p>
          <a:p>
            <a:pPr lvl="1" indent="-231249">
              <a:buClr>
                <a:srgbClr val="CC0000"/>
              </a:buClr>
              <a:buNone/>
            </a:pPr>
            <a:r>
              <a:rPr lang="en-US" sz="1900" b="1" i="1" dirty="0">
                <a:solidFill>
                  <a:srgbClr val="990033"/>
                </a:solidFill>
              </a:rPr>
              <a:t>The result, </a:t>
            </a:r>
            <a:br>
              <a:rPr lang="en-US" sz="1900" b="1" i="1" dirty="0">
                <a:solidFill>
                  <a:srgbClr val="990033"/>
                </a:solidFill>
              </a:rPr>
            </a:br>
            <a:r>
              <a:rPr lang="en-US" sz="1900" b="1" i="1" dirty="0">
                <a:solidFill>
                  <a:srgbClr val="990033"/>
                </a:solidFill>
              </a:rPr>
              <a:t>the Jet fighter is developed by Britain and Germany</a:t>
            </a:r>
          </a:p>
          <a:p>
            <a:pPr lvl="1" indent="-231249"/>
            <a:endParaRPr lang="en-US" sz="1900" b="1" i="1" dirty="0">
              <a:solidFill>
                <a:srgbClr val="990033"/>
              </a:solidFill>
            </a:endParaRPr>
          </a:p>
        </p:txBody>
      </p:sp>
      <p:sp>
        <p:nvSpPr>
          <p:cNvPr id="216069" name="Rectangle 5"/>
          <p:cNvSpPr>
            <a:spLocks noGrp="1" noChangeArrowheads="1"/>
          </p:cNvSpPr>
          <p:nvPr>
            <p:ph type="body" sz="half" idx="2"/>
          </p:nvPr>
        </p:nvSpPr>
        <p:spPr>
          <a:xfrm>
            <a:off x="5007429" y="1357312"/>
            <a:ext cx="3879548" cy="4786313"/>
          </a:xfrm>
          <a:gradFill rotWithShape="1">
            <a:gsLst>
              <a:gs pos="0">
                <a:srgbClr val="C0C0C0"/>
              </a:gs>
              <a:gs pos="50000">
                <a:srgbClr val="FFFFFF"/>
              </a:gs>
              <a:gs pos="100000">
                <a:srgbClr val="C0C0C0"/>
              </a:gs>
            </a:gsLst>
            <a:lin ang="18900000" scaled="1"/>
          </a:gradFill>
        </p:spPr>
        <p:txBody>
          <a:bodyPr/>
          <a:lstStyle/>
          <a:p>
            <a:pPr marL="0" indent="0" defTabSz="864931"/>
            <a:r>
              <a:rPr lang="en-US" sz="2300" i="1" dirty="0">
                <a:solidFill>
                  <a:srgbClr val="990033"/>
                </a:solidFill>
              </a:rPr>
              <a:t>Why?</a:t>
            </a:r>
          </a:p>
          <a:p>
            <a:pPr marL="654705" lvl="1" indent="-546588" defTabSz="864931">
              <a:buClr>
                <a:srgbClr val="000066"/>
              </a:buClr>
              <a:buSzPct val="150000"/>
              <a:buFont typeface="Wingdings" pitchFamily="2" charset="2"/>
              <a:buChar char="ü"/>
            </a:pPr>
            <a:r>
              <a:rPr lang="en-US" sz="1900" b="1" i="1" dirty="0">
                <a:solidFill>
                  <a:srgbClr val="000000"/>
                </a:solidFill>
              </a:rPr>
              <a:t>Community is satisfied with status quo</a:t>
            </a:r>
            <a:br>
              <a:rPr lang="en-US" sz="1900" b="1" i="1" dirty="0">
                <a:solidFill>
                  <a:srgbClr val="000000"/>
                </a:solidFill>
              </a:rPr>
            </a:br>
            <a:endParaRPr lang="en-US" sz="1900" b="1" i="1" dirty="0">
              <a:solidFill>
                <a:srgbClr val="000000"/>
              </a:solidFill>
            </a:endParaRPr>
          </a:p>
          <a:p>
            <a:pPr marL="654705" lvl="1" indent="-546588" defTabSz="864931">
              <a:buClr>
                <a:srgbClr val="000066"/>
              </a:buClr>
              <a:buSzPct val="150000"/>
              <a:buFont typeface="Wingdings" pitchFamily="2" charset="2"/>
              <a:buChar char="ü"/>
            </a:pPr>
            <a:r>
              <a:rPr lang="en-US" sz="1900" b="1" i="1" dirty="0">
                <a:solidFill>
                  <a:srgbClr val="000000"/>
                </a:solidFill>
              </a:rPr>
              <a:t>No readily apparent need identified by military</a:t>
            </a:r>
            <a:br>
              <a:rPr lang="en-US" sz="1900" b="1" i="1" dirty="0">
                <a:solidFill>
                  <a:srgbClr val="000000"/>
                </a:solidFill>
              </a:rPr>
            </a:br>
            <a:endParaRPr lang="en-US" sz="1900" b="1" i="1" dirty="0">
              <a:solidFill>
                <a:srgbClr val="000000"/>
              </a:solidFill>
            </a:endParaRPr>
          </a:p>
          <a:p>
            <a:pPr marL="654705" lvl="1" indent="-546588" defTabSz="864931">
              <a:buClr>
                <a:srgbClr val="000066"/>
              </a:buClr>
              <a:buSzPct val="150000"/>
              <a:buFont typeface="Wingdings" pitchFamily="2" charset="2"/>
              <a:buChar char="ü"/>
            </a:pPr>
            <a:r>
              <a:rPr lang="en-US" sz="1900" b="1" i="1" dirty="0">
                <a:solidFill>
                  <a:srgbClr val="000000"/>
                </a:solidFill>
              </a:rPr>
              <a:t>Community complacency &amp; arrogance</a:t>
            </a:r>
            <a:br>
              <a:rPr lang="en-US" sz="1900" b="1" i="1" dirty="0">
                <a:solidFill>
                  <a:srgbClr val="000000"/>
                </a:solidFill>
              </a:rPr>
            </a:br>
            <a:endParaRPr lang="en-US" sz="1900" b="1" i="1" dirty="0">
              <a:solidFill>
                <a:srgbClr val="000000"/>
              </a:solidFill>
            </a:endParaRPr>
          </a:p>
          <a:p>
            <a:pPr marL="654705" lvl="1" indent="-546588" defTabSz="864931">
              <a:buClr>
                <a:srgbClr val="000066"/>
              </a:buClr>
              <a:buSzPct val="150000"/>
              <a:buFont typeface="Wingdings" pitchFamily="2" charset="2"/>
              <a:buChar char="ü"/>
            </a:pPr>
            <a:r>
              <a:rPr lang="en-US" sz="1900" b="1" i="1" dirty="0">
                <a:solidFill>
                  <a:srgbClr val="000000"/>
                </a:solidFill>
              </a:rPr>
              <a:t>Multiple investigators reject new ideas</a:t>
            </a:r>
            <a:br>
              <a:rPr lang="en-US" sz="1900" b="1" i="1" dirty="0">
                <a:solidFill>
                  <a:srgbClr val="000000"/>
                </a:solidFill>
              </a:rPr>
            </a:br>
            <a:endParaRPr lang="en-US" sz="1900" b="1" i="1" dirty="0">
              <a:solidFill>
                <a:srgbClr val="000000"/>
              </a:solidFill>
            </a:endParaRPr>
          </a:p>
          <a:p>
            <a:pPr marL="654705" lvl="1" indent="-546588" defTabSz="864931">
              <a:buClr>
                <a:srgbClr val="000066"/>
              </a:buClr>
              <a:buSzPct val="150000"/>
              <a:buFont typeface="Wingdings" pitchFamily="2" charset="2"/>
              <a:buChar char="ü"/>
            </a:pPr>
            <a:r>
              <a:rPr lang="en-US" sz="1900" b="1" i="1" dirty="0">
                <a:solidFill>
                  <a:srgbClr val="000000"/>
                </a:solidFill>
              </a:rPr>
              <a:t>Over-reliance on “expert authorities”</a:t>
            </a:r>
          </a:p>
          <a:p>
            <a:pPr marL="654705" lvl="1" indent="-546588" defTabSz="864931"/>
            <a:endParaRPr lang="en-US" b="1" i="1" dirty="0">
              <a:solidFill>
                <a:srgbClr val="000000"/>
              </a:solidFill>
            </a:endParaRPr>
          </a:p>
        </p:txBody>
      </p:sp>
      <p:pic>
        <p:nvPicPr>
          <p:cNvPr id="216070" name="Picture 6"/>
          <p:cNvPicPr>
            <a:picLocks noChangeAspect="1" noChangeArrowheads="1"/>
          </p:cNvPicPr>
          <p:nvPr/>
        </p:nvPicPr>
        <p:blipFill>
          <a:blip r:embed="rId2"/>
          <a:srcRect l="9467" r="8018" b="6870"/>
          <a:stretch>
            <a:fillRect/>
          </a:stretch>
        </p:blipFill>
        <p:spPr bwMode="auto">
          <a:xfrm>
            <a:off x="2249715" y="4929188"/>
            <a:ext cx="2434167" cy="1592461"/>
          </a:xfrm>
          <a:prstGeom prst="rect">
            <a:avLst/>
          </a:prstGeom>
          <a:noFill/>
          <a:ln w="3175">
            <a:solidFill>
              <a:srgbClr val="000000"/>
            </a:solidFill>
            <a:miter lim="800000"/>
            <a:headEnd/>
            <a:tailEnd/>
          </a:ln>
          <a:effectLst>
            <a:outerShdw dist="107763" dir="13500000" algn="ctr" rotWithShape="0">
              <a:srgbClr val="808080">
                <a:alpha val="50000"/>
              </a:srgbClr>
            </a:outerShdw>
          </a:effectLst>
        </p:spPr>
      </p:pic>
      <p:pic>
        <p:nvPicPr>
          <p:cNvPr id="216071" name="Picture 7"/>
          <p:cNvPicPr>
            <a:picLocks noChangeAspect="1" noChangeArrowheads="1"/>
          </p:cNvPicPr>
          <p:nvPr/>
        </p:nvPicPr>
        <p:blipFill>
          <a:blip r:embed="rId3">
            <a:lum bright="-18000" contrast="-6000"/>
          </a:blip>
          <a:srcRect l="4057" r="5891" b="33553"/>
          <a:stretch>
            <a:fillRect/>
          </a:stretch>
        </p:blipFill>
        <p:spPr bwMode="auto">
          <a:xfrm>
            <a:off x="362857" y="3786187"/>
            <a:ext cx="2490108" cy="1321594"/>
          </a:xfrm>
          <a:prstGeom prst="rect">
            <a:avLst/>
          </a:prstGeom>
          <a:noFill/>
          <a:ln w="3175">
            <a:solidFill>
              <a:srgbClr val="000000"/>
            </a:solidFill>
            <a:miter lim="800000"/>
            <a:headEnd/>
            <a:tailEnd/>
          </a:ln>
          <a:effectLst>
            <a:outerShdw dist="107763" dir="13500000" algn="ctr" rotWithShape="0">
              <a:srgbClr val="808080">
                <a:alpha val="50000"/>
              </a:srgbClr>
            </a:outerShdw>
          </a:effectLst>
        </p:spPr>
      </p:pic>
      <p:sp>
        <p:nvSpPr>
          <p:cNvPr id="216072" name="Text Box 8"/>
          <p:cNvSpPr txBox="1">
            <a:spLocks noChangeArrowheads="1"/>
          </p:cNvSpPr>
          <p:nvPr/>
        </p:nvSpPr>
        <p:spPr bwMode="auto">
          <a:xfrm>
            <a:off x="362858" y="3786188"/>
            <a:ext cx="2180389" cy="338546"/>
          </a:xfrm>
          <a:prstGeom prst="rect">
            <a:avLst/>
          </a:prstGeom>
          <a:noFill/>
          <a:ln w="9525">
            <a:noFill/>
            <a:miter lim="800000"/>
            <a:headEnd/>
            <a:tailEnd/>
          </a:ln>
          <a:effectLst/>
        </p:spPr>
        <p:txBody>
          <a:bodyPr wrap="none" lIns="91432" tIns="45716" rIns="91432" bIns="45716">
            <a:spAutoFit/>
          </a:bodyPr>
          <a:lstStyle/>
          <a:p>
            <a:pPr defTabSz="914485"/>
            <a:r>
              <a:rPr lang="en-US" sz="1600" i="1" dirty="0">
                <a:solidFill>
                  <a:schemeClr val="accent2"/>
                </a:solidFill>
                <a:latin typeface="Arial" pitchFamily="34" charset="0"/>
              </a:rPr>
              <a:t>British </a:t>
            </a:r>
            <a:r>
              <a:rPr lang="en-US" sz="1600" i="1" dirty="0" err="1">
                <a:solidFill>
                  <a:schemeClr val="accent2"/>
                </a:solidFill>
                <a:latin typeface="Arial" pitchFamily="34" charset="0"/>
              </a:rPr>
              <a:t>Gloster</a:t>
            </a:r>
            <a:r>
              <a:rPr lang="en-US" sz="1600" i="1" dirty="0">
                <a:solidFill>
                  <a:schemeClr val="accent2"/>
                </a:solidFill>
                <a:latin typeface="Arial" pitchFamily="34" charset="0"/>
              </a:rPr>
              <a:t> E28/39</a:t>
            </a:r>
          </a:p>
        </p:txBody>
      </p:sp>
      <p:sp>
        <p:nvSpPr>
          <p:cNvPr id="216073" name="Text Box 9"/>
          <p:cNvSpPr txBox="1">
            <a:spLocks noChangeArrowheads="1"/>
          </p:cNvSpPr>
          <p:nvPr/>
        </p:nvSpPr>
        <p:spPr bwMode="auto">
          <a:xfrm>
            <a:off x="2830286" y="5000626"/>
            <a:ext cx="1669030" cy="338546"/>
          </a:xfrm>
          <a:prstGeom prst="rect">
            <a:avLst/>
          </a:prstGeom>
          <a:noFill/>
          <a:ln w="9525" algn="ctr">
            <a:noFill/>
            <a:miter lim="800000"/>
            <a:headEnd/>
            <a:tailEnd/>
          </a:ln>
          <a:effectLst/>
        </p:spPr>
        <p:txBody>
          <a:bodyPr wrap="none" lIns="91432" tIns="45716" rIns="91432" bIns="45716">
            <a:spAutoFit/>
          </a:bodyPr>
          <a:lstStyle/>
          <a:p>
            <a:pPr defTabSz="914485"/>
            <a:r>
              <a:rPr lang="en-US" sz="1600" i="1" dirty="0">
                <a:solidFill>
                  <a:schemeClr val="accent2"/>
                </a:solidFill>
                <a:latin typeface="Arial" pitchFamily="34" charset="0"/>
              </a:rPr>
              <a:t>German Me 262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6069">
                                            <p:bg/>
                                          </p:spTgt>
                                        </p:tgtEl>
                                        <p:attrNameLst>
                                          <p:attrName>style.visibility</p:attrName>
                                        </p:attrNameLst>
                                      </p:cBhvr>
                                      <p:to>
                                        <p:strVal val="visible"/>
                                      </p:to>
                                    </p:set>
                                    <p:animEffect transition="in" filter="fade">
                                      <p:cBhvr>
                                        <p:cTn id="7" dur="1000"/>
                                        <p:tgtEl>
                                          <p:spTgt spid="216069">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6069">
                                            <p:txEl>
                                              <p:pRg st="0" end="0"/>
                                            </p:txEl>
                                          </p:spTgt>
                                        </p:tgtEl>
                                        <p:attrNameLst>
                                          <p:attrName>style.visibility</p:attrName>
                                        </p:attrNameLst>
                                      </p:cBhvr>
                                      <p:to>
                                        <p:strVal val="visible"/>
                                      </p:to>
                                    </p:set>
                                    <p:animEffect transition="in" filter="fade">
                                      <p:cBhvr>
                                        <p:cTn id="11" dur="1000"/>
                                        <p:tgtEl>
                                          <p:spTgt spid="216069">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16069">
                                            <p:txEl>
                                              <p:pRg st="1" end="1"/>
                                            </p:txEl>
                                          </p:spTgt>
                                        </p:tgtEl>
                                        <p:attrNameLst>
                                          <p:attrName>style.visibility</p:attrName>
                                        </p:attrNameLst>
                                      </p:cBhvr>
                                      <p:to>
                                        <p:strVal val="visible"/>
                                      </p:to>
                                    </p:set>
                                    <p:animEffect transition="in" filter="fade">
                                      <p:cBhvr>
                                        <p:cTn id="14" dur="1000"/>
                                        <p:tgtEl>
                                          <p:spTgt spid="216069">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6069">
                                            <p:txEl>
                                              <p:pRg st="2" end="2"/>
                                            </p:txEl>
                                          </p:spTgt>
                                        </p:tgtEl>
                                        <p:attrNameLst>
                                          <p:attrName>style.visibility</p:attrName>
                                        </p:attrNameLst>
                                      </p:cBhvr>
                                      <p:to>
                                        <p:strVal val="visible"/>
                                      </p:to>
                                    </p:set>
                                    <p:animEffect transition="in" filter="fade">
                                      <p:cBhvr>
                                        <p:cTn id="17" dur="1000"/>
                                        <p:tgtEl>
                                          <p:spTgt spid="216069">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6069">
                                            <p:txEl>
                                              <p:pRg st="3" end="3"/>
                                            </p:txEl>
                                          </p:spTgt>
                                        </p:tgtEl>
                                        <p:attrNameLst>
                                          <p:attrName>style.visibility</p:attrName>
                                        </p:attrNameLst>
                                      </p:cBhvr>
                                      <p:to>
                                        <p:strVal val="visible"/>
                                      </p:to>
                                    </p:set>
                                    <p:animEffect transition="in" filter="fade">
                                      <p:cBhvr>
                                        <p:cTn id="20" dur="1000"/>
                                        <p:tgtEl>
                                          <p:spTgt spid="216069">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6069">
                                            <p:txEl>
                                              <p:pRg st="4" end="4"/>
                                            </p:txEl>
                                          </p:spTgt>
                                        </p:tgtEl>
                                        <p:attrNameLst>
                                          <p:attrName>style.visibility</p:attrName>
                                        </p:attrNameLst>
                                      </p:cBhvr>
                                      <p:to>
                                        <p:strVal val="visible"/>
                                      </p:to>
                                    </p:set>
                                    <p:animEffect transition="in" filter="fade">
                                      <p:cBhvr>
                                        <p:cTn id="23" dur="1000"/>
                                        <p:tgtEl>
                                          <p:spTgt spid="216069">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6069">
                                            <p:txEl>
                                              <p:pRg st="5" end="5"/>
                                            </p:txEl>
                                          </p:spTgt>
                                        </p:tgtEl>
                                        <p:attrNameLst>
                                          <p:attrName>style.visibility</p:attrName>
                                        </p:attrNameLst>
                                      </p:cBhvr>
                                      <p:to>
                                        <p:strVal val="visible"/>
                                      </p:to>
                                    </p:set>
                                    <p:animEffect transition="in" filter="fade">
                                      <p:cBhvr>
                                        <p:cTn id="26" dur="1000"/>
                                        <p:tgtEl>
                                          <p:spTgt spid="21606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9" grpId="0"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1451428" y="357188"/>
            <a:ext cx="6416524" cy="714375"/>
          </a:xfrm>
        </p:spPr>
        <p:txBody>
          <a:bodyPr>
            <a:normAutofit fontScale="90000"/>
          </a:bodyPr>
          <a:lstStyle/>
          <a:p>
            <a:r>
              <a:rPr lang="en-US" sz="2500" dirty="0"/>
              <a:t>Design for the Future</a:t>
            </a:r>
            <a:br>
              <a:rPr lang="en-US" sz="2500" dirty="0"/>
            </a:br>
            <a:r>
              <a:rPr lang="en-US" sz="2500" dirty="0"/>
              <a:t>The voice of technology-break with the past</a:t>
            </a:r>
          </a:p>
        </p:txBody>
      </p:sp>
      <p:graphicFrame>
        <p:nvGraphicFramePr>
          <p:cNvPr id="206851" name="Object 3"/>
          <p:cNvGraphicFramePr>
            <a:graphicFrameLocks noChangeAspect="1"/>
          </p:cNvGraphicFramePr>
          <p:nvPr/>
        </p:nvGraphicFramePr>
        <p:xfrm>
          <a:off x="6096000" y="2714625"/>
          <a:ext cx="861786" cy="1268016"/>
        </p:xfrm>
        <a:graphic>
          <a:graphicData uri="http://schemas.openxmlformats.org/presentationml/2006/ole">
            <p:oleObj spid="_x0000_s129026" name="Clip" r:id="rId4" imgW="3031560" imgH="4533480" progId="MS_ClipArt_Gallery.2">
              <p:embed/>
            </p:oleObj>
          </a:graphicData>
        </a:graphic>
      </p:graphicFrame>
      <p:sp>
        <p:nvSpPr>
          <p:cNvPr id="206853" name="AutoShape 5"/>
          <p:cNvSpPr>
            <a:spLocks noChangeArrowheads="1"/>
          </p:cNvSpPr>
          <p:nvPr/>
        </p:nvSpPr>
        <p:spPr bwMode="auto">
          <a:xfrm>
            <a:off x="217714" y="2786062"/>
            <a:ext cx="6241143" cy="1071563"/>
          </a:xfrm>
          <a:prstGeom prst="rightArrow">
            <a:avLst>
              <a:gd name="adj1" fmla="val 50000"/>
              <a:gd name="adj2" fmla="val 118064"/>
            </a:avLst>
          </a:prstGeom>
          <a:gradFill rotWithShape="0">
            <a:gsLst>
              <a:gs pos="0">
                <a:schemeClr val="bg1"/>
              </a:gs>
              <a:gs pos="100000">
                <a:schemeClr val="accent1"/>
              </a:gs>
            </a:gsLst>
            <a:lin ang="0" scaled="1"/>
          </a:gradFill>
          <a:ln w="12700">
            <a:noFill/>
            <a:miter lim="800000"/>
            <a:headEnd/>
            <a:tailEnd/>
          </a:ln>
          <a:effectLst/>
        </p:spPr>
        <p:txBody>
          <a:bodyPr wrap="none" lIns="86493" tIns="43247" rIns="86493" bIns="43247" anchor="ctr"/>
          <a:lstStyle/>
          <a:p>
            <a:endParaRPr lang="en-US"/>
          </a:p>
        </p:txBody>
      </p:sp>
      <p:sp>
        <p:nvSpPr>
          <p:cNvPr id="206854" name="Rectangle 6"/>
          <p:cNvSpPr>
            <a:spLocks noChangeArrowheads="1"/>
          </p:cNvSpPr>
          <p:nvPr/>
        </p:nvSpPr>
        <p:spPr bwMode="auto">
          <a:xfrm>
            <a:off x="1864179" y="357187"/>
            <a:ext cx="6626678" cy="357188"/>
          </a:xfrm>
          <a:prstGeom prst="rect">
            <a:avLst/>
          </a:prstGeom>
          <a:noFill/>
          <a:ln w="9525">
            <a:noFill/>
            <a:miter lim="800000"/>
            <a:headEnd/>
            <a:tailEnd/>
          </a:ln>
          <a:effectLst>
            <a:outerShdw dist="17961" dir="2700000" algn="ctr" rotWithShape="0">
              <a:schemeClr val="tx1">
                <a:alpha val="50000"/>
              </a:schemeClr>
            </a:outerShdw>
          </a:effectLst>
        </p:spPr>
        <p:txBody>
          <a:bodyPr lIns="86493" tIns="43247" rIns="86493" bIns="43247" anchor="ctr"/>
          <a:lstStyle/>
          <a:p>
            <a:pPr defTabSz="908478"/>
            <a:endParaRPr lang="en-US" sz="2800" dirty="0">
              <a:solidFill>
                <a:srgbClr val="000066"/>
              </a:solidFill>
              <a:latin typeface="Impact" pitchFamily="34" charset="0"/>
            </a:endParaRPr>
          </a:p>
        </p:txBody>
      </p:sp>
      <p:pic>
        <p:nvPicPr>
          <p:cNvPr id="206856" name="Picture 8" descr="arm4"/>
          <p:cNvPicPr>
            <a:picLocks noChangeAspect="1" noChangeArrowheads="1"/>
          </p:cNvPicPr>
          <p:nvPr/>
        </p:nvPicPr>
        <p:blipFill>
          <a:blip r:embed="rId5"/>
          <a:srcRect/>
          <a:stretch>
            <a:fillRect/>
          </a:stretch>
        </p:blipFill>
        <p:spPr bwMode="auto">
          <a:xfrm>
            <a:off x="580571" y="2714625"/>
            <a:ext cx="2050143" cy="750094"/>
          </a:xfrm>
          <a:prstGeom prst="rect">
            <a:avLst/>
          </a:prstGeom>
          <a:noFill/>
        </p:spPr>
      </p:pic>
      <p:pic>
        <p:nvPicPr>
          <p:cNvPr id="206857" name="Picture 9" descr="tommyw"/>
          <p:cNvPicPr>
            <a:picLocks noChangeAspect="1" noChangeArrowheads="1"/>
          </p:cNvPicPr>
          <p:nvPr/>
        </p:nvPicPr>
        <p:blipFill>
          <a:blip r:embed="rId6"/>
          <a:srcRect/>
          <a:stretch>
            <a:fillRect/>
          </a:stretch>
        </p:blipFill>
        <p:spPr bwMode="auto">
          <a:xfrm>
            <a:off x="870857" y="3357562"/>
            <a:ext cx="725714" cy="714375"/>
          </a:xfrm>
          <a:prstGeom prst="rect">
            <a:avLst/>
          </a:prstGeom>
          <a:noFill/>
        </p:spPr>
      </p:pic>
      <p:pic>
        <p:nvPicPr>
          <p:cNvPr id="206858" name="Picture 10" descr="garardA1"/>
          <p:cNvPicPr>
            <a:picLocks noChangeAspect="1" noChangeArrowheads="1"/>
          </p:cNvPicPr>
          <p:nvPr/>
        </p:nvPicPr>
        <p:blipFill>
          <a:blip r:embed="rId7"/>
          <a:srcRect/>
          <a:stretch>
            <a:fillRect/>
          </a:stretch>
        </p:blipFill>
        <p:spPr bwMode="auto">
          <a:xfrm>
            <a:off x="3483429" y="2169915"/>
            <a:ext cx="1406071" cy="1044773"/>
          </a:xfrm>
          <a:prstGeom prst="rect">
            <a:avLst/>
          </a:prstGeom>
          <a:noFill/>
        </p:spPr>
      </p:pic>
      <p:pic>
        <p:nvPicPr>
          <p:cNvPr id="206862" name="Picture 14" descr="forest_small"/>
          <p:cNvPicPr>
            <a:picLocks noChangeAspect="1" noChangeArrowheads="1"/>
          </p:cNvPicPr>
          <p:nvPr/>
        </p:nvPicPr>
        <p:blipFill>
          <a:blip r:embed="rId8"/>
          <a:srcRect/>
          <a:stretch>
            <a:fillRect/>
          </a:stretch>
        </p:blipFill>
        <p:spPr bwMode="auto">
          <a:xfrm>
            <a:off x="3556000" y="3214688"/>
            <a:ext cx="1233714" cy="1202531"/>
          </a:xfrm>
          <a:prstGeom prst="rect">
            <a:avLst/>
          </a:prstGeom>
          <a:noFill/>
        </p:spPr>
      </p:pic>
      <p:grpSp>
        <p:nvGrpSpPr>
          <p:cNvPr id="2" name="Group 23"/>
          <p:cNvGrpSpPr>
            <a:grpSpLocks/>
          </p:cNvGrpSpPr>
          <p:nvPr/>
        </p:nvGrpSpPr>
        <p:grpSpPr bwMode="auto">
          <a:xfrm>
            <a:off x="2612572" y="4643438"/>
            <a:ext cx="5805714" cy="1276945"/>
            <a:chOff x="1728" y="3312"/>
            <a:chExt cx="3840" cy="858"/>
          </a:xfrm>
        </p:grpSpPr>
        <p:sp>
          <p:nvSpPr>
            <p:cNvPr id="206852" name="AutoShape 4"/>
            <p:cNvSpPr>
              <a:spLocks noChangeArrowheads="1"/>
            </p:cNvSpPr>
            <p:nvPr/>
          </p:nvSpPr>
          <p:spPr bwMode="auto">
            <a:xfrm>
              <a:off x="1728" y="3312"/>
              <a:ext cx="3840" cy="720"/>
            </a:xfrm>
            <a:prstGeom prst="rightArrow">
              <a:avLst>
                <a:gd name="adj1" fmla="val 56667"/>
                <a:gd name="adj2" fmla="val 139827"/>
              </a:avLst>
            </a:prstGeom>
            <a:gradFill rotWithShape="0">
              <a:gsLst>
                <a:gs pos="0">
                  <a:schemeClr val="bg1"/>
                </a:gs>
                <a:gs pos="100000">
                  <a:schemeClr val="accent1"/>
                </a:gs>
              </a:gsLst>
              <a:lin ang="0" scaled="1"/>
            </a:gradFill>
            <a:ln w="12700">
              <a:noFill/>
              <a:miter lim="800000"/>
              <a:headEnd/>
              <a:tailEnd/>
            </a:ln>
            <a:effectLst/>
          </p:spPr>
          <p:txBody>
            <a:bodyPr wrap="none" anchor="ctr"/>
            <a:lstStyle/>
            <a:p>
              <a:endParaRPr lang="en-US"/>
            </a:p>
          </p:txBody>
        </p:sp>
        <p:pic>
          <p:nvPicPr>
            <p:cNvPr id="206861" name="Picture 13" descr="d-e705"/>
            <p:cNvPicPr>
              <a:picLocks noChangeAspect="1" noChangeArrowheads="1"/>
            </p:cNvPicPr>
            <p:nvPr/>
          </p:nvPicPr>
          <p:blipFill>
            <a:blip r:embed="rId9"/>
            <a:srcRect/>
            <a:stretch>
              <a:fillRect/>
            </a:stretch>
          </p:blipFill>
          <p:spPr bwMode="auto">
            <a:xfrm>
              <a:off x="2832" y="3312"/>
              <a:ext cx="816" cy="659"/>
            </a:xfrm>
            <a:prstGeom prst="rect">
              <a:avLst/>
            </a:prstGeom>
            <a:noFill/>
          </p:spPr>
        </p:pic>
        <p:pic>
          <p:nvPicPr>
            <p:cNvPr id="206863" name="Picture 15" descr="disc02"/>
            <p:cNvPicPr>
              <a:picLocks noChangeAspect="1" noChangeArrowheads="1"/>
            </p:cNvPicPr>
            <p:nvPr/>
          </p:nvPicPr>
          <p:blipFill>
            <a:blip r:embed="rId10"/>
            <a:srcRect/>
            <a:stretch>
              <a:fillRect/>
            </a:stretch>
          </p:blipFill>
          <p:spPr bwMode="auto">
            <a:xfrm>
              <a:off x="2052" y="3552"/>
              <a:ext cx="780" cy="618"/>
            </a:xfrm>
            <a:prstGeom prst="rect">
              <a:avLst/>
            </a:prstGeom>
            <a:noFill/>
          </p:spPr>
        </p:pic>
      </p:grpSp>
      <p:grpSp>
        <p:nvGrpSpPr>
          <p:cNvPr id="3" name="Group 16"/>
          <p:cNvGrpSpPr>
            <a:grpSpLocks/>
          </p:cNvGrpSpPr>
          <p:nvPr/>
        </p:nvGrpSpPr>
        <p:grpSpPr bwMode="auto">
          <a:xfrm>
            <a:off x="6933596" y="2643188"/>
            <a:ext cx="1266976" cy="1401961"/>
            <a:chOff x="4416" y="528"/>
            <a:chExt cx="838" cy="942"/>
          </a:xfrm>
        </p:grpSpPr>
        <p:pic>
          <p:nvPicPr>
            <p:cNvPr id="206865" name="Picture 17"/>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4416" y="1008"/>
              <a:ext cx="426" cy="462"/>
            </a:xfrm>
            <a:prstGeom prst="rect">
              <a:avLst/>
            </a:prstGeom>
            <a:noFill/>
            <a:ln w="12700">
              <a:noFill/>
              <a:miter lim="800000"/>
              <a:headEnd/>
              <a:tailEnd/>
            </a:ln>
            <a:effectLst/>
          </p:spPr>
        </p:pic>
        <p:pic>
          <p:nvPicPr>
            <p:cNvPr id="206866" name="Picture 18"/>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4600" y="528"/>
              <a:ext cx="654" cy="666"/>
            </a:xfrm>
            <a:prstGeom prst="rect">
              <a:avLst/>
            </a:prstGeom>
            <a:noFill/>
            <a:ln w="12700">
              <a:noFill/>
              <a:miter lim="800000"/>
              <a:headEnd/>
              <a:tailEnd/>
            </a:ln>
            <a:effectLst/>
          </p:spPr>
        </p:pic>
      </p:grpSp>
      <p:sp>
        <p:nvSpPr>
          <p:cNvPr id="206867" name="Text Box 19"/>
          <p:cNvSpPr txBox="1">
            <a:spLocks noChangeArrowheads="1"/>
          </p:cNvSpPr>
          <p:nvPr/>
        </p:nvSpPr>
        <p:spPr bwMode="auto">
          <a:xfrm>
            <a:off x="7270751" y="3354586"/>
            <a:ext cx="1684704" cy="841391"/>
          </a:xfrm>
          <a:prstGeom prst="rect">
            <a:avLst/>
          </a:prstGeom>
          <a:noFill/>
          <a:ln w="12700">
            <a:noFill/>
            <a:miter lim="800000"/>
            <a:headEnd/>
            <a:tailEnd/>
          </a:ln>
          <a:effectLst/>
        </p:spPr>
        <p:txBody>
          <a:bodyPr wrap="none" lIns="86493" tIns="43247" rIns="86493" bIns="43247">
            <a:spAutoFit/>
          </a:bodyPr>
          <a:lstStyle/>
          <a:p>
            <a:pPr>
              <a:lnSpc>
                <a:spcPct val="100000"/>
              </a:lnSpc>
            </a:pPr>
            <a:endParaRPr lang="en-US" sz="1500" i="1" dirty="0">
              <a:solidFill>
                <a:schemeClr val="accent2"/>
              </a:solidFill>
              <a:latin typeface="Arial" pitchFamily="34" charset="0"/>
            </a:endParaRPr>
          </a:p>
          <a:p>
            <a:pPr>
              <a:lnSpc>
                <a:spcPct val="100000"/>
              </a:lnSpc>
            </a:pPr>
            <a:r>
              <a:rPr lang="en-US" sz="1500" i="1" dirty="0">
                <a:solidFill>
                  <a:schemeClr val="accent2"/>
                </a:solidFill>
                <a:latin typeface="Arial" pitchFamily="34" charset="0"/>
              </a:rPr>
              <a:t>Coke Can</a:t>
            </a:r>
          </a:p>
          <a:p>
            <a:pPr>
              <a:lnSpc>
                <a:spcPct val="100000"/>
              </a:lnSpc>
            </a:pPr>
            <a:r>
              <a:rPr lang="en-US" sz="1500" i="1" dirty="0">
                <a:solidFill>
                  <a:schemeClr val="accent2"/>
                </a:solidFill>
                <a:latin typeface="Arial" pitchFamily="34" charset="0"/>
              </a:rPr>
              <a:t>to Space </a:t>
            </a:r>
            <a:r>
              <a:rPr lang="en-US" i="1" dirty="0">
                <a:solidFill>
                  <a:schemeClr val="accent2"/>
                </a:solidFill>
              </a:rPr>
              <a:t>$8,000</a:t>
            </a:r>
          </a:p>
        </p:txBody>
      </p:sp>
      <p:sp>
        <p:nvSpPr>
          <p:cNvPr id="206868" name="Text Box 20"/>
          <p:cNvSpPr txBox="1">
            <a:spLocks noChangeArrowheads="1"/>
          </p:cNvSpPr>
          <p:nvPr/>
        </p:nvSpPr>
        <p:spPr bwMode="auto">
          <a:xfrm>
            <a:off x="6096000" y="2000250"/>
            <a:ext cx="2612571" cy="795225"/>
          </a:xfrm>
          <a:prstGeom prst="rect">
            <a:avLst/>
          </a:prstGeom>
          <a:noFill/>
          <a:ln w="12700">
            <a:noFill/>
            <a:miter lim="800000"/>
            <a:headEnd/>
            <a:tailEnd/>
          </a:ln>
          <a:effectLst/>
        </p:spPr>
        <p:txBody>
          <a:bodyPr lIns="86493" tIns="43247" rIns="86493" bIns="43247">
            <a:spAutoFit/>
          </a:bodyPr>
          <a:lstStyle/>
          <a:p>
            <a:pPr algn="l">
              <a:lnSpc>
                <a:spcPct val="100000"/>
              </a:lnSpc>
            </a:pPr>
            <a:r>
              <a:rPr lang="en-US" sz="1500" i="1" dirty="0">
                <a:solidFill>
                  <a:schemeClr val="accent2"/>
                </a:solidFill>
                <a:latin typeface="Arial" pitchFamily="34" charset="0"/>
              </a:rPr>
              <a:t>Space System Cost Barrier: Access to Space</a:t>
            </a:r>
          </a:p>
          <a:p>
            <a:pPr algn="l">
              <a:lnSpc>
                <a:spcPct val="100000"/>
              </a:lnSpc>
            </a:pPr>
            <a:r>
              <a:rPr lang="en-US" sz="1500" i="1" dirty="0">
                <a:solidFill>
                  <a:schemeClr val="accent2"/>
                </a:solidFill>
                <a:latin typeface="Arial" pitchFamily="34" charset="0"/>
              </a:rPr>
              <a:t>$20,000/kg</a:t>
            </a:r>
          </a:p>
        </p:txBody>
      </p:sp>
      <p:sp>
        <p:nvSpPr>
          <p:cNvPr id="206869" name="Text Box 21"/>
          <p:cNvSpPr txBox="1">
            <a:spLocks noChangeArrowheads="1"/>
          </p:cNvSpPr>
          <p:nvPr/>
        </p:nvSpPr>
        <p:spPr bwMode="auto">
          <a:xfrm>
            <a:off x="290286" y="5214937"/>
            <a:ext cx="2234726" cy="564392"/>
          </a:xfrm>
          <a:prstGeom prst="rect">
            <a:avLst/>
          </a:prstGeom>
          <a:noFill/>
          <a:ln w="9525">
            <a:solidFill>
              <a:srgbClr val="FF0000"/>
            </a:solidFill>
            <a:miter lim="800000"/>
            <a:headEnd/>
            <a:tailEnd/>
          </a:ln>
          <a:effectLst/>
        </p:spPr>
        <p:txBody>
          <a:bodyPr wrap="none" lIns="86493" tIns="43247" rIns="86493" bIns="43247">
            <a:spAutoFit/>
          </a:bodyPr>
          <a:lstStyle/>
          <a:p>
            <a:pPr algn="l">
              <a:lnSpc>
                <a:spcPct val="100000"/>
              </a:lnSpc>
            </a:pPr>
            <a:r>
              <a:rPr lang="en-US" sz="1500" i="1" dirty="0">
                <a:solidFill>
                  <a:srgbClr val="000099"/>
                </a:solidFill>
                <a:latin typeface="Arial" pitchFamily="34" charset="0"/>
              </a:rPr>
              <a:t>Courtesy -  Dr. </a:t>
            </a:r>
            <a:r>
              <a:rPr lang="en-US" sz="1500" i="1" dirty="0" err="1">
                <a:solidFill>
                  <a:srgbClr val="000099"/>
                </a:solidFill>
                <a:latin typeface="Arial" pitchFamily="34" charset="0"/>
              </a:rPr>
              <a:t>Alok</a:t>
            </a:r>
            <a:r>
              <a:rPr lang="en-US" sz="1500" i="1" dirty="0">
                <a:solidFill>
                  <a:srgbClr val="000099"/>
                </a:solidFill>
                <a:latin typeface="Arial" pitchFamily="34" charset="0"/>
              </a:rPr>
              <a:t> Das</a:t>
            </a:r>
          </a:p>
          <a:p>
            <a:pPr algn="l">
              <a:lnSpc>
                <a:spcPct val="100000"/>
              </a:lnSpc>
            </a:pPr>
            <a:r>
              <a:rPr lang="en-US" sz="1500" i="1" dirty="0">
                <a:solidFill>
                  <a:srgbClr val="000099"/>
                </a:solidFill>
                <a:latin typeface="Arial" pitchFamily="34" charset="0"/>
              </a:rPr>
              <a:t>AFRL Space Vehicles</a:t>
            </a:r>
          </a:p>
        </p:txBody>
      </p:sp>
      <p:sp>
        <p:nvSpPr>
          <p:cNvPr id="206870" name="Text Box 22"/>
          <p:cNvSpPr txBox="1">
            <a:spLocks noChangeArrowheads="1"/>
          </p:cNvSpPr>
          <p:nvPr/>
        </p:nvSpPr>
        <p:spPr bwMode="auto">
          <a:xfrm>
            <a:off x="435429" y="6000750"/>
            <a:ext cx="8345714" cy="641336"/>
          </a:xfrm>
          <a:prstGeom prst="rect">
            <a:avLst/>
          </a:prstGeom>
          <a:solidFill>
            <a:srgbClr val="FFCC00"/>
          </a:solidFill>
          <a:ln w="12700">
            <a:solidFill>
              <a:schemeClr val="accent2"/>
            </a:solidFill>
            <a:miter lim="800000"/>
            <a:headEnd/>
            <a:tailEnd/>
          </a:ln>
          <a:effectLst/>
        </p:spPr>
        <p:txBody>
          <a:bodyPr lIns="86493" tIns="43247" rIns="86493" bIns="43247">
            <a:spAutoFit/>
          </a:bodyPr>
          <a:lstStyle/>
          <a:p>
            <a:pPr algn="l"/>
            <a:r>
              <a:rPr lang="en-US">
                <a:solidFill>
                  <a:schemeClr val="accent2"/>
                </a:solidFill>
              </a:rPr>
              <a:t>“If you're not failing every now and again, it's a sign you're not doing anything very innovative”  - Woody Allen</a:t>
            </a:r>
          </a:p>
        </p:txBody>
      </p:sp>
      <p:sp>
        <p:nvSpPr>
          <p:cNvPr id="206859" name="AutoShape 11"/>
          <p:cNvSpPr>
            <a:spLocks noChangeArrowheads="1"/>
          </p:cNvSpPr>
          <p:nvPr/>
        </p:nvSpPr>
        <p:spPr bwMode="auto">
          <a:xfrm>
            <a:off x="2685143" y="3929062"/>
            <a:ext cx="508000" cy="1071563"/>
          </a:xfrm>
          <a:prstGeom prst="downArrow">
            <a:avLst>
              <a:gd name="adj1" fmla="val 54759"/>
              <a:gd name="adj2" fmla="val 72619"/>
            </a:avLst>
          </a:prstGeom>
          <a:gradFill rotWithShape="0">
            <a:gsLst>
              <a:gs pos="0">
                <a:srgbClr val="FFFFFF"/>
              </a:gs>
              <a:gs pos="100000">
                <a:schemeClr val="hlink"/>
              </a:gs>
            </a:gsLst>
            <a:lin ang="5400000" scaled="1"/>
          </a:gradFill>
          <a:ln w="12700">
            <a:noFill/>
            <a:miter lim="800000"/>
            <a:headEnd/>
            <a:tailEnd/>
          </a:ln>
          <a:effectLst/>
        </p:spPr>
        <p:txBody>
          <a:bodyPr wrap="none" lIns="86493" tIns="43247" rIns="86493" bIns="43247" anchor="ctr"/>
          <a:lstStyle/>
          <a:p>
            <a:endParaRPr lang="en-US"/>
          </a:p>
        </p:txBody>
      </p:sp>
      <p:sp>
        <p:nvSpPr>
          <p:cNvPr id="206860" name="Text Box 12"/>
          <p:cNvSpPr txBox="1">
            <a:spLocks noChangeArrowheads="1"/>
          </p:cNvSpPr>
          <p:nvPr/>
        </p:nvSpPr>
        <p:spPr bwMode="auto">
          <a:xfrm>
            <a:off x="1670656" y="4153794"/>
            <a:ext cx="1162125" cy="641336"/>
          </a:xfrm>
          <a:prstGeom prst="rect">
            <a:avLst/>
          </a:prstGeom>
          <a:noFill/>
          <a:ln w="12700">
            <a:noFill/>
            <a:miter lim="800000"/>
            <a:headEnd/>
            <a:tailEnd/>
          </a:ln>
          <a:effectLst/>
        </p:spPr>
        <p:txBody>
          <a:bodyPr wrap="none" lIns="86493" tIns="43247" rIns="86493" bIns="43247">
            <a:spAutoFit/>
          </a:bodyPr>
          <a:lstStyle/>
          <a:p>
            <a:pPr>
              <a:lnSpc>
                <a:spcPct val="100000"/>
              </a:lnSpc>
            </a:pPr>
            <a:r>
              <a:rPr lang="en-US">
                <a:solidFill>
                  <a:schemeClr val="accent2"/>
                </a:solidFill>
                <a:latin typeface="Arial" pitchFamily="34" charset="0"/>
              </a:rPr>
              <a:t>Paradigm</a:t>
            </a:r>
          </a:p>
          <a:p>
            <a:pPr>
              <a:lnSpc>
                <a:spcPct val="100000"/>
              </a:lnSpc>
            </a:pPr>
            <a:r>
              <a:rPr lang="en-US">
                <a:solidFill>
                  <a:schemeClr val="accent2"/>
                </a:solidFill>
                <a:latin typeface="Arial" pitchFamily="34" charset="0"/>
              </a:rPr>
              <a:t>Shift</a:t>
            </a:r>
          </a:p>
        </p:txBody>
      </p:sp>
      <p:sp>
        <p:nvSpPr>
          <p:cNvPr id="206872" name="Text Box 24"/>
          <p:cNvSpPr txBox="1">
            <a:spLocks noChangeArrowheads="1"/>
          </p:cNvSpPr>
          <p:nvPr/>
        </p:nvSpPr>
        <p:spPr bwMode="auto">
          <a:xfrm>
            <a:off x="435429" y="1357313"/>
            <a:ext cx="8200571" cy="641336"/>
          </a:xfrm>
          <a:prstGeom prst="rect">
            <a:avLst/>
          </a:prstGeom>
          <a:solidFill>
            <a:srgbClr val="FFCC00"/>
          </a:solidFill>
          <a:ln w="12700">
            <a:solidFill>
              <a:schemeClr val="accent2"/>
            </a:solidFill>
            <a:miter lim="800000"/>
            <a:headEnd/>
            <a:tailEnd/>
          </a:ln>
          <a:effectLst/>
        </p:spPr>
        <p:txBody>
          <a:bodyPr lIns="86493" tIns="43247" rIns="86493" bIns="43247">
            <a:spAutoFit/>
          </a:bodyPr>
          <a:lstStyle/>
          <a:p>
            <a:pPr algn="l"/>
            <a:r>
              <a:rPr lang="en-US" i="1"/>
              <a:t>“… so many out-of-the-way things had happened lately that Alice had begun to think that very few things indeed were really impossible.” - Alice in Wonderland </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008" name="AutoShape 24"/>
          <p:cNvSpPr>
            <a:spLocks noChangeArrowheads="1"/>
          </p:cNvSpPr>
          <p:nvPr/>
        </p:nvSpPr>
        <p:spPr bwMode="auto">
          <a:xfrm>
            <a:off x="6894286" y="5643563"/>
            <a:ext cx="1524000" cy="857250"/>
          </a:xfrm>
          <a:prstGeom prst="roundRect">
            <a:avLst>
              <a:gd name="adj" fmla="val 16667"/>
            </a:avLst>
          </a:prstGeom>
          <a:gradFill rotWithShape="0">
            <a:gsLst>
              <a:gs pos="0">
                <a:srgbClr val="FFE87C">
                  <a:gamma/>
                  <a:shade val="66275"/>
                  <a:invGamma/>
                </a:srgbClr>
              </a:gs>
              <a:gs pos="50000">
                <a:srgbClr val="FFE87C"/>
              </a:gs>
              <a:gs pos="100000">
                <a:srgbClr val="FFE87C">
                  <a:gamma/>
                  <a:shade val="66275"/>
                  <a:invGamma/>
                </a:srgbClr>
              </a:gs>
            </a:gsLst>
            <a:lin ang="18900000" scaled="1"/>
          </a:gradFill>
          <a:ln w="12700">
            <a:solidFill>
              <a:srgbClr val="000066"/>
            </a:solidFill>
            <a:round/>
            <a:headEnd/>
            <a:tailEnd/>
          </a:ln>
          <a:effectLst/>
        </p:spPr>
        <p:txBody>
          <a:bodyPr lIns="86493" tIns="43247" rIns="86493" bIns="43247" anchor="ctr"/>
          <a:lstStyle/>
          <a:p>
            <a:r>
              <a:rPr lang="en-US">
                <a:solidFill>
                  <a:schemeClr val="accent2"/>
                </a:solidFill>
              </a:rPr>
              <a:t>Final design</a:t>
            </a:r>
          </a:p>
        </p:txBody>
      </p:sp>
      <p:sp>
        <p:nvSpPr>
          <p:cNvPr id="170007" name="AutoShape 23"/>
          <p:cNvSpPr>
            <a:spLocks noChangeArrowheads="1"/>
          </p:cNvSpPr>
          <p:nvPr/>
        </p:nvSpPr>
        <p:spPr bwMode="auto">
          <a:xfrm rot="5400000">
            <a:off x="7226527" y="5319259"/>
            <a:ext cx="714375" cy="362857"/>
          </a:xfrm>
          <a:prstGeom prst="rightArrow">
            <a:avLst>
              <a:gd name="adj1" fmla="val 50000"/>
              <a:gd name="adj2" fmla="val 50000"/>
            </a:avLst>
          </a:prstGeom>
          <a:gradFill rotWithShape="0">
            <a:gsLst>
              <a:gs pos="0">
                <a:srgbClr val="FFE87C">
                  <a:gamma/>
                  <a:shade val="66275"/>
                  <a:invGamma/>
                </a:srgbClr>
              </a:gs>
              <a:gs pos="50000">
                <a:srgbClr val="FFE87C"/>
              </a:gs>
              <a:gs pos="100000">
                <a:srgbClr val="FFE87C">
                  <a:gamma/>
                  <a:shade val="66275"/>
                  <a:invGamma/>
                </a:srgbClr>
              </a:gs>
            </a:gsLst>
            <a:lin ang="18900000" scaled="1"/>
          </a:gradFill>
          <a:ln w="12700">
            <a:solidFill>
              <a:srgbClr val="000066"/>
            </a:solidFill>
            <a:miter lim="800000"/>
            <a:headEnd/>
            <a:tailEnd/>
          </a:ln>
          <a:effectLst/>
        </p:spPr>
        <p:txBody>
          <a:bodyPr wrap="none" lIns="86493" tIns="43247" rIns="86493" bIns="43247" anchor="ctr"/>
          <a:lstStyle/>
          <a:p>
            <a:endParaRPr lang="en-US"/>
          </a:p>
        </p:txBody>
      </p:sp>
      <p:sp>
        <p:nvSpPr>
          <p:cNvPr id="170006" name="AutoShape 22"/>
          <p:cNvSpPr>
            <a:spLocks noChangeArrowheads="1"/>
          </p:cNvSpPr>
          <p:nvPr/>
        </p:nvSpPr>
        <p:spPr bwMode="auto">
          <a:xfrm>
            <a:off x="6821714" y="4429125"/>
            <a:ext cx="1524000" cy="857250"/>
          </a:xfrm>
          <a:prstGeom prst="roundRect">
            <a:avLst>
              <a:gd name="adj" fmla="val 16667"/>
            </a:avLst>
          </a:prstGeom>
          <a:gradFill rotWithShape="0">
            <a:gsLst>
              <a:gs pos="0">
                <a:srgbClr val="FFE87C">
                  <a:gamma/>
                  <a:shade val="66275"/>
                  <a:invGamma/>
                </a:srgbClr>
              </a:gs>
              <a:gs pos="50000">
                <a:srgbClr val="FFE87C"/>
              </a:gs>
              <a:gs pos="100000">
                <a:srgbClr val="FFE87C">
                  <a:gamma/>
                  <a:shade val="66275"/>
                  <a:invGamma/>
                </a:srgbClr>
              </a:gs>
            </a:gsLst>
            <a:lin ang="18900000" scaled="1"/>
          </a:gradFill>
          <a:ln w="12700">
            <a:solidFill>
              <a:srgbClr val="000066"/>
            </a:solidFill>
            <a:round/>
            <a:headEnd/>
            <a:tailEnd/>
          </a:ln>
          <a:effectLst/>
        </p:spPr>
        <p:txBody>
          <a:bodyPr lIns="86493" tIns="43247" rIns="86493" bIns="43247" anchor="ctr"/>
          <a:lstStyle/>
          <a:p>
            <a:r>
              <a:rPr lang="en-US">
                <a:solidFill>
                  <a:schemeClr val="accent2"/>
                </a:solidFill>
              </a:rPr>
              <a:t>Detailed design</a:t>
            </a:r>
          </a:p>
        </p:txBody>
      </p:sp>
      <p:sp>
        <p:nvSpPr>
          <p:cNvPr id="170005" name="AutoShape 21"/>
          <p:cNvSpPr>
            <a:spLocks noChangeArrowheads="1"/>
          </p:cNvSpPr>
          <p:nvPr/>
        </p:nvSpPr>
        <p:spPr bwMode="auto">
          <a:xfrm>
            <a:off x="6168572" y="4786312"/>
            <a:ext cx="725714" cy="357188"/>
          </a:xfrm>
          <a:prstGeom prst="rightArrow">
            <a:avLst>
              <a:gd name="adj1" fmla="val 50000"/>
              <a:gd name="adj2" fmla="val 50000"/>
            </a:avLst>
          </a:prstGeom>
          <a:gradFill rotWithShape="0">
            <a:gsLst>
              <a:gs pos="0">
                <a:srgbClr val="FFE87C">
                  <a:gamma/>
                  <a:shade val="66275"/>
                  <a:invGamma/>
                </a:srgbClr>
              </a:gs>
              <a:gs pos="50000">
                <a:srgbClr val="FFE87C"/>
              </a:gs>
              <a:gs pos="100000">
                <a:srgbClr val="FFE87C">
                  <a:gamma/>
                  <a:shade val="66275"/>
                  <a:invGamma/>
                </a:srgbClr>
              </a:gs>
            </a:gsLst>
            <a:lin ang="18900000" scaled="1"/>
          </a:gradFill>
          <a:ln w="12700">
            <a:solidFill>
              <a:srgbClr val="000066"/>
            </a:solidFill>
            <a:miter lim="800000"/>
            <a:headEnd/>
            <a:tailEnd/>
          </a:ln>
          <a:effectLst/>
        </p:spPr>
        <p:txBody>
          <a:bodyPr wrap="none" lIns="86493" tIns="43247" rIns="86493" bIns="43247" anchor="ctr"/>
          <a:lstStyle/>
          <a:p>
            <a:endParaRPr lang="en-US"/>
          </a:p>
        </p:txBody>
      </p:sp>
      <p:sp>
        <p:nvSpPr>
          <p:cNvPr id="170000" name="AutoShape 16"/>
          <p:cNvSpPr>
            <a:spLocks noChangeArrowheads="1"/>
          </p:cNvSpPr>
          <p:nvPr/>
        </p:nvSpPr>
        <p:spPr bwMode="auto">
          <a:xfrm>
            <a:off x="4789714" y="4429125"/>
            <a:ext cx="1524000" cy="857250"/>
          </a:xfrm>
          <a:prstGeom prst="roundRect">
            <a:avLst>
              <a:gd name="adj" fmla="val 16667"/>
            </a:avLst>
          </a:prstGeom>
          <a:gradFill rotWithShape="0">
            <a:gsLst>
              <a:gs pos="0">
                <a:srgbClr val="FFE87C">
                  <a:gamma/>
                  <a:shade val="66275"/>
                  <a:invGamma/>
                </a:srgbClr>
              </a:gs>
              <a:gs pos="50000">
                <a:srgbClr val="FFE87C"/>
              </a:gs>
              <a:gs pos="100000">
                <a:srgbClr val="FFE87C">
                  <a:gamma/>
                  <a:shade val="66275"/>
                  <a:invGamma/>
                </a:srgbClr>
              </a:gs>
            </a:gsLst>
            <a:lin ang="18900000" scaled="1"/>
          </a:gradFill>
          <a:ln w="12700">
            <a:solidFill>
              <a:srgbClr val="000066"/>
            </a:solidFill>
            <a:round/>
            <a:headEnd/>
            <a:tailEnd/>
          </a:ln>
          <a:effectLst/>
        </p:spPr>
        <p:txBody>
          <a:bodyPr lIns="86493" tIns="43247" rIns="86493" bIns="43247" anchor="ctr"/>
          <a:lstStyle/>
          <a:p>
            <a:r>
              <a:rPr lang="en-US">
                <a:solidFill>
                  <a:schemeClr val="accent2"/>
                </a:solidFill>
              </a:rPr>
              <a:t>Preliminary design</a:t>
            </a:r>
          </a:p>
        </p:txBody>
      </p:sp>
      <p:sp>
        <p:nvSpPr>
          <p:cNvPr id="170001" name="AutoShape 17"/>
          <p:cNvSpPr>
            <a:spLocks noChangeArrowheads="1"/>
          </p:cNvSpPr>
          <p:nvPr/>
        </p:nvSpPr>
        <p:spPr bwMode="auto">
          <a:xfrm>
            <a:off x="4136572" y="4714875"/>
            <a:ext cx="725714" cy="357188"/>
          </a:xfrm>
          <a:prstGeom prst="rightArrow">
            <a:avLst>
              <a:gd name="adj1" fmla="val 50000"/>
              <a:gd name="adj2" fmla="val 50000"/>
            </a:avLst>
          </a:prstGeom>
          <a:gradFill rotWithShape="0">
            <a:gsLst>
              <a:gs pos="0">
                <a:srgbClr val="FFE87C">
                  <a:gamma/>
                  <a:shade val="66275"/>
                  <a:invGamma/>
                </a:srgbClr>
              </a:gs>
              <a:gs pos="50000">
                <a:srgbClr val="FFE87C"/>
              </a:gs>
              <a:gs pos="100000">
                <a:srgbClr val="FFE87C">
                  <a:gamma/>
                  <a:shade val="66275"/>
                  <a:invGamma/>
                </a:srgbClr>
              </a:gs>
            </a:gsLst>
            <a:lin ang="18900000" scaled="1"/>
          </a:gradFill>
          <a:ln w="12700">
            <a:solidFill>
              <a:srgbClr val="000066"/>
            </a:solidFill>
            <a:miter lim="800000"/>
            <a:headEnd/>
            <a:tailEnd/>
          </a:ln>
          <a:effectLst/>
        </p:spPr>
        <p:txBody>
          <a:bodyPr wrap="none" lIns="86493" tIns="43247" rIns="86493" bIns="43247" anchor="ctr"/>
          <a:lstStyle/>
          <a:p>
            <a:endParaRPr lang="en-US"/>
          </a:p>
        </p:txBody>
      </p:sp>
      <p:sp>
        <p:nvSpPr>
          <p:cNvPr id="169988" name="Rectangle 4"/>
          <p:cNvSpPr>
            <a:spLocks noGrp="1" noChangeArrowheads="1"/>
          </p:cNvSpPr>
          <p:nvPr>
            <p:ph type="title"/>
          </p:nvPr>
        </p:nvSpPr>
        <p:spPr>
          <a:xfrm>
            <a:off x="1524000" y="500063"/>
            <a:ext cx="7257143" cy="428625"/>
          </a:xfrm>
        </p:spPr>
        <p:txBody>
          <a:bodyPr>
            <a:normAutofit fontScale="90000"/>
          </a:bodyPr>
          <a:lstStyle/>
          <a:p>
            <a:r>
              <a:rPr lang="en-US" sz="2500" dirty="0"/>
              <a:t>What do I mean when I say “design something?”</a:t>
            </a:r>
          </a:p>
        </p:txBody>
      </p:sp>
      <p:grpSp>
        <p:nvGrpSpPr>
          <p:cNvPr id="2" name="Group 19"/>
          <p:cNvGrpSpPr>
            <a:grpSpLocks/>
          </p:cNvGrpSpPr>
          <p:nvPr/>
        </p:nvGrpSpPr>
        <p:grpSpPr bwMode="auto">
          <a:xfrm>
            <a:off x="1524000" y="1357313"/>
            <a:ext cx="5866190" cy="1473399"/>
            <a:chOff x="816" y="912"/>
            <a:chExt cx="3880" cy="990"/>
          </a:xfrm>
        </p:grpSpPr>
        <p:sp>
          <p:nvSpPr>
            <p:cNvPr id="169990" name="Text Box 6"/>
            <p:cNvSpPr txBox="1">
              <a:spLocks noChangeArrowheads="1"/>
            </p:cNvSpPr>
            <p:nvPr/>
          </p:nvSpPr>
          <p:spPr bwMode="auto">
            <a:xfrm>
              <a:off x="816" y="1440"/>
              <a:ext cx="1152" cy="414"/>
            </a:xfrm>
            <a:prstGeom prst="rect">
              <a:avLst/>
            </a:prstGeom>
            <a:solidFill>
              <a:srgbClr val="FFFF66"/>
            </a:solidFill>
            <a:ln w="12700">
              <a:solidFill>
                <a:srgbClr val="000066"/>
              </a:solidFill>
              <a:miter lim="800000"/>
              <a:headEnd/>
              <a:tailEnd/>
            </a:ln>
            <a:effectLst/>
          </p:spPr>
          <p:txBody>
            <a:bodyPr wrap="none">
              <a:spAutoFit/>
            </a:bodyPr>
            <a:lstStyle/>
            <a:p>
              <a:r>
                <a:rPr lang="en-US" sz="3400" dirty="0">
                  <a:solidFill>
                    <a:schemeClr val="accent2"/>
                  </a:solidFill>
                </a:rPr>
                <a:t>Designer</a:t>
              </a:r>
            </a:p>
          </p:txBody>
        </p:sp>
        <p:sp>
          <p:nvSpPr>
            <p:cNvPr id="169991" name="Text Box 7"/>
            <p:cNvSpPr txBox="1">
              <a:spLocks noChangeArrowheads="1"/>
            </p:cNvSpPr>
            <p:nvPr/>
          </p:nvSpPr>
          <p:spPr bwMode="auto">
            <a:xfrm>
              <a:off x="4032" y="1488"/>
              <a:ext cx="664" cy="414"/>
            </a:xfrm>
            <a:prstGeom prst="rect">
              <a:avLst/>
            </a:prstGeom>
            <a:solidFill>
              <a:srgbClr val="FFFF66"/>
            </a:solidFill>
            <a:ln w="12700">
              <a:solidFill>
                <a:srgbClr val="000066"/>
              </a:solidFill>
              <a:miter lim="800000"/>
              <a:headEnd/>
              <a:tailEnd/>
            </a:ln>
            <a:effectLst/>
          </p:spPr>
          <p:txBody>
            <a:bodyPr wrap="none">
              <a:spAutoFit/>
            </a:bodyPr>
            <a:lstStyle/>
            <a:p>
              <a:r>
                <a:rPr lang="en-US" sz="3400" dirty="0">
                  <a:solidFill>
                    <a:schemeClr val="accent2"/>
                  </a:solidFill>
                </a:rPr>
                <a:t>User</a:t>
              </a:r>
            </a:p>
          </p:txBody>
        </p:sp>
        <p:grpSp>
          <p:nvGrpSpPr>
            <p:cNvPr id="3" name="Group 18"/>
            <p:cNvGrpSpPr>
              <a:grpSpLocks/>
            </p:cNvGrpSpPr>
            <p:nvPr/>
          </p:nvGrpSpPr>
          <p:grpSpPr bwMode="auto">
            <a:xfrm>
              <a:off x="1920" y="912"/>
              <a:ext cx="1516" cy="672"/>
              <a:chOff x="1920" y="912"/>
              <a:chExt cx="1516" cy="672"/>
            </a:xfrm>
          </p:grpSpPr>
          <p:sp>
            <p:nvSpPr>
              <p:cNvPr id="169989" name="Text Box 5"/>
              <p:cNvSpPr txBox="1">
                <a:spLocks noChangeArrowheads="1"/>
              </p:cNvSpPr>
              <p:nvPr/>
            </p:nvSpPr>
            <p:spPr bwMode="auto">
              <a:xfrm>
                <a:off x="2640" y="912"/>
                <a:ext cx="796" cy="414"/>
              </a:xfrm>
              <a:prstGeom prst="rect">
                <a:avLst/>
              </a:prstGeom>
              <a:solidFill>
                <a:srgbClr val="FFFF66"/>
              </a:solidFill>
              <a:ln w="12700">
                <a:solidFill>
                  <a:srgbClr val="000066"/>
                </a:solidFill>
                <a:miter lim="800000"/>
                <a:headEnd/>
                <a:tailEnd/>
              </a:ln>
              <a:effectLst/>
            </p:spPr>
            <p:txBody>
              <a:bodyPr wrap="none">
                <a:spAutoFit/>
              </a:bodyPr>
              <a:lstStyle/>
              <a:p>
                <a:r>
                  <a:rPr lang="en-US" sz="3400" dirty="0">
                    <a:solidFill>
                      <a:schemeClr val="accent2"/>
                    </a:solidFill>
                  </a:rPr>
                  <a:t>Client</a:t>
                </a:r>
              </a:p>
            </p:txBody>
          </p:sp>
          <p:sp>
            <p:nvSpPr>
              <p:cNvPr id="169992" name="Line 8"/>
              <p:cNvSpPr>
                <a:spLocks noChangeShapeType="1"/>
              </p:cNvSpPr>
              <p:nvPr/>
            </p:nvSpPr>
            <p:spPr bwMode="auto">
              <a:xfrm flipV="1">
                <a:off x="1920" y="1152"/>
                <a:ext cx="720" cy="432"/>
              </a:xfrm>
              <a:prstGeom prst="line">
                <a:avLst/>
              </a:prstGeom>
              <a:noFill/>
              <a:ln w="76200">
                <a:solidFill>
                  <a:srgbClr val="000066"/>
                </a:solidFill>
                <a:round/>
                <a:headEnd type="triangle" w="med" len="med"/>
                <a:tailEnd type="triangle" w="med" len="med"/>
              </a:ln>
              <a:effectLst/>
            </p:spPr>
            <p:txBody>
              <a:bodyPr wrap="none" anchor="ctr"/>
              <a:lstStyle/>
              <a:p>
                <a:endParaRPr lang="en-US"/>
              </a:p>
            </p:txBody>
          </p:sp>
        </p:grpSp>
        <p:sp>
          <p:nvSpPr>
            <p:cNvPr id="169993" name="Line 9"/>
            <p:cNvSpPr>
              <a:spLocks noChangeShapeType="1"/>
            </p:cNvSpPr>
            <p:nvPr/>
          </p:nvSpPr>
          <p:spPr bwMode="auto">
            <a:xfrm>
              <a:off x="3408" y="1104"/>
              <a:ext cx="720" cy="432"/>
            </a:xfrm>
            <a:prstGeom prst="line">
              <a:avLst/>
            </a:prstGeom>
            <a:noFill/>
            <a:ln w="76200">
              <a:solidFill>
                <a:srgbClr val="000066"/>
              </a:solidFill>
              <a:round/>
              <a:headEnd type="triangle" w="med" len="med"/>
              <a:tailEnd type="triangle" w="med" len="med"/>
            </a:ln>
            <a:effectLst/>
          </p:spPr>
          <p:txBody>
            <a:bodyPr wrap="none" anchor="ctr"/>
            <a:lstStyle/>
            <a:p>
              <a:endParaRPr lang="en-US"/>
            </a:p>
          </p:txBody>
        </p:sp>
        <p:sp>
          <p:nvSpPr>
            <p:cNvPr id="169994" name="Line 10"/>
            <p:cNvSpPr>
              <a:spLocks noChangeShapeType="1"/>
            </p:cNvSpPr>
            <p:nvPr/>
          </p:nvSpPr>
          <p:spPr bwMode="auto">
            <a:xfrm flipV="1">
              <a:off x="1968" y="1680"/>
              <a:ext cx="2112" cy="0"/>
            </a:xfrm>
            <a:prstGeom prst="line">
              <a:avLst/>
            </a:prstGeom>
            <a:noFill/>
            <a:ln w="76200">
              <a:solidFill>
                <a:srgbClr val="000066"/>
              </a:solidFill>
              <a:round/>
              <a:headEnd type="triangle" w="med" len="med"/>
              <a:tailEnd type="triangle" w="med" len="med"/>
            </a:ln>
            <a:effectLst/>
          </p:spPr>
          <p:txBody>
            <a:bodyPr wrap="none" anchor="ctr"/>
            <a:lstStyle/>
            <a:p>
              <a:endParaRPr lang="en-US"/>
            </a:p>
          </p:txBody>
        </p:sp>
      </p:grpSp>
      <p:sp>
        <p:nvSpPr>
          <p:cNvPr id="169996" name="Text Box 12"/>
          <p:cNvSpPr txBox="1">
            <a:spLocks noChangeArrowheads="1"/>
          </p:cNvSpPr>
          <p:nvPr/>
        </p:nvSpPr>
        <p:spPr bwMode="auto">
          <a:xfrm>
            <a:off x="1378858" y="3000375"/>
            <a:ext cx="6439203" cy="918335"/>
          </a:xfrm>
          <a:prstGeom prst="rect">
            <a:avLst/>
          </a:prstGeom>
          <a:solidFill>
            <a:srgbClr val="FFFF66"/>
          </a:solidFill>
          <a:ln w="12700">
            <a:solidFill>
              <a:srgbClr val="000066"/>
            </a:solidFill>
            <a:miter lim="800000"/>
            <a:headEnd/>
            <a:tailEnd/>
          </a:ln>
          <a:effectLst/>
        </p:spPr>
        <p:txBody>
          <a:bodyPr lIns="86493" tIns="43247" rIns="86493" bIns="43247">
            <a:spAutoFit/>
          </a:bodyPr>
          <a:lstStyle/>
          <a:p>
            <a:pPr algn="l"/>
            <a:r>
              <a:rPr lang="en-US">
                <a:solidFill>
                  <a:schemeClr val="accent2"/>
                </a:solidFill>
              </a:rPr>
              <a:t>Engineering design – systematic, intelligent generation and evaluation of </a:t>
            </a:r>
            <a:r>
              <a:rPr lang="en-US" u="sng">
                <a:solidFill>
                  <a:schemeClr val="accent2"/>
                </a:solidFill>
              </a:rPr>
              <a:t>specifications for artifacts</a:t>
            </a:r>
            <a:r>
              <a:rPr lang="en-US">
                <a:solidFill>
                  <a:schemeClr val="accent2"/>
                </a:solidFill>
              </a:rPr>
              <a:t> whose form and function achieve stated objectives and satisfy specified constraints</a:t>
            </a:r>
          </a:p>
        </p:txBody>
      </p:sp>
      <p:grpSp>
        <p:nvGrpSpPr>
          <p:cNvPr id="4" name="Group 20"/>
          <p:cNvGrpSpPr>
            <a:grpSpLocks/>
          </p:cNvGrpSpPr>
          <p:nvPr/>
        </p:nvGrpSpPr>
        <p:grpSpPr bwMode="auto">
          <a:xfrm>
            <a:off x="290286" y="4214812"/>
            <a:ext cx="3991429" cy="1357313"/>
            <a:chOff x="432" y="3072"/>
            <a:chExt cx="2640" cy="912"/>
          </a:xfrm>
        </p:grpSpPr>
        <p:sp>
          <p:nvSpPr>
            <p:cNvPr id="169999" name="AutoShape 15"/>
            <p:cNvSpPr>
              <a:spLocks noChangeArrowheads="1"/>
            </p:cNvSpPr>
            <p:nvPr/>
          </p:nvSpPr>
          <p:spPr bwMode="auto">
            <a:xfrm>
              <a:off x="2064" y="3216"/>
              <a:ext cx="1008" cy="576"/>
            </a:xfrm>
            <a:prstGeom prst="roundRect">
              <a:avLst>
                <a:gd name="adj" fmla="val 16667"/>
              </a:avLst>
            </a:prstGeom>
            <a:gradFill rotWithShape="0">
              <a:gsLst>
                <a:gs pos="0">
                  <a:srgbClr val="FFE87C">
                    <a:gamma/>
                    <a:shade val="66275"/>
                    <a:invGamma/>
                  </a:srgbClr>
                </a:gs>
                <a:gs pos="50000">
                  <a:srgbClr val="FFE87C"/>
                </a:gs>
                <a:gs pos="100000">
                  <a:srgbClr val="FFE87C">
                    <a:gamma/>
                    <a:shade val="66275"/>
                    <a:invGamma/>
                  </a:srgbClr>
                </a:gs>
              </a:gsLst>
              <a:lin ang="18900000" scaled="1"/>
            </a:gradFill>
            <a:ln w="12700">
              <a:solidFill>
                <a:srgbClr val="000066"/>
              </a:solidFill>
              <a:round/>
              <a:headEnd/>
              <a:tailEnd/>
            </a:ln>
            <a:effectLst/>
          </p:spPr>
          <p:txBody>
            <a:bodyPr anchor="ctr"/>
            <a:lstStyle/>
            <a:p>
              <a:r>
                <a:rPr lang="en-US">
                  <a:solidFill>
                    <a:schemeClr val="accent2"/>
                  </a:solidFill>
                </a:rPr>
                <a:t>Conceptual design</a:t>
              </a:r>
            </a:p>
          </p:txBody>
        </p:sp>
        <p:sp>
          <p:nvSpPr>
            <p:cNvPr id="169998" name="AutoShape 14"/>
            <p:cNvSpPr>
              <a:spLocks noChangeArrowheads="1"/>
            </p:cNvSpPr>
            <p:nvPr/>
          </p:nvSpPr>
          <p:spPr bwMode="auto">
            <a:xfrm>
              <a:off x="1632" y="3408"/>
              <a:ext cx="480" cy="240"/>
            </a:xfrm>
            <a:prstGeom prst="rightArrow">
              <a:avLst>
                <a:gd name="adj1" fmla="val 50000"/>
                <a:gd name="adj2" fmla="val 50000"/>
              </a:avLst>
            </a:prstGeom>
            <a:gradFill rotWithShape="0">
              <a:gsLst>
                <a:gs pos="0">
                  <a:srgbClr val="FFE87C">
                    <a:gamma/>
                    <a:shade val="66275"/>
                    <a:invGamma/>
                  </a:srgbClr>
                </a:gs>
                <a:gs pos="50000">
                  <a:srgbClr val="FFE87C"/>
                </a:gs>
                <a:gs pos="100000">
                  <a:srgbClr val="FFE87C">
                    <a:gamma/>
                    <a:shade val="66275"/>
                    <a:invGamma/>
                  </a:srgbClr>
                </a:gs>
              </a:gsLst>
              <a:lin ang="18900000" scaled="1"/>
            </a:gradFill>
            <a:ln w="12700">
              <a:solidFill>
                <a:srgbClr val="000066"/>
              </a:solidFill>
              <a:miter lim="800000"/>
              <a:headEnd/>
              <a:tailEnd/>
            </a:ln>
            <a:effectLst/>
          </p:spPr>
          <p:txBody>
            <a:bodyPr wrap="none" anchor="ctr"/>
            <a:lstStyle/>
            <a:p>
              <a:endParaRPr lang="en-US"/>
            </a:p>
          </p:txBody>
        </p:sp>
        <p:sp>
          <p:nvSpPr>
            <p:cNvPr id="169997" name="Oval 13"/>
            <p:cNvSpPr>
              <a:spLocks noChangeArrowheads="1"/>
            </p:cNvSpPr>
            <p:nvPr/>
          </p:nvSpPr>
          <p:spPr bwMode="auto">
            <a:xfrm>
              <a:off x="432" y="3072"/>
              <a:ext cx="1248" cy="912"/>
            </a:xfrm>
            <a:prstGeom prst="ellipse">
              <a:avLst/>
            </a:prstGeom>
            <a:gradFill rotWithShape="0">
              <a:gsLst>
                <a:gs pos="0">
                  <a:srgbClr val="FFE87C">
                    <a:gamma/>
                    <a:shade val="66275"/>
                    <a:invGamma/>
                  </a:srgbClr>
                </a:gs>
                <a:gs pos="50000">
                  <a:srgbClr val="FFE87C"/>
                </a:gs>
                <a:gs pos="100000">
                  <a:srgbClr val="FFE87C">
                    <a:gamma/>
                    <a:shade val="66275"/>
                    <a:invGamma/>
                  </a:srgbClr>
                </a:gs>
              </a:gsLst>
              <a:lin ang="18900000" scaled="1"/>
            </a:gradFill>
            <a:ln w="12700">
              <a:noFill/>
              <a:round/>
              <a:headEnd/>
              <a:tailEnd/>
            </a:ln>
            <a:effectLst/>
          </p:spPr>
          <p:txBody>
            <a:bodyPr anchor="ctr"/>
            <a:lstStyle/>
            <a:p>
              <a:r>
                <a:rPr lang="en-US">
                  <a:solidFill>
                    <a:schemeClr val="accent2"/>
                  </a:solidFill>
                </a:rPr>
                <a:t>Client statement (need or capability)</a:t>
              </a:r>
            </a:p>
          </p:txBody>
        </p:sp>
      </p:grpSp>
      <p:cxnSp>
        <p:nvCxnSpPr>
          <p:cNvPr id="170012" name="AutoShape 28"/>
          <p:cNvCxnSpPr>
            <a:cxnSpLocks noChangeShapeType="1"/>
            <a:stCxn id="169999" idx="0"/>
            <a:endCxn id="169997" idx="0"/>
          </p:cNvCxnSpPr>
          <p:nvPr/>
        </p:nvCxnSpPr>
        <p:spPr bwMode="auto">
          <a:xfrm rot="5400000" flipH="1">
            <a:off x="2269558" y="3178969"/>
            <a:ext cx="214313" cy="2286000"/>
          </a:xfrm>
          <a:prstGeom prst="bentConnector3">
            <a:avLst>
              <a:gd name="adj1" fmla="val 200000"/>
            </a:avLst>
          </a:prstGeom>
          <a:noFill/>
          <a:ln w="57150">
            <a:solidFill>
              <a:srgbClr val="FF0000"/>
            </a:solidFill>
            <a:miter lim="800000"/>
            <a:headEnd/>
            <a:tailEnd type="triangle" w="med" len="med"/>
          </a:ln>
          <a:effectLst/>
        </p:spPr>
      </p:cxn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2" name="Rectangle 6"/>
          <p:cNvSpPr>
            <a:spLocks noGrp="1" noChangeArrowheads="1"/>
          </p:cNvSpPr>
          <p:nvPr>
            <p:ph type="title"/>
          </p:nvPr>
        </p:nvSpPr>
        <p:spPr/>
        <p:txBody>
          <a:bodyPr>
            <a:normAutofit fontScale="90000"/>
          </a:bodyPr>
          <a:lstStyle/>
          <a:p>
            <a:r>
              <a:rPr lang="en-US"/>
              <a:t>Product development and operation</a:t>
            </a:r>
          </a:p>
        </p:txBody>
      </p:sp>
      <p:sp>
        <p:nvSpPr>
          <p:cNvPr id="173063" name="Rectangle 7"/>
          <p:cNvSpPr>
            <a:spLocks noGrp="1" noChangeArrowheads="1"/>
          </p:cNvSpPr>
          <p:nvPr>
            <p:ph type="body" sz="half" idx="1"/>
          </p:nvPr>
        </p:nvSpPr>
        <p:spPr>
          <a:xfrm>
            <a:off x="145143" y="1330524"/>
            <a:ext cx="3628571" cy="5195590"/>
          </a:xfrm>
        </p:spPr>
        <p:txBody>
          <a:bodyPr/>
          <a:lstStyle/>
          <a:p>
            <a:r>
              <a:rPr lang="en-US" sz="1900" dirty="0"/>
              <a:t>The “fuzzy front”</a:t>
            </a:r>
          </a:p>
          <a:p>
            <a:pPr lvl="1"/>
            <a:r>
              <a:rPr lang="en-US" sz="1900" dirty="0"/>
              <a:t>A gleam in someone’s eye</a:t>
            </a:r>
          </a:p>
          <a:p>
            <a:pPr lvl="1"/>
            <a:r>
              <a:rPr lang="en-US" sz="1900" dirty="0"/>
              <a:t>An obvious need</a:t>
            </a:r>
          </a:p>
          <a:p>
            <a:pPr lvl="1"/>
            <a:r>
              <a:rPr lang="en-US" sz="1900" dirty="0"/>
              <a:t>New discovery</a:t>
            </a:r>
          </a:p>
          <a:p>
            <a:pPr lvl="1"/>
            <a:r>
              <a:rPr lang="en-US" sz="1900" dirty="0"/>
              <a:t>New capability</a:t>
            </a:r>
          </a:p>
          <a:p>
            <a:pPr lvl="1"/>
            <a:r>
              <a:rPr lang="en-US" sz="1900" dirty="0"/>
              <a:t>Advocacy </a:t>
            </a:r>
          </a:p>
          <a:p>
            <a:r>
              <a:rPr lang="en-US" sz="1900" dirty="0"/>
              <a:t>Generation of high level “mission”  or operational details and “paper napkin” concepts</a:t>
            </a:r>
          </a:p>
          <a:p>
            <a:r>
              <a:rPr lang="en-US" sz="1900" dirty="0"/>
              <a:t>Development of “systems level requirements”</a:t>
            </a:r>
          </a:p>
          <a:p>
            <a:r>
              <a:rPr lang="en-US" sz="1900" dirty="0"/>
              <a:t>Creation of viable concept</a:t>
            </a:r>
          </a:p>
          <a:p>
            <a:r>
              <a:rPr lang="en-US" sz="1900" dirty="0"/>
              <a:t>Permission to proceed</a:t>
            </a:r>
          </a:p>
          <a:p>
            <a:endParaRPr lang="en-US" sz="1900" dirty="0"/>
          </a:p>
          <a:p>
            <a:endParaRPr lang="en-US" sz="1900" dirty="0"/>
          </a:p>
        </p:txBody>
      </p:sp>
      <p:pic>
        <p:nvPicPr>
          <p:cNvPr id="173061" name="Picture 5" descr="systems figure"/>
          <p:cNvPicPr>
            <a:picLocks noChangeAspect="1" noChangeArrowheads="1"/>
          </p:cNvPicPr>
          <p:nvPr/>
        </p:nvPicPr>
        <p:blipFill>
          <a:blip r:embed="rId3"/>
          <a:srcRect/>
          <a:stretch>
            <a:fillRect/>
          </a:stretch>
        </p:blipFill>
        <p:spPr bwMode="auto">
          <a:xfrm>
            <a:off x="3773715" y="1357312"/>
            <a:ext cx="4974167" cy="5143500"/>
          </a:xfrm>
          <a:prstGeom prst="rect">
            <a:avLst/>
          </a:prstGeom>
          <a:noFill/>
          <a:ln w="9525">
            <a:noFill/>
            <a:miter lim="800000"/>
            <a:headEnd/>
            <a:tailEnd/>
          </a:ln>
        </p:spPr>
      </p:pic>
      <p:sp>
        <p:nvSpPr>
          <p:cNvPr id="173065" name="AutoShape 9"/>
          <p:cNvSpPr>
            <a:spLocks noChangeArrowheads="1"/>
          </p:cNvSpPr>
          <p:nvPr/>
        </p:nvSpPr>
        <p:spPr bwMode="auto">
          <a:xfrm>
            <a:off x="4281714" y="3000375"/>
            <a:ext cx="870857" cy="214313"/>
          </a:xfrm>
          <a:prstGeom prst="rightArrow">
            <a:avLst>
              <a:gd name="adj1" fmla="val 50000"/>
              <a:gd name="adj2" fmla="val 100000"/>
            </a:avLst>
          </a:prstGeom>
          <a:gradFill rotWithShape="1">
            <a:gsLst>
              <a:gs pos="0">
                <a:srgbClr val="FFCC00"/>
              </a:gs>
              <a:gs pos="100000">
                <a:srgbClr val="FF0000"/>
              </a:gs>
            </a:gsLst>
            <a:lin ang="5400000" scaled="1"/>
          </a:gradFill>
          <a:ln w="12700">
            <a:noFill/>
            <a:miter lim="800000"/>
            <a:headEnd/>
            <a:tailEnd/>
          </a:ln>
          <a:effectLst/>
        </p:spPr>
        <p:txBody>
          <a:bodyPr wrap="none" lIns="86493" tIns="43247" rIns="86493" bIns="43247" anchor="ctr"/>
          <a:lstStyle/>
          <a:p>
            <a:endParaRPr lang="en-US"/>
          </a:p>
        </p:txBody>
      </p:sp>
      <p:sp>
        <p:nvSpPr>
          <p:cNvPr id="173066" name="AutoShape 10"/>
          <p:cNvSpPr>
            <a:spLocks noChangeArrowheads="1"/>
          </p:cNvSpPr>
          <p:nvPr/>
        </p:nvSpPr>
        <p:spPr bwMode="auto">
          <a:xfrm>
            <a:off x="4499429" y="6357938"/>
            <a:ext cx="2612571" cy="142875"/>
          </a:xfrm>
          <a:prstGeom prst="rightArrow">
            <a:avLst>
              <a:gd name="adj1" fmla="val 50000"/>
              <a:gd name="adj2" fmla="val 450000"/>
            </a:avLst>
          </a:prstGeom>
          <a:gradFill rotWithShape="1">
            <a:gsLst>
              <a:gs pos="0">
                <a:srgbClr val="FFCC00"/>
              </a:gs>
              <a:gs pos="100000">
                <a:srgbClr val="FF0000"/>
              </a:gs>
            </a:gsLst>
            <a:lin ang="5400000" scaled="1"/>
          </a:gradFill>
          <a:ln w="12700">
            <a:noFill/>
            <a:miter lim="800000"/>
            <a:headEnd/>
            <a:tailEnd/>
          </a:ln>
          <a:effectLst/>
        </p:spPr>
        <p:txBody>
          <a:bodyPr wrap="none" lIns="86493" tIns="43247" rIns="86493" bIns="43247" anchor="ctr"/>
          <a:lstStyle/>
          <a:p>
            <a:endParaRPr lang="en-US"/>
          </a:p>
        </p:txBody>
      </p:sp>
      <p:sp>
        <p:nvSpPr>
          <p:cNvPr id="173067" name="Text Box 11"/>
          <p:cNvSpPr txBox="1">
            <a:spLocks noChangeArrowheads="1"/>
          </p:cNvSpPr>
          <p:nvPr/>
        </p:nvSpPr>
        <p:spPr bwMode="auto">
          <a:xfrm>
            <a:off x="365881" y="6286500"/>
            <a:ext cx="4077731" cy="364338"/>
          </a:xfrm>
          <a:prstGeom prst="rect">
            <a:avLst/>
          </a:prstGeom>
          <a:solidFill>
            <a:srgbClr val="FFCC00"/>
          </a:solidFill>
          <a:ln w="12700">
            <a:solidFill>
              <a:schemeClr val="accent2"/>
            </a:solidFill>
            <a:miter lim="800000"/>
            <a:headEnd/>
            <a:tailEnd/>
          </a:ln>
          <a:effectLst/>
        </p:spPr>
        <p:txBody>
          <a:bodyPr wrap="none" lIns="86493" tIns="43247" rIns="86493" bIns="43247">
            <a:spAutoFit/>
          </a:bodyPr>
          <a:lstStyle/>
          <a:p>
            <a:r>
              <a:rPr lang="en-US">
                <a:solidFill>
                  <a:schemeClr val="accent2"/>
                </a:solidFill>
              </a:rPr>
              <a:t>Design is heavily involved in the front end</a:t>
            </a:r>
          </a:p>
        </p:txBody>
      </p:sp>
      <p:sp>
        <p:nvSpPr>
          <p:cNvPr id="173068" name="AutoShape 12"/>
          <p:cNvSpPr>
            <a:spLocks noChangeArrowheads="1"/>
          </p:cNvSpPr>
          <p:nvPr/>
        </p:nvSpPr>
        <p:spPr bwMode="auto">
          <a:xfrm>
            <a:off x="2902857" y="2857500"/>
            <a:ext cx="653143" cy="642938"/>
          </a:xfrm>
          <a:prstGeom prst="smileyFace">
            <a:avLst>
              <a:gd name="adj" fmla="val 4653"/>
            </a:avLst>
          </a:prstGeom>
          <a:gradFill rotWithShape="0">
            <a:gsLst>
              <a:gs pos="0">
                <a:srgbClr val="FFE87C">
                  <a:gamma/>
                  <a:shade val="66275"/>
                  <a:invGamma/>
                </a:srgbClr>
              </a:gs>
              <a:gs pos="50000">
                <a:srgbClr val="FFE87C"/>
              </a:gs>
              <a:gs pos="100000">
                <a:srgbClr val="FFE87C">
                  <a:gamma/>
                  <a:shade val="66275"/>
                  <a:invGamma/>
                </a:srgbClr>
              </a:gs>
            </a:gsLst>
            <a:lin ang="18900000" scaled="1"/>
          </a:gradFill>
          <a:ln w="12700">
            <a:solidFill>
              <a:schemeClr val="accent2"/>
            </a:solidFill>
            <a:round/>
            <a:headEnd/>
            <a:tailEnd/>
          </a:ln>
          <a:effectLst/>
        </p:spPr>
        <p:txBody>
          <a:bodyPr wrap="none" lIns="86493" tIns="43247" rIns="86493" bIns="43247" anchor="ctr"/>
          <a:lstStyle/>
          <a:p>
            <a:endParaRPr lang="en-US"/>
          </a:p>
        </p:txBody>
      </p:sp>
      <p:sp>
        <p:nvSpPr>
          <p:cNvPr id="173069" name="AutoShape 13"/>
          <p:cNvSpPr>
            <a:spLocks noChangeArrowheads="1"/>
          </p:cNvSpPr>
          <p:nvPr/>
        </p:nvSpPr>
        <p:spPr bwMode="auto">
          <a:xfrm>
            <a:off x="2975429" y="2071687"/>
            <a:ext cx="653143" cy="642938"/>
          </a:xfrm>
          <a:prstGeom prst="smileyFace">
            <a:avLst>
              <a:gd name="adj" fmla="val -4653"/>
            </a:avLst>
          </a:prstGeom>
          <a:gradFill rotWithShape="0">
            <a:gsLst>
              <a:gs pos="0">
                <a:srgbClr val="FFE87C">
                  <a:gamma/>
                  <a:shade val="66275"/>
                  <a:invGamma/>
                </a:srgbClr>
              </a:gs>
              <a:gs pos="50000">
                <a:srgbClr val="FFE87C"/>
              </a:gs>
              <a:gs pos="100000">
                <a:srgbClr val="FFE87C">
                  <a:gamma/>
                  <a:shade val="66275"/>
                  <a:invGamma/>
                </a:srgbClr>
              </a:gs>
            </a:gsLst>
            <a:lin ang="18900000" scaled="1"/>
          </a:gradFill>
          <a:ln w="12700">
            <a:solidFill>
              <a:schemeClr val="accent2"/>
            </a:solidFill>
            <a:round/>
            <a:headEnd/>
            <a:tailEnd/>
          </a:ln>
          <a:effectLst/>
        </p:spPr>
        <p:txBody>
          <a:bodyPr wrap="none" lIns="86493" tIns="43247" rIns="86493" bIns="43247" anchor="ctr"/>
          <a:lstStyle/>
          <a:p>
            <a:endParaRPr lang="en-US"/>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524000" y="357188"/>
            <a:ext cx="7184571" cy="714375"/>
          </a:xfrm>
        </p:spPr>
        <p:txBody>
          <a:bodyPr>
            <a:normAutofit fontScale="90000"/>
          </a:bodyPr>
          <a:lstStyle/>
          <a:p>
            <a:r>
              <a:rPr lang="en-US" sz="2500" dirty="0"/>
              <a:t>Product life cycle</a:t>
            </a:r>
            <a:br>
              <a:rPr lang="en-US" sz="2500" dirty="0"/>
            </a:br>
            <a:r>
              <a:rPr lang="en-US" sz="2500" dirty="0"/>
              <a:t>the standard version – the client initiates action</a:t>
            </a:r>
          </a:p>
        </p:txBody>
      </p:sp>
      <p:sp>
        <p:nvSpPr>
          <p:cNvPr id="195588" name="Rectangle 4"/>
          <p:cNvSpPr>
            <a:spLocks noGrp="1" noChangeArrowheads="1"/>
          </p:cNvSpPr>
          <p:nvPr>
            <p:ph type="body" sz="half" idx="1"/>
          </p:nvPr>
        </p:nvSpPr>
        <p:spPr>
          <a:xfrm>
            <a:off x="217714" y="1214438"/>
            <a:ext cx="4499429" cy="5195590"/>
          </a:xfrm>
        </p:spPr>
        <p:txBody>
          <a:bodyPr/>
          <a:lstStyle/>
          <a:p>
            <a:r>
              <a:rPr lang="en-US" sz="1900" dirty="0"/>
              <a:t>Project Definition </a:t>
            </a:r>
          </a:p>
          <a:p>
            <a:pPr lvl="1"/>
            <a:r>
              <a:rPr lang="en-US" sz="1900" dirty="0"/>
              <a:t>Recognition by client or user that a new system or product is needed to satisfy an operational need</a:t>
            </a:r>
          </a:p>
          <a:p>
            <a:pPr lvl="2"/>
            <a:r>
              <a:rPr lang="en-US" sz="1700" dirty="0"/>
              <a:t>Mission opportunities, threats, projected mission or performance gaps or deficiencies</a:t>
            </a:r>
          </a:p>
          <a:p>
            <a:pPr lvl="2"/>
            <a:r>
              <a:rPr lang="en-US" sz="1700" dirty="0"/>
              <a:t>The “acquirer” collaborates with the user to define the system requirements</a:t>
            </a:r>
          </a:p>
          <a:p>
            <a:r>
              <a:rPr lang="en-US" sz="1900" dirty="0"/>
              <a:t>Procurement-selecting the systems developer or services provider</a:t>
            </a:r>
          </a:p>
          <a:p>
            <a:pPr lvl="1"/>
            <a:r>
              <a:rPr lang="en-US" sz="1700" dirty="0"/>
              <a:t>Soliciting proposals</a:t>
            </a:r>
          </a:p>
          <a:p>
            <a:pPr lvl="1"/>
            <a:r>
              <a:rPr lang="en-US" sz="1700" dirty="0"/>
              <a:t>Selecting vendors or performers</a:t>
            </a:r>
          </a:p>
          <a:p>
            <a:pPr lvl="1"/>
            <a:r>
              <a:rPr lang="en-US" sz="1700" dirty="0"/>
              <a:t>Contracting</a:t>
            </a:r>
            <a:r>
              <a:rPr lang="en-US" sz="1900" dirty="0"/>
              <a:t> </a:t>
            </a:r>
          </a:p>
          <a:p>
            <a:endParaRPr lang="en-US" sz="1900" dirty="0"/>
          </a:p>
          <a:p>
            <a:endParaRPr lang="en-US" sz="1900" dirty="0"/>
          </a:p>
        </p:txBody>
      </p:sp>
      <p:sp>
        <p:nvSpPr>
          <p:cNvPr id="195589" name="Rectangle 5"/>
          <p:cNvSpPr>
            <a:spLocks noGrp="1" noChangeArrowheads="1"/>
          </p:cNvSpPr>
          <p:nvPr>
            <p:ph type="body" sz="half" idx="2"/>
          </p:nvPr>
        </p:nvSpPr>
        <p:spPr>
          <a:xfrm>
            <a:off x="4773084" y="1143001"/>
            <a:ext cx="4370916" cy="4884539"/>
          </a:xfrm>
        </p:spPr>
        <p:txBody>
          <a:bodyPr/>
          <a:lstStyle/>
          <a:p>
            <a:r>
              <a:rPr lang="en-US" sz="1900" dirty="0"/>
              <a:t>Development-translating contract system specifications into a physical system solution</a:t>
            </a:r>
          </a:p>
          <a:p>
            <a:pPr lvl="1"/>
            <a:r>
              <a:rPr lang="en-US" sz="1700" dirty="0"/>
              <a:t>System engineering design</a:t>
            </a:r>
          </a:p>
          <a:p>
            <a:pPr lvl="1"/>
            <a:r>
              <a:rPr lang="en-US" sz="1700" dirty="0"/>
              <a:t>Component procurement and development</a:t>
            </a:r>
          </a:p>
          <a:p>
            <a:pPr lvl="1"/>
            <a:r>
              <a:rPr lang="en-US" sz="1700" dirty="0"/>
              <a:t>System integration, test an evaluation</a:t>
            </a:r>
          </a:p>
          <a:p>
            <a:pPr lvl="1"/>
            <a:r>
              <a:rPr lang="en-US" sz="1700" dirty="0"/>
              <a:t>Operational test and evaluation</a:t>
            </a:r>
          </a:p>
          <a:p>
            <a:r>
              <a:rPr lang="en-US" sz="1900" dirty="0"/>
              <a:t>Operations &amp; Support (O&amp;S)</a:t>
            </a:r>
          </a:p>
          <a:p>
            <a:pPr lvl="1"/>
            <a:r>
              <a:rPr lang="en-US" sz="1700" dirty="0"/>
              <a:t>Validation testing – did we procure the right system?</a:t>
            </a:r>
          </a:p>
          <a:p>
            <a:pPr lvl="1"/>
            <a:r>
              <a:rPr lang="en-US" sz="1700" dirty="0"/>
              <a:t>Field testing to correct defects</a:t>
            </a:r>
          </a:p>
          <a:p>
            <a:r>
              <a:rPr lang="en-US" sz="1900" dirty="0"/>
              <a:t>Production – low rate manufacturing</a:t>
            </a:r>
          </a:p>
          <a:p>
            <a:r>
              <a:rPr lang="en-US" sz="1900" dirty="0"/>
              <a:t>Disposal – </a:t>
            </a:r>
            <a:r>
              <a:rPr lang="en-US" sz="1700" dirty="0"/>
              <a:t>mothballing, destruction, sales</a:t>
            </a:r>
          </a:p>
        </p:txBody>
      </p:sp>
      <p:sp>
        <p:nvSpPr>
          <p:cNvPr id="195590" name="Text Box 6"/>
          <p:cNvSpPr txBox="1">
            <a:spLocks noChangeArrowheads="1"/>
          </p:cNvSpPr>
          <p:nvPr/>
        </p:nvSpPr>
        <p:spPr bwMode="auto">
          <a:xfrm>
            <a:off x="653143" y="6000750"/>
            <a:ext cx="8128000" cy="779836"/>
          </a:xfrm>
          <a:prstGeom prst="rect">
            <a:avLst/>
          </a:prstGeom>
          <a:solidFill>
            <a:srgbClr val="FFCC00">
              <a:alpha val="61000"/>
            </a:srgbClr>
          </a:solidFill>
          <a:ln w="12700">
            <a:solidFill>
              <a:schemeClr val="accent2"/>
            </a:solidFill>
            <a:miter lim="800000"/>
            <a:headEnd/>
            <a:tailEnd/>
          </a:ln>
          <a:effectLst/>
        </p:spPr>
        <p:txBody>
          <a:bodyPr lIns="86493" tIns="43247" rIns="86493" bIns="43247">
            <a:spAutoFit/>
          </a:bodyPr>
          <a:lstStyle/>
          <a:p>
            <a:pPr algn="l"/>
            <a:r>
              <a:rPr lang="en-US" sz="1500" dirty="0">
                <a:solidFill>
                  <a:schemeClr val="accent2"/>
                </a:solidFill>
              </a:rPr>
              <a:t>“The evolution of any system begins at conception and ends at disposal.  Human made systems are conceptualized, planned, organized, scheduled, estimated, procured, deployed, operated, supported and disposed of.”  (Wasson – pp. 59-66)</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Rectangle 4"/>
          <p:cNvSpPr>
            <a:spLocks noGrp="1" noChangeArrowheads="1"/>
          </p:cNvSpPr>
          <p:nvPr>
            <p:ph type="title"/>
          </p:nvPr>
        </p:nvSpPr>
        <p:spPr>
          <a:xfrm>
            <a:off x="1669143" y="357188"/>
            <a:ext cx="6749143" cy="714375"/>
          </a:xfrm>
        </p:spPr>
        <p:txBody>
          <a:bodyPr>
            <a:normAutofit fontScale="90000"/>
          </a:bodyPr>
          <a:lstStyle/>
          <a:p>
            <a:r>
              <a:rPr lang="en-US" sz="2500" dirty="0"/>
              <a:t>Getting it done – the “least commitment” approach</a:t>
            </a:r>
            <a:br>
              <a:rPr lang="en-US" sz="2500" dirty="0"/>
            </a:br>
            <a:r>
              <a:rPr lang="en-US" sz="2500" dirty="0"/>
              <a:t>Strategies, methods &amp; means</a:t>
            </a:r>
          </a:p>
        </p:txBody>
      </p:sp>
      <p:sp>
        <p:nvSpPr>
          <p:cNvPr id="177157" name="Rectangle 5"/>
          <p:cNvSpPr>
            <a:spLocks noGrp="1" noChangeArrowheads="1"/>
          </p:cNvSpPr>
          <p:nvPr>
            <p:ph type="body" sz="half" idx="1"/>
          </p:nvPr>
        </p:nvSpPr>
        <p:spPr/>
        <p:txBody>
          <a:bodyPr>
            <a:normAutofit fontScale="92500" lnSpcReduction="10000"/>
          </a:bodyPr>
          <a:lstStyle/>
          <a:p>
            <a:r>
              <a:rPr lang="en-US" sz="1900" dirty="0"/>
              <a:t>A “structured” design approach</a:t>
            </a:r>
          </a:p>
          <a:p>
            <a:r>
              <a:rPr lang="en-US" sz="1900" dirty="0"/>
              <a:t>What does the client want?</a:t>
            </a:r>
          </a:p>
          <a:p>
            <a:pPr lvl="1"/>
            <a:r>
              <a:rPr lang="en-US" sz="1900" dirty="0"/>
              <a:t>This is a really fuzzy problem</a:t>
            </a:r>
          </a:p>
          <a:p>
            <a:pPr lvl="1"/>
            <a:r>
              <a:rPr lang="en-US" sz="1900" dirty="0"/>
              <a:t>The client may not really know or be able to express what he wants – needs help</a:t>
            </a:r>
          </a:p>
          <a:p>
            <a:pPr lvl="1"/>
            <a:r>
              <a:rPr lang="en-US" sz="1900" dirty="0"/>
              <a:t>Systems approach will help</a:t>
            </a:r>
          </a:p>
          <a:p>
            <a:r>
              <a:rPr lang="en-US" sz="1900" dirty="0"/>
              <a:t>Decompose the problem</a:t>
            </a:r>
          </a:p>
          <a:p>
            <a:pPr lvl="1"/>
            <a:r>
              <a:rPr lang="en-US" sz="1900" dirty="0"/>
              <a:t>Define functions</a:t>
            </a:r>
          </a:p>
          <a:p>
            <a:r>
              <a:rPr lang="en-US" sz="1900" dirty="0"/>
              <a:t>Manage the process</a:t>
            </a:r>
          </a:p>
          <a:p>
            <a:pPr lvl="1"/>
            <a:r>
              <a:rPr lang="en-US" sz="1900" dirty="0"/>
              <a:t>You want it when?</a:t>
            </a:r>
          </a:p>
          <a:p>
            <a:pPr lvl="1"/>
            <a:r>
              <a:rPr lang="en-US" sz="1900" dirty="0"/>
              <a:t>Work breakdown structure (WBS)</a:t>
            </a:r>
          </a:p>
          <a:p>
            <a:r>
              <a:rPr lang="en-US" sz="1900" dirty="0"/>
              <a:t>Teams </a:t>
            </a:r>
          </a:p>
          <a:p>
            <a:r>
              <a:rPr lang="en-US" sz="1900" dirty="0"/>
              <a:t>Reporting</a:t>
            </a:r>
          </a:p>
        </p:txBody>
      </p:sp>
      <p:sp>
        <p:nvSpPr>
          <p:cNvPr id="177158" name="Rectangle 6"/>
          <p:cNvSpPr>
            <a:spLocks noGrp="1" noChangeArrowheads="1"/>
          </p:cNvSpPr>
          <p:nvPr>
            <p:ph type="body" sz="half" idx="2"/>
          </p:nvPr>
        </p:nvSpPr>
        <p:spPr/>
        <p:txBody>
          <a:bodyPr/>
          <a:lstStyle/>
          <a:p>
            <a:r>
              <a:rPr lang="en-US" sz="1900" dirty="0"/>
              <a:t>Tools &amp; Tasks-Generating ideas</a:t>
            </a:r>
          </a:p>
          <a:p>
            <a:pPr lvl="1"/>
            <a:r>
              <a:rPr lang="en-US" sz="1900" dirty="0"/>
              <a:t>QFD</a:t>
            </a:r>
          </a:p>
          <a:p>
            <a:pPr lvl="1"/>
            <a:r>
              <a:rPr lang="en-US" sz="1900" dirty="0"/>
              <a:t>Morphological trees</a:t>
            </a:r>
          </a:p>
          <a:p>
            <a:pPr lvl="1"/>
            <a:r>
              <a:rPr lang="en-US" sz="1900" dirty="0"/>
              <a:t>Metrics &amp; attributes</a:t>
            </a:r>
          </a:p>
          <a:p>
            <a:r>
              <a:rPr lang="en-US" sz="1900" dirty="0"/>
              <a:t>Design space</a:t>
            </a:r>
          </a:p>
          <a:p>
            <a:pPr lvl="1"/>
            <a:r>
              <a:rPr lang="en-US" sz="1900" dirty="0"/>
              <a:t>Pugh’s method</a:t>
            </a:r>
          </a:p>
          <a:p>
            <a:pPr lvl="1"/>
            <a:r>
              <a:rPr lang="en-US" sz="1900" dirty="0"/>
              <a:t>Benchmarking</a:t>
            </a:r>
          </a:p>
          <a:p>
            <a:pPr lvl="1"/>
            <a:r>
              <a:rPr lang="en-US" sz="1900" dirty="0" err="1"/>
              <a:t>Synectics</a:t>
            </a:r>
            <a:endParaRPr lang="en-US" sz="1900" dirty="0"/>
          </a:p>
          <a:p>
            <a:pPr lvl="1"/>
            <a:endParaRPr lang="en-US" sz="1900" dirty="0"/>
          </a:p>
          <a:p>
            <a:pPr lvl="1"/>
            <a:endParaRPr lang="en-US" sz="1900" dirty="0"/>
          </a:p>
        </p:txBody>
      </p:sp>
      <p:sp>
        <p:nvSpPr>
          <p:cNvPr id="177159" name="Text Box 7"/>
          <p:cNvSpPr txBox="1">
            <a:spLocks noChangeArrowheads="1"/>
          </p:cNvSpPr>
          <p:nvPr/>
        </p:nvSpPr>
        <p:spPr bwMode="auto">
          <a:xfrm>
            <a:off x="4379988" y="6072188"/>
            <a:ext cx="4503964" cy="364629"/>
          </a:xfrm>
          <a:prstGeom prst="rect">
            <a:avLst/>
          </a:prstGeom>
          <a:solidFill>
            <a:srgbClr val="FFCC00"/>
          </a:solidFill>
          <a:ln w="38100" cmpd="dbl">
            <a:solidFill>
              <a:srgbClr val="000066"/>
            </a:solidFill>
            <a:miter lim="800000"/>
            <a:headEnd/>
            <a:tailEnd/>
          </a:ln>
          <a:effectLst/>
        </p:spPr>
        <p:txBody>
          <a:bodyPr wrap="none" lIns="86493" tIns="43247" rIns="86493" bIns="43247">
            <a:spAutoFit/>
          </a:bodyPr>
          <a:lstStyle/>
          <a:p>
            <a:r>
              <a:rPr lang="en-US"/>
              <a:t>Associated Reading – Dym &amp; Little / pp. 22-40</a:t>
            </a:r>
          </a:p>
        </p:txBody>
      </p:sp>
      <p:grpSp>
        <p:nvGrpSpPr>
          <p:cNvPr id="2" name="Group 8"/>
          <p:cNvGrpSpPr>
            <a:grpSpLocks/>
          </p:cNvGrpSpPr>
          <p:nvPr/>
        </p:nvGrpSpPr>
        <p:grpSpPr bwMode="auto">
          <a:xfrm>
            <a:off x="4354286" y="4357687"/>
            <a:ext cx="3991429" cy="1357313"/>
            <a:chOff x="432" y="3072"/>
            <a:chExt cx="2640" cy="912"/>
          </a:xfrm>
        </p:grpSpPr>
        <p:sp>
          <p:nvSpPr>
            <p:cNvPr id="177161" name="AutoShape 9"/>
            <p:cNvSpPr>
              <a:spLocks noChangeArrowheads="1"/>
            </p:cNvSpPr>
            <p:nvPr/>
          </p:nvSpPr>
          <p:spPr bwMode="auto">
            <a:xfrm>
              <a:off x="2064" y="3216"/>
              <a:ext cx="1008" cy="576"/>
            </a:xfrm>
            <a:prstGeom prst="roundRect">
              <a:avLst>
                <a:gd name="adj" fmla="val 16667"/>
              </a:avLst>
            </a:prstGeom>
            <a:gradFill rotWithShape="0">
              <a:gsLst>
                <a:gs pos="0">
                  <a:srgbClr val="FFE87C">
                    <a:gamma/>
                    <a:shade val="66275"/>
                    <a:invGamma/>
                  </a:srgbClr>
                </a:gs>
                <a:gs pos="50000">
                  <a:srgbClr val="FFE87C"/>
                </a:gs>
                <a:gs pos="100000">
                  <a:srgbClr val="FFE87C">
                    <a:gamma/>
                    <a:shade val="66275"/>
                    <a:invGamma/>
                  </a:srgbClr>
                </a:gs>
              </a:gsLst>
              <a:lin ang="18900000" scaled="1"/>
            </a:gradFill>
            <a:ln w="12700">
              <a:solidFill>
                <a:srgbClr val="000066"/>
              </a:solidFill>
              <a:round/>
              <a:headEnd/>
              <a:tailEnd/>
            </a:ln>
            <a:effectLst/>
          </p:spPr>
          <p:txBody>
            <a:bodyPr anchor="ctr"/>
            <a:lstStyle/>
            <a:p>
              <a:r>
                <a:rPr lang="en-US">
                  <a:solidFill>
                    <a:schemeClr val="accent2"/>
                  </a:solidFill>
                </a:rPr>
                <a:t>Conceptual design</a:t>
              </a:r>
            </a:p>
          </p:txBody>
        </p:sp>
        <p:sp>
          <p:nvSpPr>
            <p:cNvPr id="177162" name="AutoShape 10"/>
            <p:cNvSpPr>
              <a:spLocks noChangeArrowheads="1"/>
            </p:cNvSpPr>
            <p:nvPr/>
          </p:nvSpPr>
          <p:spPr bwMode="auto">
            <a:xfrm>
              <a:off x="1632" y="3408"/>
              <a:ext cx="480" cy="240"/>
            </a:xfrm>
            <a:prstGeom prst="rightArrow">
              <a:avLst>
                <a:gd name="adj1" fmla="val 50000"/>
                <a:gd name="adj2" fmla="val 50000"/>
              </a:avLst>
            </a:prstGeom>
            <a:gradFill rotWithShape="0">
              <a:gsLst>
                <a:gs pos="0">
                  <a:srgbClr val="FFE87C">
                    <a:gamma/>
                    <a:shade val="66275"/>
                    <a:invGamma/>
                  </a:srgbClr>
                </a:gs>
                <a:gs pos="50000">
                  <a:srgbClr val="FFE87C"/>
                </a:gs>
                <a:gs pos="100000">
                  <a:srgbClr val="FFE87C">
                    <a:gamma/>
                    <a:shade val="66275"/>
                    <a:invGamma/>
                  </a:srgbClr>
                </a:gs>
              </a:gsLst>
              <a:lin ang="18900000" scaled="1"/>
            </a:gradFill>
            <a:ln w="12700">
              <a:solidFill>
                <a:srgbClr val="000066"/>
              </a:solidFill>
              <a:miter lim="800000"/>
              <a:headEnd/>
              <a:tailEnd/>
            </a:ln>
            <a:effectLst/>
          </p:spPr>
          <p:txBody>
            <a:bodyPr wrap="none" anchor="ctr"/>
            <a:lstStyle/>
            <a:p>
              <a:endParaRPr lang="en-US"/>
            </a:p>
          </p:txBody>
        </p:sp>
        <p:sp>
          <p:nvSpPr>
            <p:cNvPr id="177163" name="Oval 11"/>
            <p:cNvSpPr>
              <a:spLocks noChangeArrowheads="1"/>
            </p:cNvSpPr>
            <p:nvPr/>
          </p:nvSpPr>
          <p:spPr bwMode="auto">
            <a:xfrm>
              <a:off x="432" y="3072"/>
              <a:ext cx="1248" cy="912"/>
            </a:xfrm>
            <a:prstGeom prst="ellipse">
              <a:avLst/>
            </a:prstGeom>
            <a:gradFill rotWithShape="0">
              <a:gsLst>
                <a:gs pos="0">
                  <a:srgbClr val="FFE87C">
                    <a:gamma/>
                    <a:shade val="66275"/>
                    <a:invGamma/>
                  </a:srgbClr>
                </a:gs>
                <a:gs pos="50000">
                  <a:srgbClr val="FFE87C"/>
                </a:gs>
                <a:gs pos="100000">
                  <a:srgbClr val="FFE87C">
                    <a:gamma/>
                    <a:shade val="66275"/>
                    <a:invGamma/>
                  </a:srgbClr>
                </a:gs>
              </a:gsLst>
              <a:lin ang="18900000" scaled="1"/>
            </a:gradFill>
            <a:ln w="12700">
              <a:noFill/>
              <a:round/>
              <a:headEnd/>
              <a:tailEnd/>
            </a:ln>
            <a:effectLst/>
          </p:spPr>
          <p:txBody>
            <a:bodyPr anchor="ctr"/>
            <a:lstStyle/>
            <a:p>
              <a:r>
                <a:rPr lang="en-US">
                  <a:solidFill>
                    <a:schemeClr val="accent2"/>
                  </a:solidFill>
                </a:rPr>
                <a:t>Client statement (need or capability)</a:t>
              </a:r>
            </a:p>
          </p:txBody>
        </p:sp>
      </p:gr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8" name="Rectangle 6"/>
          <p:cNvSpPr>
            <a:spLocks noChangeArrowheads="1"/>
          </p:cNvSpPr>
          <p:nvPr/>
        </p:nvSpPr>
        <p:spPr bwMode="auto">
          <a:xfrm>
            <a:off x="457200" y="685800"/>
            <a:ext cx="8382000" cy="1470025"/>
          </a:xfrm>
          <a:prstGeom prst="rect">
            <a:avLst/>
          </a:prstGeom>
          <a:noFill/>
          <a:ln w="9525">
            <a:noFill/>
            <a:miter lim="800000"/>
            <a:headEnd/>
            <a:tailEnd/>
          </a:ln>
          <a:effectLst/>
        </p:spPr>
        <p:txBody>
          <a:bodyPr anchor="ctr"/>
          <a:lstStyle/>
          <a:p>
            <a:pPr algn="ctr" rtl="0" fontAlgn="base">
              <a:spcBef>
                <a:spcPct val="0"/>
              </a:spcBef>
              <a:spcAft>
                <a:spcPct val="0"/>
              </a:spcAft>
            </a:pPr>
            <a:endParaRPr lang="en-US" sz="4400" kern="1200">
              <a:solidFill>
                <a:srgbClr val="000000"/>
              </a:solidFill>
              <a:latin typeface="Arial" pitchFamily="34" charset="0"/>
              <a:ea typeface="+mn-ea"/>
              <a:cs typeface="+mn-cs"/>
            </a:endParaRPr>
          </a:p>
        </p:txBody>
      </p:sp>
      <p:sp>
        <p:nvSpPr>
          <p:cNvPr id="335882" name="Rectangle 10"/>
          <p:cNvSpPr>
            <a:spLocks noChangeArrowheads="1"/>
          </p:cNvSpPr>
          <p:nvPr/>
        </p:nvSpPr>
        <p:spPr bwMode="auto">
          <a:xfrm>
            <a:off x="838200" y="2971800"/>
            <a:ext cx="7556500" cy="1752600"/>
          </a:xfrm>
          <a:prstGeom prst="rect">
            <a:avLst/>
          </a:prstGeom>
          <a:noFill/>
          <a:ln w="9525">
            <a:noFill/>
            <a:miter lim="800000"/>
            <a:headEnd/>
            <a:tailEnd/>
          </a:ln>
          <a:effectLst/>
        </p:spPr>
        <p:txBody>
          <a:bodyPr/>
          <a:lstStyle/>
          <a:p>
            <a:pPr algn="ctr" rtl="0" fontAlgn="base">
              <a:spcBef>
                <a:spcPct val="20000"/>
              </a:spcBef>
              <a:spcAft>
                <a:spcPct val="0"/>
              </a:spcAft>
            </a:pPr>
            <a:r>
              <a:rPr lang="en-US" sz="2400" kern="1200">
                <a:solidFill>
                  <a:srgbClr val="000000"/>
                </a:solidFill>
                <a:latin typeface="Arial" pitchFamily="34" charset="0"/>
                <a:ea typeface="+mn-ea"/>
                <a:cs typeface="+mn-cs"/>
              </a:rPr>
              <a:t>John Sullivan</a:t>
            </a:r>
          </a:p>
          <a:p>
            <a:pPr algn="ctr" rtl="0" fontAlgn="base">
              <a:spcBef>
                <a:spcPct val="20000"/>
              </a:spcBef>
              <a:spcAft>
                <a:spcPct val="0"/>
              </a:spcAft>
            </a:pPr>
            <a:r>
              <a:rPr lang="en-US" sz="2400" kern="1200">
                <a:solidFill>
                  <a:srgbClr val="000000"/>
                </a:solidFill>
                <a:latin typeface="Arial" pitchFamily="34" charset="0"/>
                <a:ea typeface="+mn-ea"/>
                <a:cs typeface="+mn-cs"/>
              </a:rPr>
              <a:t>Professor – School of Aeronautics and Astronautics</a:t>
            </a:r>
          </a:p>
          <a:p>
            <a:pPr algn="ctr" rtl="0" fontAlgn="base">
              <a:spcBef>
                <a:spcPct val="20000"/>
              </a:spcBef>
              <a:spcAft>
                <a:spcPct val="0"/>
              </a:spcAft>
            </a:pPr>
            <a:r>
              <a:rPr lang="en-US" sz="2400" kern="1200">
                <a:solidFill>
                  <a:srgbClr val="000000"/>
                </a:solidFill>
                <a:latin typeface="Arial" pitchFamily="34" charset="0"/>
                <a:ea typeface="+mn-ea"/>
                <a:cs typeface="+mn-cs"/>
              </a:rPr>
              <a:t>Director - Center for Advanced Manufacturing</a:t>
            </a:r>
            <a:br>
              <a:rPr lang="en-US" sz="2400" kern="1200">
                <a:solidFill>
                  <a:srgbClr val="000000"/>
                </a:solidFill>
                <a:latin typeface="Arial" pitchFamily="34" charset="0"/>
                <a:ea typeface="+mn-ea"/>
                <a:cs typeface="+mn-cs"/>
              </a:rPr>
            </a:br>
            <a:r>
              <a:rPr lang="en-US" sz="2400" kern="1200">
                <a:solidFill>
                  <a:srgbClr val="000000"/>
                </a:solidFill>
                <a:latin typeface="Arial" pitchFamily="34" charset="0"/>
                <a:ea typeface="+mn-ea"/>
                <a:cs typeface="+mn-cs"/>
              </a:rPr>
              <a:t>Purdue University</a:t>
            </a:r>
            <a:br>
              <a:rPr lang="en-US" sz="2400" kern="1200">
                <a:solidFill>
                  <a:srgbClr val="000000"/>
                </a:solidFill>
                <a:latin typeface="Arial" pitchFamily="34" charset="0"/>
                <a:ea typeface="+mn-ea"/>
                <a:cs typeface="+mn-cs"/>
              </a:rPr>
            </a:br>
            <a:endParaRPr lang="en-US" sz="2400" kern="1200">
              <a:solidFill>
                <a:srgbClr val="000000"/>
              </a:solidFill>
              <a:latin typeface="Arial" pitchFamily="34" charset="0"/>
              <a:ea typeface="+mn-ea"/>
              <a:cs typeface="+mn-cs"/>
            </a:endParaRPr>
          </a:p>
          <a:p>
            <a:pPr algn="ctr" rtl="0" fontAlgn="base">
              <a:spcBef>
                <a:spcPct val="20000"/>
              </a:spcBef>
              <a:spcAft>
                <a:spcPct val="0"/>
              </a:spcAft>
            </a:pPr>
            <a:r>
              <a:rPr lang="en-US" sz="2400" kern="1200">
                <a:solidFill>
                  <a:srgbClr val="000000"/>
                </a:solidFill>
                <a:latin typeface="Arial" pitchFamily="34" charset="0"/>
                <a:ea typeface="+mn-ea"/>
                <a:cs typeface="+mn-cs"/>
              </a:rPr>
              <a:t>Special Government Employee – NASA </a:t>
            </a:r>
          </a:p>
        </p:txBody>
      </p:sp>
      <p:sp>
        <p:nvSpPr>
          <p:cNvPr id="335887" name="Rectangle 15"/>
          <p:cNvSpPr>
            <a:spLocks noChangeArrowheads="1"/>
          </p:cNvSpPr>
          <p:nvPr/>
        </p:nvSpPr>
        <p:spPr bwMode="auto">
          <a:xfrm>
            <a:off x="1600200" y="1371600"/>
            <a:ext cx="6316152" cy="1323439"/>
          </a:xfrm>
          <a:prstGeom prst="rect">
            <a:avLst/>
          </a:prstGeom>
          <a:noFill/>
          <a:ln w="9525">
            <a:noFill/>
            <a:miter lim="800000"/>
            <a:headEnd/>
            <a:tailEnd/>
          </a:ln>
          <a:effectLst/>
        </p:spPr>
        <p:txBody>
          <a:bodyPr wrap="none" anchor="ctr">
            <a:spAutoFit/>
          </a:bodyPr>
          <a:lstStyle/>
          <a:p>
            <a:pPr algn="ctr" rtl="0" fontAlgn="base">
              <a:spcBef>
                <a:spcPct val="0"/>
              </a:spcBef>
              <a:spcAft>
                <a:spcPct val="0"/>
              </a:spcAft>
            </a:pPr>
            <a:r>
              <a:rPr lang="en-US" altLang="zh-CN" sz="4000" kern="1200" dirty="0" smtClean="0">
                <a:solidFill>
                  <a:srgbClr val="000000"/>
                </a:solidFill>
                <a:latin typeface="Arial" pitchFamily="34" charset="0"/>
                <a:ea typeface="宋体" pitchFamily="2" charset="-122"/>
                <a:cs typeface="+mn-cs"/>
              </a:rPr>
              <a:t>Lean Systems </a:t>
            </a:r>
            <a:r>
              <a:rPr lang="en-US" altLang="zh-CN" sz="4000" kern="1200" dirty="0" smtClean="0">
                <a:solidFill>
                  <a:srgbClr val="000000"/>
                </a:solidFill>
                <a:latin typeface="Arial" pitchFamily="34" charset="0"/>
                <a:ea typeface="宋体" pitchFamily="2" charset="-122"/>
                <a:cs typeface="+mn-cs"/>
              </a:rPr>
              <a:t>Engineering</a:t>
            </a:r>
          </a:p>
          <a:p>
            <a:pPr algn="ctr" rtl="0" fontAlgn="base">
              <a:spcBef>
                <a:spcPct val="0"/>
              </a:spcBef>
              <a:spcAft>
                <a:spcPct val="0"/>
              </a:spcAft>
            </a:pPr>
            <a:r>
              <a:rPr lang="en-US" altLang="zh-CN" sz="4000" dirty="0" smtClean="0">
                <a:solidFill>
                  <a:srgbClr val="000000"/>
                </a:solidFill>
                <a:latin typeface="Arial" pitchFamily="34" charset="0"/>
                <a:ea typeface="宋体" pitchFamily="2" charset="-122"/>
              </a:rPr>
              <a:t>Lecture #2</a:t>
            </a:r>
            <a:endParaRPr lang="en-US" altLang="zh-CN" sz="4000" kern="1200" dirty="0">
              <a:solidFill>
                <a:srgbClr val="000000"/>
              </a:solidFill>
              <a:latin typeface="Arial" pitchFamily="34" charset="0"/>
              <a:ea typeface="宋体" pitchFamily="2" charset="-122"/>
              <a:cs typeface="+mn-cs"/>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p:cNvGrpSpPr/>
          <p:nvPr/>
        </p:nvGrpSpPr>
        <p:grpSpPr>
          <a:xfrm>
            <a:off x="1905000" y="381000"/>
            <a:ext cx="7070725" cy="4267200"/>
            <a:chOff x="1143000" y="1447800"/>
            <a:chExt cx="7070725" cy="4267200"/>
          </a:xfrm>
        </p:grpSpPr>
        <p:sp>
          <p:nvSpPr>
            <p:cNvPr id="110594" name="Text Box 2"/>
            <p:cNvSpPr txBox="1">
              <a:spLocks noChangeArrowheads="1"/>
            </p:cNvSpPr>
            <p:nvPr/>
          </p:nvSpPr>
          <p:spPr bwMode="auto">
            <a:xfrm>
              <a:off x="1143000" y="1447800"/>
              <a:ext cx="1389063" cy="45720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400" kern="1200">
                  <a:solidFill>
                    <a:srgbClr val="000000"/>
                  </a:solidFill>
                  <a:latin typeface="Arial" pitchFamily="34" charset="0"/>
                  <a:ea typeface="+mn-ea"/>
                  <a:cs typeface="Arial" pitchFamily="34" charset="0"/>
                </a:rPr>
                <a:t>Proposal</a:t>
              </a:r>
            </a:p>
          </p:txBody>
        </p:sp>
        <p:sp>
          <p:nvSpPr>
            <p:cNvPr id="110595" name="Text Box 3"/>
            <p:cNvSpPr txBox="1">
              <a:spLocks noChangeArrowheads="1"/>
            </p:cNvSpPr>
            <p:nvPr/>
          </p:nvSpPr>
          <p:spPr bwMode="auto">
            <a:xfrm>
              <a:off x="6858000" y="5257800"/>
              <a:ext cx="1355725" cy="45720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400" kern="1200" dirty="0">
                  <a:solidFill>
                    <a:srgbClr val="000000"/>
                  </a:solidFill>
                  <a:latin typeface="Arial" pitchFamily="34" charset="0"/>
                  <a:ea typeface="+mn-ea"/>
                  <a:cs typeface="Arial" pitchFamily="34" charset="0"/>
                </a:rPr>
                <a:t>Disposal</a:t>
              </a:r>
            </a:p>
          </p:txBody>
        </p:sp>
        <p:sp>
          <p:nvSpPr>
            <p:cNvPr id="110596" name="Line 4"/>
            <p:cNvSpPr>
              <a:spLocks noChangeShapeType="1"/>
            </p:cNvSpPr>
            <p:nvPr/>
          </p:nvSpPr>
          <p:spPr bwMode="auto">
            <a:xfrm>
              <a:off x="2133600" y="1905000"/>
              <a:ext cx="4876800" cy="3352800"/>
            </a:xfrm>
            <a:prstGeom prst="line">
              <a:avLst/>
            </a:prstGeom>
            <a:noFill/>
            <a:ln w="57150">
              <a:solidFill>
                <a:schemeClr val="accent2"/>
              </a:solidFill>
              <a:round/>
              <a:headEnd/>
              <a:tailEnd type="triangle" w="med" len="med"/>
            </a:ln>
            <a:effectLst/>
          </p:spPr>
          <p:txBody>
            <a:bodyPr/>
            <a:lstStyle/>
            <a:p>
              <a:pPr algn="l" rtl="0" fontAlgn="base">
                <a:spcBef>
                  <a:spcPct val="0"/>
                </a:spcBef>
                <a:spcAft>
                  <a:spcPct val="0"/>
                </a:spcAft>
              </a:pPr>
              <a:endParaRPr lang="en-US" kern="1200">
                <a:solidFill>
                  <a:srgbClr val="000000"/>
                </a:solidFill>
                <a:latin typeface="Arial" pitchFamily="34" charset="0"/>
                <a:ea typeface="+mn-ea"/>
                <a:cs typeface="Arial" pitchFamily="34" charset="0"/>
              </a:endParaRPr>
            </a:p>
          </p:txBody>
        </p:sp>
        <p:sp>
          <p:nvSpPr>
            <p:cNvPr id="110599" name="Text Box 7"/>
            <p:cNvSpPr txBox="1">
              <a:spLocks noChangeArrowheads="1"/>
            </p:cNvSpPr>
            <p:nvPr/>
          </p:nvSpPr>
          <p:spPr bwMode="auto">
            <a:xfrm>
              <a:off x="2117725" y="1981200"/>
              <a:ext cx="1066800" cy="457200"/>
            </a:xfrm>
            <a:prstGeom prst="rect">
              <a:avLst/>
            </a:prstGeom>
            <a:solidFill>
              <a:srgbClr val="00B0F0"/>
            </a:solidFill>
            <a:ln w="9525">
              <a:solidFill>
                <a:schemeClr val="tx1"/>
              </a:solidFill>
              <a:miter lim="800000"/>
              <a:headEnd/>
              <a:tailEnd/>
            </a:ln>
            <a:effectLst/>
          </p:spPr>
          <p:txBody>
            <a:bodyPr wrap="none">
              <a:spAutoFit/>
            </a:bodyPr>
            <a:lstStyle/>
            <a:p>
              <a:pPr algn="l" rtl="0" fontAlgn="base">
                <a:spcBef>
                  <a:spcPct val="0"/>
                </a:spcBef>
                <a:spcAft>
                  <a:spcPct val="0"/>
                </a:spcAft>
              </a:pPr>
              <a:r>
                <a:rPr lang="en-US" sz="2400" kern="1200">
                  <a:solidFill>
                    <a:srgbClr val="000000"/>
                  </a:solidFill>
                  <a:latin typeface="Arial" pitchFamily="34" charset="0"/>
                  <a:ea typeface="+mn-ea"/>
                  <a:cs typeface="Arial" pitchFamily="34" charset="0"/>
                </a:rPr>
                <a:t>Needs</a:t>
              </a:r>
            </a:p>
          </p:txBody>
        </p:sp>
        <p:grpSp>
          <p:nvGrpSpPr>
            <p:cNvPr id="3" name="Group 8"/>
            <p:cNvGrpSpPr>
              <a:grpSpLocks/>
            </p:cNvGrpSpPr>
            <p:nvPr/>
          </p:nvGrpSpPr>
          <p:grpSpPr bwMode="auto">
            <a:xfrm>
              <a:off x="2590800" y="2362200"/>
              <a:ext cx="1524000" cy="569913"/>
              <a:chOff x="2016" y="793"/>
              <a:chExt cx="720" cy="311"/>
            </a:xfrm>
          </p:grpSpPr>
          <p:sp>
            <p:nvSpPr>
              <p:cNvPr id="110601" name="Rectangle 9"/>
              <p:cNvSpPr>
                <a:spLocks noChangeArrowheads="1"/>
              </p:cNvSpPr>
              <p:nvPr/>
            </p:nvSpPr>
            <p:spPr bwMode="auto">
              <a:xfrm>
                <a:off x="2016" y="816"/>
                <a:ext cx="720" cy="288"/>
              </a:xfrm>
              <a:prstGeom prst="rect">
                <a:avLst/>
              </a:prstGeom>
              <a:solidFill>
                <a:srgbClr val="00B0F0"/>
              </a:solidFill>
              <a:ln w="9525">
                <a:solidFill>
                  <a:schemeClr val="tx1"/>
                </a:solid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Arial" pitchFamily="34" charset="0"/>
                </a:endParaRPr>
              </a:p>
            </p:txBody>
          </p:sp>
          <p:sp>
            <p:nvSpPr>
              <p:cNvPr id="110602" name="Text Box 10"/>
              <p:cNvSpPr txBox="1">
                <a:spLocks noChangeArrowheads="1"/>
              </p:cNvSpPr>
              <p:nvPr/>
            </p:nvSpPr>
            <p:spPr bwMode="auto">
              <a:xfrm>
                <a:off x="2054" y="793"/>
                <a:ext cx="640" cy="249"/>
              </a:xfrm>
              <a:prstGeom prst="rect">
                <a:avLst/>
              </a:prstGeom>
              <a:noFill/>
              <a:ln w="9525">
                <a:noFill/>
                <a:miter lim="800000"/>
                <a:headEnd/>
                <a:tailEnd/>
              </a:ln>
              <a:effectLst/>
            </p:spPr>
            <p:txBody>
              <a:bodyPr>
                <a:spAutoFit/>
              </a:bodyPr>
              <a:lstStyle/>
              <a:p>
                <a:pPr algn="l" rtl="0" fontAlgn="base">
                  <a:spcBef>
                    <a:spcPct val="0"/>
                  </a:spcBef>
                  <a:spcAft>
                    <a:spcPct val="0"/>
                  </a:spcAft>
                </a:pPr>
                <a:r>
                  <a:rPr lang="en-US" sz="2400" kern="1200">
                    <a:solidFill>
                      <a:srgbClr val="000000"/>
                    </a:solidFill>
                    <a:latin typeface="Arial" pitchFamily="34" charset="0"/>
                    <a:ea typeface="+mn-ea"/>
                    <a:cs typeface="Arial" pitchFamily="34" charset="0"/>
                  </a:rPr>
                  <a:t>Function</a:t>
                </a:r>
              </a:p>
            </p:txBody>
          </p:sp>
        </p:grpSp>
        <p:grpSp>
          <p:nvGrpSpPr>
            <p:cNvPr id="4" name="Group 11"/>
            <p:cNvGrpSpPr>
              <a:grpSpLocks/>
            </p:cNvGrpSpPr>
            <p:nvPr/>
          </p:nvGrpSpPr>
          <p:grpSpPr bwMode="auto">
            <a:xfrm>
              <a:off x="3352800" y="2819400"/>
              <a:ext cx="1387475" cy="569913"/>
              <a:chOff x="2016" y="793"/>
              <a:chExt cx="720" cy="311"/>
            </a:xfrm>
          </p:grpSpPr>
          <p:sp>
            <p:nvSpPr>
              <p:cNvPr id="110604" name="Rectangle 12"/>
              <p:cNvSpPr>
                <a:spLocks noChangeArrowheads="1"/>
              </p:cNvSpPr>
              <p:nvPr/>
            </p:nvSpPr>
            <p:spPr bwMode="auto">
              <a:xfrm>
                <a:off x="2016" y="816"/>
                <a:ext cx="720" cy="288"/>
              </a:xfrm>
              <a:prstGeom prst="rect">
                <a:avLst/>
              </a:prstGeom>
              <a:solidFill>
                <a:srgbClr val="00B0F0"/>
              </a:solidFill>
              <a:ln w="9525">
                <a:solidFill>
                  <a:schemeClr val="tx1"/>
                </a:solid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Arial" pitchFamily="34" charset="0"/>
                </a:endParaRPr>
              </a:p>
            </p:txBody>
          </p:sp>
          <p:sp>
            <p:nvSpPr>
              <p:cNvPr id="110605" name="Text Box 13"/>
              <p:cNvSpPr txBox="1">
                <a:spLocks noChangeArrowheads="1"/>
              </p:cNvSpPr>
              <p:nvPr/>
            </p:nvSpPr>
            <p:spPr bwMode="auto">
              <a:xfrm>
                <a:off x="2054" y="793"/>
                <a:ext cx="623" cy="250"/>
              </a:xfrm>
              <a:prstGeom prst="rect">
                <a:avLst/>
              </a:prstGeom>
              <a:noFill/>
              <a:ln w="9525">
                <a:noFill/>
                <a:miter lim="800000"/>
                <a:headEnd/>
                <a:tailEnd/>
              </a:ln>
              <a:effectLst/>
            </p:spPr>
            <p:txBody>
              <a:bodyPr>
                <a:spAutoFit/>
              </a:bodyPr>
              <a:lstStyle/>
              <a:p>
                <a:pPr algn="l" rtl="0" fontAlgn="base">
                  <a:spcBef>
                    <a:spcPct val="0"/>
                  </a:spcBef>
                  <a:spcAft>
                    <a:spcPct val="0"/>
                  </a:spcAft>
                </a:pPr>
                <a:r>
                  <a:rPr lang="en-US" sz="2400" kern="1200">
                    <a:solidFill>
                      <a:srgbClr val="000000"/>
                    </a:solidFill>
                    <a:latin typeface="Arial" pitchFamily="34" charset="0"/>
                    <a:ea typeface="+mn-ea"/>
                    <a:cs typeface="Arial" pitchFamily="34" charset="0"/>
                  </a:rPr>
                  <a:t>Design</a:t>
                </a:r>
              </a:p>
            </p:txBody>
          </p:sp>
        </p:grpSp>
        <p:grpSp>
          <p:nvGrpSpPr>
            <p:cNvPr id="5" name="Group 14"/>
            <p:cNvGrpSpPr>
              <a:grpSpLocks/>
            </p:cNvGrpSpPr>
            <p:nvPr/>
          </p:nvGrpSpPr>
          <p:grpSpPr bwMode="auto">
            <a:xfrm>
              <a:off x="3733800" y="3276600"/>
              <a:ext cx="2057400" cy="533400"/>
              <a:chOff x="2016" y="793"/>
              <a:chExt cx="720" cy="311"/>
            </a:xfrm>
          </p:grpSpPr>
          <p:sp>
            <p:nvSpPr>
              <p:cNvPr id="110607" name="Rectangle 15"/>
              <p:cNvSpPr>
                <a:spLocks noChangeArrowheads="1"/>
              </p:cNvSpPr>
              <p:nvPr/>
            </p:nvSpPr>
            <p:spPr bwMode="auto">
              <a:xfrm>
                <a:off x="2016" y="816"/>
                <a:ext cx="720" cy="288"/>
              </a:xfrm>
              <a:prstGeom prst="rect">
                <a:avLst/>
              </a:prstGeom>
              <a:solidFill>
                <a:srgbClr val="00B0F0"/>
              </a:solidFill>
              <a:ln w="9525">
                <a:solidFill>
                  <a:schemeClr val="tx1"/>
                </a:solid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Arial" pitchFamily="34" charset="0"/>
                </a:endParaRPr>
              </a:p>
            </p:txBody>
          </p:sp>
          <p:sp>
            <p:nvSpPr>
              <p:cNvPr id="110608" name="Text Box 16"/>
              <p:cNvSpPr txBox="1">
                <a:spLocks noChangeArrowheads="1"/>
              </p:cNvSpPr>
              <p:nvPr/>
            </p:nvSpPr>
            <p:spPr bwMode="auto">
              <a:xfrm>
                <a:off x="2054" y="793"/>
                <a:ext cx="672" cy="267"/>
              </a:xfrm>
              <a:prstGeom prst="rect">
                <a:avLst/>
              </a:prstGeom>
              <a:noFill/>
              <a:ln w="9525">
                <a:noFill/>
                <a:miter lim="800000"/>
                <a:headEnd/>
                <a:tailEnd/>
              </a:ln>
              <a:effectLst/>
            </p:spPr>
            <p:txBody>
              <a:bodyPr>
                <a:spAutoFit/>
              </a:bodyPr>
              <a:lstStyle/>
              <a:p>
                <a:pPr algn="l" rtl="0" fontAlgn="base">
                  <a:spcBef>
                    <a:spcPct val="0"/>
                  </a:spcBef>
                  <a:spcAft>
                    <a:spcPct val="0"/>
                  </a:spcAft>
                </a:pPr>
                <a:r>
                  <a:rPr lang="en-US" sz="2400" kern="1200" dirty="0">
                    <a:solidFill>
                      <a:srgbClr val="000000"/>
                    </a:solidFill>
                    <a:latin typeface="Arial" pitchFamily="34" charset="0"/>
                    <a:ea typeface="+mn-ea"/>
                    <a:cs typeface="Arial" pitchFamily="34" charset="0"/>
                  </a:rPr>
                  <a:t>Manufacture</a:t>
                </a:r>
              </a:p>
            </p:txBody>
          </p:sp>
        </p:grpSp>
        <p:grpSp>
          <p:nvGrpSpPr>
            <p:cNvPr id="6" name="Group 17"/>
            <p:cNvGrpSpPr>
              <a:grpSpLocks/>
            </p:cNvGrpSpPr>
            <p:nvPr/>
          </p:nvGrpSpPr>
          <p:grpSpPr bwMode="auto">
            <a:xfrm>
              <a:off x="4648200" y="3733800"/>
              <a:ext cx="1206500" cy="457200"/>
              <a:chOff x="2016" y="793"/>
              <a:chExt cx="720" cy="311"/>
            </a:xfrm>
          </p:grpSpPr>
          <p:sp>
            <p:nvSpPr>
              <p:cNvPr id="110610" name="Rectangle 18"/>
              <p:cNvSpPr>
                <a:spLocks noChangeArrowheads="1"/>
              </p:cNvSpPr>
              <p:nvPr/>
            </p:nvSpPr>
            <p:spPr bwMode="auto">
              <a:xfrm>
                <a:off x="2016" y="816"/>
                <a:ext cx="720" cy="288"/>
              </a:xfrm>
              <a:prstGeom prst="rect">
                <a:avLst/>
              </a:prstGeom>
              <a:solidFill>
                <a:srgbClr val="00B0F0"/>
              </a:solidFill>
              <a:ln w="9525">
                <a:solidFill>
                  <a:schemeClr val="tx1"/>
                </a:solid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Arial" pitchFamily="34" charset="0"/>
                </a:endParaRPr>
              </a:p>
            </p:txBody>
          </p:sp>
          <p:sp>
            <p:nvSpPr>
              <p:cNvPr id="110611" name="Text Box 19"/>
              <p:cNvSpPr txBox="1">
                <a:spLocks noChangeArrowheads="1"/>
              </p:cNvSpPr>
              <p:nvPr/>
            </p:nvSpPr>
            <p:spPr bwMode="auto">
              <a:xfrm>
                <a:off x="2054" y="793"/>
                <a:ext cx="677" cy="311"/>
              </a:xfrm>
              <a:prstGeom prst="rect">
                <a:avLst/>
              </a:prstGeom>
              <a:noFill/>
              <a:ln w="9525">
                <a:noFill/>
                <a:miter lim="800000"/>
                <a:headEnd/>
                <a:tailEnd/>
              </a:ln>
              <a:effectLst/>
            </p:spPr>
            <p:txBody>
              <a:bodyPr>
                <a:spAutoFit/>
              </a:bodyPr>
              <a:lstStyle/>
              <a:p>
                <a:pPr algn="l" rtl="0" fontAlgn="base">
                  <a:spcBef>
                    <a:spcPct val="0"/>
                  </a:spcBef>
                  <a:spcAft>
                    <a:spcPct val="0"/>
                  </a:spcAft>
                </a:pPr>
                <a:r>
                  <a:rPr lang="en-US" sz="2400" kern="1200">
                    <a:solidFill>
                      <a:srgbClr val="000000"/>
                    </a:solidFill>
                    <a:latin typeface="Arial" pitchFamily="34" charset="0"/>
                    <a:ea typeface="+mn-ea"/>
                    <a:cs typeface="Arial" pitchFamily="34" charset="0"/>
                  </a:rPr>
                  <a:t>Deliver</a:t>
                </a:r>
              </a:p>
            </p:txBody>
          </p:sp>
        </p:grpSp>
        <p:sp>
          <p:nvSpPr>
            <p:cNvPr id="110614" name="Text Box 22"/>
            <p:cNvSpPr txBox="1">
              <a:spLocks noChangeArrowheads="1"/>
            </p:cNvSpPr>
            <p:nvPr/>
          </p:nvSpPr>
          <p:spPr bwMode="auto">
            <a:xfrm>
              <a:off x="5257800" y="4114800"/>
              <a:ext cx="1337873" cy="457200"/>
            </a:xfrm>
            <a:prstGeom prst="rect">
              <a:avLst/>
            </a:prstGeom>
            <a:solidFill>
              <a:srgbClr val="00B0F0"/>
            </a:solidFill>
            <a:ln w="9525">
              <a:solidFill>
                <a:schemeClr val="tx1"/>
              </a:solidFill>
              <a:miter lim="800000"/>
              <a:headEnd/>
              <a:tailEnd/>
            </a:ln>
            <a:effectLst/>
          </p:spPr>
          <p:txBody>
            <a:bodyPr wrap="none">
              <a:spAutoFit/>
            </a:bodyPr>
            <a:lstStyle/>
            <a:p>
              <a:pPr algn="l" rtl="0" fontAlgn="base">
                <a:spcBef>
                  <a:spcPct val="0"/>
                </a:spcBef>
                <a:spcAft>
                  <a:spcPct val="0"/>
                </a:spcAft>
              </a:pPr>
              <a:r>
                <a:rPr lang="en-US" sz="2400" kern="1200" dirty="0">
                  <a:solidFill>
                    <a:srgbClr val="000000"/>
                  </a:solidFill>
                  <a:latin typeface="Arial" pitchFamily="34" charset="0"/>
                  <a:ea typeface="+mn-ea"/>
                  <a:cs typeface="Arial" pitchFamily="34" charset="0"/>
                </a:rPr>
                <a:t>Maintain</a:t>
              </a:r>
            </a:p>
          </p:txBody>
        </p:sp>
        <p:grpSp>
          <p:nvGrpSpPr>
            <p:cNvPr id="7" name="Group 23"/>
            <p:cNvGrpSpPr>
              <a:grpSpLocks/>
            </p:cNvGrpSpPr>
            <p:nvPr/>
          </p:nvGrpSpPr>
          <p:grpSpPr bwMode="auto">
            <a:xfrm>
              <a:off x="5638800" y="4495800"/>
              <a:ext cx="1336675" cy="457200"/>
              <a:chOff x="2016" y="793"/>
              <a:chExt cx="720" cy="311"/>
            </a:xfrm>
          </p:grpSpPr>
          <p:sp>
            <p:nvSpPr>
              <p:cNvPr id="110616" name="Rectangle 24"/>
              <p:cNvSpPr>
                <a:spLocks noChangeArrowheads="1"/>
              </p:cNvSpPr>
              <p:nvPr/>
            </p:nvSpPr>
            <p:spPr bwMode="auto">
              <a:xfrm>
                <a:off x="2016" y="816"/>
                <a:ext cx="720" cy="288"/>
              </a:xfrm>
              <a:prstGeom prst="rect">
                <a:avLst/>
              </a:prstGeom>
              <a:solidFill>
                <a:srgbClr val="00B0F0"/>
              </a:solidFill>
              <a:ln w="9525">
                <a:solidFill>
                  <a:schemeClr val="tx1"/>
                </a:solid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Arial" pitchFamily="34" charset="0"/>
                </a:endParaRPr>
              </a:p>
            </p:txBody>
          </p:sp>
          <p:sp>
            <p:nvSpPr>
              <p:cNvPr id="110617" name="Text Box 25"/>
              <p:cNvSpPr txBox="1">
                <a:spLocks noChangeArrowheads="1"/>
              </p:cNvSpPr>
              <p:nvPr/>
            </p:nvSpPr>
            <p:spPr bwMode="auto">
              <a:xfrm>
                <a:off x="2054" y="793"/>
                <a:ext cx="647" cy="311"/>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400" kern="1200">
                    <a:solidFill>
                      <a:srgbClr val="000000"/>
                    </a:solidFill>
                    <a:latin typeface="Arial" pitchFamily="34" charset="0"/>
                    <a:ea typeface="+mn-ea"/>
                    <a:cs typeface="Arial" pitchFamily="34" charset="0"/>
                  </a:rPr>
                  <a:t>Sustain</a:t>
                </a:r>
              </a:p>
            </p:txBody>
          </p:sp>
        </p:grpSp>
      </p:grpSp>
      <p:sp>
        <p:nvSpPr>
          <p:cNvPr id="43" name="Text Box 3"/>
          <p:cNvSpPr txBox="1">
            <a:spLocks noChangeArrowheads="1"/>
          </p:cNvSpPr>
          <p:nvPr/>
        </p:nvSpPr>
        <p:spPr bwMode="auto">
          <a:xfrm>
            <a:off x="4876800" y="5715000"/>
            <a:ext cx="1355725" cy="45720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400" kern="1200" dirty="0">
                <a:solidFill>
                  <a:srgbClr val="000000"/>
                </a:solidFill>
                <a:latin typeface="Arial" pitchFamily="34" charset="0"/>
                <a:ea typeface="+mn-ea"/>
                <a:cs typeface="Arial" pitchFamily="34" charset="0"/>
              </a:rPr>
              <a:t>Disposal</a:t>
            </a:r>
          </a:p>
        </p:txBody>
      </p:sp>
      <p:grpSp>
        <p:nvGrpSpPr>
          <p:cNvPr id="8" name="Group 66"/>
          <p:cNvGrpSpPr/>
          <p:nvPr/>
        </p:nvGrpSpPr>
        <p:grpSpPr>
          <a:xfrm>
            <a:off x="2133600" y="3962400"/>
            <a:ext cx="3241675" cy="1676400"/>
            <a:chOff x="3429000" y="3124200"/>
            <a:chExt cx="3241675" cy="1676400"/>
          </a:xfrm>
        </p:grpSpPr>
        <p:grpSp>
          <p:nvGrpSpPr>
            <p:cNvPr id="9" name="Group 14"/>
            <p:cNvGrpSpPr>
              <a:grpSpLocks/>
            </p:cNvGrpSpPr>
            <p:nvPr/>
          </p:nvGrpSpPr>
          <p:grpSpPr bwMode="auto">
            <a:xfrm>
              <a:off x="3429000" y="3124200"/>
              <a:ext cx="2057400" cy="533400"/>
              <a:chOff x="2016" y="793"/>
              <a:chExt cx="720" cy="311"/>
            </a:xfrm>
          </p:grpSpPr>
          <p:sp>
            <p:nvSpPr>
              <p:cNvPr id="58" name="Rectangle 15"/>
              <p:cNvSpPr>
                <a:spLocks noChangeArrowheads="1"/>
              </p:cNvSpPr>
              <p:nvPr/>
            </p:nvSpPr>
            <p:spPr bwMode="auto">
              <a:xfrm>
                <a:off x="2016" y="816"/>
                <a:ext cx="720" cy="288"/>
              </a:xfrm>
              <a:prstGeom prst="rect">
                <a:avLst/>
              </a:prstGeom>
              <a:solidFill>
                <a:srgbClr val="92D050"/>
              </a:solidFill>
              <a:ln w="9525">
                <a:solidFill>
                  <a:schemeClr val="tx1"/>
                </a:solid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Arial" pitchFamily="34" charset="0"/>
                </a:endParaRPr>
              </a:p>
            </p:txBody>
          </p:sp>
          <p:sp>
            <p:nvSpPr>
              <p:cNvPr id="59" name="Text Box 16"/>
              <p:cNvSpPr txBox="1">
                <a:spLocks noChangeArrowheads="1"/>
              </p:cNvSpPr>
              <p:nvPr/>
            </p:nvSpPr>
            <p:spPr bwMode="auto">
              <a:xfrm>
                <a:off x="2054" y="793"/>
                <a:ext cx="672" cy="267"/>
              </a:xfrm>
              <a:prstGeom prst="rect">
                <a:avLst/>
              </a:prstGeom>
              <a:noFill/>
              <a:ln w="9525">
                <a:noFill/>
                <a:miter lim="800000"/>
                <a:headEnd/>
                <a:tailEnd/>
              </a:ln>
              <a:effectLst/>
            </p:spPr>
            <p:txBody>
              <a:bodyPr>
                <a:spAutoFit/>
              </a:bodyPr>
              <a:lstStyle/>
              <a:p>
                <a:pPr algn="l" rtl="0" fontAlgn="base">
                  <a:spcBef>
                    <a:spcPct val="0"/>
                  </a:spcBef>
                  <a:spcAft>
                    <a:spcPct val="0"/>
                  </a:spcAft>
                </a:pPr>
                <a:r>
                  <a:rPr lang="en-US" sz="2400" kern="1200" dirty="0">
                    <a:solidFill>
                      <a:srgbClr val="000000"/>
                    </a:solidFill>
                    <a:latin typeface="Arial" pitchFamily="34" charset="0"/>
                    <a:ea typeface="+mn-ea"/>
                    <a:cs typeface="Arial" pitchFamily="34" charset="0"/>
                  </a:rPr>
                  <a:t>Manufacture</a:t>
                </a:r>
              </a:p>
            </p:txBody>
          </p:sp>
        </p:grpSp>
        <p:grpSp>
          <p:nvGrpSpPr>
            <p:cNvPr id="10" name="Group 17"/>
            <p:cNvGrpSpPr>
              <a:grpSpLocks/>
            </p:cNvGrpSpPr>
            <p:nvPr/>
          </p:nvGrpSpPr>
          <p:grpSpPr bwMode="auto">
            <a:xfrm>
              <a:off x="4343400" y="3581400"/>
              <a:ext cx="1206500" cy="457200"/>
              <a:chOff x="2016" y="793"/>
              <a:chExt cx="720" cy="311"/>
            </a:xfrm>
          </p:grpSpPr>
          <p:sp>
            <p:nvSpPr>
              <p:cNvPr id="56" name="Rectangle 18"/>
              <p:cNvSpPr>
                <a:spLocks noChangeArrowheads="1"/>
              </p:cNvSpPr>
              <p:nvPr/>
            </p:nvSpPr>
            <p:spPr bwMode="auto">
              <a:xfrm>
                <a:off x="2016" y="816"/>
                <a:ext cx="720" cy="288"/>
              </a:xfrm>
              <a:prstGeom prst="rect">
                <a:avLst/>
              </a:prstGeom>
              <a:solidFill>
                <a:srgbClr val="92D050"/>
              </a:solidFill>
              <a:ln w="9525">
                <a:solidFill>
                  <a:schemeClr val="tx1"/>
                </a:solid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Arial" pitchFamily="34" charset="0"/>
                </a:endParaRPr>
              </a:p>
            </p:txBody>
          </p:sp>
          <p:sp>
            <p:nvSpPr>
              <p:cNvPr id="57" name="Text Box 19"/>
              <p:cNvSpPr txBox="1">
                <a:spLocks noChangeArrowheads="1"/>
              </p:cNvSpPr>
              <p:nvPr/>
            </p:nvSpPr>
            <p:spPr bwMode="auto">
              <a:xfrm>
                <a:off x="2054" y="793"/>
                <a:ext cx="677" cy="311"/>
              </a:xfrm>
              <a:prstGeom prst="rect">
                <a:avLst/>
              </a:prstGeom>
              <a:noFill/>
              <a:ln w="9525">
                <a:noFill/>
                <a:miter lim="800000"/>
                <a:headEnd/>
                <a:tailEnd/>
              </a:ln>
              <a:effectLst/>
            </p:spPr>
            <p:txBody>
              <a:bodyPr>
                <a:spAutoFit/>
              </a:bodyPr>
              <a:lstStyle/>
              <a:p>
                <a:pPr algn="l" rtl="0" fontAlgn="base">
                  <a:spcBef>
                    <a:spcPct val="0"/>
                  </a:spcBef>
                  <a:spcAft>
                    <a:spcPct val="0"/>
                  </a:spcAft>
                </a:pPr>
                <a:r>
                  <a:rPr lang="en-US" sz="2400" kern="1200" dirty="0">
                    <a:solidFill>
                      <a:srgbClr val="000000"/>
                    </a:solidFill>
                    <a:latin typeface="Arial" pitchFamily="34" charset="0"/>
                    <a:ea typeface="+mn-ea"/>
                    <a:cs typeface="Arial" pitchFamily="34" charset="0"/>
                  </a:rPr>
                  <a:t>Deliver</a:t>
                </a:r>
              </a:p>
            </p:txBody>
          </p:sp>
        </p:grpSp>
        <p:grpSp>
          <p:nvGrpSpPr>
            <p:cNvPr id="11" name="Group 20"/>
            <p:cNvGrpSpPr>
              <a:grpSpLocks/>
            </p:cNvGrpSpPr>
            <p:nvPr/>
          </p:nvGrpSpPr>
          <p:grpSpPr bwMode="auto">
            <a:xfrm>
              <a:off x="4800600" y="3962400"/>
              <a:ext cx="1439863" cy="457200"/>
              <a:chOff x="2016" y="793"/>
              <a:chExt cx="720" cy="311"/>
            </a:xfrm>
          </p:grpSpPr>
          <p:sp>
            <p:nvSpPr>
              <p:cNvPr id="54" name="Rectangle 21"/>
              <p:cNvSpPr>
                <a:spLocks noChangeArrowheads="1"/>
              </p:cNvSpPr>
              <p:nvPr/>
            </p:nvSpPr>
            <p:spPr bwMode="auto">
              <a:xfrm>
                <a:off x="2016" y="816"/>
                <a:ext cx="720" cy="288"/>
              </a:xfrm>
              <a:prstGeom prst="rect">
                <a:avLst/>
              </a:prstGeom>
              <a:solidFill>
                <a:srgbClr val="92D050"/>
              </a:solidFill>
              <a:ln w="9525">
                <a:solidFill>
                  <a:schemeClr val="tx1"/>
                </a:solid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Arial" pitchFamily="34" charset="0"/>
                </a:endParaRPr>
              </a:p>
            </p:txBody>
          </p:sp>
          <p:sp>
            <p:nvSpPr>
              <p:cNvPr id="55" name="Text Box 22"/>
              <p:cNvSpPr txBox="1">
                <a:spLocks noChangeArrowheads="1"/>
              </p:cNvSpPr>
              <p:nvPr/>
            </p:nvSpPr>
            <p:spPr bwMode="auto">
              <a:xfrm>
                <a:off x="2054" y="793"/>
                <a:ext cx="669" cy="311"/>
              </a:xfrm>
              <a:prstGeom prst="rect">
                <a:avLst/>
              </a:prstGeom>
              <a:solidFill>
                <a:srgbClr val="92D050"/>
              </a:solidFill>
              <a:ln w="9525">
                <a:noFill/>
                <a:miter lim="800000"/>
                <a:headEnd/>
                <a:tailEnd/>
              </a:ln>
              <a:effectLst/>
            </p:spPr>
            <p:txBody>
              <a:bodyPr wrap="none">
                <a:spAutoFit/>
              </a:bodyPr>
              <a:lstStyle/>
              <a:p>
                <a:pPr algn="l" rtl="0" fontAlgn="base">
                  <a:spcBef>
                    <a:spcPct val="0"/>
                  </a:spcBef>
                  <a:spcAft>
                    <a:spcPct val="0"/>
                  </a:spcAft>
                </a:pPr>
                <a:r>
                  <a:rPr lang="en-US" sz="2400" kern="1200" dirty="0">
                    <a:solidFill>
                      <a:srgbClr val="000000"/>
                    </a:solidFill>
                    <a:latin typeface="Arial" pitchFamily="34" charset="0"/>
                    <a:ea typeface="+mn-ea"/>
                    <a:cs typeface="Arial" pitchFamily="34" charset="0"/>
                  </a:rPr>
                  <a:t>Maintain</a:t>
                </a:r>
              </a:p>
            </p:txBody>
          </p:sp>
        </p:grpSp>
        <p:grpSp>
          <p:nvGrpSpPr>
            <p:cNvPr id="12" name="Group 23"/>
            <p:cNvGrpSpPr>
              <a:grpSpLocks/>
            </p:cNvGrpSpPr>
            <p:nvPr/>
          </p:nvGrpSpPr>
          <p:grpSpPr bwMode="auto">
            <a:xfrm>
              <a:off x="5334000" y="4343400"/>
              <a:ext cx="1336675" cy="457200"/>
              <a:chOff x="2016" y="793"/>
              <a:chExt cx="720" cy="311"/>
            </a:xfrm>
            <a:solidFill>
              <a:srgbClr val="92D050"/>
            </a:solidFill>
          </p:grpSpPr>
          <p:sp>
            <p:nvSpPr>
              <p:cNvPr id="52" name="Rectangle 24"/>
              <p:cNvSpPr>
                <a:spLocks noChangeArrowheads="1"/>
              </p:cNvSpPr>
              <p:nvPr/>
            </p:nvSpPr>
            <p:spPr bwMode="auto">
              <a:xfrm>
                <a:off x="2016" y="816"/>
                <a:ext cx="720" cy="288"/>
              </a:xfrm>
              <a:prstGeom prst="rect">
                <a:avLst/>
              </a:prstGeom>
              <a:grpFill/>
              <a:ln w="9525">
                <a:solidFill>
                  <a:schemeClr val="tx1"/>
                </a:solidFill>
                <a:miter lim="800000"/>
                <a:headEnd/>
                <a:tailEnd/>
              </a:ln>
              <a:effectLst/>
            </p:spPr>
            <p:txBody>
              <a:bodyPr wrap="none" anchor="ctr"/>
              <a:lstStyle/>
              <a:p>
                <a:pPr algn="l" rtl="0" fontAlgn="base">
                  <a:spcBef>
                    <a:spcPct val="0"/>
                  </a:spcBef>
                  <a:spcAft>
                    <a:spcPct val="0"/>
                  </a:spcAft>
                </a:pPr>
                <a:endParaRPr lang="en-US" kern="1200">
                  <a:solidFill>
                    <a:srgbClr val="000000"/>
                  </a:solidFill>
                  <a:latin typeface="Arial" pitchFamily="34" charset="0"/>
                  <a:ea typeface="+mn-ea"/>
                  <a:cs typeface="Arial" pitchFamily="34" charset="0"/>
                </a:endParaRPr>
              </a:p>
            </p:txBody>
          </p:sp>
          <p:sp>
            <p:nvSpPr>
              <p:cNvPr id="53" name="Text Box 25"/>
              <p:cNvSpPr txBox="1">
                <a:spLocks noChangeArrowheads="1"/>
              </p:cNvSpPr>
              <p:nvPr/>
            </p:nvSpPr>
            <p:spPr bwMode="auto">
              <a:xfrm>
                <a:off x="2054" y="793"/>
                <a:ext cx="647" cy="311"/>
              </a:xfrm>
              <a:prstGeom prst="rect">
                <a:avLst/>
              </a:prstGeom>
              <a:grpFill/>
              <a:ln w="9525">
                <a:noFill/>
                <a:miter lim="800000"/>
                <a:headEnd/>
                <a:tailEnd/>
              </a:ln>
              <a:effectLst/>
            </p:spPr>
            <p:txBody>
              <a:bodyPr wrap="none">
                <a:spAutoFit/>
              </a:bodyPr>
              <a:lstStyle/>
              <a:p>
                <a:pPr algn="l" rtl="0" fontAlgn="base">
                  <a:spcBef>
                    <a:spcPct val="0"/>
                  </a:spcBef>
                  <a:spcAft>
                    <a:spcPct val="0"/>
                  </a:spcAft>
                </a:pPr>
                <a:r>
                  <a:rPr lang="en-US" sz="2400" kern="1200" dirty="0">
                    <a:solidFill>
                      <a:srgbClr val="000000"/>
                    </a:solidFill>
                    <a:latin typeface="Arial" pitchFamily="34" charset="0"/>
                    <a:ea typeface="+mn-ea"/>
                    <a:cs typeface="Arial" pitchFamily="34" charset="0"/>
                  </a:rPr>
                  <a:t>Sustain</a:t>
                </a:r>
              </a:p>
            </p:txBody>
          </p:sp>
        </p:grpSp>
      </p:grpSp>
      <p:sp>
        <p:nvSpPr>
          <p:cNvPr id="68" name="TextBox 67"/>
          <p:cNvSpPr txBox="1"/>
          <p:nvPr/>
        </p:nvSpPr>
        <p:spPr>
          <a:xfrm rot="2438404">
            <a:off x="4917998" y="1540997"/>
            <a:ext cx="3881191" cy="861774"/>
          </a:xfrm>
          <a:prstGeom prst="rect">
            <a:avLst/>
          </a:prstGeom>
          <a:noFill/>
        </p:spPr>
        <p:txBody>
          <a:bodyPr wrap="none" rtlCol="0">
            <a:spAutoFit/>
          </a:bodyPr>
          <a:lstStyle/>
          <a:p>
            <a:pPr algn="ctr"/>
            <a:r>
              <a:rPr lang="en-US" sz="3200" b="1" dirty="0" smtClean="0">
                <a:solidFill>
                  <a:srgbClr val="00B0F0"/>
                </a:solidFill>
              </a:rPr>
              <a:t>VPLM</a:t>
            </a:r>
          </a:p>
          <a:p>
            <a:r>
              <a:rPr lang="en-US" b="1" dirty="0" smtClean="0">
                <a:solidFill>
                  <a:srgbClr val="00B0F0"/>
                </a:solidFill>
              </a:rPr>
              <a:t>Virtual Product Lifecycle Management </a:t>
            </a:r>
            <a:endParaRPr lang="en-US" b="1" dirty="0">
              <a:solidFill>
                <a:srgbClr val="00B0F0"/>
              </a:solidFill>
            </a:endParaRPr>
          </a:p>
        </p:txBody>
      </p:sp>
      <p:pic>
        <p:nvPicPr>
          <p:cNvPr id="69" name="Picture 12"/>
          <p:cNvPicPr>
            <a:picLocks noChangeAspect="1"/>
          </p:cNvPicPr>
          <p:nvPr/>
        </p:nvPicPr>
        <p:blipFill>
          <a:blip r:embed="rId3" cstate="print"/>
          <a:srcRect/>
          <a:stretch>
            <a:fillRect/>
          </a:stretch>
        </p:blipFill>
        <p:spPr bwMode="auto">
          <a:xfrm>
            <a:off x="1752600" y="4648200"/>
            <a:ext cx="762000" cy="845331"/>
          </a:xfrm>
          <a:prstGeom prst="rect">
            <a:avLst/>
          </a:prstGeom>
          <a:noFill/>
          <a:ln w="9525">
            <a:noFill/>
            <a:miter lim="800000"/>
            <a:headEnd/>
            <a:tailEnd/>
          </a:ln>
        </p:spPr>
      </p:pic>
      <p:pic>
        <p:nvPicPr>
          <p:cNvPr id="70" name="Picture 5" descr="Constellation.jpg"/>
          <p:cNvPicPr>
            <a:picLocks noChangeAspect="1"/>
          </p:cNvPicPr>
          <p:nvPr/>
        </p:nvPicPr>
        <p:blipFill>
          <a:blip r:embed="rId4" cstate="print"/>
          <a:srcRect/>
          <a:stretch>
            <a:fillRect/>
          </a:stretch>
        </p:blipFill>
        <p:spPr bwMode="auto">
          <a:xfrm>
            <a:off x="1676400" y="2667000"/>
            <a:ext cx="1066800" cy="843444"/>
          </a:xfrm>
          <a:prstGeom prst="rect">
            <a:avLst/>
          </a:prstGeom>
          <a:noFill/>
          <a:ln w="9525">
            <a:noFill/>
            <a:miter lim="800000"/>
            <a:headEnd/>
            <a:tailEnd/>
          </a:ln>
        </p:spPr>
      </p:pic>
      <p:cxnSp>
        <p:nvCxnSpPr>
          <p:cNvPr id="72" name="Straight Arrow Connector 71"/>
          <p:cNvCxnSpPr/>
          <p:nvPr/>
        </p:nvCxnSpPr>
        <p:spPr>
          <a:xfrm rot="10800000" flipV="1">
            <a:off x="2743200" y="2057400"/>
            <a:ext cx="1371600" cy="609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endCxn id="59" idx="0"/>
          </p:cNvCxnSpPr>
          <p:nvPr/>
        </p:nvCxnSpPr>
        <p:spPr>
          <a:xfrm>
            <a:off x="2286000" y="3505200"/>
            <a:ext cx="916305"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0" y="1600200"/>
            <a:ext cx="2642326" cy="1015663"/>
          </a:xfrm>
          <a:prstGeom prst="rect">
            <a:avLst/>
          </a:prstGeom>
          <a:noFill/>
        </p:spPr>
        <p:txBody>
          <a:bodyPr wrap="none" rtlCol="0">
            <a:spAutoFit/>
          </a:bodyPr>
          <a:lstStyle/>
          <a:p>
            <a:pPr algn="ctr"/>
            <a:r>
              <a:rPr lang="en-US" sz="2000" b="1" dirty="0" smtClean="0"/>
              <a:t>“As Designed”</a:t>
            </a:r>
          </a:p>
          <a:p>
            <a:pPr algn="ctr"/>
            <a:r>
              <a:rPr lang="en-US" sz="2000" b="1" dirty="0" smtClean="0"/>
              <a:t>After complete cycle of</a:t>
            </a:r>
          </a:p>
          <a:p>
            <a:pPr algn="ctr"/>
            <a:r>
              <a:rPr lang="en-US" sz="2000" b="1" dirty="0" smtClean="0"/>
              <a:t>VPLM</a:t>
            </a:r>
            <a:endParaRPr lang="en-US" sz="2000" b="1" dirty="0"/>
          </a:p>
        </p:txBody>
      </p:sp>
      <p:sp>
        <p:nvSpPr>
          <p:cNvPr id="78" name="TextBox 77"/>
          <p:cNvSpPr txBox="1"/>
          <p:nvPr/>
        </p:nvSpPr>
        <p:spPr>
          <a:xfrm>
            <a:off x="1524000" y="5486400"/>
            <a:ext cx="1206549" cy="400110"/>
          </a:xfrm>
          <a:prstGeom prst="rect">
            <a:avLst/>
          </a:prstGeom>
          <a:noFill/>
        </p:spPr>
        <p:txBody>
          <a:bodyPr wrap="none" rtlCol="0">
            <a:spAutoFit/>
          </a:bodyPr>
          <a:lstStyle/>
          <a:p>
            <a:pPr algn="ctr"/>
            <a:r>
              <a:rPr lang="en-US" sz="2000" b="1" dirty="0" smtClean="0"/>
              <a:t>“As Built”</a:t>
            </a:r>
          </a:p>
        </p:txBody>
      </p:sp>
      <p:sp>
        <p:nvSpPr>
          <p:cNvPr id="81" name="Curved Up Arrow 80"/>
          <p:cNvSpPr/>
          <p:nvPr/>
        </p:nvSpPr>
        <p:spPr>
          <a:xfrm rot="12974747">
            <a:off x="6116810" y="1130203"/>
            <a:ext cx="2543933" cy="358270"/>
          </a:xfrm>
          <a:prstGeom prst="curvedUpArrow">
            <a:avLst>
              <a:gd name="adj1" fmla="val 25000"/>
              <a:gd name="adj2" fmla="val 8876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TextBox 81"/>
          <p:cNvSpPr txBox="1"/>
          <p:nvPr/>
        </p:nvSpPr>
        <p:spPr>
          <a:xfrm rot="2218606">
            <a:off x="7240116" y="746478"/>
            <a:ext cx="1369606" cy="461665"/>
          </a:xfrm>
          <a:prstGeom prst="rect">
            <a:avLst/>
          </a:prstGeom>
          <a:solidFill>
            <a:srgbClr val="00B0F0"/>
          </a:solidFill>
        </p:spPr>
        <p:txBody>
          <a:bodyPr wrap="none" rtlCol="0">
            <a:spAutoFit/>
          </a:bodyPr>
          <a:lstStyle/>
          <a:p>
            <a:r>
              <a:rPr lang="en-US" sz="2400" dirty="0" smtClean="0"/>
              <a:t>Feedback</a:t>
            </a:r>
            <a:endParaRPr lang="en-US" sz="2400" dirty="0"/>
          </a:p>
        </p:txBody>
      </p:sp>
      <p:cxnSp>
        <p:nvCxnSpPr>
          <p:cNvPr id="85" name="Straight Connector 84"/>
          <p:cNvCxnSpPr/>
          <p:nvPr/>
        </p:nvCxnSpPr>
        <p:spPr>
          <a:xfrm rot="5400000">
            <a:off x="4076700" y="3162300"/>
            <a:ext cx="838200" cy="609600"/>
          </a:xfrm>
          <a:prstGeom prst="line">
            <a:avLst/>
          </a:prstGeom>
          <a:ln w="38100">
            <a:solidFill>
              <a:schemeClr val="accent5">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5400000">
            <a:off x="4457700" y="3619500"/>
            <a:ext cx="838200" cy="609600"/>
          </a:xfrm>
          <a:prstGeom prst="line">
            <a:avLst/>
          </a:prstGeom>
          <a:ln w="38100">
            <a:solidFill>
              <a:schemeClr val="accent5">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5400000">
            <a:off x="4914900" y="3848100"/>
            <a:ext cx="838200" cy="609600"/>
          </a:xfrm>
          <a:prstGeom prst="line">
            <a:avLst/>
          </a:prstGeom>
          <a:ln w="38100">
            <a:solidFill>
              <a:schemeClr val="accent5">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5372100" y="4152900"/>
            <a:ext cx="838200" cy="609600"/>
          </a:xfrm>
          <a:prstGeom prst="line">
            <a:avLst/>
          </a:prstGeom>
          <a:ln w="38100">
            <a:solidFill>
              <a:schemeClr val="accent5">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6248400" y="4648200"/>
            <a:ext cx="2073516" cy="1200329"/>
          </a:xfrm>
          <a:prstGeom prst="rect">
            <a:avLst/>
          </a:prstGeom>
          <a:solidFill>
            <a:schemeClr val="accent5">
              <a:lumMod val="20000"/>
              <a:lumOff val="80000"/>
            </a:schemeClr>
          </a:solidFill>
        </p:spPr>
        <p:txBody>
          <a:bodyPr wrap="none" rtlCol="0">
            <a:spAutoFit/>
          </a:bodyPr>
          <a:lstStyle/>
          <a:p>
            <a:pPr algn="ctr"/>
            <a:r>
              <a:rPr lang="en-US" dirty="0" smtClean="0"/>
              <a:t>Many Opportunities</a:t>
            </a:r>
          </a:p>
          <a:p>
            <a:pPr algn="ctr"/>
            <a:r>
              <a:rPr lang="en-US" dirty="0" smtClean="0"/>
              <a:t>For  comparison of</a:t>
            </a:r>
          </a:p>
          <a:p>
            <a:pPr algn="ctr"/>
            <a:r>
              <a:rPr lang="en-US" dirty="0" smtClean="0"/>
              <a:t>Virtual and Actual</a:t>
            </a:r>
          </a:p>
          <a:p>
            <a:pPr algn="ctr"/>
            <a:r>
              <a:rPr lang="en-US" dirty="0" smtClean="0"/>
              <a:t>Processes</a:t>
            </a:r>
            <a:endParaRPr lang="en-US" dirty="0"/>
          </a:p>
        </p:txBody>
      </p:sp>
      <p:sp>
        <p:nvSpPr>
          <p:cNvPr id="51" name="TextBox 50"/>
          <p:cNvSpPr txBox="1"/>
          <p:nvPr/>
        </p:nvSpPr>
        <p:spPr>
          <a:xfrm>
            <a:off x="1371600" y="6248400"/>
            <a:ext cx="1970604" cy="369332"/>
          </a:xfrm>
          <a:prstGeom prst="rect">
            <a:avLst/>
          </a:prstGeom>
          <a:noFill/>
        </p:spPr>
        <p:txBody>
          <a:bodyPr wrap="none" rtlCol="0">
            <a:spAutoFit/>
          </a:bodyPr>
          <a:lstStyle/>
          <a:p>
            <a:r>
              <a:rPr lang="en-US" dirty="0" smtClean="0"/>
              <a:t>V &amp; V at every step</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28600" y="990600"/>
            <a:ext cx="8686800" cy="533400"/>
          </a:xfrm>
        </p:spPr>
        <p:txBody>
          <a:bodyPr/>
          <a:lstStyle/>
          <a:p>
            <a:r>
              <a:rPr lang="en-US" sz="3200"/>
              <a:t>Neil Armstrong Hall of Engineering</a:t>
            </a:r>
            <a:br>
              <a:rPr lang="en-US" sz="3200"/>
            </a:br>
            <a:r>
              <a:rPr lang="en-US" sz="3200"/>
              <a:t>Dedicated October 27, 2007</a:t>
            </a:r>
          </a:p>
        </p:txBody>
      </p:sp>
      <p:pic>
        <p:nvPicPr>
          <p:cNvPr id="88067" name="Picture 3" descr="millenium-nite"/>
          <p:cNvPicPr>
            <a:picLocks noGrp="1" noChangeAspect="1" noChangeArrowheads="1"/>
          </p:cNvPicPr>
          <p:nvPr>
            <p:ph sz="quarter" idx="2"/>
          </p:nvPr>
        </p:nvPicPr>
        <p:blipFill>
          <a:blip r:embed="rId3"/>
          <a:srcRect/>
          <a:stretch>
            <a:fillRect/>
          </a:stretch>
        </p:blipFill>
        <p:spPr>
          <a:xfrm>
            <a:off x="990600" y="4702175"/>
            <a:ext cx="3048000" cy="2155825"/>
          </a:xfrm>
          <a:noFill/>
          <a:ln/>
        </p:spPr>
      </p:pic>
      <p:pic>
        <p:nvPicPr>
          <p:cNvPr id="88068" name="Picture 4" descr="armstrong-dedication"/>
          <p:cNvPicPr>
            <a:picLocks noChangeAspect="1" noChangeArrowheads="1"/>
          </p:cNvPicPr>
          <p:nvPr/>
        </p:nvPicPr>
        <p:blipFill>
          <a:blip r:embed="rId4"/>
          <a:srcRect/>
          <a:stretch>
            <a:fillRect/>
          </a:stretch>
        </p:blipFill>
        <p:spPr bwMode="auto">
          <a:xfrm>
            <a:off x="685800" y="1752600"/>
            <a:ext cx="3886200" cy="2547938"/>
          </a:xfrm>
          <a:prstGeom prst="rect">
            <a:avLst/>
          </a:prstGeom>
          <a:noFill/>
        </p:spPr>
      </p:pic>
      <p:sp>
        <p:nvSpPr>
          <p:cNvPr id="88069" name="Text Box 5"/>
          <p:cNvSpPr txBox="1">
            <a:spLocks noChangeArrowheads="1"/>
          </p:cNvSpPr>
          <p:nvPr/>
        </p:nvSpPr>
        <p:spPr bwMode="auto">
          <a:xfrm>
            <a:off x="0" y="4267200"/>
            <a:ext cx="5486400" cy="366713"/>
          </a:xfrm>
          <a:prstGeom prst="rect">
            <a:avLst/>
          </a:prstGeom>
          <a:noFill/>
          <a:ln w="9525">
            <a:noFill/>
            <a:miter lim="800000"/>
            <a:headEnd/>
            <a:tailEnd/>
          </a:ln>
          <a:effectLst/>
        </p:spPr>
        <p:txBody>
          <a:bodyPr>
            <a:spAutoFit/>
          </a:bodyPr>
          <a:lstStyle/>
          <a:p>
            <a:pPr algn="l" rtl="0" fontAlgn="base">
              <a:spcBef>
                <a:spcPct val="0"/>
              </a:spcBef>
              <a:spcAft>
                <a:spcPct val="0"/>
              </a:spcAft>
            </a:pPr>
            <a:r>
              <a:rPr lang="en-US" kern="1200">
                <a:solidFill>
                  <a:srgbClr val="000000"/>
                </a:solidFill>
                <a:latin typeface="Arial" pitchFamily="34" charset="0"/>
                <a:ea typeface="+mn-ea"/>
                <a:cs typeface="+mn-cs"/>
              </a:rPr>
              <a:t>President Cordova Neil Armstrong Eugene Cernan</a:t>
            </a:r>
          </a:p>
        </p:txBody>
      </p:sp>
      <p:pic>
        <p:nvPicPr>
          <p:cNvPr id="88070" name="Picture 6" descr="armstrong-dedication-wave"/>
          <p:cNvPicPr>
            <a:picLocks noChangeAspect="1" noChangeArrowheads="1"/>
          </p:cNvPicPr>
          <p:nvPr/>
        </p:nvPicPr>
        <p:blipFill>
          <a:blip r:embed="rId5"/>
          <a:srcRect/>
          <a:stretch>
            <a:fillRect/>
          </a:stretch>
        </p:blipFill>
        <p:spPr bwMode="auto">
          <a:xfrm>
            <a:off x="5562600" y="1752600"/>
            <a:ext cx="3071813" cy="435610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Thinking and Tools</a:t>
            </a:r>
            <a:endParaRPr lang="en-US" dirty="0"/>
          </a:p>
        </p:txBody>
      </p:sp>
      <p:sp>
        <p:nvSpPr>
          <p:cNvPr id="3" name="Content Placeholder 2"/>
          <p:cNvSpPr>
            <a:spLocks noGrp="1"/>
          </p:cNvSpPr>
          <p:nvPr>
            <p:ph idx="1"/>
          </p:nvPr>
        </p:nvSpPr>
        <p:spPr>
          <a:xfrm>
            <a:off x="457200" y="1219200"/>
            <a:ext cx="8229600" cy="5486400"/>
          </a:xfrm>
        </p:spPr>
        <p:txBody>
          <a:bodyPr>
            <a:normAutofit fontScale="70000" lnSpcReduction="20000"/>
          </a:bodyPr>
          <a:lstStyle/>
          <a:p>
            <a:pPr lvl="1"/>
            <a:r>
              <a:rPr lang="en-US" dirty="0" smtClean="0"/>
              <a:t>System Thinking</a:t>
            </a:r>
          </a:p>
          <a:p>
            <a:pPr lvl="2"/>
            <a:r>
              <a:rPr lang="en-US" dirty="0" smtClean="0"/>
              <a:t>Systems Engineering is an interdisciplinary approach and means to enable the realization of successful systems. Systems Engineering integrates all the disciplines and specialty groups into a team effort forming a structured development process that proceeds from concept to production to operation.  (INCOSE)</a:t>
            </a:r>
          </a:p>
          <a:p>
            <a:pPr lvl="1"/>
            <a:r>
              <a:rPr lang="en-US" dirty="0" smtClean="0"/>
              <a:t>PLM Thinking</a:t>
            </a:r>
          </a:p>
          <a:p>
            <a:pPr lvl="2"/>
            <a:r>
              <a:rPr lang="en-US" i="1" dirty="0" smtClean="0"/>
              <a:t>Product Lifecycle Management (PLM) is an integrated, information-driven approach comprised of people, processes/practices, and technology, to all aspects of a product's life and its environment, from its design through manufacture, deployment and maintenance—culminating in the product's removal from service and final disposal.  (Grieves)</a:t>
            </a:r>
            <a:endParaRPr lang="en-US" dirty="0" smtClean="0">
              <a:cs typeface="Times New Roman" pitchFamily="18" charset="0"/>
            </a:endParaRPr>
          </a:p>
          <a:p>
            <a:pPr lvl="1"/>
            <a:r>
              <a:rPr lang="en-US" dirty="0" smtClean="0"/>
              <a:t>Lean Thinking</a:t>
            </a:r>
          </a:p>
          <a:p>
            <a:pPr lvl="2"/>
            <a:r>
              <a:rPr lang="en-US" i="1" dirty="0" smtClean="0"/>
              <a:t>Lean Thinking  is the dynamic, knowledge driven and customer-focused process through which all stakeholders in a defined enterprise continuously eliminate waste and create value. ( </a:t>
            </a:r>
            <a:r>
              <a:rPr lang="en-US" i="1" dirty="0" err="1" smtClean="0"/>
              <a:t>Murman</a:t>
            </a:r>
            <a:r>
              <a:rPr lang="en-US" i="1" dirty="0" smtClean="0"/>
              <a:t>)</a:t>
            </a:r>
            <a:endParaRPr lang="en-US" dirty="0" smtClean="0"/>
          </a:p>
          <a:p>
            <a:r>
              <a:rPr lang="en-US" dirty="0" smtClean="0"/>
              <a:t>Tools  (need to add tool sets and show interrelations) </a:t>
            </a:r>
          </a:p>
          <a:p>
            <a:pPr lvl="1"/>
            <a:r>
              <a:rPr lang="en-US" dirty="0" smtClean="0"/>
              <a:t>Systems Engineering (Lean Systems </a:t>
            </a:r>
            <a:r>
              <a:rPr lang="en-US" dirty="0" smtClean="0"/>
              <a:t>Engineering</a:t>
            </a:r>
            <a:r>
              <a:rPr lang="en-US" dirty="0" smtClean="0"/>
              <a:t>)</a:t>
            </a:r>
          </a:p>
          <a:p>
            <a:pPr lvl="1"/>
            <a:r>
              <a:rPr lang="en-US" dirty="0" smtClean="0"/>
              <a:t>PLM  (CAD, CAM, PDM, etc</a:t>
            </a:r>
            <a:endParaRPr lang="en-US" dirty="0" smtClean="0"/>
          </a:p>
          <a:p>
            <a:pPr lvl="1"/>
            <a:r>
              <a:rPr lang="en-US" dirty="0" smtClean="0"/>
              <a:t>Lean </a:t>
            </a:r>
            <a:r>
              <a:rPr lang="en-US" dirty="0" smtClean="0"/>
              <a:t>Enterprise (5s, 6 Sigma, etc)</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4" name="Rectangle 6"/>
          <p:cNvSpPr>
            <a:spLocks noGrp="1" noChangeArrowheads="1"/>
          </p:cNvSpPr>
          <p:nvPr>
            <p:ph type="ctrTitle"/>
          </p:nvPr>
        </p:nvSpPr>
        <p:spPr>
          <a:xfrm>
            <a:off x="870857" y="1357313"/>
            <a:ext cx="7771190" cy="1143000"/>
          </a:xfrm>
        </p:spPr>
        <p:txBody>
          <a:bodyPr/>
          <a:lstStyle/>
          <a:p>
            <a:pPr eaLnBrk="1" hangingPunct="1">
              <a:defRPr/>
            </a:pPr>
            <a:r>
              <a:rPr lang="en-US" smtClean="0"/>
              <a:t>Systems engineering - basics</a:t>
            </a:r>
          </a:p>
        </p:txBody>
      </p:sp>
      <p:pic>
        <p:nvPicPr>
          <p:cNvPr id="3076" name="Picture 8" descr="Logogold-trans2"/>
          <p:cNvPicPr>
            <a:picLocks noChangeAspect="1" noChangeArrowheads="1"/>
          </p:cNvPicPr>
          <p:nvPr/>
        </p:nvPicPr>
        <p:blipFill>
          <a:blip r:embed="rId3"/>
          <a:srcRect/>
          <a:stretch>
            <a:fillRect/>
          </a:stretch>
        </p:blipFill>
        <p:spPr bwMode="auto">
          <a:xfrm>
            <a:off x="228298" y="229195"/>
            <a:ext cx="1167190" cy="1012031"/>
          </a:xfrm>
          <a:prstGeom prst="rect">
            <a:avLst/>
          </a:prstGeom>
          <a:noFill/>
          <a:ln w="9525">
            <a:noFill/>
            <a:miter lim="800000"/>
            <a:headEnd/>
            <a:tailEnd/>
          </a:ln>
        </p:spPr>
      </p:pic>
      <p:grpSp>
        <p:nvGrpSpPr>
          <p:cNvPr id="2" name="Group 192"/>
          <p:cNvGrpSpPr>
            <a:grpSpLocks/>
          </p:cNvGrpSpPr>
          <p:nvPr/>
        </p:nvGrpSpPr>
        <p:grpSpPr bwMode="auto">
          <a:xfrm>
            <a:off x="439965" y="2096989"/>
            <a:ext cx="7812012" cy="4049613"/>
            <a:chOff x="304" y="884"/>
            <a:chExt cx="5167" cy="2721"/>
          </a:xfrm>
        </p:grpSpPr>
        <p:sp>
          <p:nvSpPr>
            <p:cNvPr id="3079" name="Text Box 193"/>
            <p:cNvSpPr txBox="1">
              <a:spLocks noChangeArrowheads="1"/>
            </p:cNvSpPr>
            <p:nvPr/>
          </p:nvSpPr>
          <p:spPr bwMode="auto">
            <a:xfrm>
              <a:off x="304" y="2012"/>
              <a:ext cx="831" cy="217"/>
            </a:xfrm>
            <a:prstGeom prst="rect">
              <a:avLst/>
            </a:prstGeom>
            <a:noFill/>
            <a:ln w="9525">
              <a:noFill/>
              <a:miter lim="800000"/>
              <a:headEnd/>
              <a:tailEnd/>
            </a:ln>
          </p:spPr>
          <p:txBody>
            <a:bodyPr wrap="none">
              <a:spAutoFit/>
            </a:bodyPr>
            <a:lstStyle/>
            <a:p>
              <a:pPr>
                <a:lnSpc>
                  <a:spcPct val="100000"/>
                </a:lnSpc>
              </a:pPr>
              <a:r>
                <a:rPr lang="en-US" sz="1500" dirty="0">
                  <a:solidFill>
                    <a:schemeClr val="accent2"/>
                  </a:solidFill>
                  <a:latin typeface="Arial" pitchFamily="34" charset="0"/>
                </a:rPr>
                <a:t>Solar panels</a:t>
              </a:r>
            </a:p>
          </p:txBody>
        </p:sp>
        <p:grpSp>
          <p:nvGrpSpPr>
            <p:cNvPr id="3" name="Group 194"/>
            <p:cNvGrpSpPr>
              <a:grpSpLocks/>
            </p:cNvGrpSpPr>
            <p:nvPr/>
          </p:nvGrpSpPr>
          <p:grpSpPr bwMode="auto">
            <a:xfrm>
              <a:off x="740" y="884"/>
              <a:ext cx="4731" cy="2721"/>
              <a:chOff x="740" y="884"/>
              <a:chExt cx="4731" cy="2721"/>
            </a:xfrm>
          </p:grpSpPr>
          <p:grpSp>
            <p:nvGrpSpPr>
              <p:cNvPr id="4" name="Group 195"/>
              <p:cNvGrpSpPr>
                <a:grpSpLocks/>
              </p:cNvGrpSpPr>
              <p:nvPr/>
            </p:nvGrpSpPr>
            <p:grpSpPr bwMode="auto">
              <a:xfrm>
                <a:off x="3643" y="1335"/>
                <a:ext cx="226" cy="150"/>
                <a:chOff x="4243" y="1245"/>
                <a:chExt cx="823" cy="545"/>
              </a:xfrm>
            </p:grpSpPr>
            <p:sp>
              <p:nvSpPr>
                <p:cNvPr id="198852" name="Freeform 196"/>
                <p:cNvSpPr>
                  <a:spLocks/>
                </p:cNvSpPr>
                <p:nvPr/>
              </p:nvSpPr>
              <p:spPr bwMode="auto">
                <a:xfrm rot="13315508" flipV="1">
                  <a:off x="4939" y="1637"/>
                  <a:ext cx="66"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853" name="Freeform 197"/>
                <p:cNvSpPr>
                  <a:spLocks/>
                </p:cNvSpPr>
                <p:nvPr/>
              </p:nvSpPr>
              <p:spPr bwMode="auto">
                <a:xfrm rot="8442486" flipV="1">
                  <a:off x="4928" y="1448"/>
                  <a:ext cx="47" cy="51"/>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854" name="Freeform 198"/>
                <p:cNvSpPr>
                  <a:spLocks/>
                </p:cNvSpPr>
                <p:nvPr/>
              </p:nvSpPr>
              <p:spPr bwMode="auto">
                <a:xfrm rot="19015349" flipV="1">
                  <a:off x="4283" y="1626"/>
                  <a:ext cx="66"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855" name="Freeform 199"/>
                <p:cNvSpPr>
                  <a:spLocks/>
                </p:cNvSpPr>
                <p:nvPr/>
              </p:nvSpPr>
              <p:spPr bwMode="auto">
                <a:xfrm rot="2093320" flipV="1">
                  <a:off x="4330" y="1445"/>
                  <a:ext cx="51" cy="54"/>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856" name="AutoShape 200"/>
                <p:cNvSpPr>
                  <a:spLocks noChangeArrowheads="1"/>
                </p:cNvSpPr>
                <p:nvPr/>
              </p:nvSpPr>
              <p:spPr bwMode="auto">
                <a:xfrm>
                  <a:off x="4243" y="1408"/>
                  <a:ext cx="823" cy="320"/>
                </a:xfrm>
                <a:prstGeom prst="hexagon">
                  <a:avLst>
                    <a:gd name="adj" fmla="val 64701"/>
                    <a:gd name="vf" fmla="val 115470"/>
                  </a:avLst>
                </a:prstGeom>
                <a:gradFill rotWithShape="0">
                  <a:gsLst>
                    <a:gs pos="0">
                      <a:schemeClr val="accent1">
                        <a:gamma/>
                        <a:shade val="46275"/>
                        <a:invGamma/>
                      </a:schemeClr>
                    </a:gs>
                    <a:gs pos="100000">
                      <a:schemeClr val="accent1"/>
                    </a:gs>
                  </a:gsLst>
                  <a:lin ang="5400000" scaled="1"/>
                </a:gradFill>
                <a:ln w="9525">
                  <a:solidFill>
                    <a:schemeClr val="accent2"/>
                  </a:solidFill>
                  <a:miter lim="800000"/>
                  <a:headEnd/>
                  <a:tailEnd/>
                </a:ln>
                <a:effectLst/>
              </p:spPr>
              <p:txBody>
                <a:bodyPr wrap="none" anchor="ctr"/>
                <a:lstStyle/>
                <a:p>
                  <a:pPr>
                    <a:defRPr/>
                  </a:pPr>
                  <a:endParaRPr lang="en-US"/>
                </a:p>
              </p:txBody>
            </p:sp>
            <p:sp>
              <p:nvSpPr>
                <p:cNvPr id="3259" name="Rectangle 201"/>
                <p:cNvSpPr>
                  <a:spLocks noChangeArrowheads="1"/>
                </p:cNvSpPr>
                <p:nvPr/>
              </p:nvSpPr>
              <p:spPr bwMode="auto">
                <a:xfrm rot="-37469">
                  <a:off x="4535" y="1245"/>
                  <a:ext cx="220" cy="222"/>
                </a:xfrm>
                <a:prstGeom prst="rect">
                  <a:avLst/>
                </a:prstGeom>
                <a:gradFill rotWithShape="0">
                  <a:gsLst>
                    <a:gs pos="0">
                      <a:srgbClr val="0000FF"/>
                    </a:gs>
                    <a:gs pos="100000">
                      <a:srgbClr val="0000A0"/>
                    </a:gs>
                  </a:gsLst>
                  <a:lin ang="5400000" scaled="1"/>
                </a:gradFill>
                <a:ln w="9525">
                  <a:solidFill>
                    <a:schemeClr val="accent2"/>
                  </a:solidFill>
                  <a:miter lim="800000"/>
                  <a:headEnd/>
                  <a:tailEnd/>
                </a:ln>
              </p:spPr>
              <p:txBody>
                <a:bodyPr wrap="none" anchor="ctr"/>
                <a:lstStyle/>
                <a:p>
                  <a:endParaRPr lang="en-US"/>
                </a:p>
              </p:txBody>
            </p:sp>
            <p:sp>
              <p:nvSpPr>
                <p:cNvPr id="3260" name="Oval 202"/>
                <p:cNvSpPr>
                  <a:spLocks noChangeArrowheads="1"/>
                </p:cNvSpPr>
                <p:nvPr/>
              </p:nvSpPr>
              <p:spPr bwMode="auto">
                <a:xfrm>
                  <a:off x="4449" y="1524"/>
                  <a:ext cx="142" cy="142"/>
                </a:xfrm>
                <a:prstGeom prst="ellipse">
                  <a:avLst/>
                </a:prstGeom>
                <a:gradFill rotWithShape="0">
                  <a:gsLst>
                    <a:gs pos="0">
                      <a:srgbClr val="FF9900"/>
                    </a:gs>
                    <a:gs pos="100000">
                      <a:srgbClr val="AF6900"/>
                    </a:gs>
                  </a:gsLst>
                  <a:path path="shape">
                    <a:fillToRect l="50000" t="50000" r="50000" b="50000"/>
                  </a:path>
                </a:gradFill>
                <a:ln w="9525">
                  <a:round/>
                  <a:headEnd/>
                  <a:tailEnd/>
                </a:ln>
                <a:scene3d>
                  <a:camera prst="legacyObliqueTopRight"/>
                  <a:lightRig rig="legacyFlat3" dir="r"/>
                </a:scene3d>
                <a:sp3d prstMaterial="legacyMatte">
                  <a:bevelT w="13500" h="13500" prst="angle"/>
                  <a:bevelB w="13500" h="13500" prst="angle"/>
                  <a:extrusionClr>
                    <a:srgbClr val="FF9900"/>
                  </a:extrusionClr>
                </a:sp3d>
              </p:spPr>
              <p:txBody>
                <a:bodyPr wrap="none" anchor="ctr">
                  <a:flatTx/>
                </a:bodyPr>
                <a:lstStyle/>
                <a:p>
                  <a:endParaRPr lang="en-US"/>
                </a:p>
              </p:txBody>
            </p:sp>
            <p:sp>
              <p:nvSpPr>
                <p:cNvPr id="198859" name="Freeform 203"/>
                <p:cNvSpPr>
                  <a:spLocks/>
                </p:cNvSpPr>
                <p:nvPr/>
              </p:nvSpPr>
              <p:spPr bwMode="auto">
                <a:xfrm rot="16113662" flipV="1">
                  <a:off x="4625" y="1721"/>
                  <a:ext cx="65"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grpSp>
              <p:nvGrpSpPr>
                <p:cNvPr id="5" name="Group 204"/>
                <p:cNvGrpSpPr>
                  <a:grpSpLocks/>
                </p:cNvGrpSpPr>
                <p:nvPr/>
              </p:nvGrpSpPr>
              <p:grpSpPr bwMode="auto">
                <a:xfrm>
                  <a:off x="4347" y="1542"/>
                  <a:ext cx="51" cy="61"/>
                  <a:chOff x="2815" y="1991"/>
                  <a:chExt cx="147" cy="177"/>
                </a:xfrm>
              </p:grpSpPr>
              <p:sp>
                <p:nvSpPr>
                  <p:cNvPr id="3266" name="Freeform 205"/>
                  <p:cNvSpPr>
                    <a:spLocks/>
                  </p:cNvSpPr>
                  <p:nvPr/>
                </p:nvSpPr>
                <p:spPr bwMode="auto">
                  <a:xfrm rot="5400000">
                    <a:off x="2851" y="1965"/>
                    <a:ext cx="75" cy="147"/>
                  </a:xfrm>
                  <a:custGeom>
                    <a:avLst/>
                    <a:gdLst>
                      <a:gd name="T0" fmla="*/ 9 w 106"/>
                      <a:gd name="T1" fmla="*/ 26 h 208"/>
                      <a:gd name="T2" fmla="*/ 70 w 106"/>
                      <a:gd name="T3" fmla="*/ 34 h 208"/>
                      <a:gd name="T4" fmla="*/ 105 w 106"/>
                      <a:gd name="T5" fmla="*/ 98 h 208"/>
                      <a:gd name="T6" fmla="*/ 78 w 106"/>
                      <a:gd name="T7" fmla="*/ 162 h 208"/>
                      <a:gd name="T8" fmla="*/ 22 w 106"/>
                      <a:gd name="T9" fmla="*/ 186 h 208"/>
                      <a:gd name="T10" fmla="*/ 9 w 106"/>
                      <a:gd name="T11" fmla="*/ 26 h 208"/>
                      <a:gd name="T12" fmla="*/ 0 60000 65536"/>
                      <a:gd name="T13" fmla="*/ 0 60000 65536"/>
                      <a:gd name="T14" fmla="*/ 0 60000 65536"/>
                      <a:gd name="T15" fmla="*/ 0 60000 65536"/>
                      <a:gd name="T16" fmla="*/ 0 60000 65536"/>
                      <a:gd name="T17" fmla="*/ 0 60000 65536"/>
                      <a:gd name="T18" fmla="*/ 0 w 106"/>
                      <a:gd name="T19" fmla="*/ 0 h 208"/>
                      <a:gd name="T20" fmla="*/ 106 w 106"/>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106" h="208">
                        <a:moveTo>
                          <a:pt x="9" y="26"/>
                        </a:moveTo>
                        <a:cubicBezTo>
                          <a:pt x="16" y="0"/>
                          <a:pt x="54" y="22"/>
                          <a:pt x="70" y="34"/>
                        </a:cubicBezTo>
                        <a:cubicBezTo>
                          <a:pt x="85" y="45"/>
                          <a:pt x="103" y="76"/>
                          <a:pt x="105" y="98"/>
                        </a:cubicBezTo>
                        <a:cubicBezTo>
                          <a:pt x="106" y="119"/>
                          <a:pt x="91" y="147"/>
                          <a:pt x="78" y="162"/>
                        </a:cubicBezTo>
                        <a:cubicBezTo>
                          <a:pt x="64" y="176"/>
                          <a:pt x="33" y="208"/>
                          <a:pt x="22" y="186"/>
                        </a:cubicBezTo>
                        <a:cubicBezTo>
                          <a:pt x="10" y="163"/>
                          <a:pt x="0" y="49"/>
                          <a:pt x="9" y="26"/>
                        </a:cubicBezTo>
                        <a:close/>
                      </a:path>
                    </a:pathLst>
                  </a:custGeom>
                  <a:solidFill>
                    <a:schemeClr val="folHlink"/>
                  </a:solidFill>
                  <a:ln w="9525">
                    <a:solidFill>
                      <a:schemeClr val="accent2"/>
                    </a:solidFill>
                    <a:round/>
                    <a:headEnd/>
                    <a:tailEnd/>
                  </a:ln>
                </p:spPr>
                <p:txBody>
                  <a:bodyPr wrap="none" anchor="ctr"/>
                  <a:lstStyle/>
                  <a:p>
                    <a:endParaRPr lang="en-US"/>
                  </a:p>
                </p:txBody>
              </p:sp>
              <p:sp>
                <p:nvSpPr>
                  <p:cNvPr id="3267" name="Oval 206"/>
                  <p:cNvSpPr>
                    <a:spLocks noChangeArrowheads="1"/>
                  </p:cNvSpPr>
                  <p:nvPr/>
                </p:nvSpPr>
                <p:spPr bwMode="auto">
                  <a:xfrm rot="5400000">
                    <a:off x="2865" y="1952"/>
                    <a:ext cx="48" cy="126"/>
                  </a:xfrm>
                  <a:prstGeom prst="ellipse">
                    <a:avLst/>
                  </a:prstGeom>
                  <a:solidFill>
                    <a:schemeClr val="bg2"/>
                  </a:solidFill>
                  <a:ln w="9525">
                    <a:solidFill>
                      <a:schemeClr val="accent2"/>
                    </a:solidFill>
                    <a:round/>
                    <a:headEnd/>
                    <a:tailEnd/>
                  </a:ln>
                </p:spPr>
                <p:txBody>
                  <a:bodyPr wrap="none" anchor="ctr"/>
                  <a:lstStyle/>
                  <a:p>
                    <a:endParaRPr lang="en-US"/>
                  </a:p>
                </p:txBody>
              </p:sp>
              <p:sp>
                <p:nvSpPr>
                  <p:cNvPr id="3268" name="Line 207"/>
                  <p:cNvSpPr>
                    <a:spLocks noChangeShapeType="1"/>
                  </p:cNvSpPr>
                  <p:nvPr/>
                </p:nvSpPr>
                <p:spPr bwMode="auto">
                  <a:xfrm flipH="1">
                    <a:off x="2864" y="2071"/>
                    <a:ext cx="30" cy="76"/>
                  </a:xfrm>
                  <a:prstGeom prst="line">
                    <a:avLst/>
                  </a:prstGeom>
                  <a:noFill/>
                  <a:ln w="9525">
                    <a:solidFill>
                      <a:schemeClr val="accent2"/>
                    </a:solidFill>
                    <a:round/>
                    <a:headEnd/>
                    <a:tailEnd/>
                  </a:ln>
                </p:spPr>
                <p:txBody>
                  <a:bodyPr wrap="none" anchor="ctr"/>
                  <a:lstStyle/>
                  <a:p>
                    <a:endParaRPr lang="en-US"/>
                  </a:p>
                </p:txBody>
              </p:sp>
              <p:sp>
                <p:nvSpPr>
                  <p:cNvPr id="3269" name="Line 208"/>
                  <p:cNvSpPr>
                    <a:spLocks noChangeShapeType="1"/>
                  </p:cNvSpPr>
                  <p:nvPr/>
                </p:nvSpPr>
                <p:spPr bwMode="auto">
                  <a:xfrm>
                    <a:off x="2896" y="2080"/>
                    <a:ext cx="21" cy="88"/>
                  </a:xfrm>
                  <a:prstGeom prst="line">
                    <a:avLst/>
                  </a:prstGeom>
                  <a:noFill/>
                  <a:ln w="9525">
                    <a:solidFill>
                      <a:schemeClr val="accent2"/>
                    </a:solidFill>
                    <a:round/>
                    <a:headEnd/>
                    <a:tailEnd/>
                  </a:ln>
                </p:spPr>
                <p:txBody>
                  <a:bodyPr wrap="none" anchor="ctr"/>
                  <a:lstStyle/>
                  <a:p>
                    <a:endParaRPr lang="en-US"/>
                  </a:p>
                </p:txBody>
              </p:sp>
              <p:sp>
                <p:nvSpPr>
                  <p:cNvPr id="3270" name="Line 209"/>
                  <p:cNvSpPr>
                    <a:spLocks noChangeShapeType="1"/>
                  </p:cNvSpPr>
                  <p:nvPr/>
                </p:nvSpPr>
                <p:spPr bwMode="auto">
                  <a:xfrm>
                    <a:off x="2907" y="2077"/>
                    <a:ext cx="24" cy="46"/>
                  </a:xfrm>
                  <a:prstGeom prst="line">
                    <a:avLst/>
                  </a:prstGeom>
                  <a:noFill/>
                  <a:ln w="9525">
                    <a:solidFill>
                      <a:schemeClr val="accent2"/>
                    </a:solidFill>
                    <a:round/>
                    <a:headEnd/>
                    <a:tailEnd/>
                  </a:ln>
                </p:spPr>
                <p:txBody>
                  <a:bodyPr wrap="none" anchor="ctr"/>
                  <a:lstStyle/>
                  <a:p>
                    <a:endParaRPr lang="en-US"/>
                  </a:p>
                </p:txBody>
              </p:sp>
            </p:grpSp>
            <p:sp>
              <p:nvSpPr>
                <p:cNvPr id="198866" name="AutoShape 210"/>
                <p:cNvSpPr>
                  <a:spLocks noChangeArrowheads="1"/>
                </p:cNvSpPr>
                <p:nvPr/>
              </p:nvSpPr>
              <p:spPr bwMode="auto">
                <a:xfrm>
                  <a:off x="4593" y="1521"/>
                  <a:ext cx="120" cy="127"/>
                </a:xfrm>
                <a:prstGeom prst="can">
                  <a:avLst>
                    <a:gd name="adj" fmla="val 25820"/>
                  </a:avLst>
                </a:prstGeom>
                <a:gradFill rotWithShape="0">
                  <a:gsLst>
                    <a:gs pos="0">
                      <a:schemeClr val="bg2">
                        <a:gamma/>
                        <a:shade val="46275"/>
                        <a:invGamma/>
                      </a:schemeClr>
                    </a:gs>
                    <a:gs pos="50000">
                      <a:schemeClr val="bg2"/>
                    </a:gs>
                    <a:gs pos="100000">
                      <a:schemeClr val="bg2">
                        <a:gamma/>
                        <a:shade val="46275"/>
                        <a:invGamma/>
                      </a:schemeClr>
                    </a:gs>
                  </a:gsLst>
                  <a:lin ang="0" scaled="1"/>
                </a:gradFill>
                <a:ln w="9525">
                  <a:solidFill>
                    <a:schemeClr val="accent2"/>
                  </a:solidFill>
                  <a:round/>
                  <a:headEnd/>
                  <a:tailEnd/>
                </a:ln>
                <a:effectLst/>
              </p:spPr>
              <p:txBody>
                <a:bodyPr wrap="none" anchor="ctr"/>
                <a:lstStyle/>
                <a:p>
                  <a:pPr>
                    <a:defRPr/>
                  </a:pPr>
                  <a:endParaRPr lang="en-US"/>
                </a:p>
              </p:txBody>
            </p:sp>
            <p:sp>
              <p:nvSpPr>
                <p:cNvPr id="198867" name="AutoShape 211"/>
                <p:cNvSpPr>
                  <a:spLocks noChangeArrowheads="1"/>
                </p:cNvSpPr>
                <p:nvPr/>
              </p:nvSpPr>
              <p:spPr bwMode="auto">
                <a:xfrm rot="5400000">
                  <a:off x="4620" y="1352"/>
                  <a:ext cx="58" cy="273"/>
                </a:xfrm>
                <a:prstGeom prst="can">
                  <a:avLst>
                    <a:gd name="adj" fmla="val 123182"/>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3265" name="AutoShape 212"/>
                <p:cNvSpPr>
                  <a:spLocks noChangeArrowheads="1"/>
                </p:cNvSpPr>
                <p:nvPr/>
              </p:nvSpPr>
              <p:spPr bwMode="auto">
                <a:xfrm rot="5400000" flipH="1">
                  <a:off x="4800" y="1481"/>
                  <a:ext cx="70" cy="181"/>
                </a:xfrm>
                <a:prstGeom prst="cube">
                  <a:avLst>
                    <a:gd name="adj" fmla="val 25000"/>
                  </a:avLst>
                </a:prstGeom>
                <a:solidFill>
                  <a:srgbClr val="FF3300"/>
                </a:solidFill>
                <a:ln w="9525">
                  <a:solidFill>
                    <a:schemeClr val="accent2"/>
                  </a:solidFill>
                  <a:miter lim="800000"/>
                  <a:headEnd/>
                  <a:tailEnd/>
                </a:ln>
              </p:spPr>
              <p:txBody>
                <a:bodyPr wrap="none" anchor="ctr"/>
                <a:lstStyle/>
                <a:p>
                  <a:endParaRPr lang="en-US"/>
                </a:p>
              </p:txBody>
            </p:sp>
          </p:grpSp>
          <p:grpSp>
            <p:nvGrpSpPr>
              <p:cNvPr id="6" name="Group 213"/>
              <p:cNvGrpSpPr>
                <a:grpSpLocks/>
              </p:cNvGrpSpPr>
              <p:nvPr/>
            </p:nvGrpSpPr>
            <p:grpSpPr bwMode="auto">
              <a:xfrm>
                <a:off x="3986" y="1610"/>
                <a:ext cx="226" cy="150"/>
                <a:chOff x="4243" y="1245"/>
                <a:chExt cx="823" cy="545"/>
              </a:xfrm>
            </p:grpSpPr>
            <p:sp>
              <p:nvSpPr>
                <p:cNvPr id="198870" name="Freeform 214"/>
                <p:cNvSpPr>
                  <a:spLocks/>
                </p:cNvSpPr>
                <p:nvPr/>
              </p:nvSpPr>
              <p:spPr bwMode="auto">
                <a:xfrm rot="13315508" flipV="1">
                  <a:off x="4939" y="1637"/>
                  <a:ext cx="66"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871" name="Freeform 215"/>
                <p:cNvSpPr>
                  <a:spLocks/>
                </p:cNvSpPr>
                <p:nvPr/>
              </p:nvSpPr>
              <p:spPr bwMode="auto">
                <a:xfrm rot="8442486" flipV="1">
                  <a:off x="4928" y="1448"/>
                  <a:ext cx="47" cy="51"/>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872" name="Freeform 216"/>
                <p:cNvSpPr>
                  <a:spLocks/>
                </p:cNvSpPr>
                <p:nvPr/>
              </p:nvSpPr>
              <p:spPr bwMode="auto">
                <a:xfrm rot="19015349" flipV="1">
                  <a:off x="4283" y="1626"/>
                  <a:ext cx="66"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873" name="Freeform 217"/>
                <p:cNvSpPr>
                  <a:spLocks/>
                </p:cNvSpPr>
                <p:nvPr/>
              </p:nvSpPr>
              <p:spPr bwMode="auto">
                <a:xfrm rot="2093320" flipV="1">
                  <a:off x="4330" y="1445"/>
                  <a:ext cx="51" cy="55"/>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874" name="AutoShape 218"/>
                <p:cNvSpPr>
                  <a:spLocks noChangeArrowheads="1"/>
                </p:cNvSpPr>
                <p:nvPr/>
              </p:nvSpPr>
              <p:spPr bwMode="auto">
                <a:xfrm>
                  <a:off x="4243" y="1408"/>
                  <a:ext cx="823" cy="320"/>
                </a:xfrm>
                <a:prstGeom prst="hexagon">
                  <a:avLst>
                    <a:gd name="adj" fmla="val 64701"/>
                    <a:gd name="vf" fmla="val 115470"/>
                  </a:avLst>
                </a:prstGeom>
                <a:gradFill rotWithShape="0">
                  <a:gsLst>
                    <a:gs pos="0">
                      <a:schemeClr val="accent1">
                        <a:gamma/>
                        <a:shade val="46275"/>
                        <a:invGamma/>
                      </a:schemeClr>
                    </a:gs>
                    <a:gs pos="100000">
                      <a:schemeClr val="accent1"/>
                    </a:gs>
                  </a:gsLst>
                  <a:lin ang="5400000" scaled="1"/>
                </a:gradFill>
                <a:ln w="9525">
                  <a:solidFill>
                    <a:schemeClr val="accent2"/>
                  </a:solidFill>
                  <a:miter lim="800000"/>
                  <a:headEnd/>
                  <a:tailEnd/>
                </a:ln>
                <a:effectLst/>
              </p:spPr>
              <p:txBody>
                <a:bodyPr wrap="none" anchor="ctr"/>
                <a:lstStyle/>
                <a:p>
                  <a:pPr>
                    <a:defRPr/>
                  </a:pPr>
                  <a:endParaRPr lang="en-US"/>
                </a:p>
              </p:txBody>
            </p:sp>
            <p:sp>
              <p:nvSpPr>
                <p:cNvPr id="3242" name="Rectangle 219"/>
                <p:cNvSpPr>
                  <a:spLocks noChangeArrowheads="1"/>
                </p:cNvSpPr>
                <p:nvPr/>
              </p:nvSpPr>
              <p:spPr bwMode="auto">
                <a:xfrm rot="-37469">
                  <a:off x="4535" y="1245"/>
                  <a:ext cx="220" cy="222"/>
                </a:xfrm>
                <a:prstGeom prst="rect">
                  <a:avLst/>
                </a:prstGeom>
                <a:gradFill rotWithShape="0">
                  <a:gsLst>
                    <a:gs pos="0">
                      <a:srgbClr val="0000FF"/>
                    </a:gs>
                    <a:gs pos="100000">
                      <a:srgbClr val="0000A0"/>
                    </a:gs>
                  </a:gsLst>
                  <a:lin ang="5400000" scaled="1"/>
                </a:gradFill>
                <a:ln w="9525">
                  <a:solidFill>
                    <a:schemeClr val="accent2"/>
                  </a:solidFill>
                  <a:miter lim="800000"/>
                  <a:headEnd/>
                  <a:tailEnd/>
                </a:ln>
              </p:spPr>
              <p:txBody>
                <a:bodyPr wrap="none" anchor="ctr"/>
                <a:lstStyle/>
                <a:p>
                  <a:endParaRPr lang="en-US"/>
                </a:p>
              </p:txBody>
            </p:sp>
            <p:sp>
              <p:nvSpPr>
                <p:cNvPr id="3243" name="Oval 220"/>
                <p:cNvSpPr>
                  <a:spLocks noChangeArrowheads="1"/>
                </p:cNvSpPr>
                <p:nvPr/>
              </p:nvSpPr>
              <p:spPr bwMode="auto">
                <a:xfrm>
                  <a:off x="4449" y="1524"/>
                  <a:ext cx="142" cy="142"/>
                </a:xfrm>
                <a:prstGeom prst="ellipse">
                  <a:avLst/>
                </a:prstGeom>
                <a:gradFill rotWithShape="0">
                  <a:gsLst>
                    <a:gs pos="0">
                      <a:srgbClr val="FF9900"/>
                    </a:gs>
                    <a:gs pos="100000">
                      <a:srgbClr val="AF6900"/>
                    </a:gs>
                  </a:gsLst>
                  <a:path path="shape">
                    <a:fillToRect l="50000" t="50000" r="50000" b="50000"/>
                  </a:path>
                </a:gradFill>
                <a:ln w="9525">
                  <a:round/>
                  <a:headEnd/>
                  <a:tailEnd/>
                </a:ln>
                <a:scene3d>
                  <a:camera prst="legacyObliqueTopRight"/>
                  <a:lightRig rig="legacyFlat3" dir="r"/>
                </a:scene3d>
                <a:sp3d prstMaterial="legacyMatte">
                  <a:bevelT w="13500" h="13500" prst="angle"/>
                  <a:bevelB w="13500" h="13500" prst="angle"/>
                  <a:extrusionClr>
                    <a:srgbClr val="FF9900"/>
                  </a:extrusionClr>
                </a:sp3d>
              </p:spPr>
              <p:txBody>
                <a:bodyPr wrap="none" anchor="ctr">
                  <a:flatTx/>
                </a:bodyPr>
                <a:lstStyle/>
                <a:p>
                  <a:endParaRPr lang="en-US"/>
                </a:p>
              </p:txBody>
            </p:sp>
            <p:sp>
              <p:nvSpPr>
                <p:cNvPr id="198877" name="Freeform 221"/>
                <p:cNvSpPr>
                  <a:spLocks/>
                </p:cNvSpPr>
                <p:nvPr/>
              </p:nvSpPr>
              <p:spPr bwMode="auto">
                <a:xfrm rot="16113662" flipV="1">
                  <a:off x="4625" y="1721"/>
                  <a:ext cx="65"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grpSp>
              <p:nvGrpSpPr>
                <p:cNvPr id="7" name="Group 222"/>
                <p:cNvGrpSpPr>
                  <a:grpSpLocks/>
                </p:cNvGrpSpPr>
                <p:nvPr/>
              </p:nvGrpSpPr>
              <p:grpSpPr bwMode="auto">
                <a:xfrm>
                  <a:off x="4347" y="1542"/>
                  <a:ext cx="51" cy="61"/>
                  <a:chOff x="2815" y="1991"/>
                  <a:chExt cx="147" cy="177"/>
                </a:xfrm>
              </p:grpSpPr>
              <p:sp>
                <p:nvSpPr>
                  <p:cNvPr id="3249" name="Freeform 223"/>
                  <p:cNvSpPr>
                    <a:spLocks/>
                  </p:cNvSpPr>
                  <p:nvPr/>
                </p:nvSpPr>
                <p:spPr bwMode="auto">
                  <a:xfrm rot="5400000">
                    <a:off x="2851" y="1965"/>
                    <a:ext cx="75" cy="147"/>
                  </a:xfrm>
                  <a:custGeom>
                    <a:avLst/>
                    <a:gdLst>
                      <a:gd name="T0" fmla="*/ 9 w 106"/>
                      <a:gd name="T1" fmla="*/ 26 h 208"/>
                      <a:gd name="T2" fmla="*/ 70 w 106"/>
                      <a:gd name="T3" fmla="*/ 34 h 208"/>
                      <a:gd name="T4" fmla="*/ 105 w 106"/>
                      <a:gd name="T5" fmla="*/ 98 h 208"/>
                      <a:gd name="T6" fmla="*/ 78 w 106"/>
                      <a:gd name="T7" fmla="*/ 162 h 208"/>
                      <a:gd name="T8" fmla="*/ 22 w 106"/>
                      <a:gd name="T9" fmla="*/ 186 h 208"/>
                      <a:gd name="T10" fmla="*/ 9 w 106"/>
                      <a:gd name="T11" fmla="*/ 26 h 208"/>
                      <a:gd name="T12" fmla="*/ 0 60000 65536"/>
                      <a:gd name="T13" fmla="*/ 0 60000 65536"/>
                      <a:gd name="T14" fmla="*/ 0 60000 65536"/>
                      <a:gd name="T15" fmla="*/ 0 60000 65536"/>
                      <a:gd name="T16" fmla="*/ 0 60000 65536"/>
                      <a:gd name="T17" fmla="*/ 0 60000 65536"/>
                      <a:gd name="T18" fmla="*/ 0 w 106"/>
                      <a:gd name="T19" fmla="*/ 0 h 208"/>
                      <a:gd name="T20" fmla="*/ 106 w 106"/>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106" h="208">
                        <a:moveTo>
                          <a:pt x="9" y="26"/>
                        </a:moveTo>
                        <a:cubicBezTo>
                          <a:pt x="16" y="0"/>
                          <a:pt x="54" y="22"/>
                          <a:pt x="70" y="34"/>
                        </a:cubicBezTo>
                        <a:cubicBezTo>
                          <a:pt x="85" y="45"/>
                          <a:pt x="103" y="76"/>
                          <a:pt x="105" y="98"/>
                        </a:cubicBezTo>
                        <a:cubicBezTo>
                          <a:pt x="106" y="119"/>
                          <a:pt x="91" y="147"/>
                          <a:pt x="78" y="162"/>
                        </a:cubicBezTo>
                        <a:cubicBezTo>
                          <a:pt x="64" y="176"/>
                          <a:pt x="33" y="208"/>
                          <a:pt x="22" y="186"/>
                        </a:cubicBezTo>
                        <a:cubicBezTo>
                          <a:pt x="10" y="163"/>
                          <a:pt x="0" y="49"/>
                          <a:pt x="9" y="26"/>
                        </a:cubicBezTo>
                        <a:close/>
                      </a:path>
                    </a:pathLst>
                  </a:custGeom>
                  <a:solidFill>
                    <a:schemeClr val="folHlink"/>
                  </a:solidFill>
                  <a:ln w="9525">
                    <a:solidFill>
                      <a:schemeClr val="accent2"/>
                    </a:solidFill>
                    <a:round/>
                    <a:headEnd/>
                    <a:tailEnd/>
                  </a:ln>
                </p:spPr>
                <p:txBody>
                  <a:bodyPr wrap="none" anchor="ctr"/>
                  <a:lstStyle/>
                  <a:p>
                    <a:endParaRPr lang="en-US"/>
                  </a:p>
                </p:txBody>
              </p:sp>
              <p:sp>
                <p:nvSpPr>
                  <p:cNvPr id="3250" name="Oval 224"/>
                  <p:cNvSpPr>
                    <a:spLocks noChangeArrowheads="1"/>
                  </p:cNvSpPr>
                  <p:nvPr/>
                </p:nvSpPr>
                <p:spPr bwMode="auto">
                  <a:xfrm rot="5400000">
                    <a:off x="2865" y="1952"/>
                    <a:ext cx="48" cy="126"/>
                  </a:xfrm>
                  <a:prstGeom prst="ellipse">
                    <a:avLst/>
                  </a:prstGeom>
                  <a:solidFill>
                    <a:schemeClr val="bg2"/>
                  </a:solidFill>
                  <a:ln w="9525">
                    <a:solidFill>
                      <a:schemeClr val="accent2"/>
                    </a:solidFill>
                    <a:round/>
                    <a:headEnd/>
                    <a:tailEnd/>
                  </a:ln>
                </p:spPr>
                <p:txBody>
                  <a:bodyPr wrap="none" anchor="ctr"/>
                  <a:lstStyle/>
                  <a:p>
                    <a:endParaRPr lang="en-US"/>
                  </a:p>
                </p:txBody>
              </p:sp>
              <p:sp>
                <p:nvSpPr>
                  <p:cNvPr id="3251" name="Line 225"/>
                  <p:cNvSpPr>
                    <a:spLocks noChangeShapeType="1"/>
                  </p:cNvSpPr>
                  <p:nvPr/>
                </p:nvSpPr>
                <p:spPr bwMode="auto">
                  <a:xfrm flipH="1">
                    <a:off x="2864" y="2071"/>
                    <a:ext cx="30" cy="76"/>
                  </a:xfrm>
                  <a:prstGeom prst="line">
                    <a:avLst/>
                  </a:prstGeom>
                  <a:noFill/>
                  <a:ln w="9525">
                    <a:solidFill>
                      <a:schemeClr val="accent2"/>
                    </a:solidFill>
                    <a:round/>
                    <a:headEnd/>
                    <a:tailEnd/>
                  </a:ln>
                </p:spPr>
                <p:txBody>
                  <a:bodyPr wrap="none" anchor="ctr"/>
                  <a:lstStyle/>
                  <a:p>
                    <a:endParaRPr lang="en-US"/>
                  </a:p>
                </p:txBody>
              </p:sp>
              <p:sp>
                <p:nvSpPr>
                  <p:cNvPr id="3252" name="Line 226"/>
                  <p:cNvSpPr>
                    <a:spLocks noChangeShapeType="1"/>
                  </p:cNvSpPr>
                  <p:nvPr/>
                </p:nvSpPr>
                <p:spPr bwMode="auto">
                  <a:xfrm>
                    <a:off x="2896" y="2080"/>
                    <a:ext cx="21" cy="88"/>
                  </a:xfrm>
                  <a:prstGeom prst="line">
                    <a:avLst/>
                  </a:prstGeom>
                  <a:noFill/>
                  <a:ln w="9525">
                    <a:solidFill>
                      <a:schemeClr val="accent2"/>
                    </a:solidFill>
                    <a:round/>
                    <a:headEnd/>
                    <a:tailEnd/>
                  </a:ln>
                </p:spPr>
                <p:txBody>
                  <a:bodyPr wrap="none" anchor="ctr"/>
                  <a:lstStyle/>
                  <a:p>
                    <a:endParaRPr lang="en-US"/>
                  </a:p>
                </p:txBody>
              </p:sp>
              <p:sp>
                <p:nvSpPr>
                  <p:cNvPr id="3253" name="Line 227"/>
                  <p:cNvSpPr>
                    <a:spLocks noChangeShapeType="1"/>
                  </p:cNvSpPr>
                  <p:nvPr/>
                </p:nvSpPr>
                <p:spPr bwMode="auto">
                  <a:xfrm>
                    <a:off x="2907" y="2077"/>
                    <a:ext cx="24" cy="46"/>
                  </a:xfrm>
                  <a:prstGeom prst="line">
                    <a:avLst/>
                  </a:prstGeom>
                  <a:noFill/>
                  <a:ln w="9525">
                    <a:solidFill>
                      <a:schemeClr val="accent2"/>
                    </a:solidFill>
                    <a:round/>
                    <a:headEnd/>
                    <a:tailEnd/>
                  </a:ln>
                </p:spPr>
                <p:txBody>
                  <a:bodyPr wrap="none" anchor="ctr"/>
                  <a:lstStyle/>
                  <a:p>
                    <a:endParaRPr lang="en-US"/>
                  </a:p>
                </p:txBody>
              </p:sp>
            </p:grpSp>
            <p:sp>
              <p:nvSpPr>
                <p:cNvPr id="198884" name="AutoShape 228"/>
                <p:cNvSpPr>
                  <a:spLocks noChangeArrowheads="1"/>
                </p:cNvSpPr>
                <p:nvPr/>
              </p:nvSpPr>
              <p:spPr bwMode="auto">
                <a:xfrm>
                  <a:off x="4593" y="1521"/>
                  <a:ext cx="120" cy="127"/>
                </a:xfrm>
                <a:prstGeom prst="can">
                  <a:avLst>
                    <a:gd name="adj" fmla="val 25820"/>
                  </a:avLst>
                </a:prstGeom>
                <a:gradFill rotWithShape="0">
                  <a:gsLst>
                    <a:gs pos="0">
                      <a:schemeClr val="bg2">
                        <a:gamma/>
                        <a:shade val="46275"/>
                        <a:invGamma/>
                      </a:schemeClr>
                    </a:gs>
                    <a:gs pos="50000">
                      <a:schemeClr val="bg2"/>
                    </a:gs>
                    <a:gs pos="100000">
                      <a:schemeClr val="bg2">
                        <a:gamma/>
                        <a:shade val="46275"/>
                        <a:invGamma/>
                      </a:schemeClr>
                    </a:gs>
                  </a:gsLst>
                  <a:lin ang="0" scaled="1"/>
                </a:gradFill>
                <a:ln w="9525">
                  <a:solidFill>
                    <a:schemeClr val="accent2"/>
                  </a:solidFill>
                  <a:round/>
                  <a:headEnd/>
                  <a:tailEnd/>
                </a:ln>
                <a:effectLst/>
              </p:spPr>
              <p:txBody>
                <a:bodyPr wrap="none" anchor="ctr"/>
                <a:lstStyle/>
                <a:p>
                  <a:pPr>
                    <a:defRPr/>
                  </a:pPr>
                  <a:endParaRPr lang="en-US"/>
                </a:p>
              </p:txBody>
            </p:sp>
            <p:sp>
              <p:nvSpPr>
                <p:cNvPr id="198885" name="AutoShape 229"/>
                <p:cNvSpPr>
                  <a:spLocks noChangeArrowheads="1"/>
                </p:cNvSpPr>
                <p:nvPr/>
              </p:nvSpPr>
              <p:spPr bwMode="auto">
                <a:xfrm rot="5400000">
                  <a:off x="4620" y="1352"/>
                  <a:ext cx="58" cy="273"/>
                </a:xfrm>
                <a:prstGeom prst="can">
                  <a:avLst>
                    <a:gd name="adj" fmla="val 123182"/>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3248" name="AutoShape 230"/>
                <p:cNvSpPr>
                  <a:spLocks noChangeArrowheads="1"/>
                </p:cNvSpPr>
                <p:nvPr/>
              </p:nvSpPr>
              <p:spPr bwMode="auto">
                <a:xfrm rot="5400000" flipH="1">
                  <a:off x="4800" y="1481"/>
                  <a:ext cx="70" cy="181"/>
                </a:xfrm>
                <a:prstGeom prst="cube">
                  <a:avLst>
                    <a:gd name="adj" fmla="val 25000"/>
                  </a:avLst>
                </a:prstGeom>
                <a:solidFill>
                  <a:srgbClr val="FF3300"/>
                </a:solidFill>
                <a:ln w="9525">
                  <a:solidFill>
                    <a:schemeClr val="accent2"/>
                  </a:solidFill>
                  <a:miter lim="800000"/>
                  <a:headEnd/>
                  <a:tailEnd/>
                </a:ln>
              </p:spPr>
              <p:txBody>
                <a:bodyPr wrap="none" anchor="ctr"/>
                <a:lstStyle/>
                <a:p>
                  <a:endParaRPr lang="en-US"/>
                </a:p>
              </p:txBody>
            </p:sp>
          </p:grpSp>
          <p:grpSp>
            <p:nvGrpSpPr>
              <p:cNvPr id="8" name="Group 231"/>
              <p:cNvGrpSpPr>
                <a:grpSpLocks/>
              </p:cNvGrpSpPr>
              <p:nvPr/>
            </p:nvGrpSpPr>
            <p:grpSpPr bwMode="auto">
              <a:xfrm>
                <a:off x="4515" y="1243"/>
                <a:ext cx="226" cy="150"/>
                <a:chOff x="4243" y="1245"/>
                <a:chExt cx="823" cy="545"/>
              </a:xfrm>
            </p:grpSpPr>
            <p:sp>
              <p:nvSpPr>
                <p:cNvPr id="198888" name="Freeform 232"/>
                <p:cNvSpPr>
                  <a:spLocks/>
                </p:cNvSpPr>
                <p:nvPr/>
              </p:nvSpPr>
              <p:spPr bwMode="auto">
                <a:xfrm rot="13315508" flipV="1">
                  <a:off x="4939" y="1637"/>
                  <a:ext cx="66"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889" name="Freeform 233"/>
                <p:cNvSpPr>
                  <a:spLocks/>
                </p:cNvSpPr>
                <p:nvPr/>
              </p:nvSpPr>
              <p:spPr bwMode="auto">
                <a:xfrm rot="8442486" flipV="1">
                  <a:off x="4928" y="1448"/>
                  <a:ext cx="47" cy="51"/>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890" name="Freeform 234"/>
                <p:cNvSpPr>
                  <a:spLocks/>
                </p:cNvSpPr>
                <p:nvPr/>
              </p:nvSpPr>
              <p:spPr bwMode="auto">
                <a:xfrm rot="19015349" flipV="1">
                  <a:off x="4283" y="1626"/>
                  <a:ext cx="66"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891" name="Freeform 235"/>
                <p:cNvSpPr>
                  <a:spLocks/>
                </p:cNvSpPr>
                <p:nvPr/>
              </p:nvSpPr>
              <p:spPr bwMode="auto">
                <a:xfrm rot="2093320" flipV="1">
                  <a:off x="4330" y="1445"/>
                  <a:ext cx="51" cy="54"/>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892" name="AutoShape 236"/>
                <p:cNvSpPr>
                  <a:spLocks noChangeArrowheads="1"/>
                </p:cNvSpPr>
                <p:nvPr/>
              </p:nvSpPr>
              <p:spPr bwMode="auto">
                <a:xfrm>
                  <a:off x="4243" y="1408"/>
                  <a:ext cx="823" cy="320"/>
                </a:xfrm>
                <a:prstGeom prst="hexagon">
                  <a:avLst>
                    <a:gd name="adj" fmla="val 64701"/>
                    <a:gd name="vf" fmla="val 115470"/>
                  </a:avLst>
                </a:prstGeom>
                <a:gradFill rotWithShape="0">
                  <a:gsLst>
                    <a:gs pos="0">
                      <a:schemeClr val="accent1">
                        <a:gamma/>
                        <a:shade val="46275"/>
                        <a:invGamma/>
                      </a:schemeClr>
                    </a:gs>
                    <a:gs pos="100000">
                      <a:schemeClr val="accent1"/>
                    </a:gs>
                  </a:gsLst>
                  <a:lin ang="5400000" scaled="1"/>
                </a:gradFill>
                <a:ln w="9525">
                  <a:solidFill>
                    <a:schemeClr val="accent2"/>
                  </a:solidFill>
                  <a:miter lim="800000"/>
                  <a:headEnd/>
                  <a:tailEnd/>
                </a:ln>
                <a:effectLst/>
              </p:spPr>
              <p:txBody>
                <a:bodyPr wrap="none" anchor="ctr"/>
                <a:lstStyle/>
                <a:p>
                  <a:pPr>
                    <a:defRPr/>
                  </a:pPr>
                  <a:endParaRPr lang="en-US"/>
                </a:p>
              </p:txBody>
            </p:sp>
            <p:sp>
              <p:nvSpPr>
                <p:cNvPr id="3225" name="Rectangle 237"/>
                <p:cNvSpPr>
                  <a:spLocks noChangeArrowheads="1"/>
                </p:cNvSpPr>
                <p:nvPr/>
              </p:nvSpPr>
              <p:spPr bwMode="auto">
                <a:xfrm rot="-37469">
                  <a:off x="4535" y="1245"/>
                  <a:ext cx="220" cy="222"/>
                </a:xfrm>
                <a:prstGeom prst="rect">
                  <a:avLst/>
                </a:prstGeom>
                <a:gradFill rotWithShape="0">
                  <a:gsLst>
                    <a:gs pos="0">
                      <a:srgbClr val="0000FF"/>
                    </a:gs>
                    <a:gs pos="100000">
                      <a:srgbClr val="0000A0"/>
                    </a:gs>
                  </a:gsLst>
                  <a:lin ang="5400000" scaled="1"/>
                </a:gradFill>
                <a:ln w="9525">
                  <a:solidFill>
                    <a:schemeClr val="accent2"/>
                  </a:solidFill>
                  <a:miter lim="800000"/>
                  <a:headEnd/>
                  <a:tailEnd/>
                </a:ln>
              </p:spPr>
              <p:txBody>
                <a:bodyPr wrap="none" anchor="ctr"/>
                <a:lstStyle/>
                <a:p>
                  <a:endParaRPr lang="en-US"/>
                </a:p>
              </p:txBody>
            </p:sp>
            <p:sp>
              <p:nvSpPr>
                <p:cNvPr id="3226" name="Oval 238"/>
                <p:cNvSpPr>
                  <a:spLocks noChangeArrowheads="1"/>
                </p:cNvSpPr>
                <p:nvPr/>
              </p:nvSpPr>
              <p:spPr bwMode="auto">
                <a:xfrm>
                  <a:off x="4449" y="1524"/>
                  <a:ext cx="142" cy="142"/>
                </a:xfrm>
                <a:prstGeom prst="ellipse">
                  <a:avLst/>
                </a:prstGeom>
                <a:gradFill rotWithShape="0">
                  <a:gsLst>
                    <a:gs pos="0">
                      <a:srgbClr val="FF9900"/>
                    </a:gs>
                    <a:gs pos="100000">
                      <a:srgbClr val="AF6900"/>
                    </a:gs>
                  </a:gsLst>
                  <a:path path="shape">
                    <a:fillToRect l="50000" t="50000" r="50000" b="50000"/>
                  </a:path>
                </a:gradFill>
                <a:ln w="9525">
                  <a:round/>
                  <a:headEnd/>
                  <a:tailEnd/>
                </a:ln>
                <a:scene3d>
                  <a:camera prst="legacyObliqueTopRight"/>
                  <a:lightRig rig="legacyFlat3" dir="r"/>
                </a:scene3d>
                <a:sp3d prstMaterial="legacyMatte">
                  <a:bevelT w="13500" h="13500" prst="angle"/>
                  <a:bevelB w="13500" h="13500" prst="angle"/>
                  <a:extrusionClr>
                    <a:srgbClr val="FF9900"/>
                  </a:extrusionClr>
                </a:sp3d>
              </p:spPr>
              <p:txBody>
                <a:bodyPr wrap="none" anchor="ctr">
                  <a:flatTx/>
                </a:bodyPr>
                <a:lstStyle/>
                <a:p>
                  <a:endParaRPr lang="en-US"/>
                </a:p>
              </p:txBody>
            </p:sp>
            <p:sp>
              <p:nvSpPr>
                <p:cNvPr id="198895" name="Freeform 239"/>
                <p:cNvSpPr>
                  <a:spLocks/>
                </p:cNvSpPr>
                <p:nvPr/>
              </p:nvSpPr>
              <p:spPr bwMode="auto">
                <a:xfrm rot="16113662" flipV="1">
                  <a:off x="4625" y="1721"/>
                  <a:ext cx="65"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grpSp>
              <p:nvGrpSpPr>
                <p:cNvPr id="9" name="Group 240"/>
                <p:cNvGrpSpPr>
                  <a:grpSpLocks/>
                </p:cNvGrpSpPr>
                <p:nvPr/>
              </p:nvGrpSpPr>
              <p:grpSpPr bwMode="auto">
                <a:xfrm>
                  <a:off x="4347" y="1542"/>
                  <a:ext cx="51" cy="61"/>
                  <a:chOff x="2815" y="1991"/>
                  <a:chExt cx="147" cy="177"/>
                </a:xfrm>
              </p:grpSpPr>
              <p:sp>
                <p:nvSpPr>
                  <p:cNvPr id="3232" name="Freeform 241"/>
                  <p:cNvSpPr>
                    <a:spLocks/>
                  </p:cNvSpPr>
                  <p:nvPr/>
                </p:nvSpPr>
                <p:spPr bwMode="auto">
                  <a:xfrm rot="5400000">
                    <a:off x="2851" y="1965"/>
                    <a:ext cx="75" cy="147"/>
                  </a:xfrm>
                  <a:custGeom>
                    <a:avLst/>
                    <a:gdLst>
                      <a:gd name="T0" fmla="*/ 9 w 106"/>
                      <a:gd name="T1" fmla="*/ 26 h 208"/>
                      <a:gd name="T2" fmla="*/ 70 w 106"/>
                      <a:gd name="T3" fmla="*/ 34 h 208"/>
                      <a:gd name="T4" fmla="*/ 105 w 106"/>
                      <a:gd name="T5" fmla="*/ 98 h 208"/>
                      <a:gd name="T6" fmla="*/ 78 w 106"/>
                      <a:gd name="T7" fmla="*/ 162 h 208"/>
                      <a:gd name="T8" fmla="*/ 22 w 106"/>
                      <a:gd name="T9" fmla="*/ 186 h 208"/>
                      <a:gd name="T10" fmla="*/ 9 w 106"/>
                      <a:gd name="T11" fmla="*/ 26 h 208"/>
                      <a:gd name="T12" fmla="*/ 0 60000 65536"/>
                      <a:gd name="T13" fmla="*/ 0 60000 65536"/>
                      <a:gd name="T14" fmla="*/ 0 60000 65536"/>
                      <a:gd name="T15" fmla="*/ 0 60000 65536"/>
                      <a:gd name="T16" fmla="*/ 0 60000 65536"/>
                      <a:gd name="T17" fmla="*/ 0 60000 65536"/>
                      <a:gd name="T18" fmla="*/ 0 w 106"/>
                      <a:gd name="T19" fmla="*/ 0 h 208"/>
                      <a:gd name="T20" fmla="*/ 106 w 106"/>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106" h="208">
                        <a:moveTo>
                          <a:pt x="9" y="26"/>
                        </a:moveTo>
                        <a:cubicBezTo>
                          <a:pt x="16" y="0"/>
                          <a:pt x="54" y="22"/>
                          <a:pt x="70" y="34"/>
                        </a:cubicBezTo>
                        <a:cubicBezTo>
                          <a:pt x="85" y="45"/>
                          <a:pt x="103" y="76"/>
                          <a:pt x="105" y="98"/>
                        </a:cubicBezTo>
                        <a:cubicBezTo>
                          <a:pt x="106" y="119"/>
                          <a:pt x="91" y="147"/>
                          <a:pt x="78" y="162"/>
                        </a:cubicBezTo>
                        <a:cubicBezTo>
                          <a:pt x="64" y="176"/>
                          <a:pt x="33" y="208"/>
                          <a:pt x="22" y="186"/>
                        </a:cubicBezTo>
                        <a:cubicBezTo>
                          <a:pt x="10" y="163"/>
                          <a:pt x="0" y="49"/>
                          <a:pt x="9" y="26"/>
                        </a:cubicBezTo>
                        <a:close/>
                      </a:path>
                    </a:pathLst>
                  </a:custGeom>
                  <a:solidFill>
                    <a:schemeClr val="folHlink"/>
                  </a:solidFill>
                  <a:ln w="9525">
                    <a:solidFill>
                      <a:schemeClr val="accent2"/>
                    </a:solidFill>
                    <a:round/>
                    <a:headEnd/>
                    <a:tailEnd/>
                  </a:ln>
                </p:spPr>
                <p:txBody>
                  <a:bodyPr wrap="none" anchor="ctr"/>
                  <a:lstStyle/>
                  <a:p>
                    <a:endParaRPr lang="en-US"/>
                  </a:p>
                </p:txBody>
              </p:sp>
              <p:sp>
                <p:nvSpPr>
                  <p:cNvPr id="3233" name="Oval 242"/>
                  <p:cNvSpPr>
                    <a:spLocks noChangeArrowheads="1"/>
                  </p:cNvSpPr>
                  <p:nvPr/>
                </p:nvSpPr>
                <p:spPr bwMode="auto">
                  <a:xfrm rot="5400000">
                    <a:off x="2865" y="1952"/>
                    <a:ext cx="48" cy="126"/>
                  </a:xfrm>
                  <a:prstGeom prst="ellipse">
                    <a:avLst/>
                  </a:prstGeom>
                  <a:solidFill>
                    <a:schemeClr val="bg2"/>
                  </a:solidFill>
                  <a:ln w="9525">
                    <a:solidFill>
                      <a:schemeClr val="accent2"/>
                    </a:solidFill>
                    <a:round/>
                    <a:headEnd/>
                    <a:tailEnd/>
                  </a:ln>
                </p:spPr>
                <p:txBody>
                  <a:bodyPr wrap="none" anchor="ctr"/>
                  <a:lstStyle/>
                  <a:p>
                    <a:endParaRPr lang="en-US"/>
                  </a:p>
                </p:txBody>
              </p:sp>
              <p:sp>
                <p:nvSpPr>
                  <p:cNvPr id="3234" name="Line 243"/>
                  <p:cNvSpPr>
                    <a:spLocks noChangeShapeType="1"/>
                  </p:cNvSpPr>
                  <p:nvPr/>
                </p:nvSpPr>
                <p:spPr bwMode="auto">
                  <a:xfrm flipH="1">
                    <a:off x="2864" y="2071"/>
                    <a:ext cx="30" cy="76"/>
                  </a:xfrm>
                  <a:prstGeom prst="line">
                    <a:avLst/>
                  </a:prstGeom>
                  <a:noFill/>
                  <a:ln w="9525">
                    <a:solidFill>
                      <a:schemeClr val="accent2"/>
                    </a:solidFill>
                    <a:round/>
                    <a:headEnd/>
                    <a:tailEnd/>
                  </a:ln>
                </p:spPr>
                <p:txBody>
                  <a:bodyPr wrap="none" anchor="ctr"/>
                  <a:lstStyle/>
                  <a:p>
                    <a:endParaRPr lang="en-US"/>
                  </a:p>
                </p:txBody>
              </p:sp>
              <p:sp>
                <p:nvSpPr>
                  <p:cNvPr id="3235" name="Line 244"/>
                  <p:cNvSpPr>
                    <a:spLocks noChangeShapeType="1"/>
                  </p:cNvSpPr>
                  <p:nvPr/>
                </p:nvSpPr>
                <p:spPr bwMode="auto">
                  <a:xfrm>
                    <a:off x="2896" y="2080"/>
                    <a:ext cx="21" cy="88"/>
                  </a:xfrm>
                  <a:prstGeom prst="line">
                    <a:avLst/>
                  </a:prstGeom>
                  <a:noFill/>
                  <a:ln w="9525">
                    <a:solidFill>
                      <a:schemeClr val="accent2"/>
                    </a:solidFill>
                    <a:round/>
                    <a:headEnd/>
                    <a:tailEnd/>
                  </a:ln>
                </p:spPr>
                <p:txBody>
                  <a:bodyPr wrap="none" anchor="ctr"/>
                  <a:lstStyle/>
                  <a:p>
                    <a:endParaRPr lang="en-US"/>
                  </a:p>
                </p:txBody>
              </p:sp>
              <p:sp>
                <p:nvSpPr>
                  <p:cNvPr id="3236" name="Line 245"/>
                  <p:cNvSpPr>
                    <a:spLocks noChangeShapeType="1"/>
                  </p:cNvSpPr>
                  <p:nvPr/>
                </p:nvSpPr>
                <p:spPr bwMode="auto">
                  <a:xfrm>
                    <a:off x="2907" y="2077"/>
                    <a:ext cx="24" cy="46"/>
                  </a:xfrm>
                  <a:prstGeom prst="line">
                    <a:avLst/>
                  </a:prstGeom>
                  <a:noFill/>
                  <a:ln w="9525">
                    <a:solidFill>
                      <a:schemeClr val="accent2"/>
                    </a:solidFill>
                    <a:round/>
                    <a:headEnd/>
                    <a:tailEnd/>
                  </a:ln>
                </p:spPr>
                <p:txBody>
                  <a:bodyPr wrap="none" anchor="ctr"/>
                  <a:lstStyle/>
                  <a:p>
                    <a:endParaRPr lang="en-US"/>
                  </a:p>
                </p:txBody>
              </p:sp>
            </p:grpSp>
            <p:sp>
              <p:nvSpPr>
                <p:cNvPr id="198902" name="AutoShape 246"/>
                <p:cNvSpPr>
                  <a:spLocks noChangeArrowheads="1"/>
                </p:cNvSpPr>
                <p:nvPr/>
              </p:nvSpPr>
              <p:spPr bwMode="auto">
                <a:xfrm>
                  <a:off x="4593" y="1521"/>
                  <a:ext cx="120" cy="127"/>
                </a:xfrm>
                <a:prstGeom prst="can">
                  <a:avLst>
                    <a:gd name="adj" fmla="val 25820"/>
                  </a:avLst>
                </a:prstGeom>
                <a:gradFill rotWithShape="0">
                  <a:gsLst>
                    <a:gs pos="0">
                      <a:schemeClr val="bg2">
                        <a:gamma/>
                        <a:shade val="46275"/>
                        <a:invGamma/>
                      </a:schemeClr>
                    </a:gs>
                    <a:gs pos="50000">
                      <a:schemeClr val="bg2"/>
                    </a:gs>
                    <a:gs pos="100000">
                      <a:schemeClr val="bg2">
                        <a:gamma/>
                        <a:shade val="46275"/>
                        <a:invGamma/>
                      </a:schemeClr>
                    </a:gs>
                  </a:gsLst>
                  <a:lin ang="0" scaled="1"/>
                </a:gradFill>
                <a:ln w="9525">
                  <a:solidFill>
                    <a:schemeClr val="accent2"/>
                  </a:solidFill>
                  <a:round/>
                  <a:headEnd/>
                  <a:tailEnd/>
                </a:ln>
                <a:effectLst/>
              </p:spPr>
              <p:txBody>
                <a:bodyPr wrap="none" anchor="ctr"/>
                <a:lstStyle/>
                <a:p>
                  <a:pPr>
                    <a:defRPr/>
                  </a:pPr>
                  <a:endParaRPr lang="en-US"/>
                </a:p>
              </p:txBody>
            </p:sp>
            <p:sp>
              <p:nvSpPr>
                <p:cNvPr id="198903" name="AutoShape 247"/>
                <p:cNvSpPr>
                  <a:spLocks noChangeArrowheads="1"/>
                </p:cNvSpPr>
                <p:nvPr/>
              </p:nvSpPr>
              <p:spPr bwMode="auto">
                <a:xfrm rot="5400000">
                  <a:off x="4620" y="1352"/>
                  <a:ext cx="58" cy="273"/>
                </a:xfrm>
                <a:prstGeom prst="can">
                  <a:avLst>
                    <a:gd name="adj" fmla="val 123182"/>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3231" name="AutoShape 248"/>
                <p:cNvSpPr>
                  <a:spLocks noChangeArrowheads="1"/>
                </p:cNvSpPr>
                <p:nvPr/>
              </p:nvSpPr>
              <p:spPr bwMode="auto">
                <a:xfrm rot="5400000" flipH="1">
                  <a:off x="4800" y="1481"/>
                  <a:ext cx="70" cy="181"/>
                </a:xfrm>
                <a:prstGeom prst="cube">
                  <a:avLst>
                    <a:gd name="adj" fmla="val 25000"/>
                  </a:avLst>
                </a:prstGeom>
                <a:solidFill>
                  <a:srgbClr val="FF3300"/>
                </a:solidFill>
                <a:ln w="9525">
                  <a:solidFill>
                    <a:schemeClr val="accent2"/>
                  </a:solidFill>
                  <a:miter lim="800000"/>
                  <a:headEnd/>
                  <a:tailEnd/>
                </a:ln>
              </p:spPr>
              <p:txBody>
                <a:bodyPr wrap="none" anchor="ctr"/>
                <a:lstStyle/>
                <a:p>
                  <a:endParaRPr lang="en-US"/>
                </a:p>
              </p:txBody>
            </p:sp>
          </p:grpSp>
          <p:grpSp>
            <p:nvGrpSpPr>
              <p:cNvPr id="10" name="Group 249"/>
              <p:cNvGrpSpPr>
                <a:grpSpLocks/>
              </p:cNvGrpSpPr>
              <p:nvPr/>
            </p:nvGrpSpPr>
            <p:grpSpPr bwMode="auto">
              <a:xfrm>
                <a:off x="4738" y="1742"/>
                <a:ext cx="226" cy="150"/>
                <a:chOff x="4243" y="1245"/>
                <a:chExt cx="823" cy="545"/>
              </a:xfrm>
            </p:grpSpPr>
            <p:sp>
              <p:nvSpPr>
                <p:cNvPr id="198906" name="Freeform 250"/>
                <p:cNvSpPr>
                  <a:spLocks/>
                </p:cNvSpPr>
                <p:nvPr/>
              </p:nvSpPr>
              <p:spPr bwMode="auto">
                <a:xfrm rot="13315508" flipV="1">
                  <a:off x="4939" y="1637"/>
                  <a:ext cx="66"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07" name="Freeform 251"/>
                <p:cNvSpPr>
                  <a:spLocks/>
                </p:cNvSpPr>
                <p:nvPr/>
              </p:nvSpPr>
              <p:spPr bwMode="auto">
                <a:xfrm rot="8442486" flipV="1">
                  <a:off x="4928" y="1448"/>
                  <a:ext cx="47" cy="51"/>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08" name="Freeform 252"/>
                <p:cNvSpPr>
                  <a:spLocks/>
                </p:cNvSpPr>
                <p:nvPr/>
              </p:nvSpPr>
              <p:spPr bwMode="auto">
                <a:xfrm rot="19015349" flipV="1">
                  <a:off x="4283" y="1626"/>
                  <a:ext cx="66"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09" name="Freeform 253"/>
                <p:cNvSpPr>
                  <a:spLocks/>
                </p:cNvSpPr>
                <p:nvPr/>
              </p:nvSpPr>
              <p:spPr bwMode="auto">
                <a:xfrm rot="2093320" flipV="1">
                  <a:off x="4330" y="1445"/>
                  <a:ext cx="51" cy="55"/>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10" name="AutoShape 254"/>
                <p:cNvSpPr>
                  <a:spLocks noChangeArrowheads="1"/>
                </p:cNvSpPr>
                <p:nvPr/>
              </p:nvSpPr>
              <p:spPr bwMode="auto">
                <a:xfrm>
                  <a:off x="4243" y="1408"/>
                  <a:ext cx="823" cy="320"/>
                </a:xfrm>
                <a:prstGeom prst="hexagon">
                  <a:avLst>
                    <a:gd name="adj" fmla="val 64701"/>
                    <a:gd name="vf" fmla="val 115470"/>
                  </a:avLst>
                </a:prstGeom>
                <a:gradFill rotWithShape="0">
                  <a:gsLst>
                    <a:gs pos="0">
                      <a:schemeClr val="accent1">
                        <a:gamma/>
                        <a:shade val="46275"/>
                        <a:invGamma/>
                      </a:schemeClr>
                    </a:gs>
                    <a:gs pos="100000">
                      <a:schemeClr val="accent1"/>
                    </a:gs>
                  </a:gsLst>
                  <a:lin ang="5400000" scaled="1"/>
                </a:gradFill>
                <a:ln w="9525">
                  <a:solidFill>
                    <a:schemeClr val="accent2"/>
                  </a:solidFill>
                  <a:miter lim="800000"/>
                  <a:headEnd/>
                  <a:tailEnd/>
                </a:ln>
                <a:effectLst/>
              </p:spPr>
              <p:txBody>
                <a:bodyPr wrap="none" anchor="ctr"/>
                <a:lstStyle/>
                <a:p>
                  <a:pPr>
                    <a:defRPr/>
                  </a:pPr>
                  <a:endParaRPr lang="en-US"/>
                </a:p>
              </p:txBody>
            </p:sp>
            <p:sp>
              <p:nvSpPr>
                <p:cNvPr id="3208" name="Rectangle 255"/>
                <p:cNvSpPr>
                  <a:spLocks noChangeArrowheads="1"/>
                </p:cNvSpPr>
                <p:nvPr/>
              </p:nvSpPr>
              <p:spPr bwMode="auto">
                <a:xfrm rot="-37469">
                  <a:off x="4535" y="1245"/>
                  <a:ext cx="220" cy="222"/>
                </a:xfrm>
                <a:prstGeom prst="rect">
                  <a:avLst/>
                </a:prstGeom>
                <a:gradFill rotWithShape="0">
                  <a:gsLst>
                    <a:gs pos="0">
                      <a:srgbClr val="0000FF"/>
                    </a:gs>
                    <a:gs pos="100000">
                      <a:srgbClr val="0000A0"/>
                    </a:gs>
                  </a:gsLst>
                  <a:lin ang="5400000" scaled="1"/>
                </a:gradFill>
                <a:ln w="9525">
                  <a:solidFill>
                    <a:schemeClr val="accent2"/>
                  </a:solidFill>
                  <a:miter lim="800000"/>
                  <a:headEnd/>
                  <a:tailEnd/>
                </a:ln>
              </p:spPr>
              <p:txBody>
                <a:bodyPr wrap="none" anchor="ctr"/>
                <a:lstStyle/>
                <a:p>
                  <a:endParaRPr lang="en-US"/>
                </a:p>
              </p:txBody>
            </p:sp>
            <p:sp>
              <p:nvSpPr>
                <p:cNvPr id="3209" name="Oval 256"/>
                <p:cNvSpPr>
                  <a:spLocks noChangeArrowheads="1"/>
                </p:cNvSpPr>
                <p:nvPr/>
              </p:nvSpPr>
              <p:spPr bwMode="auto">
                <a:xfrm>
                  <a:off x="4449" y="1524"/>
                  <a:ext cx="142" cy="142"/>
                </a:xfrm>
                <a:prstGeom prst="ellipse">
                  <a:avLst/>
                </a:prstGeom>
                <a:gradFill rotWithShape="0">
                  <a:gsLst>
                    <a:gs pos="0">
                      <a:srgbClr val="FF9900"/>
                    </a:gs>
                    <a:gs pos="100000">
                      <a:srgbClr val="AF6900"/>
                    </a:gs>
                  </a:gsLst>
                  <a:path path="shape">
                    <a:fillToRect l="50000" t="50000" r="50000" b="50000"/>
                  </a:path>
                </a:gradFill>
                <a:ln w="9525">
                  <a:round/>
                  <a:headEnd/>
                  <a:tailEnd/>
                </a:ln>
                <a:scene3d>
                  <a:camera prst="legacyObliqueTopRight"/>
                  <a:lightRig rig="legacyFlat3" dir="r"/>
                </a:scene3d>
                <a:sp3d prstMaterial="legacyMatte">
                  <a:bevelT w="13500" h="13500" prst="angle"/>
                  <a:bevelB w="13500" h="13500" prst="angle"/>
                  <a:extrusionClr>
                    <a:srgbClr val="FF9900"/>
                  </a:extrusionClr>
                </a:sp3d>
              </p:spPr>
              <p:txBody>
                <a:bodyPr wrap="none" anchor="ctr">
                  <a:flatTx/>
                </a:bodyPr>
                <a:lstStyle/>
                <a:p>
                  <a:endParaRPr lang="en-US"/>
                </a:p>
              </p:txBody>
            </p:sp>
            <p:sp>
              <p:nvSpPr>
                <p:cNvPr id="198913" name="Freeform 257"/>
                <p:cNvSpPr>
                  <a:spLocks/>
                </p:cNvSpPr>
                <p:nvPr/>
              </p:nvSpPr>
              <p:spPr bwMode="auto">
                <a:xfrm rot="16113662" flipV="1">
                  <a:off x="4625" y="1721"/>
                  <a:ext cx="65"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grpSp>
              <p:nvGrpSpPr>
                <p:cNvPr id="11" name="Group 258"/>
                <p:cNvGrpSpPr>
                  <a:grpSpLocks/>
                </p:cNvGrpSpPr>
                <p:nvPr/>
              </p:nvGrpSpPr>
              <p:grpSpPr bwMode="auto">
                <a:xfrm>
                  <a:off x="4347" y="1542"/>
                  <a:ext cx="51" cy="61"/>
                  <a:chOff x="2815" y="1991"/>
                  <a:chExt cx="147" cy="177"/>
                </a:xfrm>
              </p:grpSpPr>
              <p:sp>
                <p:nvSpPr>
                  <p:cNvPr id="3215" name="Freeform 259"/>
                  <p:cNvSpPr>
                    <a:spLocks/>
                  </p:cNvSpPr>
                  <p:nvPr/>
                </p:nvSpPr>
                <p:spPr bwMode="auto">
                  <a:xfrm rot="5400000">
                    <a:off x="2851" y="1965"/>
                    <a:ext cx="75" cy="147"/>
                  </a:xfrm>
                  <a:custGeom>
                    <a:avLst/>
                    <a:gdLst>
                      <a:gd name="T0" fmla="*/ 9 w 106"/>
                      <a:gd name="T1" fmla="*/ 26 h 208"/>
                      <a:gd name="T2" fmla="*/ 70 w 106"/>
                      <a:gd name="T3" fmla="*/ 34 h 208"/>
                      <a:gd name="T4" fmla="*/ 105 w 106"/>
                      <a:gd name="T5" fmla="*/ 98 h 208"/>
                      <a:gd name="T6" fmla="*/ 78 w 106"/>
                      <a:gd name="T7" fmla="*/ 162 h 208"/>
                      <a:gd name="T8" fmla="*/ 22 w 106"/>
                      <a:gd name="T9" fmla="*/ 186 h 208"/>
                      <a:gd name="T10" fmla="*/ 9 w 106"/>
                      <a:gd name="T11" fmla="*/ 26 h 208"/>
                      <a:gd name="T12" fmla="*/ 0 60000 65536"/>
                      <a:gd name="T13" fmla="*/ 0 60000 65536"/>
                      <a:gd name="T14" fmla="*/ 0 60000 65536"/>
                      <a:gd name="T15" fmla="*/ 0 60000 65536"/>
                      <a:gd name="T16" fmla="*/ 0 60000 65536"/>
                      <a:gd name="T17" fmla="*/ 0 60000 65536"/>
                      <a:gd name="T18" fmla="*/ 0 w 106"/>
                      <a:gd name="T19" fmla="*/ 0 h 208"/>
                      <a:gd name="T20" fmla="*/ 106 w 106"/>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106" h="208">
                        <a:moveTo>
                          <a:pt x="9" y="26"/>
                        </a:moveTo>
                        <a:cubicBezTo>
                          <a:pt x="16" y="0"/>
                          <a:pt x="54" y="22"/>
                          <a:pt x="70" y="34"/>
                        </a:cubicBezTo>
                        <a:cubicBezTo>
                          <a:pt x="85" y="45"/>
                          <a:pt x="103" y="76"/>
                          <a:pt x="105" y="98"/>
                        </a:cubicBezTo>
                        <a:cubicBezTo>
                          <a:pt x="106" y="119"/>
                          <a:pt x="91" y="147"/>
                          <a:pt x="78" y="162"/>
                        </a:cubicBezTo>
                        <a:cubicBezTo>
                          <a:pt x="64" y="176"/>
                          <a:pt x="33" y="208"/>
                          <a:pt x="22" y="186"/>
                        </a:cubicBezTo>
                        <a:cubicBezTo>
                          <a:pt x="10" y="163"/>
                          <a:pt x="0" y="49"/>
                          <a:pt x="9" y="26"/>
                        </a:cubicBezTo>
                        <a:close/>
                      </a:path>
                    </a:pathLst>
                  </a:custGeom>
                  <a:solidFill>
                    <a:schemeClr val="folHlink"/>
                  </a:solidFill>
                  <a:ln w="9525">
                    <a:solidFill>
                      <a:schemeClr val="accent2"/>
                    </a:solidFill>
                    <a:round/>
                    <a:headEnd/>
                    <a:tailEnd/>
                  </a:ln>
                </p:spPr>
                <p:txBody>
                  <a:bodyPr wrap="none" anchor="ctr"/>
                  <a:lstStyle/>
                  <a:p>
                    <a:endParaRPr lang="en-US"/>
                  </a:p>
                </p:txBody>
              </p:sp>
              <p:sp>
                <p:nvSpPr>
                  <p:cNvPr id="3216" name="Oval 260"/>
                  <p:cNvSpPr>
                    <a:spLocks noChangeArrowheads="1"/>
                  </p:cNvSpPr>
                  <p:nvPr/>
                </p:nvSpPr>
                <p:spPr bwMode="auto">
                  <a:xfrm rot="5400000">
                    <a:off x="2865" y="1952"/>
                    <a:ext cx="48" cy="126"/>
                  </a:xfrm>
                  <a:prstGeom prst="ellipse">
                    <a:avLst/>
                  </a:prstGeom>
                  <a:solidFill>
                    <a:schemeClr val="bg2"/>
                  </a:solidFill>
                  <a:ln w="9525">
                    <a:solidFill>
                      <a:schemeClr val="accent2"/>
                    </a:solidFill>
                    <a:round/>
                    <a:headEnd/>
                    <a:tailEnd/>
                  </a:ln>
                </p:spPr>
                <p:txBody>
                  <a:bodyPr wrap="none" anchor="ctr"/>
                  <a:lstStyle/>
                  <a:p>
                    <a:endParaRPr lang="en-US"/>
                  </a:p>
                </p:txBody>
              </p:sp>
              <p:sp>
                <p:nvSpPr>
                  <p:cNvPr id="3217" name="Line 261"/>
                  <p:cNvSpPr>
                    <a:spLocks noChangeShapeType="1"/>
                  </p:cNvSpPr>
                  <p:nvPr/>
                </p:nvSpPr>
                <p:spPr bwMode="auto">
                  <a:xfrm flipH="1">
                    <a:off x="2864" y="2071"/>
                    <a:ext cx="30" cy="76"/>
                  </a:xfrm>
                  <a:prstGeom prst="line">
                    <a:avLst/>
                  </a:prstGeom>
                  <a:noFill/>
                  <a:ln w="9525">
                    <a:solidFill>
                      <a:schemeClr val="accent2"/>
                    </a:solidFill>
                    <a:round/>
                    <a:headEnd/>
                    <a:tailEnd/>
                  </a:ln>
                </p:spPr>
                <p:txBody>
                  <a:bodyPr wrap="none" anchor="ctr"/>
                  <a:lstStyle/>
                  <a:p>
                    <a:endParaRPr lang="en-US"/>
                  </a:p>
                </p:txBody>
              </p:sp>
              <p:sp>
                <p:nvSpPr>
                  <p:cNvPr id="3218" name="Line 262"/>
                  <p:cNvSpPr>
                    <a:spLocks noChangeShapeType="1"/>
                  </p:cNvSpPr>
                  <p:nvPr/>
                </p:nvSpPr>
                <p:spPr bwMode="auto">
                  <a:xfrm>
                    <a:off x="2896" y="2080"/>
                    <a:ext cx="21" cy="88"/>
                  </a:xfrm>
                  <a:prstGeom prst="line">
                    <a:avLst/>
                  </a:prstGeom>
                  <a:noFill/>
                  <a:ln w="9525">
                    <a:solidFill>
                      <a:schemeClr val="accent2"/>
                    </a:solidFill>
                    <a:round/>
                    <a:headEnd/>
                    <a:tailEnd/>
                  </a:ln>
                </p:spPr>
                <p:txBody>
                  <a:bodyPr wrap="none" anchor="ctr"/>
                  <a:lstStyle/>
                  <a:p>
                    <a:endParaRPr lang="en-US"/>
                  </a:p>
                </p:txBody>
              </p:sp>
              <p:sp>
                <p:nvSpPr>
                  <p:cNvPr id="3219" name="Line 263"/>
                  <p:cNvSpPr>
                    <a:spLocks noChangeShapeType="1"/>
                  </p:cNvSpPr>
                  <p:nvPr/>
                </p:nvSpPr>
                <p:spPr bwMode="auto">
                  <a:xfrm>
                    <a:off x="2907" y="2077"/>
                    <a:ext cx="24" cy="46"/>
                  </a:xfrm>
                  <a:prstGeom prst="line">
                    <a:avLst/>
                  </a:prstGeom>
                  <a:noFill/>
                  <a:ln w="9525">
                    <a:solidFill>
                      <a:schemeClr val="accent2"/>
                    </a:solidFill>
                    <a:round/>
                    <a:headEnd/>
                    <a:tailEnd/>
                  </a:ln>
                </p:spPr>
                <p:txBody>
                  <a:bodyPr wrap="none" anchor="ctr"/>
                  <a:lstStyle/>
                  <a:p>
                    <a:endParaRPr lang="en-US"/>
                  </a:p>
                </p:txBody>
              </p:sp>
            </p:grpSp>
            <p:sp>
              <p:nvSpPr>
                <p:cNvPr id="198920" name="AutoShape 264"/>
                <p:cNvSpPr>
                  <a:spLocks noChangeArrowheads="1"/>
                </p:cNvSpPr>
                <p:nvPr/>
              </p:nvSpPr>
              <p:spPr bwMode="auto">
                <a:xfrm>
                  <a:off x="4593" y="1521"/>
                  <a:ext cx="120" cy="127"/>
                </a:xfrm>
                <a:prstGeom prst="can">
                  <a:avLst>
                    <a:gd name="adj" fmla="val 25820"/>
                  </a:avLst>
                </a:prstGeom>
                <a:gradFill rotWithShape="0">
                  <a:gsLst>
                    <a:gs pos="0">
                      <a:schemeClr val="bg2">
                        <a:gamma/>
                        <a:shade val="46275"/>
                        <a:invGamma/>
                      </a:schemeClr>
                    </a:gs>
                    <a:gs pos="50000">
                      <a:schemeClr val="bg2"/>
                    </a:gs>
                    <a:gs pos="100000">
                      <a:schemeClr val="bg2">
                        <a:gamma/>
                        <a:shade val="46275"/>
                        <a:invGamma/>
                      </a:schemeClr>
                    </a:gs>
                  </a:gsLst>
                  <a:lin ang="0" scaled="1"/>
                </a:gradFill>
                <a:ln w="9525">
                  <a:solidFill>
                    <a:schemeClr val="accent2"/>
                  </a:solidFill>
                  <a:round/>
                  <a:headEnd/>
                  <a:tailEnd/>
                </a:ln>
                <a:effectLst/>
              </p:spPr>
              <p:txBody>
                <a:bodyPr wrap="none" anchor="ctr"/>
                <a:lstStyle/>
                <a:p>
                  <a:pPr>
                    <a:defRPr/>
                  </a:pPr>
                  <a:endParaRPr lang="en-US"/>
                </a:p>
              </p:txBody>
            </p:sp>
            <p:sp>
              <p:nvSpPr>
                <p:cNvPr id="198921" name="AutoShape 265"/>
                <p:cNvSpPr>
                  <a:spLocks noChangeArrowheads="1"/>
                </p:cNvSpPr>
                <p:nvPr/>
              </p:nvSpPr>
              <p:spPr bwMode="auto">
                <a:xfrm rot="5400000">
                  <a:off x="4620" y="1352"/>
                  <a:ext cx="58" cy="273"/>
                </a:xfrm>
                <a:prstGeom prst="can">
                  <a:avLst>
                    <a:gd name="adj" fmla="val 123182"/>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3214" name="AutoShape 266"/>
                <p:cNvSpPr>
                  <a:spLocks noChangeArrowheads="1"/>
                </p:cNvSpPr>
                <p:nvPr/>
              </p:nvSpPr>
              <p:spPr bwMode="auto">
                <a:xfrm rot="5400000" flipH="1">
                  <a:off x="4800" y="1481"/>
                  <a:ext cx="70" cy="181"/>
                </a:xfrm>
                <a:prstGeom prst="cube">
                  <a:avLst>
                    <a:gd name="adj" fmla="val 25000"/>
                  </a:avLst>
                </a:prstGeom>
                <a:solidFill>
                  <a:srgbClr val="FF3300"/>
                </a:solidFill>
                <a:ln w="9525">
                  <a:solidFill>
                    <a:schemeClr val="accent2"/>
                  </a:solidFill>
                  <a:miter lim="800000"/>
                  <a:headEnd/>
                  <a:tailEnd/>
                </a:ln>
              </p:spPr>
              <p:txBody>
                <a:bodyPr wrap="none" anchor="ctr"/>
                <a:lstStyle/>
                <a:p>
                  <a:endParaRPr lang="en-US"/>
                </a:p>
              </p:txBody>
            </p:sp>
          </p:grpSp>
          <p:grpSp>
            <p:nvGrpSpPr>
              <p:cNvPr id="12" name="Group 267"/>
              <p:cNvGrpSpPr>
                <a:grpSpLocks/>
              </p:cNvGrpSpPr>
              <p:nvPr/>
            </p:nvGrpSpPr>
            <p:grpSpPr bwMode="auto">
              <a:xfrm flipV="1">
                <a:off x="3114" y="2541"/>
                <a:ext cx="226" cy="150"/>
                <a:chOff x="4243" y="1245"/>
                <a:chExt cx="823" cy="545"/>
              </a:xfrm>
            </p:grpSpPr>
            <p:sp>
              <p:nvSpPr>
                <p:cNvPr id="198924" name="Freeform 268"/>
                <p:cNvSpPr>
                  <a:spLocks/>
                </p:cNvSpPr>
                <p:nvPr/>
              </p:nvSpPr>
              <p:spPr bwMode="auto">
                <a:xfrm rot="13315508" flipV="1">
                  <a:off x="4939" y="1637"/>
                  <a:ext cx="66"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25" name="Freeform 269"/>
                <p:cNvSpPr>
                  <a:spLocks/>
                </p:cNvSpPr>
                <p:nvPr/>
              </p:nvSpPr>
              <p:spPr bwMode="auto">
                <a:xfrm rot="8442486" flipV="1">
                  <a:off x="4928" y="1448"/>
                  <a:ext cx="47" cy="51"/>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26" name="Freeform 270"/>
                <p:cNvSpPr>
                  <a:spLocks/>
                </p:cNvSpPr>
                <p:nvPr/>
              </p:nvSpPr>
              <p:spPr bwMode="auto">
                <a:xfrm rot="19015349" flipV="1">
                  <a:off x="4283" y="1627"/>
                  <a:ext cx="66"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27" name="Freeform 271"/>
                <p:cNvSpPr>
                  <a:spLocks/>
                </p:cNvSpPr>
                <p:nvPr/>
              </p:nvSpPr>
              <p:spPr bwMode="auto">
                <a:xfrm rot="2093320" flipV="1">
                  <a:off x="4330" y="1445"/>
                  <a:ext cx="51" cy="55"/>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28" name="AutoShape 272"/>
                <p:cNvSpPr>
                  <a:spLocks noChangeArrowheads="1"/>
                </p:cNvSpPr>
                <p:nvPr/>
              </p:nvSpPr>
              <p:spPr bwMode="auto">
                <a:xfrm>
                  <a:off x="4243" y="1409"/>
                  <a:ext cx="823" cy="320"/>
                </a:xfrm>
                <a:prstGeom prst="hexagon">
                  <a:avLst>
                    <a:gd name="adj" fmla="val 64701"/>
                    <a:gd name="vf" fmla="val 115470"/>
                  </a:avLst>
                </a:prstGeom>
                <a:gradFill rotWithShape="0">
                  <a:gsLst>
                    <a:gs pos="0">
                      <a:schemeClr val="accent1">
                        <a:gamma/>
                        <a:shade val="46275"/>
                        <a:invGamma/>
                      </a:schemeClr>
                    </a:gs>
                    <a:gs pos="100000">
                      <a:schemeClr val="accent1"/>
                    </a:gs>
                  </a:gsLst>
                  <a:lin ang="5400000" scaled="1"/>
                </a:gradFill>
                <a:ln w="9525">
                  <a:solidFill>
                    <a:schemeClr val="accent2"/>
                  </a:solidFill>
                  <a:miter lim="800000"/>
                  <a:headEnd/>
                  <a:tailEnd/>
                </a:ln>
                <a:effectLst/>
              </p:spPr>
              <p:txBody>
                <a:bodyPr wrap="none" anchor="ctr"/>
                <a:lstStyle/>
                <a:p>
                  <a:pPr>
                    <a:defRPr/>
                  </a:pPr>
                  <a:endParaRPr lang="en-US"/>
                </a:p>
              </p:txBody>
            </p:sp>
            <p:sp>
              <p:nvSpPr>
                <p:cNvPr id="3191" name="Rectangle 273"/>
                <p:cNvSpPr>
                  <a:spLocks noChangeArrowheads="1"/>
                </p:cNvSpPr>
                <p:nvPr/>
              </p:nvSpPr>
              <p:spPr bwMode="auto">
                <a:xfrm rot="-37469">
                  <a:off x="4535" y="1245"/>
                  <a:ext cx="220" cy="222"/>
                </a:xfrm>
                <a:prstGeom prst="rect">
                  <a:avLst/>
                </a:prstGeom>
                <a:gradFill rotWithShape="0">
                  <a:gsLst>
                    <a:gs pos="0">
                      <a:srgbClr val="0000FF"/>
                    </a:gs>
                    <a:gs pos="100000">
                      <a:srgbClr val="0000A0"/>
                    </a:gs>
                  </a:gsLst>
                  <a:lin ang="5400000" scaled="1"/>
                </a:gradFill>
                <a:ln w="9525">
                  <a:solidFill>
                    <a:schemeClr val="accent2"/>
                  </a:solidFill>
                  <a:miter lim="800000"/>
                  <a:headEnd/>
                  <a:tailEnd/>
                </a:ln>
              </p:spPr>
              <p:txBody>
                <a:bodyPr wrap="none" anchor="ctr"/>
                <a:lstStyle/>
                <a:p>
                  <a:endParaRPr lang="en-US"/>
                </a:p>
              </p:txBody>
            </p:sp>
            <p:sp>
              <p:nvSpPr>
                <p:cNvPr id="3192" name="Oval 274"/>
                <p:cNvSpPr>
                  <a:spLocks noChangeArrowheads="1"/>
                </p:cNvSpPr>
                <p:nvPr/>
              </p:nvSpPr>
              <p:spPr bwMode="auto">
                <a:xfrm>
                  <a:off x="4449" y="1524"/>
                  <a:ext cx="142" cy="142"/>
                </a:xfrm>
                <a:prstGeom prst="ellipse">
                  <a:avLst/>
                </a:prstGeom>
                <a:gradFill rotWithShape="0">
                  <a:gsLst>
                    <a:gs pos="0">
                      <a:srgbClr val="FF9900"/>
                    </a:gs>
                    <a:gs pos="100000">
                      <a:srgbClr val="AF6900"/>
                    </a:gs>
                  </a:gsLst>
                  <a:path path="shape">
                    <a:fillToRect l="50000" t="50000" r="50000" b="50000"/>
                  </a:path>
                </a:gradFill>
                <a:ln w="9525">
                  <a:round/>
                  <a:headEnd/>
                  <a:tailEnd/>
                </a:ln>
                <a:scene3d>
                  <a:camera prst="legacyObliqueTopRight"/>
                  <a:lightRig rig="legacyFlat3" dir="r"/>
                </a:scene3d>
                <a:sp3d prstMaterial="legacyMatte">
                  <a:bevelT w="13500" h="13500" prst="angle"/>
                  <a:bevelB w="13500" h="13500" prst="angle"/>
                  <a:extrusionClr>
                    <a:srgbClr val="FF9900"/>
                  </a:extrusionClr>
                </a:sp3d>
              </p:spPr>
              <p:txBody>
                <a:bodyPr wrap="none" anchor="ctr">
                  <a:flatTx/>
                </a:bodyPr>
                <a:lstStyle/>
                <a:p>
                  <a:endParaRPr lang="en-US"/>
                </a:p>
              </p:txBody>
            </p:sp>
            <p:sp>
              <p:nvSpPr>
                <p:cNvPr id="198931" name="Freeform 275"/>
                <p:cNvSpPr>
                  <a:spLocks/>
                </p:cNvSpPr>
                <p:nvPr/>
              </p:nvSpPr>
              <p:spPr bwMode="auto">
                <a:xfrm rot="16113662" flipV="1">
                  <a:off x="4625" y="1721"/>
                  <a:ext cx="65"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grpSp>
              <p:nvGrpSpPr>
                <p:cNvPr id="13" name="Group 276"/>
                <p:cNvGrpSpPr>
                  <a:grpSpLocks/>
                </p:cNvGrpSpPr>
                <p:nvPr/>
              </p:nvGrpSpPr>
              <p:grpSpPr bwMode="auto">
                <a:xfrm>
                  <a:off x="4347" y="1542"/>
                  <a:ext cx="51" cy="61"/>
                  <a:chOff x="2815" y="1991"/>
                  <a:chExt cx="147" cy="177"/>
                </a:xfrm>
              </p:grpSpPr>
              <p:sp>
                <p:nvSpPr>
                  <p:cNvPr id="3198" name="Freeform 277"/>
                  <p:cNvSpPr>
                    <a:spLocks/>
                  </p:cNvSpPr>
                  <p:nvPr/>
                </p:nvSpPr>
                <p:spPr bwMode="auto">
                  <a:xfrm rot="5400000">
                    <a:off x="2851" y="1965"/>
                    <a:ext cx="75" cy="147"/>
                  </a:xfrm>
                  <a:custGeom>
                    <a:avLst/>
                    <a:gdLst>
                      <a:gd name="T0" fmla="*/ 9 w 106"/>
                      <a:gd name="T1" fmla="*/ 26 h 208"/>
                      <a:gd name="T2" fmla="*/ 70 w 106"/>
                      <a:gd name="T3" fmla="*/ 34 h 208"/>
                      <a:gd name="T4" fmla="*/ 105 w 106"/>
                      <a:gd name="T5" fmla="*/ 98 h 208"/>
                      <a:gd name="T6" fmla="*/ 78 w 106"/>
                      <a:gd name="T7" fmla="*/ 162 h 208"/>
                      <a:gd name="T8" fmla="*/ 22 w 106"/>
                      <a:gd name="T9" fmla="*/ 186 h 208"/>
                      <a:gd name="T10" fmla="*/ 9 w 106"/>
                      <a:gd name="T11" fmla="*/ 26 h 208"/>
                      <a:gd name="T12" fmla="*/ 0 60000 65536"/>
                      <a:gd name="T13" fmla="*/ 0 60000 65536"/>
                      <a:gd name="T14" fmla="*/ 0 60000 65536"/>
                      <a:gd name="T15" fmla="*/ 0 60000 65536"/>
                      <a:gd name="T16" fmla="*/ 0 60000 65536"/>
                      <a:gd name="T17" fmla="*/ 0 60000 65536"/>
                      <a:gd name="T18" fmla="*/ 0 w 106"/>
                      <a:gd name="T19" fmla="*/ 0 h 208"/>
                      <a:gd name="T20" fmla="*/ 106 w 106"/>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106" h="208">
                        <a:moveTo>
                          <a:pt x="9" y="26"/>
                        </a:moveTo>
                        <a:cubicBezTo>
                          <a:pt x="16" y="0"/>
                          <a:pt x="54" y="22"/>
                          <a:pt x="70" y="34"/>
                        </a:cubicBezTo>
                        <a:cubicBezTo>
                          <a:pt x="85" y="45"/>
                          <a:pt x="103" y="76"/>
                          <a:pt x="105" y="98"/>
                        </a:cubicBezTo>
                        <a:cubicBezTo>
                          <a:pt x="106" y="119"/>
                          <a:pt x="91" y="147"/>
                          <a:pt x="78" y="162"/>
                        </a:cubicBezTo>
                        <a:cubicBezTo>
                          <a:pt x="64" y="176"/>
                          <a:pt x="33" y="208"/>
                          <a:pt x="22" y="186"/>
                        </a:cubicBezTo>
                        <a:cubicBezTo>
                          <a:pt x="10" y="163"/>
                          <a:pt x="0" y="49"/>
                          <a:pt x="9" y="26"/>
                        </a:cubicBezTo>
                        <a:close/>
                      </a:path>
                    </a:pathLst>
                  </a:custGeom>
                  <a:solidFill>
                    <a:schemeClr val="folHlink"/>
                  </a:solidFill>
                  <a:ln w="9525">
                    <a:solidFill>
                      <a:schemeClr val="accent2"/>
                    </a:solidFill>
                    <a:round/>
                    <a:headEnd/>
                    <a:tailEnd/>
                  </a:ln>
                </p:spPr>
                <p:txBody>
                  <a:bodyPr wrap="none" anchor="ctr"/>
                  <a:lstStyle/>
                  <a:p>
                    <a:endParaRPr lang="en-US"/>
                  </a:p>
                </p:txBody>
              </p:sp>
              <p:sp>
                <p:nvSpPr>
                  <p:cNvPr id="3199" name="Oval 278"/>
                  <p:cNvSpPr>
                    <a:spLocks noChangeArrowheads="1"/>
                  </p:cNvSpPr>
                  <p:nvPr/>
                </p:nvSpPr>
                <p:spPr bwMode="auto">
                  <a:xfrm rot="5400000">
                    <a:off x="2865" y="1952"/>
                    <a:ext cx="48" cy="126"/>
                  </a:xfrm>
                  <a:prstGeom prst="ellipse">
                    <a:avLst/>
                  </a:prstGeom>
                  <a:solidFill>
                    <a:schemeClr val="bg2"/>
                  </a:solidFill>
                  <a:ln w="9525">
                    <a:solidFill>
                      <a:schemeClr val="accent2"/>
                    </a:solidFill>
                    <a:round/>
                    <a:headEnd/>
                    <a:tailEnd/>
                  </a:ln>
                </p:spPr>
                <p:txBody>
                  <a:bodyPr wrap="none" anchor="ctr"/>
                  <a:lstStyle/>
                  <a:p>
                    <a:endParaRPr lang="en-US"/>
                  </a:p>
                </p:txBody>
              </p:sp>
              <p:sp>
                <p:nvSpPr>
                  <p:cNvPr id="3200" name="Line 279"/>
                  <p:cNvSpPr>
                    <a:spLocks noChangeShapeType="1"/>
                  </p:cNvSpPr>
                  <p:nvPr/>
                </p:nvSpPr>
                <p:spPr bwMode="auto">
                  <a:xfrm flipH="1">
                    <a:off x="2864" y="2071"/>
                    <a:ext cx="30" cy="76"/>
                  </a:xfrm>
                  <a:prstGeom prst="line">
                    <a:avLst/>
                  </a:prstGeom>
                  <a:noFill/>
                  <a:ln w="9525">
                    <a:solidFill>
                      <a:schemeClr val="accent2"/>
                    </a:solidFill>
                    <a:round/>
                    <a:headEnd/>
                    <a:tailEnd/>
                  </a:ln>
                </p:spPr>
                <p:txBody>
                  <a:bodyPr wrap="none" anchor="ctr"/>
                  <a:lstStyle/>
                  <a:p>
                    <a:endParaRPr lang="en-US"/>
                  </a:p>
                </p:txBody>
              </p:sp>
              <p:sp>
                <p:nvSpPr>
                  <p:cNvPr id="3201" name="Line 280"/>
                  <p:cNvSpPr>
                    <a:spLocks noChangeShapeType="1"/>
                  </p:cNvSpPr>
                  <p:nvPr/>
                </p:nvSpPr>
                <p:spPr bwMode="auto">
                  <a:xfrm>
                    <a:off x="2896" y="2080"/>
                    <a:ext cx="21" cy="88"/>
                  </a:xfrm>
                  <a:prstGeom prst="line">
                    <a:avLst/>
                  </a:prstGeom>
                  <a:noFill/>
                  <a:ln w="9525">
                    <a:solidFill>
                      <a:schemeClr val="accent2"/>
                    </a:solidFill>
                    <a:round/>
                    <a:headEnd/>
                    <a:tailEnd/>
                  </a:ln>
                </p:spPr>
                <p:txBody>
                  <a:bodyPr wrap="none" anchor="ctr"/>
                  <a:lstStyle/>
                  <a:p>
                    <a:endParaRPr lang="en-US"/>
                  </a:p>
                </p:txBody>
              </p:sp>
              <p:sp>
                <p:nvSpPr>
                  <p:cNvPr id="3202" name="Line 281"/>
                  <p:cNvSpPr>
                    <a:spLocks noChangeShapeType="1"/>
                  </p:cNvSpPr>
                  <p:nvPr/>
                </p:nvSpPr>
                <p:spPr bwMode="auto">
                  <a:xfrm>
                    <a:off x="2907" y="2077"/>
                    <a:ext cx="24" cy="46"/>
                  </a:xfrm>
                  <a:prstGeom prst="line">
                    <a:avLst/>
                  </a:prstGeom>
                  <a:noFill/>
                  <a:ln w="9525">
                    <a:solidFill>
                      <a:schemeClr val="accent2"/>
                    </a:solidFill>
                    <a:round/>
                    <a:headEnd/>
                    <a:tailEnd/>
                  </a:ln>
                </p:spPr>
                <p:txBody>
                  <a:bodyPr wrap="none" anchor="ctr"/>
                  <a:lstStyle/>
                  <a:p>
                    <a:endParaRPr lang="en-US"/>
                  </a:p>
                </p:txBody>
              </p:sp>
            </p:grpSp>
            <p:sp>
              <p:nvSpPr>
                <p:cNvPr id="198938" name="AutoShape 282"/>
                <p:cNvSpPr>
                  <a:spLocks noChangeArrowheads="1"/>
                </p:cNvSpPr>
                <p:nvPr/>
              </p:nvSpPr>
              <p:spPr bwMode="auto">
                <a:xfrm>
                  <a:off x="4593" y="1521"/>
                  <a:ext cx="120" cy="127"/>
                </a:xfrm>
                <a:prstGeom prst="can">
                  <a:avLst>
                    <a:gd name="adj" fmla="val 25820"/>
                  </a:avLst>
                </a:prstGeom>
                <a:gradFill rotWithShape="0">
                  <a:gsLst>
                    <a:gs pos="0">
                      <a:schemeClr val="bg2">
                        <a:gamma/>
                        <a:shade val="46275"/>
                        <a:invGamma/>
                      </a:schemeClr>
                    </a:gs>
                    <a:gs pos="50000">
                      <a:schemeClr val="bg2"/>
                    </a:gs>
                    <a:gs pos="100000">
                      <a:schemeClr val="bg2">
                        <a:gamma/>
                        <a:shade val="46275"/>
                        <a:invGamma/>
                      </a:schemeClr>
                    </a:gs>
                  </a:gsLst>
                  <a:lin ang="0" scaled="1"/>
                </a:gradFill>
                <a:ln w="9525">
                  <a:solidFill>
                    <a:schemeClr val="accent2"/>
                  </a:solidFill>
                  <a:round/>
                  <a:headEnd/>
                  <a:tailEnd/>
                </a:ln>
                <a:effectLst/>
              </p:spPr>
              <p:txBody>
                <a:bodyPr wrap="none" anchor="ctr"/>
                <a:lstStyle/>
                <a:p>
                  <a:pPr>
                    <a:defRPr/>
                  </a:pPr>
                  <a:endParaRPr lang="en-US"/>
                </a:p>
              </p:txBody>
            </p:sp>
            <p:sp>
              <p:nvSpPr>
                <p:cNvPr id="198939" name="AutoShape 283"/>
                <p:cNvSpPr>
                  <a:spLocks noChangeArrowheads="1"/>
                </p:cNvSpPr>
                <p:nvPr/>
              </p:nvSpPr>
              <p:spPr bwMode="auto">
                <a:xfrm rot="5400000">
                  <a:off x="4620" y="1352"/>
                  <a:ext cx="58" cy="273"/>
                </a:xfrm>
                <a:prstGeom prst="can">
                  <a:avLst>
                    <a:gd name="adj" fmla="val 123182"/>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3197" name="AutoShape 284"/>
                <p:cNvSpPr>
                  <a:spLocks noChangeArrowheads="1"/>
                </p:cNvSpPr>
                <p:nvPr/>
              </p:nvSpPr>
              <p:spPr bwMode="auto">
                <a:xfrm rot="5400000" flipH="1">
                  <a:off x="4800" y="1481"/>
                  <a:ext cx="70" cy="181"/>
                </a:xfrm>
                <a:prstGeom prst="cube">
                  <a:avLst>
                    <a:gd name="adj" fmla="val 25000"/>
                  </a:avLst>
                </a:prstGeom>
                <a:solidFill>
                  <a:srgbClr val="FF3300"/>
                </a:solidFill>
                <a:ln w="9525">
                  <a:solidFill>
                    <a:schemeClr val="accent2"/>
                  </a:solidFill>
                  <a:miter lim="800000"/>
                  <a:headEnd/>
                  <a:tailEnd/>
                </a:ln>
              </p:spPr>
              <p:txBody>
                <a:bodyPr wrap="none" anchor="ctr"/>
                <a:lstStyle/>
                <a:p>
                  <a:endParaRPr lang="en-US"/>
                </a:p>
              </p:txBody>
            </p:sp>
          </p:grpSp>
          <p:grpSp>
            <p:nvGrpSpPr>
              <p:cNvPr id="14" name="Group 285"/>
              <p:cNvGrpSpPr>
                <a:grpSpLocks/>
              </p:cNvGrpSpPr>
              <p:nvPr/>
            </p:nvGrpSpPr>
            <p:grpSpPr bwMode="auto">
              <a:xfrm flipV="1">
                <a:off x="3576" y="2600"/>
                <a:ext cx="226" cy="150"/>
                <a:chOff x="4243" y="1245"/>
                <a:chExt cx="823" cy="545"/>
              </a:xfrm>
            </p:grpSpPr>
            <p:sp>
              <p:nvSpPr>
                <p:cNvPr id="198942" name="Freeform 286"/>
                <p:cNvSpPr>
                  <a:spLocks/>
                </p:cNvSpPr>
                <p:nvPr/>
              </p:nvSpPr>
              <p:spPr bwMode="auto">
                <a:xfrm rot="13315508" flipV="1">
                  <a:off x="4939" y="1637"/>
                  <a:ext cx="66"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43" name="Freeform 287"/>
                <p:cNvSpPr>
                  <a:spLocks/>
                </p:cNvSpPr>
                <p:nvPr/>
              </p:nvSpPr>
              <p:spPr bwMode="auto">
                <a:xfrm rot="8442486" flipV="1">
                  <a:off x="4928" y="1448"/>
                  <a:ext cx="47" cy="51"/>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44" name="Freeform 288"/>
                <p:cNvSpPr>
                  <a:spLocks/>
                </p:cNvSpPr>
                <p:nvPr/>
              </p:nvSpPr>
              <p:spPr bwMode="auto">
                <a:xfrm rot="19015349" flipV="1">
                  <a:off x="4283" y="1627"/>
                  <a:ext cx="66"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45" name="Freeform 289"/>
                <p:cNvSpPr>
                  <a:spLocks/>
                </p:cNvSpPr>
                <p:nvPr/>
              </p:nvSpPr>
              <p:spPr bwMode="auto">
                <a:xfrm rot="2093320" flipV="1">
                  <a:off x="4330" y="1445"/>
                  <a:ext cx="51" cy="54"/>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46" name="AutoShape 290"/>
                <p:cNvSpPr>
                  <a:spLocks noChangeArrowheads="1"/>
                </p:cNvSpPr>
                <p:nvPr/>
              </p:nvSpPr>
              <p:spPr bwMode="auto">
                <a:xfrm>
                  <a:off x="4243" y="1409"/>
                  <a:ext cx="823" cy="320"/>
                </a:xfrm>
                <a:prstGeom prst="hexagon">
                  <a:avLst>
                    <a:gd name="adj" fmla="val 64701"/>
                    <a:gd name="vf" fmla="val 115470"/>
                  </a:avLst>
                </a:prstGeom>
                <a:gradFill rotWithShape="0">
                  <a:gsLst>
                    <a:gs pos="0">
                      <a:schemeClr val="accent1">
                        <a:gamma/>
                        <a:shade val="46275"/>
                        <a:invGamma/>
                      </a:schemeClr>
                    </a:gs>
                    <a:gs pos="100000">
                      <a:schemeClr val="accent1"/>
                    </a:gs>
                  </a:gsLst>
                  <a:lin ang="5400000" scaled="1"/>
                </a:gradFill>
                <a:ln w="9525">
                  <a:solidFill>
                    <a:schemeClr val="accent2"/>
                  </a:solidFill>
                  <a:miter lim="800000"/>
                  <a:headEnd/>
                  <a:tailEnd/>
                </a:ln>
                <a:effectLst/>
              </p:spPr>
              <p:txBody>
                <a:bodyPr wrap="none" anchor="ctr"/>
                <a:lstStyle/>
                <a:p>
                  <a:pPr>
                    <a:defRPr/>
                  </a:pPr>
                  <a:endParaRPr lang="en-US"/>
                </a:p>
              </p:txBody>
            </p:sp>
            <p:sp>
              <p:nvSpPr>
                <p:cNvPr id="3174" name="Rectangle 291"/>
                <p:cNvSpPr>
                  <a:spLocks noChangeArrowheads="1"/>
                </p:cNvSpPr>
                <p:nvPr/>
              </p:nvSpPr>
              <p:spPr bwMode="auto">
                <a:xfrm rot="-37469">
                  <a:off x="4535" y="1245"/>
                  <a:ext cx="220" cy="222"/>
                </a:xfrm>
                <a:prstGeom prst="rect">
                  <a:avLst/>
                </a:prstGeom>
                <a:gradFill rotWithShape="0">
                  <a:gsLst>
                    <a:gs pos="0">
                      <a:srgbClr val="0000FF"/>
                    </a:gs>
                    <a:gs pos="100000">
                      <a:srgbClr val="0000A0"/>
                    </a:gs>
                  </a:gsLst>
                  <a:lin ang="5400000" scaled="1"/>
                </a:gradFill>
                <a:ln w="9525">
                  <a:solidFill>
                    <a:schemeClr val="accent2"/>
                  </a:solidFill>
                  <a:miter lim="800000"/>
                  <a:headEnd/>
                  <a:tailEnd/>
                </a:ln>
              </p:spPr>
              <p:txBody>
                <a:bodyPr wrap="none" anchor="ctr"/>
                <a:lstStyle/>
                <a:p>
                  <a:endParaRPr lang="en-US"/>
                </a:p>
              </p:txBody>
            </p:sp>
            <p:sp>
              <p:nvSpPr>
                <p:cNvPr id="3175" name="Oval 292"/>
                <p:cNvSpPr>
                  <a:spLocks noChangeArrowheads="1"/>
                </p:cNvSpPr>
                <p:nvPr/>
              </p:nvSpPr>
              <p:spPr bwMode="auto">
                <a:xfrm>
                  <a:off x="4449" y="1524"/>
                  <a:ext cx="142" cy="142"/>
                </a:xfrm>
                <a:prstGeom prst="ellipse">
                  <a:avLst/>
                </a:prstGeom>
                <a:gradFill rotWithShape="0">
                  <a:gsLst>
                    <a:gs pos="0">
                      <a:srgbClr val="FF9900"/>
                    </a:gs>
                    <a:gs pos="100000">
                      <a:srgbClr val="AF6900"/>
                    </a:gs>
                  </a:gsLst>
                  <a:path path="shape">
                    <a:fillToRect l="50000" t="50000" r="50000" b="50000"/>
                  </a:path>
                </a:gradFill>
                <a:ln w="9525">
                  <a:round/>
                  <a:headEnd/>
                  <a:tailEnd/>
                </a:ln>
                <a:scene3d>
                  <a:camera prst="legacyObliqueTopRight"/>
                  <a:lightRig rig="legacyFlat3" dir="r"/>
                </a:scene3d>
                <a:sp3d prstMaterial="legacyMatte">
                  <a:bevelT w="13500" h="13500" prst="angle"/>
                  <a:bevelB w="13500" h="13500" prst="angle"/>
                  <a:extrusionClr>
                    <a:srgbClr val="FF9900"/>
                  </a:extrusionClr>
                </a:sp3d>
              </p:spPr>
              <p:txBody>
                <a:bodyPr wrap="none" anchor="ctr">
                  <a:flatTx/>
                </a:bodyPr>
                <a:lstStyle/>
                <a:p>
                  <a:endParaRPr lang="en-US"/>
                </a:p>
              </p:txBody>
            </p:sp>
            <p:sp>
              <p:nvSpPr>
                <p:cNvPr id="198949" name="Freeform 293"/>
                <p:cNvSpPr>
                  <a:spLocks/>
                </p:cNvSpPr>
                <p:nvPr/>
              </p:nvSpPr>
              <p:spPr bwMode="auto">
                <a:xfrm rot="16113662" flipV="1">
                  <a:off x="4625" y="1721"/>
                  <a:ext cx="65"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grpSp>
              <p:nvGrpSpPr>
                <p:cNvPr id="15" name="Group 294"/>
                <p:cNvGrpSpPr>
                  <a:grpSpLocks/>
                </p:cNvGrpSpPr>
                <p:nvPr/>
              </p:nvGrpSpPr>
              <p:grpSpPr bwMode="auto">
                <a:xfrm>
                  <a:off x="4347" y="1542"/>
                  <a:ext cx="51" cy="61"/>
                  <a:chOff x="2815" y="1991"/>
                  <a:chExt cx="147" cy="177"/>
                </a:xfrm>
              </p:grpSpPr>
              <p:sp>
                <p:nvSpPr>
                  <p:cNvPr id="3181" name="Freeform 295"/>
                  <p:cNvSpPr>
                    <a:spLocks/>
                  </p:cNvSpPr>
                  <p:nvPr/>
                </p:nvSpPr>
                <p:spPr bwMode="auto">
                  <a:xfrm rot="5400000">
                    <a:off x="2851" y="1965"/>
                    <a:ext cx="75" cy="147"/>
                  </a:xfrm>
                  <a:custGeom>
                    <a:avLst/>
                    <a:gdLst>
                      <a:gd name="T0" fmla="*/ 9 w 106"/>
                      <a:gd name="T1" fmla="*/ 26 h 208"/>
                      <a:gd name="T2" fmla="*/ 70 w 106"/>
                      <a:gd name="T3" fmla="*/ 34 h 208"/>
                      <a:gd name="T4" fmla="*/ 105 w 106"/>
                      <a:gd name="T5" fmla="*/ 98 h 208"/>
                      <a:gd name="T6" fmla="*/ 78 w 106"/>
                      <a:gd name="T7" fmla="*/ 162 h 208"/>
                      <a:gd name="T8" fmla="*/ 22 w 106"/>
                      <a:gd name="T9" fmla="*/ 186 h 208"/>
                      <a:gd name="T10" fmla="*/ 9 w 106"/>
                      <a:gd name="T11" fmla="*/ 26 h 208"/>
                      <a:gd name="T12" fmla="*/ 0 60000 65536"/>
                      <a:gd name="T13" fmla="*/ 0 60000 65536"/>
                      <a:gd name="T14" fmla="*/ 0 60000 65536"/>
                      <a:gd name="T15" fmla="*/ 0 60000 65536"/>
                      <a:gd name="T16" fmla="*/ 0 60000 65536"/>
                      <a:gd name="T17" fmla="*/ 0 60000 65536"/>
                      <a:gd name="T18" fmla="*/ 0 w 106"/>
                      <a:gd name="T19" fmla="*/ 0 h 208"/>
                      <a:gd name="T20" fmla="*/ 106 w 106"/>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106" h="208">
                        <a:moveTo>
                          <a:pt x="9" y="26"/>
                        </a:moveTo>
                        <a:cubicBezTo>
                          <a:pt x="16" y="0"/>
                          <a:pt x="54" y="22"/>
                          <a:pt x="70" y="34"/>
                        </a:cubicBezTo>
                        <a:cubicBezTo>
                          <a:pt x="85" y="45"/>
                          <a:pt x="103" y="76"/>
                          <a:pt x="105" y="98"/>
                        </a:cubicBezTo>
                        <a:cubicBezTo>
                          <a:pt x="106" y="119"/>
                          <a:pt x="91" y="147"/>
                          <a:pt x="78" y="162"/>
                        </a:cubicBezTo>
                        <a:cubicBezTo>
                          <a:pt x="64" y="176"/>
                          <a:pt x="33" y="208"/>
                          <a:pt x="22" y="186"/>
                        </a:cubicBezTo>
                        <a:cubicBezTo>
                          <a:pt x="10" y="163"/>
                          <a:pt x="0" y="49"/>
                          <a:pt x="9" y="26"/>
                        </a:cubicBezTo>
                        <a:close/>
                      </a:path>
                    </a:pathLst>
                  </a:custGeom>
                  <a:solidFill>
                    <a:schemeClr val="folHlink"/>
                  </a:solidFill>
                  <a:ln w="9525">
                    <a:solidFill>
                      <a:schemeClr val="accent2"/>
                    </a:solidFill>
                    <a:round/>
                    <a:headEnd/>
                    <a:tailEnd/>
                  </a:ln>
                </p:spPr>
                <p:txBody>
                  <a:bodyPr wrap="none" anchor="ctr"/>
                  <a:lstStyle/>
                  <a:p>
                    <a:endParaRPr lang="en-US"/>
                  </a:p>
                </p:txBody>
              </p:sp>
              <p:sp>
                <p:nvSpPr>
                  <p:cNvPr id="3182" name="Oval 296"/>
                  <p:cNvSpPr>
                    <a:spLocks noChangeArrowheads="1"/>
                  </p:cNvSpPr>
                  <p:nvPr/>
                </p:nvSpPr>
                <p:spPr bwMode="auto">
                  <a:xfrm rot="5400000">
                    <a:off x="2865" y="1952"/>
                    <a:ext cx="48" cy="126"/>
                  </a:xfrm>
                  <a:prstGeom prst="ellipse">
                    <a:avLst/>
                  </a:prstGeom>
                  <a:solidFill>
                    <a:schemeClr val="bg2"/>
                  </a:solidFill>
                  <a:ln w="9525">
                    <a:solidFill>
                      <a:schemeClr val="accent2"/>
                    </a:solidFill>
                    <a:round/>
                    <a:headEnd/>
                    <a:tailEnd/>
                  </a:ln>
                </p:spPr>
                <p:txBody>
                  <a:bodyPr wrap="none" anchor="ctr"/>
                  <a:lstStyle/>
                  <a:p>
                    <a:endParaRPr lang="en-US"/>
                  </a:p>
                </p:txBody>
              </p:sp>
              <p:sp>
                <p:nvSpPr>
                  <p:cNvPr id="3183" name="Line 297"/>
                  <p:cNvSpPr>
                    <a:spLocks noChangeShapeType="1"/>
                  </p:cNvSpPr>
                  <p:nvPr/>
                </p:nvSpPr>
                <p:spPr bwMode="auto">
                  <a:xfrm flipH="1">
                    <a:off x="2864" y="2071"/>
                    <a:ext cx="30" cy="76"/>
                  </a:xfrm>
                  <a:prstGeom prst="line">
                    <a:avLst/>
                  </a:prstGeom>
                  <a:noFill/>
                  <a:ln w="9525">
                    <a:solidFill>
                      <a:schemeClr val="accent2"/>
                    </a:solidFill>
                    <a:round/>
                    <a:headEnd/>
                    <a:tailEnd/>
                  </a:ln>
                </p:spPr>
                <p:txBody>
                  <a:bodyPr wrap="none" anchor="ctr"/>
                  <a:lstStyle/>
                  <a:p>
                    <a:endParaRPr lang="en-US"/>
                  </a:p>
                </p:txBody>
              </p:sp>
              <p:sp>
                <p:nvSpPr>
                  <p:cNvPr id="3184" name="Line 298"/>
                  <p:cNvSpPr>
                    <a:spLocks noChangeShapeType="1"/>
                  </p:cNvSpPr>
                  <p:nvPr/>
                </p:nvSpPr>
                <p:spPr bwMode="auto">
                  <a:xfrm>
                    <a:off x="2896" y="2080"/>
                    <a:ext cx="21" cy="88"/>
                  </a:xfrm>
                  <a:prstGeom prst="line">
                    <a:avLst/>
                  </a:prstGeom>
                  <a:noFill/>
                  <a:ln w="9525">
                    <a:solidFill>
                      <a:schemeClr val="accent2"/>
                    </a:solidFill>
                    <a:round/>
                    <a:headEnd/>
                    <a:tailEnd/>
                  </a:ln>
                </p:spPr>
                <p:txBody>
                  <a:bodyPr wrap="none" anchor="ctr"/>
                  <a:lstStyle/>
                  <a:p>
                    <a:endParaRPr lang="en-US"/>
                  </a:p>
                </p:txBody>
              </p:sp>
              <p:sp>
                <p:nvSpPr>
                  <p:cNvPr id="3185" name="Line 299"/>
                  <p:cNvSpPr>
                    <a:spLocks noChangeShapeType="1"/>
                  </p:cNvSpPr>
                  <p:nvPr/>
                </p:nvSpPr>
                <p:spPr bwMode="auto">
                  <a:xfrm>
                    <a:off x="2907" y="2077"/>
                    <a:ext cx="24" cy="46"/>
                  </a:xfrm>
                  <a:prstGeom prst="line">
                    <a:avLst/>
                  </a:prstGeom>
                  <a:noFill/>
                  <a:ln w="9525">
                    <a:solidFill>
                      <a:schemeClr val="accent2"/>
                    </a:solidFill>
                    <a:round/>
                    <a:headEnd/>
                    <a:tailEnd/>
                  </a:ln>
                </p:spPr>
                <p:txBody>
                  <a:bodyPr wrap="none" anchor="ctr"/>
                  <a:lstStyle/>
                  <a:p>
                    <a:endParaRPr lang="en-US"/>
                  </a:p>
                </p:txBody>
              </p:sp>
            </p:grpSp>
            <p:sp>
              <p:nvSpPr>
                <p:cNvPr id="198956" name="AutoShape 300"/>
                <p:cNvSpPr>
                  <a:spLocks noChangeArrowheads="1"/>
                </p:cNvSpPr>
                <p:nvPr/>
              </p:nvSpPr>
              <p:spPr bwMode="auto">
                <a:xfrm>
                  <a:off x="4593" y="1521"/>
                  <a:ext cx="120" cy="127"/>
                </a:xfrm>
                <a:prstGeom prst="can">
                  <a:avLst>
                    <a:gd name="adj" fmla="val 25820"/>
                  </a:avLst>
                </a:prstGeom>
                <a:gradFill rotWithShape="0">
                  <a:gsLst>
                    <a:gs pos="0">
                      <a:schemeClr val="bg2">
                        <a:gamma/>
                        <a:shade val="46275"/>
                        <a:invGamma/>
                      </a:schemeClr>
                    </a:gs>
                    <a:gs pos="50000">
                      <a:schemeClr val="bg2"/>
                    </a:gs>
                    <a:gs pos="100000">
                      <a:schemeClr val="bg2">
                        <a:gamma/>
                        <a:shade val="46275"/>
                        <a:invGamma/>
                      </a:schemeClr>
                    </a:gs>
                  </a:gsLst>
                  <a:lin ang="0" scaled="1"/>
                </a:gradFill>
                <a:ln w="9525">
                  <a:solidFill>
                    <a:schemeClr val="accent2"/>
                  </a:solidFill>
                  <a:round/>
                  <a:headEnd/>
                  <a:tailEnd/>
                </a:ln>
                <a:effectLst/>
              </p:spPr>
              <p:txBody>
                <a:bodyPr wrap="none" anchor="ctr"/>
                <a:lstStyle/>
                <a:p>
                  <a:pPr>
                    <a:defRPr/>
                  </a:pPr>
                  <a:endParaRPr lang="en-US"/>
                </a:p>
              </p:txBody>
            </p:sp>
            <p:sp>
              <p:nvSpPr>
                <p:cNvPr id="198957" name="AutoShape 301"/>
                <p:cNvSpPr>
                  <a:spLocks noChangeArrowheads="1"/>
                </p:cNvSpPr>
                <p:nvPr/>
              </p:nvSpPr>
              <p:spPr bwMode="auto">
                <a:xfrm rot="5400000">
                  <a:off x="4620" y="1352"/>
                  <a:ext cx="58" cy="273"/>
                </a:xfrm>
                <a:prstGeom prst="can">
                  <a:avLst>
                    <a:gd name="adj" fmla="val 123182"/>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3180" name="AutoShape 302"/>
                <p:cNvSpPr>
                  <a:spLocks noChangeArrowheads="1"/>
                </p:cNvSpPr>
                <p:nvPr/>
              </p:nvSpPr>
              <p:spPr bwMode="auto">
                <a:xfrm rot="5400000" flipH="1">
                  <a:off x="4800" y="1481"/>
                  <a:ext cx="70" cy="181"/>
                </a:xfrm>
                <a:prstGeom prst="cube">
                  <a:avLst>
                    <a:gd name="adj" fmla="val 25000"/>
                  </a:avLst>
                </a:prstGeom>
                <a:solidFill>
                  <a:srgbClr val="FF3300"/>
                </a:solidFill>
                <a:ln w="9525">
                  <a:solidFill>
                    <a:schemeClr val="accent2"/>
                  </a:solidFill>
                  <a:miter lim="800000"/>
                  <a:headEnd/>
                  <a:tailEnd/>
                </a:ln>
              </p:spPr>
              <p:txBody>
                <a:bodyPr wrap="none" anchor="ctr"/>
                <a:lstStyle/>
                <a:p>
                  <a:endParaRPr lang="en-US"/>
                </a:p>
              </p:txBody>
            </p:sp>
          </p:grpSp>
          <p:grpSp>
            <p:nvGrpSpPr>
              <p:cNvPr id="16" name="Group 303"/>
              <p:cNvGrpSpPr>
                <a:grpSpLocks/>
              </p:cNvGrpSpPr>
              <p:nvPr/>
            </p:nvGrpSpPr>
            <p:grpSpPr bwMode="auto">
              <a:xfrm flipV="1">
                <a:off x="2775" y="2853"/>
                <a:ext cx="226" cy="150"/>
                <a:chOff x="4243" y="1245"/>
                <a:chExt cx="823" cy="545"/>
              </a:xfrm>
            </p:grpSpPr>
            <p:sp>
              <p:nvSpPr>
                <p:cNvPr id="198960" name="Freeform 304"/>
                <p:cNvSpPr>
                  <a:spLocks/>
                </p:cNvSpPr>
                <p:nvPr/>
              </p:nvSpPr>
              <p:spPr bwMode="auto">
                <a:xfrm rot="13315508" flipV="1">
                  <a:off x="4939" y="1637"/>
                  <a:ext cx="66"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61" name="Freeform 305"/>
                <p:cNvSpPr>
                  <a:spLocks/>
                </p:cNvSpPr>
                <p:nvPr/>
              </p:nvSpPr>
              <p:spPr bwMode="auto">
                <a:xfrm rot="8442486" flipV="1">
                  <a:off x="4928" y="1448"/>
                  <a:ext cx="47" cy="51"/>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62" name="Freeform 306"/>
                <p:cNvSpPr>
                  <a:spLocks/>
                </p:cNvSpPr>
                <p:nvPr/>
              </p:nvSpPr>
              <p:spPr bwMode="auto">
                <a:xfrm rot="19015349" flipV="1">
                  <a:off x="4283" y="1627"/>
                  <a:ext cx="66"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63" name="Freeform 307"/>
                <p:cNvSpPr>
                  <a:spLocks/>
                </p:cNvSpPr>
                <p:nvPr/>
              </p:nvSpPr>
              <p:spPr bwMode="auto">
                <a:xfrm rot="2093320" flipV="1">
                  <a:off x="4330" y="1445"/>
                  <a:ext cx="51" cy="55"/>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64" name="AutoShape 308"/>
                <p:cNvSpPr>
                  <a:spLocks noChangeArrowheads="1"/>
                </p:cNvSpPr>
                <p:nvPr/>
              </p:nvSpPr>
              <p:spPr bwMode="auto">
                <a:xfrm>
                  <a:off x="4243" y="1409"/>
                  <a:ext cx="823" cy="320"/>
                </a:xfrm>
                <a:prstGeom prst="hexagon">
                  <a:avLst>
                    <a:gd name="adj" fmla="val 64701"/>
                    <a:gd name="vf" fmla="val 115470"/>
                  </a:avLst>
                </a:prstGeom>
                <a:gradFill rotWithShape="0">
                  <a:gsLst>
                    <a:gs pos="0">
                      <a:schemeClr val="accent1">
                        <a:gamma/>
                        <a:shade val="46275"/>
                        <a:invGamma/>
                      </a:schemeClr>
                    </a:gs>
                    <a:gs pos="100000">
                      <a:schemeClr val="accent1"/>
                    </a:gs>
                  </a:gsLst>
                  <a:lin ang="5400000" scaled="1"/>
                </a:gradFill>
                <a:ln w="9525">
                  <a:solidFill>
                    <a:schemeClr val="accent2"/>
                  </a:solidFill>
                  <a:miter lim="800000"/>
                  <a:headEnd/>
                  <a:tailEnd/>
                </a:ln>
                <a:effectLst/>
              </p:spPr>
              <p:txBody>
                <a:bodyPr wrap="none" anchor="ctr"/>
                <a:lstStyle/>
                <a:p>
                  <a:pPr>
                    <a:defRPr/>
                  </a:pPr>
                  <a:endParaRPr lang="en-US"/>
                </a:p>
              </p:txBody>
            </p:sp>
            <p:sp>
              <p:nvSpPr>
                <p:cNvPr id="3157" name="Rectangle 309"/>
                <p:cNvSpPr>
                  <a:spLocks noChangeArrowheads="1"/>
                </p:cNvSpPr>
                <p:nvPr/>
              </p:nvSpPr>
              <p:spPr bwMode="auto">
                <a:xfrm rot="-37469">
                  <a:off x="4535" y="1245"/>
                  <a:ext cx="220" cy="222"/>
                </a:xfrm>
                <a:prstGeom prst="rect">
                  <a:avLst/>
                </a:prstGeom>
                <a:gradFill rotWithShape="0">
                  <a:gsLst>
                    <a:gs pos="0">
                      <a:srgbClr val="0000FF"/>
                    </a:gs>
                    <a:gs pos="100000">
                      <a:srgbClr val="0000A0"/>
                    </a:gs>
                  </a:gsLst>
                  <a:lin ang="5400000" scaled="1"/>
                </a:gradFill>
                <a:ln w="9525">
                  <a:solidFill>
                    <a:schemeClr val="accent2"/>
                  </a:solidFill>
                  <a:miter lim="800000"/>
                  <a:headEnd/>
                  <a:tailEnd/>
                </a:ln>
              </p:spPr>
              <p:txBody>
                <a:bodyPr wrap="none" anchor="ctr"/>
                <a:lstStyle/>
                <a:p>
                  <a:endParaRPr lang="en-US"/>
                </a:p>
              </p:txBody>
            </p:sp>
            <p:sp>
              <p:nvSpPr>
                <p:cNvPr id="3158" name="Oval 310"/>
                <p:cNvSpPr>
                  <a:spLocks noChangeArrowheads="1"/>
                </p:cNvSpPr>
                <p:nvPr/>
              </p:nvSpPr>
              <p:spPr bwMode="auto">
                <a:xfrm>
                  <a:off x="4449" y="1524"/>
                  <a:ext cx="142" cy="142"/>
                </a:xfrm>
                <a:prstGeom prst="ellipse">
                  <a:avLst/>
                </a:prstGeom>
                <a:gradFill rotWithShape="0">
                  <a:gsLst>
                    <a:gs pos="0">
                      <a:srgbClr val="FF9900"/>
                    </a:gs>
                    <a:gs pos="100000">
                      <a:srgbClr val="AF6900"/>
                    </a:gs>
                  </a:gsLst>
                  <a:path path="shape">
                    <a:fillToRect l="50000" t="50000" r="50000" b="50000"/>
                  </a:path>
                </a:gradFill>
                <a:ln w="9525">
                  <a:round/>
                  <a:headEnd/>
                  <a:tailEnd/>
                </a:ln>
                <a:scene3d>
                  <a:camera prst="legacyObliqueTopRight"/>
                  <a:lightRig rig="legacyFlat3" dir="r"/>
                </a:scene3d>
                <a:sp3d prstMaterial="legacyMatte">
                  <a:bevelT w="13500" h="13500" prst="angle"/>
                  <a:bevelB w="13500" h="13500" prst="angle"/>
                  <a:extrusionClr>
                    <a:srgbClr val="FF9900"/>
                  </a:extrusionClr>
                </a:sp3d>
              </p:spPr>
              <p:txBody>
                <a:bodyPr wrap="none" anchor="ctr">
                  <a:flatTx/>
                </a:bodyPr>
                <a:lstStyle/>
                <a:p>
                  <a:endParaRPr lang="en-US"/>
                </a:p>
              </p:txBody>
            </p:sp>
            <p:sp>
              <p:nvSpPr>
                <p:cNvPr id="198967" name="Freeform 311"/>
                <p:cNvSpPr>
                  <a:spLocks/>
                </p:cNvSpPr>
                <p:nvPr/>
              </p:nvSpPr>
              <p:spPr bwMode="auto">
                <a:xfrm rot="16113662" flipV="1">
                  <a:off x="4625" y="1721"/>
                  <a:ext cx="65"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grpSp>
              <p:nvGrpSpPr>
                <p:cNvPr id="17" name="Group 312"/>
                <p:cNvGrpSpPr>
                  <a:grpSpLocks/>
                </p:cNvGrpSpPr>
                <p:nvPr/>
              </p:nvGrpSpPr>
              <p:grpSpPr bwMode="auto">
                <a:xfrm>
                  <a:off x="4347" y="1542"/>
                  <a:ext cx="51" cy="61"/>
                  <a:chOff x="2815" y="1991"/>
                  <a:chExt cx="147" cy="177"/>
                </a:xfrm>
              </p:grpSpPr>
              <p:sp>
                <p:nvSpPr>
                  <p:cNvPr id="3164" name="Freeform 313"/>
                  <p:cNvSpPr>
                    <a:spLocks/>
                  </p:cNvSpPr>
                  <p:nvPr/>
                </p:nvSpPr>
                <p:spPr bwMode="auto">
                  <a:xfrm rot="5400000">
                    <a:off x="2851" y="1965"/>
                    <a:ext cx="75" cy="147"/>
                  </a:xfrm>
                  <a:custGeom>
                    <a:avLst/>
                    <a:gdLst>
                      <a:gd name="T0" fmla="*/ 9 w 106"/>
                      <a:gd name="T1" fmla="*/ 26 h 208"/>
                      <a:gd name="T2" fmla="*/ 70 w 106"/>
                      <a:gd name="T3" fmla="*/ 34 h 208"/>
                      <a:gd name="T4" fmla="*/ 105 w 106"/>
                      <a:gd name="T5" fmla="*/ 98 h 208"/>
                      <a:gd name="T6" fmla="*/ 78 w 106"/>
                      <a:gd name="T7" fmla="*/ 162 h 208"/>
                      <a:gd name="T8" fmla="*/ 22 w 106"/>
                      <a:gd name="T9" fmla="*/ 186 h 208"/>
                      <a:gd name="T10" fmla="*/ 9 w 106"/>
                      <a:gd name="T11" fmla="*/ 26 h 208"/>
                      <a:gd name="T12" fmla="*/ 0 60000 65536"/>
                      <a:gd name="T13" fmla="*/ 0 60000 65536"/>
                      <a:gd name="T14" fmla="*/ 0 60000 65536"/>
                      <a:gd name="T15" fmla="*/ 0 60000 65536"/>
                      <a:gd name="T16" fmla="*/ 0 60000 65536"/>
                      <a:gd name="T17" fmla="*/ 0 60000 65536"/>
                      <a:gd name="T18" fmla="*/ 0 w 106"/>
                      <a:gd name="T19" fmla="*/ 0 h 208"/>
                      <a:gd name="T20" fmla="*/ 106 w 106"/>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106" h="208">
                        <a:moveTo>
                          <a:pt x="9" y="26"/>
                        </a:moveTo>
                        <a:cubicBezTo>
                          <a:pt x="16" y="0"/>
                          <a:pt x="54" y="22"/>
                          <a:pt x="70" y="34"/>
                        </a:cubicBezTo>
                        <a:cubicBezTo>
                          <a:pt x="85" y="45"/>
                          <a:pt x="103" y="76"/>
                          <a:pt x="105" y="98"/>
                        </a:cubicBezTo>
                        <a:cubicBezTo>
                          <a:pt x="106" y="119"/>
                          <a:pt x="91" y="147"/>
                          <a:pt x="78" y="162"/>
                        </a:cubicBezTo>
                        <a:cubicBezTo>
                          <a:pt x="64" y="176"/>
                          <a:pt x="33" y="208"/>
                          <a:pt x="22" y="186"/>
                        </a:cubicBezTo>
                        <a:cubicBezTo>
                          <a:pt x="10" y="163"/>
                          <a:pt x="0" y="49"/>
                          <a:pt x="9" y="26"/>
                        </a:cubicBezTo>
                        <a:close/>
                      </a:path>
                    </a:pathLst>
                  </a:custGeom>
                  <a:solidFill>
                    <a:schemeClr val="folHlink"/>
                  </a:solidFill>
                  <a:ln w="9525">
                    <a:solidFill>
                      <a:schemeClr val="accent2"/>
                    </a:solidFill>
                    <a:round/>
                    <a:headEnd/>
                    <a:tailEnd/>
                  </a:ln>
                </p:spPr>
                <p:txBody>
                  <a:bodyPr wrap="none" anchor="ctr"/>
                  <a:lstStyle/>
                  <a:p>
                    <a:endParaRPr lang="en-US"/>
                  </a:p>
                </p:txBody>
              </p:sp>
              <p:sp>
                <p:nvSpPr>
                  <p:cNvPr id="3165" name="Oval 314"/>
                  <p:cNvSpPr>
                    <a:spLocks noChangeArrowheads="1"/>
                  </p:cNvSpPr>
                  <p:nvPr/>
                </p:nvSpPr>
                <p:spPr bwMode="auto">
                  <a:xfrm rot="5400000">
                    <a:off x="2865" y="1952"/>
                    <a:ext cx="48" cy="126"/>
                  </a:xfrm>
                  <a:prstGeom prst="ellipse">
                    <a:avLst/>
                  </a:prstGeom>
                  <a:solidFill>
                    <a:schemeClr val="bg2"/>
                  </a:solidFill>
                  <a:ln w="9525">
                    <a:solidFill>
                      <a:schemeClr val="accent2"/>
                    </a:solidFill>
                    <a:round/>
                    <a:headEnd/>
                    <a:tailEnd/>
                  </a:ln>
                </p:spPr>
                <p:txBody>
                  <a:bodyPr wrap="none" anchor="ctr"/>
                  <a:lstStyle/>
                  <a:p>
                    <a:endParaRPr lang="en-US"/>
                  </a:p>
                </p:txBody>
              </p:sp>
              <p:sp>
                <p:nvSpPr>
                  <p:cNvPr id="3166" name="Line 315"/>
                  <p:cNvSpPr>
                    <a:spLocks noChangeShapeType="1"/>
                  </p:cNvSpPr>
                  <p:nvPr/>
                </p:nvSpPr>
                <p:spPr bwMode="auto">
                  <a:xfrm flipH="1">
                    <a:off x="2864" y="2071"/>
                    <a:ext cx="30" cy="76"/>
                  </a:xfrm>
                  <a:prstGeom prst="line">
                    <a:avLst/>
                  </a:prstGeom>
                  <a:noFill/>
                  <a:ln w="9525">
                    <a:solidFill>
                      <a:schemeClr val="accent2"/>
                    </a:solidFill>
                    <a:round/>
                    <a:headEnd/>
                    <a:tailEnd/>
                  </a:ln>
                </p:spPr>
                <p:txBody>
                  <a:bodyPr wrap="none" anchor="ctr"/>
                  <a:lstStyle/>
                  <a:p>
                    <a:endParaRPr lang="en-US"/>
                  </a:p>
                </p:txBody>
              </p:sp>
              <p:sp>
                <p:nvSpPr>
                  <p:cNvPr id="3167" name="Line 316"/>
                  <p:cNvSpPr>
                    <a:spLocks noChangeShapeType="1"/>
                  </p:cNvSpPr>
                  <p:nvPr/>
                </p:nvSpPr>
                <p:spPr bwMode="auto">
                  <a:xfrm>
                    <a:off x="2896" y="2080"/>
                    <a:ext cx="21" cy="88"/>
                  </a:xfrm>
                  <a:prstGeom prst="line">
                    <a:avLst/>
                  </a:prstGeom>
                  <a:noFill/>
                  <a:ln w="9525">
                    <a:solidFill>
                      <a:schemeClr val="accent2"/>
                    </a:solidFill>
                    <a:round/>
                    <a:headEnd/>
                    <a:tailEnd/>
                  </a:ln>
                </p:spPr>
                <p:txBody>
                  <a:bodyPr wrap="none" anchor="ctr"/>
                  <a:lstStyle/>
                  <a:p>
                    <a:endParaRPr lang="en-US"/>
                  </a:p>
                </p:txBody>
              </p:sp>
              <p:sp>
                <p:nvSpPr>
                  <p:cNvPr id="3168" name="Line 317"/>
                  <p:cNvSpPr>
                    <a:spLocks noChangeShapeType="1"/>
                  </p:cNvSpPr>
                  <p:nvPr/>
                </p:nvSpPr>
                <p:spPr bwMode="auto">
                  <a:xfrm>
                    <a:off x="2907" y="2077"/>
                    <a:ext cx="24" cy="46"/>
                  </a:xfrm>
                  <a:prstGeom prst="line">
                    <a:avLst/>
                  </a:prstGeom>
                  <a:noFill/>
                  <a:ln w="9525">
                    <a:solidFill>
                      <a:schemeClr val="accent2"/>
                    </a:solidFill>
                    <a:round/>
                    <a:headEnd/>
                    <a:tailEnd/>
                  </a:ln>
                </p:spPr>
                <p:txBody>
                  <a:bodyPr wrap="none" anchor="ctr"/>
                  <a:lstStyle/>
                  <a:p>
                    <a:endParaRPr lang="en-US"/>
                  </a:p>
                </p:txBody>
              </p:sp>
            </p:grpSp>
            <p:sp>
              <p:nvSpPr>
                <p:cNvPr id="198974" name="AutoShape 318"/>
                <p:cNvSpPr>
                  <a:spLocks noChangeArrowheads="1"/>
                </p:cNvSpPr>
                <p:nvPr/>
              </p:nvSpPr>
              <p:spPr bwMode="auto">
                <a:xfrm>
                  <a:off x="4593" y="1521"/>
                  <a:ext cx="120" cy="127"/>
                </a:xfrm>
                <a:prstGeom prst="can">
                  <a:avLst>
                    <a:gd name="adj" fmla="val 25820"/>
                  </a:avLst>
                </a:prstGeom>
                <a:gradFill rotWithShape="0">
                  <a:gsLst>
                    <a:gs pos="0">
                      <a:schemeClr val="bg2">
                        <a:gamma/>
                        <a:shade val="46275"/>
                        <a:invGamma/>
                      </a:schemeClr>
                    </a:gs>
                    <a:gs pos="50000">
                      <a:schemeClr val="bg2"/>
                    </a:gs>
                    <a:gs pos="100000">
                      <a:schemeClr val="bg2">
                        <a:gamma/>
                        <a:shade val="46275"/>
                        <a:invGamma/>
                      </a:schemeClr>
                    </a:gs>
                  </a:gsLst>
                  <a:lin ang="0" scaled="1"/>
                </a:gradFill>
                <a:ln w="9525">
                  <a:solidFill>
                    <a:schemeClr val="accent2"/>
                  </a:solidFill>
                  <a:round/>
                  <a:headEnd/>
                  <a:tailEnd/>
                </a:ln>
                <a:effectLst/>
              </p:spPr>
              <p:txBody>
                <a:bodyPr wrap="none" anchor="ctr"/>
                <a:lstStyle/>
                <a:p>
                  <a:pPr>
                    <a:defRPr/>
                  </a:pPr>
                  <a:endParaRPr lang="en-US"/>
                </a:p>
              </p:txBody>
            </p:sp>
            <p:sp>
              <p:nvSpPr>
                <p:cNvPr id="198975" name="AutoShape 319"/>
                <p:cNvSpPr>
                  <a:spLocks noChangeArrowheads="1"/>
                </p:cNvSpPr>
                <p:nvPr/>
              </p:nvSpPr>
              <p:spPr bwMode="auto">
                <a:xfrm rot="5400000">
                  <a:off x="4620" y="1352"/>
                  <a:ext cx="58" cy="273"/>
                </a:xfrm>
                <a:prstGeom prst="can">
                  <a:avLst>
                    <a:gd name="adj" fmla="val 123182"/>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3163" name="AutoShape 320"/>
                <p:cNvSpPr>
                  <a:spLocks noChangeArrowheads="1"/>
                </p:cNvSpPr>
                <p:nvPr/>
              </p:nvSpPr>
              <p:spPr bwMode="auto">
                <a:xfrm rot="5400000" flipH="1">
                  <a:off x="4800" y="1481"/>
                  <a:ext cx="70" cy="181"/>
                </a:xfrm>
                <a:prstGeom prst="cube">
                  <a:avLst>
                    <a:gd name="adj" fmla="val 25000"/>
                  </a:avLst>
                </a:prstGeom>
                <a:solidFill>
                  <a:srgbClr val="FFCC00"/>
                </a:solidFill>
                <a:ln w="9525">
                  <a:solidFill>
                    <a:schemeClr val="accent2"/>
                  </a:solidFill>
                  <a:miter lim="800000"/>
                  <a:headEnd/>
                  <a:tailEnd/>
                </a:ln>
              </p:spPr>
              <p:txBody>
                <a:bodyPr wrap="none" anchor="ctr"/>
                <a:lstStyle/>
                <a:p>
                  <a:endParaRPr lang="en-US"/>
                </a:p>
              </p:txBody>
            </p:sp>
          </p:grpSp>
          <p:grpSp>
            <p:nvGrpSpPr>
              <p:cNvPr id="18" name="Group 321"/>
              <p:cNvGrpSpPr>
                <a:grpSpLocks/>
              </p:cNvGrpSpPr>
              <p:nvPr/>
            </p:nvGrpSpPr>
            <p:grpSpPr bwMode="auto">
              <a:xfrm flipV="1">
                <a:off x="3895" y="2972"/>
                <a:ext cx="226" cy="150"/>
                <a:chOff x="4243" y="1245"/>
                <a:chExt cx="823" cy="545"/>
              </a:xfrm>
            </p:grpSpPr>
            <p:sp>
              <p:nvSpPr>
                <p:cNvPr id="198978" name="Freeform 322"/>
                <p:cNvSpPr>
                  <a:spLocks/>
                </p:cNvSpPr>
                <p:nvPr/>
              </p:nvSpPr>
              <p:spPr bwMode="auto">
                <a:xfrm rot="13315508" flipV="1">
                  <a:off x="4939" y="1637"/>
                  <a:ext cx="66"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79" name="Freeform 323"/>
                <p:cNvSpPr>
                  <a:spLocks/>
                </p:cNvSpPr>
                <p:nvPr/>
              </p:nvSpPr>
              <p:spPr bwMode="auto">
                <a:xfrm rot="8442486" flipV="1">
                  <a:off x="4928" y="1448"/>
                  <a:ext cx="47" cy="51"/>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80" name="Freeform 324"/>
                <p:cNvSpPr>
                  <a:spLocks/>
                </p:cNvSpPr>
                <p:nvPr/>
              </p:nvSpPr>
              <p:spPr bwMode="auto">
                <a:xfrm rot="19015349" flipV="1">
                  <a:off x="4283" y="1627"/>
                  <a:ext cx="66"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81" name="Freeform 325"/>
                <p:cNvSpPr>
                  <a:spLocks/>
                </p:cNvSpPr>
                <p:nvPr/>
              </p:nvSpPr>
              <p:spPr bwMode="auto">
                <a:xfrm rot="2093320" flipV="1">
                  <a:off x="4330" y="1445"/>
                  <a:ext cx="51" cy="54"/>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198982" name="AutoShape 326"/>
                <p:cNvSpPr>
                  <a:spLocks noChangeArrowheads="1"/>
                </p:cNvSpPr>
                <p:nvPr/>
              </p:nvSpPr>
              <p:spPr bwMode="auto">
                <a:xfrm>
                  <a:off x="4243" y="1409"/>
                  <a:ext cx="823" cy="320"/>
                </a:xfrm>
                <a:prstGeom prst="hexagon">
                  <a:avLst>
                    <a:gd name="adj" fmla="val 64701"/>
                    <a:gd name="vf" fmla="val 115470"/>
                  </a:avLst>
                </a:prstGeom>
                <a:gradFill rotWithShape="0">
                  <a:gsLst>
                    <a:gs pos="0">
                      <a:schemeClr val="accent1">
                        <a:gamma/>
                        <a:shade val="46275"/>
                        <a:invGamma/>
                      </a:schemeClr>
                    </a:gs>
                    <a:gs pos="100000">
                      <a:schemeClr val="accent1"/>
                    </a:gs>
                  </a:gsLst>
                  <a:lin ang="5400000" scaled="1"/>
                </a:gradFill>
                <a:ln w="9525">
                  <a:solidFill>
                    <a:schemeClr val="accent2"/>
                  </a:solidFill>
                  <a:miter lim="800000"/>
                  <a:headEnd/>
                  <a:tailEnd/>
                </a:ln>
                <a:effectLst/>
              </p:spPr>
              <p:txBody>
                <a:bodyPr wrap="none" anchor="ctr"/>
                <a:lstStyle/>
                <a:p>
                  <a:pPr>
                    <a:defRPr/>
                  </a:pPr>
                  <a:endParaRPr lang="en-US"/>
                </a:p>
              </p:txBody>
            </p:sp>
            <p:sp>
              <p:nvSpPr>
                <p:cNvPr id="3140" name="Rectangle 327"/>
                <p:cNvSpPr>
                  <a:spLocks noChangeArrowheads="1"/>
                </p:cNvSpPr>
                <p:nvPr/>
              </p:nvSpPr>
              <p:spPr bwMode="auto">
                <a:xfrm rot="-37469">
                  <a:off x="4535" y="1245"/>
                  <a:ext cx="220" cy="222"/>
                </a:xfrm>
                <a:prstGeom prst="rect">
                  <a:avLst/>
                </a:prstGeom>
                <a:gradFill rotWithShape="0">
                  <a:gsLst>
                    <a:gs pos="0">
                      <a:srgbClr val="0000FF"/>
                    </a:gs>
                    <a:gs pos="100000">
                      <a:srgbClr val="0000A0"/>
                    </a:gs>
                  </a:gsLst>
                  <a:lin ang="5400000" scaled="1"/>
                </a:gradFill>
                <a:ln w="9525">
                  <a:solidFill>
                    <a:schemeClr val="accent2"/>
                  </a:solidFill>
                  <a:miter lim="800000"/>
                  <a:headEnd/>
                  <a:tailEnd/>
                </a:ln>
              </p:spPr>
              <p:txBody>
                <a:bodyPr wrap="none" anchor="ctr"/>
                <a:lstStyle/>
                <a:p>
                  <a:endParaRPr lang="en-US"/>
                </a:p>
              </p:txBody>
            </p:sp>
            <p:sp>
              <p:nvSpPr>
                <p:cNvPr id="3141" name="Oval 328"/>
                <p:cNvSpPr>
                  <a:spLocks noChangeArrowheads="1"/>
                </p:cNvSpPr>
                <p:nvPr/>
              </p:nvSpPr>
              <p:spPr bwMode="auto">
                <a:xfrm>
                  <a:off x="4449" y="1524"/>
                  <a:ext cx="142" cy="142"/>
                </a:xfrm>
                <a:prstGeom prst="ellipse">
                  <a:avLst/>
                </a:prstGeom>
                <a:gradFill rotWithShape="0">
                  <a:gsLst>
                    <a:gs pos="0">
                      <a:srgbClr val="FF9900"/>
                    </a:gs>
                    <a:gs pos="100000">
                      <a:srgbClr val="AF6900"/>
                    </a:gs>
                  </a:gsLst>
                  <a:path path="shape">
                    <a:fillToRect l="50000" t="50000" r="50000" b="50000"/>
                  </a:path>
                </a:gradFill>
                <a:ln w="9525">
                  <a:round/>
                  <a:headEnd/>
                  <a:tailEnd/>
                </a:ln>
                <a:scene3d>
                  <a:camera prst="legacyObliqueTopRight"/>
                  <a:lightRig rig="legacyFlat3" dir="r"/>
                </a:scene3d>
                <a:sp3d prstMaterial="legacyMatte">
                  <a:bevelT w="13500" h="13500" prst="angle"/>
                  <a:bevelB w="13500" h="13500" prst="angle"/>
                  <a:extrusionClr>
                    <a:srgbClr val="FF9900"/>
                  </a:extrusionClr>
                </a:sp3d>
              </p:spPr>
              <p:txBody>
                <a:bodyPr wrap="none" anchor="ctr">
                  <a:flatTx/>
                </a:bodyPr>
                <a:lstStyle/>
                <a:p>
                  <a:endParaRPr lang="en-US"/>
                </a:p>
              </p:txBody>
            </p:sp>
            <p:sp>
              <p:nvSpPr>
                <p:cNvPr id="198985" name="Freeform 329"/>
                <p:cNvSpPr>
                  <a:spLocks/>
                </p:cNvSpPr>
                <p:nvPr/>
              </p:nvSpPr>
              <p:spPr bwMode="auto">
                <a:xfrm rot="16113662" flipV="1">
                  <a:off x="4625" y="1721"/>
                  <a:ext cx="65" cy="73"/>
                </a:xfrm>
                <a:custGeom>
                  <a:avLst/>
                  <a:gdLst/>
                  <a:ahLst/>
                  <a:cxnLst>
                    <a:cxn ang="0">
                      <a:pos x="0" y="0"/>
                    </a:cxn>
                    <a:cxn ang="0">
                      <a:pos x="598" y="127"/>
                    </a:cxn>
                    <a:cxn ang="0">
                      <a:pos x="613" y="209"/>
                    </a:cxn>
                    <a:cxn ang="0">
                      <a:pos x="0" y="389"/>
                    </a:cxn>
                    <a:cxn ang="0">
                      <a:pos x="0" y="0"/>
                    </a:cxn>
                  </a:cxnLst>
                  <a:rect l="0" t="0" r="r" b="b"/>
                  <a:pathLst>
                    <a:path w="613" h="389">
                      <a:moveTo>
                        <a:pt x="0" y="0"/>
                      </a:moveTo>
                      <a:lnTo>
                        <a:pt x="598" y="127"/>
                      </a:lnTo>
                      <a:lnTo>
                        <a:pt x="613" y="209"/>
                      </a:lnTo>
                      <a:lnTo>
                        <a:pt x="0" y="389"/>
                      </a:lnTo>
                      <a:lnTo>
                        <a:pt x="0" y="0"/>
                      </a:lnTo>
                      <a:close/>
                    </a:path>
                  </a:pathLst>
                </a:custGeom>
                <a:gradFill rotWithShape="0">
                  <a:gsLst>
                    <a:gs pos="0">
                      <a:schemeClr val="bg2">
                        <a:gamma/>
                        <a:shade val="46275"/>
                        <a:invGamma/>
                      </a:schemeClr>
                    </a:gs>
                    <a:gs pos="50000">
                      <a:schemeClr val="bg2"/>
                    </a:gs>
                    <a:gs pos="100000">
                      <a:schemeClr val="bg2">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grpSp>
              <p:nvGrpSpPr>
                <p:cNvPr id="19" name="Group 330"/>
                <p:cNvGrpSpPr>
                  <a:grpSpLocks/>
                </p:cNvGrpSpPr>
                <p:nvPr/>
              </p:nvGrpSpPr>
              <p:grpSpPr bwMode="auto">
                <a:xfrm>
                  <a:off x="4347" y="1542"/>
                  <a:ext cx="51" cy="61"/>
                  <a:chOff x="2815" y="1991"/>
                  <a:chExt cx="147" cy="177"/>
                </a:xfrm>
              </p:grpSpPr>
              <p:sp>
                <p:nvSpPr>
                  <p:cNvPr id="3147" name="Freeform 331"/>
                  <p:cNvSpPr>
                    <a:spLocks/>
                  </p:cNvSpPr>
                  <p:nvPr/>
                </p:nvSpPr>
                <p:spPr bwMode="auto">
                  <a:xfrm rot="5400000">
                    <a:off x="2851" y="1965"/>
                    <a:ext cx="75" cy="147"/>
                  </a:xfrm>
                  <a:custGeom>
                    <a:avLst/>
                    <a:gdLst>
                      <a:gd name="T0" fmla="*/ 9 w 106"/>
                      <a:gd name="T1" fmla="*/ 26 h 208"/>
                      <a:gd name="T2" fmla="*/ 70 w 106"/>
                      <a:gd name="T3" fmla="*/ 34 h 208"/>
                      <a:gd name="T4" fmla="*/ 105 w 106"/>
                      <a:gd name="T5" fmla="*/ 98 h 208"/>
                      <a:gd name="T6" fmla="*/ 78 w 106"/>
                      <a:gd name="T7" fmla="*/ 162 h 208"/>
                      <a:gd name="T8" fmla="*/ 22 w 106"/>
                      <a:gd name="T9" fmla="*/ 186 h 208"/>
                      <a:gd name="T10" fmla="*/ 9 w 106"/>
                      <a:gd name="T11" fmla="*/ 26 h 208"/>
                      <a:gd name="T12" fmla="*/ 0 60000 65536"/>
                      <a:gd name="T13" fmla="*/ 0 60000 65536"/>
                      <a:gd name="T14" fmla="*/ 0 60000 65536"/>
                      <a:gd name="T15" fmla="*/ 0 60000 65536"/>
                      <a:gd name="T16" fmla="*/ 0 60000 65536"/>
                      <a:gd name="T17" fmla="*/ 0 60000 65536"/>
                      <a:gd name="T18" fmla="*/ 0 w 106"/>
                      <a:gd name="T19" fmla="*/ 0 h 208"/>
                      <a:gd name="T20" fmla="*/ 106 w 106"/>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106" h="208">
                        <a:moveTo>
                          <a:pt x="9" y="26"/>
                        </a:moveTo>
                        <a:cubicBezTo>
                          <a:pt x="16" y="0"/>
                          <a:pt x="54" y="22"/>
                          <a:pt x="70" y="34"/>
                        </a:cubicBezTo>
                        <a:cubicBezTo>
                          <a:pt x="85" y="45"/>
                          <a:pt x="103" y="76"/>
                          <a:pt x="105" y="98"/>
                        </a:cubicBezTo>
                        <a:cubicBezTo>
                          <a:pt x="106" y="119"/>
                          <a:pt x="91" y="147"/>
                          <a:pt x="78" y="162"/>
                        </a:cubicBezTo>
                        <a:cubicBezTo>
                          <a:pt x="64" y="176"/>
                          <a:pt x="33" y="208"/>
                          <a:pt x="22" y="186"/>
                        </a:cubicBezTo>
                        <a:cubicBezTo>
                          <a:pt x="10" y="163"/>
                          <a:pt x="0" y="49"/>
                          <a:pt x="9" y="26"/>
                        </a:cubicBezTo>
                        <a:close/>
                      </a:path>
                    </a:pathLst>
                  </a:custGeom>
                  <a:solidFill>
                    <a:schemeClr val="folHlink"/>
                  </a:solidFill>
                  <a:ln w="9525">
                    <a:solidFill>
                      <a:schemeClr val="accent2"/>
                    </a:solidFill>
                    <a:round/>
                    <a:headEnd/>
                    <a:tailEnd/>
                  </a:ln>
                </p:spPr>
                <p:txBody>
                  <a:bodyPr wrap="none" anchor="ctr"/>
                  <a:lstStyle/>
                  <a:p>
                    <a:endParaRPr lang="en-US"/>
                  </a:p>
                </p:txBody>
              </p:sp>
              <p:sp>
                <p:nvSpPr>
                  <p:cNvPr id="3148" name="Oval 332"/>
                  <p:cNvSpPr>
                    <a:spLocks noChangeArrowheads="1"/>
                  </p:cNvSpPr>
                  <p:nvPr/>
                </p:nvSpPr>
                <p:spPr bwMode="auto">
                  <a:xfrm rot="5400000">
                    <a:off x="2865" y="1952"/>
                    <a:ext cx="48" cy="126"/>
                  </a:xfrm>
                  <a:prstGeom prst="ellipse">
                    <a:avLst/>
                  </a:prstGeom>
                  <a:solidFill>
                    <a:schemeClr val="bg2"/>
                  </a:solidFill>
                  <a:ln w="9525">
                    <a:solidFill>
                      <a:schemeClr val="accent2"/>
                    </a:solidFill>
                    <a:round/>
                    <a:headEnd/>
                    <a:tailEnd/>
                  </a:ln>
                </p:spPr>
                <p:txBody>
                  <a:bodyPr wrap="none" anchor="ctr"/>
                  <a:lstStyle/>
                  <a:p>
                    <a:endParaRPr lang="en-US"/>
                  </a:p>
                </p:txBody>
              </p:sp>
              <p:sp>
                <p:nvSpPr>
                  <p:cNvPr id="3149" name="Line 333"/>
                  <p:cNvSpPr>
                    <a:spLocks noChangeShapeType="1"/>
                  </p:cNvSpPr>
                  <p:nvPr/>
                </p:nvSpPr>
                <p:spPr bwMode="auto">
                  <a:xfrm flipH="1">
                    <a:off x="2864" y="2071"/>
                    <a:ext cx="30" cy="76"/>
                  </a:xfrm>
                  <a:prstGeom prst="line">
                    <a:avLst/>
                  </a:prstGeom>
                  <a:noFill/>
                  <a:ln w="9525">
                    <a:solidFill>
                      <a:schemeClr val="accent2"/>
                    </a:solidFill>
                    <a:round/>
                    <a:headEnd/>
                    <a:tailEnd/>
                  </a:ln>
                </p:spPr>
                <p:txBody>
                  <a:bodyPr wrap="none" anchor="ctr"/>
                  <a:lstStyle/>
                  <a:p>
                    <a:endParaRPr lang="en-US"/>
                  </a:p>
                </p:txBody>
              </p:sp>
              <p:sp>
                <p:nvSpPr>
                  <p:cNvPr id="3150" name="Line 334"/>
                  <p:cNvSpPr>
                    <a:spLocks noChangeShapeType="1"/>
                  </p:cNvSpPr>
                  <p:nvPr/>
                </p:nvSpPr>
                <p:spPr bwMode="auto">
                  <a:xfrm>
                    <a:off x="2896" y="2080"/>
                    <a:ext cx="21" cy="88"/>
                  </a:xfrm>
                  <a:prstGeom prst="line">
                    <a:avLst/>
                  </a:prstGeom>
                  <a:noFill/>
                  <a:ln w="9525">
                    <a:solidFill>
                      <a:schemeClr val="accent2"/>
                    </a:solidFill>
                    <a:round/>
                    <a:headEnd/>
                    <a:tailEnd/>
                  </a:ln>
                </p:spPr>
                <p:txBody>
                  <a:bodyPr wrap="none" anchor="ctr"/>
                  <a:lstStyle/>
                  <a:p>
                    <a:endParaRPr lang="en-US"/>
                  </a:p>
                </p:txBody>
              </p:sp>
              <p:sp>
                <p:nvSpPr>
                  <p:cNvPr id="3151" name="Line 335"/>
                  <p:cNvSpPr>
                    <a:spLocks noChangeShapeType="1"/>
                  </p:cNvSpPr>
                  <p:nvPr/>
                </p:nvSpPr>
                <p:spPr bwMode="auto">
                  <a:xfrm>
                    <a:off x="2907" y="2077"/>
                    <a:ext cx="24" cy="46"/>
                  </a:xfrm>
                  <a:prstGeom prst="line">
                    <a:avLst/>
                  </a:prstGeom>
                  <a:noFill/>
                  <a:ln w="9525">
                    <a:solidFill>
                      <a:schemeClr val="accent2"/>
                    </a:solidFill>
                    <a:round/>
                    <a:headEnd/>
                    <a:tailEnd/>
                  </a:ln>
                </p:spPr>
                <p:txBody>
                  <a:bodyPr wrap="none" anchor="ctr"/>
                  <a:lstStyle/>
                  <a:p>
                    <a:endParaRPr lang="en-US"/>
                  </a:p>
                </p:txBody>
              </p:sp>
            </p:grpSp>
            <p:sp>
              <p:nvSpPr>
                <p:cNvPr id="198992" name="AutoShape 336"/>
                <p:cNvSpPr>
                  <a:spLocks noChangeArrowheads="1"/>
                </p:cNvSpPr>
                <p:nvPr/>
              </p:nvSpPr>
              <p:spPr bwMode="auto">
                <a:xfrm>
                  <a:off x="4593" y="1521"/>
                  <a:ext cx="120" cy="127"/>
                </a:xfrm>
                <a:prstGeom prst="can">
                  <a:avLst>
                    <a:gd name="adj" fmla="val 25820"/>
                  </a:avLst>
                </a:prstGeom>
                <a:gradFill rotWithShape="0">
                  <a:gsLst>
                    <a:gs pos="0">
                      <a:schemeClr val="bg2">
                        <a:gamma/>
                        <a:shade val="46275"/>
                        <a:invGamma/>
                      </a:schemeClr>
                    </a:gs>
                    <a:gs pos="50000">
                      <a:schemeClr val="bg2"/>
                    </a:gs>
                    <a:gs pos="100000">
                      <a:schemeClr val="bg2">
                        <a:gamma/>
                        <a:shade val="46275"/>
                        <a:invGamma/>
                      </a:schemeClr>
                    </a:gs>
                  </a:gsLst>
                  <a:lin ang="0" scaled="1"/>
                </a:gradFill>
                <a:ln w="9525">
                  <a:solidFill>
                    <a:schemeClr val="accent2"/>
                  </a:solidFill>
                  <a:round/>
                  <a:headEnd/>
                  <a:tailEnd/>
                </a:ln>
                <a:effectLst/>
              </p:spPr>
              <p:txBody>
                <a:bodyPr wrap="none" anchor="ctr"/>
                <a:lstStyle/>
                <a:p>
                  <a:pPr>
                    <a:defRPr/>
                  </a:pPr>
                  <a:endParaRPr lang="en-US"/>
                </a:p>
              </p:txBody>
            </p:sp>
            <p:sp>
              <p:nvSpPr>
                <p:cNvPr id="198993" name="AutoShape 337"/>
                <p:cNvSpPr>
                  <a:spLocks noChangeArrowheads="1"/>
                </p:cNvSpPr>
                <p:nvPr/>
              </p:nvSpPr>
              <p:spPr bwMode="auto">
                <a:xfrm rot="5400000">
                  <a:off x="4620" y="1352"/>
                  <a:ext cx="58" cy="273"/>
                </a:xfrm>
                <a:prstGeom prst="can">
                  <a:avLst>
                    <a:gd name="adj" fmla="val 123182"/>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accent2"/>
                  </a:solidFill>
                  <a:round/>
                  <a:headEnd/>
                  <a:tailEnd/>
                </a:ln>
                <a:effectLst/>
              </p:spPr>
              <p:txBody>
                <a:bodyPr wrap="none" anchor="ctr"/>
                <a:lstStyle/>
                <a:p>
                  <a:pPr>
                    <a:defRPr/>
                  </a:pPr>
                  <a:endParaRPr lang="en-US"/>
                </a:p>
              </p:txBody>
            </p:sp>
            <p:sp>
              <p:nvSpPr>
                <p:cNvPr id="3146" name="AutoShape 338"/>
                <p:cNvSpPr>
                  <a:spLocks noChangeArrowheads="1"/>
                </p:cNvSpPr>
                <p:nvPr/>
              </p:nvSpPr>
              <p:spPr bwMode="auto">
                <a:xfrm rot="5400000" flipH="1">
                  <a:off x="4800" y="1481"/>
                  <a:ext cx="70" cy="181"/>
                </a:xfrm>
                <a:prstGeom prst="cube">
                  <a:avLst>
                    <a:gd name="adj" fmla="val 25000"/>
                  </a:avLst>
                </a:prstGeom>
                <a:solidFill>
                  <a:srgbClr val="FF3300"/>
                </a:solidFill>
                <a:ln w="9525">
                  <a:solidFill>
                    <a:schemeClr val="accent2"/>
                  </a:solidFill>
                  <a:miter lim="800000"/>
                  <a:headEnd/>
                  <a:tailEnd/>
                </a:ln>
              </p:spPr>
              <p:txBody>
                <a:bodyPr wrap="none" anchor="ctr"/>
                <a:lstStyle/>
                <a:p>
                  <a:endParaRPr lang="en-US"/>
                </a:p>
              </p:txBody>
            </p:sp>
          </p:grpSp>
          <p:sp>
            <p:nvSpPr>
              <p:cNvPr id="3089" name="Freeform 339"/>
              <p:cNvSpPr>
                <a:spLocks/>
              </p:cNvSpPr>
              <p:nvPr/>
            </p:nvSpPr>
            <p:spPr bwMode="auto">
              <a:xfrm>
                <a:off x="2661" y="1466"/>
                <a:ext cx="898" cy="628"/>
              </a:xfrm>
              <a:custGeom>
                <a:avLst/>
                <a:gdLst>
                  <a:gd name="T0" fmla="*/ 0 w 898"/>
                  <a:gd name="T1" fmla="*/ 628 h 628"/>
                  <a:gd name="T2" fmla="*/ 68 w 898"/>
                  <a:gd name="T3" fmla="*/ 351 h 628"/>
                  <a:gd name="T4" fmla="*/ 285 w 898"/>
                  <a:gd name="T5" fmla="*/ 164 h 628"/>
                  <a:gd name="T6" fmla="*/ 576 w 898"/>
                  <a:gd name="T7" fmla="*/ 52 h 628"/>
                  <a:gd name="T8" fmla="*/ 898 w 898"/>
                  <a:gd name="T9" fmla="*/ 0 h 628"/>
                  <a:gd name="T10" fmla="*/ 0 60000 65536"/>
                  <a:gd name="T11" fmla="*/ 0 60000 65536"/>
                  <a:gd name="T12" fmla="*/ 0 60000 65536"/>
                  <a:gd name="T13" fmla="*/ 0 60000 65536"/>
                  <a:gd name="T14" fmla="*/ 0 60000 65536"/>
                  <a:gd name="T15" fmla="*/ 0 w 898"/>
                  <a:gd name="T16" fmla="*/ 0 h 628"/>
                  <a:gd name="T17" fmla="*/ 898 w 898"/>
                  <a:gd name="T18" fmla="*/ 628 h 628"/>
                </a:gdLst>
                <a:ahLst/>
                <a:cxnLst>
                  <a:cxn ang="T10">
                    <a:pos x="T0" y="T1"/>
                  </a:cxn>
                  <a:cxn ang="T11">
                    <a:pos x="T2" y="T3"/>
                  </a:cxn>
                  <a:cxn ang="T12">
                    <a:pos x="T4" y="T5"/>
                  </a:cxn>
                  <a:cxn ang="T13">
                    <a:pos x="T6" y="T7"/>
                  </a:cxn>
                  <a:cxn ang="T14">
                    <a:pos x="T8" y="T9"/>
                  </a:cxn>
                </a:cxnLst>
                <a:rect l="T15" t="T16" r="T17" b="T18"/>
                <a:pathLst>
                  <a:path w="898" h="628">
                    <a:moveTo>
                      <a:pt x="0" y="628"/>
                    </a:moveTo>
                    <a:cubicBezTo>
                      <a:pt x="10" y="528"/>
                      <a:pt x="20" y="428"/>
                      <a:pt x="68" y="351"/>
                    </a:cubicBezTo>
                    <a:cubicBezTo>
                      <a:pt x="115" y="273"/>
                      <a:pt x="200" y="213"/>
                      <a:pt x="285" y="164"/>
                    </a:cubicBezTo>
                    <a:cubicBezTo>
                      <a:pt x="369" y="114"/>
                      <a:pt x="473" y="79"/>
                      <a:pt x="576" y="52"/>
                    </a:cubicBezTo>
                    <a:cubicBezTo>
                      <a:pt x="678" y="24"/>
                      <a:pt x="788" y="12"/>
                      <a:pt x="898" y="0"/>
                    </a:cubicBezTo>
                  </a:path>
                </a:pathLst>
              </a:custGeom>
              <a:noFill/>
              <a:ln w="9525">
                <a:solidFill>
                  <a:schemeClr val="accent2"/>
                </a:solidFill>
                <a:prstDash val="dash"/>
                <a:round/>
                <a:headEnd type="triangle" w="med" len="med"/>
                <a:tailEnd type="triangle" w="med" len="med"/>
              </a:ln>
            </p:spPr>
            <p:txBody>
              <a:bodyPr wrap="none" anchor="ctr"/>
              <a:lstStyle/>
              <a:p>
                <a:endParaRPr lang="en-US"/>
              </a:p>
            </p:txBody>
          </p:sp>
          <p:sp>
            <p:nvSpPr>
              <p:cNvPr id="3090" name="Freeform 340"/>
              <p:cNvSpPr>
                <a:spLocks/>
              </p:cNvSpPr>
              <p:nvPr/>
            </p:nvSpPr>
            <p:spPr bwMode="auto">
              <a:xfrm>
                <a:off x="2938" y="1807"/>
                <a:ext cx="1765" cy="489"/>
              </a:xfrm>
              <a:custGeom>
                <a:avLst/>
                <a:gdLst>
                  <a:gd name="T0" fmla="*/ 0 w 1765"/>
                  <a:gd name="T1" fmla="*/ 489 h 489"/>
                  <a:gd name="T2" fmla="*/ 337 w 1765"/>
                  <a:gd name="T3" fmla="*/ 205 h 489"/>
                  <a:gd name="T4" fmla="*/ 1129 w 1765"/>
                  <a:gd name="T5" fmla="*/ 33 h 489"/>
                  <a:gd name="T6" fmla="*/ 1765 w 1765"/>
                  <a:gd name="T7" fmla="*/ 10 h 489"/>
                  <a:gd name="T8" fmla="*/ 0 60000 65536"/>
                  <a:gd name="T9" fmla="*/ 0 60000 65536"/>
                  <a:gd name="T10" fmla="*/ 0 60000 65536"/>
                  <a:gd name="T11" fmla="*/ 0 60000 65536"/>
                  <a:gd name="T12" fmla="*/ 0 w 1765"/>
                  <a:gd name="T13" fmla="*/ 0 h 489"/>
                  <a:gd name="T14" fmla="*/ 1765 w 1765"/>
                  <a:gd name="T15" fmla="*/ 489 h 489"/>
                </a:gdLst>
                <a:ahLst/>
                <a:cxnLst>
                  <a:cxn ang="T8">
                    <a:pos x="T0" y="T1"/>
                  </a:cxn>
                  <a:cxn ang="T9">
                    <a:pos x="T2" y="T3"/>
                  </a:cxn>
                  <a:cxn ang="T10">
                    <a:pos x="T4" y="T5"/>
                  </a:cxn>
                  <a:cxn ang="T11">
                    <a:pos x="T6" y="T7"/>
                  </a:cxn>
                </a:cxnLst>
                <a:rect l="T12" t="T13" r="T14" b="T15"/>
                <a:pathLst>
                  <a:path w="1765" h="489">
                    <a:moveTo>
                      <a:pt x="0" y="489"/>
                    </a:moveTo>
                    <a:cubicBezTo>
                      <a:pt x="74" y="384"/>
                      <a:pt x="148" y="280"/>
                      <a:pt x="337" y="205"/>
                    </a:cubicBezTo>
                    <a:cubicBezTo>
                      <a:pt x="525" y="129"/>
                      <a:pt x="891" y="65"/>
                      <a:pt x="1129" y="33"/>
                    </a:cubicBezTo>
                    <a:cubicBezTo>
                      <a:pt x="1366" y="0"/>
                      <a:pt x="1565" y="5"/>
                      <a:pt x="1765" y="10"/>
                    </a:cubicBezTo>
                  </a:path>
                </a:pathLst>
              </a:custGeom>
              <a:noFill/>
              <a:ln w="9525">
                <a:solidFill>
                  <a:schemeClr val="accent2"/>
                </a:solidFill>
                <a:prstDash val="dash"/>
                <a:round/>
                <a:headEnd type="triangle" w="med" len="med"/>
                <a:tailEnd type="triangle" w="med" len="med"/>
              </a:ln>
            </p:spPr>
            <p:txBody>
              <a:bodyPr wrap="none" anchor="ctr"/>
              <a:lstStyle/>
              <a:p>
                <a:endParaRPr lang="en-US"/>
              </a:p>
            </p:txBody>
          </p:sp>
          <p:sp>
            <p:nvSpPr>
              <p:cNvPr id="3091" name="Freeform 341"/>
              <p:cNvSpPr>
                <a:spLocks/>
              </p:cNvSpPr>
              <p:nvPr/>
            </p:nvSpPr>
            <p:spPr bwMode="auto">
              <a:xfrm>
                <a:off x="2932" y="2363"/>
                <a:ext cx="941" cy="688"/>
              </a:xfrm>
              <a:custGeom>
                <a:avLst/>
                <a:gdLst>
                  <a:gd name="T0" fmla="*/ 6 w 941"/>
                  <a:gd name="T1" fmla="*/ 0 h 688"/>
                  <a:gd name="T2" fmla="*/ 43 w 941"/>
                  <a:gd name="T3" fmla="*/ 180 h 688"/>
                  <a:gd name="T4" fmla="*/ 260 w 941"/>
                  <a:gd name="T5" fmla="*/ 456 h 688"/>
                  <a:gd name="T6" fmla="*/ 552 w 941"/>
                  <a:gd name="T7" fmla="*/ 591 h 688"/>
                  <a:gd name="T8" fmla="*/ 941 w 941"/>
                  <a:gd name="T9" fmla="*/ 688 h 688"/>
                  <a:gd name="T10" fmla="*/ 0 60000 65536"/>
                  <a:gd name="T11" fmla="*/ 0 60000 65536"/>
                  <a:gd name="T12" fmla="*/ 0 60000 65536"/>
                  <a:gd name="T13" fmla="*/ 0 60000 65536"/>
                  <a:gd name="T14" fmla="*/ 0 60000 65536"/>
                  <a:gd name="T15" fmla="*/ 0 w 941"/>
                  <a:gd name="T16" fmla="*/ 0 h 688"/>
                  <a:gd name="T17" fmla="*/ 941 w 941"/>
                  <a:gd name="T18" fmla="*/ 688 h 688"/>
                </a:gdLst>
                <a:ahLst/>
                <a:cxnLst>
                  <a:cxn ang="T10">
                    <a:pos x="T0" y="T1"/>
                  </a:cxn>
                  <a:cxn ang="T11">
                    <a:pos x="T2" y="T3"/>
                  </a:cxn>
                  <a:cxn ang="T12">
                    <a:pos x="T4" y="T5"/>
                  </a:cxn>
                  <a:cxn ang="T13">
                    <a:pos x="T6" y="T7"/>
                  </a:cxn>
                  <a:cxn ang="T14">
                    <a:pos x="T8" y="T9"/>
                  </a:cxn>
                </a:cxnLst>
                <a:rect l="T15" t="T16" r="T17" b="T18"/>
                <a:pathLst>
                  <a:path w="941" h="688">
                    <a:moveTo>
                      <a:pt x="6" y="0"/>
                    </a:moveTo>
                    <a:cubicBezTo>
                      <a:pt x="3" y="52"/>
                      <a:pt x="0" y="104"/>
                      <a:pt x="43" y="180"/>
                    </a:cubicBezTo>
                    <a:cubicBezTo>
                      <a:pt x="85" y="255"/>
                      <a:pt x="175" y="387"/>
                      <a:pt x="260" y="456"/>
                    </a:cubicBezTo>
                    <a:cubicBezTo>
                      <a:pt x="344" y="524"/>
                      <a:pt x="438" y="552"/>
                      <a:pt x="552" y="591"/>
                    </a:cubicBezTo>
                    <a:cubicBezTo>
                      <a:pt x="665" y="629"/>
                      <a:pt x="803" y="658"/>
                      <a:pt x="941" y="688"/>
                    </a:cubicBezTo>
                  </a:path>
                </a:pathLst>
              </a:custGeom>
              <a:noFill/>
              <a:ln w="28575">
                <a:solidFill>
                  <a:schemeClr val="accent2"/>
                </a:solidFill>
                <a:prstDash val="dash"/>
                <a:round/>
                <a:headEnd type="triangle" w="med" len="med"/>
                <a:tailEnd type="triangle" w="med" len="med"/>
              </a:ln>
            </p:spPr>
            <p:txBody>
              <a:bodyPr wrap="none" anchor="ctr"/>
              <a:lstStyle/>
              <a:p>
                <a:endParaRPr lang="en-US"/>
              </a:p>
            </p:txBody>
          </p:sp>
          <p:sp>
            <p:nvSpPr>
              <p:cNvPr id="3092" name="Freeform 342"/>
              <p:cNvSpPr>
                <a:spLocks/>
              </p:cNvSpPr>
              <p:nvPr/>
            </p:nvSpPr>
            <p:spPr bwMode="auto">
              <a:xfrm>
                <a:off x="2579" y="2363"/>
                <a:ext cx="217" cy="464"/>
              </a:xfrm>
              <a:custGeom>
                <a:avLst/>
                <a:gdLst>
                  <a:gd name="T0" fmla="*/ 0 w 217"/>
                  <a:gd name="T1" fmla="*/ 0 h 464"/>
                  <a:gd name="T2" fmla="*/ 53 w 217"/>
                  <a:gd name="T3" fmla="*/ 217 h 464"/>
                  <a:gd name="T4" fmla="*/ 217 w 217"/>
                  <a:gd name="T5" fmla="*/ 464 h 464"/>
                  <a:gd name="T6" fmla="*/ 0 60000 65536"/>
                  <a:gd name="T7" fmla="*/ 0 60000 65536"/>
                  <a:gd name="T8" fmla="*/ 0 60000 65536"/>
                  <a:gd name="T9" fmla="*/ 0 w 217"/>
                  <a:gd name="T10" fmla="*/ 0 h 464"/>
                  <a:gd name="T11" fmla="*/ 217 w 217"/>
                  <a:gd name="T12" fmla="*/ 464 h 464"/>
                </a:gdLst>
                <a:ahLst/>
                <a:cxnLst>
                  <a:cxn ang="T6">
                    <a:pos x="T0" y="T1"/>
                  </a:cxn>
                  <a:cxn ang="T7">
                    <a:pos x="T2" y="T3"/>
                  </a:cxn>
                  <a:cxn ang="T8">
                    <a:pos x="T4" y="T5"/>
                  </a:cxn>
                </a:cxnLst>
                <a:rect l="T9" t="T10" r="T11" b="T12"/>
                <a:pathLst>
                  <a:path w="217" h="464">
                    <a:moveTo>
                      <a:pt x="0" y="0"/>
                    </a:moveTo>
                    <a:cubicBezTo>
                      <a:pt x="8" y="69"/>
                      <a:pt x="16" y="139"/>
                      <a:pt x="53" y="217"/>
                    </a:cubicBezTo>
                    <a:cubicBezTo>
                      <a:pt x="89" y="294"/>
                      <a:pt x="153" y="379"/>
                      <a:pt x="217" y="464"/>
                    </a:cubicBezTo>
                  </a:path>
                </a:pathLst>
              </a:custGeom>
              <a:noFill/>
              <a:ln w="28575">
                <a:solidFill>
                  <a:schemeClr val="accent2"/>
                </a:solidFill>
                <a:prstDash val="dashDot"/>
                <a:round/>
                <a:headEnd type="triangle" w="med" len="med"/>
                <a:tailEnd type="triangle" w="med" len="med"/>
              </a:ln>
            </p:spPr>
            <p:txBody>
              <a:bodyPr wrap="none" anchor="ctr"/>
              <a:lstStyle/>
              <a:p>
                <a:endParaRPr lang="en-US"/>
              </a:p>
            </p:txBody>
          </p:sp>
          <p:sp>
            <p:nvSpPr>
              <p:cNvPr id="3093" name="Freeform 343"/>
              <p:cNvSpPr>
                <a:spLocks/>
              </p:cNvSpPr>
              <p:nvPr/>
            </p:nvSpPr>
            <p:spPr bwMode="auto">
              <a:xfrm>
                <a:off x="2863" y="1354"/>
                <a:ext cx="1615" cy="703"/>
              </a:xfrm>
              <a:custGeom>
                <a:avLst/>
                <a:gdLst>
                  <a:gd name="T0" fmla="*/ 0 w 1615"/>
                  <a:gd name="T1" fmla="*/ 703 h 703"/>
                  <a:gd name="T2" fmla="*/ 120 w 1615"/>
                  <a:gd name="T3" fmla="*/ 501 h 703"/>
                  <a:gd name="T4" fmla="*/ 673 w 1615"/>
                  <a:gd name="T5" fmla="*/ 246 h 703"/>
                  <a:gd name="T6" fmla="*/ 1615 w 1615"/>
                  <a:gd name="T7" fmla="*/ 0 h 703"/>
                  <a:gd name="T8" fmla="*/ 0 60000 65536"/>
                  <a:gd name="T9" fmla="*/ 0 60000 65536"/>
                  <a:gd name="T10" fmla="*/ 0 60000 65536"/>
                  <a:gd name="T11" fmla="*/ 0 60000 65536"/>
                  <a:gd name="T12" fmla="*/ 0 w 1615"/>
                  <a:gd name="T13" fmla="*/ 0 h 703"/>
                  <a:gd name="T14" fmla="*/ 1615 w 1615"/>
                  <a:gd name="T15" fmla="*/ 703 h 703"/>
                </a:gdLst>
                <a:ahLst/>
                <a:cxnLst>
                  <a:cxn ang="T8">
                    <a:pos x="T0" y="T1"/>
                  </a:cxn>
                  <a:cxn ang="T9">
                    <a:pos x="T2" y="T3"/>
                  </a:cxn>
                  <a:cxn ang="T10">
                    <a:pos x="T4" y="T5"/>
                  </a:cxn>
                  <a:cxn ang="T11">
                    <a:pos x="T6" y="T7"/>
                  </a:cxn>
                </a:cxnLst>
                <a:rect l="T12" t="T13" r="T14" b="T15"/>
                <a:pathLst>
                  <a:path w="1615" h="703">
                    <a:moveTo>
                      <a:pt x="0" y="703"/>
                    </a:moveTo>
                    <a:cubicBezTo>
                      <a:pt x="3" y="640"/>
                      <a:pt x="7" y="577"/>
                      <a:pt x="120" y="501"/>
                    </a:cubicBezTo>
                    <a:cubicBezTo>
                      <a:pt x="232" y="424"/>
                      <a:pt x="423" y="329"/>
                      <a:pt x="673" y="246"/>
                    </a:cubicBezTo>
                    <a:cubicBezTo>
                      <a:pt x="922" y="162"/>
                      <a:pt x="1268" y="81"/>
                      <a:pt x="1615" y="0"/>
                    </a:cubicBezTo>
                  </a:path>
                </a:pathLst>
              </a:custGeom>
              <a:noFill/>
              <a:ln w="9525">
                <a:solidFill>
                  <a:schemeClr val="accent2"/>
                </a:solidFill>
                <a:prstDash val="dash"/>
                <a:round/>
                <a:headEnd type="triangle" w="med" len="med"/>
                <a:tailEnd type="triangle" w="med" len="med"/>
              </a:ln>
            </p:spPr>
            <p:txBody>
              <a:bodyPr wrap="none" anchor="ctr"/>
              <a:lstStyle/>
              <a:p>
                <a:endParaRPr lang="en-US"/>
              </a:p>
            </p:txBody>
          </p:sp>
          <p:sp>
            <p:nvSpPr>
              <p:cNvPr id="3094" name="Freeform 344"/>
              <p:cNvSpPr>
                <a:spLocks/>
              </p:cNvSpPr>
              <p:nvPr/>
            </p:nvSpPr>
            <p:spPr bwMode="auto">
              <a:xfrm>
                <a:off x="2908" y="1705"/>
                <a:ext cx="1062" cy="471"/>
              </a:xfrm>
              <a:custGeom>
                <a:avLst/>
                <a:gdLst>
                  <a:gd name="T0" fmla="*/ 0 w 1062"/>
                  <a:gd name="T1" fmla="*/ 471 h 471"/>
                  <a:gd name="T2" fmla="*/ 120 w 1062"/>
                  <a:gd name="T3" fmla="*/ 269 h 471"/>
                  <a:gd name="T4" fmla="*/ 621 w 1062"/>
                  <a:gd name="T5" fmla="*/ 75 h 471"/>
                  <a:gd name="T6" fmla="*/ 1062 w 1062"/>
                  <a:gd name="T7" fmla="*/ 0 h 471"/>
                  <a:gd name="T8" fmla="*/ 0 60000 65536"/>
                  <a:gd name="T9" fmla="*/ 0 60000 65536"/>
                  <a:gd name="T10" fmla="*/ 0 60000 65536"/>
                  <a:gd name="T11" fmla="*/ 0 60000 65536"/>
                  <a:gd name="T12" fmla="*/ 0 w 1062"/>
                  <a:gd name="T13" fmla="*/ 0 h 471"/>
                  <a:gd name="T14" fmla="*/ 1062 w 1062"/>
                  <a:gd name="T15" fmla="*/ 471 h 471"/>
                </a:gdLst>
                <a:ahLst/>
                <a:cxnLst>
                  <a:cxn ang="T8">
                    <a:pos x="T0" y="T1"/>
                  </a:cxn>
                  <a:cxn ang="T9">
                    <a:pos x="T2" y="T3"/>
                  </a:cxn>
                  <a:cxn ang="T10">
                    <a:pos x="T4" y="T5"/>
                  </a:cxn>
                  <a:cxn ang="T11">
                    <a:pos x="T6" y="T7"/>
                  </a:cxn>
                </a:cxnLst>
                <a:rect l="T12" t="T13" r="T14" b="T15"/>
                <a:pathLst>
                  <a:path w="1062" h="471">
                    <a:moveTo>
                      <a:pt x="0" y="471"/>
                    </a:moveTo>
                    <a:cubicBezTo>
                      <a:pt x="8" y="402"/>
                      <a:pt x="16" y="334"/>
                      <a:pt x="120" y="269"/>
                    </a:cubicBezTo>
                    <a:cubicBezTo>
                      <a:pt x="223" y="203"/>
                      <a:pt x="464" y="119"/>
                      <a:pt x="621" y="75"/>
                    </a:cubicBezTo>
                    <a:cubicBezTo>
                      <a:pt x="777" y="30"/>
                      <a:pt x="919" y="15"/>
                      <a:pt x="1062" y="0"/>
                    </a:cubicBezTo>
                  </a:path>
                </a:pathLst>
              </a:custGeom>
              <a:noFill/>
              <a:ln w="9525">
                <a:solidFill>
                  <a:schemeClr val="accent2"/>
                </a:solidFill>
                <a:prstDash val="dash"/>
                <a:round/>
                <a:headEnd type="triangle" w="med" len="med"/>
                <a:tailEnd type="triangle" w="med" len="med"/>
              </a:ln>
            </p:spPr>
            <p:txBody>
              <a:bodyPr wrap="none" anchor="ctr"/>
              <a:lstStyle/>
              <a:p>
                <a:endParaRPr lang="en-US"/>
              </a:p>
            </p:txBody>
          </p:sp>
          <p:sp>
            <p:nvSpPr>
              <p:cNvPr id="3095" name="Freeform 345"/>
              <p:cNvSpPr>
                <a:spLocks/>
              </p:cNvSpPr>
              <p:nvPr/>
            </p:nvSpPr>
            <p:spPr bwMode="auto">
              <a:xfrm>
                <a:off x="3132" y="2169"/>
                <a:ext cx="427" cy="448"/>
              </a:xfrm>
              <a:custGeom>
                <a:avLst/>
                <a:gdLst>
                  <a:gd name="T0" fmla="*/ 0 w 427"/>
                  <a:gd name="T1" fmla="*/ 0 h 448"/>
                  <a:gd name="T2" fmla="*/ 45 w 427"/>
                  <a:gd name="T3" fmla="*/ 164 h 448"/>
                  <a:gd name="T4" fmla="*/ 180 w 427"/>
                  <a:gd name="T5" fmla="*/ 299 h 448"/>
                  <a:gd name="T6" fmla="*/ 427 w 427"/>
                  <a:gd name="T7" fmla="*/ 448 h 448"/>
                  <a:gd name="T8" fmla="*/ 0 60000 65536"/>
                  <a:gd name="T9" fmla="*/ 0 60000 65536"/>
                  <a:gd name="T10" fmla="*/ 0 60000 65536"/>
                  <a:gd name="T11" fmla="*/ 0 60000 65536"/>
                  <a:gd name="T12" fmla="*/ 0 w 427"/>
                  <a:gd name="T13" fmla="*/ 0 h 448"/>
                  <a:gd name="T14" fmla="*/ 427 w 427"/>
                  <a:gd name="T15" fmla="*/ 448 h 448"/>
                </a:gdLst>
                <a:ahLst/>
                <a:cxnLst>
                  <a:cxn ang="T8">
                    <a:pos x="T0" y="T1"/>
                  </a:cxn>
                  <a:cxn ang="T9">
                    <a:pos x="T2" y="T3"/>
                  </a:cxn>
                  <a:cxn ang="T10">
                    <a:pos x="T4" y="T5"/>
                  </a:cxn>
                  <a:cxn ang="T11">
                    <a:pos x="T6" y="T7"/>
                  </a:cxn>
                </a:cxnLst>
                <a:rect l="T12" t="T13" r="T14" b="T15"/>
                <a:pathLst>
                  <a:path w="427" h="448">
                    <a:moveTo>
                      <a:pt x="0" y="0"/>
                    </a:moveTo>
                    <a:cubicBezTo>
                      <a:pt x="7" y="57"/>
                      <a:pt x="15" y="114"/>
                      <a:pt x="45" y="164"/>
                    </a:cubicBezTo>
                    <a:cubicBezTo>
                      <a:pt x="75" y="213"/>
                      <a:pt x="116" y="251"/>
                      <a:pt x="180" y="299"/>
                    </a:cubicBezTo>
                    <a:cubicBezTo>
                      <a:pt x="243" y="346"/>
                      <a:pt x="335" y="397"/>
                      <a:pt x="427" y="448"/>
                    </a:cubicBezTo>
                  </a:path>
                </a:pathLst>
              </a:custGeom>
              <a:noFill/>
              <a:ln w="9525">
                <a:solidFill>
                  <a:schemeClr val="accent2"/>
                </a:solidFill>
                <a:prstDash val="dash"/>
                <a:round/>
                <a:headEnd type="triangle" w="med" len="med"/>
                <a:tailEnd type="triangle" w="med" len="med"/>
              </a:ln>
            </p:spPr>
            <p:txBody>
              <a:bodyPr wrap="none" anchor="ctr"/>
              <a:lstStyle/>
              <a:p>
                <a:endParaRPr lang="en-US"/>
              </a:p>
            </p:txBody>
          </p:sp>
          <p:sp>
            <p:nvSpPr>
              <p:cNvPr id="3096" name="Freeform 346"/>
              <p:cNvSpPr>
                <a:spLocks/>
              </p:cNvSpPr>
              <p:nvPr/>
            </p:nvSpPr>
            <p:spPr bwMode="auto">
              <a:xfrm>
                <a:off x="2541" y="1556"/>
                <a:ext cx="584" cy="709"/>
              </a:xfrm>
              <a:custGeom>
                <a:avLst/>
                <a:gdLst>
                  <a:gd name="T0" fmla="*/ 569 w 584"/>
                  <a:gd name="T1" fmla="*/ 0 h 709"/>
                  <a:gd name="T2" fmla="*/ 584 w 584"/>
                  <a:gd name="T3" fmla="*/ 254 h 709"/>
                  <a:gd name="T4" fmla="*/ 0 w 584"/>
                  <a:gd name="T5" fmla="*/ 709 h 709"/>
                  <a:gd name="T6" fmla="*/ 9 w 584"/>
                  <a:gd name="T7" fmla="*/ 247 h 709"/>
                  <a:gd name="T8" fmla="*/ 569 w 584"/>
                  <a:gd name="T9" fmla="*/ 0 h 709"/>
                  <a:gd name="T10" fmla="*/ 0 60000 65536"/>
                  <a:gd name="T11" fmla="*/ 0 60000 65536"/>
                  <a:gd name="T12" fmla="*/ 0 60000 65536"/>
                  <a:gd name="T13" fmla="*/ 0 60000 65536"/>
                  <a:gd name="T14" fmla="*/ 0 60000 65536"/>
                  <a:gd name="T15" fmla="*/ 0 w 584"/>
                  <a:gd name="T16" fmla="*/ 0 h 709"/>
                  <a:gd name="T17" fmla="*/ 584 w 584"/>
                  <a:gd name="T18" fmla="*/ 709 h 709"/>
                </a:gdLst>
                <a:ahLst/>
                <a:cxnLst>
                  <a:cxn ang="T10">
                    <a:pos x="T0" y="T1"/>
                  </a:cxn>
                  <a:cxn ang="T11">
                    <a:pos x="T2" y="T3"/>
                  </a:cxn>
                  <a:cxn ang="T12">
                    <a:pos x="T4" y="T5"/>
                  </a:cxn>
                  <a:cxn ang="T13">
                    <a:pos x="T6" y="T7"/>
                  </a:cxn>
                  <a:cxn ang="T14">
                    <a:pos x="T8" y="T9"/>
                  </a:cxn>
                </a:cxnLst>
                <a:rect l="T15" t="T16" r="T17" b="T18"/>
                <a:pathLst>
                  <a:path w="584" h="709">
                    <a:moveTo>
                      <a:pt x="569" y="0"/>
                    </a:moveTo>
                    <a:lnTo>
                      <a:pt x="584" y="254"/>
                    </a:lnTo>
                    <a:lnTo>
                      <a:pt x="0" y="709"/>
                    </a:lnTo>
                    <a:lnTo>
                      <a:pt x="9" y="247"/>
                    </a:lnTo>
                    <a:lnTo>
                      <a:pt x="569" y="0"/>
                    </a:lnTo>
                    <a:close/>
                  </a:path>
                </a:pathLst>
              </a:custGeom>
              <a:gradFill rotWithShape="0">
                <a:gsLst>
                  <a:gs pos="0">
                    <a:srgbClr val="000076"/>
                  </a:gs>
                  <a:gs pos="100000">
                    <a:srgbClr val="0000FF"/>
                  </a:gs>
                </a:gsLst>
                <a:lin ang="0" scaled="1"/>
              </a:gradFill>
              <a:ln w="9525">
                <a:solidFill>
                  <a:schemeClr val="accent2"/>
                </a:solidFill>
                <a:round/>
                <a:headEnd/>
                <a:tailEnd/>
              </a:ln>
            </p:spPr>
            <p:txBody>
              <a:bodyPr wrap="none" anchor="ctr"/>
              <a:lstStyle/>
              <a:p>
                <a:endParaRPr lang="en-US"/>
              </a:p>
            </p:txBody>
          </p:sp>
          <p:sp>
            <p:nvSpPr>
              <p:cNvPr id="3097" name="Rectangle 347"/>
              <p:cNvSpPr>
                <a:spLocks noChangeArrowheads="1"/>
              </p:cNvSpPr>
              <p:nvPr/>
            </p:nvSpPr>
            <p:spPr bwMode="auto">
              <a:xfrm>
                <a:off x="1919" y="1713"/>
                <a:ext cx="84" cy="1211"/>
              </a:xfrm>
              <a:prstGeom prst="rect">
                <a:avLst/>
              </a:prstGeom>
              <a:solidFill>
                <a:srgbClr val="8C4600"/>
              </a:solidFill>
              <a:ln w="9525">
                <a:miter lim="800000"/>
                <a:headEnd/>
                <a:tailEnd/>
              </a:ln>
              <a:scene3d>
                <a:camera prst="legacyPerspectiveTopRight">
                  <a:rot lat="0" lon="600000" rev="0"/>
                </a:camera>
                <a:lightRig rig="legacyFlat3" dir="b"/>
              </a:scene3d>
              <a:sp3d extrusionH="3630600" prstMaterial="legacyMatte">
                <a:bevelT w="13500" h="13500" prst="angle"/>
                <a:bevelB w="13500" h="13500" prst="angle"/>
                <a:extrusionClr>
                  <a:srgbClr val="8C4600"/>
                </a:extrusionClr>
              </a:sp3d>
            </p:spPr>
            <p:txBody>
              <a:bodyPr wrap="none" anchor="ctr">
                <a:flatTx/>
              </a:bodyPr>
              <a:lstStyle/>
              <a:p>
                <a:endParaRPr lang="en-US"/>
              </a:p>
            </p:txBody>
          </p:sp>
          <p:sp>
            <p:nvSpPr>
              <p:cNvPr id="3098" name="Rectangle 348"/>
              <p:cNvSpPr>
                <a:spLocks noChangeArrowheads="1"/>
              </p:cNvSpPr>
              <p:nvPr/>
            </p:nvSpPr>
            <p:spPr bwMode="auto">
              <a:xfrm>
                <a:off x="1997" y="2295"/>
                <a:ext cx="965" cy="52"/>
              </a:xfrm>
              <a:prstGeom prst="rect">
                <a:avLst/>
              </a:prstGeom>
              <a:solidFill>
                <a:schemeClr val="accent1"/>
              </a:solidFill>
              <a:ln w="9525">
                <a:miter lim="800000"/>
                <a:headEnd/>
                <a:tailEnd/>
              </a:ln>
              <a:scene3d>
                <a:camera prst="legacyPerspectiveTopRight"/>
                <a:lightRig rig="legacyFlat3" dir="b"/>
              </a:scene3d>
              <a:sp3d extrusionH="3630600" prstMaterial="legacyMatte">
                <a:bevelT w="13500" h="13500" prst="angle"/>
                <a:bevelB w="13500" h="13500" prst="angle"/>
                <a:extrusionClr>
                  <a:schemeClr val="accent1"/>
                </a:extrusionClr>
              </a:sp3d>
            </p:spPr>
            <p:txBody>
              <a:bodyPr wrap="none" anchor="ctr">
                <a:flatTx/>
              </a:bodyPr>
              <a:lstStyle/>
              <a:p>
                <a:endParaRPr lang="en-US"/>
              </a:p>
            </p:txBody>
          </p:sp>
          <p:sp>
            <p:nvSpPr>
              <p:cNvPr id="3099" name="Line 349"/>
              <p:cNvSpPr>
                <a:spLocks noChangeShapeType="1"/>
              </p:cNvSpPr>
              <p:nvPr/>
            </p:nvSpPr>
            <p:spPr bwMode="auto">
              <a:xfrm flipH="1">
                <a:off x="2279" y="2058"/>
                <a:ext cx="374" cy="230"/>
              </a:xfrm>
              <a:prstGeom prst="line">
                <a:avLst/>
              </a:prstGeom>
              <a:noFill/>
              <a:ln w="9525">
                <a:solidFill>
                  <a:schemeClr val="accent2"/>
                </a:solidFill>
                <a:round/>
                <a:headEnd/>
                <a:tailEnd/>
              </a:ln>
            </p:spPr>
            <p:txBody>
              <a:bodyPr wrap="none" anchor="ctr"/>
              <a:lstStyle/>
              <a:p>
                <a:endParaRPr lang="en-US"/>
              </a:p>
            </p:txBody>
          </p:sp>
          <p:sp>
            <p:nvSpPr>
              <p:cNvPr id="3100" name="Line 350"/>
              <p:cNvSpPr>
                <a:spLocks noChangeShapeType="1"/>
              </p:cNvSpPr>
              <p:nvPr/>
            </p:nvSpPr>
            <p:spPr bwMode="auto">
              <a:xfrm flipH="1">
                <a:off x="2479" y="2066"/>
                <a:ext cx="314" cy="229"/>
              </a:xfrm>
              <a:prstGeom prst="line">
                <a:avLst/>
              </a:prstGeom>
              <a:noFill/>
              <a:ln w="9525">
                <a:solidFill>
                  <a:schemeClr val="accent2"/>
                </a:solidFill>
                <a:round/>
                <a:headEnd/>
                <a:tailEnd/>
              </a:ln>
            </p:spPr>
            <p:txBody>
              <a:bodyPr wrap="none" anchor="ctr"/>
              <a:lstStyle/>
              <a:p>
                <a:endParaRPr lang="en-US"/>
              </a:p>
            </p:txBody>
          </p:sp>
          <p:sp>
            <p:nvSpPr>
              <p:cNvPr id="3101" name="Line 351"/>
              <p:cNvSpPr>
                <a:spLocks noChangeShapeType="1"/>
              </p:cNvSpPr>
              <p:nvPr/>
            </p:nvSpPr>
            <p:spPr bwMode="auto">
              <a:xfrm flipH="1">
                <a:off x="2665" y="2067"/>
                <a:ext cx="270" cy="221"/>
              </a:xfrm>
              <a:prstGeom prst="line">
                <a:avLst/>
              </a:prstGeom>
              <a:noFill/>
              <a:ln w="9525">
                <a:solidFill>
                  <a:schemeClr val="accent2"/>
                </a:solidFill>
                <a:round/>
                <a:headEnd/>
                <a:tailEnd/>
              </a:ln>
            </p:spPr>
            <p:txBody>
              <a:bodyPr wrap="none" anchor="ctr"/>
              <a:lstStyle/>
              <a:p>
                <a:endParaRPr lang="en-US"/>
              </a:p>
            </p:txBody>
          </p:sp>
          <p:sp>
            <p:nvSpPr>
              <p:cNvPr id="3102" name="Line 352"/>
              <p:cNvSpPr>
                <a:spLocks noChangeShapeType="1"/>
              </p:cNvSpPr>
              <p:nvPr/>
            </p:nvSpPr>
            <p:spPr bwMode="auto">
              <a:xfrm flipH="1">
                <a:off x="2821" y="2075"/>
                <a:ext cx="233" cy="221"/>
              </a:xfrm>
              <a:prstGeom prst="line">
                <a:avLst/>
              </a:prstGeom>
              <a:noFill/>
              <a:ln w="9525">
                <a:solidFill>
                  <a:schemeClr val="accent2"/>
                </a:solidFill>
                <a:round/>
                <a:headEnd/>
                <a:tailEnd/>
              </a:ln>
            </p:spPr>
            <p:txBody>
              <a:bodyPr wrap="none" anchor="ctr"/>
              <a:lstStyle/>
              <a:p>
                <a:endParaRPr lang="en-US"/>
              </a:p>
            </p:txBody>
          </p:sp>
          <p:sp>
            <p:nvSpPr>
              <p:cNvPr id="3103" name="Line 353"/>
              <p:cNvSpPr>
                <a:spLocks noChangeShapeType="1"/>
              </p:cNvSpPr>
              <p:nvPr/>
            </p:nvSpPr>
            <p:spPr bwMode="auto">
              <a:xfrm>
                <a:off x="2168" y="2221"/>
                <a:ext cx="852" cy="0"/>
              </a:xfrm>
              <a:prstGeom prst="line">
                <a:avLst/>
              </a:prstGeom>
              <a:noFill/>
              <a:ln w="9525">
                <a:solidFill>
                  <a:schemeClr val="accent2"/>
                </a:solidFill>
                <a:round/>
                <a:headEnd/>
                <a:tailEnd/>
              </a:ln>
            </p:spPr>
            <p:txBody>
              <a:bodyPr wrap="none" anchor="ctr"/>
              <a:lstStyle/>
              <a:p>
                <a:endParaRPr lang="en-US"/>
              </a:p>
            </p:txBody>
          </p:sp>
          <p:sp>
            <p:nvSpPr>
              <p:cNvPr id="3104" name="Line 354"/>
              <p:cNvSpPr>
                <a:spLocks noChangeShapeType="1"/>
              </p:cNvSpPr>
              <p:nvPr/>
            </p:nvSpPr>
            <p:spPr bwMode="auto">
              <a:xfrm>
                <a:off x="2354" y="2130"/>
                <a:ext cx="755" cy="8"/>
              </a:xfrm>
              <a:prstGeom prst="line">
                <a:avLst/>
              </a:prstGeom>
              <a:noFill/>
              <a:ln w="9525">
                <a:solidFill>
                  <a:schemeClr val="accent2"/>
                </a:solidFill>
                <a:round/>
                <a:headEnd/>
                <a:tailEnd/>
              </a:ln>
            </p:spPr>
            <p:txBody>
              <a:bodyPr wrap="none" anchor="ctr"/>
              <a:lstStyle/>
              <a:p>
                <a:endParaRPr lang="en-US"/>
              </a:p>
            </p:txBody>
          </p:sp>
          <p:sp>
            <p:nvSpPr>
              <p:cNvPr id="3105" name="Freeform 355"/>
              <p:cNvSpPr>
                <a:spLocks/>
              </p:cNvSpPr>
              <p:nvPr/>
            </p:nvSpPr>
            <p:spPr bwMode="auto">
              <a:xfrm>
                <a:off x="3095" y="2214"/>
                <a:ext cx="82" cy="299"/>
              </a:xfrm>
              <a:custGeom>
                <a:avLst/>
                <a:gdLst>
                  <a:gd name="T0" fmla="*/ 0 w 82"/>
                  <a:gd name="T1" fmla="*/ 0 h 299"/>
                  <a:gd name="T2" fmla="*/ 37 w 82"/>
                  <a:gd name="T3" fmla="*/ 231 h 299"/>
                  <a:gd name="T4" fmla="*/ 82 w 82"/>
                  <a:gd name="T5" fmla="*/ 299 h 299"/>
                  <a:gd name="T6" fmla="*/ 0 60000 65536"/>
                  <a:gd name="T7" fmla="*/ 0 60000 65536"/>
                  <a:gd name="T8" fmla="*/ 0 60000 65536"/>
                  <a:gd name="T9" fmla="*/ 0 w 82"/>
                  <a:gd name="T10" fmla="*/ 0 h 299"/>
                  <a:gd name="T11" fmla="*/ 82 w 82"/>
                  <a:gd name="T12" fmla="*/ 299 h 299"/>
                </a:gdLst>
                <a:ahLst/>
                <a:cxnLst>
                  <a:cxn ang="T6">
                    <a:pos x="T0" y="T1"/>
                  </a:cxn>
                  <a:cxn ang="T7">
                    <a:pos x="T2" y="T3"/>
                  </a:cxn>
                  <a:cxn ang="T8">
                    <a:pos x="T4" y="T5"/>
                  </a:cxn>
                </a:cxnLst>
                <a:rect l="T9" t="T10" r="T11" b="T12"/>
                <a:pathLst>
                  <a:path w="82" h="299">
                    <a:moveTo>
                      <a:pt x="0" y="0"/>
                    </a:moveTo>
                    <a:cubicBezTo>
                      <a:pt x="11" y="90"/>
                      <a:pt x="23" y="181"/>
                      <a:pt x="37" y="231"/>
                    </a:cubicBezTo>
                    <a:cubicBezTo>
                      <a:pt x="50" y="280"/>
                      <a:pt x="66" y="289"/>
                      <a:pt x="82" y="299"/>
                    </a:cubicBezTo>
                  </a:path>
                </a:pathLst>
              </a:custGeom>
              <a:noFill/>
              <a:ln w="28575">
                <a:solidFill>
                  <a:schemeClr val="accent2"/>
                </a:solidFill>
                <a:prstDash val="dash"/>
                <a:round/>
                <a:headEnd type="triangle" w="med" len="med"/>
                <a:tailEnd type="triangle" w="med" len="med"/>
              </a:ln>
            </p:spPr>
            <p:txBody>
              <a:bodyPr wrap="none" anchor="ctr"/>
              <a:lstStyle/>
              <a:p>
                <a:endParaRPr lang="en-US"/>
              </a:p>
            </p:txBody>
          </p:sp>
          <p:sp>
            <p:nvSpPr>
              <p:cNvPr id="3106" name="Line 356"/>
              <p:cNvSpPr>
                <a:spLocks noChangeShapeType="1"/>
              </p:cNvSpPr>
              <p:nvPr/>
            </p:nvSpPr>
            <p:spPr bwMode="auto">
              <a:xfrm flipH="1">
                <a:off x="1032" y="2318"/>
                <a:ext cx="912" cy="569"/>
              </a:xfrm>
              <a:prstGeom prst="line">
                <a:avLst/>
              </a:prstGeom>
              <a:noFill/>
              <a:ln w="28575">
                <a:solidFill>
                  <a:schemeClr val="accent2"/>
                </a:solidFill>
                <a:round/>
                <a:headEnd/>
                <a:tailEnd/>
              </a:ln>
            </p:spPr>
            <p:txBody>
              <a:bodyPr wrap="none" anchor="ctr"/>
              <a:lstStyle/>
              <a:p>
                <a:endParaRPr lang="en-US"/>
              </a:p>
            </p:txBody>
          </p:sp>
          <p:sp>
            <p:nvSpPr>
              <p:cNvPr id="3107" name="Line 357"/>
              <p:cNvSpPr>
                <a:spLocks noChangeShapeType="1"/>
              </p:cNvSpPr>
              <p:nvPr/>
            </p:nvSpPr>
            <p:spPr bwMode="auto">
              <a:xfrm flipV="1">
                <a:off x="2519" y="2012"/>
                <a:ext cx="60" cy="30"/>
              </a:xfrm>
              <a:prstGeom prst="line">
                <a:avLst/>
              </a:prstGeom>
              <a:noFill/>
              <a:ln w="9525">
                <a:solidFill>
                  <a:schemeClr val="accent2"/>
                </a:solidFill>
                <a:round/>
                <a:headEnd/>
                <a:tailEnd/>
              </a:ln>
            </p:spPr>
            <p:txBody>
              <a:bodyPr wrap="none" anchor="ctr"/>
              <a:lstStyle/>
              <a:p>
                <a:endParaRPr lang="en-US"/>
              </a:p>
            </p:txBody>
          </p:sp>
          <p:sp>
            <p:nvSpPr>
              <p:cNvPr id="3108" name="Freeform 358"/>
              <p:cNvSpPr>
                <a:spLocks/>
              </p:cNvSpPr>
              <p:nvPr/>
            </p:nvSpPr>
            <p:spPr bwMode="auto">
              <a:xfrm>
                <a:off x="867" y="2101"/>
                <a:ext cx="994" cy="1279"/>
              </a:xfrm>
              <a:custGeom>
                <a:avLst/>
                <a:gdLst>
                  <a:gd name="T0" fmla="*/ 994 w 994"/>
                  <a:gd name="T1" fmla="*/ 0 h 1279"/>
                  <a:gd name="T2" fmla="*/ 994 w 994"/>
                  <a:gd name="T3" fmla="*/ 524 h 1279"/>
                  <a:gd name="T4" fmla="*/ 0 w 994"/>
                  <a:gd name="T5" fmla="*/ 1279 h 1279"/>
                  <a:gd name="T6" fmla="*/ 0 w 994"/>
                  <a:gd name="T7" fmla="*/ 449 h 1279"/>
                  <a:gd name="T8" fmla="*/ 994 w 994"/>
                  <a:gd name="T9" fmla="*/ 0 h 1279"/>
                  <a:gd name="T10" fmla="*/ 0 60000 65536"/>
                  <a:gd name="T11" fmla="*/ 0 60000 65536"/>
                  <a:gd name="T12" fmla="*/ 0 60000 65536"/>
                  <a:gd name="T13" fmla="*/ 0 60000 65536"/>
                  <a:gd name="T14" fmla="*/ 0 60000 65536"/>
                  <a:gd name="T15" fmla="*/ 0 w 994"/>
                  <a:gd name="T16" fmla="*/ 0 h 1279"/>
                  <a:gd name="T17" fmla="*/ 994 w 994"/>
                  <a:gd name="T18" fmla="*/ 1279 h 1279"/>
                </a:gdLst>
                <a:ahLst/>
                <a:cxnLst>
                  <a:cxn ang="T10">
                    <a:pos x="T0" y="T1"/>
                  </a:cxn>
                  <a:cxn ang="T11">
                    <a:pos x="T2" y="T3"/>
                  </a:cxn>
                  <a:cxn ang="T12">
                    <a:pos x="T4" y="T5"/>
                  </a:cxn>
                  <a:cxn ang="T13">
                    <a:pos x="T6" y="T7"/>
                  </a:cxn>
                  <a:cxn ang="T14">
                    <a:pos x="T8" y="T9"/>
                  </a:cxn>
                </a:cxnLst>
                <a:rect l="T15" t="T16" r="T17" b="T18"/>
                <a:pathLst>
                  <a:path w="994" h="1279">
                    <a:moveTo>
                      <a:pt x="994" y="0"/>
                    </a:moveTo>
                    <a:lnTo>
                      <a:pt x="994" y="524"/>
                    </a:lnTo>
                    <a:lnTo>
                      <a:pt x="0" y="1279"/>
                    </a:lnTo>
                    <a:lnTo>
                      <a:pt x="0" y="449"/>
                    </a:lnTo>
                    <a:lnTo>
                      <a:pt x="994" y="0"/>
                    </a:lnTo>
                    <a:close/>
                  </a:path>
                </a:pathLst>
              </a:custGeom>
              <a:gradFill rotWithShape="0">
                <a:gsLst>
                  <a:gs pos="0">
                    <a:srgbClr val="0000FF"/>
                  </a:gs>
                  <a:gs pos="100000">
                    <a:srgbClr val="000081"/>
                  </a:gs>
                </a:gsLst>
                <a:lin ang="0" scaled="1"/>
              </a:gradFill>
              <a:ln w="9525">
                <a:solidFill>
                  <a:schemeClr val="accent2"/>
                </a:solidFill>
                <a:round/>
                <a:headEnd/>
                <a:tailEnd/>
              </a:ln>
            </p:spPr>
            <p:txBody>
              <a:bodyPr wrap="none" anchor="ctr"/>
              <a:lstStyle/>
              <a:p>
                <a:endParaRPr lang="en-US"/>
              </a:p>
            </p:txBody>
          </p:sp>
          <p:grpSp>
            <p:nvGrpSpPr>
              <p:cNvPr id="20" name="Group 359"/>
              <p:cNvGrpSpPr>
                <a:grpSpLocks/>
              </p:cNvGrpSpPr>
              <p:nvPr/>
            </p:nvGrpSpPr>
            <p:grpSpPr bwMode="auto">
              <a:xfrm>
                <a:off x="1968" y="2854"/>
                <a:ext cx="147" cy="184"/>
                <a:chOff x="1101" y="2577"/>
                <a:chExt cx="147" cy="184"/>
              </a:xfrm>
            </p:grpSpPr>
            <p:sp>
              <p:nvSpPr>
                <p:cNvPr id="3129" name="Freeform 360"/>
                <p:cNvSpPr>
                  <a:spLocks/>
                </p:cNvSpPr>
                <p:nvPr/>
              </p:nvSpPr>
              <p:spPr bwMode="auto">
                <a:xfrm rot="16200000" flipV="1">
                  <a:off x="1137" y="2641"/>
                  <a:ext cx="75" cy="147"/>
                </a:xfrm>
                <a:custGeom>
                  <a:avLst/>
                  <a:gdLst>
                    <a:gd name="T0" fmla="*/ 9 w 106"/>
                    <a:gd name="T1" fmla="*/ 26 h 208"/>
                    <a:gd name="T2" fmla="*/ 70 w 106"/>
                    <a:gd name="T3" fmla="*/ 34 h 208"/>
                    <a:gd name="T4" fmla="*/ 105 w 106"/>
                    <a:gd name="T5" fmla="*/ 98 h 208"/>
                    <a:gd name="T6" fmla="*/ 78 w 106"/>
                    <a:gd name="T7" fmla="*/ 162 h 208"/>
                    <a:gd name="T8" fmla="*/ 22 w 106"/>
                    <a:gd name="T9" fmla="*/ 186 h 208"/>
                    <a:gd name="T10" fmla="*/ 9 w 106"/>
                    <a:gd name="T11" fmla="*/ 26 h 208"/>
                    <a:gd name="T12" fmla="*/ 0 60000 65536"/>
                    <a:gd name="T13" fmla="*/ 0 60000 65536"/>
                    <a:gd name="T14" fmla="*/ 0 60000 65536"/>
                    <a:gd name="T15" fmla="*/ 0 60000 65536"/>
                    <a:gd name="T16" fmla="*/ 0 60000 65536"/>
                    <a:gd name="T17" fmla="*/ 0 60000 65536"/>
                    <a:gd name="T18" fmla="*/ 0 w 106"/>
                    <a:gd name="T19" fmla="*/ 0 h 208"/>
                    <a:gd name="T20" fmla="*/ 106 w 106"/>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106" h="208">
                      <a:moveTo>
                        <a:pt x="9" y="26"/>
                      </a:moveTo>
                      <a:cubicBezTo>
                        <a:pt x="16" y="0"/>
                        <a:pt x="54" y="22"/>
                        <a:pt x="70" y="34"/>
                      </a:cubicBezTo>
                      <a:cubicBezTo>
                        <a:pt x="85" y="45"/>
                        <a:pt x="103" y="76"/>
                        <a:pt x="105" y="98"/>
                      </a:cubicBezTo>
                      <a:cubicBezTo>
                        <a:pt x="106" y="119"/>
                        <a:pt x="91" y="147"/>
                        <a:pt x="78" y="162"/>
                      </a:cubicBezTo>
                      <a:cubicBezTo>
                        <a:pt x="64" y="176"/>
                        <a:pt x="33" y="208"/>
                        <a:pt x="22" y="186"/>
                      </a:cubicBezTo>
                      <a:cubicBezTo>
                        <a:pt x="10" y="163"/>
                        <a:pt x="0" y="49"/>
                        <a:pt x="9" y="26"/>
                      </a:cubicBezTo>
                      <a:close/>
                    </a:path>
                  </a:pathLst>
                </a:custGeom>
                <a:solidFill>
                  <a:schemeClr val="folHlink"/>
                </a:solidFill>
                <a:ln w="9525">
                  <a:solidFill>
                    <a:schemeClr val="accent2"/>
                  </a:solidFill>
                  <a:round/>
                  <a:headEnd/>
                  <a:tailEnd/>
                </a:ln>
              </p:spPr>
              <p:txBody>
                <a:bodyPr wrap="none" anchor="ctr"/>
                <a:lstStyle/>
                <a:p>
                  <a:endParaRPr lang="en-US"/>
                </a:p>
              </p:txBody>
            </p:sp>
            <p:grpSp>
              <p:nvGrpSpPr>
                <p:cNvPr id="21" name="Group 361"/>
                <p:cNvGrpSpPr>
                  <a:grpSpLocks/>
                </p:cNvGrpSpPr>
                <p:nvPr/>
              </p:nvGrpSpPr>
              <p:grpSpPr bwMode="auto">
                <a:xfrm>
                  <a:off x="1111" y="2577"/>
                  <a:ext cx="126" cy="184"/>
                  <a:chOff x="1111" y="2577"/>
                  <a:chExt cx="126" cy="184"/>
                </a:xfrm>
              </p:grpSpPr>
              <p:sp>
                <p:nvSpPr>
                  <p:cNvPr id="3131" name="Oval 362"/>
                  <p:cNvSpPr>
                    <a:spLocks noChangeArrowheads="1"/>
                  </p:cNvSpPr>
                  <p:nvPr/>
                </p:nvSpPr>
                <p:spPr bwMode="auto">
                  <a:xfrm rot="16200000" flipV="1">
                    <a:off x="1150" y="2674"/>
                    <a:ext cx="48" cy="126"/>
                  </a:xfrm>
                  <a:prstGeom prst="ellipse">
                    <a:avLst/>
                  </a:prstGeom>
                  <a:solidFill>
                    <a:srgbClr val="FFCC00"/>
                  </a:solidFill>
                  <a:ln w="9525">
                    <a:solidFill>
                      <a:schemeClr val="accent2"/>
                    </a:solidFill>
                    <a:round/>
                    <a:headEnd/>
                    <a:tailEnd/>
                  </a:ln>
                </p:spPr>
                <p:txBody>
                  <a:bodyPr wrap="none" anchor="ctr"/>
                  <a:lstStyle/>
                  <a:p>
                    <a:endParaRPr lang="en-US"/>
                  </a:p>
                </p:txBody>
              </p:sp>
              <p:sp>
                <p:nvSpPr>
                  <p:cNvPr id="3132" name="Line 363"/>
                  <p:cNvSpPr>
                    <a:spLocks noChangeShapeType="1"/>
                  </p:cNvSpPr>
                  <p:nvPr/>
                </p:nvSpPr>
                <p:spPr bwMode="auto">
                  <a:xfrm flipH="1" flipV="1">
                    <a:off x="1147" y="2630"/>
                    <a:ext cx="22" cy="52"/>
                  </a:xfrm>
                  <a:prstGeom prst="line">
                    <a:avLst/>
                  </a:prstGeom>
                  <a:noFill/>
                  <a:ln w="9525">
                    <a:solidFill>
                      <a:schemeClr val="accent2"/>
                    </a:solidFill>
                    <a:round/>
                    <a:headEnd/>
                    <a:tailEnd/>
                  </a:ln>
                </p:spPr>
                <p:txBody>
                  <a:bodyPr wrap="none" anchor="ctr"/>
                  <a:lstStyle/>
                  <a:p>
                    <a:endParaRPr lang="en-US"/>
                  </a:p>
                </p:txBody>
              </p:sp>
              <p:sp>
                <p:nvSpPr>
                  <p:cNvPr id="3133" name="Line 364"/>
                  <p:cNvSpPr>
                    <a:spLocks noChangeShapeType="1"/>
                  </p:cNvSpPr>
                  <p:nvPr/>
                </p:nvSpPr>
                <p:spPr bwMode="auto">
                  <a:xfrm flipH="1" flipV="1">
                    <a:off x="1168" y="2617"/>
                    <a:ext cx="3" cy="56"/>
                  </a:xfrm>
                  <a:prstGeom prst="line">
                    <a:avLst/>
                  </a:prstGeom>
                  <a:noFill/>
                  <a:ln w="9525">
                    <a:solidFill>
                      <a:schemeClr val="accent2"/>
                    </a:solidFill>
                    <a:round/>
                    <a:headEnd/>
                    <a:tailEnd/>
                  </a:ln>
                </p:spPr>
                <p:txBody>
                  <a:bodyPr wrap="none" anchor="ctr"/>
                  <a:lstStyle/>
                  <a:p>
                    <a:endParaRPr lang="en-US"/>
                  </a:p>
                </p:txBody>
              </p:sp>
              <p:sp>
                <p:nvSpPr>
                  <p:cNvPr id="3134" name="Line 365"/>
                  <p:cNvSpPr>
                    <a:spLocks noChangeShapeType="1"/>
                  </p:cNvSpPr>
                  <p:nvPr/>
                </p:nvSpPr>
                <p:spPr bwMode="auto">
                  <a:xfrm flipV="1">
                    <a:off x="1182" y="2577"/>
                    <a:ext cx="19" cy="99"/>
                  </a:xfrm>
                  <a:prstGeom prst="line">
                    <a:avLst/>
                  </a:prstGeom>
                  <a:noFill/>
                  <a:ln w="9525">
                    <a:solidFill>
                      <a:schemeClr val="accent2"/>
                    </a:solidFill>
                    <a:round/>
                    <a:headEnd/>
                    <a:tailEnd/>
                  </a:ln>
                </p:spPr>
                <p:txBody>
                  <a:bodyPr wrap="none" anchor="ctr"/>
                  <a:lstStyle/>
                  <a:p>
                    <a:endParaRPr lang="en-US"/>
                  </a:p>
                </p:txBody>
              </p:sp>
            </p:grpSp>
          </p:grpSp>
          <p:grpSp>
            <p:nvGrpSpPr>
              <p:cNvPr id="22" name="Group 366"/>
              <p:cNvGrpSpPr>
                <a:grpSpLocks/>
              </p:cNvGrpSpPr>
              <p:nvPr/>
            </p:nvGrpSpPr>
            <p:grpSpPr bwMode="auto">
              <a:xfrm flipH="1" flipV="1">
                <a:off x="1937" y="1537"/>
                <a:ext cx="147" cy="184"/>
                <a:chOff x="1101" y="2577"/>
                <a:chExt cx="147" cy="184"/>
              </a:xfrm>
            </p:grpSpPr>
            <p:sp>
              <p:nvSpPr>
                <p:cNvPr id="3123" name="Freeform 367"/>
                <p:cNvSpPr>
                  <a:spLocks/>
                </p:cNvSpPr>
                <p:nvPr/>
              </p:nvSpPr>
              <p:spPr bwMode="auto">
                <a:xfrm rot="16200000" flipV="1">
                  <a:off x="1137" y="2641"/>
                  <a:ext cx="75" cy="147"/>
                </a:xfrm>
                <a:custGeom>
                  <a:avLst/>
                  <a:gdLst>
                    <a:gd name="T0" fmla="*/ 9 w 106"/>
                    <a:gd name="T1" fmla="*/ 26 h 208"/>
                    <a:gd name="T2" fmla="*/ 70 w 106"/>
                    <a:gd name="T3" fmla="*/ 34 h 208"/>
                    <a:gd name="T4" fmla="*/ 105 w 106"/>
                    <a:gd name="T5" fmla="*/ 98 h 208"/>
                    <a:gd name="T6" fmla="*/ 78 w 106"/>
                    <a:gd name="T7" fmla="*/ 162 h 208"/>
                    <a:gd name="T8" fmla="*/ 22 w 106"/>
                    <a:gd name="T9" fmla="*/ 186 h 208"/>
                    <a:gd name="T10" fmla="*/ 9 w 106"/>
                    <a:gd name="T11" fmla="*/ 26 h 208"/>
                    <a:gd name="T12" fmla="*/ 0 60000 65536"/>
                    <a:gd name="T13" fmla="*/ 0 60000 65536"/>
                    <a:gd name="T14" fmla="*/ 0 60000 65536"/>
                    <a:gd name="T15" fmla="*/ 0 60000 65536"/>
                    <a:gd name="T16" fmla="*/ 0 60000 65536"/>
                    <a:gd name="T17" fmla="*/ 0 60000 65536"/>
                    <a:gd name="T18" fmla="*/ 0 w 106"/>
                    <a:gd name="T19" fmla="*/ 0 h 208"/>
                    <a:gd name="T20" fmla="*/ 106 w 106"/>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106" h="208">
                      <a:moveTo>
                        <a:pt x="9" y="26"/>
                      </a:moveTo>
                      <a:cubicBezTo>
                        <a:pt x="16" y="0"/>
                        <a:pt x="54" y="22"/>
                        <a:pt x="70" y="34"/>
                      </a:cubicBezTo>
                      <a:cubicBezTo>
                        <a:pt x="85" y="45"/>
                        <a:pt x="103" y="76"/>
                        <a:pt x="105" y="98"/>
                      </a:cubicBezTo>
                      <a:cubicBezTo>
                        <a:pt x="106" y="119"/>
                        <a:pt x="91" y="147"/>
                        <a:pt x="78" y="162"/>
                      </a:cubicBezTo>
                      <a:cubicBezTo>
                        <a:pt x="64" y="176"/>
                        <a:pt x="33" y="208"/>
                        <a:pt x="22" y="186"/>
                      </a:cubicBezTo>
                      <a:cubicBezTo>
                        <a:pt x="10" y="163"/>
                        <a:pt x="0" y="49"/>
                        <a:pt x="9" y="26"/>
                      </a:cubicBezTo>
                      <a:close/>
                    </a:path>
                  </a:pathLst>
                </a:custGeom>
                <a:solidFill>
                  <a:schemeClr val="folHlink"/>
                </a:solidFill>
                <a:ln w="9525">
                  <a:solidFill>
                    <a:schemeClr val="accent2"/>
                  </a:solidFill>
                  <a:round/>
                  <a:headEnd/>
                  <a:tailEnd/>
                </a:ln>
              </p:spPr>
              <p:txBody>
                <a:bodyPr wrap="none" anchor="ctr"/>
                <a:lstStyle/>
                <a:p>
                  <a:endParaRPr lang="en-US"/>
                </a:p>
              </p:txBody>
            </p:sp>
            <p:grpSp>
              <p:nvGrpSpPr>
                <p:cNvPr id="23" name="Group 368"/>
                <p:cNvGrpSpPr>
                  <a:grpSpLocks/>
                </p:cNvGrpSpPr>
                <p:nvPr/>
              </p:nvGrpSpPr>
              <p:grpSpPr bwMode="auto">
                <a:xfrm>
                  <a:off x="1111" y="2577"/>
                  <a:ext cx="126" cy="184"/>
                  <a:chOff x="1111" y="2577"/>
                  <a:chExt cx="126" cy="184"/>
                </a:xfrm>
              </p:grpSpPr>
              <p:sp>
                <p:nvSpPr>
                  <p:cNvPr id="3125" name="Oval 369"/>
                  <p:cNvSpPr>
                    <a:spLocks noChangeArrowheads="1"/>
                  </p:cNvSpPr>
                  <p:nvPr/>
                </p:nvSpPr>
                <p:spPr bwMode="auto">
                  <a:xfrm rot="16200000" flipV="1">
                    <a:off x="1150" y="2674"/>
                    <a:ext cx="48" cy="126"/>
                  </a:xfrm>
                  <a:prstGeom prst="ellipse">
                    <a:avLst/>
                  </a:prstGeom>
                  <a:solidFill>
                    <a:srgbClr val="FFCC00"/>
                  </a:solidFill>
                  <a:ln w="9525">
                    <a:solidFill>
                      <a:schemeClr val="accent2"/>
                    </a:solidFill>
                    <a:round/>
                    <a:headEnd/>
                    <a:tailEnd/>
                  </a:ln>
                </p:spPr>
                <p:txBody>
                  <a:bodyPr wrap="none" anchor="ctr"/>
                  <a:lstStyle/>
                  <a:p>
                    <a:endParaRPr lang="en-US"/>
                  </a:p>
                </p:txBody>
              </p:sp>
              <p:sp>
                <p:nvSpPr>
                  <p:cNvPr id="3126" name="Line 370"/>
                  <p:cNvSpPr>
                    <a:spLocks noChangeShapeType="1"/>
                  </p:cNvSpPr>
                  <p:nvPr/>
                </p:nvSpPr>
                <p:spPr bwMode="auto">
                  <a:xfrm flipH="1" flipV="1">
                    <a:off x="1147" y="2630"/>
                    <a:ext cx="22" cy="52"/>
                  </a:xfrm>
                  <a:prstGeom prst="line">
                    <a:avLst/>
                  </a:prstGeom>
                  <a:noFill/>
                  <a:ln w="9525">
                    <a:solidFill>
                      <a:schemeClr val="accent2"/>
                    </a:solidFill>
                    <a:round/>
                    <a:headEnd/>
                    <a:tailEnd/>
                  </a:ln>
                </p:spPr>
                <p:txBody>
                  <a:bodyPr wrap="none" anchor="ctr"/>
                  <a:lstStyle/>
                  <a:p>
                    <a:endParaRPr lang="en-US"/>
                  </a:p>
                </p:txBody>
              </p:sp>
              <p:sp>
                <p:nvSpPr>
                  <p:cNvPr id="3127" name="Line 371"/>
                  <p:cNvSpPr>
                    <a:spLocks noChangeShapeType="1"/>
                  </p:cNvSpPr>
                  <p:nvPr/>
                </p:nvSpPr>
                <p:spPr bwMode="auto">
                  <a:xfrm flipH="1" flipV="1">
                    <a:off x="1168" y="2617"/>
                    <a:ext cx="3" cy="56"/>
                  </a:xfrm>
                  <a:prstGeom prst="line">
                    <a:avLst/>
                  </a:prstGeom>
                  <a:noFill/>
                  <a:ln w="9525">
                    <a:solidFill>
                      <a:schemeClr val="accent2"/>
                    </a:solidFill>
                    <a:round/>
                    <a:headEnd/>
                    <a:tailEnd/>
                  </a:ln>
                </p:spPr>
                <p:txBody>
                  <a:bodyPr wrap="none" anchor="ctr"/>
                  <a:lstStyle/>
                  <a:p>
                    <a:endParaRPr lang="en-US"/>
                  </a:p>
                </p:txBody>
              </p:sp>
              <p:sp>
                <p:nvSpPr>
                  <p:cNvPr id="3128" name="Line 372"/>
                  <p:cNvSpPr>
                    <a:spLocks noChangeShapeType="1"/>
                  </p:cNvSpPr>
                  <p:nvPr/>
                </p:nvSpPr>
                <p:spPr bwMode="auto">
                  <a:xfrm flipV="1">
                    <a:off x="1182" y="2577"/>
                    <a:ext cx="19" cy="99"/>
                  </a:xfrm>
                  <a:prstGeom prst="line">
                    <a:avLst/>
                  </a:prstGeom>
                  <a:noFill/>
                  <a:ln w="9525">
                    <a:solidFill>
                      <a:schemeClr val="accent2"/>
                    </a:solidFill>
                    <a:round/>
                    <a:headEnd/>
                    <a:tailEnd/>
                  </a:ln>
                </p:spPr>
                <p:txBody>
                  <a:bodyPr wrap="none" anchor="ctr"/>
                  <a:lstStyle/>
                  <a:p>
                    <a:endParaRPr lang="en-US"/>
                  </a:p>
                </p:txBody>
              </p:sp>
            </p:grpSp>
          </p:grpSp>
          <p:sp>
            <p:nvSpPr>
              <p:cNvPr id="3111" name="Line 373"/>
              <p:cNvSpPr>
                <a:spLocks noChangeShapeType="1"/>
              </p:cNvSpPr>
              <p:nvPr/>
            </p:nvSpPr>
            <p:spPr bwMode="auto">
              <a:xfrm flipH="1">
                <a:off x="2362" y="1444"/>
                <a:ext cx="52" cy="97"/>
              </a:xfrm>
              <a:prstGeom prst="line">
                <a:avLst/>
              </a:prstGeom>
              <a:noFill/>
              <a:ln w="38100">
                <a:solidFill>
                  <a:schemeClr val="accent2"/>
                </a:solidFill>
                <a:round/>
                <a:headEnd/>
                <a:tailEnd/>
              </a:ln>
            </p:spPr>
            <p:txBody>
              <a:bodyPr wrap="none" anchor="ctr"/>
              <a:lstStyle/>
              <a:p>
                <a:endParaRPr lang="en-US"/>
              </a:p>
            </p:txBody>
          </p:sp>
          <p:sp>
            <p:nvSpPr>
              <p:cNvPr id="3112" name="Oval 374"/>
              <p:cNvSpPr>
                <a:spLocks noChangeArrowheads="1"/>
              </p:cNvSpPr>
              <p:nvPr/>
            </p:nvSpPr>
            <p:spPr bwMode="auto">
              <a:xfrm>
                <a:off x="2473" y="1212"/>
                <a:ext cx="188" cy="164"/>
              </a:xfrm>
              <a:prstGeom prst="ellipse">
                <a:avLst/>
              </a:prstGeom>
              <a:solidFill>
                <a:srgbClr val="CF01EB"/>
              </a:solidFill>
              <a:ln w="9525">
                <a:round/>
                <a:headEnd/>
                <a:tailEnd/>
              </a:ln>
              <a:scene3d>
                <a:camera prst="legacyPerspectiveFront">
                  <a:rot lat="20099998" lon="20099998" rev="0"/>
                </a:camera>
                <a:lightRig rig="legacyFlat2" dir="t"/>
              </a:scene3d>
              <a:sp3d extrusionH="430200" prstMaterial="legacyMatte">
                <a:bevelT w="13500" h="13500" prst="angle"/>
                <a:bevelB w="13500" h="13500" prst="angle"/>
                <a:extrusionClr>
                  <a:srgbClr val="EB60FE"/>
                </a:extrusionClr>
              </a:sp3d>
            </p:spPr>
            <p:txBody>
              <a:bodyPr wrap="none" anchor="ctr">
                <a:flatTx/>
              </a:bodyPr>
              <a:lstStyle/>
              <a:p>
                <a:endParaRPr lang="en-US"/>
              </a:p>
            </p:txBody>
          </p:sp>
          <p:sp>
            <p:nvSpPr>
              <p:cNvPr id="3113" name="Text Box 375"/>
              <p:cNvSpPr txBox="1">
                <a:spLocks noChangeArrowheads="1"/>
              </p:cNvSpPr>
              <p:nvPr/>
            </p:nvSpPr>
            <p:spPr bwMode="auto">
              <a:xfrm>
                <a:off x="4335" y="2760"/>
                <a:ext cx="1136" cy="217"/>
              </a:xfrm>
              <a:prstGeom prst="rect">
                <a:avLst/>
              </a:prstGeom>
              <a:noFill/>
              <a:ln w="9525">
                <a:noFill/>
                <a:miter lim="800000"/>
                <a:headEnd/>
                <a:tailEnd/>
              </a:ln>
            </p:spPr>
            <p:txBody>
              <a:bodyPr wrap="none">
                <a:spAutoFit/>
              </a:bodyPr>
              <a:lstStyle/>
              <a:p>
                <a:pPr>
                  <a:lnSpc>
                    <a:spcPct val="100000"/>
                  </a:lnSpc>
                </a:pPr>
                <a:r>
                  <a:rPr lang="en-US" sz="1500" dirty="0">
                    <a:solidFill>
                      <a:schemeClr val="accent2"/>
                    </a:solidFill>
                    <a:latin typeface="Arial" pitchFamily="34" charset="0"/>
                  </a:rPr>
                  <a:t>Modular elements</a:t>
                </a:r>
              </a:p>
            </p:txBody>
          </p:sp>
          <p:sp>
            <p:nvSpPr>
              <p:cNvPr id="3114" name="Text Box 376"/>
              <p:cNvSpPr txBox="1">
                <a:spLocks noChangeArrowheads="1"/>
              </p:cNvSpPr>
              <p:nvPr/>
            </p:nvSpPr>
            <p:spPr bwMode="auto">
              <a:xfrm>
                <a:off x="2829" y="981"/>
                <a:ext cx="1148" cy="217"/>
              </a:xfrm>
              <a:prstGeom prst="rect">
                <a:avLst/>
              </a:prstGeom>
              <a:noFill/>
              <a:ln w="9525">
                <a:noFill/>
                <a:miter lim="800000"/>
                <a:headEnd/>
                <a:tailEnd/>
              </a:ln>
            </p:spPr>
            <p:txBody>
              <a:bodyPr wrap="none">
                <a:spAutoFit/>
              </a:bodyPr>
              <a:lstStyle/>
              <a:p>
                <a:pPr>
                  <a:lnSpc>
                    <a:spcPct val="100000"/>
                  </a:lnSpc>
                </a:pPr>
                <a:r>
                  <a:rPr lang="en-US" sz="1500" dirty="0">
                    <a:solidFill>
                      <a:schemeClr val="accent2"/>
                    </a:solidFill>
                    <a:latin typeface="Arial" pitchFamily="34" charset="0"/>
                  </a:rPr>
                  <a:t>Dock for elements</a:t>
                </a:r>
              </a:p>
            </p:txBody>
          </p:sp>
          <p:sp>
            <p:nvSpPr>
              <p:cNvPr id="3115" name="Text Box 377"/>
              <p:cNvSpPr txBox="1">
                <a:spLocks noChangeArrowheads="1"/>
              </p:cNvSpPr>
              <p:nvPr/>
            </p:nvSpPr>
            <p:spPr bwMode="auto">
              <a:xfrm>
                <a:off x="1671" y="3388"/>
                <a:ext cx="1128" cy="217"/>
              </a:xfrm>
              <a:prstGeom prst="rect">
                <a:avLst/>
              </a:prstGeom>
              <a:noFill/>
              <a:ln w="9525">
                <a:noFill/>
                <a:miter lim="800000"/>
                <a:headEnd/>
                <a:tailEnd/>
              </a:ln>
            </p:spPr>
            <p:txBody>
              <a:bodyPr wrap="none">
                <a:spAutoFit/>
              </a:bodyPr>
              <a:lstStyle/>
              <a:p>
                <a:pPr>
                  <a:lnSpc>
                    <a:spcPct val="100000"/>
                  </a:lnSpc>
                </a:pPr>
                <a:r>
                  <a:rPr lang="en-US" sz="1500" dirty="0">
                    <a:solidFill>
                      <a:schemeClr val="accent2"/>
                    </a:solidFill>
                    <a:latin typeface="Arial" pitchFamily="34" charset="0"/>
                  </a:rPr>
                  <a:t>Command/control</a:t>
                </a:r>
              </a:p>
            </p:txBody>
          </p:sp>
          <p:sp>
            <p:nvSpPr>
              <p:cNvPr id="3116" name="Text Box 378"/>
              <p:cNvSpPr txBox="1">
                <a:spLocks noChangeArrowheads="1"/>
              </p:cNvSpPr>
              <p:nvPr/>
            </p:nvSpPr>
            <p:spPr bwMode="auto">
              <a:xfrm>
                <a:off x="1341" y="884"/>
                <a:ext cx="1256" cy="217"/>
              </a:xfrm>
              <a:prstGeom prst="rect">
                <a:avLst/>
              </a:prstGeom>
              <a:noFill/>
              <a:ln w="9525">
                <a:noFill/>
                <a:miter lim="800000"/>
                <a:headEnd/>
                <a:tailEnd/>
              </a:ln>
            </p:spPr>
            <p:txBody>
              <a:bodyPr wrap="none">
                <a:spAutoFit/>
              </a:bodyPr>
              <a:lstStyle/>
              <a:p>
                <a:pPr>
                  <a:lnSpc>
                    <a:spcPct val="100000"/>
                  </a:lnSpc>
                </a:pPr>
                <a:r>
                  <a:rPr lang="en-US" sz="1500" dirty="0">
                    <a:solidFill>
                      <a:schemeClr val="accent2"/>
                    </a:solidFill>
                    <a:latin typeface="Arial" pitchFamily="34" charset="0"/>
                  </a:rPr>
                  <a:t>Multifunction sensor</a:t>
                </a:r>
              </a:p>
            </p:txBody>
          </p:sp>
          <p:sp>
            <p:nvSpPr>
              <p:cNvPr id="3117" name="Line 379"/>
              <p:cNvSpPr>
                <a:spLocks noChangeShapeType="1"/>
              </p:cNvSpPr>
              <p:nvPr/>
            </p:nvSpPr>
            <p:spPr bwMode="auto">
              <a:xfrm>
                <a:off x="2049" y="1084"/>
                <a:ext cx="359" cy="225"/>
              </a:xfrm>
              <a:prstGeom prst="line">
                <a:avLst/>
              </a:prstGeom>
              <a:noFill/>
              <a:ln w="38100">
                <a:solidFill>
                  <a:schemeClr val="accent2"/>
                </a:solidFill>
                <a:round/>
                <a:headEnd/>
                <a:tailEnd type="triangle" w="med" len="med"/>
              </a:ln>
            </p:spPr>
            <p:txBody>
              <a:bodyPr wrap="none" anchor="ctr"/>
              <a:lstStyle/>
              <a:p>
                <a:endParaRPr lang="en-US"/>
              </a:p>
            </p:txBody>
          </p:sp>
          <p:sp>
            <p:nvSpPr>
              <p:cNvPr id="3118" name="Line 380"/>
              <p:cNvSpPr>
                <a:spLocks noChangeShapeType="1"/>
              </p:cNvSpPr>
              <p:nvPr/>
            </p:nvSpPr>
            <p:spPr bwMode="auto">
              <a:xfrm>
                <a:off x="740" y="2183"/>
                <a:ext cx="337" cy="270"/>
              </a:xfrm>
              <a:prstGeom prst="line">
                <a:avLst/>
              </a:prstGeom>
              <a:noFill/>
              <a:ln w="9525">
                <a:solidFill>
                  <a:schemeClr val="accent2"/>
                </a:solidFill>
                <a:round/>
                <a:headEnd/>
                <a:tailEnd type="triangle" w="med" len="med"/>
              </a:ln>
            </p:spPr>
            <p:txBody>
              <a:bodyPr wrap="none" anchor="ctr"/>
              <a:lstStyle/>
              <a:p>
                <a:endParaRPr lang="en-US"/>
              </a:p>
            </p:txBody>
          </p:sp>
          <p:sp>
            <p:nvSpPr>
              <p:cNvPr id="3119" name="Line 381"/>
              <p:cNvSpPr>
                <a:spLocks noChangeShapeType="1"/>
              </p:cNvSpPr>
              <p:nvPr/>
            </p:nvSpPr>
            <p:spPr bwMode="auto">
              <a:xfrm flipH="1">
                <a:off x="2886" y="1166"/>
                <a:ext cx="366" cy="1010"/>
              </a:xfrm>
              <a:prstGeom prst="line">
                <a:avLst/>
              </a:prstGeom>
              <a:noFill/>
              <a:ln w="9525">
                <a:solidFill>
                  <a:schemeClr val="accent2"/>
                </a:solidFill>
                <a:round/>
                <a:headEnd/>
                <a:tailEnd type="triangle" w="med" len="med"/>
              </a:ln>
            </p:spPr>
            <p:txBody>
              <a:bodyPr wrap="none" anchor="ctr"/>
              <a:lstStyle/>
              <a:p>
                <a:endParaRPr lang="en-US"/>
              </a:p>
            </p:txBody>
          </p:sp>
          <p:sp>
            <p:nvSpPr>
              <p:cNvPr id="3120" name="Line 382"/>
              <p:cNvSpPr>
                <a:spLocks noChangeShapeType="1"/>
              </p:cNvSpPr>
              <p:nvPr/>
            </p:nvSpPr>
            <p:spPr bwMode="auto">
              <a:xfrm flipV="1">
                <a:off x="4576" y="1914"/>
                <a:ext cx="262" cy="875"/>
              </a:xfrm>
              <a:prstGeom prst="line">
                <a:avLst/>
              </a:prstGeom>
              <a:noFill/>
              <a:ln w="9525">
                <a:solidFill>
                  <a:schemeClr val="accent2"/>
                </a:solidFill>
                <a:round/>
                <a:headEnd/>
                <a:tailEnd type="triangle" w="med" len="med"/>
              </a:ln>
            </p:spPr>
            <p:txBody>
              <a:bodyPr wrap="none" anchor="ctr"/>
              <a:lstStyle/>
              <a:p>
                <a:endParaRPr lang="en-US"/>
              </a:p>
            </p:txBody>
          </p:sp>
          <p:sp>
            <p:nvSpPr>
              <p:cNvPr id="3121" name="Line 383"/>
              <p:cNvSpPr>
                <a:spLocks noChangeShapeType="1"/>
              </p:cNvSpPr>
              <p:nvPr/>
            </p:nvSpPr>
            <p:spPr bwMode="auto">
              <a:xfrm flipH="1" flipV="1">
                <a:off x="3798" y="2625"/>
                <a:ext cx="712" cy="232"/>
              </a:xfrm>
              <a:prstGeom prst="line">
                <a:avLst/>
              </a:prstGeom>
              <a:noFill/>
              <a:ln w="9525">
                <a:solidFill>
                  <a:schemeClr val="accent2"/>
                </a:solidFill>
                <a:round/>
                <a:headEnd/>
                <a:tailEnd type="triangle" w="med" len="med"/>
              </a:ln>
            </p:spPr>
            <p:txBody>
              <a:bodyPr wrap="none" anchor="ctr"/>
              <a:lstStyle/>
              <a:p>
                <a:endParaRPr lang="en-US"/>
              </a:p>
            </p:txBody>
          </p:sp>
          <p:sp>
            <p:nvSpPr>
              <p:cNvPr id="3122" name="Line 384"/>
              <p:cNvSpPr>
                <a:spLocks noChangeShapeType="1"/>
              </p:cNvSpPr>
              <p:nvPr/>
            </p:nvSpPr>
            <p:spPr bwMode="auto">
              <a:xfrm flipH="1" flipV="1">
                <a:off x="2079" y="3021"/>
                <a:ext cx="209" cy="434"/>
              </a:xfrm>
              <a:prstGeom prst="line">
                <a:avLst/>
              </a:prstGeom>
              <a:noFill/>
              <a:ln w="9525">
                <a:solidFill>
                  <a:schemeClr val="accent2"/>
                </a:solidFill>
                <a:round/>
                <a:headEnd/>
                <a:tailEnd type="triangle" w="med" len="med"/>
              </a:ln>
            </p:spPr>
            <p:txBody>
              <a:bodyPr wrap="none" anchor="ctr"/>
              <a:lstStyle/>
              <a:p>
                <a:endParaRPr lang="en-US"/>
              </a:p>
            </p:txBody>
          </p:sp>
        </p:grpSp>
      </p:grpSp>
      <p:sp>
        <p:nvSpPr>
          <p:cNvPr id="3078" name="Rectangle 385"/>
          <p:cNvSpPr>
            <a:spLocks noChangeArrowheads="1"/>
          </p:cNvSpPr>
          <p:nvPr/>
        </p:nvSpPr>
        <p:spPr bwMode="auto">
          <a:xfrm>
            <a:off x="4354286" y="5572125"/>
            <a:ext cx="4644571" cy="928688"/>
          </a:xfrm>
          <a:prstGeom prst="rect">
            <a:avLst/>
          </a:prstGeom>
          <a:gradFill rotWithShape="0">
            <a:gsLst>
              <a:gs pos="0">
                <a:srgbClr val="A99A52"/>
              </a:gs>
              <a:gs pos="50000">
                <a:srgbClr val="FFE87C"/>
              </a:gs>
              <a:gs pos="100000">
                <a:srgbClr val="A99A52"/>
              </a:gs>
            </a:gsLst>
            <a:lin ang="18900000" scaled="1"/>
          </a:gradFill>
          <a:ln w="12700">
            <a:solidFill>
              <a:schemeClr val="accent2"/>
            </a:solidFill>
            <a:miter lim="800000"/>
            <a:headEnd/>
            <a:tailEnd/>
          </a:ln>
        </p:spPr>
        <p:txBody>
          <a:bodyPr lIns="86493" tIns="43247" rIns="86493" bIns="43247" anchor="ctr"/>
          <a:lstStyle/>
          <a:p>
            <a:r>
              <a:rPr lang="en-US">
                <a:solidFill>
                  <a:schemeClr val="accent2"/>
                </a:solidFill>
              </a:rPr>
              <a:t>I understand the solution, but what’s the problem?</a:t>
            </a:r>
          </a:p>
        </p:txBody>
      </p:sp>
      <p:sp>
        <p:nvSpPr>
          <p:cNvPr id="199" name="Subtitle 198"/>
          <p:cNvSpPr>
            <a:spLocks noGrp="1"/>
          </p:cNvSpPr>
          <p:nvPr>
            <p:ph type="subTitle"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title"/>
          </p:nvPr>
        </p:nvSpPr>
        <p:spPr/>
        <p:txBody>
          <a:bodyPr/>
          <a:lstStyle/>
          <a:p>
            <a:pPr eaLnBrk="1" hangingPunct="1"/>
            <a:r>
              <a:rPr lang="en-US" sz="2500" dirty="0" smtClean="0"/>
              <a:t>Review - The product life cycle,</a:t>
            </a:r>
            <a:br>
              <a:rPr lang="en-US" sz="2500" dirty="0" smtClean="0"/>
            </a:br>
            <a:r>
              <a:rPr lang="en-US" sz="2500" dirty="0" smtClean="0"/>
              <a:t>technical activities &amp; interactions</a:t>
            </a:r>
          </a:p>
        </p:txBody>
      </p:sp>
      <p:sp>
        <p:nvSpPr>
          <p:cNvPr id="4099" name="Text Box 8"/>
          <p:cNvSpPr txBox="1">
            <a:spLocks noChangeArrowheads="1"/>
          </p:cNvSpPr>
          <p:nvPr/>
        </p:nvSpPr>
        <p:spPr bwMode="auto">
          <a:xfrm>
            <a:off x="798286" y="6286500"/>
            <a:ext cx="7381905" cy="364338"/>
          </a:xfrm>
          <a:prstGeom prst="rect">
            <a:avLst/>
          </a:prstGeom>
          <a:solidFill>
            <a:srgbClr val="FFCC00"/>
          </a:solidFill>
          <a:ln w="12700">
            <a:solidFill>
              <a:schemeClr val="accent2"/>
            </a:solidFill>
            <a:miter lim="800000"/>
            <a:headEnd/>
            <a:tailEnd/>
          </a:ln>
        </p:spPr>
        <p:txBody>
          <a:bodyPr wrap="none" lIns="86493" tIns="43247" rIns="86493" bIns="43247">
            <a:spAutoFit/>
          </a:bodyPr>
          <a:lstStyle/>
          <a:p>
            <a:r>
              <a:rPr lang="en-US">
                <a:solidFill>
                  <a:schemeClr val="accent2"/>
                </a:solidFill>
              </a:rPr>
              <a:t>Blanchard &amp; Fabrycky, Systems Engineering and Analysis, 4</a:t>
            </a:r>
            <a:r>
              <a:rPr lang="en-US" baseline="30000">
                <a:solidFill>
                  <a:schemeClr val="accent2"/>
                </a:solidFill>
              </a:rPr>
              <a:t>th</a:t>
            </a:r>
            <a:r>
              <a:rPr lang="en-US">
                <a:solidFill>
                  <a:schemeClr val="accent2"/>
                </a:solidFill>
              </a:rPr>
              <a:t> Edition, pp. 1-51</a:t>
            </a:r>
          </a:p>
        </p:txBody>
      </p:sp>
      <p:sp>
        <p:nvSpPr>
          <p:cNvPr id="4100" name="AutoShape 9"/>
          <p:cNvSpPr>
            <a:spLocks noChangeArrowheads="1"/>
          </p:cNvSpPr>
          <p:nvPr/>
        </p:nvSpPr>
        <p:spPr bwMode="auto">
          <a:xfrm>
            <a:off x="943429" y="1857375"/>
            <a:ext cx="7692571" cy="2000250"/>
          </a:xfrm>
          <a:prstGeom prst="rightArrow">
            <a:avLst>
              <a:gd name="adj1" fmla="val 50000"/>
              <a:gd name="adj2" fmla="val 94643"/>
            </a:avLst>
          </a:prstGeom>
          <a:gradFill rotWithShape="0">
            <a:gsLst>
              <a:gs pos="0">
                <a:srgbClr val="A99A52"/>
              </a:gs>
              <a:gs pos="50000">
                <a:srgbClr val="FFE87C"/>
              </a:gs>
              <a:gs pos="100000">
                <a:srgbClr val="A99A52"/>
              </a:gs>
            </a:gsLst>
            <a:lin ang="18900000" scaled="1"/>
          </a:gradFill>
          <a:ln w="38100">
            <a:solidFill>
              <a:schemeClr val="accent2"/>
            </a:solidFill>
            <a:miter lim="800000"/>
            <a:headEnd/>
            <a:tailEnd/>
          </a:ln>
        </p:spPr>
        <p:txBody>
          <a:bodyPr wrap="none" lIns="86493" tIns="43247" rIns="86493" bIns="43247" anchor="ctr"/>
          <a:lstStyle/>
          <a:p>
            <a:endParaRPr lang="en-US"/>
          </a:p>
        </p:txBody>
      </p:sp>
      <p:sp>
        <p:nvSpPr>
          <p:cNvPr id="4101" name="Text Box 10"/>
          <p:cNvSpPr txBox="1">
            <a:spLocks noChangeArrowheads="1"/>
          </p:cNvSpPr>
          <p:nvPr/>
        </p:nvSpPr>
        <p:spPr bwMode="auto">
          <a:xfrm>
            <a:off x="435428" y="2143125"/>
            <a:ext cx="473227" cy="1687777"/>
          </a:xfrm>
          <a:prstGeom prst="rect">
            <a:avLst/>
          </a:prstGeom>
          <a:noFill/>
          <a:ln w="12700">
            <a:noFill/>
            <a:miter lim="800000"/>
            <a:headEnd/>
            <a:tailEnd/>
          </a:ln>
        </p:spPr>
        <p:txBody>
          <a:bodyPr lIns="86493" tIns="43247" rIns="86493" bIns="43247">
            <a:spAutoFit/>
          </a:bodyPr>
          <a:lstStyle/>
          <a:p>
            <a:r>
              <a:rPr lang="en-US" sz="2600" dirty="0">
                <a:solidFill>
                  <a:schemeClr val="accent2"/>
                </a:solidFill>
              </a:rPr>
              <a:t>Need</a:t>
            </a:r>
          </a:p>
        </p:txBody>
      </p:sp>
      <p:sp>
        <p:nvSpPr>
          <p:cNvPr id="4102" name="Rectangle 11"/>
          <p:cNvSpPr>
            <a:spLocks noChangeArrowheads="1"/>
          </p:cNvSpPr>
          <p:nvPr/>
        </p:nvSpPr>
        <p:spPr bwMode="auto">
          <a:xfrm>
            <a:off x="1016000" y="2357437"/>
            <a:ext cx="1524000" cy="928688"/>
          </a:xfrm>
          <a:prstGeom prst="rect">
            <a:avLst/>
          </a:prstGeom>
          <a:noFill/>
          <a:ln w="12700">
            <a:noFill/>
            <a:miter lim="800000"/>
            <a:headEnd/>
            <a:tailEnd/>
          </a:ln>
        </p:spPr>
        <p:txBody>
          <a:bodyPr lIns="86493" tIns="43247" rIns="86493" bIns="43247" anchor="ctr"/>
          <a:lstStyle/>
          <a:p>
            <a:r>
              <a:rPr lang="en-US">
                <a:solidFill>
                  <a:schemeClr val="accent2"/>
                </a:solidFill>
              </a:rPr>
              <a:t>Conceptual &amp; preliminary design</a:t>
            </a:r>
          </a:p>
        </p:txBody>
      </p:sp>
      <p:sp>
        <p:nvSpPr>
          <p:cNvPr id="4103" name="Rectangle 12"/>
          <p:cNvSpPr>
            <a:spLocks noChangeArrowheads="1"/>
          </p:cNvSpPr>
          <p:nvPr/>
        </p:nvSpPr>
        <p:spPr bwMode="auto">
          <a:xfrm>
            <a:off x="2540000" y="2357437"/>
            <a:ext cx="1524000" cy="928688"/>
          </a:xfrm>
          <a:prstGeom prst="rect">
            <a:avLst/>
          </a:prstGeom>
          <a:noFill/>
          <a:ln w="12700">
            <a:noFill/>
            <a:miter lim="800000"/>
            <a:headEnd/>
            <a:tailEnd/>
          </a:ln>
        </p:spPr>
        <p:txBody>
          <a:bodyPr lIns="86493" tIns="43247" rIns="86493" bIns="43247" anchor="ctr"/>
          <a:lstStyle/>
          <a:p>
            <a:r>
              <a:rPr lang="en-US">
                <a:solidFill>
                  <a:schemeClr val="accent2"/>
                </a:solidFill>
              </a:rPr>
              <a:t>Detail design and development</a:t>
            </a:r>
          </a:p>
        </p:txBody>
      </p:sp>
      <p:sp>
        <p:nvSpPr>
          <p:cNvPr id="4104" name="Rectangle 13"/>
          <p:cNvSpPr>
            <a:spLocks noChangeArrowheads="1"/>
          </p:cNvSpPr>
          <p:nvPr/>
        </p:nvSpPr>
        <p:spPr bwMode="auto">
          <a:xfrm>
            <a:off x="4064000" y="2357437"/>
            <a:ext cx="1524000" cy="928688"/>
          </a:xfrm>
          <a:prstGeom prst="rect">
            <a:avLst/>
          </a:prstGeom>
          <a:noFill/>
          <a:ln w="12700">
            <a:noFill/>
            <a:miter lim="800000"/>
            <a:headEnd/>
            <a:tailEnd/>
          </a:ln>
        </p:spPr>
        <p:txBody>
          <a:bodyPr lIns="86493" tIns="43247" rIns="86493" bIns="43247" anchor="ctr"/>
          <a:lstStyle/>
          <a:p>
            <a:r>
              <a:rPr lang="en-US">
                <a:solidFill>
                  <a:schemeClr val="accent2"/>
                </a:solidFill>
              </a:rPr>
              <a:t>Production and construction</a:t>
            </a:r>
          </a:p>
        </p:txBody>
      </p:sp>
      <p:sp>
        <p:nvSpPr>
          <p:cNvPr id="4105" name="Rectangle 15"/>
          <p:cNvSpPr>
            <a:spLocks noChangeArrowheads="1"/>
          </p:cNvSpPr>
          <p:nvPr/>
        </p:nvSpPr>
        <p:spPr bwMode="auto">
          <a:xfrm>
            <a:off x="5660572" y="2357437"/>
            <a:ext cx="1886857" cy="928688"/>
          </a:xfrm>
          <a:prstGeom prst="rect">
            <a:avLst/>
          </a:prstGeom>
          <a:noFill/>
          <a:ln w="12700">
            <a:noFill/>
            <a:miter lim="800000"/>
            <a:headEnd/>
            <a:tailEnd/>
          </a:ln>
        </p:spPr>
        <p:txBody>
          <a:bodyPr lIns="86493" tIns="43247" rIns="86493" bIns="43247" anchor="ctr"/>
          <a:lstStyle/>
          <a:p>
            <a:r>
              <a:rPr lang="en-US">
                <a:solidFill>
                  <a:schemeClr val="accent2"/>
                </a:solidFill>
              </a:rPr>
              <a:t>Product use, support, phase-out, disposal</a:t>
            </a:r>
          </a:p>
        </p:txBody>
      </p:sp>
      <p:sp>
        <p:nvSpPr>
          <p:cNvPr id="4106" name="Line 16"/>
          <p:cNvSpPr>
            <a:spLocks noChangeShapeType="1"/>
          </p:cNvSpPr>
          <p:nvPr/>
        </p:nvSpPr>
        <p:spPr bwMode="auto">
          <a:xfrm>
            <a:off x="943429" y="1571625"/>
            <a:ext cx="0" cy="642938"/>
          </a:xfrm>
          <a:prstGeom prst="line">
            <a:avLst/>
          </a:prstGeom>
          <a:noFill/>
          <a:ln w="38100">
            <a:solidFill>
              <a:schemeClr val="accent2"/>
            </a:solidFill>
            <a:round/>
            <a:headEnd/>
            <a:tailEnd/>
          </a:ln>
        </p:spPr>
        <p:txBody>
          <a:bodyPr wrap="none" lIns="86493" tIns="43247" rIns="86493" bIns="43247" anchor="ctr"/>
          <a:lstStyle/>
          <a:p>
            <a:endParaRPr lang="en-US"/>
          </a:p>
        </p:txBody>
      </p:sp>
      <p:sp>
        <p:nvSpPr>
          <p:cNvPr id="4107" name="Line 17"/>
          <p:cNvSpPr>
            <a:spLocks noChangeShapeType="1"/>
          </p:cNvSpPr>
          <p:nvPr/>
        </p:nvSpPr>
        <p:spPr bwMode="auto">
          <a:xfrm>
            <a:off x="5515429" y="1571625"/>
            <a:ext cx="0" cy="642938"/>
          </a:xfrm>
          <a:prstGeom prst="line">
            <a:avLst/>
          </a:prstGeom>
          <a:noFill/>
          <a:ln w="38100">
            <a:solidFill>
              <a:schemeClr val="accent2"/>
            </a:solidFill>
            <a:round/>
            <a:headEnd/>
            <a:tailEnd/>
          </a:ln>
        </p:spPr>
        <p:txBody>
          <a:bodyPr wrap="none" lIns="86493" tIns="43247" rIns="86493" bIns="43247" anchor="ctr"/>
          <a:lstStyle/>
          <a:p>
            <a:endParaRPr lang="en-US"/>
          </a:p>
        </p:txBody>
      </p:sp>
      <p:sp>
        <p:nvSpPr>
          <p:cNvPr id="4108" name="Line 18"/>
          <p:cNvSpPr>
            <a:spLocks noChangeShapeType="1"/>
          </p:cNvSpPr>
          <p:nvPr/>
        </p:nvSpPr>
        <p:spPr bwMode="auto">
          <a:xfrm>
            <a:off x="8563429" y="1643062"/>
            <a:ext cx="0" cy="642938"/>
          </a:xfrm>
          <a:prstGeom prst="line">
            <a:avLst/>
          </a:prstGeom>
          <a:noFill/>
          <a:ln w="38100">
            <a:solidFill>
              <a:schemeClr val="accent2"/>
            </a:solidFill>
            <a:round/>
            <a:headEnd/>
            <a:tailEnd/>
          </a:ln>
        </p:spPr>
        <p:txBody>
          <a:bodyPr wrap="none" lIns="86493" tIns="43247" rIns="86493" bIns="43247" anchor="ctr"/>
          <a:lstStyle/>
          <a:p>
            <a:endParaRPr lang="en-US"/>
          </a:p>
        </p:txBody>
      </p:sp>
      <p:sp>
        <p:nvSpPr>
          <p:cNvPr id="4109" name="Text Box 19"/>
          <p:cNvSpPr txBox="1">
            <a:spLocks noChangeArrowheads="1"/>
          </p:cNvSpPr>
          <p:nvPr/>
        </p:nvSpPr>
        <p:spPr bwMode="auto">
          <a:xfrm>
            <a:off x="1741715" y="1705571"/>
            <a:ext cx="2585357" cy="487448"/>
          </a:xfrm>
          <a:prstGeom prst="rect">
            <a:avLst/>
          </a:prstGeom>
          <a:noFill/>
          <a:ln w="12700">
            <a:noFill/>
            <a:miter lim="800000"/>
            <a:headEnd/>
            <a:tailEnd/>
          </a:ln>
        </p:spPr>
        <p:txBody>
          <a:bodyPr lIns="86493" tIns="43247" rIns="86493" bIns="43247">
            <a:spAutoFit/>
          </a:bodyPr>
          <a:lstStyle/>
          <a:p>
            <a:r>
              <a:rPr lang="en-US" sz="2600" dirty="0">
                <a:solidFill>
                  <a:schemeClr val="accent2"/>
                </a:solidFill>
              </a:rPr>
              <a:t>Acquisition phase</a:t>
            </a:r>
          </a:p>
        </p:txBody>
      </p:sp>
      <p:sp>
        <p:nvSpPr>
          <p:cNvPr id="4110" name="Line 20"/>
          <p:cNvSpPr>
            <a:spLocks noChangeShapeType="1"/>
          </p:cNvSpPr>
          <p:nvPr/>
        </p:nvSpPr>
        <p:spPr bwMode="auto">
          <a:xfrm flipH="1">
            <a:off x="943428" y="1928813"/>
            <a:ext cx="798286" cy="0"/>
          </a:xfrm>
          <a:prstGeom prst="line">
            <a:avLst/>
          </a:prstGeom>
          <a:noFill/>
          <a:ln w="57150">
            <a:solidFill>
              <a:schemeClr val="accent2"/>
            </a:solidFill>
            <a:round/>
            <a:headEnd/>
            <a:tailEnd type="triangle" w="med" len="med"/>
          </a:ln>
        </p:spPr>
        <p:txBody>
          <a:bodyPr wrap="none" lIns="86493" tIns="43247" rIns="86493" bIns="43247" anchor="ctr"/>
          <a:lstStyle/>
          <a:p>
            <a:endParaRPr lang="en-US"/>
          </a:p>
        </p:txBody>
      </p:sp>
      <p:sp>
        <p:nvSpPr>
          <p:cNvPr id="4111" name="Line 21"/>
          <p:cNvSpPr>
            <a:spLocks noChangeShapeType="1"/>
          </p:cNvSpPr>
          <p:nvPr/>
        </p:nvSpPr>
        <p:spPr bwMode="auto">
          <a:xfrm flipH="1">
            <a:off x="5515429" y="1857375"/>
            <a:ext cx="362857" cy="0"/>
          </a:xfrm>
          <a:prstGeom prst="line">
            <a:avLst/>
          </a:prstGeom>
          <a:noFill/>
          <a:ln w="57150">
            <a:solidFill>
              <a:schemeClr val="accent2"/>
            </a:solidFill>
            <a:round/>
            <a:headEnd/>
            <a:tailEnd type="triangle" w="med" len="med"/>
          </a:ln>
        </p:spPr>
        <p:txBody>
          <a:bodyPr wrap="none" lIns="86493" tIns="43247" rIns="86493" bIns="43247" anchor="ctr"/>
          <a:lstStyle/>
          <a:p>
            <a:endParaRPr lang="en-US"/>
          </a:p>
        </p:txBody>
      </p:sp>
      <p:sp>
        <p:nvSpPr>
          <p:cNvPr id="4112" name="Line 22"/>
          <p:cNvSpPr>
            <a:spLocks noChangeShapeType="1"/>
          </p:cNvSpPr>
          <p:nvPr/>
        </p:nvSpPr>
        <p:spPr bwMode="auto">
          <a:xfrm>
            <a:off x="4354286" y="1928813"/>
            <a:ext cx="1161143" cy="0"/>
          </a:xfrm>
          <a:prstGeom prst="line">
            <a:avLst/>
          </a:prstGeom>
          <a:noFill/>
          <a:ln w="57150">
            <a:solidFill>
              <a:schemeClr val="accent2"/>
            </a:solidFill>
            <a:round/>
            <a:headEnd/>
            <a:tailEnd type="triangle" w="med" len="med"/>
          </a:ln>
        </p:spPr>
        <p:txBody>
          <a:bodyPr wrap="none" lIns="86493" tIns="43247" rIns="86493" bIns="43247" anchor="ctr"/>
          <a:lstStyle/>
          <a:p>
            <a:endParaRPr lang="en-US"/>
          </a:p>
        </p:txBody>
      </p:sp>
      <p:sp>
        <p:nvSpPr>
          <p:cNvPr id="4113" name="Line 23"/>
          <p:cNvSpPr>
            <a:spLocks noChangeShapeType="1"/>
          </p:cNvSpPr>
          <p:nvPr/>
        </p:nvSpPr>
        <p:spPr bwMode="auto">
          <a:xfrm flipH="1">
            <a:off x="8128000" y="1857375"/>
            <a:ext cx="435429" cy="0"/>
          </a:xfrm>
          <a:prstGeom prst="line">
            <a:avLst/>
          </a:prstGeom>
          <a:noFill/>
          <a:ln w="57150">
            <a:solidFill>
              <a:schemeClr val="accent2"/>
            </a:solidFill>
            <a:round/>
            <a:headEnd type="triangle" w="med" len="med"/>
            <a:tailEnd/>
          </a:ln>
        </p:spPr>
        <p:txBody>
          <a:bodyPr wrap="none" lIns="86493" tIns="43247" rIns="86493" bIns="43247" anchor="ctr"/>
          <a:lstStyle/>
          <a:p>
            <a:endParaRPr lang="en-US"/>
          </a:p>
        </p:txBody>
      </p:sp>
      <p:sp>
        <p:nvSpPr>
          <p:cNvPr id="4114" name="Text Box 24"/>
          <p:cNvSpPr txBox="1">
            <a:spLocks noChangeArrowheads="1"/>
          </p:cNvSpPr>
          <p:nvPr/>
        </p:nvSpPr>
        <p:spPr bwMode="auto">
          <a:xfrm>
            <a:off x="5878286" y="1500188"/>
            <a:ext cx="2434333" cy="487448"/>
          </a:xfrm>
          <a:prstGeom prst="rect">
            <a:avLst/>
          </a:prstGeom>
          <a:noFill/>
          <a:ln w="12700">
            <a:noFill/>
            <a:miter lim="800000"/>
            <a:headEnd/>
            <a:tailEnd/>
          </a:ln>
        </p:spPr>
        <p:txBody>
          <a:bodyPr wrap="none" lIns="86493" tIns="43247" rIns="86493" bIns="43247">
            <a:spAutoFit/>
          </a:bodyPr>
          <a:lstStyle/>
          <a:p>
            <a:r>
              <a:rPr lang="en-US" sz="2600" dirty="0">
                <a:solidFill>
                  <a:schemeClr val="accent2"/>
                </a:solidFill>
              </a:rPr>
              <a:t>Utilization phase</a:t>
            </a:r>
          </a:p>
        </p:txBody>
      </p:sp>
      <p:sp>
        <p:nvSpPr>
          <p:cNvPr id="4115" name="Text Box 25"/>
          <p:cNvSpPr txBox="1">
            <a:spLocks noChangeArrowheads="1"/>
          </p:cNvSpPr>
          <p:nvPr/>
        </p:nvSpPr>
        <p:spPr bwMode="auto">
          <a:xfrm>
            <a:off x="2975429" y="3571876"/>
            <a:ext cx="3048000" cy="2703439"/>
          </a:xfrm>
          <a:prstGeom prst="rect">
            <a:avLst/>
          </a:prstGeom>
          <a:gradFill rotWithShape="1">
            <a:gsLst>
              <a:gs pos="0">
                <a:srgbClr val="FFCC00"/>
              </a:gs>
              <a:gs pos="100000">
                <a:srgbClr val="FFFF66"/>
              </a:gs>
            </a:gsLst>
            <a:lin ang="5400000" scaled="1"/>
          </a:gradFill>
          <a:ln w="12700">
            <a:solidFill>
              <a:schemeClr val="accent2"/>
            </a:solidFill>
            <a:miter lim="800000"/>
            <a:headEnd/>
            <a:tailEnd/>
          </a:ln>
        </p:spPr>
        <p:txBody>
          <a:bodyPr lIns="86493" tIns="43247" rIns="86493" bIns="43247">
            <a:spAutoFit/>
          </a:bodyPr>
          <a:lstStyle/>
          <a:p>
            <a:pPr marL="331858" indent="-331858">
              <a:tabLst>
                <a:tab pos="331858" algn="l"/>
              </a:tabLst>
            </a:pPr>
            <a:r>
              <a:rPr lang="en-US" sz="2600" dirty="0">
                <a:solidFill>
                  <a:schemeClr val="accent2"/>
                </a:solidFill>
              </a:rPr>
              <a:t>Conceptual design</a:t>
            </a:r>
          </a:p>
          <a:p>
            <a:pPr marL="331858" indent="-331858">
              <a:tabLst>
                <a:tab pos="331858" algn="l"/>
              </a:tabLst>
            </a:pPr>
            <a:r>
              <a:rPr lang="en-US" dirty="0">
                <a:solidFill>
                  <a:schemeClr val="accent2"/>
                </a:solidFill>
              </a:rPr>
              <a:t>Feasibility study</a:t>
            </a:r>
          </a:p>
          <a:p>
            <a:pPr marL="331858" indent="-331858">
              <a:tabLst>
                <a:tab pos="331858" algn="l"/>
              </a:tabLst>
            </a:pPr>
            <a:r>
              <a:rPr lang="en-US" dirty="0">
                <a:solidFill>
                  <a:schemeClr val="accent2"/>
                </a:solidFill>
              </a:rPr>
              <a:t>	---</a:t>
            </a:r>
            <a:r>
              <a:rPr lang="en-US" i="1" u="sng" dirty="0">
                <a:solidFill>
                  <a:srgbClr val="FF0000"/>
                </a:solidFill>
              </a:rPr>
              <a:t>Needs analysis</a:t>
            </a:r>
          </a:p>
          <a:p>
            <a:pPr marL="331858" indent="-331858">
              <a:tabLst>
                <a:tab pos="331858" algn="l"/>
              </a:tabLst>
            </a:pPr>
            <a:r>
              <a:rPr lang="en-US" dirty="0">
                <a:solidFill>
                  <a:schemeClr val="accent2"/>
                </a:solidFill>
              </a:rPr>
              <a:t>	---</a:t>
            </a:r>
            <a:r>
              <a:rPr lang="en-US" i="1" u="sng" dirty="0">
                <a:solidFill>
                  <a:srgbClr val="FF0000"/>
                </a:solidFill>
              </a:rPr>
              <a:t>System operational requirements</a:t>
            </a:r>
          </a:p>
          <a:p>
            <a:pPr marL="331858" indent="-331858">
              <a:tabLst>
                <a:tab pos="331858" algn="l"/>
              </a:tabLst>
            </a:pPr>
            <a:r>
              <a:rPr lang="en-US" dirty="0">
                <a:solidFill>
                  <a:schemeClr val="accent2"/>
                </a:solidFill>
              </a:rPr>
              <a:t>	System maintenance concept</a:t>
            </a:r>
          </a:p>
          <a:p>
            <a:pPr marL="331858" indent="-331858">
              <a:tabLst>
                <a:tab pos="331858" algn="l"/>
              </a:tabLst>
            </a:pPr>
            <a:r>
              <a:rPr lang="en-US" dirty="0">
                <a:solidFill>
                  <a:schemeClr val="accent2"/>
                </a:solidFill>
              </a:rPr>
              <a:t>	Functional requirements</a:t>
            </a:r>
          </a:p>
          <a:p>
            <a:pPr marL="331858" indent="-331858">
              <a:tabLst>
                <a:tab pos="331858" algn="l"/>
              </a:tabLst>
            </a:pPr>
            <a:r>
              <a:rPr lang="en-US" dirty="0">
                <a:solidFill>
                  <a:schemeClr val="accent2"/>
                </a:solidFill>
              </a:rPr>
              <a:t>Advanced product planning</a:t>
            </a:r>
          </a:p>
        </p:txBody>
      </p:sp>
      <p:sp>
        <p:nvSpPr>
          <p:cNvPr id="4116" name="AutoShape 26"/>
          <p:cNvSpPr>
            <a:spLocks noChangeArrowheads="1"/>
          </p:cNvSpPr>
          <p:nvPr/>
        </p:nvSpPr>
        <p:spPr bwMode="auto">
          <a:xfrm>
            <a:off x="725714" y="4071938"/>
            <a:ext cx="2249714" cy="857250"/>
          </a:xfrm>
          <a:prstGeom prst="rightArrow">
            <a:avLst>
              <a:gd name="adj1" fmla="val 50000"/>
              <a:gd name="adj2" fmla="val 64583"/>
            </a:avLst>
          </a:prstGeom>
          <a:gradFill rotWithShape="0">
            <a:gsLst>
              <a:gs pos="0">
                <a:srgbClr val="A99A52"/>
              </a:gs>
              <a:gs pos="50000">
                <a:srgbClr val="FFE87C"/>
              </a:gs>
              <a:gs pos="100000">
                <a:srgbClr val="A99A52"/>
              </a:gs>
            </a:gsLst>
            <a:lin ang="18900000" scaled="1"/>
          </a:gradFill>
          <a:ln w="12700">
            <a:solidFill>
              <a:schemeClr val="accent2"/>
            </a:solidFill>
            <a:miter lim="800000"/>
            <a:headEnd/>
            <a:tailEnd/>
          </a:ln>
        </p:spPr>
        <p:txBody>
          <a:bodyPr wrap="none" lIns="86493" tIns="43247" rIns="86493" bIns="43247" anchor="ctr"/>
          <a:lstStyle/>
          <a:p>
            <a:r>
              <a:rPr lang="en-US"/>
              <a:t>Needs/capabilities</a:t>
            </a:r>
          </a:p>
        </p:txBody>
      </p:sp>
      <p:sp>
        <p:nvSpPr>
          <p:cNvPr id="4117" name="AutoShape 27"/>
          <p:cNvSpPr>
            <a:spLocks noChangeArrowheads="1"/>
          </p:cNvSpPr>
          <p:nvPr/>
        </p:nvSpPr>
        <p:spPr bwMode="auto">
          <a:xfrm>
            <a:off x="653143" y="5000625"/>
            <a:ext cx="2322286" cy="857250"/>
          </a:xfrm>
          <a:prstGeom prst="rightArrow">
            <a:avLst>
              <a:gd name="adj1" fmla="val 50000"/>
              <a:gd name="adj2" fmla="val 66667"/>
            </a:avLst>
          </a:prstGeom>
          <a:gradFill rotWithShape="0">
            <a:gsLst>
              <a:gs pos="0">
                <a:srgbClr val="A99A52"/>
              </a:gs>
              <a:gs pos="50000">
                <a:srgbClr val="FFE87C"/>
              </a:gs>
              <a:gs pos="100000">
                <a:srgbClr val="A99A52"/>
              </a:gs>
            </a:gsLst>
            <a:lin ang="18900000" scaled="1"/>
          </a:gradFill>
          <a:ln w="12700">
            <a:solidFill>
              <a:schemeClr val="accent2"/>
            </a:solidFill>
            <a:miter lim="800000"/>
            <a:headEnd/>
            <a:tailEnd/>
          </a:ln>
        </p:spPr>
        <p:txBody>
          <a:bodyPr wrap="none" lIns="86493" tIns="43247" rIns="86493" bIns="43247" anchor="ctr"/>
          <a:lstStyle/>
          <a:p>
            <a:r>
              <a:rPr lang="en-US"/>
              <a:t>Technology/research</a:t>
            </a:r>
          </a:p>
        </p:txBody>
      </p:sp>
      <p:sp>
        <p:nvSpPr>
          <p:cNvPr id="4118" name="AutoShape 28"/>
          <p:cNvSpPr>
            <a:spLocks noChangeArrowheads="1"/>
          </p:cNvSpPr>
          <p:nvPr/>
        </p:nvSpPr>
        <p:spPr bwMode="auto">
          <a:xfrm>
            <a:off x="6023429" y="4071937"/>
            <a:ext cx="2104571" cy="1785938"/>
          </a:xfrm>
          <a:prstGeom prst="triangle">
            <a:avLst>
              <a:gd name="adj" fmla="val 50000"/>
            </a:avLst>
          </a:prstGeom>
          <a:gradFill rotWithShape="0">
            <a:gsLst>
              <a:gs pos="0">
                <a:srgbClr val="A99A52"/>
              </a:gs>
              <a:gs pos="50000">
                <a:srgbClr val="FFE87C"/>
              </a:gs>
              <a:gs pos="100000">
                <a:srgbClr val="A99A52"/>
              </a:gs>
            </a:gsLst>
            <a:lin ang="18900000" scaled="1"/>
          </a:gradFill>
          <a:ln w="12700">
            <a:solidFill>
              <a:schemeClr val="accent2"/>
            </a:solidFill>
            <a:miter lim="800000"/>
            <a:headEnd/>
            <a:tailEnd/>
          </a:ln>
        </p:spPr>
        <p:txBody>
          <a:bodyPr wrap="none" lIns="86493" tIns="43247" rIns="86493" bIns="43247" anchor="ctr"/>
          <a:lstStyle/>
          <a:p>
            <a:r>
              <a:rPr lang="en-US" sz="2300" dirty="0"/>
              <a:t>Milestone 1</a:t>
            </a:r>
          </a:p>
          <a:p>
            <a:r>
              <a:rPr lang="en-US" sz="2300" dirty="0"/>
              <a:t>Go/no-go</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mtClean="0"/>
              <a:t>Systems Engineering Definition</a:t>
            </a:r>
          </a:p>
        </p:txBody>
      </p:sp>
      <p:sp>
        <p:nvSpPr>
          <p:cNvPr id="5123" name="Rectangle 7"/>
          <p:cNvSpPr>
            <a:spLocks noGrp="1" noChangeArrowheads="1"/>
          </p:cNvSpPr>
          <p:nvPr>
            <p:ph type="body" sz="half" idx="1"/>
          </p:nvPr>
        </p:nvSpPr>
        <p:spPr/>
        <p:txBody>
          <a:bodyPr/>
          <a:lstStyle/>
          <a:p>
            <a:pPr eaLnBrk="1" hangingPunct="1">
              <a:spcBef>
                <a:spcPct val="0"/>
              </a:spcBef>
              <a:buClrTx/>
              <a:buSzTx/>
              <a:buFontTx/>
              <a:buNone/>
            </a:pPr>
            <a:r>
              <a:rPr lang="en-US" sz="2300" b="1" i="1" dirty="0" smtClean="0">
                <a:solidFill>
                  <a:schemeClr val="accent2"/>
                </a:solidFill>
              </a:rPr>
              <a:t>“…an interdisciplinary approach encompassing the entire technical effort required to evolve and verify an integrated and life-cycle balanced people, product and process solutions that satisfy customer needs.”</a:t>
            </a:r>
            <a:endParaRPr lang="en-US" sz="2300" dirty="0" smtClean="0"/>
          </a:p>
        </p:txBody>
      </p:sp>
      <p:sp>
        <p:nvSpPr>
          <p:cNvPr id="5124" name="Rectangle 8"/>
          <p:cNvSpPr>
            <a:spLocks noGrp="1" noChangeArrowheads="1"/>
          </p:cNvSpPr>
          <p:nvPr>
            <p:ph type="body" sz="half" idx="2"/>
          </p:nvPr>
        </p:nvSpPr>
        <p:spPr/>
        <p:txBody>
          <a:bodyPr/>
          <a:lstStyle/>
          <a:p>
            <a:pPr marL="360388" indent="-360388">
              <a:spcBef>
                <a:spcPct val="0"/>
              </a:spcBef>
              <a:buNone/>
            </a:pPr>
            <a:r>
              <a:rPr lang="en-US" sz="1900" b="1" i="1" dirty="0" smtClean="0">
                <a:solidFill>
                  <a:schemeClr val="accent2"/>
                </a:solidFill>
              </a:rPr>
              <a:t>Systems engineering encompasses: </a:t>
            </a:r>
          </a:p>
          <a:p>
            <a:pPr marL="360388" indent="-360388">
              <a:spcBef>
                <a:spcPct val="0"/>
              </a:spcBef>
              <a:buFontTx/>
              <a:buAutoNum type="arabicParenR"/>
            </a:pPr>
            <a:r>
              <a:rPr lang="en-US" sz="1900" b="1" i="1" dirty="0" smtClean="0">
                <a:solidFill>
                  <a:schemeClr val="accent2"/>
                </a:solidFill>
              </a:rPr>
              <a:t>technical efforts related to development, manufacturing, verification, deployment, operations, support, disposal of, and training for, system products and processes</a:t>
            </a:r>
          </a:p>
          <a:p>
            <a:pPr marL="360388" indent="-360388">
              <a:spcBef>
                <a:spcPct val="0"/>
              </a:spcBef>
              <a:buFontTx/>
              <a:buAutoNum type="arabicParenR"/>
            </a:pPr>
            <a:r>
              <a:rPr lang="en-US" sz="1900" b="1" i="1" dirty="0" smtClean="0">
                <a:solidFill>
                  <a:schemeClr val="accent2"/>
                </a:solidFill>
              </a:rPr>
              <a:t>the definition and management of the system configuration</a:t>
            </a:r>
          </a:p>
          <a:p>
            <a:pPr marL="360388" indent="-360388">
              <a:spcBef>
                <a:spcPct val="0"/>
              </a:spcBef>
              <a:buFontTx/>
              <a:buAutoNum type="arabicParenR"/>
            </a:pPr>
            <a:r>
              <a:rPr lang="en-US" sz="1900" b="1" i="1" dirty="0" smtClean="0">
                <a:solidFill>
                  <a:schemeClr val="accent2"/>
                </a:solidFill>
              </a:rPr>
              <a:t>the translation of the system definition into a work breakdown structure</a:t>
            </a:r>
          </a:p>
          <a:p>
            <a:pPr marL="360388" indent="-360388">
              <a:spcBef>
                <a:spcPct val="0"/>
              </a:spcBef>
              <a:buFontTx/>
              <a:buAutoNum type="arabicParenR"/>
            </a:pPr>
            <a:r>
              <a:rPr lang="en-US" sz="1900" b="1" i="1" dirty="0" smtClean="0">
                <a:solidFill>
                  <a:schemeClr val="accent2"/>
                </a:solidFill>
              </a:rPr>
              <a:t>development of information for management decision-making.</a:t>
            </a:r>
          </a:p>
          <a:p>
            <a:pPr marL="360388" indent="-360388"/>
            <a:endParaRPr lang="en-US" sz="1900" dirty="0" smtClean="0"/>
          </a:p>
        </p:txBody>
      </p:sp>
      <p:sp>
        <p:nvSpPr>
          <p:cNvPr id="5125" name="Text Box 9"/>
          <p:cNvSpPr txBox="1">
            <a:spLocks noChangeArrowheads="1"/>
          </p:cNvSpPr>
          <p:nvPr/>
        </p:nvSpPr>
        <p:spPr bwMode="auto">
          <a:xfrm>
            <a:off x="217714" y="5929313"/>
            <a:ext cx="8697989" cy="795225"/>
          </a:xfrm>
          <a:prstGeom prst="rect">
            <a:avLst/>
          </a:prstGeom>
          <a:solidFill>
            <a:srgbClr val="FFCC00"/>
          </a:solidFill>
          <a:ln w="12700">
            <a:solidFill>
              <a:srgbClr val="00CC00"/>
            </a:solidFill>
            <a:miter lim="800000"/>
            <a:headEnd/>
            <a:tailEnd/>
          </a:ln>
        </p:spPr>
        <p:txBody>
          <a:bodyPr lIns="86493" tIns="43247" rIns="86493" bIns="43247">
            <a:spAutoFit/>
          </a:bodyPr>
          <a:lstStyle/>
          <a:p>
            <a:r>
              <a:rPr lang="en-US" sz="2300" dirty="0">
                <a:solidFill>
                  <a:schemeClr val="accent2"/>
                </a:solidFill>
              </a:rPr>
              <a:t>We can’t design a system to do something that we don’t understand and can’t describe to Aunt Millie and Uncle Edgar</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z="2500" dirty="0" smtClean="0"/>
              <a:t>Stakeholders</a:t>
            </a:r>
            <a:br>
              <a:rPr lang="en-US" sz="2500" dirty="0" smtClean="0"/>
            </a:br>
            <a:endParaRPr lang="en-US" sz="2500" dirty="0" smtClean="0"/>
          </a:p>
        </p:txBody>
      </p:sp>
      <p:sp>
        <p:nvSpPr>
          <p:cNvPr id="6147" name="Rectangle 3"/>
          <p:cNvSpPr>
            <a:spLocks noGrp="1" noChangeArrowheads="1"/>
          </p:cNvSpPr>
          <p:nvPr>
            <p:ph type="body" sz="half" idx="1"/>
          </p:nvPr>
        </p:nvSpPr>
        <p:spPr>
          <a:xfrm>
            <a:off x="326572" y="2428875"/>
            <a:ext cx="4271131" cy="4097239"/>
          </a:xfrm>
        </p:spPr>
        <p:txBody>
          <a:bodyPr/>
          <a:lstStyle/>
          <a:p>
            <a:pPr eaLnBrk="1" hangingPunct="1"/>
            <a:r>
              <a:rPr lang="en-US" sz="2300" dirty="0" smtClean="0"/>
              <a:t>System advocate or proponent</a:t>
            </a:r>
          </a:p>
          <a:p>
            <a:pPr eaLnBrk="1" hangingPunct="1"/>
            <a:r>
              <a:rPr lang="en-US" sz="2300" dirty="0" smtClean="0"/>
              <a:t>System owner</a:t>
            </a:r>
          </a:p>
          <a:p>
            <a:pPr eaLnBrk="1" hangingPunct="1"/>
            <a:r>
              <a:rPr lang="en-US" sz="2300" dirty="0" smtClean="0"/>
              <a:t>System user</a:t>
            </a:r>
          </a:p>
          <a:p>
            <a:pPr eaLnBrk="1" hangingPunct="1"/>
            <a:r>
              <a:rPr lang="en-US" sz="2300" dirty="0" smtClean="0"/>
              <a:t>System architect</a:t>
            </a:r>
          </a:p>
          <a:p>
            <a:pPr eaLnBrk="1" hangingPunct="1"/>
            <a:r>
              <a:rPr lang="en-US" sz="2300" dirty="0" smtClean="0"/>
              <a:t>System developer</a:t>
            </a:r>
          </a:p>
          <a:p>
            <a:pPr eaLnBrk="1" hangingPunct="1"/>
            <a:r>
              <a:rPr lang="en-US" sz="2300" dirty="0" smtClean="0"/>
              <a:t>Services provider</a:t>
            </a:r>
          </a:p>
          <a:p>
            <a:pPr eaLnBrk="1" hangingPunct="1"/>
            <a:r>
              <a:rPr lang="en-US" sz="2300" dirty="0" smtClean="0"/>
              <a:t>System administrator</a:t>
            </a:r>
          </a:p>
        </p:txBody>
      </p:sp>
      <p:sp>
        <p:nvSpPr>
          <p:cNvPr id="6148" name="Rectangle 4"/>
          <p:cNvSpPr>
            <a:spLocks noGrp="1" noChangeArrowheads="1"/>
          </p:cNvSpPr>
          <p:nvPr>
            <p:ph type="body" sz="half" idx="2"/>
          </p:nvPr>
        </p:nvSpPr>
        <p:spPr>
          <a:xfrm>
            <a:off x="4742846" y="2428875"/>
            <a:ext cx="4272643" cy="4097239"/>
          </a:xfrm>
        </p:spPr>
        <p:txBody>
          <a:bodyPr/>
          <a:lstStyle/>
          <a:p>
            <a:pPr eaLnBrk="1" hangingPunct="1"/>
            <a:r>
              <a:rPr lang="en-US" sz="2300" dirty="0" smtClean="0"/>
              <a:t>Mission planner</a:t>
            </a:r>
          </a:p>
          <a:p>
            <a:pPr eaLnBrk="1" hangingPunct="1"/>
            <a:r>
              <a:rPr lang="en-US" sz="2300" dirty="0" smtClean="0"/>
              <a:t>System analyst</a:t>
            </a:r>
          </a:p>
          <a:p>
            <a:pPr eaLnBrk="1" hangingPunct="1"/>
            <a:r>
              <a:rPr lang="en-US" sz="2300" dirty="0" smtClean="0"/>
              <a:t>System support</a:t>
            </a:r>
          </a:p>
          <a:p>
            <a:pPr eaLnBrk="1" hangingPunct="1"/>
            <a:r>
              <a:rPr lang="en-US" sz="2300" dirty="0" smtClean="0"/>
              <a:t>System instructor</a:t>
            </a:r>
          </a:p>
          <a:p>
            <a:pPr eaLnBrk="1" hangingPunct="1"/>
            <a:r>
              <a:rPr lang="en-US" sz="2300" dirty="0" smtClean="0"/>
              <a:t>System critic</a:t>
            </a:r>
          </a:p>
          <a:p>
            <a:pPr eaLnBrk="1" hangingPunct="1"/>
            <a:r>
              <a:rPr lang="en-US" sz="2300" dirty="0" smtClean="0"/>
              <a:t>System competitor</a:t>
            </a:r>
          </a:p>
          <a:p>
            <a:pPr eaLnBrk="1" hangingPunct="1"/>
            <a:r>
              <a:rPr lang="en-US" sz="2300" dirty="0" smtClean="0"/>
              <a:t>System adversary</a:t>
            </a:r>
          </a:p>
          <a:p>
            <a:pPr eaLnBrk="1" hangingPunct="1"/>
            <a:r>
              <a:rPr lang="en-US" sz="2300" dirty="0" smtClean="0"/>
              <a:t>System threat</a:t>
            </a:r>
          </a:p>
        </p:txBody>
      </p:sp>
      <p:sp>
        <p:nvSpPr>
          <p:cNvPr id="6149" name="Text Box 5"/>
          <p:cNvSpPr txBox="1">
            <a:spLocks noChangeArrowheads="1"/>
          </p:cNvSpPr>
          <p:nvPr/>
        </p:nvSpPr>
        <p:spPr bwMode="auto">
          <a:xfrm>
            <a:off x="1016000" y="1285875"/>
            <a:ext cx="7184571" cy="1149168"/>
          </a:xfrm>
          <a:prstGeom prst="rect">
            <a:avLst/>
          </a:prstGeom>
          <a:solidFill>
            <a:srgbClr val="FFCC00"/>
          </a:solidFill>
          <a:ln w="12700">
            <a:solidFill>
              <a:schemeClr val="accent2"/>
            </a:solidFill>
            <a:miter lim="800000"/>
            <a:headEnd/>
            <a:tailEnd/>
          </a:ln>
        </p:spPr>
        <p:txBody>
          <a:bodyPr lIns="86493" tIns="43247" rIns="86493" bIns="43247">
            <a:spAutoFit/>
          </a:bodyPr>
          <a:lstStyle/>
          <a:p>
            <a:r>
              <a:rPr lang="en-US" sz="2300" dirty="0">
                <a:solidFill>
                  <a:schemeClr val="accent2"/>
                </a:solidFill>
              </a:rPr>
              <a:t>Stakeholder – anyone or any organization having a vested interest in a system, its outcomes and success of the system, its mission, products, services or activities.</a:t>
            </a:r>
          </a:p>
        </p:txBody>
      </p:sp>
      <p:sp>
        <p:nvSpPr>
          <p:cNvPr id="6150" name="Text Box 6"/>
          <p:cNvSpPr txBox="1">
            <a:spLocks noChangeArrowheads="1"/>
          </p:cNvSpPr>
          <p:nvPr/>
        </p:nvSpPr>
        <p:spPr bwMode="auto">
          <a:xfrm>
            <a:off x="435428" y="5857875"/>
            <a:ext cx="8055429" cy="795225"/>
          </a:xfrm>
          <a:prstGeom prst="rect">
            <a:avLst/>
          </a:prstGeom>
          <a:solidFill>
            <a:srgbClr val="FFCC00"/>
          </a:solidFill>
          <a:ln w="12700">
            <a:solidFill>
              <a:schemeClr val="accent2"/>
            </a:solidFill>
            <a:miter lim="800000"/>
            <a:headEnd/>
            <a:tailEnd/>
          </a:ln>
        </p:spPr>
        <p:txBody>
          <a:bodyPr lIns="86493" tIns="43247" rIns="86493" bIns="43247">
            <a:spAutoFit/>
          </a:bodyPr>
          <a:lstStyle/>
          <a:p>
            <a:r>
              <a:rPr lang="en-US" sz="2300" dirty="0">
                <a:solidFill>
                  <a:schemeClr val="accent2"/>
                </a:solidFill>
              </a:rPr>
              <a:t>Stakeholders are the source of system requirements and constraints</a:t>
            </a:r>
          </a:p>
        </p:txBody>
      </p:sp>
      <p:sp>
        <p:nvSpPr>
          <p:cNvPr id="6151" name="Text Box 7"/>
          <p:cNvSpPr txBox="1">
            <a:spLocks noChangeArrowheads="1"/>
          </p:cNvSpPr>
          <p:nvPr/>
        </p:nvSpPr>
        <p:spPr bwMode="auto">
          <a:xfrm>
            <a:off x="154214" y="6357937"/>
            <a:ext cx="2643941" cy="364338"/>
          </a:xfrm>
          <a:prstGeom prst="rect">
            <a:avLst/>
          </a:prstGeom>
          <a:noFill/>
          <a:ln w="12700">
            <a:noFill/>
            <a:miter lim="800000"/>
            <a:headEnd/>
            <a:tailEnd/>
          </a:ln>
        </p:spPr>
        <p:txBody>
          <a:bodyPr wrap="none" lIns="86493" tIns="43247" rIns="86493" bIns="43247">
            <a:spAutoFit/>
          </a:bodyPr>
          <a:lstStyle/>
          <a:p>
            <a:r>
              <a:rPr lang="en-US" i="1">
                <a:solidFill>
                  <a:srgbClr val="000066"/>
                </a:solidFill>
              </a:rPr>
              <a:t>Source: Wasson, pp. 44-45</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451429" y="357188"/>
            <a:ext cx="7257143" cy="714375"/>
          </a:xfrm>
        </p:spPr>
        <p:txBody>
          <a:bodyPr>
            <a:normAutofit fontScale="90000"/>
          </a:bodyPr>
          <a:lstStyle/>
          <a:p>
            <a:pPr eaLnBrk="1" hangingPunct="1"/>
            <a:r>
              <a:rPr lang="en-US" sz="2500" dirty="0" smtClean="0"/>
              <a:t>The Systems approach to problem solving</a:t>
            </a:r>
            <a:br>
              <a:rPr lang="en-US" sz="2500" dirty="0" smtClean="0"/>
            </a:br>
            <a:r>
              <a:rPr lang="en-US" sz="2500" dirty="0" smtClean="0"/>
              <a:t>– So simple but so complicated</a:t>
            </a:r>
          </a:p>
        </p:txBody>
      </p:sp>
      <p:pic>
        <p:nvPicPr>
          <p:cNvPr id="7171" name="Picture 3" descr="sys comp"/>
          <p:cNvPicPr>
            <a:picLocks noChangeAspect="1" noChangeArrowheads="1"/>
          </p:cNvPicPr>
          <p:nvPr/>
        </p:nvPicPr>
        <p:blipFill>
          <a:blip r:embed="rId2"/>
          <a:srcRect/>
          <a:stretch>
            <a:fillRect/>
          </a:stretch>
        </p:blipFill>
        <p:spPr bwMode="auto">
          <a:xfrm>
            <a:off x="798286" y="1357313"/>
            <a:ext cx="7771190" cy="5027414"/>
          </a:xfrm>
          <a:prstGeom prst="rect">
            <a:avLst/>
          </a:prstGeom>
          <a:noFill/>
          <a:ln w="38100">
            <a:solidFill>
              <a:schemeClr val="accent2"/>
            </a:solidFill>
            <a:miter lim="800000"/>
            <a:headEnd/>
            <a:tailEnd/>
          </a:ln>
        </p:spPr>
      </p:pic>
      <p:sp>
        <p:nvSpPr>
          <p:cNvPr id="7172" name="Text Box 4"/>
          <p:cNvSpPr txBox="1">
            <a:spLocks noChangeArrowheads="1"/>
          </p:cNvSpPr>
          <p:nvPr/>
        </p:nvSpPr>
        <p:spPr bwMode="auto">
          <a:xfrm>
            <a:off x="447524" y="3714750"/>
            <a:ext cx="2617652" cy="364338"/>
          </a:xfrm>
          <a:prstGeom prst="rect">
            <a:avLst/>
          </a:prstGeom>
          <a:solidFill>
            <a:srgbClr val="FFCC00"/>
          </a:solidFill>
          <a:ln w="12700">
            <a:noFill/>
            <a:miter lim="800000"/>
            <a:headEnd/>
            <a:tailEnd/>
          </a:ln>
        </p:spPr>
        <p:txBody>
          <a:bodyPr wrap="none" lIns="86493" tIns="43247" rIns="86493" bIns="43247">
            <a:spAutoFit/>
          </a:bodyPr>
          <a:lstStyle/>
          <a:p>
            <a:r>
              <a:rPr lang="en-US">
                <a:solidFill>
                  <a:schemeClr val="accent2"/>
                </a:solidFill>
              </a:rPr>
              <a:t>Here is where it gets hairy</a:t>
            </a:r>
          </a:p>
        </p:txBody>
      </p:sp>
      <p:sp>
        <p:nvSpPr>
          <p:cNvPr id="7173" name="Text Box 5"/>
          <p:cNvSpPr txBox="1">
            <a:spLocks noChangeArrowheads="1"/>
          </p:cNvSpPr>
          <p:nvPr/>
        </p:nvSpPr>
        <p:spPr bwMode="auto">
          <a:xfrm>
            <a:off x="725715" y="6000750"/>
            <a:ext cx="7024310" cy="641336"/>
          </a:xfrm>
          <a:prstGeom prst="rect">
            <a:avLst/>
          </a:prstGeom>
          <a:solidFill>
            <a:srgbClr val="FFCC00"/>
          </a:solidFill>
          <a:ln w="12700">
            <a:noFill/>
            <a:miter lim="800000"/>
            <a:headEnd/>
            <a:tailEnd/>
          </a:ln>
        </p:spPr>
        <p:txBody>
          <a:bodyPr lIns="86493" tIns="43247" rIns="86493" bIns="43247">
            <a:spAutoFit/>
          </a:bodyPr>
          <a:lstStyle/>
          <a:p>
            <a:r>
              <a:rPr lang="en-US">
                <a:solidFill>
                  <a:schemeClr val="accent2"/>
                </a:solidFill>
              </a:rPr>
              <a:t>The interactions among and between elements make the systems job complicated – each has to be identified, recognized &amp; dealt with</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normAutofit fontScale="90000"/>
          </a:bodyPr>
          <a:lstStyle/>
          <a:p>
            <a:pPr eaLnBrk="1" hangingPunct="1"/>
            <a:r>
              <a:rPr lang="en-US" smtClean="0"/>
              <a:t>Simple systems vs. complex systems</a:t>
            </a:r>
          </a:p>
        </p:txBody>
      </p:sp>
      <p:pic>
        <p:nvPicPr>
          <p:cNvPr id="8195" name="Picture 5" descr="complex systems"/>
          <p:cNvPicPr>
            <a:picLocks noChangeAspect="1" noChangeArrowheads="1"/>
          </p:cNvPicPr>
          <p:nvPr/>
        </p:nvPicPr>
        <p:blipFill>
          <a:blip r:embed="rId2"/>
          <a:srcRect/>
          <a:stretch>
            <a:fillRect/>
          </a:stretch>
        </p:blipFill>
        <p:spPr bwMode="auto">
          <a:xfrm>
            <a:off x="1016001" y="1643063"/>
            <a:ext cx="7314595" cy="4247555"/>
          </a:xfrm>
          <a:prstGeom prst="rect">
            <a:avLst/>
          </a:prstGeom>
          <a:noFill/>
          <a:ln w="9525">
            <a:noFill/>
            <a:miter lim="800000"/>
            <a:headEnd/>
            <a:tailEnd/>
          </a:ln>
        </p:spPr>
      </p:pic>
      <p:sp>
        <p:nvSpPr>
          <p:cNvPr id="8196" name="Text Box 6"/>
          <p:cNvSpPr txBox="1">
            <a:spLocks noChangeArrowheads="1"/>
          </p:cNvSpPr>
          <p:nvPr/>
        </p:nvSpPr>
        <p:spPr bwMode="auto">
          <a:xfrm>
            <a:off x="641048" y="6215062"/>
            <a:ext cx="3784510" cy="364338"/>
          </a:xfrm>
          <a:prstGeom prst="rect">
            <a:avLst/>
          </a:prstGeom>
          <a:noFill/>
          <a:ln w="12700">
            <a:solidFill>
              <a:schemeClr val="accent2"/>
            </a:solidFill>
            <a:miter lim="800000"/>
            <a:headEnd/>
            <a:tailEnd/>
          </a:ln>
        </p:spPr>
        <p:txBody>
          <a:bodyPr wrap="none" lIns="86493" tIns="43247" rIns="86493" bIns="43247">
            <a:spAutoFit/>
          </a:bodyPr>
          <a:lstStyle/>
          <a:p>
            <a:r>
              <a:rPr lang="en-US">
                <a:solidFill>
                  <a:schemeClr val="accent2"/>
                </a:solidFill>
              </a:rPr>
              <a:t>Source: Professor Charles Boppe-M.I.T.</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1378857" y="357188"/>
            <a:ext cx="7257143" cy="714375"/>
          </a:xfrm>
        </p:spPr>
        <p:txBody>
          <a:bodyPr>
            <a:normAutofit fontScale="90000"/>
          </a:bodyPr>
          <a:lstStyle/>
          <a:p>
            <a:pPr eaLnBrk="1" hangingPunct="1"/>
            <a:r>
              <a:rPr lang="en-US" sz="2500" dirty="0" smtClean="0"/>
              <a:t>Aerospace products</a:t>
            </a:r>
            <a:br>
              <a:rPr lang="en-US" sz="2500" dirty="0" smtClean="0"/>
            </a:br>
            <a:r>
              <a:rPr lang="en-US" sz="2500" dirty="0" smtClean="0"/>
              <a:t>complex and important to national economic welfare</a:t>
            </a:r>
          </a:p>
        </p:txBody>
      </p:sp>
      <p:sp>
        <p:nvSpPr>
          <p:cNvPr id="9219" name="Rectangle 5"/>
          <p:cNvSpPr>
            <a:spLocks noGrp="1" noChangeArrowheads="1"/>
          </p:cNvSpPr>
          <p:nvPr>
            <p:ph type="body" sz="half" idx="1"/>
          </p:nvPr>
        </p:nvSpPr>
        <p:spPr>
          <a:xfrm>
            <a:off x="362857" y="1214438"/>
            <a:ext cx="4271131" cy="5195590"/>
          </a:xfrm>
        </p:spPr>
        <p:txBody>
          <a:bodyPr>
            <a:normAutofit lnSpcReduction="10000"/>
          </a:bodyPr>
          <a:lstStyle/>
          <a:p>
            <a:pPr marL="360388" indent="-360388">
              <a:lnSpc>
                <a:spcPct val="80000"/>
              </a:lnSpc>
            </a:pPr>
            <a:r>
              <a:rPr lang="en-US" sz="1900" i="1" dirty="0" smtClean="0"/>
              <a:t>Complexity defined</a:t>
            </a:r>
          </a:p>
          <a:p>
            <a:pPr marL="711766" lvl="1" indent="-360388">
              <a:lnSpc>
                <a:spcPct val="80000"/>
              </a:lnSpc>
              <a:buFontTx/>
              <a:buAutoNum type="arabicPeriod"/>
            </a:pPr>
            <a:r>
              <a:rPr lang="en-US" sz="1900" i="1" dirty="0" smtClean="0"/>
              <a:t>A system with a large number of parts</a:t>
            </a:r>
          </a:p>
          <a:p>
            <a:pPr marL="711766" lvl="1" indent="-360388">
              <a:lnSpc>
                <a:spcPct val="80000"/>
              </a:lnSpc>
              <a:buFontTx/>
              <a:buAutoNum type="arabicPeriod"/>
            </a:pPr>
            <a:r>
              <a:rPr lang="en-US" sz="1900" i="1" dirty="0" smtClean="0"/>
              <a:t>A system with a large number of different parts</a:t>
            </a:r>
          </a:p>
          <a:p>
            <a:pPr marL="711766" lvl="1" indent="-360388">
              <a:lnSpc>
                <a:spcPct val="80000"/>
              </a:lnSpc>
              <a:buFontTx/>
              <a:buAutoNum type="arabicPeriod"/>
            </a:pPr>
            <a:r>
              <a:rPr lang="en-US" sz="1900" i="1" dirty="0" smtClean="0"/>
              <a:t>A system with a large number of different parts connected in different ways</a:t>
            </a:r>
          </a:p>
          <a:p>
            <a:pPr marL="711766" lvl="1" indent="-360388">
              <a:lnSpc>
                <a:spcPct val="80000"/>
              </a:lnSpc>
              <a:buFontTx/>
              <a:buAutoNum type="arabicPeriod"/>
            </a:pPr>
            <a:r>
              <a:rPr lang="en-US" sz="1900" i="1" dirty="0" smtClean="0"/>
              <a:t>A system with a large number of different parts connected in different ways where the state of the parts and connections change over time</a:t>
            </a:r>
          </a:p>
          <a:p>
            <a:pPr marL="711766" lvl="1" indent="-360388">
              <a:lnSpc>
                <a:spcPct val="80000"/>
              </a:lnSpc>
              <a:buFontTx/>
              <a:buAutoNum type="arabicPeriod"/>
            </a:pPr>
            <a:r>
              <a:rPr lang="en-US" sz="1900" i="1" dirty="0" smtClean="0"/>
              <a:t>A system with a large number of different parts connected in different ways where the state of the parts and connections change over time and the people using the system have different cognitive abilities that are applied in performing their jobs</a:t>
            </a:r>
          </a:p>
        </p:txBody>
      </p:sp>
      <p:sp>
        <p:nvSpPr>
          <p:cNvPr id="9220" name="Rectangle 7"/>
          <p:cNvSpPr>
            <a:spLocks noGrp="1" noChangeArrowheads="1"/>
          </p:cNvSpPr>
          <p:nvPr>
            <p:ph type="body" sz="half" idx="2"/>
          </p:nvPr>
        </p:nvSpPr>
        <p:spPr/>
        <p:txBody>
          <a:bodyPr>
            <a:normAutofit lnSpcReduction="10000"/>
          </a:bodyPr>
          <a:lstStyle/>
          <a:p>
            <a:pPr marL="360388" indent="-360388"/>
            <a:r>
              <a:rPr lang="en-US" sz="1900" dirty="0" smtClean="0"/>
              <a:t>Distinguishing aerospace features</a:t>
            </a:r>
          </a:p>
          <a:p>
            <a:pPr marL="711766" lvl="1" indent="-360388">
              <a:buFontTx/>
              <a:buAutoNum type="arabicPeriod"/>
            </a:pPr>
            <a:r>
              <a:rPr lang="en-US" sz="1900" dirty="0" smtClean="0"/>
              <a:t>Very expensive</a:t>
            </a:r>
          </a:p>
          <a:p>
            <a:pPr marL="711766" lvl="1" indent="-360388">
              <a:buFontTx/>
              <a:buAutoNum type="arabicPeriod"/>
            </a:pPr>
            <a:r>
              <a:rPr lang="en-US" sz="1900" dirty="0" smtClean="0"/>
              <a:t>Very high reliability required</a:t>
            </a:r>
          </a:p>
          <a:p>
            <a:pPr marL="711766" lvl="1" indent="-360388">
              <a:buFontTx/>
              <a:buAutoNum type="arabicPeriod"/>
            </a:pPr>
            <a:r>
              <a:rPr lang="en-US" sz="1900" dirty="0" smtClean="0"/>
              <a:t>Failures are highly visible.. And not tolerated</a:t>
            </a:r>
          </a:p>
          <a:p>
            <a:pPr marL="711766" lvl="1" indent="-360388">
              <a:buFontTx/>
              <a:buAutoNum type="arabicPeriod"/>
            </a:pPr>
            <a:r>
              <a:rPr lang="en-US" sz="1900" dirty="0" smtClean="0"/>
              <a:t>High technology involved</a:t>
            </a:r>
          </a:p>
          <a:p>
            <a:pPr marL="711766" lvl="1" indent="-360388">
              <a:buFontTx/>
              <a:buAutoNum type="arabicPeriod"/>
            </a:pPr>
            <a:r>
              <a:rPr lang="en-US" sz="1900" dirty="0" smtClean="0"/>
              <a:t>Capable of self-destruction</a:t>
            </a:r>
          </a:p>
          <a:p>
            <a:pPr marL="711766" lvl="1" indent="-360388">
              <a:buFontTx/>
              <a:buAutoNum type="arabicPeriod"/>
            </a:pPr>
            <a:r>
              <a:rPr lang="en-US" sz="1900" dirty="0" smtClean="0"/>
              <a:t>Complexity of product processes &amp; organizations the design, develop and operate products</a:t>
            </a:r>
          </a:p>
          <a:p>
            <a:pPr marL="711766" lvl="1" indent="-360388">
              <a:buFontTx/>
              <a:buAutoNum type="arabicPeriod"/>
            </a:pPr>
            <a:r>
              <a:rPr lang="en-US" sz="1900" dirty="0" smtClean="0"/>
              <a:t>Strategic importance…Balance of Trade, World Leadership, Quality of life</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p:txBody>
          <a:bodyPr/>
          <a:lstStyle/>
          <a:p>
            <a:pPr eaLnBrk="1" hangingPunct="1"/>
            <a:r>
              <a:rPr lang="en-US" smtClean="0"/>
              <a:t>Aerospace systems</a:t>
            </a:r>
          </a:p>
        </p:txBody>
      </p:sp>
      <p:pic>
        <p:nvPicPr>
          <p:cNvPr id="10243" name="Picture 5" descr="aerospace systems"/>
          <p:cNvPicPr>
            <a:picLocks noChangeAspect="1" noChangeArrowheads="1"/>
          </p:cNvPicPr>
          <p:nvPr/>
        </p:nvPicPr>
        <p:blipFill>
          <a:blip r:embed="rId2"/>
          <a:srcRect/>
          <a:stretch>
            <a:fillRect/>
          </a:stretch>
        </p:blipFill>
        <p:spPr bwMode="auto">
          <a:xfrm>
            <a:off x="1016000" y="1357313"/>
            <a:ext cx="7547429" cy="4801195"/>
          </a:xfrm>
          <a:prstGeom prst="rect">
            <a:avLst/>
          </a:prstGeom>
          <a:noFill/>
          <a:ln w="9525">
            <a:noFill/>
            <a:miter lim="800000"/>
            <a:headEnd/>
            <a:tailEnd/>
          </a:ln>
        </p:spPr>
      </p:pic>
      <p:sp>
        <p:nvSpPr>
          <p:cNvPr id="10244" name="Text Box 6"/>
          <p:cNvSpPr txBox="1">
            <a:spLocks noChangeArrowheads="1"/>
          </p:cNvSpPr>
          <p:nvPr/>
        </p:nvSpPr>
        <p:spPr bwMode="auto">
          <a:xfrm>
            <a:off x="362857" y="6286500"/>
            <a:ext cx="3784510" cy="364338"/>
          </a:xfrm>
          <a:prstGeom prst="rect">
            <a:avLst/>
          </a:prstGeom>
          <a:noFill/>
          <a:ln w="12700">
            <a:noFill/>
            <a:miter lim="800000"/>
            <a:headEnd/>
            <a:tailEnd/>
          </a:ln>
        </p:spPr>
        <p:txBody>
          <a:bodyPr wrap="none" lIns="86493" tIns="43247" rIns="86493" bIns="43247">
            <a:spAutoFit/>
          </a:bodyPr>
          <a:lstStyle/>
          <a:p>
            <a:r>
              <a:rPr lang="en-US"/>
              <a:t>Source: Professor Charles Boppe-M.I.T.</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z="2500" dirty="0" smtClean="0"/>
              <a:t>System complexity</a:t>
            </a:r>
            <a:br>
              <a:rPr lang="en-US" sz="2500" dirty="0" smtClean="0"/>
            </a:br>
            <a:r>
              <a:rPr lang="en-US" sz="2500" dirty="0" smtClean="0"/>
              <a:t>- some important definitions</a:t>
            </a:r>
          </a:p>
        </p:txBody>
      </p:sp>
      <p:pic>
        <p:nvPicPr>
          <p:cNvPr id="11267" name="Picture 3" descr="sys complexity"/>
          <p:cNvPicPr>
            <a:picLocks noChangeAspect="1" noChangeArrowheads="1"/>
          </p:cNvPicPr>
          <p:nvPr/>
        </p:nvPicPr>
        <p:blipFill>
          <a:blip r:embed="rId2"/>
          <a:srcRect/>
          <a:stretch>
            <a:fillRect/>
          </a:stretch>
        </p:blipFill>
        <p:spPr bwMode="auto">
          <a:xfrm>
            <a:off x="362858" y="1285875"/>
            <a:ext cx="8493881" cy="5072063"/>
          </a:xfrm>
          <a:prstGeom prst="rect">
            <a:avLst/>
          </a:prstGeom>
          <a:noFill/>
          <a:ln w="9525">
            <a:solidFill>
              <a:schemeClr val="accent2"/>
            </a:solidFill>
            <a:miter lim="800000"/>
            <a:headEnd/>
            <a:tailEnd/>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endParaRPr lang="en-US"/>
          </a:p>
        </p:txBody>
      </p:sp>
      <p:pic>
        <p:nvPicPr>
          <p:cNvPr id="90115" name="Picture 3" descr="Boeing 727 Static Trainer "/>
          <p:cNvPicPr>
            <a:picLocks noChangeAspect="1" noChangeArrowheads="1"/>
          </p:cNvPicPr>
          <p:nvPr/>
        </p:nvPicPr>
        <p:blipFill>
          <a:blip r:embed="rId3"/>
          <a:srcRect/>
          <a:stretch>
            <a:fillRect/>
          </a:stretch>
        </p:blipFill>
        <p:spPr bwMode="auto">
          <a:xfrm>
            <a:off x="685800" y="4267200"/>
            <a:ext cx="2752725" cy="1781175"/>
          </a:xfrm>
          <a:prstGeom prst="rect">
            <a:avLst/>
          </a:prstGeom>
          <a:noFill/>
        </p:spPr>
      </p:pic>
      <p:pic>
        <p:nvPicPr>
          <p:cNvPr id="90116" name="Picture 4" descr="beechcraft duchess"/>
          <p:cNvPicPr>
            <a:picLocks noChangeAspect="1" noChangeArrowheads="1"/>
          </p:cNvPicPr>
          <p:nvPr/>
        </p:nvPicPr>
        <p:blipFill>
          <a:blip r:embed="rId4"/>
          <a:srcRect/>
          <a:stretch>
            <a:fillRect/>
          </a:stretch>
        </p:blipFill>
        <p:spPr bwMode="auto">
          <a:xfrm>
            <a:off x="533400" y="2362200"/>
            <a:ext cx="2514600" cy="1854200"/>
          </a:xfrm>
          <a:prstGeom prst="rect">
            <a:avLst/>
          </a:prstGeom>
          <a:noFill/>
        </p:spPr>
      </p:pic>
      <p:pic>
        <p:nvPicPr>
          <p:cNvPr id="90117" name="Picture 5" descr="de Havilland Chipmunk"/>
          <p:cNvPicPr>
            <a:picLocks noChangeAspect="1" noChangeArrowheads="1"/>
          </p:cNvPicPr>
          <p:nvPr/>
        </p:nvPicPr>
        <p:blipFill>
          <a:blip r:embed="rId5"/>
          <a:srcRect/>
          <a:stretch>
            <a:fillRect/>
          </a:stretch>
        </p:blipFill>
        <p:spPr bwMode="auto">
          <a:xfrm>
            <a:off x="6019800" y="609600"/>
            <a:ext cx="3124200" cy="1287463"/>
          </a:xfrm>
          <a:prstGeom prst="rect">
            <a:avLst/>
          </a:prstGeom>
          <a:noFill/>
        </p:spPr>
      </p:pic>
      <p:pic>
        <p:nvPicPr>
          <p:cNvPr id="90118" name="Picture 6" descr="Piper Arrow"/>
          <p:cNvPicPr>
            <a:picLocks noChangeAspect="1" noChangeArrowheads="1"/>
          </p:cNvPicPr>
          <p:nvPr/>
        </p:nvPicPr>
        <p:blipFill>
          <a:blip r:embed="rId6"/>
          <a:srcRect/>
          <a:stretch>
            <a:fillRect/>
          </a:stretch>
        </p:blipFill>
        <p:spPr bwMode="auto">
          <a:xfrm>
            <a:off x="3581400" y="304800"/>
            <a:ext cx="2590800" cy="1909763"/>
          </a:xfrm>
          <a:prstGeom prst="rect">
            <a:avLst/>
          </a:prstGeom>
          <a:noFill/>
        </p:spPr>
      </p:pic>
      <p:pic>
        <p:nvPicPr>
          <p:cNvPr id="90119" name="Picture 7" descr="Piper Cadet"/>
          <p:cNvPicPr>
            <a:picLocks noChangeAspect="1" noChangeArrowheads="1"/>
          </p:cNvPicPr>
          <p:nvPr/>
        </p:nvPicPr>
        <p:blipFill>
          <a:blip r:embed="rId7"/>
          <a:srcRect/>
          <a:stretch>
            <a:fillRect/>
          </a:stretch>
        </p:blipFill>
        <p:spPr bwMode="auto">
          <a:xfrm>
            <a:off x="457200" y="533400"/>
            <a:ext cx="2971800" cy="1695450"/>
          </a:xfrm>
          <a:prstGeom prst="rect">
            <a:avLst/>
          </a:prstGeom>
          <a:noFill/>
        </p:spPr>
      </p:pic>
      <p:pic>
        <p:nvPicPr>
          <p:cNvPr id="90120" name="Picture 8" descr="Beechcraft Air 200 "/>
          <p:cNvPicPr>
            <a:picLocks noChangeAspect="1" noChangeArrowheads="1"/>
          </p:cNvPicPr>
          <p:nvPr/>
        </p:nvPicPr>
        <p:blipFill>
          <a:blip r:embed="rId8"/>
          <a:srcRect/>
          <a:stretch>
            <a:fillRect/>
          </a:stretch>
        </p:blipFill>
        <p:spPr bwMode="auto">
          <a:xfrm>
            <a:off x="3505200" y="2438400"/>
            <a:ext cx="2667000" cy="1517650"/>
          </a:xfrm>
          <a:prstGeom prst="rect">
            <a:avLst/>
          </a:prstGeom>
          <a:noFill/>
        </p:spPr>
      </p:pic>
      <p:pic>
        <p:nvPicPr>
          <p:cNvPr id="90121" name="Picture 9" descr="simulator"/>
          <p:cNvPicPr>
            <a:picLocks noChangeAspect="1" noChangeArrowheads="1"/>
          </p:cNvPicPr>
          <p:nvPr/>
        </p:nvPicPr>
        <p:blipFill>
          <a:blip r:embed="rId9"/>
          <a:srcRect/>
          <a:stretch>
            <a:fillRect/>
          </a:stretch>
        </p:blipFill>
        <p:spPr bwMode="auto">
          <a:xfrm>
            <a:off x="6172200" y="4267200"/>
            <a:ext cx="2438400" cy="1603375"/>
          </a:xfrm>
          <a:prstGeom prst="rect">
            <a:avLst/>
          </a:prstGeom>
          <a:noFill/>
        </p:spPr>
      </p:pic>
      <p:pic>
        <p:nvPicPr>
          <p:cNvPr id="90122" name="Picture 10" descr="Falcon Jet Simulator "/>
          <p:cNvPicPr>
            <a:picLocks noChangeAspect="1" noChangeArrowheads="1"/>
          </p:cNvPicPr>
          <p:nvPr/>
        </p:nvPicPr>
        <p:blipFill>
          <a:blip r:embed="rId10"/>
          <a:srcRect/>
          <a:stretch>
            <a:fillRect/>
          </a:stretch>
        </p:blipFill>
        <p:spPr bwMode="auto">
          <a:xfrm>
            <a:off x="3505200" y="4216400"/>
            <a:ext cx="2743200" cy="1825625"/>
          </a:xfrm>
          <a:prstGeom prst="rect">
            <a:avLst/>
          </a:prstGeom>
          <a:noFill/>
        </p:spPr>
      </p:pic>
      <p:pic>
        <p:nvPicPr>
          <p:cNvPr id="90123" name="Picture 11" descr="GetImage"/>
          <p:cNvPicPr>
            <a:picLocks noChangeAspect="1" noChangeArrowheads="1"/>
          </p:cNvPicPr>
          <p:nvPr/>
        </p:nvPicPr>
        <p:blipFill>
          <a:blip r:embed="rId11"/>
          <a:srcRect/>
          <a:stretch>
            <a:fillRect/>
          </a:stretch>
        </p:blipFill>
        <p:spPr bwMode="auto">
          <a:xfrm>
            <a:off x="6096000" y="2133600"/>
            <a:ext cx="3048000" cy="20320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p:txBody>
          <a:bodyPr/>
          <a:lstStyle/>
          <a:p>
            <a:pPr eaLnBrk="1" hangingPunct="1"/>
            <a:r>
              <a:rPr lang="en-US" smtClean="0"/>
              <a:t>Sources of aerospace complexity</a:t>
            </a:r>
          </a:p>
        </p:txBody>
      </p:sp>
      <p:sp>
        <p:nvSpPr>
          <p:cNvPr id="12291" name="Rectangle 5"/>
          <p:cNvSpPr>
            <a:spLocks noGrp="1" noChangeArrowheads="1"/>
          </p:cNvSpPr>
          <p:nvPr>
            <p:ph type="body" sz="half" idx="1"/>
          </p:nvPr>
        </p:nvSpPr>
        <p:spPr/>
        <p:txBody>
          <a:bodyPr>
            <a:normAutofit lnSpcReduction="10000"/>
          </a:bodyPr>
          <a:lstStyle/>
          <a:p>
            <a:pPr eaLnBrk="1" hangingPunct="1">
              <a:lnSpc>
                <a:spcPct val="90000"/>
              </a:lnSpc>
            </a:pPr>
            <a:r>
              <a:rPr lang="en-US" sz="1900" dirty="0" smtClean="0"/>
              <a:t>Multiple simultaneous processes</a:t>
            </a:r>
          </a:p>
          <a:p>
            <a:pPr eaLnBrk="1" hangingPunct="1">
              <a:lnSpc>
                <a:spcPct val="90000"/>
              </a:lnSpc>
            </a:pPr>
            <a:r>
              <a:rPr lang="en-US" sz="1900" dirty="0" smtClean="0"/>
              <a:t>High reliability required</a:t>
            </a:r>
          </a:p>
          <a:p>
            <a:pPr eaLnBrk="1" hangingPunct="1">
              <a:lnSpc>
                <a:spcPct val="90000"/>
              </a:lnSpc>
            </a:pPr>
            <a:r>
              <a:rPr lang="en-US" sz="1900" dirty="0" smtClean="0"/>
              <a:t>Improved functionality</a:t>
            </a:r>
          </a:p>
          <a:p>
            <a:pPr eaLnBrk="1" hangingPunct="1">
              <a:lnSpc>
                <a:spcPct val="90000"/>
              </a:lnSpc>
            </a:pPr>
            <a:r>
              <a:rPr lang="en-US" sz="1900" dirty="0" smtClean="0"/>
              <a:t>Large numbers of element and sub-system interdependencies</a:t>
            </a:r>
          </a:p>
          <a:p>
            <a:pPr eaLnBrk="1" hangingPunct="1">
              <a:lnSpc>
                <a:spcPct val="90000"/>
              </a:lnSpc>
            </a:pPr>
            <a:r>
              <a:rPr lang="en-US" sz="1900" dirty="0" smtClean="0"/>
              <a:t>Very expensive products with demand for cost reductions</a:t>
            </a:r>
          </a:p>
          <a:p>
            <a:pPr eaLnBrk="1" hangingPunct="1">
              <a:lnSpc>
                <a:spcPct val="90000"/>
              </a:lnSpc>
            </a:pPr>
            <a:r>
              <a:rPr lang="en-US" sz="1900" dirty="0" smtClean="0"/>
              <a:t>Changes in a single element can change systems behavior in ways not predicted</a:t>
            </a:r>
          </a:p>
          <a:p>
            <a:pPr eaLnBrk="1" hangingPunct="1">
              <a:lnSpc>
                <a:spcPct val="90000"/>
              </a:lnSpc>
            </a:pPr>
            <a:r>
              <a:rPr lang="en-US" sz="1900" dirty="0" smtClean="0"/>
              <a:t>High degree of novelty and technology</a:t>
            </a:r>
          </a:p>
          <a:p>
            <a:pPr eaLnBrk="1" hangingPunct="1">
              <a:lnSpc>
                <a:spcPct val="90000"/>
              </a:lnSpc>
            </a:pPr>
            <a:r>
              <a:rPr lang="en-US" sz="1900" dirty="0" smtClean="0"/>
              <a:t>Large numbers of people on teams from disparate organizations</a:t>
            </a:r>
          </a:p>
          <a:p>
            <a:pPr eaLnBrk="1" hangingPunct="1">
              <a:lnSpc>
                <a:spcPct val="90000"/>
              </a:lnSpc>
            </a:pPr>
            <a:r>
              <a:rPr lang="en-US" sz="1900" dirty="0" smtClean="0"/>
              <a:t>Incomplete, changing and conflicting user and stakeholder requirements</a:t>
            </a:r>
          </a:p>
        </p:txBody>
      </p:sp>
      <p:sp>
        <p:nvSpPr>
          <p:cNvPr id="12292" name="Rectangle 6"/>
          <p:cNvSpPr>
            <a:spLocks noGrp="1" noChangeArrowheads="1"/>
          </p:cNvSpPr>
          <p:nvPr>
            <p:ph type="body" sz="half" idx="2"/>
          </p:nvPr>
        </p:nvSpPr>
        <p:spPr/>
        <p:txBody>
          <a:bodyPr/>
          <a:lstStyle/>
          <a:p>
            <a:pPr eaLnBrk="1" hangingPunct="1">
              <a:lnSpc>
                <a:spcPct val="90000"/>
              </a:lnSpc>
            </a:pPr>
            <a:r>
              <a:rPr lang="en-US" sz="1900" dirty="0" smtClean="0"/>
              <a:t>Heterogeneous products – hardware, software, live ware – highly interactive</a:t>
            </a:r>
          </a:p>
          <a:p>
            <a:pPr eaLnBrk="1" hangingPunct="1">
              <a:lnSpc>
                <a:spcPct val="90000"/>
              </a:lnSpc>
            </a:pPr>
            <a:r>
              <a:rPr lang="en-US" sz="1900" dirty="0" smtClean="0"/>
              <a:t>Large number of parts and specialized assembly</a:t>
            </a:r>
          </a:p>
          <a:p>
            <a:pPr eaLnBrk="1" hangingPunct="1">
              <a:lnSpc>
                <a:spcPct val="90000"/>
              </a:lnSpc>
            </a:pPr>
            <a:r>
              <a:rPr lang="en-US" sz="1900" dirty="0" smtClean="0"/>
              <a:t>Technologies implemented – like computers - to manage product complexity also can increase complexity</a:t>
            </a:r>
          </a:p>
          <a:p>
            <a:pPr eaLnBrk="1" hangingPunct="1">
              <a:lnSpc>
                <a:spcPct val="90000"/>
              </a:lnSpc>
            </a:pPr>
            <a:r>
              <a:rPr lang="en-US" sz="1900" dirty="0" smtClean="0"/>
              <a:t>Products capable of self destruction – and not in the fun way</a:t>
            </a:r>
          </a:p>
          <a:p>
            <a:pPr eaLnBrk="1" hangingPunct="1">
              <a:lnSpc>
                <a:spcPct val="90000"/>
              </a:lnSpc>
            </a:pPr>
            <a:r>
              <a:rPr lang="en-US" sz="1900" dirty="0" smtClean="0"/>
              <a:t>Products and problem complexity are similar to telecommunications, computer &amp; automobile industries</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p:txBody>
          <a:bodyPr>
            <a:normAutofit fontScale="90000"/>
          </a:bodyPr>
          <a:lstStyle/>
          <a:p>
            <a:pPr eaLnBrk="1" hangingPunct="1"/>
            <a:r>
              <a:rPr lang="en-US" smtClean="0"/>
              <a:t>A (large) System of (smaller) Systems</a:t>
            </a:r>
          </a:p>
        </p:txBody>
      </p:sp>
      <p:pic>
        <p:nvPicPr>
          <p:cNvPr id="13315" name="Picture 5" descr="atc"/>
          <p:cNvPicPr>
            <a:picLocks noChangeAspect="1" noChangeArrowheads="1"/>
          </p:cNvPicPr>
          <p:nvPr/>
        </p:nvPicPr>
        <p:blipFill>
          <a:blip r:embed="rId2"/>
          <a:srcRect/>
          <a:stretch>
            <a:fillRect/>
          </a:stretch>
        </p:blipFill>
        <p:spPr bwMode="auto">
          <a:xfrm>
            <a:off x="1233715" y="1442145"/>
            <a:ext cx="7012214" cy="4860727"/>
          </a:xfrm>
          <a:prstGeom prst="rect">
            <a:avLst/>
          </a:prstGeom>
          <a:noFill/>
          <a:ln w="9525">
            <a:noFill/>
            <a:miter lim="800000"/>
            <a:headEnd/>
            <a:tailEnd/>
          </a:ln>
        </p:spPr>
      </p:pic>
      <p:sp>
        <p:nvSpPr>
          <p:cNvPr id="13316" name="Text Box 6"/>
          <p:cNvSpPr txBox="1">
            <a:spLocks noChangeArrowheads="1"/>
          </p:cNvSpPr>
          <p:nvPr/>
        </p:nvSpPr>
        <p:spPr bwMode="auto">
          <a:xfrm>
            <a:off x="435429" y="1785938"/>
            <a:ext cx="2541221" cy="487448"/>
          </a:xfrm>
          <a:prstGeom prst="rect">
            <a:avLst/>
          </a:prstGeom>
          <a:solidFill>
            <a:srgbClr val="FFCC00"/>
          </a:solidFill>
          <a:ln w="12700">
            <a:solidFill>
              <a:schemeClr val="accent2"/>
            </a:solidFill>
            <a:miter lim="800000"/>
            <a:headEnd/>
            <a:tailEnd/>
          </a:ln>
        </p:spPr>
        <p:txBody>
          <a:bodyPr wrap="none" lIns="86493" tIns="43247" rIns="86493" bIns="43247">
            <a:spAutoFit/>
          </a:bodyPr>
          <a:lstStyle/>
          <a:p>
            <a:r>
              <a:rPr lang="en-US" sz="2600" dirty="0">
                <a:solidFill>
                  <a:schemeClr val="accent2"/>
                </a:solidFill>
              </a:rPr>
              <a:t>Air Traffic Control</a:t>
            </a:r>
          </a:p>
        </p:txBody>
      </p:sp>
      <p:sp>
        <p:nvSpPr>
          <p:cNvPr id="13317" name="Text Box 7"/>
          <p:cNvSpPr txBox="1">
            <a:spLocks noChangeArrowheads="1"/>
          </p:cNvSpPr>
          <p:nvPr/>
        </p:nvSpPr>
        <p:spPr bwMode="auto">
          <a:xfrm>
            <a:off x="653143" y="5786438"/>
            <a:ext cx="8230810" cy="641336"/>
          </a:xfrm>
          <a:prstGeom prst="rect">
            <a:avLst/>
          </a:prstGeom>
          <a:solidFill>
            <a:srgbClr val="FFCC00"/>
          </a:solidFill>
          <a:ln w="12700">
            <a:noFill/>
            <a:miter lim="800000"/>
            <a:headEnd/>
            <a:tailEnd/>
          </a:ln>
        </p:spPr>
        <p:txBody>
          <a:bodyPr lIns="86493" tIns="43247" rIns="86493" bIns="43247">
            <a:spAutoFit/>
          </a:bodyPr>
          <a:lstStyle/>
          <a:p>
            <a:pPr algn="l"/>
            <a:r>
              <a:rPr lang="en-US">
                <a:solidFill>
                  <a:srgbClr val="000066"/>
                </a:solidFill>
              </a:rPr>
              <a:t>When we try to pick out anything by itself we find that it is bound fast by a thousand invisible cords that cannot be broken, to everything in the universe. "  John Muir, 1869</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a:xfrm>
            <a:off x="1378857" y="428625"/>
            <a:ext cx="7474857" cy="571500"/>
          </a:xfrm>
        </p:spPr>
        <p:txBody>
          <a:bodyPr>
            <a:normAutofit fontScale="90000"/>
          </a:bodyPr>
          <a:lstStyle/>
          <a:p>
            <a:pPr eaLnBrk="1" hangingPunct="1"/>
            <a:r>
              <a:rPr lang="en-US" sz="2300" b="1" dirty="0" smtClean="0"/>
              <a:t>At the airport – The air traffic control system with components</a:t>
            </a:r>
          </a:p>
        </p:txBody>
      </p:sp>
      <p:pic>
        <p:nvPicPr>
          <p:cNvPr id="14339" name="Picture 5" descr="sos"/>
          <p:cNvPicPr>
            <a:picLocks noChangeAspect="1" noChangeArrowheads="1"/>
          </p:cNvPicPr>
          <p:nvPr/>
        </p:nvPicPr>
        <p:blipFill>
          <a:blip r:embed="rId2"/>
          <a:srcRect/>
          <a:stretch>
            <a:fillRect/>
          </a:stretch>
        </p:blipFill>
        <p:spPr bwMode="auto">
          <a:xfrm>
            <a:off x="725714" y="1571626"/>
            <a:ext cx="7821084" cy="4950023"/>
          </a:xfrm>
          <a:prstGeom prst="rect">
            <a:avLst/>
          </a:prstGeom>
          <a:noFill/>
          <a:ln w="9525">
            <a:noFill/>
            <a:miter lim="800000"/>
            <a:headEnd/>
            <a:tailEnd/>
          </a:ln>
        </p:spPr>
      </p:pic>
      <p:sp>
        <p:nvSpPr>
          <p:cNvPr id="14340" name="Rectangle 6"/>
          <p:cNvSpPr>
            <a:spLocks noChangeArrowheads="1"/>
          </p:cNvSpPr>
          <p:nvPr/>
        </p:nvSpPr>
        <p:spPr bwMode="auto">
          <a:xfrm>
            <a:off x="435429" y="1500188"/>
            <a:ext cx="2394857" cy="857250"/>
          </a:xfrm>
          <a:prstGeom prst="rect">
            <a:avLst/>
          </a:prstGeom>
          <a:gradFill rotWithShape="0">
            <a:gsLst>
              <a:gs pos="0">
                <a:srgbClr val="A99A52"/>
              </a:gs>
              <a:gs pos="50000">
                <a:srgbClr val="FFE87C"/>
              </a:gs>
              <a:gs pos="100000">
                <a:srgbClr val="A99A52"/>
              </a:gs>
            </a:gsLst>
            <a:lin ang="18900000" scaled="1"/>
          </a:gradFill>
          <a:ln w="12700">
            <a:solidFill>
              <a:srgbClr val="00CC00"/>
            </a:solidFill>
            <a:miter lim="800000"/>
            <a:headEnd/>
            <a:tailEnd/>
          </a:ln>
        </p:spPr>
        <p:txBody>
          <a:bodyPr lIns="86493" tIns="43247" rIns="86493" bIns="43247" anchor="ctr"/>
          <a:lstStyle/>
          <a:p>
            <a:r>
              <a:rPr lang="en-US">
                <a:solidFill>
                  <a:schemeClr val="accent2"/>
                </a:solidFill>
              </a:rPr>
              <a:t>Air traffic control or airport perimeter</a:t>
            </a:r>
          </a:p>
        </p:txBody>
      </p:sp>
      <p:sp>
        <p:nvSpPr>
          <p:cNvPr id="14341" name="Line 7"/>
          <p:cNvSpPr>
            <a:spLocks noChangeShapeType="1"/>
          </p:cNvSpPr>
          <p:nvPr/>
        </p:nvSpPr>
        <p:spPr bwMode="auto">
          <a:xfrm>
            <a:off x="2612571" y="2143125"/>
            <a:ext cx="435429" cy="285750"/>
          </a:xfrm>
          <a:prstGeom prst="line">
            <a:avLst/>
          </a:prstGeom>
          <a:noFill/>
          <a:ln w="38100">
            <a:solidFill>
              <a:srgbClr val="FF0000"/>
            </a:solidFill>
            <a:round/>
            <a:headEnd/>
            <a:tailEnd type="triangle" w="med" len="med"/>
          </a:ln>
        </p:spPr>
        <p:txBody>
          <a:bodyPr wrap="none" lIns="86493" tIns="43247" rIns="86493" bIns="43247" anchor="ctr"/>
          <a:lstStyle/>
          <a:p>
            <a:endParaRPr lang="en-US"/>
          </a:p>
        </p:txBody>
      </p:sp>
      <p:sp>
        <p:nvSpPr>
          <p:cNvPr id="14342" name="Rectangle 8"/>
          <p:cNvSpPr>
            <a:spLocks noChangeArrowheads="1"/>
          </p:cNvSpPr>
          <p:nvPr/>
        </p:nvSpPr>
        <p:spPr bwMode="auto">
          <a:xfrm>
            <a:off x="362857" y="2786063"/>
            <a:ext cx="1161143" cy="857250"/>
          </a:xfrm>
          <a:prstGeom prst="rect">
            <a:avLst/>
          </a:prstGeom>
          <a:gradFill rotWithShape="0">
            <a:gsLst>
              <a:gs pos="0">
                <a:srgbClr val="A99A52"/>
              </a:gs>
              <a:gs pos="50000">
                <a:srgbClr val="FFE87C"/>
              </a:gs>
              <a:gs pos="100000">
                <a:srgbClr val="A99A52"/>
              </a:gs>
            </a:gsLst>
            <a:lin ang="18900000" scaled="1"/>
          </a:gradFill>
          <a:ln w="12700">
            <a:solidFill>
              <a:schemeClr val="folHlink"/>
            </a:solidFill>
            <a:miter lim="800000"/>
            <a:headEnd/>
            <a:tailEnd/>
          </a:ln>
        </p:spPr>
        <p:txBody>
          <a:bodyPr lIns="86493" tIns="43247" rIns="86493" bIns="43247" anchor="ctr"/>
          <a:lstStyle/>
          <a:p>
            <a:r>
              <a:rPr lang="en-US">
                <a:solidFill>
                  <a:schemeClr val="accent2"/>
                </a:solidFill>
              </a:rPr>
              <a:t>Input - Electric power</a:t>
            </a:r>
          </a:p>
        </p:txBody>
      </p:sp>
      <p:sp>
        <p:nvSpPr>
          <p:cNvPr id="14343" name="AutoShape 9"/>
          <p:cNvSpPr>
            <a:spLocks noChangeArrowheads="1"/>
          </p:cNvSpPr>
          <p:nvPr/>
        </p:nvSpPr>
        <p:spPr bwMode="auto">
          <a:xfrm>
            <a:off x="1524000" y="3071812"/>
            <a:ext cx="870857" cy="357188"/>
          </a:xfrm>
          <a:prstGeom prst="rightArrow">
            <a:avLst>
              <a:gd name="adj1" fmla="val 50000"/>
              <a:gd name="adj2" fmla="val 60000"/>
            </a:avLst>
          </a:prstGeom>
          <a:gradFill rotWithShape="0">
            <a:gsLst>
              <a:gs pos="0">
                <a:srgbClr val="A99A52"/>
              </a:gs>
              <a:gs pos="50000">
                <a:srgbClr val="FFE87C"/>
              </a:gs>
              <a:gs pos="100000">
                <a:srgbClr val="A99A52"/>
              </a:gs>
            </a:gsLst>
            <a:lin ang="18900000" scaled="1"/>
          </a:gradFill>
          <a:ln w="12700">
            <a:solidFill>
              <a:srgbClr val="FF0000"/>
            </a:solidFill>
            <a:miter lim="800000"/>
            <a:headEnd/>
            <a:tailEnd/>
          </a:ln>
        </p:spPr>
        <p:txBody>
          <a:bodyPr wrap="none" lIns="86493" tIns="43247" rIns="86493" bIns="43247" anchor="ctr"/>
          <a:lstStyle/>
          <a:p>
            <a:endParaRPr lang="en-US"/>
          </a:p>
        </p:txBody>
      </p:sp>
      <p:sp>
        <p:nvSpPr>
          <p:cNvPr id="14344" name="Rectangle 10"/>
          <p:cNvSpPr>
            <a:spLocks noChangeArrowheads="1"/>
          </p:cNvSpPr>
          <p:nvPr/>
        </p:nvSpPr>
        <p:spPr bwMode="auto">
          <a:xfrm>
            <a:off x="6531428" y="3357563"/>
            <a:ext cx="2322286" cy="2286000"/>
          </a:xfrm>
          <a:prstGeom prst="rect">
            <a:avLst/>
          </a:prstGeom>
          <a:gradFill rotWithShape="0">
            <a:gsLst>
              <a:gs pos="0">
                <a:srgbClr val="A99A52"/>
              </a:gs>
              <a:gs pos="50000">
                <a:srgbClr val="FFE87C"/>
              </a:gs>
              <a:gs pos="100000">
                <a:srgbClr val="A99A52"/>
              </a:gs>
            </a:gsLst>
            <a:lin ang="18900000" scaled="1"/>
          </a:gradFill>
          <a:ln w="12700">
            <a:solidFill>
              <a:srgbClr val="00CC00"/>
            </a:solidFill>
            <a:miter lim="800000"/>
            <a:headEnd/>
            <a:tailEnd/>
          </a:ln>
        </p:spPr>
        <p:txBody>
          <a:bodyPr lIns="86493" tIns="43247" rIns="86493" bIns="43247" anchor="ctr"/>
          <a:lstStyle/>
          <a:p>
            <a:r>
              <a:rPr lang="en-US">
                <a:solidFill>
                  <a:schemeClr val="accent2"/>
                </a:solidFill>
              </a:rPr>
              <a:t>Output – </a:t>
            </a:r>
          </a:p>
          <a:p>
            <a:r>
              <a:rPr lang="en-US">
                <a:solidFill>
                  <a:schemeClr val="accent2"/>
                </a:solidFill>
              </a:rPr>
              <a:t>Commands and advisories for aircraft in the air and on the ground</a:t>
            </a:r>
          </a:p>
          <a:p>
            <a:r>
              <a:rPr lang="en-US">
                <a:solidFill>
                  <a:schemeClr val="accent2"/>
                </a:solidFill>
              </a:rPr>
              <a:t>Archived account of events &amp; actions</a:t>
            </a:r>
          </a:p>
          <a:p>
            <a:r>
              <a:rPr lang="en-US">
                <a:solidFill>
                  <a:schemeClr val="accent2"/>
                </a:solidFill>
              </a:rPr>
              <a:t>Data to other ATC Centers</a:t>
            </a:r>
          </a:p>
        </p:txBody>
      </p:sp>
      <p:sp>
        <p:nvSpPr>
          <p:cNvPr id="14345" name="AutoShape 11"/>
          <p:cNvSpPr>
            <a:spLocks noChangeArrowheads="1"/>
          </p:cNvSpPr>
          <p:nvPr/>
        </p:nvSpPr>
        <p:spPr bwMode="auto">
          <a:xfrm>
            <a:off x="5805714" y="4286250"/>
            <a:ext cx="870857" cy="357188"/>
          </a:xfrm>
          <a:prstGeom prst="rightArrow">
            <a:avLst>
              <a:gd name="adj1" fmla="val 50000"/>
              <a:gd name="adj2" fmla="val 60000"/>
            </a:avLst>
          </a:prstGeom>
          <a:gradFill rotWithShape="0">
            <a:gsLst>
              <a:gs pos="0">
                <a:srgbClr val="A99A52"/>
              </a:gs>
              <a:gs pos="50000">
                <a:srgbClr val="FFE87C"/>
              </a:gs>
              <a:gs pos="100000">
                <a:srgbClr val="A99A52"/>
              </a:gs>
            </a:gsLst>
            <a:lin ang="18900000" scaled="1"/>
          </a:gradFill>
          <a:ln w="12700">
            <a:solidFill>
              <a:srgbClr val="FF0000"/>
            </a:solidFill>
            <a:miter lim="800000"/>
            <a:headEnd/>
            <a:tailEnd/>
          </a:ln>
        </p:spPr>
        <p:txBody>
          <a:bodyPr wrap="none" lIns="86493" tIns="43247" rIns="86493" bIns="43247" anchor="ctr"/>
          <a:lstStyle/>
          <a:p>
            <a:endParaRPr lang="en-US"/>
          </a:p>
        </p:txBody>
      </p:sp>
      <p:sp>
        <p:nvSpPr>
          <p:cNvPr id="14346" name="Rectangle 12"/>
          <p:cNvSpPr>
            <a:spLocks noChangeArrowheads="1"/>
          </p:cNvSpPr>
          <p:nvPr/>
        </p:nvSpPr>
        <p:spPr bwMode="auto">
          <a:xfrm>
            <a:off x="435428" y="4929188"/>
            <a:ext cx="2322286" cy="1714500"/>
          </a:xfrm>
          <a:prstGeom prst="rect">
            <a:avLst/>
          </a:prstGeom>
          <a:gradFill rotWithShape="0">
            <a:gsLst>
              <a:gs pos="0">
                <a:srgbClr val="A99A52"/>
              </a:gs>
              <a:gs pos="50000">
                <a:srgbClr val="FFE87C"/>
              </a:gs>
              <a:gs pos="100000">
                <a:srgbClr val="A99A52"/>
              </a:gs>
            </a:gsLst>
            <a:lin ang="18900000" scaled="1"/>
          </a:gradFill>
          <a:ln w="12700">
            <a:solidFill>
              <a:srgbClr val="00CC00"/>
            </a:solidFill>
            <a:miter lim="800000"/>
            <a:headEnd/>
            <a:tailEnd/>
          </a:ln>
        </p:spPr>
        <p:txBody>
          <a:bodyPr lIns="86493" tIns="43247" rIns="86493" bIns="43247" anchor="ctr"/>
          <a:lstStyle/>
          <a:p>
            <a:r>
              <a:rPr lang="en-US">
                <a:solidFill>
                  <a:schemeClr val="accent2"/>
                </a:solidFill>
              </a:rPr>
              <a:t>Input – </a:t>
            </a:r>
          </a:p>
          <a:p>
            <a:r>
              <a:rPr lang="en-US">
                <a:solidFill>
                  <a:schemeClr val="accent2"/>
                </a:solidFill>
              </a:rPr>
              <a:t>Flight plans</a:t>
            </a:r>
          </a:p>
          <a:p>
            <a:r>
              <a:rPr lang="en-US">
                <a:solidFill>
                  <a:schemeClr val="accent2"/>
                </a:solidFill>
              </a:rPr>
              <a:t>Weather state</a:t>
            </a:r>
          </a:p>
          <a:p>
            <a:r>
              <a:rPr lang="en-US">
                <a:solidFill>
                  <a:schemeClr val="accent2"/>
                </a:solidFill>
              </a:rPr>
              <a:t>Air traffic state</a:t>
            </a:r>
          </a:p>
          <a:p>
            <a:r>
              <a:rPr lang="en-US">
                <a:solidFill>
                  <a:schemeClr val="accent2"/>
                </a:solidFill>
              </a:rPr>
              <a:t>Aircraft fuel states</a:t>
            </a:r>
          </a:p>
          <a:p>
            <a:r>
              <a:rPr lang="en-US">
                <a:solidFill>
                  <a:schemeClr val="accent2"/>
                </a:solidFill>
              </a:rPr>
              <a:t>Data from other ATC centers</a:t>
            </a:r>
          </a:p>
        </p:txBody>
      </p:sp>
      <p:sp>
        <p:nvSpPr>
          <p:cNvPr id="14347" name="AutoShape 13"/>
          <p:cNvSpPr>
            <a:spLocks noChangeArrowheads="1"/>
          </p:cNvSpPr>
          <p:nvPr/>
        </p:nvSpPr>
        <p:spPr bwMode="auto">
          <a:xfrm>
            <a:off x="2685143" y="5143500"/>
            <a:ext cx="870857" cy="357188"/>
          </a:xfrm>
          <a:prstGeom prst="rightArrow">
            <a:avLst>
              <a:gd name="adj1" fmla="val 50000"/>
              <a:gd name="adj2" fmla="val 60000"/>
            </a:avLst>
          </a:prstGeom>
          <a:gradFill rotWithShape="0">
            <a:gsLst>
              <a:gs pos="0">
                <a:srgbClr val="A99A52"/>
              </a:gs>
              <a:gs pos="50000">
                <a:srgbClr val="FFE87C"/>
              </a:gs>
              <a:gs pos="100000">
                <a:srgbClr val="A99A52"/>
              </a:gs>
            </a:gsLst>
            <a:lin ang="18900000" scaled="1"/>
          </a:gradFill>
          <a:ln w="12700">
            <a:solidFill>
              <a:srgbClr val="FF0000"/>
            </a:solidFill>
            <a:miter lim="800000"/>
            <a:headEnd/>
            <a:tailEnd/>
          </a:ln>
        </p:spPr>
        <p:txBody>
          <a:bodyPr wrap="none" lIns="86493" tIns="43247" rIns="86493" bIns="43247" anchor="ctr"/>
          <a:lstStyle/>
          <a:p>
            <a:endParaRPr lang="en-US"/>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pPr eaLnBrk="1" hangingPunct="1"/>
            <a:r>
              <a:rPr lang="en-US" smtClean="0"/>
              <a:t>Summary - A typical system</a:t>
            </a:r>
          </a:p>
        </p:txBody>
      </p:sp>
      <p:pic>
        <p:nvPicPr>
          <p:cNvPr id="15363" name="Picture 5" descr="systems of systems"/>
          <p:cNvPicPr>
            <a:picLocks noChangeAspect="1" noChangeArrowheads="1"/>
          </p:cNvPicPr>
          <p:nvPr/>
        </p:nvPicPr>
        <p:blipFill>
          <a:blip r:embed="rId2"/>
          <a:srcRect/>
          <a:stretch>
            <a:fillRect/>
          </a:stretch>
        </p:blipFill>
        <p:spPr bwMode="auto">
          <a:xfrm>
            <a:off x="943429" y="1357312"/>
            <a:ext cx="7765143" cy="5042297"/>
          </a:xfrm>
          <a:prstGeom prst="rect">
            <a:avLst/>
          </a:prstGeom>
          <a:noFill/>
          <a:ln w="9525">
            <a:noFill/>
            <a:miter lim="800000"/>
            <a:headEnd/>
            <a:tailEnd/>
          </a:ln>
        </p:spPr>
      </p:pic>
      <p:sp>
        <p:nvSpPr>
          <p:cNvPr id="15364" name="AutoShape 6"/>
          <p:cNvSpPr>
            <a:spLocks noChangeArrowheads="1"/>
          </p:cNvSpPr>
          <p:nvPr/>
        </p:nvSpPr>
        <p:spPr bwMode="auto">
          <a:xfrm>
            <a:off x="1741714" y="2714625"/>
            <a:ext cx="870857" cy="357188"/>
          </a:xfrm>
          <a:prstGeom prst="rightArrow">
            <a:avLst>
              <a:gd name="adj1" fmla="val 50000"/>
              <a:gd name="adj2" fmla="val 60000"/>
            </a:avLst>
          </a:prstGeom>
          <a:gradFill rotWithShape="0">
            <a:gsLst>
              <a:gs pos="0">
                <a:srgbClr val="A99A52"/>
              </a:gs>
              <a:gs pos="50000">
                <a:srgbClr val="FFE87C"/>
              </a:gs>
              <a:gs pos="100000">
                <a:srgbClr val="A99A52"/>
              </a:gs>
            </a:gsLst>
            <a:lin ang="18900000" scaled="1"/>
          </a:gradFill>
          <a:ln w="12700">
            <a:solidFill>
              <a:srgbClr val="FF0000"/>
            </a:solidFill>
            <a:miter lim="800000"/>
            <a:headEnd/>
            <a:tailEnd/>
          </a:ln>
        </p:spPr>
        <p:txBody>
          <a:bodyPr wrap="none" lIns="86493" tIns="43247" rIns="86493" bIns="43247" anchor="ctr"/>
          <a:lstStyle/>
          <a:p>
            <a:endParaRPr lang="en-US"/>
          </a:p>
        </p:txBody>
      </p:sp>
      <p:sp>
        <p:nvSpPr>
          <p:cNvPr id="15365" name="AutoShape 7"/>
          <p:cNvSpPr>
            <a:spLocks noChangeArrowheads="1"/>
          </p:cNvSpPr>
          <p:nvPr/>
        </p:nvSpPr>
        <p:spPr bwMode="auto">
          <a:xfrm>
            <a:off x="2902857" y="4929187"/>
            <a:ext cx="870857" cy="357188"/>
          </a:xfrm>
          <a:prstGeom prst="rightArrow">
            <a:avLst>
              <a:gd name="adj1" fmla="val 50000"/>
              <a:gd name="adj2" fmla="val 60000"/>
            </a:avLst>
          </a:prstGeom>
          <a:gradFill rotWithShape="0">
            <a:gsLst>
              <a:gs pos="0">
                <a:srgbClr val="A99A52"/>
              </a:gs>
              <a:gs pos="50000">
                <a:srgbClr val="FFE87C"/>
              </a:gs>
              <a:gs pos="100000">
                <a:srgbClr val="A99A52"/>
              </a:gs>
            </a:gsLst>
            <a:lin ang="18900000" scaled="1"/>
          </a:gradFill>
          <a:ln w="12700">
            <a:solidFill>
              <a:srgbClr val="FF0000"/>
            </a:solidFill>
            <a:miter lim="800000"/>
            <a:headEnd/>
            <a:tailEnd/>
          </a:ln>
        </p:spPr>
        <p:txBody>
          <a:bodyPr wrap="none" lIns="86493" tIns="43247" rIns="86493" bIns="43247" anchor="ctr"/>
          <a:lstStyle/>
          <a:p>
            <a:endParaRPr lang="en-US"/>
          </a:p>
        </p:txBody>
      </p:sp>
      <p:sp>
        <p:nvSpPr>
          <p:cNvPr id="15366" name="AutoShape 8"/>
          <p:cNvSpPr>
            <a:spLocks noChangeArrowheads="1"/>
          </p:cNvSpPr>
          <p:nvPr/>
        </p:nvSpPr>
        <p:spPr bwMode="auto">
          <a:xfrm>
            <a:off x="5805714" y="3643312"/>
            <a:ext cx="870857" cy="357188"/>
          </a:xfrm>
          <a:prstGeom prst="rightArrow">
            <a:avLst>
              <a:gd name="adj1" fmla="val 50000"/>
              <a:gd name="adj2" fmla="val 60000"/>
            </a:avLst>
          </a:prstGeom>
          <a:gradFill rotWithShape="0">
            <a:gsLst>
              <a:gs pos="0">
                <a:srgbClr val="A99A52"/>
              </a:gs>
              <a:gs pos="50000">
                <a:srgbClr val="FFE87C"/>
              </a:gs>
              <a:gs pos="100000">
                <a:srgbClr val="A99A52"/>
              </a:gs>
            </a:gsLst>
            <a:lin ang="18900000" scaled="1"/>
          </a:gradFill>
          <a:ln w="12700">
            <a:solidFill>
              <a:srgbClr val="FF0000"/>
            </a:solidFill>
            <a:miter lim="800000"/>
            <a:headEnd/>
            <a:tailEnd/>
          </a:ln>
        </p:spPr>
        <p:txBody>
          <a:bodyPr wrap="none" lIns="86493" tIns="43247" rIns="86493" bIns="43247" anchor="ctr"/>
          <a:lstStyle/>
          <a:p>
            <a:endParaRPr lang="en-US"/>
          </a:p>
        </p:txBody>
      </p:sp>
      <p:sp>
        <p:nvSpPr>
          <p:cNvPr id="15367" name="Rectangle 9"/>
          <p:cNvSpPr>
            <a:spLocks noChangeArrowheads="1"/>
          </p:cNvSpPr>
          <p:nvPr/>
        </p:nvSpPr>
        <p:spPr bwMode="auto">
          <a:xfrm>
            <a:off x="653143" y="2428875"/>
            <a:ext cx="1161143" cy="857250"/>
          </a:xfrm>
          <a:prstGeom prst="rect">
            <a:avLst/>
          </a:prstGeom>
          <a:gradFill rotWithShape="0">
            <a:gsLst>
              <a:gs pos="0">
                <a:srgbClr val="A99A52"/>
              </a:gs>
              <a:gs pos="50000">
                <a:srgbClr val="FFE87C"/>
              </a:gs>
              <a:gs pos="100000">
                <a:srgbClr val="A99A52"/>
              </a:gs>
            </a:gsLst>
            <a:lin ang="18900000" scaled="1"/>
          </a:gradFill>
          <a:ln w="12700">
            <a:solidFill>
              <a:schemeClr val="folHlink"/>
            </a:solidFill>
            <a:miter lim="800000"/>
            <a:headEnd/>
            <a:tailEnd/>
          </a:ln>
        </p:spPr>
        <p:txBody>
          <a:bodyPr lIns="86493" tIns="43247" rIns="86493" bIns="43247" anchor="ctr"/>
          <a:lstStyle/>
          <a:p>
            <a:r>
              <a:rPr lang="en-US">
                <a:solidFill>
                  <a:schemeClr val="accent2"/>
                </a:solidFill>
              </a:rPr>
              <a:t>Inputs</a:t>
            </a:r>
          </a:p>
        </p:txBody>
      </p:sp>
      <p:sp>
        <p:nvSpPr>
          <p:cNvPr id="15368" name="Rectangle 10"/>
          <p:cNvSpPr>
            <a:spLocks noChangeArrowheads="1"/>
          </p:cNvSpPr>
          <p:nvPr/>
        </p:nvSpPr>
        <p:spPr bwMode="auto">
          <a:xfrm>
            <a:off x="1016000" y="4357687"/>
            <a:ext cx="1669143" cy="928688"/>
          </a:xfrm>
          <a:prstGeom prst="rect">
            <a:avLst/>
          </a:prstGeom>
          <a:gradFill rotWithShape="0">
            <a:gsLst>
              <a:gs pos="0">
                <a:srgbClr val="A99A52"/>
              </a:gs>
              <a:gs pos="50000">
                <a:srgbClr val="FFE87C"/>
              </a:gs>
              <a:gs pos="100000">
                <a:srgbClr val="A99A52"/>
              </a:gs>
            </a:gsLst>
            <a:lin ang="18900000" scaled="1"/>
          </a:gradFill>
          <a:ln w="12700">
            <a:solidFill>
              <a:schemeClr val="folHlink"/>
            </a:solidFill>
            <a:miter lim="800000"/>
            <a:headEnd/>
            <a:tailEnd/>
          </a:ln>
        </p:spPr>
        <p:txBody>
          <a:bodyPr lIns="86493" tIns="43247" rIns="86493" bIns="43247" anchor="ctr"/>
          <a:lstStyle/>
          <a:p>
            <a:r>
              <a:rPr lang="en-US">
                <a:solidFill>
                  <a:schemeClr val="accent2"/>
                </a:solidFill>
              </a:rPr>
              <a:t>Environmental inputs</a:t>
            </a:r>
          </a:p>
        </p:txBody>
      </p:sp>
      <p:sp>
        <p:nvSpPr>
          <p:cNvPr id="15369" name="Rectangle 11"/>
          <p:cNvSpPr>
            <a:spLocks noChangeArrowheads="1"/>
          </p:cNvSpPr>
          <p:nvPr/>
        </p:nvSpPr>
        <p:spPr bwMode="auto">
          <a:xfrm>
            <a:off x="6676571" y="3286125"/>
            <a:ext cx="1161143" cy="857250"/>
          </a:xfrm>
          <a:prstGeom prst="rect">
            <a:avLst/>
          </a:prstGeom>
          <a:gradFill rotWithShape="0">
            <a:gsLst>
              <a:gs pos="0">
                <a:srgbClr val="A99A52"/>
              </a:gs>
              <a:gs pos="50000">
                <a:srgbClr val="FFE87C"/>
              </a:gs>
              <a:gs pos="100000">
                <a:srgbClr val="A99A52"/>
              </a:gs>
            </a:gsLst>
            <a:lin ang="18900000" scaled="1"/>
          </a:gradFill>
          <a:ln w="12700">
            <a:solidFill>
              <a:schemeClr val="folHlink"/>
            </a:solidFill>
            <a:miter lim="800000"/>
            <a:headEnd/>
            <a:tailEnd/>
          </a:ln>
        </p:spPr>
        <p:txBody>
          <a:bodyPr lIns="86493" tIns="43247" rIns="86493" bIns="43247" anchor="ctr"/>
          <a:lstStyle/>
          <a:p>
            <a:r>
              <a:rPr lang="en-US">
                <a:solidFill>
                  <a:schemeClr val="accent2"/>
                </a:solidFill>
              </a:rPr>
              <a:t>Outputs</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mtClean="0"/>
              <a:t>Systems engineering use</a:t>
            </a:r>
          </a:p>
        </p:txBody>
      </p:sp>
      <p:sp>
        <p:nvSpPr>
          <p:cNvPr id="16387" name="Rectangle 3"/>
          <p:cNvSpPr>
            <a:spLocks noGrp="1" noChangeArrowheads="1"/>
          </p:cNvSpPr>
          <p:nvPr>
            <p:ph type="body" sz="half" idx="1"/>
          </p:nvPr>
        </p:nvSpPr>
        <p:spPr/>
        <p:txBody>
          <a:bodyPr>
            <a:normAutofit fontScale="92500" lnSpcReduction="20000"/>
          </a:bodyPr>
          <a:lstStyle/>
          <a:p>
            <a:pPr lvl="1" algn="ctr" eaLnBrk="1" hangingPunct="1">
              <a:lnSpc>
                <a:spcPct val="90000"/>
              </a:lnSpc>
              <a:buFontTx/>
              <a:buNone/>
            </a:pPr>
            <a:r>
              <a:rPr lang="en-US" sz="1900" dirty="0" smtClean="0"/>
              <a:t>Systems engineering will - </a:t>
            </a:r>
          </a:p>
          <a:p>
            <a:pPr lvl="1" eaLnBrk="1" hangingPunct="1">
              <a:lnSpc>
                <a:spcPct val="90000"/>
              </a:lnSpc>
            </a:pPr>
            <a:r>
              <a:rPr lang="en-US" sz="1900" dirty="0" smtClean="0"/>
              <a:t>Introduce objectivity into a subjective process</a:t>
            </a:r>
          </a:p>
          <a:p>
            <a:pPr lvl="1" eaLnBrk="1" hangingPunct="1">
              <a:lnSpc>
                <a:spcPct val="90000"/>
              </a:lnSpc>
            </a:pPr>
            <a:r>
              <a:rPr lang="en-US" sz="1900" dirty="0" smtClean="0"/>
              <a:t>Bring uncertainties to the decision maker’s attention and explicitly account for them</a:t>
            </a:r>
          </a:p>
          <a:p>
            <a:pPr lvl="1" eaLnBrk="1" hangingPunct="1">
              <a:lnSpc>
                <a:spcPct val="90000"/>
              </a:lnSpc>
            </a:pPr>
            <a:r>
              <a:rPr lang="en-US" sz="1900" dirty="0" smtClean="0"/>
              <a:t>Consider issues in a larger context and determine interactions and side effects</a:t>
            </a:r>
          </a:p>
          <a:p>
            <a:pPr lvl="1" eaLnBrk="1" hangingPunct="1">
              <a:lnSpc>
                <a:spcPct val="90000"/>
              </a:lnSpc>
            </a:pPr>
            <a:r>
              <a:rPr lang="en-US" sz="1900" dirty="0" smtClean="0"/>
              <a:t>Shift initial debate from means (how to do it) to consequences (what to do)</a:t>
            </a:r>
          </a:p>
          <a:p>
            <a:pPr lvl="1" eaLnBrk="1" hangingPunct="1">
              <a:lnSpc>
                <a:spcPct val="90000"/>
              </a:lnSpc>
            </a:pPr>
            <a:r>
              <a:rPr lang="en-US" sz="1900" dirty="0" smtClean="0"/>
              <a:t>Compare design/product alternatives in a consistent and systematic way – suggest better alternatives and eliminate inferior concepts</a:t>
            </a:r>
          </a:p>
          <a:p>
            <a:pPr lvl="1" eaLnBrk="1" hangingPunct="1">
              <a:lnSpc>
                <a:spcPct val="90000"/>
              </a:lnSpc>
            </a:pPr>
            <a:r>
              <a:rPr lang="en-US" sz="1900" dirty="0" smtClean="0"/>
              <a:t>Identify issues and provide new insights</a:t>
            </a:r>
          </a:p>
        </p:txBody>
      </p:sp>
      <p:sp>
        <p:nvSpPr>
          <p:cNvPr id="16388" name="Rectangle 5"/>
          <p:cNvSpPr>
            <a:spLocks noGrp="1" noChangeArrowheads="1"/>
          </p:cNvSpPr>
          <p:nvPr>
            <p:ph type="body" sz="half" idx="2"/>
          </p:nvPr>
        </p:nvSpPr>
        <p:spPr>
          <a:xfrm>
            <a:off x="4742846" y="1330524"/>
            <a:ext cx="4272643" cy="2741414"/>
          </a:xfrm>
        </p:spPr>
        <p:txBody>
          <a:bodyPr/>
          <a:lstStyle/>
          <a:p>
            <a:pPr algn="ctr" eaLnBrk="1" hangingPunct="1">
              <a:buFontTx/>
              <a:buNone/>
            </a:pPr>
            <a:r>
              <a:rPr lang="en-US" sz="1900" dirty="0" smtClean="0"/>
              <a:t>Six phases of technical development</a:t>
            </a:r>
          </a:p>
          <a:p>
            <a:pPr eaLnBrk="1" hangingPunct="1"/>
            <a:r>
              <a:rPr lang="en-US" sz="1900" dirty="0" smtClean="0"/>
              <a:t>Wild Enthusiasm</a:t>
            </a:r>
          </a:p>
          <a:p>
            <a:pPr eaLnBrk="1" hangingPunct="1"/>
            <a:r>
              <a:rPr lang="en-US" sz="1900" dirty="0" smtClean="0"/>
              <a:t>Disillusionment</a:t>
            </a:r>
          </a:p>
          <a:p>
            <a:pPr eaLnBrk="1" hangingPunct="1"/>
            <a:r>
              <a:rPr lang="en-US" sz="1900" dirty="0" smtClean="0"/>
              <a:t>Total confusion</a:t>
            </a:r>
          </a:p>
          <a:p>
            <a:pPr eaLnBrk="1" hangingPunct="1"/>
            <a:r>
              <a:rPr lang="en-US" sz="1900" dirty="0" smtClean="0"/>
              <a:t>Search for the Guilty</a:t>
            </a:r>
          </a:p>
          <a:p>
            <a:pPr eaLnBrk="1" hangingPunct="1"/>
            <a:r>
              <a:rPr lang="en-US" sz="1900" dirty="0" smtClean="0"/>
              <a:t>Punishment of the innocent</a:t>
            </a:r>
          </a:p>
          <a:p>
            <a:pPr eaLnBrk="1" hangingPunct="1"/>
            <a:r>
              <a:rPr lang="en-US" sz="1900" dirty="0" smtClean="0"/>
              <a:t>Promotion of non-participant</a:t>
            </a:r>
          </a:p>
        </p:txBody>
      </p:sp>
      <p:sp>
        <p:nvSpPr>
          <p:cNvPr id="16389" name="Text Box 4"/>
          <p:cNvSpPr txBox="1">
            <a:spLocks noChangeArrowheads="1"/>
          </p:cNvSpPr>
          <p:nvPr/>
        </p:nvSpPr>
        <p:spPr bwMode="auto">
          <a:xfrm>
            <a:off x="4934857" y="4357688"/>
            <a:ext cx="3556000" cy="1195334"/>
          </a:xfrm>
          <a:prstGeom prst="rect">
            <a:avLst/>
          </a:prstGeom>
          <a:solidFill>
            <a:srgbClr val="FFCC00"/>
          </a:solidFill>
          <a:ln w="12700">
            <a:solidFill>
              <a:schemeClr val="accent2"/>
            </a:solidFill>
            <a:miter lim="800000"/>
            <a:headEnd/>
            <a:tailEnd/>
          </a:ln>
        </p:spPr>
        <p:txBody>
          <a:bodyPr lIns="86493" tIns="43247" rIns="86493" bIns="43247">
            <a:spAutoFit/>
          </a:bodyPr>
          <a:lstStyle/>
          <a:p>
            <a:pPr algn="l"/>
            <a:r>
              <a:rPr lang="en-US">
                <a:solidFill>
                  <a:schemeClr val="accent2"/>
                </a:solidFill>
              </a:rPr>
              <a:t>Thought for the day</a:t>
            </a:r>
          </a:p>
          <a:p>
            <a:pPr algn="l"/>
            <a:r>
              <a:rPr lang="en-US">
                <a:solidFill>
                  <a:schemeClr val="accent2"/>
                </a:solidFill>
              </a:rPr>
              <a:t>“However beautiful the strategy, you should occasionally look at the results” – Winston Churchill</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User Requirements summary</a:t>
            </a:r>
          </a:p>
        </p:txBody>
      </p:sp>
      <p:sp>
        <p:nvSpPr>
          <p:cNvPr id="17411" name="Rectangle 3"/>
          <p:cNvSpPr>
            <a:spLocks noGrp="1" noChangeArrowheads="1"/>
          </p:cNvSpPr>
          <p:nvPr>
            <p:ph type="body" idx="1"/>
          </p:nvPr>
        </p:nvSpPr>
        <p:spPr/>
        <p:txBody>
          <a:bodyPr>
            <a:normAutofit lnSpcReduction="10000"/>
          </a:bodyPr>
          <a:lstStyle/>
          <a:p>
            <a:pPr eaLnBrk="1" hangingPunct="1">
              <a:lnSpc>
                <a:spcPct val="80000"/>
              </a:lnSpc>
            </a:pPr>
            <a:r>
              <a:rPr lang="en-US" sz="1900" dirty="0" smtClean="0"/>
              <a:t>Who is the client and who are the users?  Who will we ask to pay for this?</a:t>
            </a:r>
          </a:p>
          <a:p>
            <a:pPr eaLnBrk="1" hangingPunct="1">
              <a:lnSpc>
                <a:spcPct val="80000"/>
              </a:lnSpc>
            </a:pPr>
            <a:r>
              <a:rPr lang="en-US" sz="1900" dirty="0" smtClean="0"/>
              <a:t>What technology is dominant today?  What will dominate tomorrow?</a:t>
            </a:r>
          </a:p>
          <a:p>
            <a:pPr eaLnBrk="1" hangingPunct="1">
              <a:lnSpc>
                <a:spcPct val="80000"/>
              </a:lnSpc>
            </a:pPr>
            <a:r>
              <a:rPr lang="en-US" sz="1900" dirty="0" smtClean="0"/>
              <a:t>The user may want something that is not practical.  How do we respond?</a:t>
            </a:r>
          </a:p>
          <a:p>
            <a:pPr eaLnBrk="1" hangingPunct="1">
              <a:lnSpc>
                <a:spcPct val="80000"/>
              </a:lnSpc>
            </a:pPr>
            <a:r>
              <a:rPr lang="en-US" sz="1900" dirty="0" smtClean="0"/>
              <a:t>Define design from an operational point of view</a:t>
            </a:r>
          </a:p>
          <a:p>
            <a:pPr eaLnBrk="1" hangingPunct="1">
              <a:lnSpc>
                <a:spcPct val="80000"/>
              </a:lnSpc>
            </a:pPr>
            <a:r>
              <a:rPr lang="en-US" sz="1900" dirty="0" smtClean="0"/>
              <a:t>User requirements and system requirements are different</a:t>
            </a:r>
          </a:p>
          <a:p>
            <a:pPr eaLnBrk="1" hangingPunct="1">
              <a:lnSpc>
                <a:spcPct val="80000"/>
              </a:lnSpc>
            </a:pPr>
            <a:r>
              <a:rPr lang="en-US" sz="1900" dirty="0" smtClean="0"/>
              <a:t>Don’t miss user requirements, solutions, background material, design elements, unverifiable wishes</a:t>
            </a:r>
          </a:p>
          <a:p>
            <a:pPr eaLnBrk="1" hangingPunct="1">
              <a:lnSpc>
                <a:spcPct val="80000"/>
              </a:lnSpc>
            </a:pPr>
            <a:r>
              <a:rPr lang="en-US" sz="1900" dirty="0" smtClean="0"/>
              <a:t>Example-”I want a satellite” may or may not be a user requirement-it may be a solution to a user requirement</a:t>
            </a:r>
          </a:p>
          <a:p>
            <a:pPr eaLnBrk="1" hangingPunct="1">
              <a:lnSpc>
                <a:spcPct val="80000"/>
              </a:lnSpc>
            </a:pPr>
            <a:r>
              <a:rPr lang="en-US" sz="1900" dirty="0" smtClean="0"/>
              <a:t>Systems Requirements must be measurable (a number, not a phrase - and testable – turn it on and see what happens)</a:t>
            </a:r>
          </a:p>
          <a:p>
            <a:pPr eaLnBrk="1" hangingPunct="1">
              <a:lnSpc>
                <a:spcPct val="80000"/>
              </a:lnSpc>
            </a:pPr>
            <a:r>
              <a:rPr lang="en-US" sz="1900" dirty="0" smtClean="0"/>
              <a:t>User requirements = the results that the user expects from the system-short and non-technical-not explained in block diagrams or functional requirements-not requirements in terms of solutions-the real underlying need?</a:t>
            </a:r>
          </a:p>
          <a:p>
            <a:pPr eaLnBrk="1" hangingPunct="1">
              <a:lnSpc>
                <a:spcPct val="80000"/>
              </a:lnSpc>
            </a:pPr>
            <a:r>
              <a:rPr lang="en-US" sz="1900" dirty="0" smtClean="0"/>
              <a:t>Interactions with other systems?</a:t>
            </a:r>
          </a:p>
          <a:p>
            <a:pPr eaLnBrk="1" hangingPunct="1">
              <a:lnSpc>
                <a:spcPct val="80000"/>
              </a:lnSpc>
            </a:pPr>
            <a:r>
              <a:rPr lang="en-US" sz="1900" dirty="0" smtClean="0"/>
              <a:t>What is the end goal that the client or the user has in mind?  Why would he/she buy it?</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half" idx="10"/>
          </p:nvPr>
        </p:nvSpPr>
        <p:spPr/>
        <p:txBody>
          <a:bodyPr/>
          <a:lstStyle/>
          <a:p>
            <a:fld id="{6DD4A72F-8F90-4A4C-B9CC-0A0005FFE18C}" type="datetime4">
              <a:rPr lang="en-US"/>
              <a:pPr/>
              <a:t>June 2, 2009</a:t>
            </a:fld>
            <a:endParaRPr lang="en-US"/>
          </a:p>
        </p:txBody>
      </p:sp>
      <p:sp>
        <p:nvSpPr>
          <p:cNvPr id="8" name="Footer Placeholder 3"/>
          <p:cNvSpPr>
            <a:spLocks noGrp="1"/>
          </p:cNvSpPr>
          <p:nvPr>
            <p:ph type="ftr" sz="quarter" idx="11"/>
          </p:nvPr>
        </p:nvSpPr>
        <p:spPr/>
        <p:txBody>
          <a:bodyPr/>
          <a:lstStyle/>
          <a:p>
            <a:r>
              <a:rPr lang="en-US"/>
              <a:t>Copyright 2006 Purdue UniversitySpring 2008</a:t>
            </a:r>
          </a:p>
        </p:txBody>
      </p:sp>
      <p:sp>
        <p:nvSpPr>
          <p:cNvPr id="9" name="Slide Number Placeholder 4"/>
          <p:cNvSpPr>
            <a:spLocks noGrp="1"/>
          </p:cNvSpPr>
          <p:nvPr>
            <p:ph type="sldNum" sz="quarter" idx="12"/>
          </p:nvPr>
        </p:nvSpPr>
        <p:spPr/>
        <p:txBody>
          <a:bodyPr/>
          <a:lstStyle/>
          <a:p>
            <a:fld id="{7C4D7CD7-1F07-4087-9794-6A45E629C370}" type="slidenum">
              <a:rPr lang="en-US"/>
              <a:pPr/>
              <a:t>96</a:t>
            </a:fld>
            <a:endParaRPr lang="en-US"/>
          </a:p>
        </p:txBody>
      </p:sp>
      <p:sp>
        <p:nvSpPr>
          <p:cNvPr id="318468" name="Rectangle 4"/>
          <p:cNvSpPr>
            <a:spLocks noGrp="1" noChangeArrowheads="1"/>
          </p:cNvSpPr>
          <p:nvPr>
            <p:ph type="title"/>
          </p:nvPr>
        </p:nvSpPr>
        <p:spPr/>
        <p:txBody>
          <a:bodyPr/>
          <a:lstStyle/>
          <a:p>
            <a:r>
              <a:rPr lang="en-US" sz="2500" dirty="0"/>
              <a:t>Voice of the customer</a:t>
            </a:r>
            <a:br>
              <a:rPr lang="en-US" sz="2500" dirty="0"/>
            </a:br>
            <a:r>
              <a:rPr lang="en-US" sz="2500" dirty="0"/>
              <a:t>origins of the DC-3</a:t>
            </a:r>
          </a:p>
        </p:txBody>
      </p:sp>
      <p:pic>
        <p:nvPicPr>
          <p:cNvPr id="318469" name="Picture 5"/>
          <p:cNvPicPr>
            <a:picLocks noChangeAspect="1" noChangeArrowheads="1"/>
          </p:cNvPicPr>
          <p:nvPr/>
        </p:nvPicPr>
        <p:blipFill>
          <a:blip r:embed="rId2"/>
          <a:srcRect/>
          <a:stretch>
            <a:fillRect/>
          </a:stretch>
        </p:blipFill>
        <p:spPr bwMode="auto">
          <a:xfrm>
            <a:off x="725715" y="1285875"/>
            <a:ext cx="3578679" cy="5429250"/>
          </a:xfrm>
          <a:prstGeom prst="rect">
            <a:avLst/>
          </a:prstGeom>
          <a:noFill/>
          <a:ln w="12700">
            <a:noFill/>
            <a:miter lim="800000"/>
            <a:headEnd/>
            <a:tailEnd/>
          </a:ln>
          <a:effectLst/>
        </p:spPr>
      </p:pic>
      <p:pic>
        <p:nvPicPr>
          <p:cNvPr id="318470" name="Picture 6"/>
          <p:cNvPicPr>
            <a:picLocks noChangeAspect="1" noChangeArrowheads="1"/>
          </p:cNvPicPr>
          <p:nvPr/>
        </p:nvPicPr>
        <p:blipFill>
          <a:blip r:embed="rId3"/>
          <a:srcRect/>
          <a:stretch>
            <a:fillRect/>
          </a:stretch>
        </p:blipFill>
        <p:spPr bwMode="auto">
          <a:xfrm>
            <a:off x="4717144" y="1384102"/>
            <a:ext cx="3946071" cy="5473898"/>
          </a:xfrm>
          <a:prstGeom prst="rect">
            <a:avLst/>
          </a:prstGeom>
          <a:noFill/>
          <a:ln w="12700">
            <a:noFill/>
            <a:miter lim="800000"/>
            <a:headEnd/>
            <a:tailEnd/>
          </a:ln>
          <a:effectLst/>
        </p:spPr>
      </p:pic>
      <p:pic>
        <p:nvPicPr>
          <p:cNvPr id="318472" name="Picture 8" descr="Fokker F10 Super Trimotor Aircraft Photo Print - CLICK TO ENLARGE (you must have 'pop-ups' enabled in your browser)"/>
          <p:cNvPicPr>
            <a:picLocks noChangeAspect="1" noChangeArrowheads="1"/>
          </p:cNvPicPr>
          <p:nvPr/>
        </p:nvPicPr>
        <p:blipFill>
          <a:blip r:embed="rId4"/>
          <a:srcRect/>
          <a:stretch>
            <a:fillRect/>
          </a:stretch>
        </p:blipFill>
        <p:spPr bwMode="auto">
          <a:xfrm>
            <a:off x="1378857" y="142876"/>
            <a:ext cx="1796143" cy="1413867"/>
          </a:xfrm>
          <a:prstGeom prst="rect">
            <a:avLst/>
          </a:prstGeom>
          <a:noFill/>
        </p:spPr>
      </p:pic>
      <p:pic>
        <p:nvPicPr>
          <p:cNvPr id="318473" name="Picture 9" descr="DC-3 "/>
          <p:cNvPicPr>
            <a:picLocks noChangeAspect="1" noChangeArrowheads="1"/>
          </p:cNvPicPr>
          <p:nvPr/>
        </p:nvPicPr>
        <p:blipFill>
          <a:blip r:embed="rId5"/>
          <a:srcRect/>
          <a:stretch>
            <a:fillRect/>
          </a:stretch>
        </p:blipFill>
        <p:spPr bwMode="auto">
          <a:xfrm>
            <a:off x="7039429" y="357188"/>
            <a:ext cx="1524000" cy="1013520"/>
          </a:xfrm>
          <a:prstGeom prst="rect">
            <a:avLst/>
          </a:prstGeom>
          <a:noFill/>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half" idx="10"/>
          </p:nvPr>
        </p:nvSpPr>
        <p:spPr/>
        <p:txBody>
          <a:bodyPr/>
          <a:lstStyle/>
          <a:p>
            <a:fld id="{51DF31B0-2347-47D5-A62E-0FEB668973FD}" type="datetime4">
              <a:rPr lang="en-US"/>
              <a:pPr/>
              <a:t>June 2, 2009</a:t>
            </a:fld>
            <a:endParaRPr lang="en-US"/>
          </a:p>
        </p:txBody>
      </p:sp>
      <p:sp>
        <p:nvSpPr>
          <p:cNvPr id="8" name="Footer Placeholder 3"/>
          <p:cNvSpPr>
            <a:spLocks noGrp="1"/>
          </p:cNvSpPr>
          <p:nvPr>
            <p:ph type="ftr" sz="quarter" idx="11"/>
          </p:nvPr>
        </p:nvSpPr>
        <p:spPr/>
        <p:txBody>
          <a:bodyPr/>
          <a:lstStyle/>
          <a:p>
            <a:r>
              <a:rPr lang="en-US"/>
              <a:t>Copyright 2006 Purdue UniversitySpring 2008</a:t>
            </a:r>
          </a:p>
        </p:txBody>
      </p:sp>
      <p:sp>
        <p:nvSpPr>
          <p:cNvPr id="9" name="Slide Number Placeholder 4"/>
          <p:cNvSpPr>
            <a:spLocks noGrp="1"/>
          </p:cNvSpPr>
          <p:nvPr>
            <p:ph type="sldNum" sz="quarter" idx="12"/>
          </p:nvPr>
        </p:nvSpPr>
        <p:spPr/>
        <p:txBody>
          <a:bodyPr/>
          <a:lstStyle/>
          <a:p>
            <a:fld id="{7693F4D6-E2FD-4469-A1C5-65726FC7B8A9}" type="slidenum">
              <a:rPr lang="en-US"/>
              <a:pPr/>
              <a:t>97</a:t>
            </a:fld>
            <a:endParaRPr lang="en-US"/>
          </a:p>
        </p:txBody>
      </p:sp>
      <p:sp>
        <p:nvSpPr>
          <p:cNvPr id="320516" name="Rectangle 4"/>
          <p:cNvSpPr>
            <a:spLocks noGrp="1" noChangeArrowheads="1"/>
          </p:cNvSpPr>
          <p:nvPr>
            <p:ph type="title"/>
          </p:nvPr>
        </p:nvSpPr>
        <p:spPr>
          <a:xfrm>
            <a:off x="1596571" y="357188"/>
            <a:ext cx="7039429" cy="714375"/>
          </a:xfrm>
        </p:spPr>
        <p:txBody>
          <a:bodyPr>
            <a:normAutofit fontScale="90000"/>
          </a:bodyPr>
          <a:lstStyle/>
          <a:p>
            <a:r>
              <a:rPr lang="en-US" sz="2500" dirty="0"/>
              <a:t>Listen to the customer and then …</a:t>
            </a:r>
            <a:br>
              <a:rPr lang="en-US" sz="2500" dirty="0"/>
            </a:br>
            <a:r>
              <a:rPr lang="en-US" sz="2500" dirty="0"/>
              <a:t>educate the customer to undreamed of possibilities</a:t>
            </a:r>
          </a:p>
        </p:txBody>
      </p:sp>
      <p:pic>
        <p:nvPicPr>
          <p:cNvPr id="320518" name="Picture 6" descr="IT_Fordc4army"/>
          <p:cNvPicPr>
            <a:picLocks noChangeAspect="1" noChangeArrowheads="1"/>
          </p:cNvPicPr>
          <p:nvPr/>
        </p:nvPicPr>
        <p:blipFill>
          <a:blip r:embed="rId2"/>
          <a:srcRect/>
          <a:stretch>
            <a:fillRect/>
          </a:stretch>
        </p:blipFill>
        <p:spPr bwMode="auto">
          <a:xfrm>
            <a:off x="580572" y="1500188"/>
            <a:ext cx="3918857" cy="2455664"/>
          </a:xfrm>
          <a:prstGeom prst="rect">
            <a:avLst/>
          </a:prstGeom>
          <a:noFill/>
        </p:spPr>
      </p:pic>
      <p:pic>
        <p:nvPicPr>
          <p:cNvPr id="320520" name="Picture 8" descr="web5"/>
          <p:cNvPicPr>
            <a:picLocks noChangeAspect="1" noChangeArrowheads="1"/>
          </p:cNvPicPr>
          <p:nvPr/>
        </p:nvPicPr>
        <p:blipFill>
          <a:blip r:embed="rId3"/>
          <a:srcRect/>
          <a:stretch>
            <a:fillRect/>
          </a:stretch>
        </p:blipFill>
        <p:spPr bwMode="auto">
          <a:xfrm>
            <a:off x="4717143" y="1643063"/>
            <a:ext cx="3556000" cy="2074664"/>
          </a:xfrm>
          <a:prstGeom prst="rect">
            <a:avLst/>
          </a:prstGeom>
          <a:noFill/>
        </p:spPr>
      </p:pic>
      <p:pic>
        <p:nvPicPr>
          <p:cNvPr id="320528" name="Picture 16" descr="dug_18x"/>
          <p:cNvPicPr>
            <a:picLocks noChangeAspect="1" noChangeArrowheads="1"/>
          </p:cNvPicPr>
          <p:nvPr/>
        </p:nvPicPr>
        <p:blipFill>
          <a:blip r:embed="rId4"/>
          <a:srcRect/>
          <a:stretch>
            <a:fillRect/>
          </a:stretch>
        </p:blipFill>
        <p:spPr bwMode="auto">
          <a:xfrm>
            <a:off x="5007429" y="3714750"/>
            <a:ext cx="3129643" cy="2477989"/>
          </a:xfrm>
          <a:prstGeom prst="rect">
            <a:avLst/>
          </a:prstGeom>
          <a:noFill/>
        </p:spPr>
      </p:pic>
      <p:pic>
        <p:nvPicPr>
          <p:cNvPr id="320532" name="Picture 20" descr="DC-3 "/>
          <p:cNvPicPr>
            <a:picLocks noChangeAspect="1" noChangeArrowheads="1"/>
          </p:cNvPicPr>
          <p:nvPr/>
        </p:nvPicPr>
        <p:blipFill>
          <a:blip r:embed="rId5"/>
          <a:srcRect/>
          <a:stretch>
            <a:fillRect/>
          </a:stretch>
        </p:blipFill>
        <p:spPr bwMode="auto">
          <a:xfrm>
            <a:off x="1016000" y="3929063"/>
            <a:ext cx="3556000" cy="2366367"/>
          </a:xfrm>
          <a:prstGeom prst="rect">
            <a:avLst/>
          </a:prstGeom>
          <a:noFill/>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p:txBody>
          <a:bodyPr/>
          <a:lstStyle/>
          <a:p>
            <a:pPr eaLnBrk="1" hangingPunct="1"/>
            <a:r>
              <a:rPr lang="en-US" smtClean="0"/>
              <a:t>Summary systems engineering</a:t>
            </a:r>
          </a:p>
        </p:txBody>
      </p:sp>
      <p:sp>
        <p:nvSpPr>
          <p:cNvPr id="20483" name="Rectangle 5"/>
          <p:cNvSpPr>
            <a:spLocks noGrp="1" noChangeArrowheads="1"/>
          </p:cNvSpPr>
          <p:nvPr>
            <p:ph type="body" idx="1"/>
          </p:nvPr>
        </p:nvSpPr>
        <p:spPr/>
        <p:txBody>
          <a:bodyPr>
            <a:normAutofit fontScale="85000" lnSpcReduction="20000"/>
          </a:bodyPr>
          <a:lstStyle/>
          <a:p>
            <a:pPr eaLnBrk="1" hangingPunct="1"/>
            <a:r>
              <a:rPr lang="en-US" dirty="0" smtClean="0"/>
              <a:t>Systems engineering is a well-developed process for identifying products and managing their development from cradle-to grave.</a:t>
            </a:r>
          </a:p>
          <a:p>
            <a:pPr eaLnBrk="1" hangingPunct="1"/>
            <a:r>
              <a:rPr lang="en-US" dirty="0" smtClean="0"/>
              <a:t>Systems engineering and design have a language with specific meaning and sometimes confusing acronyms and jargon.</a:t>
            </a:r>
          </a:p>
          <a:p>
            <a:pPr eaLnBrk="1" hangingPunct="1"/>
            <a:r>
              <a:rPr lang="en-US" dirty="0" smtClean="0"/>
              <a:t>Systems engineering is embraced by industry to cope with product operational and development complexity</a:t>
            </a:r>
          </a:p>
          <a:p>
            <a:pPr eaLnBrk="1" hangingPunct="1"/>
            <a:r>
              <a:rPr lang="en-US" dirty="0" smtClean="0"/>
              <a:t>Systems engineering is a process and – like good coaching -  not a sure fire answer to how to win a game – the player’s skill still counts – you need coaching </a:t>
            </a:r>
            <a:r>
              <a:rPr lang="en-US" i="1" u="sng" dirty="0" smtClean="0"/>
              <a:t>and</a:t>
            </a:r>
            <a:r>
              <a:rPr lang="en-US" dirty="0" smtClean="0"/>
              <a:t> players</a:t>
            </a:r>
          </a:p>
          <a:p>
            <a:pPr eaLnBrk="1" hangingPunct="1">
              <a:buFontTx/>
              <a:buNone/>
            </a:pPr>
            <a:endParaRPr lang="en-US" dirty="0" smtClean="0"/>
          </a:p>
        </p:txBody>
      </p:sp>
      <p:sp>
        <p:nvSpPr>
          <p:cNvPr id="20484" name="Text Box 6"/>
          <p:cNvSpPr txBox="1">
            <a:spLocks noChangeArrowheads="1"/>
          </p:cNvSpPr>
          <p:nvPr/>
        </p:nvSpPr>
        <p:spPr bwMode="auto">
          <a:xfrm>
            <a:off x="457200" y="5791200"/>
            <a:ext cx="8490857" cy="795225"/>
          </a:xfrm>
          <a:prstGeom prst="rect">
            <a:avLst/>
          </a:prstGeom>
          <a:solidFill>
            <a:srgbClr val="FFCC00"/>
          </a:solidFill>
          <a:ln w="12700">
            <a:solidFill>
              <a:srgbClr val="FF0000"/>
            </a:solidFill>
            <a:miter lim="800000"/>
            <a:headEnd/>
            <a:tailEnd/>
          </a:ln>
        </p:spPr>
        <p:txBody>
          <a:bodyPr lIns="86493" tIns="43247" rIns="86493" bIns="43247">
            <a:spAutoFit/>
          </a:bodyPr>
          <a:lstStyle/>
          <a:p>
            <a:r>
              <a:rPr lang="en-US" sz="2300" dirty="0">
                <a:solidFill>
                  <a:schemeClr val="accent2"/>
                </a:solidFill>
              </a:rPr>
              <a:t>A stupid team with systems engineering skills is still a stupid team, but a smart team with systems skills.. The opportunities are endless</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a:srcRect/>
          <a:stretch>
            <a:fillRect/>
          </a:stretch>
        </p:blipFill>
        <p:spPr bwMode="auto">
          <a:xfrm>
            <a:off x="338138" y="238125"/>
            <a:ext cx="8467725" cy="638175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ncam">
  <a:themeElements>
    <a:clrScheme name="usnca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nc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snca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nca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nca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nca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nca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nca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nca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erolandscape">
  <a:themeElements>
    <a:clrScheme name="aerolandscap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erolandscap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erolandscap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erolandscap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erolandscap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erolandscap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erolandscap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erolandscap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erolandscap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sncam">
  <a:themeElements>
    <a:clrScheme name="usnca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nc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snca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nca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nca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nca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nca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nca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nca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
      <a:dk1>
        <a:srgbClr val="000000"/>
      </a:dk1>
      <a:lt1>
        <a:srgbClr val="E0D5C5"/>
      </a:lt1>
      <a:dk2>
        <a:srgbClr val="000000"/>
      </a:dk2>
      <a:lt2>
        <a:srgbClr val="B1946C"/>
      </a:lt2>
      <a:accent1>
        <a:srgbClr val="BBE0E3"/>
      </a:accent1>
      <a:accent2>
        <a:srgbClr val="333399"/>
      </a:accent2>
      <a:accent3>
        <a:srgbClr val="EDE7DF"/>
      </a:accent3>
      <a:accent4>
        <a:srgbClr val="000000"/>
      </a:accent4>
      <a:accent5>
        <a:srgbClr val="DAEDEF"/>
      </a:accent5>
      <a:accent6>
        <a:srgbClr val="2D2D8A"/>
      </a:accent6>
      <a:hlink>
        <a:srgbClr val="B1946C"/>
      </a:hlink>
      <a:folHlink>
        <a:srgbClr val="A1D0B6"/>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nim-15_Vis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4515</TotalTime>
  <Words>3809</Words>
  <Application>Microsoft Office PowerPoint</Application>
  <PresentationFormat>On-screen Show (4:3)</PresentationFormat>
  <Paragraphs>768</Paragraphs>
  <Slides>127</Slides>
  <Notes>47</Notes>
  <HiddenSlides>0</HiddenSlides>
  <MMClips>0</MMClips>
  <ScaleCrop>false</ScaleCrop>
  <HeadingPairs>
    <vt:vector size="6" baseType="variant">
      <vt:variant>
        <vt:lpstr>Theme</vt:lpstr>
      </vt:variant>
      <vt:variant>
        <vt:i4>6</vt:i4>
      </vt:variant>
      <vt:variant>
        <vt:lpstr>Embedded OLE Servers</vt:lpstr>
      </vt:variant>
      <vt:variant>
        <vt:i4>4</vt:i4>
      </vt:variant>
      <vt:variant>
        <vt:lpstr>Slide Titles</vt:lpstr>
      </vt:variant>
      <vt:variant>
        <vt:i4>127</vt:i4>
      </vt:variant>
    </vt:vector>
  </HeadingPairs>
  <TitlesOfParts>
    <vt:vector size="137" baseType="lpstr">
      <vt:lpstr>Office Theme</vt:lpstr>
      <vt:lpstr>usncam</vt:lpstr>
      <vt:lpstr>aerolandscape</vt:lpstr>
      <vt:lpstr>1_usncam</vt:lpstr>
      <vt:lpstr>Blank</vt:lpstr>
      <vt:lpstr>Anim-15_Vista</vt:lpstr>
      <vt:lpstr>Chart</vt:lpstr>
      <vt:lpstr>Photo Editor Photo</vt:lpstr>
      <vt:lpstr>CorelDRAW</vt:lpstr>
      <vt:lpstr>Microsoft Clip Gallery</vt:lpstr>
      <vt:lpstr>Slide 1</vt:lpstr>
      <vt:lpstr>Purdue University</vt:lpstr>
      <vt:lpstr>Slide 3</vt:lpstr>
      <vt:lpstr>Slide 4</vt:lpstr>
      <vt:lpstr>Slide 5</vt:lpstr>
      <vt:lpstr>School of Aeronautics and Astronautics</vt:lpstr>
      <vt:lpstr>Slide 7</vt:lpstr>
      <vt:lpstr>Neil Armstrong Hall of Engineering Dedicated October 27, 2007</vt:lpstr>
      <vt:lpstr>Slide 9</vt:lpstr>
      <vt:lpstr>Mission: To prepare men and women to be leaders in Aerospace Engineering by providing exceptional educational and research programs</vt:lpstr>
      <vt:lpstr>Major Spacecraft Subsystems and Space Mission Features</vt:lpstr>
      <vt:lpstr>Major Aircraft Subsystems and Mission Features</vt:lpstr>
      <vt:lpstr>Slide 13</vt:lpstr>
      <vt:lpstr>Slide 14</vt:lpstr>
      <vt:lpstr>Hypersonic Boundary Layer Transition S.P. Schneider</vt:lpstr>
      <vt:lpstr>Slide 16</vt:lpstr>
      <vt:lpstr>Slide 17</vt:lpstr>
      <vt:lpstr>Slide 18</vt:lpstr>
      <vt:lpstr>Formation Flying</vt:lpstr>
      <vt:lpstr>Pulse Detonation Lab</vt:lpstr>
      <vt:lpstr>Slide 21</vt:lpstr>
      <vt:lpstr>Large Scale Manufacturing of Nanocrystalline Materials</vt:lpstr>
      <vt:lpstr>Air Vehicle Morphing- why? sensor to shooter combined</vt:lpstr>
      <vt:lpstr>Boeing / Purdue AAE Morphing Aircraft Research</vt:lpstr>
      <vt:lpstr>Weight Estimation of Morphing Wing Structures</vt:lpstr>
      <vt:lpstr>Slide 26</vt:lpstr>
      <vt:lpstr>AAE 451 Senior Design</vt:lpstr>
      <vt:lpstr>Spring 2001 AAE 451 Project</vt:lpstr>
      <vt:lpstr>AAE 490T/590T</vt:lpstr>
      <vt:lpstr>Hyperion Aircraft</vt:lpstr>
      <vt:lpstr>Lean Systems Engineering</vt:lpstr>
      <vt:lpstr>Slide 32</vt:lpstr>
      <vt:lpstr>Large complex Aerospace Projects</vt:lpstr>
      <vt:lpstr>Slide 34</vt:lpstr>
      <vt:lpstr>Slide 35</vt:lpstr>
      <vt:lpstr>Hubble Space Telescope Systems Engineering Case Study</vt:lpstr>
      <vt:lpstr>Slide 37</vt:lpstr>
      <vt:lpstr>Optics and Communications System</vt:lpstr>
      <vt:lpstr>Slide 39</vt:lpstr>
      <vt:lpstr>Mirror Flaw</vt:lpstr>
      <vt:lpstr>Slide 41</vt:lpstr>
      <vt:lpstr>Systems Engineering</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Why is  Lean Systems Engineering Important</vt:lpstr>
      <vt:lpstr>Slide 66</vt:lpstr>
      <vt:lpstr>Slide 67</vt:lpstr>
      <vt:lpstr>Slide 68</vt:lpstr>
      <vt:lpstr>Slide 69</vt:lpstr>
      <vt:lpstr>Product development  a few questions</vt:lpstr>
      <vt:lpstr>Slide 71</vt:lpstr>
      <vt:lpstr>Preventing Technological Surprise taking control of product development</vt:lpstr>
      <vt:lpstr>Design for the Future The voice of technology-break with the past</vt:lpstr>
      <vt:lpstr>What do I mean when I say “design something?”</vt:lpstr>
      <vt:lpstr>Product development and operation</vt:lpstr>
      <vt:lpstr>Product life cycle the standard version – the client initiates action</vt:lpstr>
      <vt:lpstr>Getting it done – the “least commitment” approach Strategies, methods &amp; means</vt:lpstr>
      <vt:lpstr>Slide 78</vt:lpstr>
      <vt:lpstr>Slide 79</vt:lpstr>
      <vt:lpstr>Thinking and Tools</vt:lpstr>
      <vt:lpstr>Systems engineering - basics</vt:lpstr>
      <vt:lpstr>Review - The product life cycle, technical activities &amp; interactions</vt:lpstr>
      <vt:lpstr>Systems Engineering Definition</vt:lpstr>
      <vt:lpstr>Stakeholders </vt:lpstr>
      <vt:lpstr>The Systems approach to problem solving – So simple but so complicated</vt:lpstr>
      <vt:lpstr>Simple systems vs. complex systems</vt:lpstr>
      <vt:lpstr>Aerospace products complex and important to national economic welfare</vt:lpstr>
      <vt:lpstr>Aerospace systems</vt:lpstr>
      <vt:lpstr>System complexity - some important definitions</vt:lpstr>
      <vt:lpstr>Sources of aerospace complexity</vt:lpstr>
      <vt:lpstr>A (large) System of (smaller) Systems</vt:lpstr>
      <vt:lpstr>At the airport – The air traffic control system with components</vt:lpstr>
      <vt:lpstr>Summary - A typical system</vt:lpstr>
      <vt:lpstr>Systems engineering use</vt:lpstr>
      <vt:lpstr>User Requirements summary</vt:lpstr>
      <vt:lpstr>Voice of the customer origins of the DC-3</vt:lpstr>
      <vt:lpstr>Listen to the customer and then … educate the customer to undreamed of possibilities</vt:lpstr>
      <vt:lpstr>Summary systems engineering</vt:lpstr>
      <vt:lpstr>Slide 99</vt:lpstr>
      <vt:lpstr>Slide 100</vt:lpstr>
      <vt:lpstr>Slide 101</vt:lpstr>
      <vt:lpstr>Slide 102</vt:lpstr>
      <vt:lpstr>Slide 103</vt:lpstr>
      <vt:lpstr>Slide 104</vt:lpstr>
      <vt:lpstr>Slide 105</vt:lpstr>
      <vt:lpstr>Slide 106</vt:lpstr>
      <vt:lpstr>QFD  Quality Function Deployment</vt:lpstr>
      <vt:lpstr>Slide 108</vt:lpstr>
      <vt:lpstr>Slide 109</vt:lpstr>
      <vt:lpstr>Slide 110</vt:lpstr>
      <vt:lpstr>Slide 111</vt:lpstr>
      <vt:lpstr>Slide 112</vt:lpstr>
      <vt:lpstr>Slide 113</vt:lpstr>
      <vt:lpstr>Slide 114</vt:lpstr>
      <vt:lpstr>Slide 115</vt:lpstr>
      <vt:lpstr>Slide 116</vt:lpstr>
      <vt:lpstr>Pugh Matrix</vt:lpstr>
      <vt:lpstr>Slide 118</vt:lpstr>
      <vt:lpstr>Slide 119</vt:lpstr>
      <vt:lpstr>Slide 120</vt:lpstr>
      <vt:lpstr>Slide 121</vt:lpstr>
      <vt:lpstr>Slide 122</vt:lpstr>
      <vt:lpstr>Extra</vt:lpstr>
      <vt:lpstr>Slide 124</vt:lpstr>
      <vt:lpstr>Slide 125</vt:lpstr>
      <vt:lpstr>Slide 126</vt:lpstr>
      <vt:lpstr>Slide 127</vt:lpstr>
    </vt:vector>
  </TitlesOfParts>
  <Company>Purdue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Engineering Computer Network</dc:creator>
  <cp:lastModifiedBy>Engineering Computer Network</cp:lastModifiedBy>
  <cp:revision>119</cp:revision>
  <dcterms:created xsi:type="dcterms:W3CDTF">2009-05-23T14:48:35Z</dcterms:created>
  <dcterms:modified xsi:type="dcterms:W3CDTF">2009-06-03T05:15:12Z</dcterms:modified>
</cp:coreProperties>
</file>