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handoutMasterIdLst>
    <p:handoutMasterId r:id="rId9"/>
  </p:handoutMasterIdLst>
  <p:sldIdLst>
    <p:sldId id="256" r:id="rId2"/>
    <p:sldId id="370" r:id="rId3"/>
    <p:sldId id="372" r:id="rId4"/>
    <p:sldId id="373" r:id="rId5"/>
    <p:sldId id="371" r:id="rId6"/>
    <p:sldId id="3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29"/>
    <a:srgbClr val="FFFFFF"/>
    <a:srgbClr val="000000"/>
    <a:srgbClr val="01FF56"/>
    <a:srgbClr val="FF0066"/>
    <a:srgbClr val="FDDA13"/>
    <a:srgbClr val="FD2D3C"/>
    <a:srgbClr val="FFFF00"/>
    <a:srgbClr val="C0504D"/>
    <a:srgbClr val="788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2702" autoAdjust="0"/>
  </p:normalViewPr>
  <p:slideViewPr>
    <p:cSldViewPr>
      <p:cViewPr>
        <p:scale>
          <a:sx n="66" d="100"/>
          <a:sy n="66" d="100"/>
        </p:scale>
        <p:origin x="1013" y="2736"/>
      </p:cViewPr>
      <p:guideLst>
        <p:guide orient="horz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EBBF-09F3-40A0-9714-67318874B126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9BAB1-13E8-4C7A-A1BC-B0558D524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9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A2BD5-7E67-BB4D-827F-19C3A8B19086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18C5A-ED90-6D4A-A47A-B4473B245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0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18C5A-ED90-6D4A-A47A-B4473B2458A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3F02F8-5A1D-4B55-9761-57B15B3272B6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F1A06F1-E75E-4423-8F4B-206650EE8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ma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 lIns="0" tIns="0" rIns="0" bIns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6564086"/>
            <a:ext cx="8915400" cy="293914"/>
          </a:xfrm>
        </p:spPr>
        <p:txBody>
          <a:bodyPr anchor="b"/>
          <a:lstStyle>
            <a:lvl1pPr marL="0" indent="0" algn="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6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3F02F8-5A1D-4B55-9761-57B15B3272B6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F1A06F1-E75E-4423-8F4B-206650EE80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28600" y="6564086"/>
            <a:ext cx="8915400" cy="293914"/>
          </a:xfrm>
        </p:spPr>
        <p:txBody>
          <a:bodyPr anchor="b"/>
          <a:lstStyle>
            <a:lvl1pPr marL="0" indent="0" algn="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ma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 lIns="0" tIns="0" rIns="0" bIns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038600" y="6564086"/>
            <a:ext cx="5105400" cy="304800"/>
          </a:xfrm>
        </p:spPr>
        <p:txBody>
          <a:bodyPr/>
          <a:lstStyle>
            <a:lvl1pPr marL="0" indent="0" algn="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28600" y="6564086"/>
            <a:ext cx="8915400" cy="293914"/>
          </a:xfrm>
        </p:spPr>
        <p:txBody>
          <a:bodyPr anchor="b"/>
          <a:lstStyle>
            <a:lvl1pPr marL="0" indent="0" algn="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lain text, ma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09599"/>
          </a:xfrm>
        </p:spPr>
        <p:txBody>
          <a:bodyPr lIns="0" tIns="0" rIns="0" bIns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362200"/>
            <a:ext cx="8534400" cy="28956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6564086"/>
            <a:ext cx="8915400" cy="293914"/>
          </a:xfrm>
        </p:spPr>
        <p:txBody>
          <a:bodyPr anchor="b"/>
          <a:lstStyle>
            <a:lvl1pPr marL="0" indent="0" algn="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6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 (title off 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685800"/>
            <a:ext cx="8229600" cy="609599"/>
          </a:xfrm>
        </p:spPr>
        <p:txBody>
          <a:bodyPr lIns="0" tIns="0" rIns="0" bIns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759952" cy="67025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6564086"/>
            <a:ext cx="8915400" cy="293914"/>
          </a:xfrm>
        </p:spPr>
        <p:txBody>
          <a:bodyPr anchor="b"/>
          <a:lstStyle>
            <a:lvl1pPr marL="0" indent="0" algn="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>
              <a:latin typeface="Times New Roman" pitchFamily="18" charset="0"/>
              <a:cs typeface="Arial" charset="0"/>
            </a:endParaRP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>
              <a:latin typeface="Times New Roman" pitchFamily="18" charset="0"/>
              <a:cs typeface="Arial" charset="0"/>
            </a:endParaRP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b="0">
              <a:latin typeface="Times New Roman" pitchFamily="18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47" r:id="rId2"/>
    <p:sldLayoutId id="2147483799" r:id="rId3"/>
    <p:sldLayoutId id="2147483844" r:id="rId4"/>
    <p:sldLayoutId id="2147483848" r:id="rId5"/>
    <p:sldLayoutId id="214748384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0"/>
            <a:ext cx="8915400" cy="2590800"/>
          </a:xfrm>
        </p:spPr>
        <p:txBody>
          <a:bodyPr anchor="ctr">
            <a:noAutofit/>
          </a:bodyPr>
          <a:lstStyle/>
          <a:p>
            <a:pPr algn="ctr"/>
            <a:r>
              <a:rPr lang="en-US" sz="5300" smtClean="0"/>
              <a:t>Evaluation</a:t>
            </a:r>
            <a:endParaRPr lang="en-US" sz="53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04800" y="5181600"/>
            <a:ext cx="8839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kern="0" smtClean="0"/>
              <a:t>ECE 695</a:t>
            </a:r>
          </a:p>
          <a:p>
            <a:r>
              <a:rPr lang="en-US" sz="2400" kern="0" smtClean="0"/>
              <a:t>Alexander J. Quinn</a:t>
            </a:r>
          </a:p>
          <a:p>
            <a:r>
              <a:rPr lang="en-US" sz="2400" kern="0" smtClean="0"/>
              <a:t>March 30, 2018</a:t>
            </a:r>
            <a:endParaRPr lang="en-US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evaluation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8229600" algn="r"/>
              </a:tabLst>
            </a:pPr>
            <a:r>
              <a:rPr lang="en-US" smtClean="0"/>
              <a:t>Lab study	</a:t>
            </a:r>
            <a:r>
              <a:rPr lang="en-US" sz="2000"/>
              <a:t>in-person</a:t>
            </a:r>
          </a:p>
          <a:p>
            <a:pPr lvl="1">
              <a:tabLst>
                <a:tab pos="8229600" algn="r"/>
              </a:tabLst>
            </a:pPr>
            <a:r>
              <a:rPr lang="en-US" smtClean="0"/>
              <a:t>think aloud protocol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Log analysis	</a:t>
            </a:r>
            <a:r>
              <a:rPr lang="en-US" sz="2000"/>
              <a:t>remote</a:t>
            </a:r>
          </a:p>
          <a:p>
            <a:pPr lvl="1">
              <a:tabLst>
                <a:tab pos="8229600" algn="r"/>
              </a:tabLst>
            </a:pPr>
            <a:r>
              <a:rPr lang="en-US" smtClean="0"/>
              <a:t>A-B testing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Remote observation	</a:t>
            </a:r>
            <a:r>
              <a:rPr lang="en-US" sz="2000"/>
              <a:t>remote</a:t>
            </a:r>
          </a:p>
          <a:p>
            <a:pPr lvl="1">
              <a:tabLst>
                <a:tab pos="8229600" algn="r"/>
              </a:tabLst>
            </a:pPr>
            <a:r>
              <a:rPr lang="en-US" smtClean="0"/>
              <a:t>monitor screen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Ethnography	</a:t>
            </a:r>
            <a:r>
              <a:rPr lang="en-US" sz="2000" smtClean="0"/>
              <a:t>in-person, in-situ</a:t>
            </a:r>
          </a:p>
          <a:p>
            <a:pPr lvl="1">
              <a:tabLst>
                <a:tab pos="8229600" algn="r"/>
              </a:tabLst>
            </a:pPr>
            <a:r>
              <a:rPr lang="en-US" smtClean="0"/>
              <a:t>embed with users for extended period of time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Interviews	</a:t>
            </a:r>
            <a:r>
              <a:rPr lang="en-US" sz="2000" smtClean="0"/>
              <a:t>in-person</a:t>
            </a:r>
          </a:p>
          <a:p>
            <a:pPr lvl="1">
              <a:tabLst>
                <a:tab pos="8229600" algn="r"/>
              </a:tabLst>
            </a:pPr>
            <a:r>
              <a:rPr lang="en-US" smtClean="0"/>
              <a:t>e.g., contextual interview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Cognitive walk-through	</a:t>
            </a:r>
            <a:r>
              <a:rPr lang="en-US" sz="2000"/>
              <a:t>no users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Heuristic evaluation	</a:t>
            </a:r>
            <a:r>
              <a:rPr lang="en-US" sz="2000"/>
              <a:t>no users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Jakob Nielsen’s heuristics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the real </a:t>
            </a:r>
            <a:r>
              <a:rPr lang="en-US" dirty="0" smtClean="0"/>
              <a:t>world</a:t>
            </a:r>
            <a:endParaRPr lang="en-US" dirty="0"/>
          </a:p>
          <a:p>
            <a:r>
              <a:rPr lang="en-US" dirty="0"/>
              <a:t>Consistency &amp;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/>
              <a:t>Help &amp; </a:t>
            </a:r>
            <a:r>
              <a:rPr lang="en-US" dirty="0" smtClean="0"/>
              <a:t>documentation</a:t>
            </a:r>
            <a:endParaRPr lang="en-US" dirty="0"/>
          </a:p>
          <a:p>
            <a:r>
              <a:rPr lang="en-US" dirty="0"/>
              <a:t>User control &amp; </a:t>
            </a:r>
            <a:r>
              <a:rPr lang="en-US" dirty="0" smtClean="0"/>
              <a:t>freedom</a:t>
            </a:r>
            <a:endParaRPr lang="en-US" dirty="0"/>
          </a:p>
          <a:p>
            <a:r>
              <a:rPr lang="en-US" dirty="0"/>
              <a:t>Visibility of system </a:t>
            </a:r>
            <a:r>
              <a:rPr lang="en-US" dirty="0" smtClean="0"/>
              <a:t>status</a:t>
            </a:r>
            <a:endParaRPr lang="en-US" dirty="0"/>
          </a:p>
          <a:p>
            <a:r>
              <a:rPr lang="en-US" dirty="0"/>
              <a:t>Flexibility &amp; </a:t>
            </a:r>
            <a:r>
              <a:rPr lang="en-US" dirty="0" smtClean="0"/>
              <a:t>efficiency</a:t>
            </a:r>
            <a:endParaRPr lang="en-US" dirty="0"/>
          </a:p>
          <a:p>
            <a:r>
              <a:rPr lang="en-US" dirty="0"/>
              <a:t>Error </a:t>
            </a:r>
            <a:r>
              <a:rPr lang="en-US" dirty="0" smtClean="0"/>
              <a:t>prevention</a:t>
            </a:r>
            <a:endParaRPr lang="en-US" dirty="0"/>
          </a:p>
          <a:p>
            <a:r>
              <a:rPr lang="en-US" dirty="0"/>
              <a:t>Recognition, not </a:t>
            </a:r>
            <a:r>
              <a:rPr lang="en-US" dirty="0" smtClean="0"/>
              <a:t>recall</a:t>
            </a:r>
            <a:endParaRPr lang="en-US" dirty="0"/>
          </a:p>
          <a:p>
            <a:r>
              <a:rPr lang="en-US" dirty="0"/>
              <a:t>Error reporting, diagnosis, and </a:t>
            </a:r>
            <a:r>
              <a:rPr lang="en-US" dirty="0" smtClean="0"/>
              <a:t>recovery</a:t>
            </a:r>
            <a:endParaRPr lang="en-US" dirty="0"/>
          </a:p>
          <a:p>
            <a:r>
              <a:rPr lang="en-US" dirty="0"/>
              <a:t>Aesthetic &amp; minimalist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… and/or your own heuristics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// Credit: https://www.nngroup.com/articles/ten-usability-heuristics/</a:t>
            </a:r>
          </a:p>
        </p:txBody>
      </p:sp>
    </p:spTree>
    <p:extLst>
      <p:ext uri="{BB962C8B-B14F-4D97-AF65-F5344CB8AC3E}">
        <p14:creationId xmlns:p14="http://schemas.microsoft.com/office/powerpoint/2010/main" val="25460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 Shneiderman’s Golden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Consistency</a:t>
            </a:r>
          </a:p>
          <a:p>
            <a:r>
              <a:rPr lang="en-US"/>
              <a:t>Shortcuts</a:t>
            </a:r>
          </a:p>
          <a:p>
            <a:r>
              <a:rPr lang="en-US"/>
              <a:t>Feedback</a:t>
            </a:r>
          </a:p>
          <a:p>
            <a:r>
              <a:rPr lang="en-US" smtClean="0"/>
              <a:t>Dialog closure</a:t>
            </a:r>
          </a:p>
          <a:p>
            <a:r>
              <a:rPr lang="en-US" smtClean="0"/>
              <a:t>Error prevention and easy recovery</a:t>
            </a:r>
          </a:p>
          <a:p>
            <a:r>
              <a:rPr lang="en-US" smtClean="0"/>
              <a:t>Undo</a:t>
            </a:r>
            <a:endParaRPr lang="en-US"/>
          </a:p>
          <a:p>
            <a:r>
              <a:rPr lang="en-US" smtClean="0"/>
              <a:t>User in control</a:t>
            </a:r>
            <a:endParaRPr lang="en-US"/>
          </a:p>
          <a:p>
            <a:r>
              <a:rPr lang="en-US"/>
              <a:t>Reduce short-term memory load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Credit</a:t>
            </a:r>
            <a:r>
              <a:rPr lang="en-US"/>
              <a:t>: https://</a:t>
            </a:r>
            <a:r>
              <a:rPr lang="en-US"/>
              <a:t>www.cs.umd.edu/users/ben/goldenrules.html + http://web.mit.edu/6.813/www/sp18/classes/17-heuristic-evaluation/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Heuristic evaluation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8229600" algn="r"/>
              </a:tabLst>
            </a:pPr>
            <a:r>
              <a:rPr lang="en-US" dirty="0" smtClean="0"/>
              <a:t>Evaluators are experts</a:t>
            </a:r>
          </a:p>
          <a:p>
            <a:pPr>
              <a:tabLst>
                <a:tab pos="8229600" algn="r"/>
              </a:tabLst>
            </a:pPr>
            <a:r>
              <a:rPr lang="en-US" dirty="0" smtClean="0"/>
              <a:t>≥ 5 evaluators</a:t>
            </a:r>
          </a:p>
          <a:p>
            <a:pPr>
              <a:tabLst>
                <a:tab pos="8229600" algn="r"/>
              </a:tabLst>
            </a:pPr>
            <a:r>
              <a:rPr lang="en-US" dirty="0" smtClean="0"/>
              <a:t>1-2 hours to examine application</a:t>
            </a:r>
          </a:p>
          <a:p>
            <a:pPr>
              <a:tabLst>
                <a:tab pos="8229600" algn="r"/>
              </a:tabLst>
            </a:pPr>
            <a:r>
              <a:rPr lang="en-US" dirty="0" smtClean="0"/>
              <a:t>Rate severity on a </a:t>
            </a:r>
            <a:r>
              <a:rPr lang="en-US" smtClean="0"/>
              <a:t>controlled </a:t>
            </a:r>
            <a:r>
              <a:rPr lang="en-US" smtClean="0"/>
              <a:t>scale</a:t>
            </a:r>
          </a:p>
          <a:p>
            <a:pPr marL="457200" lvl="1" indent="0">
              <a:buNone/>
              <a:tabLst>
                <a:tab pos="8229600" algn="r"/>
              </a:tabLst>
            </a:pPr>
            <a:endParaRPr lang="en-US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https://www.nngroup.com/articles/how-to-rate-the-severity-of-usability-problems/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712301"/>
              </p:ext>
            </p:extLst>
          </p:nvPr>
        </p:nvGraphicFramePr>
        <p:xfrm>
          <a:off x="394504" y="5110284"/>
          <a:ext cx="8763000" cy="1595316"/>
        </p:xfrm>
        <a:graphic>
          <a:graphicData uri="http://schemas.openxmlformats.org/drawingml/2006/table">
            <a:tbl>
              <a:tblPr/>
              <a:tblGrid>
                <a:gridCol w="228600"/>
                <a:gridCol w="8534400"/>
              </a:tblGrid>
              <a:tr h="79497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b="1" smtClean="0"/>
                        <a:t>Severity</a:t>
                      </a:r>
                      <a:endParaRPr lang="en-US" sz="2000" b="1"/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600"/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49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0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I don't agree that this is a usability problem at all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1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Cosmetic problem only: need not be fixed unless extra time is available on project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2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Minor usability problem: fixing this should be given low priority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3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Major usability problem: important to fix, so should be given high priority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4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Usability catastrophe: imperative to fix this before product can be released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8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8229600" algn="r"/>
              </a:tabLst>
            </a:pPr>
            <a:r>
              <a:rPr lang="en-US" smtClean="0"/>
              <a:t>We will do a simplified heuristic evaluation.</a:t>
            </a:r>
          </a:p>
          <a:p>
            <a:pPr>
              <a:tabLst>
                <a:tab pos="8229600" algn="r"/>
              </a:tabLst>
            </a:pPr>
            <a:r>
              <a:rPr lang="en-US" smtClean="0"/>
              <a:t>Go to your app store and download </a:t>
            </a:r>
            <a:r>
              <a:rPr lang="en-US" i="1" smtClean="0"/>
              <a:t>any</a:t>
            </a:r>
            <a:r>
              <a:rPr lang="en-US" smtClean="0"/>
              <a:t> free “outliner” app on your phone</a:t>
            </a:r>
            <a:endParaRPr lang="en-US" dirty="0" smtClean="0"/>
          </a:p>
          <a:p>
            <a:pPr>
              <a:tabLst>
                <a:tab pos="8229600" algn="r"/>
              </a:tabLst>
            </a:pPr>
            <a:r>
              <a:rPr lang="en-US" smtClean="0"/>
              <a:t>Task: Create an outline with at least 3 items</a:t>
            </a:r>
            <a:endParaRPr lang="en-US" dirty="0" smtClean="0"/>
          </a:p>
          <a:p>
            <a:pPr>
              <a:tabLst>
                <a:tab pos="8229600" algn="r"/>
              </a:tabLst>
            </a:pPr>
            <a:r>
              <a:rPr lang="en-US" smtClean="0"/>
              <a:t>Use the evaluation form to note flaws found</a:t>
            </a:r>
            <a:endParaRPr lang="en-US" sz="1500"/>
          </a:p>
          <a:p>
            <a:pPr marL="0" indent="0">
              <a:buNone/>
              <a:tabLst>
                <a:tab pos="8229600" algn="r"/>
              </a:tabLst>
            </a:pPr>
            <a:endParaRPr lang="en-US"/>
          </a:p>
          <a:p>
            <a:pPr marL="0" indent="0">
              <a:buNone/>
              <a:tabLst>
                <a:tab pos="8229600" algn="r"/>
              </a:tabLst>
            </a:pPr>
            <a:r>
              <a:rPr lang="en-US" sz="2000" smtClean="0">
                <a:solidFill>
                  <a:schemeClr val="bg1">
                    <a:lumMod val="50000"/>
                  </a:schemeClr>
                </a:solidFill>
              </a:rPr>
              <a:t>Note:  In proper heuristic evaluation, we would have ≥5 evaluators per app spending 1-2 hours</a:t>
            </a:r>
            <a:endParaRPr lang="en-US" sz="200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8229600" algn="r"/>
              </a:tabLst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29679"/>
              </p:ext>
            </p:extLst>
          </p:nvPr>
        </p:nvGraphicFramePr>
        <p:xfrm>
          <a:off x="394504" y="5110284"/>
          <a:ext cx="8763000" cy="1595316"/>
        </p:xfrm>
        <a:graphic>
          <a:graphicData uri="http://schemas.openxmlformats.org/drawingml/2006/table">
            <a:tbl>
              <a:tblPr/>
              <a:tblGrid>
                <a:gridCol w="228600"/>
                <a:gridCol w="8534400"/>
              </a:tblGrid>
              <a:tr h="79497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b="1" smtClean="0"/>
                        <a:t>Severity</a:t>
                      </a:r>
                      <a:endParaRPr lang="en-US" sz="2000" b="1"/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600"/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49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0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I don't agree that this is a usability problem at all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1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Cosmetic problem only: need not be fixed unless extra time is available on project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2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Minor usability problem: fixing this should be given low priority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3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Major usability problem: important to fix, so should be given high priority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4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/>
                        <a:t>Usability catastrophe: imperative to fix this before product can be released</a:t>
                      </a:r>
                    </a:p>
                  </a:txBody>
                  <a:tcPr marL="2064" marR="2064" marT="206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64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DL (CHI2008), body slides">
  <a:themeElements>
    <a:clrScheme name="Purdue-Cool">
      <a:dk1>
        <a:srgbClr val="000000"/>
      </a:dk1>
      <a:lt1>
        <a:srgbClr val="FFFFFF"/>
      </a:lt1>
      <a:dk2>
        <a:srgbClr val="A3792C"/>
      </a:dk2>
      <a:lt2>
        <a:srgbClr val="E3AE24"/>
      </a:lt2>
      <a:accent1>
        <a:srgbClr val="3F4B00"/>
      </a:accent1>
      <a:accent2>
        <a:srgbClr val="5C8727"/>
      </a:accent2>
      <a:accent3>
        <a:srgbClr val="2EAFA4"/>
      </a:accent3>
      <a:accent4>
        <a:srgbClr val="7ED0E0"/>
      </a:accent4>
      <a:accent5>
        <a:srgbClr val="7299C6"/>
      </a:accent5>
      <a:accent6>
        <a:srgbClr val="5C6F7B"/>
      </a:accent6>
      <a:hlink>
        <a:srgbClr val="7299C6"/>
      </a:hlink>
      <a:folHlink>
        <a:srgbClr val="7299C6"/>
      </a:folHlink>
    </a:clrScheme>
    <a:fontScheme name="Top">
      <a:majorFont>
        <a:latin typeface="Garamon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nstantia" pitchFamily="18" charset="0"/>
          </a:defRPr>
        </a:defPPr>
      </a:lstStyle>
    </a:lnDef>
  </a:objectDefaults>
  <a:extraClrSchemeLst>
    <a:extraClrScheme>
      <a:clrScheme name="Top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 9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4271</TotalTime>
  <Words>324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Garamond</vt:lpstr>
      <vt:lpstr>Times New Roman</vt:lpstr>
      <vt:lpstr>Verdana</vt:lpstr>
      <vt:lpstr>Wingdings</vt:lpstr>
      <vt:lpstr>ICDL (CHI2008), body slides</vt:lpstr>
      <vt:lpstr>Evaluation</vt:lpstr>
      <vt:lpstr>Types of evaluation</vt:lpstr>
      <vt:lpstr>Jakob Nielsen’s heuristics</vt:lpstr>
      <vt:lpstr>Ben Shneiderman’s Golden Rules</vt:lpstr>
      <vt:lpstr>Heuristic evaluation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Stories On The Go</dc:title>
  <dc:creator>Alex</dc:creator>
  <cp:lastModifiedBy>Alex Quinn</cp:lastModifiedBy>
  <cp:revision>369</cp:revision>
  <dcterms:created xsi:type="dcterms:W3CDTF">2009-05-20T14:26:08Z</dcterms:created>
  <dcterms:modified xsi:type="dcterms:W3CDTF">2018-03-30T22:13:10Z</dcterms:modified>
</cp:coreProperties>
</file>