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6" r:id="rId3"/>
    <p:sldId id="314" r:id="rId4"/>
    <p:sldId id="307" r:id="rId5"/>
    <p:sldId id="308" r:id="rId6"/>
    <p:sldId id="309" r:id="rId7"/>
    <p:sldId id="303" r:id="rId8"/>
    <p:sldId id="313" r:id="rId9"/>
    <p:sldId id="304" r:id="rId10"/>
    <p:sldId id="305" r:id="rId11"/>
    <p:sldId id="310" r:id="rId12"/>
    <p:sldId id="312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B00"/>
    <a:srgbClr val="E5FF65"/>
    <a:srgbClr val="FFFFFF"/>
    <a:srgbClr val="01FF56"/>
    <a:srgbClr val="FF0066"/>
    <a:srgbClr val="FDDA13"/>
    <a:srgbClr val="FD2D3C"/>
    <a:srgbClr val="FFFF00"/>
    <a:srgbClr val="FFFF29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46" autoAdjust="0"/>
    <p:restoredTop sz="92702" autoAdjust="0"/>
  </p:normalViewPr>
  <p:slideViewPr>
    <p:cSldViewPr>
      <p:cViewPr varScale="1">
        <p:scale>
          <a:sx n="85" d="100"/>
          <a:sy n="85" d="100"/>
        </p:scale>
        <p:origin x="820" y="68"/>
      </p:cViewPr>
      <p:guideLst>
        <p:guide orient="horz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EBBF-09F3-40A0-9714-67318874B12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BAB1-13E8-4C7A-A1BC-B0558D524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lIns="0" rIns="45720"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50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3F02F8-5A1D-4B55-9761-57B15B3272B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F1A06F1-E75E-4423-8F4B-206650EE80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</p:spPr>
        <p:txBody>
          <a:bodyPr lIns="0" tIns="0" rIns="0" bIns="0"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lain text, ma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686800" cy="6095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8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62200"/>
            <a:ext cx="8534400" cy="2895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46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(title off 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85800"/>
            <a:ext cx="8229600" cy="609599"/>
          </a:xfrm>
        </p:spPr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6702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6564086"/>
            <a:ext cx="8915400" cy="293914"/>
          </a:xfrm>
        </p:spPr>
        <p:txBody>
          <a:bodyPr anchor="b"/>
          <a:lstStyle>
            <a:lvl1pPr marL="0" indent="0" algn="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US" altLang="ja-JP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altLang="ja-JP" dirty="0" smtClean="0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>
              <a:latin typeface="Times New Roman" pitchFamily="18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47" r:id="rId2"/>
    <p:sldLayoutId id="2147483799" r:id="rId3"/>
    <p:sldLayoutId id="2147483844" r:id="rId4"/>
    <p:sldLayoutId id="2147483848" r:id="rId5"/>
    <p:sldLayoutId id="214748384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968876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/>
              <a:t>Usable security:  Problems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4800" y="5181600"/>
            <a:ext cx="8839200" cy="138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kern="0" dirty="0" smtClean="0"/>
              <a:t>ECE 695</a:t>
            </a:r>
          </a:p>
          <a:p>
            <a:r>
              <a:rPr lang="en-US" sz="2400" kern="0" dirty="0" smtClean="0"/>
              <a:t>Alexander J. Quinn</a:t>
            </a:r>
          </a:p>
          <a:p>
            <a:r>
              <a:rPr lang="en-US" sz="2400" kern="0" dirty="0" smtClean="0"/>
              <a:t>3/19/2018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648788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mtClean="0"/>
              <a:t>Subjective Expected Utility Theory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Credit:  The Psychology of Security </a:t>
            </a:r>
            <a:r>
              <a:rPr lang="en-US" smtClean="0"/>
              <a:t>Usability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3528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Assume: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User has a utility function to rank options based on future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User knows all possible alternative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User can estimate probability of outcomes for each alternative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User will choose an alternative based on subjective expected utility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Subjective Expected Utility </a:t>
            </a:r>
            <a:r>
              <a:rPr lang="en-US" smtClean="0"/>
              <a:t>Theory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Credit:  </a:t>
            </a:r>
            <a:r>
              <a:rPr lang="en-US" smtClean="0"/>
              <a:t>Peter Gutmann, Engineering Security (draft, April 2014)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4175" y="76200"/>
            <a:ext cx="8759825" cy="6488113"/>
          </a:xfrm>
        </p:spPr>
        <p:txBody>
          <a:bodyPr anchor="ctr"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400" y="4419600"/>
            <a:ext cx="4647600" cy="919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762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Lucida Console" panose="020B0609040504020204" pitchFamily="49" charset="0"/>
              </a:rPr>
              <a:t>for each possible decision alternative:</a:t>
            </a:r>
          </a:p>
          <a:p>
            <a:r>
              <a:rPr lang="en-US">
                <a:latin typeface="Lucida Console" panose="020B0609040504020204" pitchFamily="49" charset="0"/>
              </a:rPr>
              <a:t>	x = all possible consequences of making a decision, </a:t>
            </a:r>
            <a:r>
              <a:rPr lang="en-US" smtClean="0">
                <a:latin typeface="Lucida Console" panose="020B0609040504020204" pitchFamily="49" charset="0"/>
              </a:rPr>
              <a:t>   </a:t>
            </a:r>
          </a:p>
          <a:p>
            <a:r>
              <a:rPr lang="en-US">
                <a:latin typeface="Lucida Console" panose="020B0609040504020204" pitchFamily="49" charset="0"/>
              </a:rPr>
              <a:t> </a:t>
            </a:r>
            <a:r>
              <a:rPr lang="en-US" smtClean="0">
                <a:latin typeface="Lucida Console" panose="020B0609040504020204" pitchFamily="49" charset="0"/>
              </a:rPr>
              <a:t>          which includes recursive </a:t>
            </a:r>
            <a:r>
              <a:rPr lang="en-US">
                <a:latin typeface="Lucida Console" panose="020B0609040504020204" pitchFamily="49" charset="0"/>
              </a:rPr>
              <a:t>evaluation of any </a:t>
            </a:r>
            <a:endParaRPr lang="en-US" smtClean="0">
              <a:latin typeface="Lucida Console" panose="020B0609040504020204" pitchFamily="49" charset="0"/>
            </a:endParaRPr>
          </a:p>
          <a:p>
            <a:r>
              <a:rPr lang="en-US">
                <a:latin typeface="Lucida Console" panose="020B0609040504020204" pitchFamily="49" charset="0"/>
              </a:rPr>
              <a:t> </a:t>
            </a:r>
            <a:r>
              <a:rPr lang="en-US" smtClean="0">
                <a:latin typeface="Lucida Console" panose="020B0609040504020204" pitchFamily="49" charset="0"/>
              </a:rPr>
              <a:t>          carry-on </a:t>
            </a:r>
            <a:r>
              <a:rPr lang="en-US">
                <a:latin typeface="Lucida Console" panose="020B0609040504020204" pitchFamily="49" charset="0"/>
              </a:rPr>
              <a:t>effects);</a:t>
            </a:r>
          </a:p>
          <a:p>
            <a:r>
              <a:rPr lang="en-US">
                <a:latin typeface="Lucida Console" panose="020B0609040504020204" pitchFamily="49" charset="0"/>
              </a:rPr>
              <a:t>	p(x) = quantitative probability for x;</a:t>
            </a:r>
          </a:p>
          <a:p>
            <a:r>
              <a:rPr lang="en-US">
                <a:latin typeface="Lucida Console" panose="020B0609040504020204" pitchFamily="49" charset="0"/>
              </a:rPr>
              <a:t>	U(x) = subjective utility of each consequence;</a:t>
            </a:r>
          </a:p>
          <a:p>
            <a:r>
              <a:rPr lang="en-US">
                <a:latin typeface="Lucida Console" panose="020B0609040504020204" pitchFamily="49" charset="0"/>
              </a:rPr>
              <a:t>	p(x) </a:t>
            </a:r>
            <a:r>
              <a:rPr lang="en-US" smtClean="0">
                <a:latin typeface="Lucida Console" panose="020B0609040504020204" pitchFamily="49" charset="0"/>
              </a:rPr>
              <a:t>× </a:t>
            </a:r>
            <a:r>
              <a:rPr lang="en-US">
                <a:latin typeface="Lucida Console" panose="020B0609040504020204" pitchFamily="49" charset="0"/>
              </a:rPr>
              <a:t>U(x) = probability multiplied by subjective utility</a:t>
            </a:r>
            <a:r>
              <a:rPr lang="en-US" smtClean="0">
                <a:latin typeface="Lucida Console" panose="020B0609040504020204" pitchFamily="49" charset="0"/>
              </a:rPr>
              <a:t>;</a:t>
            </a:r>
            <a:endParaRPr lang="en-US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exercise next time…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 3</a:t>
            </a:r>
            <a:r>
              <a:rPr lang="en-US" baseline="30000" smtClean="0"/>
              <a:t>rd</a:t>
            </a:r>
            <a:r>
              <a:rPr lang="en-US" smtClean="0"/>
              <a:t> digit of your PUID (or SSN) is odd, then think of the worst instance of unusable security you’ve ever seen.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If the 3</a:t>
            </a:r>
            <a:r>
              <a:rPr lang="en-US" baseline="30000" smtClean="0"/>
              <a:t>rd</a:t>
            </a:r>
            <a:r>
              <a:rPr lang="en-US" smtClean="0"/>
              <a:t> digit is even, think of one that is fake, but might sound real.</a:t>
            </a:r>
          </a:p>
          <a:p>
            <a:endParaRPr lang="en-US"/>
          </a:p>
          <a:p>
            <a:pPr marL="0" indent="0">
              <a:buNone/>
            </a:pPr>
            <a:r>
              <a:rPr lang="en-US" smtClean="0"/>
              <a:t>Get ready to give a 30-second description.</a:t>
            </a:r>
            <a:br>
              <a:rPr lang="en-US" smtClean="0"/>
            </a:br>
            <a:endParaRPr lang="en-US" smtClean="0"/>
          </a:p>
          <a:p>
            <a:pPr marL="0" indent="0">
              <a:buNone/>
            </a:pPr>
            <a:r>
              <a:rPr lang="en-US" smtClean="0"/>
              <a:t>We’ll vote and see how well we can guess.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common decision-making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2895600"/>
          </a:xfrm>
        </p:spPr>
        <p:txBody>
          <a:bodyPr/>
          <a:lstStyle/>
          <a:p>
            <a:r>
              <a:rPr lang="en-US" smtClean="0"/>
              <a:t>Under pressure</a:t>
            </a:r>
          </a:p>
          <a:p>
            <a:endParaRPr lang="en-US"/>
          </a:p>
          <a:p>
            <a:r>
              <a:rPr lang="en-US" smtClean="0"/>
              <a:t>Dynamic</a:t>
            </a:r>
          </a:p>
          <a:p>
            <a:endParaRPr lang="en-US"/>
          </a:p>
          <a:p>
            <a:r>
              <a:rPr lang="en-US" smtClean="0"/>
              <a:t>Goals are ill-defined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ultiply 2"/>
          <p:cNvSpPr/>
          <p:nvPr/>
        </p:nvSpPr>
        <p:spPr bwMode="auto">
          <a:xfrm>
            <a:off x="1143000" y="685800"/>
            <a:ext cx="7391400" cy="5715000"/>
          </a:xfrm>
          <a:prstGeom prst="mathMultiply">
            <a:avLst>
              <a:gd name="adj1" fmla="val 4135"/>
            </a:avLst>
          </a:prstGeom>
          <a:solidFill>
            <a:srgbClr val="3F4B00">
              <a:alpha val="8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Credit:  ‘jrockway’ @ https</a:t>
            </a:r>
            <a:r>
              <a:rPr lang="en-US"/>
              <a:t>://slashdot.org/comments.pl?sid=190833&amp;cid=15698213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763000" cy="606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(about SSL and Man-In-Demo attacks)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Problem:  expecting too much</a:t>
            </a:r>
          </a:p>
          <a:p>
            <a:r>
              <a:rPr lang="en-US" smtClean="0"/>
              <a:t>Symptoms:  security risks</a:t>
            </a:r>
          </a:p>
          <a:p>
            <a:pPr lvl="1"/>
            <a:r>
              <a:rPr lang="en-US" smtClean="0"/>
              <a:t>Weak passwords</a:t>
            </a:r>
          </a:p>
          <a:p>
            <a:pPr lvl="1"/>
            <a:r>
              <a:rPr lang="en-US" smtClean="0"/>
              <a:t>Phishing</a:t>
            </a:r>
          </a:p>
          <a:p>
            <a:pPr lvl="1"/>
            <a:r>
              <a:rPr lang="en-US" smtClean="0"/>
              <a:t>Downloading malware</a:t>
            </a:r>
          </a:p>
          <a:p>
            <a:pPr lvl="1"/>
            <a:r>
              <a:rPr lang="en-US" smtClean="0"/>
              <a:t>Social engineering</a:t>
            </a:r>
          </a:p>
          <a:p>
            <a:r>
              <a:rPr lang="en-US" smtClean="0"/>
              <a:t>Solutions:  design</a:t>
            </a:r>
          </a:p>
          <a:p>
            <a:pPr lvl="1"/>
            <a:r>
              <a:rPr lang="en-US" smtClean="0"/>
              <a:t>… and more backend security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mtClean="0"/>
              <a:t>Expecting too much rationality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Expecting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too much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mtClean="0"/>
              <a:t>attention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Expecting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too much </a:t>
            </a:r>
            <a:r>
              <a:rPr lang="en-US" smtClean="0"/>
              <a:t>memory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Expecting 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too </a:t>
            </a:r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much </a:t>
            </a:r>
            <a:r>
              <a:rPr lang="en-US" smtClean="0"/>
              <a:t>knowledge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Expecting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too </a:t>
            </a:r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much </a:t>
            </a:r>
            <a:r>
              <a:rPr lang="en-US" smtClean="0"/>
              <a:t>concern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Credit:  Don Norman, Design of Everyday Things, chapter 2, p. 65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b="23518"/>
          <a:stretch/>
        </p:blipFill>
        <p:spPr>
          <a:xfrm>
            <a:off x="533400" y="0"/>
            <a:ext cx="8382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26" y="1524000"/>
            <a:ext cx="859994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76200"/>
            <a:ext cx="8759952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of these passwords meets the rules?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  random-dancer</a:t>
            </a:r>
          </a:p>
          <a:p>
            <a:pPr marL="0" indent="0">
              <a:buNone/>
            </a:pPr>
            <a:r>
              <a:rPr lang="en-US" dirty="0"/>
              <a:t>2.   d9l3c93jdlcks93jckdoekcjslqp</a:t>
            </a:r>
          </a:p>
          <a:p>
            <a:pPr marL="0" indent="0">
              <a:buNone/>
            </a:pPr>
            <a:r>
              <a:rPr lang="en-US" dirty="0" smtClean="0"/>
              <a:t>3.   FuddyHuffaker</a:t>
            </a:r>
            <a:r>
              <a:rPr lang="en-US" dirty="0"/>
              <a:t>_$0cje</a:t>
            </a:r>
          </a:p>
          <a:p>
            <a:pPr marL="0" indent="0">
              <a:buNone/>
            </a:pPr>
            <a:r>
              <a:rPr lang="en-US" dirty="0" smtClean="0"/>
              <a:t>4.   Boilerrrrrrr93kcjslekcu</a:t>
            </a:r>
            <a:r>
              <a:rPr lang="en-US" dirty="0"/>
              <a:t>@#$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02" y="2971801"/>
            <a:ext cx="8599947" cy="31242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990600" y="609600"/>
            <a:ext cx="3048000" cy="533400"/>
          </a:xfrm>
          <a:prstGeom prst="roundRect">
            <a:avLst/>
          </a:prstGeom>
          <a:noFill/>
          <a:ln w="571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4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Credit:  The Psychology of Security Usability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85" y="1108509"/>
            <a:ext cx="6797629" cy="46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DL (CHI2008), body slides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Top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e695-16sp.potx" id="{3B29C043-16D0-4BD0-87E7-379B689D207E}" vid="{10D34B32-AC75-4277-A5EE-BDF9142766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ece695-16sp</Template>
  <TotalTime>592</TotalTime>
  <Words>235</Words>
  <Application>Microsoft Office PowerPoint</Application>
  <PresentationFormat>On-screen Show (4:3)</PresentationFormat>
  <Paragraphs>58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Constantia</vt:lpstr>
      <vt:lpstr>Garamond</vt:lpstr>
      <vt:lpstr>Lucida Console</vt:lpstr>
      <vt:lpstr>Times New Roman</vt:lpstr>
      <vt:lpstr>Verdana</vt:lpstr>
      <vt:lpstr>Wingdings</vt:lpstr>
      <vt:lpstr>ICDL (CHI2008), body slides</vt:lpstr>
      <vt:lpstr>Usable security:  Problems</vt:lpstr>
      <vt:lpstr>PowerPoint Presentation</vt:lpstr>
      <vt:lpstr>Problem</vt:lpstr>
      <vt:lpstr>Overview</vt:lpstr>
      <vt:lpstr>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Subjective Expected Utility Theory</vt:lpstr>
      <vt:lpstr>For exercise next time…</vt:lpstr>
      <vt:lpstr>More common decision-making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</dc:title>
  <dc:creator>Alex Quinn</dc:creator>
  <cp:lastModifiedBy>Quinn, Alexander J</cp:lastModifiedBy>
  <cp:revision>44</cp:revision>
  <dcterms:created xsi:type="dcterms:W3CDTF">2016-03-11T14:12:42Z</dcterms:created>
  <dcterms:modified xsi:type="dcterms:W3CDTF">2018-03-19T20:33:16Z</dcterms:modified>
</cp:coreProperties>
</file>