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handoutMasterIdLst>
    <p:handoutMasterId r:id="rId15"/>
  </p:handoutMasterIdLst>
  <p:sldIdLst>
    <p:sldId id="256" r:id="rId2"/>
    <p:sldId id="367" r:id="rId3"/>
    <p:sldId id="331" r:id="rId4"/>
    <p:sldId id="357" r:id="rId5"/>
    <p:sldId id="358" r:id="rId6"/>
    <p:sldId id="366" r:id="rId7"/>
    <p:sldId id="364" r:id="rId8"/>
    <p:sldId id="360" r:id="rId9"/>
    <p:sldId id="359" r:id="rId10"/>
    <p:sldId id="363" r:id="rId11"/>
    <p:sldId id="361" r:id="rId12"/>
    <p:sldId id="3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FF56"/>
    <a:srgbClr val="FF0066"/>
    <a:srgbClr val="FDDA13"/>
    <a:srgbClr val="FD2D3C"/>
    <a:srgbClr val="FFFF00"/>
    <a:srgbClr val="FFFF29"/>
    <a:srgbClr val="C0504D"/>
    <a:srgbClr val="788F48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07" autoAdjust="0"/>
    <p:restoredTop sz="92702" autoAdjust="0"/>
  </p:normalViewPr>
  <p:slideViewPr>
    <p:cSldViewPr>
      <p:cViewPr varScale="1">
        <p:scale>
          <a:sx n="79" d="100"/>
          <a:sy n="79" d="100"/>
        </p:scale>
        <p:origin x="648" y="68"/>
      </p:cViewPr>
      <p:guideLst>
        <p:guide orient="horz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EBBF-09F3-40A0-9714-67318874B126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9BAB1-13E8-4C7A-A1BC-B0558D524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93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A2BD5-7E67-BB4D-827F-19C3A8B19086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18C5A-ED90-6D4A-A47A-B4473B2458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0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18C5A-ED90-6D4A-A47A-B4473B2458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3F02F8-5A1D-4B55-9761-57B15B3272B6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F1A06F1-E75E-4423-8F4B-206650EE8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ma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09599"/>
          </a:xfr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6564086"/>
            <a:ext cx="8915400" cy="293914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6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3F02F8-5A1D-4B55-9761-57B15B3272B6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F1A06F1-E75E-4423-8F4B-206650EE8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6564086"/>
            <a:ext cx="8915400" cy="293914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a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09599"/>
          </a:xfr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38600" y="6564086"/>
            <a:ext cx="5105400" cy="304800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600" y="6564086"/>
            <a:ext cx="8915400" cy="293914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lain text, ma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09599"/>
          </a:xfr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362200"/>
            <a:ext cx="8534400" cy="2895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6564086"/>
            <a:ext cx="8915400" cy="293914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6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(title off 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685800"/>
            <a:ext cx="8229600" cy="609599"/>
          </a:xfrm>
        </p:spPr>
        <p:txBody>
          <a:bodyPr lIns="0" tIns="0" rIns="0" b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759952" cy="6702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6564086"/>
            <a:ext cx="8915400" cy="293914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847" r:id="rId2"/>
    <p:sldLayoutId id="2147483799" r:id="rId3"/>
    <p:sldLayoutId id="2147483844" r:id="rId4"/>
    <p:sldLayoutId id="2147483848" r:id="rId5"/>
    <p:sldLayoutId id="2147483846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915400" cy="2590800"/>
          </a:xfrm>
        </p:spPr>
        <p:txBody>
          <a:bodyPr anchor="ctr">
            <a:noAutofit/>
          </a:bodyPr>
          <a:lstStyle/>
          <a:p>
            <a:pPr algn="ctr"/>
            <a:r>
              <a:rPr lang="en-US" sz="5300" smtClean="0"/>
              <a:t>Human-Computer </a:t>
            </a:r>
            <a:r>
              <a:rPr lang="en-US" sz="5300" dirty="0" smtClean="0"/>
              <a:t>Interaction</a:t>
            </a:r>
            <a:endParaRPr lang="en-US" sz="53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04800" y="51816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kern="0" dirty="0" smtClean="0"/>
              <a:t>ECE 695</a:t>
            </a:r>
          </a:p>
          <a:p>
            <a:r>
              <a:rPr lang="en-US" sz="2400" kern="0" dirty="0" smtClean="0"/>
              <a:t>Alexander J. Quinn</a:t>
            </a:r>
          </a:p>
          <a:p>
            <a:r>
              <a:rPr lang="en-US" sz="2400" kern="0" dirty="0" smtClean="0"/>
              <a:t>January </a:t>
            </a:r>
            <a:r>
              <a:rPr lang="en-US" sz="2400" kern="0" dirty="0"/>
              <a:t>8</a:t>
            </a:r>
            <a:r>
              <a:rPr lang="en-US" sz="2400" kern="0" dirty="0" smtClean="0"/>
              <a:t>, 2018</a:t>
            </a:r>
            <a:endParaRPr lang="en-US" sz="24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hcik4.files.wordpress.com/2008/11/pic19.jpg?w=49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" t="6200" r="9083" b="18229"/>
          <a:stretch/>
        </p:blipFill>
        <p:spPr bwMode="auto">
          <a:xfrm>
            <a:off x="1828800" y="683238"/>
            <a:ext cx="5972737" cy="588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manipulation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https://hcik4.wordpress.com/2008/11/01/direct-manipulation-cont/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685800"/>
            <a:ext cx="8229600" cy="5878286"/>
            <a:chOff x="457200" y="685800"/>
            <a:chExt cx="8229600" cy="5878286"/>
          </a:xfrm>
        </p:grpSpPr>
        <p:sp>
          <p:nvSpPr>
            <p:cNvPr id="6" name="Rectangle 5"/>
            <p:cNvSpPr/>
            <p:nvPr/>
          </p:nvSpPr>
          <p:spPr bwMode="auto">
            <a:xfrm>
              <a:off x="457200" y="685800"/>
              <a:ext cx="8229600" cy="5878286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8650" y="1758043"/>
              <a:ext cx="7886700" cy="373380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effectLst>
              <a:glow rad="431800">
                <a:srgbClr val="FFFFFF">
                  <a:alpha val="90000"/>
                </a:srgbClr>
              </a:glow>
            </a:effectLst>
          </p:spPr>
          <p:txBody>
            <a:bodyPr wrap="square" rtlCol="0">
              <a:noAutofit/>
            </a:bodyPr>
            <a:lstStyle/>
            <a:p>
              <a:r>
                <a:rPr lang="en-US" sz="2800" dirty="0" smtClean="0"/>
                <a:t>Represent objects by physical appearance</a:t>
              </a:r>
            </a:p>
            <a:p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Effective conceptual model</a:t>
              </a:r>
            </a:p>
            <a:p>
              <a:endParaRPr lang="en-US" sz="2800" dirty="0" smtClean="0"/>
            </a:p>
            <a:p>
              <a:r>
                <a:rPr lang="en-US" sz="2800" dirty="0" smtClean="0"/>
                <a:t>Represent actions by effects on screen</a:t>
              </a:r>
            </a:p>
            <a:p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Rapid feedback and </a:t>
              </a:r>
              <a:r>
                <a:rPr lang="en-US" sz="2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reversability</a:t>
              </a:r>
              <a:endPara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en-US" sz="2800" dirty="0" smtClean="0"/>
            </a:p>
            <a:p>
              <a:r>
                <a:rPr lang="en-US" sz="2800" dirty="0" smtClean="0"/>
                <a:t>Engagement</a:t>
              </a:r>
              <a:endParaRPr lang="en-US" sz="2800" dirty="0"/>
            </a:p>
            <a:p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Feel that you are working on the data/task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8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u="sng" dirty="0" smtClean="0"/>
              <a:t>L</a:t>
            </a:r>
            <a:r>
              <a:rPr lang="en-US" dirty="0" smtClean="0"/>
              <a:t>earnability</a:t>
            </a:r>
          </a:p>
          <a:p>
            <a:pPr>
              <a:lnSpc>
                <a:spcPct val="200000"/>
              </a:lnSpc>
            </a:pPr>
            <a:r>
              <a:rPr lang="en-US" u="sng" dirty="0" smtClean="0"/>
              <a:t>E</a:t>
            </a:r>
            <a:r>
              <a:rPr lang="en-US" dirty="0" smtClean="0"/>
              <a:t>fficiency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u="sng" dirty="0" smtClean="0"/>
              <a:t>M</a:t>
            </a:r>
            <a:r>
              <a:rPr lang="en-US" dirty="0" smtClean="0"/>
              <a:t>emorability</a:t>
            </a:r>
          </a:p>
          <a:p>
            <a:pPr>
              <a:lnSpc>
                <a:spcPct val="200000"/>
              </a:lnSpc>
            </a:pPr>
            <a:r>
              <a:rPr lang="en-US" u="sng" dirty="0" smtClean="0"/>
              <a:t>E</a:t>
            </a:r>
            <a:r>
              <a:rPr lang="en-US" dirty="0" smtClean="0"/>
              <a:t>rrors</a:t>
            </a:r>
          </a:p>
          <a:p>
            <a:pPr>
              <a:lnSpc>
                <a:spcPct val="200000"/>
              </a:lnSpc>
            </a:pPr>
            <a:r>
              <a:rPr lang="en-US" u="sng" dirty="0" smtClean="0"/>
              <a:t>S</a:t>
            </a:r>
            <a:r>
              <a:rPr lang="en-US" dirty="0" smtClean="0"/>
              <a:t>atisfaction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Jakob</a:t>
            </a:r>
            <a:r>
              <a:rPr lang="en-US" dirty="0" smtClean="0"/>
              <a:t> Nielson, 1994)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Gestalt grouping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http://blog.fusioncharts.com/2014/03/how-to-use-the-gestalt-principles-for-visual-storytelling-podv/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" y="1295400"/>
            <a:ext cx="816864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HCI at other US universities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95052" y="2095650"/>
            <a:ext cx="4520762" cy="3254270"/>
            <a:chOff x="2057838" y="2477230"/>
            <a:chExt cx="4520762" cy="32542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480" y="3191562"/>
              <a:ext cx="3396996" cy="2101042"/>
            </a:xfrm>
            <a:prstGeom prst="rect">
              <a:avLst/>
            </a:prstGeom>
          </p:spPr>
        </p:pic>
        <p:cxnSp>
          <p:nvCxnSpPr>
            <p:cNvPr id="6" name="Straight Connector 5"/>
            <p:cNvCxnSpPr>
              <a:endCxn id="28" idx="2"/>
            </p:cNvCxnSpPr>
            <p:nvPr/>
          </p:nvCxnSpPr>
          <p:spPr>
            <a:xfrm flipH="1" flipV="1">
              <a:off x="4561078" y="2898267"/>
              <a:ext cx="624386" cy="76827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2" idx="1"/>
            </p:cNvCxnSpPr>
            <p:nvPr/>
          </p:nvCxnSpPr>
          <p:spPr>
            <a:xfrm>
              <a:off x="2057838" y="2504977"/>
              <a:ext cx="1171078" cy="8037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43646" y="4079328"/>
              <a:ext cx="800499" cy="2103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14" idx="4"/>
            </p:cNvCxnSpPr>
            <p:nvPr/>
          </p:nvCxnSpPr>
          <p:spPr>
            <a:xfrm flipV="1">
              <a:off x="2705633" y="4170496"/>
              <a:ext cx="336829" cy="15610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62263" y="4527914"/>
              <a:ext cx="43020" cy="11139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98369" y="3748088"/>
              <a:ext cx="580231" cy="728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220015" y="3299839"/>
              <a:ext cx="60779" cy="6077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010807" y="4048938"/>
              <a:ext cx="60779" cy="6077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12072" y="4109717"/>
              <a:ext cx="60779" cy="6077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20134" y="4024246"/>
              <a:ext cx="60779" cy="6077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963963" y="3718025"/>
              <a:ext cx="60779" cy="6077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26216" y="4502743"/>
              <a:ext cx="60779" cy="6077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5412498" y="2477230"/>
              <a:ext cx="1006582" cy="14818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376205" y="3939820"/>
              <a:ext cx="60779" cy="6077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737977" y="4034606"/>
              <a:ext cx="681103" cy="118799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5719799" y="4006083"/>
              <a:ext cx="60779" cy="6077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9644" y="1219200"/>
            <a:ext cx="8855962" cy="4952199"/>
            <a:chOff x="122430" y="1600780"/>
            <a:chExt cx="8855962" cy="4952199"/>
          </a:xfrm>
        </p:grpSpPr>
        <p:sp>
          <p:nvSpPr>
            <p:cNvPr id="23" name="Rectangle 22"/>
            <p:cNvSpPr/>
            <p:nvPr/>
          </p:nvSpPr>
          <p:spPr>
            <a:xfrm>
              <a:off x="143764" y="1600781"/>
              <a:ext cx="2651760" cy="1759838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b="1" smtClean="0"/>
                <a:t>U of Washington</a:t>
              </a:r>
            </a:p>
            <a:p>
              <a:pPr marL="114300" indent="-114300">
                <a:spcBef>
                  <a:spcPts val="600"/>
                </a:spcBef>
              </a:pPr>
              <a:r>
                <a:rPr lang="en-US" sz="1400" smtClean="0"/>
                <a:t>DUB - Design-Use-Build</a:t>
              </a:r>
            </a:p>
            <a:p>
              <a:pPr marL="114300" indent="-114300">
                <a:spcBef>
                  <a:spcPts val="600"/>
                </a:spcBef>
              </a:pPr>
              <a:r>
                <a:rPr lang="en-US" sz="1400" smtClean="0"/>
                <a:t>HCDE - Human-Centered Design &amp; Engineering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i="1" smtClean="0"/>
                <a:t>Degrees:  MHCI+D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i="1" smtClean="0"/>
                <a:t>    x 48</a:t>
              </a:r>
              <a:endParaRPr lang="en-US" sz="1400" b="1" i="1" smtClean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2430" y="5310868"/>
              <a:ext cx="2651760" cy="1242111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b="1" smtClean="0"/>
                <a:t>Stanford</a:t>
              </a:r>
              <a:endParaRPr lang="en-US" smtClean="0"/>
            </a:p>
            <a:p>
              <a:pPr indent="-114300">
                <a:spcBef>
                  <a:spcPts val="600"/>
                </a:spcBef>
              </a:pPr>
              <a:r>
                <a:rPr lang="en-US" sz="1400" smtClean="0"/>
                <a:t>Stanford HCI Group</a:t>
              </a:r>
              <a:endParaRPr lang="en-US" sz="1400"/>
            </a:p>
            <a:p>
              <a:pPr algn="ctr">
                <a:spcBef>
                  <a:spcPts val="600"/>
                </a:spcBef>
              </a:pPr>
              <a:r>
                <a:rPr lang="en-US" sz="1400" i="1" smtClean="0"/>
                <a:t>Degrees:  none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i="1"/>
                <a:t> x 4</a:t>
              </a:r>
              <a:endParaRPr lang="en-US" sz="1400" i="1" smtClean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36116" y="5292604"/>
              <a:ext cx="3437360" cy="1260374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b="1" smtClean="0"/>
                <a:t>Georgia Tech</a:t>
              </a:r>
            </a:p>
            <a:p>
              <a:pPr marL="114300" indent="-114300">
                <a:spcBef>
                  <a:spcPts val="600"/>
                </a:spcBef>
              </a:pPr>
              <a:r>
                <a:rPr lang="en-US" sz="1400" smtClean="0"/>
                <a:t>School of Interactive Computing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i="1" smtClean="0"/>
                <a:t>Degrees:   MS-HCI and PhD-HCC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i="1"/>
                <a:t> x 54</a:t>
              </a:r>
              <a:endParaRPr lang="en-US" sz="1400" i="1" smtClean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26632" y="3308740"/>
              <a:ext cx="2651760" cy="1542821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b="1" smtClean="0"/>
                <a:t>MIT</a:t>
              </a:r>
            </a:p>
            <a:p>
              <a:pPr marL="114300" indent="-114300">
                <a:spcBef>
                  <a:spcPts val="600"/>
                </a:spcBef>
              </a:pPr>
              <a:r>
                <a:rPr lang="en-US" sz="1400" smtClean="0"/>
                <a:t>Media Lab</a:t>
              </a:r>
            </a:p>
            <a:p>
              <a:pPr marL="114300" indent="-114300">
                <a:spcBef>
                  <a:spcPts val="600"/>
                </a:spcBef>
              </a:pPr>
              <a:r>
                <a:rPr lang="en-US" sz="1400" smtClean="0"/>
                <a:t>(CSAIL: faculty labs)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i="1" smtClean="0"/>
                <a:t>Degrees:  MS, PhD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i="1"/>
                <a:t> </a:t>
              </a:r>
              <a:r>
                <a:rPr lang="en-US" sz="1400" i="1" smtClean="0"/>
                <a:t> x &gt;30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26632" y="1600780"/>
              <a:ext cx="2651760" cy="1433072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b="1" smtClean="0"/>
                <a:t>Carnegie Mellon</a:t>
              </a:r>
            </a:p>
            <a:p>
              <a:pPr marL="114300" indent="-114300">
                <a:spcBef>
                  <a:spcPts val="600"/>
                </a:spcBef>
              </a:pPr>
              <a:r>
                <a:rPr lang="en-US" sz="1400" smtClean="0"/>
                <a:t>HCII </a:t>
              </a:r>
              <a:r>
                <a:rPr lang="en-US" sz="1400"/>
                <a:t> – Human-Computer </a:t>
              </a:r>
              <a:r>
                <a:rPr lang="en-US" sz="1400" smtClean="0"/>
                <a:t>Interaction Institute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i="1" smtClean="0"/>
                <a:t>Degrees: MHCI, PhD-HCI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i="1"/>
                <a:t> x &gt;30</a:t>
              </a:r>
              <a:endParaRPr lang="en-US" sz="1400" i="1" smtClean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48680" y="1601338"/>
              <a:ext cx="3424796" cy="1296929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b="1" smtClean="0"/>
                <a:t>U of Illinois</a:t>
              </a:r>
            </a:p>
            <a:p>
              <a:pPr marL="114300" indent="-114300">
                <a:spcBef>
                  <a:spcPts val="600"/>
                </a:spcBef>
              </a:pPr>
              <a:r>
                <a:rPr lang="en-US" sz="1400" smtClean="0"/>
                <a:t>HCI Group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i="1" smtClean="0"/>
                <a:t>Degrees:  none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i="1"/>
                <a:t> x 5</a:t>
              </a:r>
              <a:endParaRPr lang="en-US" sz="1400" i="1" smtClean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26632" y="5129423"/>
              <a:ext cx="2651760" cy="1423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b="1" smtClean="0"/>
                <a:t>U of Maryland</a:t>
              </a:r>
            </a:p>
            <a:p>
              <a:pPr marL="114300" indent="-114300">
                <a:spcBef>
                  <a:spcPts val="600"/>
                </a:spcBef>
              </a:pPr>
              <a:r>
                <a:rPr lang="en-US" sz="1400" smtClean="0"/>
                <a:t>HCIL – Human-Computer Interaction Lab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i="1" smtClean="0"/>
                <a:t>Degrees:  MS-HCI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i="1"/>
                <a:t> x 26</a:t>
              </a:r>
              <a:endParaRPr lang="en-US" sz="1400" i="1" smtClean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9297" y="3563295"/>
              <a:ext cx="2651760" cy="1533294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b="1" smtClean="0"/>
                <a:t>UC Berkeley</a:t>
              </a:r>
            </a:p>
            <a:p>
              <a:pPr>
                <a:spcBef>
                  <a:spcPts val="600"/>
                </a:spcBef>
              </a:pPr>
              <a:r>
                <a:rPr lang="en-US" sz="1400" smtClean="0"/>
                <a:t>Berkeley Inst. of Design</a:t>
              </a:r>
            </a:p>
            <a:p>
              <a:pPr marL="114300" indent="-114300">
                <a:spcBef>
                  <a:spcPts val="600"/>
                </a:spcBef>
              </a:pPr>
              <a:r>
                <a:rPr lang="en-US" sz="1400" smtClean="0"/>
                <a:t>Jacobs Institute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i="1" smtClean="0"/>
                <a:t>Degrees:  none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i="1" smtClean="0"/>
                <a:t>    x 20</a:t>
              </a:r>
            </a:p>
          </p:txBody>
        </p:sp>
      </p:grpSp>
      <p:pic>
        <p:nvPicPr>
          <p:cNvPr id="31" name="Picture 2" descr="pers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99" y="264140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ers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49" y="43749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ers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99" y="58608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ers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24" y="58513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ers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4" y="21746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ers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649" y="23461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ers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174" y="41463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pers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99" y="58703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oragereview.com/images/StorageReview-Dell-PowerEdge-R530-O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9" y="716455"/>
            <a:ext cx="8096250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57200" y="685800"/>
            <a:ext cx="8229600" cy="5878286"/>
          </a:xfrm>
          <a:prstGeom prst="rect">
            <a:avLst/>
          </a:pr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hci.ecn.purdue.edu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http://www.storagereview.com/dell_poweredge_13g_r530_review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" y="1234567"/>
            <a:ext cx="7315200" cy="4778190"/>
          </a:xfrm>
          <a:prstGeom prst="rect">
            <a:avLst/>
          </a:prstGeom>
          <a:solidFill>
            <a:srgbClr val="FFFFFF">
              <a:alpha val="20000"/>
            </a:srgbClr>
          </a:solidFill>
          <a:effectLst>
            <a:glow rad="431800">
              <a:srgbClr val="FFFFFF">
                <a:alpha val="9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2800" dirty="0" smtClean="0"/>
              <a:t>Dual Xeon E5-2680v3 CPUs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 cores / 48 threads @ 2.5 GHz</a:t>
            </a:r>
          </a:p>
          <a:p>
            <a:endParaRPr lang="en-US" sz="2800" dirty="0" smtClean="0"/>
          </a:p>
          <a:p>
            <a:r>
              <a:rPr lang="en-US" sz="2800" dirty="0" smtClean="0"/>
              <a:t>128 GB RAM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DDR4 @ 2133 million transfers/second</a:t>
            </a:r>
          </a:p>
          <a:p>
            <a:endParaRPr lang="en-US" sz="2800" dirty="0" smtClean="0"/>
          </a:p>
          <a:p>
            <a:r>
              <a:rPr lang="en-US" sz="2800" dirty="0" smtClean="0"/>
              <a:t>8 TB storage</a:t>
            </a:r>
            <a:endParaRPr lang="en-US" sz="2800" dirty="0"/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Near-line storage, RAID6 w/ 4 x 2TB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800" dirty="0"/>
          </a:p>
          <a:p>
            <a:r>
              <a:rPr lang="en-US" sz="2800" dirty="0" smtClean="0"/>
              <a:t>Dual power supplies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450W, hot-swappable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03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“Performance”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requests per second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uptime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average response time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peak response time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network throughput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mean time between failures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“Performance”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Samsung_SUR40_for_Microsoft_Surface_product_610x407.jpg (610×407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8" t="5724" r="10352" b="1511"/>
          <a:stretch/>
        </p:blipFill>
        <p:spPr bwMode="auto">
          <a:xfrm>
            <a:off x="701610" y="4260289"/>
            <a:ext cx="3124201" cy="2537012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852026"/>
            <a:ext cx="2241422" cy="2819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16" y="4493504"/>
            <a:ext cx="3982006" cy="21243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530" y="826626"/>
            <a:ext cx="3458058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30222"/>
              </p:ext>
            </p:extLst>
          </p:nvPr>
        </p:nvGraphicFramePr>
        <p:xfrm>
          <a:off x="1371600" y="1371600"/>
          <a:ext cx="7162800" cy="4549370"/>
        </p:xfrm>
        <a:graphic>
          <a:graphicData uri="http://schemas.openxmlformats.org/drawingml/2006/table">
            <a:tbl>
              <a:tblPr/>
              <a:tblGrid>
                <a:gridCol w="3765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9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Parameter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Mean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Range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55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Eye movement time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230 ms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70-700 ms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955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Decay half-life of visual image storage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200 ms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90-1000 ms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55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Visual Capacity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17 letters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7-17 letters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55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Decay half-life of auditory storage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1500 ms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90-3500 ms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55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Auditory Capacity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5 letters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4.4-6.2 letters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55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Perceptual processor cycle time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100 </a:t>
                      </a:r>
                      <a:r>
                        <a:rPr lang="en-US" sz="1200" dirty="0" err="1">
                          <a:effectLst/>
                        </a:rPr>
                        <a:t>ms</a:t>
                      </a:r>
                      <a:endParaRPr lang="en-US" sz="1200" dirty="0">
                        <a:effectLst/>
                      </a:endParaRP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50-200 ms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5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Cognitive processor cycle time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70 ms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25-170 ms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955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Motor processor cycle time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70 </a:t>
                      </a:r>
                      <a:r>
                        <a:rPr lang="en-US" sz="1200" dirty="0" err="1">
                          <a:effectLst/>
                        </a:rPr>
                        <a:t>ms</a:t>
                      </a:r>
                      <a:endParaRPr lang="en-US" sz="1200" dirty="0">
                        <a:effectLst/>
                      </a:endParaRP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30-100 ms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95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Effective working memory capacity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7 chunks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5-9 chunks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95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Pure working memory capacity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3 chunks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2.5-4.2 chunks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95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Decay half-life of working memory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7 sec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5-226 sec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955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Decay half-life of 1 chunk working memory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73 sec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73-226 sec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95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Decay half-life of 3 chunks working memory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7 sec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5-34 sec</a:t>
                      </a:r>
                    </a:p>
                  </a:txBody>
                  <a:tcPr marL="49247" marR="49247" marT="24624" marB="24624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4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Information Processor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(Card, Moran, Newell, 1986)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37039"/>
            <a:ext cx="6096000" cy="603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21327"/>
            <a:ext cx="4272699" cy="276247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“Performance”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364" y="0"/>
            <a:ext cx="3124636" cy="2876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347" y="3165986"/>
            <a:ext cx="6790653" cy="36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0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of execution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(Don Norman, 1986)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3178" y="1594485"/>
            <a:ext cx="8638422" cy="4958715"/>
            <a:chOff x="438150" y="1594485"/>
            <a:chExt cx="8054341" cy="4623435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4476631" y="3259108"/>
              <a:ext cx="3878699" cy="57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40531" y="5533678"/>
              <a:ext cx="44769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38150" y="5053618"/>
              <a:ext cx="44793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910355" y="5053759"/>
              <a:ext cx="1" cy="482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537960" y="4892137"/>
              <a:ext cx="19545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537960" y="5377912"/>
              <a:ext cx="19545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6543675" y="4892137"/>
              <a:ext cx="5715" cy="4857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38508" y="3405317"/>
              <a:ext cx="13526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>
              <a:off x="1393491" y="2188845"/>
              <a:ext cx="3102032" cy="2583180"/>
              <a:chOff x="1393491" y="2188845"/>
              <a:chExt cx="3102032" cy="2583180"/>
            </a:xfrm>
          </p:grpSpPr>
          <p:sp>
            <p:nvSpPr>
              <p:cNvPr id="60" name="Arc 59"/>
              <p:cNvSpPr/>
              <p:nvPr/>
            </p:nvSpPr>
            <p:spPr>
              <a:xfrm>
                <a:off x="2121201" y="2320290"/>
                <a:ext cx="2374322" cy="2451735"/>
              </a:xfrm>
              <a:prstGeom prst="arc">
                <a:avLst>
                  <a:gd name="adj1" fmla="val 10670914"/>
                  <a:gd name="adj2" fmla="val 21341311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Arc 60"/>
              <p:cNvSpPr/>
              <p:nvPr/>
            </p:nvSpPr>
            <p:spPr>
              <a:xfrm>
                <a:off x="1784016" y="2188845"/>
                <a:ext cx="2374322" cy="2423160"/>
              </a:xfrm>
              <a:prstGeom prst="arc">
                <a:avLst>
                  <a:gd name="adj1" fmla="val 10794515"/>
                  <a:gd name="adj2" fmla="val 1796774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Arc 61"/>
              <p:cNvSpPr/>
              <p:nvPr/>
            </p:nvSpPr>
            <p:spPr>
              <a:xfrm>
                <a:off x="2522395" y="2743201"/>
                <a:ext cx="1575260" cy="1644464"/>
              </a:xfrm>
              <a:prstGeom prst="arc">
                <a:avLst>
                  <a:gd name="adj1" fmla="val 10746244"/>
                  <a:gd name="adj2" fmla="val 2118368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2388870" y="2354580"/>
                <a:ext cx="274320" cy="1642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663190" y="2518861"/>
                <a:ext cx="202934" cy="3671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3693540" y="2491936"/>
                <a:ext cx="210690" cy="3490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0" idx="2"/>
                <a:endCxn id="62" idx="2"/>
              </p:cNvCxnSpPr>
              <p:nvPr/>
            </p:nvCxnSpPr>
            <p:spPr>
              <a:xfrm flipH="1">
                <a:off x="4092357" y="3456893"/>
                <a:ext cx="400014" cy="133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0" idx="0"/>
              </p:cNvCxnSpPr>
              <p:nvPr/>
            </p:nvCxnSpPr>
            <p:spPr>
              <a:xfrm flipH="1" flipV="1">
                <a:off x="1785938" y="3400425"/>
                <a:ext cx="336048" cy="1903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Arc 67"/>
              <p:cNvSpPr/>
              <p:nvPr/>
            </p:nvSpPr>
            <p:spPr>
              <a:xfrm>
                <a:off x="1393491" y="2219324"/>
                <a:ext cx="2374322" cy="2312035"/>
              </a:xfrm>
              <a:prstGeom prst="arc">
                <a:avLst>
                  <a:gd name="adj1" fmla="val 19877560"/>
                  <a:gd name="adj2" fmla="val 2129663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>
                <a:stCxn id="62" idx="0"/>
                <a:endCxn id="60" idx="0"/>
              </p:cNvCxnSpPr>
              <p:nvPr/>
            </p:nvCxnSpPr>
            <p:spPr>
              <a:xfrm flipH="1">
                <a:off x="2121986" y="3577749"/>
                <a:ext cx="400497" cy="129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2" idx="2"/>
                <a:endCxn id="68" idx="2"/>
              </p:cNvCxnSpPr>
              <p:nvPr/>
            </p:nvCxnSpPr>
            <p:spPr>
              <a:xfrm flipH="1" flipV="1">
                <a:off x="3762943" y="3270737"/>
                <a:ext cx="329414" cy="1994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Arc 70"/>
            <p:cNvSpPr/>
            <p:nvPr/>
          </p:nvSpPr>
          <p:spPr>
            <a:xfrm>
              <a:off x="4506140" y="3806190"/>
              <a:ext cx="2454730" cy="2411730"/>
            </a:xfrm>
            <a:prstGeom prst="arc">
              <a:avLst>
                <a:gd name="adj1" fmla="val 10704064"/>
                <a:gd name="adj2" fmla="val 2126475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/>
            <p:cNvSpPr/>
            <p:nvPr/>
          </p:nvSpPr>
          <p:spPr>
            <a:xfrm>
              <a:off x="4157535" y="3634740"/>
              <a:ext cx="2483295" cy="2423160"/>
            </a:xfrm>
            <a:prstGeom prst="arc">
              <a:avLst>
                <a:gd name="adj1" fmla="val 10808306"/>
                <a:gd name="adj2" fmla="val 1843314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/>
            <p:cNvSpPr/>
            <p:nvPr/>
          </p:nvSpPr>
          <p:spPr>
            <a:xfrm>
              <a:off x="4907756" y="4224338"/>
              <a:ext cx="1647349" cy="1609222"/>
            </a:xfrm>
            <a:prstGeom prst="arc">
              <a:avLst>
                <a:gd name="adj1" fmla="val 10679437"/>
                <a:gd name="adj2" fmla="val 2103459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4757738" y="3802856"/>
              <a:ext cx="300037" cy="2147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049339" y="4010476"/>
              <a:ext cx="209806" cy="367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endCxn id="78" idx="0"/>
            </p:cNvCxnSpPr>
            <p:nvPr/>
          </p:nvCxnSpPr>
          <p:spPr>
            <a:xfrm flipH="1">
              <a:off x="6144514" y="3983355"/>
              <a:ext cx="233429" cy="3480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1" idx="0"/>
            </p:cNvCxnSpPr>
            <p:nvPr/>
          </p:nvCxnSpPr>
          <p:spPr>
            <a:xfrm flipH="1" flipV="1">
              <a:off x="4150519" y="4833938"/>
              <a:ext cx="356116" cy="2123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 77"/>
            <p:cNvSpPr/>
            <p:nvPr/>
          </p:nvSpPr>
          <p:spPr>
            <a:xfrm>
              <a:off x="4000499" y="3623311"/>
              <a:ext cx="2236591" cy="2353944"/>
            </a:xfrm>
            <a:prstGeom prst="arc">
              <a:avLst>
                <a:gd name="adj1" fmla="val 20125997"/>
                <a:gd name="adj2" fmla="val 2137030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stCxn id="73" idx="2"/>
            </p:cNvCxnSpPr>
            <p:nvPr/>
          </p:nvCxnSpPr>
          <p:spPr>
            <a:xfrm flipH="1" flipV="1">
              <a:off x="5440684" y="4274823"/>
              <a:ext cx="1102784" cy="619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514601" y="3577590"/>
              <a:ext cx="1674494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3737611" y="3726180"/>
              <a:ext cx="668654" cy="3943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68" idx="2"/>
            </p:cNvCxnSpPr>
            <p:nvPr/>
          </p:nvCxnSpPr>
          <p:spPr>
            <a:xfrm flipV="1">
              <a:off x="3737610" y="3270737"/>
              <a:ext cx="25333" cy="466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4091940" y="3463290"/>
              <a:ext cx="617220" cy="371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5086352" y="4514851"/>
              <a:ext cx="1463038" cy="8686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137409" y="1594485"/>
              <a:ext cx="1685925" cy="437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cap="all" smtClean="0">
                  <a:latin typeface="Arial" panose="020B0604020202020204" pitchFamily="34" charset="0"/>
                  <a:cs typeface="Arial" panose="020B0604020202020204" pitchFamily="34" charset="0"/>
                </a:rPr>
                <a:t>Execution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cap="all" smtClean="0">
                  <a:latin typeface="Arial" panose="020B0604020202020204" pitchFamily="34" charset="0"/>
                  <a:cs typeface="Arial" panose="020B0604020202020204" pitchFamily="34" charset="0"/>
                </a:rPr>
                <a:t>bridge</a:t>
              </a:r>
              <a:endParaRPr lang="en-US" sz="1400" cap="al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43388" y="3995712"/>
              <a:ext cx="1685925" cy="437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cap="all" smtClean="0">
                  <a:latin typeface="Arial" panose="020B0604020202020204" pitchFamily="34" charset="0"/>
                  <a:cs typeface="Arial" panose="020B0604020202020204" pitchFamily="34" charset="0"/>
                </a:rPr>
                <a:t>physical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cap="all" smtClean="0"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  <a:endParaRPr lang="en-US" sz="1400" cap="al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602569" y="3653539"/>
              <a:ext cx="1685925" cy="2646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cap="all" smtClean="0">
                  <a:latin typeface="Arial" panose="020B0604020202020204" pitchFamily="34" charset="0"/>
                  <a:cs typeface="Arial" panose="020B0604020202020204" pitchFamily="34" charset="0"/>
                </a:rPr>
                <a:t>goals</a:t>
              </a:r>
              <a:endParaRPr lang="en-US" sz="1400" cap="al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928074" y="5562349"/>
              <a:ext cx="1685925" cy="437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cap="all" smtClean="0">
                  <a:latin typeface="Arial" panose="020B0604020202020204" pitchFamily="34" charset="0"/>
                  <a:cs typeface="Arial" panose="020B0604020202020204" pitchFamily="34" charset="0"/>
                </a:rPr>
                <a:t>Evaluation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cap="all" smtClean="0">
                  <a:latin typeface="Arial" panose="020B0604020202020204" pitchFamily="34" charset="0"/>
                  <a:cs typeface="Arial" panose="020B0604020202020204" pitchFamily="34" charset="0"/>
                </a:rPr>
                <a:t>bridge</a:t>
              </a:r>
              <a:endParaRPr lang="en-US" sz="1400" cap="al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Up Arrow 149"/>
            <p:cNvSpPr/>
            <p:nvPr/>
          </p:nvSpPr>
          <p:spPr>
            <a:xfrm rot="2220611">
              <a:off x="4365909" y="4009555"/>
              <a:ext cx="273080" cy="640854"/>
            </a:xfrm>
            <a:custGeom>
              <a:avLst/>
              <a:gdLst>
                <a:gd name="connsiteX0" fmla="*/ 0 w 273080"/>
                <a:gd name="connsiteY0" fmla="*/ 232498 h 567690"/>
                <a:gd name="connsiteX1" fmla="*/ 136540 w 273080"/>
                <a:gd name="connsiteY1" fmla="*/ 0 h 567690"/>
                <a:gd name="connsiteX2" fmla="*/ 273080 w 273080"/>
                <a:gd name="connsiteY2" fmla="*/ 232498 h 567690"/>
                <a:gd name="connsiteX3" fmla="*/ 204810 w 273080"/>
                <a:gd name="connsiteY3" fmla="*/ 232498 h 567690"/>
                <a:gd name="connsiteX4" fmla="*/ 204810 w 273080"/>
                <a:gd name="connsiteY4" fmla="*/ 567690 h 567690"/>
                <a:gd name="connsiteX5" fmla="*/ 68270 w 273080"/>
                <a:gd name="connsiteY5" fmla="*/ 567690 h 567690"/>
                <a:gd name="connsiteX6" fmla="*/ 68270 w 273080"/>
                <a:gd name="connsiteY6" fmla="*/ 232498 h 567690"/>
                <a:gd name="connsiteX7" fmla="*/ 0 w 273080"/>
                <a:gd name="connsiteY7" fmla="*/ 232498 h 567690"/>
                <a:gd name="connsiteX0" fmla="*/ 0 w 273080"/>
                <a:gd name="connsiteY0" fmla="*/ 232498 h 567690"/>
                <a:gd name="connsiteX1" fmla="*/ 136540 w 273080"/>
                <a:gd name="connsiteY1" fmla="*/ 0 h 567690"/>
                <a:gd name="connsiteX2" fmla="*/ 273080 w 273080"/>
                <a:gd name="connsiteY2" fmla="*/ 232498 h 567690"/>
                <a:gd name="connsiteX3" fmla="*/ 204810 w 273080"/>
                <a:gd name="connsiteY3" fmla="*/ 232498 h 567690"/>
                <a:gd name="connsiteX4" fmla="*/ 269957 w 273080"/>
                <a:gd name="connsiteY4" fmla="*/ 527525 h 567690"/>
                <a:gd name="connsiteX5" fmla="*/ 68270 w 273080"/>
                <a:gd name="connsiteY5" fmla="*/ 567690 h 567690"/>
                <a:gd name="connsiteX6" fmla="*/ 68270 w 273080"/>
                <a:gd name="connsiteY6" fmla="*/ 232498 h 567690"/>
                <a:gd name="connsiteX7" fmla="*/ 0 w 273080"/>
                <a:gd name="connsiteY7" fmla="*/ 232498 h 567690"/>
                <a:gd name="connsiteX0" fmla="*/ 0 w 273080"/>
                <a:gd name="connsiteY0" fmla="*/ 232498 h 567690"/>
                <a:gd name="connsiteX1" fmla="*/ 136540 w 273080"/>
                <a:gd name="connsiteY1" fmla="*/ 0 h 567690"/>
                <a:gd name="connsiteX2" fmla="*/ 273080 w 273080"/>
                <a:gd name="connsiteY2" fmla="*/ 232498 h 567690"/>
                <a:gd name="connsiteX3" fmla="*/ 204810 w 273080"/>
                <a:gd name="connsiteY3" fmla="*/ 232498 h 567690"/>
                <a:gd name="connsiteX4" fmla="*/ 269957 w 273080"/>
                <a:gd name="connsiteY4" fmla="*/ 527525 h 567690"/>
                <a:gd name="connsiteX5" fmla="*/ 68270 w 273080"/>
                <a:gd name="connsiteY5" fmla="*/ 567690 h 567690"/>
                <a:gd name="connsiteX6" fmla="*/ 68270 w 273080"/>
                <a:gd name="connsiteY6" fmla="*/ 232498 h 567690"/>
                <a:gd name="connsiteX7" fmla="*/ 0 w 273080"/>
                <a:gd name="connsiteY7" fmla="*/ 232498 h 567690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69957 w 273080"/>
                <a:gd name="connsiteY4" fmla="*/ 527525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69957 w 273080"/>
                <a:gd name="connsiteY4" fmla="*/ 527525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69957 w 273080"/>
                <a:gd name="connsiteY4" fmla="*/ 527525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69957 w 273080"/>
                <a:gd name="connsiteY4" fmla="*/ 527525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69957 w 273080"/>
                <a:gd name="connsiteY4" fmla="*/ 527525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69957 w 273080"/>
                <a:gd name="connsiteY4" fmla="*/ 527525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51410 w 273080"/>
                <a:gd name="connsiteY4" fmla="*/ 538524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64251 w 273080"/>
                <a:gd name="connsiteY4" fmla="*/ 531825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64251 w 273080"/>
                <a:gd name="connsiteY4" fmla="*/ 531825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080" h="640854">
                  <a:moveTo>
                    <a:pt x="0" y="232498"/>
                  </a:moveTo>
                  <a:lnTo>
                    <a:pt x="136540" y="0"/>
                  </a:lnTo>
                  <a:lnTo>
                    <a:pt x="273080" y="232498"/>
                  </a:lnTo>
                  <a:lnTo>
                    <a:pt x="204810" y="232498"/>
                  </a:lnTo>
                  <a:cubicBezTo>
                    <a:pt x="179280" y="291901"/>
                    <a:pt x="148193" y="415140"/>
                    <a:pt x="264251" y="531825"/>
                  </a:cubicBezTo>
                  <a:lnTo>
                    <a:pt x="141316" y="640854"/>
                  </a:lnTo>
                  <a:cubicBezTo>
                    <a:pt x="15048" y="504031"/>
                    <a:pt x="92619" y="368617"/>
                    <a:pt x="68270" y="232498"/>
                  </a:cubicBezTo>
                  <a:lnTo>
                    <a:pt x="0" y="23249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Up Arrow 149"/>
            <p:cNvSpPr/>
            <p:nvPr/>
          </p:nvSpPr>
          <p:spPr>
            <a:xfrm rot="12286873" flipH="1">
              <a:off x="1994855" y="2543225"/>
              <a:ext cx="257144" cy="640854"/>
            </a:xfrm>
            <a:custGeom>
              <a:avLst/>
              <a:gdLst>
                <a:gd name="connsiteX0" fmla="*/ 0 w 273080"/>
                <a:gd name="connsiteY0" fmla="*/ 232498 h 567690"/>
                <a:gd name="connsiteX1" fmla="*/ 136540 w 273080"/>
                <a:gd name="connsiteY1" fmla="*/ 0 h 567690"/>
                <a:gd name="connsiteX2" fmla="*/ 273080 w 273080"/>
                <a:gd name="connsiteY2" fmla="*/ 232498 h 567690"/>
                <a:gd name="connsiteX3" fmla="*/ 204810 w 273080"/>
                <a:gd name="connsiteY3" fmla="*/ 232498 h 567690"/>
                <a:gd name="connsiteX4" fmla="*/ 204810 w 273080"/>
                <a:gd name="connsiteY4" fmla="*/ 567690 h 567690"/>
                <a:gd name="connsiteX5" fmla="*/ 68270 w 273080"/>
                <a:gd name="connsiteY5" fmla="*/ 567690 h 567690"/>
                <a:gd name="connsiteX6" fmla="*/ 68270 w 273080"/>
                <a:gd name="connsiteY6" fmla="*/ 232498 h 567690"/>
                <a:gd name="connsiteX7" fmla="*/ 0 w 273080"/>
                <a:gd name="connsiteY7" fmla="*/ 232498 h 567690"/>
                <a:gd name="connsiteX0" fmla="*/ 0 w 273080"/>
                <a:gd name="connsiteY0" fmla="*/ 232498 h 567690"/>
                <a:gd name="connsiteX1" fmla="*/ 136540 w 273080"/>
                <a:gd name="connsiteY1" fmla="*/ 0 h 567690"/>
                <a:gd name="connsiteX2" fmla="*/ 273080 w 273080"/>
                <a:gd name="connsiteY2" fmla="*/ 232498 h 567690"/>
                <a:gd name="connsiteX3" fmla="*/ 204810 w 273080"/>
                <a:gd name="connsiteY3" fmla="*/ 232498 h 567690"/>
                <a:gd name="connsiteX4" fmla="*/ 269957 w 273080"/>
                <a:gd name="connsiteY4" fmla="*/ 527525 h 567690"/>
                <a:gd name="connsiteX5" fmla="*/ 68270 w 273080"/>
                <a:gd name="connsiteY5" fmla="*/ 567690 h 567690"/>
                <a:gd name="connsiteX6" fmla="*/ 68270 w 273080"/>
                <a:gd name="connsiteY6" fmla="*/ 232498 h 567690"/>
                <a:gd name="connsiteX7" fmla="*/ 0 w 273080"/>
                <a:gd name="connsiteY7" fmla="*/ 232498 h 567690"/>
                <a:gd name="connsiteX0" fmla="*/ 0 w 273080"/>
                <a:gd name="connsiteY0" fmla="*/ 232498 h 567690"/>
                <a:gd name="connsiteX1" fmla="*/ 136540 w 273080"/>
                <a:gd name="connsiteY1" fmla="*/ 0 h 567690"/>
                <a:gd name="connsiteX2" fmla="*/ 273080 w 273080"/>
                <a:gd name="connsiteY2" fmla="*/ 232498 h 567690"/>
                <a:gd name="connsiteX3" fmla="*/ 204810 w 273080"/>
                <a:gd name="connsiteY3" fmla="*/ 232498 h 567690"/>
                <a:gd name="connsiteX4" fmla="*/ 269957 w 273080"/>
                <a:gd name="connsiteY4" fmla="*/ 527525 h 567690"/>
                <a:gd name="connsiteX5" fmla="*/ 68270 w 273080"/>
                <a:gd name="connsiteY5" fmla="*/ 567690 h 567690"/>
                <a:gd name="connsiteX6" fmla="*/ 68270 w 273080"/>
                <a:gd name="connsiteY6" fmla="*/ 232498 h 567690"/>
                <a:gd name="connsiteX7" fmla="*/ 0 w 273080"/>
                <a:gd name="connsiteY7" fmla="*/ 232498 h 567690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69957 w 273080"/>
                <a:gd name="connsiteY4" fmla="*/ 527525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69957 w 273080"/>
                <a:gd name="connsiteY4" fmla="*/ 527525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69957 w 273080"/>
                <a:gd name="connsiteY4" fmla="*/ 527525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69957 w 273080"/>
                <a:gd name="connsiteY4" fmla="*/ 527525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69957 w 273080"/>
                <a:gd name="connsiteY4" fmla="*/ 527525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69957 w 273080"/>
                <a:gd name="connsiteY4" fmla="*/ 527525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51410 w 273080"/>
                <a:gd name="connsiteY4" fmla="*/ 538524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64251 w 273080"/>
                <a:gd name="connsiteY4" fmla="*/ 531825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  <a:gd name="connsiteX0" fmla="*/ 0 w 273080"/>
                <a:gd name="connsiteY0" fmla="*/ 232498 h 640854"/>
                <a:gd name="connsiteX1" fmla="*/ 136540 w 273080"/>
                <a:gd name="connsiteY1" fmla="*/ 0 h 640854"/>
                <a:gd name="connsiteX2" fmla="*/ 273080 w 273080"/>
                <a:gd name="connsiteY2" fmla="*/ 232498 h 640854"/>
                <a:gd name="connsiteX3" fmla="*/ 204810 w 273080"/>
                <a:gd name="connsiteY3" fmla="*/ 232498 h 640854"/>
                <a:gd name="connsiteX4" fmla="*/ 264251 w 273080"/>
                <a:gd name="connsiteY4" fmla="*/ 531825 h 640854"/>
                <a:gd name="connsiteX5" fmla="*/ 141316 w 273080"/>
                <a:gd name="connsiteY5" fmla="*/ 640854 h 640854"/>
                <a:gd name="connsiteX6" fmla="*/ 68270 w 273080"/>
                <a:gd name="connsiteY6" fmla="*/ 232498 h 640854"/>
                <a:gd name="connsiteX7" fmla="*/ 0 w 273080"/>
                <a:gd name="connsiteY7" fmla="*/ 232498 h 64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080" h="640854">
                  <a:moveTo>
                    <a:pt x="0" y="232498"/>
                  </a:moveTo>
                  <a:lnTo>
                    <a:pt x="136540" y="0"/>
                  </a:lnTo>
                  <a:lnTo>
                    <a:pt x="273080" y="232498"/>
                  </a:lnTo>
                  <a:lnTo>
                    <a:pt x="204810" y="232498"/>
                  </a:lnTo>
                  <a:cubicBezTo>
                    <a:pt x="179280" y="291901"/>
                    <a:pt x="148193" y="415140"/>
                    <a:pt x="264251" y="531825"/>
                  </a:cubicBezTo>
                  <a:lnTo>
                    <a:pt x="141316" y="640854"/>
                  </a:lnTo>
                  <a:cubicBezTo>
                    <a:pt x="15048" y="504031"/>
                    <a:pt x="92619" y="368617"/>
                    <a:pt x="68270" y="232498"/>
                  </a:cubicBezTo>
                  <a:lnTo>
                    <a:pt x="0" y="23249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434263" y="2411162"/>
              <a:ext cx="1685925" cy="3508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cap="all" smtClean="0">
                  <a:latin typeface="Arial" panose="020B0604020202020204" pitchFamily="34" charset="0"/>
                  <a:cs typeface="Arial" panose="020B0604020202020204" pitchFamily="34" charset="0"/>
                </a:rPr>
                <a:t>action</a:t>
              </a:r>
            </a:p>
            <a:p>
              <a:pPr algn="ctr">
                <a:lnSpc>
                  <a:spcPct val="80000"/>
                </a:lnSpc>
              </a:pPr>
              <a:r>
                <a:rPr lang="en-US" sz="1000" cap="all" smtClean="0">
                  <a:latin typeface="Arial" panose="020B0604020202020204" pitchFamily="34" charset="0"/>
                  <a:cs typeface="Arial" panose="020B0604020202020204" pitchFamily="34" charset="0"/>
                </a:rPr>
                <a:t>specification</a:t>
              </a:r>
              <a:endParaRPr lang="en-US" sz="1000" cap="al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 rot="3350299">
              <a:off x="3265473" y="2906379"/>
              <a:ext cx="168592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cap="all" smtClean="0">
                  <a:latin typeface="Arial" panose="020B0604020202020204" pitchFamily="34" charset="0"/>
                  <a:cs typeface="Arial" panose="020B0604020202020204" pitchFamily="34" charset="0"/>
                </a:rPr>
                <a:t>intentions</a:t>
              </a:r>
              <a:endParaRPr lang="en-US" sz="1000" cap="al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 rot="3350299">
              <a:off x="5736959" y="4376462"/>
              <a:ext cx="168592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cap="all" smtClean="0">
                  <a:latin typeface="Arial" panose="020B0604020202020204" pitchFamily="34" charset="0"/>
                  <a:cs typeface="Arial" panose="020B0604020202020204" pitchFamily="34" charset="0"/>
                </a:rPr>
                <a:t>evaluation</a:t>
              </a:r>
              <a:endParaRPr lang="en-US" sz="1000" cap="al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17991863">
              <a:off x="4022301" y="4417086"/>
              <a:ext cx="16859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cap="all" smtClean="0">
                  <a:latin typeface="Arial" panose="020B0604020202020204" pitchFamily="34" charset="0"/>
                  <a:cs typeface="Arial" panose="020B0604020202020204" pitchFamily="34" charset="0"/>
                </a:rPr>
                <a:t>interface</a:t>
              </a:r>
            </a:p>
            <a:p>
              <a:pPr algn="ctr">
                <a:lnSpc>
                  <a:spcPct val="80000"/>
                </a:lnSpc>
              </a:pPr>
              <a:r>
                <a:rPr lang="en-US" sz="1000" cap="all" smtClean="0">
                  <a:latin typeface="Arial" panose="020B0604020202020204" pitchFamily="34" charset="0"/>
                  <a:cs typeface="Arial" panose="020B0604020202020204" pitchFamily="34" charset="0"/>
                </a:rPr>
                <a:t>display</a:t>
              </a:r>
              <a:endParaRPr lang="en-US" sz="1000" cap="al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44128" y="3961007"/>
              <a:ext cx="168592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cap="all" smtClean="0">
                  <a:latin typeface="Arial" panose="020B0604020202020204" pitchFamily="34" charset="0"/>
                  <a:cs typeface="Arial" panose="020B0604020202020204" pitchFamily="34" charset="0"/>
                </a:rPr>
                <a:t>interpretation</a:t>
              </a:r>
              <a:endParaRPr lang="en-US" sz="1000" cap="al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 rot="18185990">
              <a:off x="1648667" y="2922188"/>
              <a:ext cx="16859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cap="all" smtClean="0">
                  <a:latin typeface="Arial" panose="020B0604020202020204" pitchFamily="34" charset="0"/>
                  <a:cs typeface="Arial" panose="020B0604020202020204" pitchFamily="34" charset="0"/>
                </a:rPr>
                <a:t>interface</a:t>
              </a:r>
            </a:p>
            <a:p>
              <a:pPr algn="ctr">
                <a:lnSpc>
                  <a:spcPct val="80000"/>
                </a:lnSpc>
              </a:pPr>
              <a:r>
                <a:rPr lang="en-US" sz="1000" cap="all" smtClean="0">
                  <a:latin typeface="Arial" panose="020B0604020202020204" pitchFamily="34" charset="0"/>
                  <a:cs typeface="Arial" panose="020B0604020202020204" pitchFamily="34" charset="0"/>
                </a:rPr>
                <a:t>mechanism</a:t>
              </a:r>
              <a:endParaRPr lang="en-US" sz="1000" cap="al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2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DL (CHI2008), body slides">
  <a:themeElements>
    <a:clrScheme name="Purdue-Cool">
      <a:dk1>
        <a:srgbClr val="000000"/>
      </a:dk1>
      <a:lt1>
        <a:srgbClr val="FFFFFF"/>
      </a:lt1>
      <a:dk2>
        <a:srgbClr val="A3792C"/>
      </a:dk2>
      <a:lt2>
        <a:srgbClr val="E3AE24"/>
      </a:lt2>
      <a:accent1>
        <a:srgbClr val="3F4B00"/>
      </a:accent1>
      <a:accent2>
        <a:srgbClr val="5C8727"/>
      </a:accent2>
      <a:accent3>
        <a:srgbClr val="2EAFA4"/>
      </a:accent3>
      <a:accent4>
        <a:srgbClr val="7ED0E0"/>
      </a:accent4>
      <a:accent5>
        <a:srgbClr val="7299C6"/>
      </a:accent5>
      <a:accent6>
        <a:srgbClr val="5C6F7B"/>
      </a:accent6>
      <a:hlink>
        <a:srgbClr val="7299C6"/>
      </a:hlink>
      <a:folHlink>
        <a:srgbClr val="7299C6"/>
      </a:folHlink>
    </a:clrScheme>
    <a:fontScheme name="Top">
      <a:majorFont>
        <a:latin typeface="Garamon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nstant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nstantia" pitchFamily="18" charset="0"/>
          </a:defRPr>
        </a:defPPr>
      </a:lstStyle>
    </a:lnDef>
  </a:objectDefaults>
  <a:extraClrSchemeLst>
    <a:extraClrScheme>
      <a:clrScheme name="Top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 9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3942</TotalTime>
  <Words>404</Words>
  <Application>Microsoft Office PowerPoint</Application>
  <PresentationFormat>On-screen Show (4:3)</PresentationFormat>
  <Paragraphs>146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Constantia</vt:lpstr>
      <vt:lpstr>Garamond</vt:lpstr>
      <vt:lpstr>Times New Roman</vt:lpstr>
      <vt:lpstr>Verdana</vt:lpstr>
      <vt:lpstr>Wingdings</vt:lpstr>
      <vt:lpstr>ICDL (CHI2008), body slides</vt:lpstr>
      <vt:lpstr>Human-Computer Interaction</vt:lpstr>
      <vt:lpstr>HCI at other US universities</vt:lpstr>
      <vt:lpstr>hci.ecn.purdue.edu</vt:lpstr>
      <vt:lpstr>“Performance”</vt:lpstr>
      <vt:lpstr>“Performance”</vt:lpstr>
      <vt:lpstr>Performance</vt:lpstr>
      <vt:lpstr>Human Information Processor</vt:lpstr>
      <vt:lpstr>“Performance”</vt:lpstr>
      <vt:lpstr>Gulf of execution</vt:lpstr>
      <vt:lpstr>Direct manipulation</vt:lpstr>
      <vt:lpstr>Usability</vt:lpstr>
      <vt:lpstr>Gestalt grouping principles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Stories On The Go</dc:title>
  <dc:creator>Alex</dc:creator>
  <cp:lastModifiedBy>Quinn, Alexander J</cp:lastModifiedBy>
  <cp:revision>335</cp:revision>
  <dcterms:created xsi:type="dcterms:W3CDTF">2009-05-20T14:26:08Z</dcterms:created>
  <dcterms:modified xsi:type="dcterms:W3CDTF">2018-01-08T21:55:42Z</dcterms:modified>
</cp:coreProperties>
</file>