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3"/>
  </p:notesMasterIdLst>
  <p:sldIdLst>
    <p:sldId id="32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0C0C0"/>
    <a:srgbClr val="324664"/>
    <a:srgbClr val="415F8A"/>
    <a:srgbClr val="578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1" autoAdjust="0"/>
    <p:restoredTop sz="94568" autoAdjust="0"/>
  </p:normalViewPr>
  <p:slideViewPr>
    <p:cSldViewPr>
      <p:cViewPr varScale="1">
        <p:scale>
          <a:sx n="81" d="100"/>
          <a:sy n="81" d="100"/>
        </p:scale>
        <p:origin x="84" y="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35C89E-54CB-4001-A9A1-C0E072F29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09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74088" cy="520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14400"/>
            <a:ext cx="4191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914400"/>
            <a:ext cx="4191000" cy="54864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74088" cy="520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14400"/>
            <a:ext cx="4191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914400"/>
            <a:ext cx="4191000" cy="26670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half" idx="10"/>
          </p:nvPr>
        </p:nvSpPr>
        <p:spPr>
          <a:xfrm>
            <a:off x="304800" y="3733800"/>
            <a:ext cx="4191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sz="half" idx="11"/>
          </p:nvPr>
        </p:nvSpPr>
        <p:spPr>
          <a:xfrm>
            <a:off x="4648200" y="3733800"/>
            <a:ext cx="4191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8600" y="914400"/>
            <a:ext cx="8763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background-two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762000"/>
            <a:ext cx="91440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740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8534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0" name="Picture 13" descr="nsf4c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677275" y="642461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19"/>
          <p:cNvSpPr>
            <a:spLocks noGrp="1" noChangeArrowheads="1"/>
          </p:cNvSpPr>
          <p:nvPr/>
        </p:nvSpPr>
        <p:spPr bwMode="auto">
          <a:xfrm>
            <a:off x="990600" y="6534150"/>
            <a:ext cx="7543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1200" dirty="0">
              <a:latin typeface="Trebuchet MS" charset="0"/>
            </a:endParaRPr>
          </a:p>
        </p:txBody>
      </p:sp>
      <p:pic>
        <p:nvPicPr>
          <p:cNvPr id="1032" name="Picture 2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6518275"/>
            <a:ext cx="10207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2" descr="ncnnew_nanohub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4800" y="171450"/>
            <a:ext cx="1600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3" descr="ncnnew_nanohub_white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4800" y="152400"/>
            <a:ext cx="1600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001000" y="6477000"/>
            <a:ext cx="6096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AE899F06-BF97-436D-9013-E071D38AAC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5" r:id="rId2"/>
    <p:sldLayoutId id="2147483762" r:id="rId3"/>
    <p:sldLayoutId id="2147483763" r:id="rId4"/>
    <p:sldLayoutId id="2147483764" r:id="rId5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9pPr>
    </p:titleStyle>
    <p:bodyStyle>
      <a:lvl1pPr marL="169863" indent="-16986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454025" indent="-1698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ＭＳ Ｐゴシック" charset="-128"/>
        </a:defRPr>
      </a:lvl2pPr>
      <a:lvl3pPr marL="804863" indent="-236538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ü"/>
        <a:defRPr sz="1600">
          <a:solidFill>
            <a:schemeClr val="tx1"/>
          </a:solidFill>
          <a:latin typeface="+mn-lt"/>
          <a:ea typeface="ＭＳ Ｐゴシック" charset="-128"/>
        </a:defRPr>
      </a:lvl3pPr>
      <a:lvl4pPr marL="1089025" indent="-16986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3731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18303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2875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27447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2019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ldb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0" y="2554069"/>
            <a:ext cx="4762500" cy="27527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74088" cy="520700"/>
          </a:xfrm>
        </p:spPr>
        <p:txBody>
          <a:bodyPr/>
          <a:lstStyle/>
          <a:p>
            <a:r>
              <a:rPr lang="en-US" sz="2000" dirty="0" smtClean="0"/>
              <a:t>Effects of Underlap and Boundary Condition</a:t>
            </a:r>
            <a:br>
              <a:rPr lang="en-US" sz="2000" dirty="0" smtClean="0"/>
            </a:br>
            <a:r>
              <a:rPr lang="en-US" sz="1050" dirty="0" smtClean="0"/>
              <a:t> </a:t>
            </a:r>
            <a:r>
              <a:rPr lang="en-US" sz="1200" dirty="0" smtClean="0"/>
              <a:t>Zhengping Jiang, </a:t>
            </a:r>
            <a:r>
              <a:rPr lang="en-US" sz="1200" dirty="0" err="1" smtClean="0"/>
              <a:t>Yeqing</a:t>
            </a:r>
            <a:r>
              <a:rPr lang="en-US" sz="1200" dirty="0" smtClean="0"/>
              <a:t> Lu, Yaohua Tan, Yu He, Michael </a:t>
            </a:r>
            <a:r>
              <a:rPr lang="en-US" sz="1200" dirty="0" err="1" smtClean="0"/>
              <a:t>Povoloskyi</a:t>
            </a:r>
            <a:r>
              <a:rPr lang="en-US" sz="1200" dirty="0" smtClean="0"/>
              <a:t>, </a:t>
            </a:r>
            <a:br>
              <a:rPr lang="en-US" sz="1200" dirty="0" smtClean="0"/>
            </a:br>
            <a:r>
              <a:rPr lang="en-US" sz="1200" dirty="0" smtClean="0"/>
              <a:t>Tillmann Kubis, Alan </a:t>
            </a:r>
            <a:r>
              <a:rPr lang="en-US" sz="1200" dirty="0" err="1" smtClean="0"/>
              <a:t>Seabaugh</a:t>
            </a:r>
            <a:r>
              <a:rPr lang="en-US" sz="1200" dirty="0" smtClean="0"/>
              <a:t>, Patrick Fay, Gerhard Klimeck</a:t>
            </a:r>
            <a:endParaRPr lang="en-US" sz="1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52400" y="762000"/>
            <a:ext cx="4191000" cy="5867400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/>
              <a:t>Objectives</a:t>
            </a:r>
          </a:p>
          <a:p>
            <a:r>
              <a:rPr lang="en-US" sz="1600" dirty="0" smtClean="0"/>
              <a:t>Evaluate effects of underlap (L</a:t>
            </a:r>
            <a:r>
              <a:rPr lang="en-US" sz="1600" baseline="-25000" dirty="0" smtClean="0"/>
              <a:t>d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Evaluate effects of boundary condition</a:t>
            </a:r>
          </a:p>
          <a:p>
            <a:pPr>
              <a:buNone/>
            </a:pPr>
            <a:r>
              <a:rPr lang="en-US" sz="1600" b="1" dirty="0" smtClean="0"/>
              <a:t>Methods</a:t>
            </a:r>
          </a:p>
          <a:p>
            <a:r>
              <a:rPr lang="en-US" sz="1600" dirty="0" smtClean="0"/>
              <a:t>Semi-classical potential with corrected parameters</a:t>
            </a:r>
          </a:p>
          <a:p>
            <a:r>
              <a:rPr lang="en-US" sz="1600" dirty="0" smtClean="0"/>
              <a:t>Non-equilibrium Green’s Function</a:t>
            </a:r>
          </a:p>
          <a:p>
            <a:pPr>
              <a:buNone/>
            </a:pPr>
            <a:r>
              <a:rPr lang="en-US" sz="1600" b="1" dirty="0" smtClean="0"/>
              <a:t>Results</a:t>
            </a:r>
          </a:p>
          <a:p>
            <a:r>
              <a:rPr lang="en-US" sz="1600" dirty="0" smtClean="0"/>
              <a:t>Ambipolar current  is due to hole thermal emission</a:t>
            </a:r>
          </a:p>
          <a:p>
            <a:r>
              <a:rPr lang="en-US" sz="1600" dirty="0" smtClean="0"/>
              <a:t>Confinement increases bandgap and reduces ambipolar current</a:t>
            </a:r>
          </a:p>
          <a:p>
            <a:r>
              <a:rPr lang="en-US" sz="1600" dirty="0" smtClean="0"/>
              <a:t>Low I</a:t>
            </a:r>
            <a:r>
              <a:rPr lang="en-US" sz="1600" baseline="-25000" dirty="0" smtClean="0"/>
              <a:t>OFF</a:t>
            </a:r>
            <a:r>
              <a:rPr lang="en-US" sz="1600" dirty="0" smtClean="0"/>
              <a:t> at L</a:t>
            </a:r>
            <a:r>
              <a:rPr lang="en-US" sz="1600" baseline="-25000" dirty="0" smtClean="0"/>
              <a:t>d</a:t>
            </a:r>
            <a:r>
              <a:rPr lang="en-US" sz="1600" dirty="0" smtClean="0"/>
              <a:t>=0nm → boundary condition blocks tunneling</a:t>
            </a:r>
          </a:p>
          <a:p>
            <a:pPr lvl="0">
              <a:buNone/>
            </a:pPr>
            <a:r>
              <a:rPr lang="en-US" sz="1600" b="1" dirty="0" smtClean="0">
                <a:solidFill>
                  <a:srgbClr val="000000"/>
                </a:solidFill>
              </a:rPr>
              <a:t>Impacts</a:t>
            </a:r>
          </a:p>
          <a:p>
            <a:r>
              <a:rPr lang="en-US" sz="1600" dirty="0" smtClean="0"/>
              <a:t>Underlap decouples channel from drain contact and suppresses ambipolar current</a:t>
            </a:r>
          </a:p>
          <a:p>
            <a:r>
              <a:rPr lang="en-US" sz="1600" dirty="0" smtClean="0"/>
              <a:t>Define proper open boundary condition is important to predict device performance</a:t>
            </a:r>
          </a:p>
        </p:txBody>
      </p:sp>
      <p:pic>
        <p:nvPicPr>
          <p:cNvPr id="8" name="Picture 7" descr="structur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8968" y="762000"/>
            <a:ext cx="3161632" cy="180213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705600" y="1828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Simulation Structure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1828800" y="6604084"/>
            <a:ext cx="4191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+mn-lt"/>
                <a:cs typeface="Times New Roman" pitchFamily="18" charset="0"/>
              </a:rPr>
              <a:t>*IEEE ELECTRON DEVICE LETTERS, VOL. 33, NO. 5, MAY 2012</a:t>
            </a:r>
            <a:endParaRPr lang="en-US" sz="2800" b="1" dirty="0">
              <a:latin typeface="+mn-lt"/>
              <a:cs typeface="Times New Roman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696200" y="3096994"/>
            <a:ext cx="6653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648201" y="5334000"/>
            <a:ext cx="40385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Spectrum currents show effects of open BC</a:t>
            </a:r>
          </a:p>
          <a:p>
            <a:r>
              <a:rPr lang="en-US" sz="1400" i="1" dirty="0" smtClean="0"/>
              <a:t>Upper: tunneling current is blocked due to raised potential at boundary and thermal current is increased</a:t>
            </a:r>
          </a:p>
          <a:p>
            <a:r>
              <a:rPr lang="en-US" sz="1400" i="1" dirty="0" smtClean="0"/>
              <a:t>Lower: thermal current is blocked by bandgap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924800" y="4849594"/>
            <a:ext cx="6653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N_presentation_template_V15">
  <a:themeElements>
    <a:clrScheme name="Custom 1">
      <a:dk1>
        <a:srgbClr val="000000"/>
      </a:dk1>
      <a:lt1>
        <a:srgbClr val="FFFFFF"/>
      </a:lt1>
      <a:dk2>
        <a:srgbClr val="C00000"/>
      </a:dk2>
      <a:lt2>
        <a:srgbClr val="92D050"/>
      </a:lt2>
      <a:accent1>
        <a:srgbClr val="5C90A7"/>
      </a:accent1>
      <a:accent2>
        <a:srgbClr val="FFCC66"/>
      </a:accent2>
      <a:accent3>
        <a:srgbClr val="D175A3"/>
      </a:accent3>
      <a:accent4>
        <a:srgbClr val="FFCC00"/>
      </a:accent4>
      <a:accent5>
        <a:srgbClr val="FF5050"/>
      </a:accent5>
      <a:accent6>
        <a:srgbClr val="92D050"/>
      </a:accent6>
      <a:hlink>
        <a:srgbClr val="2A5063"/>
      </a:hlink>
      <a:folHlink>
        <a:srgbClr val="78BCDA"/>
      </a:folHlink>
    </a:clrScheme>
    <a:fontScheme name="nanoHUB-v2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anoHUB-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C90A7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B5C6D0"/>
        </a:accent5>
        <a:accent6>
          <a:srgbClr val="E7B95C"/>
        </a:accent6>
        <a:hlink>
          <a:srgbClr val="2A5063"/>
        </a:hlink>
        <a:folHlink>
          <a:srgbClr val="78BC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NCN_presentation_template_V15</Template>
  <TotalTime>3353</TotalTime>
  <Words>125</Words>
  <Application>Microsoft Office PowerPoint</Application>
  <PresentationFormat>全屏显示(4:3)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Times New Roman</vt:lpstr>
      <vt:lpstr>Trebuchet MS</vt:lpstr>
      <vt:lpstr>Wingdings</vt:lpstr>
      <vt:lpstr>Wingdings 3</vt:lpstr>
      <vt:lpstr>NCN_presentation_template_V15</vt:lpstr>
      <vt:lpstr>Effects of Underlap and Boundary Condition  Zhengping Jiang, Yeqing Lu, Yaohua Tan, Yu He, Michael Povoloskyi,  Tillmann Kubis, Alan Seabaugh, Patrick Fay, Gerhard Klimeck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 summary on TFET</dc:title>
  <dc:creator>ZhengpingJiang</dc:creator>
  <cp:lastModifiedBy>Windows User</cp:lastModifiedBy>
  <cp:revision>310</cp:revision>
  <dcterms:created xsi:type="dcterms:W3CDTF">2013-02-16T23:19:11Z</dcterms:created>
  <dcterms:modified xsi:type="dcterms:W3CDTF">2013-09-25T03:32:33Z</dcterms:modified>
</cp:coreProperties>
</file>