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99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0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671801C-FBE1-48B1-8F9C-C41C49DE0EFD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2A658CE-F9BD-4DFE-B55A-7152B2B393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5405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74088" cy="5207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914400"/>
            <a:ext cx="4191000" cy="54864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914400"/>
            <a:ext cx="4191000" cy="5486400"/>
          </a:xfrm>
        </p:spPr>
        <p:txBody>
          <a:bodyPr/>
          <a:lstStyle/>
          <a:p>
            <a:pPr lvl="0"/>
            <a:r>
              <a:rPr lang="en-US" altLang="zh-CN" noProof="0" smtClean="0"/>
              <a:t>Click icon to add chart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8600" y="914400"/>
            <a:ext cx="8763000" cy="5410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719F89-4F56-4D68-A4B2-AEFBA61815B1}" type="datetimeFigureOut">
              <a:rPr lang="en-US" smtClean="0"/>
              <a:pPr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7A1A96-E5E4-4470-A12E-E1FE0E19F0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92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background-two.gif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0" y="762000"/>
            <a:ext cx="91440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7408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914400"/>
            <a:ext cx="8534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pic>
        <p:nvPicPr>
          <p:cNvPr id="1033" name="Picture 12" descr="ncnnew_nanohub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4800" y="171450"/>
            <a:ext cx="1600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 descr="ncnnew_nanohub_white.pn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4800" y="152400"/>
            <a:ext cx="1600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+mj-lt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9pPr>
    </p:titleStyle>
    <p:bodyStyle>
      <a:lvl1pPr marL="169863" indent="-169863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454025" indent="-1698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804863" indent="-236538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ü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089025" indent="-169863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373188" indent="-169863" algn="l" rtl="0" eaLnBrk="1" fontAlgn="base" hangingPunct="1">
        <a:spcBef>
          <a:spcPct val="20000"/>
        </a:spcBef>
        <a:spcAft>
          <a:spcPct val="0"/>
        </a:spcAft>
        <a:buFont typeface="Wingdings 3" charset="2"/>
        <a:buChar char="´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1830388" indent="-169863" algn="l" rtl="0" eaLnBrk="1" fontAlgn="base" hangingPunct="1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287588" indent="-169863" algn="l" rtl="0" eaLnBrk="1" fontAlgn="base" hangingPunct="1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2744788" indent="-169863" algn="l" rtl="0" eaLnBrk="1" fontAlgn="base" hangingPunct="1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201988" indent="-169863" algn="l" rtl="0" eaLnBrk="1" fontAlgn="base" hangingPunct="1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rough_devi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9600" y="762000"/>
            <a:ext cx="4343400" cy="2971800"/>
          </a:xfrm>
          <a:prstGeom prst="rect">
            <a:avLst/>
          </a:prstGeom>
        </p:spPr>
      </p:pic>
      <p:pic>
        <p:nvPicPr>
          <p:cNvPr id="16" name="Picture 15" descr="Id_Vg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3400" y="3810000"/>
            <a:ext cx="4657356" cy="3048000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 rot="5400000">
            <a:off x="1220787" y="3808413"/>
            <a:ext cx="6096000" cy="3175"/>
          </a:xfrm>
          <a:prstGeom prst="line">
            <a:avLst/>
          </a:prstGeom>
          <a:noFill/>
          <a:ln w="25400" cap="flat" cmpd="sng" algn="ctr">
            <a:solidFill>
              <a:srgbClr val="041D3A"/>
            </a:solidFill>
            <a:prstDash val="solid"/>
          </a:ln>
          <a:effectLst/>
        </p:spPr>
      </p:cxnSp>
      <p:sp>
        <p:nvSpPr>
          <p:cNvPr id="18" name="Rectangle 5"/>
          <p:cNvSpPr txBox="1">
            <a:spLocks noChangeArrowheads="1"/>
          </p:cNvSpPr>
          <p:nvPr/>
        </p:nvSpPr>
        <p:spPr bwMode="auto">
          <a:xfrm>
            <a:off x="0" y="749808"/>
            <a:ext cx="4267200" cy="1307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111125" marR="0" lvl="0" indent="-111125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</a:rPr>
              <a:t>Objectives:</a:t>
            </a:r>
          </a:p>
          <a:p>
            <a:pPr marL="111125" marR="0" lvl="0" indent="-111125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Simulation</a:t>
            </a:r>
            <a:r>
              <a:rPr kumimoji="0" lang="en-US" altLang="ko-KR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of </a:t>
            </a:r>
            <a:r>
              <a:rPr kumimoji="0" lang="en-US" altLang="ko-KR" sz="1600" b="0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Graphene</a:t>
            </a:r>
            <a:r>
              <a:rPr kumimoji="0" lang="en-US" altLang="ko-KR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altLang="ko-KR" sz="1600" b="0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Nanoribbon</a:t>
            </a:r>
            <a:r>
              <a:rPr kumimoji="0" lang="en-US" altLang="ko-KR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band-to-band tunneling FETs</a:t>
            </a:r>
          </a:p>
          <a:p>
            <a:pPr marL="111125" marR="0" lvl="0" indent="-111125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ko-KR" sz="1600" kern="0" baseline="0" dirty="0" smtClean="0">
                <a:solidFill>
                  <a:srgbClr val="000000"/>
                </a:solidFill>
              </a:rPr>
              <a:t>Study the influence of Line Edge Roughness (LER) on their performances</a:t>
            </a:r>
            <a:endParaRPr kumimoji="0" lang="en-US" altLang="ko-KR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10800000" flipV="1">
            <a:off x="0" y="2057399"/>
            <a:ext cx="4267200" cy="1"/>
          </a:xfrm>
          <a:prstGeom prst="line">
            <a:avLst/>
          </a:prstGeom>
          <a:noFill/>
          <a:ln w="25400" cap="flat" cmpd="sng" algn="ctr">
            <a:solidFill>
              <a:srgbClr val="041D3A"/>
            </a:solidFill>
            <a:prstDash val="solid"/>
          </a:ln>
          <a:effectLst/>
        </p:spPr>
      </p:cxnSp>
      <p:sp>
        <p:nvSpPr>
          <p:cNvPr id="21" name="Rectangle 5"/>
          <p:cNvSpPr txBox="1">
            <a:spLocks noChangeArrowheads="1"/>
          </p:cNvSpPr>
          <p:nvPr/>
        </p:nvSpPr>
        <p:spPr bwMode="auto">
          <a:xfrm>
            <a:off x="0" y="2057400"/>
            <a:ext cx="4267200" cy="2030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111125" marR="0" lvl="0" indent="-111125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</a:rPr>
              <a:t>Approach:</a:t>
            </a:r>
            <a:endParaRPr kumimoji="0" lang="en-US" altLang="ko-KR" sz="1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</a:endParaRPr>
          </a:p>
          <a:p>
            <a:pPr marL="111125" marR="0" lvl="0" indent="-111125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ko-KR" sz="1600" kern="0" dirty="0" smtClean="0">
                <a:solidFill>
                  <a:srgbClr val="000000"/>
                </a:solidFill>
              </a:rPr>
              <a:t>Non-equilibrium quantum transport with on single orbital per carbon atom</a:t>
            </a:r>
            <a:endParaRPr kumimoji="0" lang="en-US" altLang="ko-KR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111125" marR="0" lvl="0" indent="-111125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ko-KR" sz="1600" kern="0" dirty="0" smtClean="0">
                <a:solidFill>
                  <a:srgbClr val="000000"/>
                </a:solidFill>
              </a:rPr>
              <a:t>Atomistic description of the </a:t>
            </a:r>
            <a:r>
              <a:rPr lang="en-US" altLang="ko-KR" sz="1600" kern="0" dirty="0" err="1" smtClean="0">
                <a:solidFill>
                  <a:srgbClr val="000000"/>
                </a:solidFill>
              </a:rPr>
              <a:t>graphene</a:t>
            </a:r>
            <a:r>
              <a:rPr lang="en-US" altLang="ko-KR" sz="1600" kern="0" dirty="0" smtClean="0">
                <a:solidFill>
                  <a:srgbClr val="000000"/>
                </a:solidFill>
              </a:rPr>
              <a:t> ribbon</a:t>
            </a:r>
            <a:endParaRPr kumimoji="0" lang="en-US" altLang="ko-KR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111125" marR="0" lvl="0" indent="-111125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ko-KR" sz="1600" kern="0" noProof="0" dirty="0" smtClean="0">
                <a:solidFill>
                  <a:srgbClr val="000000"/>
                </a:solidFill>
              </a:rPr>
              <a:t>Edge atoms randomly removed with a given probability P</a:t>
            </a:r>
            <a:endParaRPr kumimoji="0" lang="en-US" altLang="ko-KR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111125" marR="0" lvl="0" indent="-111125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ko-KR" sz="1600" kern="0" dirty="0" smtClean="0">
                <a:solidFill>
                  <a:srgbClr val="000000"/>
                </a:solidFill>
              </a:rPr>
              <a:t>Statistical sampling of LER (100 random samples per roughness probability)</a:t>
            </a:r>
            <a:endParaRPr kumimoji="0" lang="en-US" altLang="ko-KR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0800000">
            <a:off x="0" y="4114800"/>
            <a:ext cx="4267200" cy="0"/>
          </a:xfrm>
          <a:prstGeom prst="line">
            <a:avLst/>
          </a:prstGeom>
          <a:noFill/>
          <a:ln w="25400" cap="flat" cmpd="sng" algn="ctr">
            <a:solidFill>
              <a:srgbClr val="041D3A"/>
            </a:solidFill>
            <a:prstDash val="solid"/>
          </a:ln>
          <a:effectLst/>
        </p:spPr>
      </p:cxnSp>
      <p:sp>
        <p:nvSpPr>
          <p:cNvPr id="25" name="Rectangle 5"/>
          <p:cNvSpPr txBox="1">
            <a:spLocks noChangeArrowheads="1"/>
          </p:cNvSpPr>
          <p:nvPr/>
        </p:nvSpPr>
        <p:spPr bwMode="auto">
          <a:xfrm>
            <a:off x="0" y="4114800"/>
            <a:ext cx="4267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111125" marR="0" lvl="0" indent="-111125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</a:rPr>
              <a:t>Results and Impacts:</a:t>
            </a:r>
            <a:endParaRPr kumimoji="0" lang="en-US" altLang="ko-KR" sz="16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</a:endParaRPr>
          </a:p>
          <a:p>
            <a:pPr marL="111125" indent="-111125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ko-KR" sz="1600" kern="0" noProof="0" dirty="0" smtClean="0">
                <a:solidFill>
                  <a:srgbClr val="000000"/>
                </a:solidFill>
              </a:rPr>
              <a:t>LER causes drastic increase of OFF-current and decrease of ON/OFF ratio (band gap states)</a:t>
            </a:r>
            <a:endParaRPr lang="en-US" altLang="ko-KR" sz="1600" kern="0" dirty="0" smtClean="0">
              <a:solidFill>
                <a:srgbClr val="000000"/>
              </a:solidFill>
            </a:endParaRPr>
          </a:p>
          <a:p>
            <a:pPr marL="111125" indent="-111125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0" lang="en-US" altLang="ko-K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Help</a:t>
            </a:r>
            <a:r>
              <a:rPr kumimoji="0" lang="en-US" altLang="ko-KR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experimentalists design better devices, less sensitive to LER</a:t>
            </a:r>
            <a:endParaRPr kumimoji="0" lang="en-US" altLang="ko-KR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10800000" flipV="1">
            <a:off x="0" y="5638799"/>
            <a:ext cx="4267200" cy="1"/>
          </a:xfrm>
          <a:prstGeom prst="line">
            <a:avLst/>
          </a:prstGeom>
          <a:noFill/>
          <a:ln w="25400" cap="flat" cmpd="sng" algn="ctr">
            <a:solidFill>
              <a:srgbClr val="041D3A"/>
            </a:solidFill>
            <a:prstDash val="soli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0" y="5638801"/>
            <a:ext cx="4267200" cy="1143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Image Caption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kern="0" dirty="0" smtClean="0">
                <a:solidFill>
                  <a:sysClr val="windowText" lastClr="000000"/>
                </a:solidFill>
              </a:rPr>
              <a:t>Up: Single-gate </a:t>
            </a:r>
            <a:r>
              <a:rPr lang="en-US" sz="1100" b="1" kern="0" dirty="0" err="1" smtClean="0">
                <a:solidFill>
                  <a:sysClr val="windowText" lastClr="000000"/>
                </a:solidFill>
              </a:rPr>
              <a:t>graphene</a:t>
            </a:r>
            <a:r>
              <a:rPr lang="en-US" sz="1100" b="1" kern="0" dirty="0" smtClean="0">
                <a:solidFill>
                  <a:sysClr val="windowText" lastClr="000000"/>
                </a:solidFill>
              </a:rPr>
              <a:t> </a:t>
            </a:r>
            <a:r>
              <a:rPr lang="en-US" sz="1100" b="1" kern="0" dirty="0" err="1" smtClean="0">
                <a:solidFill>
                  <a:sysClr val="windowText" lastClr="000000"/>
                </a:solidFill>
              </a:rPr>
              <a:t>nanoribbon</a:t>
            </a:r>
            <a:r>
              <a:rPr lang="en-US" sz="1100" b="1" kern="0" dirty="0" smtClean="0">
                <a:solidFill>
                  <a:sysClr val="windowText" lastClr="000000"/>
                </a:solidFill>
              </a:rPr>
              <a:t> tunneling transistor and sample of a </a:t>
            </a:r>
            <a:r>
              <a:rPr lang="en-US" sz="1100" b="1" kern="0" dirty="0" err="1" smtClean="0">
                <a:solidFill>
                  <a:sysClr val="windowText" lastClr="000000"/>
                </a:solidFill>
              </a:rPr>
              <a:t>graphene</a:t>
            </a:r>
            <a:r>
              <a:rPr lang="en-US" sz="1100" b="1" kern="0" dirty="0" smtClean="0">
                <a:solidFill>
                  <a:sysClr val="windowText" lastClr="000000"/>
                </a:solidFill>
              </a:rPr>
              <a:t> </a:t>
            </a:r>
            <a:r>
              <a:rPr lang="en-US" sz="1100" b="1" kern="0" dirty="0" err="1" smtClean="0">
                <a:solidFill>
                  <a:sysClr val="windowText" lastClr="000000"/>
                </a:solidFill>
              </a:rPr>
              <a:t>nanoribbon</a:t>
            </a:r>
            <a:r>
              <a:rPr lang="en-US" sz="1100" b="1" kern="0" dirty="0" smtClean="0">
                <a:solidFill>
                  <a:sysClr val="windowText" lastClr="000000"/>
                </a:solidFill>
              </a:rPr>
              <a:t> with random LER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/>
            </a:r>
            <a:b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Down: Transfer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characteristics I</a:t>
            </a:r>
            <a:r>
              <a:rPr kumimoji="0" lang="en-US" sz="1100" b="1" i="0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</a:t>
            </a:r>
            <a:r>
              <a:rPr kumimoji="0" lang="en-US" sz="1100" b="1" i="0" u="none" strike="noStrike" kern="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</a:t>
            </a:r>
            <a:r>
              <a:rPr kumimoji="0" lang="en-US" sz="1100" b="1" i="0" u="none" strike="noStrike" kern="0" cap="none" spc="0" normalizeH="0" baseline="-2500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gs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of </a:t>
            </a:r>
            <a:r>
              <a:rPr kumimoji="0" lang="en-US" sz="1100" b="1" i="0" u="none" strike="noStrike" kern="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graphene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1100" b="1" i="0" u="none" strike="noStrike" kern="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nanoribbon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tunneling FETs with different LER probabilities. Each curve </a:t>
            </a:r>
            <a:r>
              <a:rPr lang="en-US" sz="1100" b="1" kern="0" dirty="0" smtClean="0">
                <a:solidFill>
                  <a:sysClr val="windowText" lastClr="000000"/>
                </a:solidFill>
              </a:rPr>
              <a:t>represents the average of 100 different samples</a:t>
            </a: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DA5500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1918952" y="0"/>
            <a:ext cx="722504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400" b="1" kern="0" noProof="0" dirty="0" smtClean="0">
                <a:solidFill>
                  <a:schemeClr val="bg1">
                    <a:lumMod val="85000"/>
                  </a:schemeClr>
                </a:solidFill>
                <a:latin typeface="Trebuchet MS" charset="0"/>
              </a:rPr>
              <a:t>Line Edge Roughness in GNR Tunneling FETs</a:t>
            </a:r>
            <a:r>
              <a:rPr kumimoji="0" lang="en-US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Trebuchet MS" charset="0"/>
              </a:rPr>
              <a:t/>
            </a:r>
            <a:br>
              <a:rPr kumimoji="0" lang="en-US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Trebuchet MS" charset="0"/>
              </a:rPr>
            </a:br>
            <a:r>
              <a:rPr lang="en-US" altLang="ko-KR" sz="1200" b="1" kern="0" dirty="0" smtClean="0">
                <a:solidFill>
                  <a:schemeClr val="bg1">
                    <a:lumMod val="85000"/>
                  </a:schemeClr>
                </a:solidFill>
                <a:latin typeface="Trebuchet MS" charset="0"/>
              </a:rPr>
              <a:t>Mathieu </a:t>
            </a:r>
            <a:r>
              <a:rPr lang="en-US" altLang="ko-KR" sz="1200" b="1" kern="0" dirty="0" err="1" smtClean="0">
                <a:solidFill>
                  <a:schemeClr val="bg1">
                    <a:lumMod val="85000"/>
                  </a:schemeClr>
                </a:solidFill>
                <a:latin typeface="Trebuchet MS" charset="0"/>
              </a:rPr>
              <a:t>Luisier</a:t>
            </a:r>
            <a:r>
              <a:rPr lang="en-US" altLang="ko-KR" sz="1200" b="1" kern="0" dirty="0" smtClean="0">
                <a:solidFill>
                  <a:schemeClr val="bg1">
                    <a:lumMod val="85000"/>
                  </a:schemeClr>
                </a:solidFill>
                <a:latin typeface="Trebuchet MS" charset="0"/>
              </a:rPr>
              <a:t> and Gerhard </a:t>
            </a:r>
            <a:r>
              <a:rPr lang="en-US" altLang="ko-KR" sz="1200" b="1" kern="0" dirty="0" err="1" smtClean="0">
                <a:solidFill>
                  <a:schemeClr val="bg1">
                    <a:lumMod val="85000"/>
                  </a:schemeClr>
                </a:solidFill>
                <a:latin typeface="Trebuchet MS" charset="0"/>
              </a:rPr>
              <a:t>Klimeck</a:t>
            </a:r>
            <a:r>
              <a:rPr lang="en-US" altLang="ko-KR" sz="1200" b="1" kern="0" dirty="0" smtClean="0">
                <a:solidFill>
                  <a:schemeClr val="bg1">
                    <a:lumMod val="85000"/>
                  </a:schemeClr>
                </a:solidFill>
                <a:latin typeface="Trebuchet MS" charset="0"/>
              </a:rPr>
              <a:t> APL 94, 223505 (2009)</a:t>
            </a:r>
            <a:endParaRPr kumimoji="0" lang="en-US" altLang="ko-KR" sz="18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20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N_v15">
  <a:themeElements>
    <a:clrScheme name="Custom 1">
      <a:dk1>
        <a:srgbClr val="000000"/>
      </a:dk1>
      <a:lt1>
        <a:srgbClr val="FFFFFF"/>
      </a:lt1>
      <a:dk2>
        <a:srgbClr val="C00000"/>
      </a:dk2>
      <a:lt2>
        <a:srgbClr val="92D050"/>
      </a:lt2>
      <a:accent1>
        <a:srgbClr val="5C90A7"/>
      </a:accent1>
      <a:accent2>
        <a:srgbClr val="FFCC66"/>
      </a:accent2>
      <a:accent3>
        <a:srgbClr val="D175A3"/>
      </a:accent3>
      <a:accent4>
        <a:srgbClr val="FFCC00"/>
      </a:accent4>
      <a:accent5>
        <a:srgbClr val="FF5050"/>
      </a:accent5>
      <a:accent6>
        <a:srgbClr val="92D050"/>
      </a:accent6>
      <a:hlink>
        <a:srgbClr val="2A5063"/>
      </a:hlink>
      <a:folHlink>
        <a:srgbClr val="78BCDA"/>
      </a:folHlink>
    </a:clrScheme>
    <a:fontScheme name="nanoHUB-v2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anoHUB-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C90A7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B5C6D0"/>
        </a:accent5>
        <a:accent6>
          <a:srgbClr val="E7B95C"/>
        </a:accent6>
        <a:hlink>
          <a:srgbClr val="2A5063"/>
        </a:hlink>
        <a:folHlink>
          <a:srgbClr val="78BC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NCN_v15.thmx</Template>
  <TotalTime>2583</TotalTime>
  <Words>117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NCN_v15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Mathieu Luisier</dc:creator>
  <cp:lastModifiedBy>wwinthan</cp:lastModifiedBy>
  <cp:revision>214</cp:revision>
  <dcterms:created xsi:type="dcterms:W3CDTF">2010-08-15T20:41:21Z</dcterms:created>
  <dcterms:modified xsi:type="dcterms:W3CDTF">2010-12-17T01:20:32Z</dcterms:modified>
</cp:coreProperties>
</file>