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99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0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671801C-FBE1-48B1-8F9C-C41C49DE0EFD}" type="datetimeFigureOut">
              <a:rPr lang="en-US" smtClean="0"/>
              <a:pPr/>
              <a:t>12/16/2010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2A658CE-F9BD-4DFE-B55A-7152B2B393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5405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74088" cy="5207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14400"/>
            <a:ext cx="4191000" cy="54864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914400"/>
            <a:ext cx="4191000" cy="5486400"/>
          </a:xfrm>
        </p:spPr>
        <p:txBody>
          <a:bodyPr/>
          <a:lstStyle/>
          <a:p>
            <a:pPr lvl="0"/>
            <a:r>
              <a:rPr lang="en-US" altLang="zh-CN" noProof="0" smtClean="0"/>
              <a:t>Click icon to add chart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28600" y="914400"/>
            <a:ext cx="8763000" cy="5410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background-two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0" y="762000"/>
            <a:ext cx="9144000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en-US">
              <a:solidFill>
                <a:srgbClr val="FFFFF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74088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14400"/>
            <a:ext cx="8534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pic>
        <p:nvPicPr>
          <p:cNvPr id="1033" name="Picture 12" descr="ncnnew_nanohub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4800" y="171450"/>
            <a:ext cx="1600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3" descr="ncnnew_nanohub_white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4800" y="152400"/>
            <a:ext cx="1600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  <a:ea typeface="ＭＳ Ｐゴシック" charset="-128"/>
          <a:cs typeface="ＭＳ Ｐゴシック" charset="-128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CDCDC"/>
          </a:solidFill>
          <a:latin typeface="Trebuchet MS" charset="0"/>
        </a:defRPr>
      </a:lvl9pPr>
    </p:titleStyle>
    <p:bodyStyle>
      <a:lvl1pPr marL="169863" indent="-169863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454025" indent="-16986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804863" indent="-236538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ü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089025" indent="-169863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373188" indent="-169863" algn="l" rtl="0" eaLnBrk="1" fontAlgn="base" hangingPunct="1">
        <a:spcBef>
          <a:spcPct val="20000"/>
        </a:spcBef>
        <a:spcAft>
          <a:spcPct val="0"/>
        </a:spcAft>
        <a:buFont typeface="Wingdings 3" charset="2"/>
        <a:buChar char="´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1830388" indent="-169863" algn="l" rtl="0" eaLnBrk="1" fontAlgn="base" hangingPunct="1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287588" indent="-169863" algn="l" rtl="0" eaLnBrk="1" fontAlgn="base" hangingPunct="1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2744788" indent="-169863" algn="l" rtl="0" eaLnBrk="1" fontAlgn="base" hangingPunct="1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201988" indent="-169863" algn="l" rtl="0" eaLnBrk="1" fontAlgn="base" hangingPunct="1">
        <a:spcBef>
          <a:spcPct val="20000"/>
        </a:spcBef>
        <a:spcAft>
          <a:spcPct val="0"/>
        </a:spcAft>
        <a:buFont typeface="Wingdings 3" charset="2"/>
        <a:buChar char="´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"/>
          <p:cNvSpPr txBox="1">
            <a:spLocks noChangeArrowheads="1"/>
          </p:cNvSpPr>
          <p:nvPr/>
        </p:nvSpPr>
        <p:spPr bwMode="auto">
          <a:xfrm>
            <a:off x="0" y="803274"/>
            <a:ext cx="4419600" cy="173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1125" marR="0" lvl="0" indent="-111125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</a:rPr>
              <a:t>Objective:</a:t>
            </a:r>
          </a:p>
          <a:p>
            <a:pPr marL="111125" marR="0" lvl="0" indent="-111125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ko-KR" sz="2000" kern="0" dirty="0" smtClean="0">
                <a:solidFill>
                  <a:srgbClr val="000000"/>
                </a:solidFill>
              </a:rPr>
              <a:t>Calculate</a:t>
            </a:r>
            <a:r>
              <a:rPr kumimoji="0" lang="en-US" altLang="ko-KR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phonon-limited injection velocity </a:t>
            </a:r>
            <a:r>
              <a:rPr kumimoji="0" lang="en-US" altLang="ko-KR" sz="20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v</a:t>
            </a:r>
            <a:r>
              <a:rPr kumimoji="0" lang="en-US" altLang="ko-KR" sz="20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inj</a:t>
            </a:r>
            <a:r>
              <a:rPr kumimoji="0" lang="en-US" altLang="ko-KR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and </a:t>
            </a:r>
            <a:r>
              <a:rPr kumimoji="0" lang="en-US" altLang="ko-KR" sz="20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ballisticity</a:t>
            </a:r>
            <a:r>
              <a:rPr kumimoji="0" lang="en-US" altLang="ko-KR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at the top-of-the barrier in </a:t>
            </a:r>
            <a:r>
              <a:rPr kumimoji="0" lang="en-US" altLang="ko-KR" sz="2000" b="0" i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n</a:t>
            </a:r>
            <a:r>
              <a:rPr kumimoji="0" lang="en-US" altLang="ko-KR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-type Si and </a:t>
            </a:r>
            <a:r>
              <a:rPr kumimoji="0" lang="en-US" altLang="ko-KR" sz="20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InAs</a:t>
            </a:r>
            <a:r>
              <a:rPr kumimoji="0" lang="en-US" altLang="ko-KR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and </a:t>
            </a:r>
            <a:r>
              <a:rPr kumimoji="0" lang="en-US" altLang="ko-KR" sz="2000" b="0" i="1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</a:t>
            </a:r>
            <a:r>
              <a:rPr kumimoji="0" lang="en-US" altLang="ko-KR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-type Si and </a:t>
            </a:r>
            <a:r>
              <a:rPr kumimoji="0" lang="en-US" altLang="ko-KR" sz="20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Ge</a:t>
            </a:r>
            <a:r>
              <a:rPr kumimoji="0" lang="en-US" altLang="ko-KR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NW FETs with different </a:t>
            </a:r>
            <a:r>
              <a:rPr kumimoji="0" lang="en-US" altLang="ko-KR" sz="2000" b="0" i="0" u="none" strike="noStrike" kern="0" cap="none" spc="0" normalizeH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oritentations</a:t>
            </a:r>
            <a:endParaRPr kumimoji="0" lang="en-US" altLang="ko-KR" sz="2000" b="0" i="0" u="none" strike="noStrike" kern="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58" name="Rectangle 5"/>
          <p:cNvSpPr txBox="1">
            <a:spLocks noChangeArrowheads="1"/>
          </p:cNvSpPr>
          <p:nvPr/>
        </p:nvSpPr>
        <p:spPr bwMode="auto">
          <a:xfrm>
            <a:off x="0" y="2556514"/>
            <a:ext cx="4495800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1125" marR="0" lvl="0" indent="-111125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</a:rPr>
              <a:t>Approach:</a:t>
            </a:r>
          </a:p>
          <a:p>
            <a:pPr marL="111125" marR="0" lvl="0" indent="-111125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ko-KR" sz="2000" kern="0" dirty="0" smtClean="0">
                <a:solidFill>
                  <a:srgbClr val="000000"/>
                </a:solidFill>
              </a:rPr>
              <a:t>Tight-binding (</a:t>
            </a:r>
            <a:r>
              <a:rPr lang="en-US" altLang="ko-KR" sz="2000" b="1" i="1" kern="0" dirty="0" smtClean="0">
                <a:solidFill>
                  <a:srgbClr val="009900"/>
                </a:solidFill>
              </a:rPr>
              <a:t>sp</a:t>
            </a:r>
            <a:r>
              <a:rPr lang="en-US" altLang="ko-KR" sz="2000" b="1" i="1" kern="0" baseline="30000" dirty="0" smtClean="0">
                <a:solidFill>
                  <a:srgbClr val="009900"/>
                </a:solidFill>
              </a:rPr>
              <a:t>3</a:t>
            </a:r>
            <a:r>
              <a:rPr lang="en-US" altLang="ko-KR" sz="2000" b="1" i="1" kern="0" dirty="0" smtClean="0">
                <a:solidFill>
                  <a:srgbClr val="009900"/>
                </a:solidFill>
              </a:rPr>
              <a:t>d</a:t>
            </a:r>
            <a:r>
              <a:rPr lang="en-US" altLang="ko-KR" sz="2000" b="1" i="1" kern="0" baseline="30000" dirty="0" smtClean="0">
                <a:solidFill>
                  <a:srgbClr val="009900"/>
                </a:solidFill>
              </a:rPr>
              <a:t>5</a:t>
            </a:r>
            <a:r>
              <a:rPr lang="en-US" altLang="ko-KR" sz="2000" b="1" i="1" kern="0" dirty="0" smtClean="0">
                <a:solidFill>
                  <a:srgbClr val="009900"/>
                </a:solidFill>
              </a:rPr>
              <a:t>s*</a:t>
            </a:r>
            <a:r>
              <a:rPr lang="en-US" altLang="ko-KR" sz="2000" kern="0" dirty="0" smtClean="0">
                <a:solidFill>
                  <a:srgbClr val="000000"/>
                </a:solidFill>
              </a:rPr>
              <a:t>) description of the electron/hole properties</a:t>
            </a:r>
            <a:endParaRPr kumimoji="0" lang="en-US" altLang="ko-KR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111125" marR="0" lvl="0" indent="-111125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Atomistic Representation of the NWs</a:t>
            </a:r>
          </a:p>
          <a:p>
            <a:pPr marL="111125" marR="0" lvl="0" indent="-111125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Quantized phonon </a:t>
            </a:r>
            <a:r>
              <a:rPr kumimoji="0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dispersion (</a:t>
            </a: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</a:rPr>
              <a:t>VFF</a:t>
            </a:r>
            <a:r>
              <a:rPr kumimoji="0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)</a:t>
            </a:r>
            <a:endParaRPr kumimoji="0" lang="en-US" altLang="ko-KR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111125" marR="0" lvl="0" indent="-111125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ko-KR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Quantum transport with </a:t>
            </a:r>
            <a:r>
              <a:rPr kumimoji="0" lang="en-US" altLang="ko-KR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</a:rPr>
              <a:t>NEGF</a:t>
            </a:r>
            <a:r>
              <a:rPr lang="en-US" altLang="ko-KR" sz="2000" kern="0" dirty="0" smtClean="0"/>
              <a:t>  </a:t>
            </a:r>
            <a:endParaRPr kumimoji="0" lang="en-US" altLang="ko-KR" sz="200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59" name="Rectangle 5"/>
          <p:cNvSpPr txBox="1">
            <a:spLocks noChangeArrowheads="1"/>
          </p:cNvSpPr>
          <p:nvPr/>
        </p:nvSpPr>
        <p:spPr bwMode="auto">
          <a:xfrm>
            <a:off x="0" y="4570799"/>
            <a:ext cx="4419600" cy="2190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1125" marR="0" lvl="0" indent="-111125" defTabSz="91440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charset="0"/>
              </a:rPr>
              <a:t>Results and Impacts:</a:t>
            </a:r>
          </a:p>
          <a:p>
            <a:pPr marL="111125" lvl="0" indent="-111125" defTabSz="9144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ko-KR" sz="2000" kern="0" dirty="0" err="1" smtClean="0">
                <a:solidFill>
                  <a:srgbClr val="000000"/>
                </a:solidFill>
              </a:rPr>
              <a:t>v</a:t>
            </a:r>
            <a:r>
              <a:rPr lang="en-US" altLang="ko-KR" sz="2000" kern="0" baseline="-25000" dirty="0" err="1" smtClean="0">
                <a:solidFill>
                  <a:srgbClr val="000000"/>
                </a:solidFill>
              </a:rPr>
              <a:t>inj</a:t>
            </a:r>
            <a:r>
              <a:rPr lang="en-US" altLang="ko-KR" sz="2000" kern="0" dirty="0" smtClean="0"/>
              <a:t> </a:t>
            </a:r>
            <a:r>
              <a:rPr lang="en-US" altLang="ko-KR" sz="2000" kern="0" dirty="0">
                <a:solidFill>
                  <a:srgbClr val="000000"/>
                </a:solidFill>
              </a:rPr>
              <a:t>a</a:t>
            </a:r>
            <a:r>
              <a:rPr lang="en-US" altLang="ko-KR" sz="2000" kern="0" dirty="0" smtClean="0">
                <a:solidFill>
                  <a:srgbClr val="000000"/>
                </a:solidFill>
              </a:rPr>
              <a:t>s function of the charge density at the top-of-the-barrier</a:t>
            </a:r>
            <a:endParaRPr lang="en-US" altLang="ko-KR" sz="2000" kern="0" dirty="0">
              <a:solidFill>
                <a:srgbClr val="000000"/>
              </a:solidFill>
            </a:endParaRPr>
          </a:p>
          <a:p>
            <a:pPr marL="111125" lvl="0" indent="-111125" defTabSz="9144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ko-KR" sz="2000" kern="0" dirty="0" smtClean="0">
                <a:solidFill>
                  <a:srgbClr val="000000"/>
                </a:solidFill>
              </a:rPr>
              <a:t>[100] </a:t>
            </a:r>
            <a:r>
              <a:rPr lang="en-US" altLang="ko-KR" sz="2000" kern="0" dirty="0" err="1" smtClean="0">
                <a:solidFill>
                  <a:srgbClr val="000000"/>
                </a:solidFill>
              </a:rPr>
              <a:t>InAs</a:t>
            </a:r>
            <a:r>
              <a:rPr lang="en-US" altLang="ko-KR" sz="2000" kern="0" dirty="0" smtClean="0">
                <a:solidFill>
                  <a:srgbClr val="000000"/>
                </a:solidFill>
              </a:rPr>
              <a:t> NW highest electron velocity and close to ballistic limit</a:t>
            </a:r>
            <a:endParaRPr lang="en-US" altLang="ko-KR" sz="2000" kern="0" dirty="0">
              <a:solidFill>
                <a:srgbClr val="000000"/>
              </a:solidFill>
            </a:endParaRPr>
          </a:p>
          <a:p>
            <a:pPr marL="111125" lvl="0" indent="-111125" defTabSz="9144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ko-KR" sz="2000" kern="0" dirty="0" smtClean="0">
                <a:solidFill>
                  <a:srgbClr val="000000"/>
                </a:solidFill>
              </a:rPr>
              <a:t>[110] </a:t>
            </a:r>
            <a:r>
              <a:rPr lang="en-US" altLang="ko-KR" sz="2000" kern="0" dirty="0" err="1" smtClean="0">
                <a:solidFill>
                  <a:srgbClr val="000000"/>
                </a:solidFill>
              </a:rPr>
              <a:t>Ge</a:t>
            </a:r>
            <a:r>
              <a:rPr lang="en-US" altLang="ko-KR" sz="2000" kern="0" dirty="0" smtClean="0">
                <a:solidFill>
                  <a:srgbClr val="000000"/>
                </a:solidFill>
              </a:rPr>
              <a:t> NW highest hole velocity, but 50-60% of ballistic limit</a:t>
            </a:r>
          </a:p>
        </p:txBody>
      </p:sp>
      <p:pic>
        <p:nvPicPr>
          <p:cNvPr id="72" name="Picture 14" descr="nanowir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952246"/>
            <a:ext cx="2124842" cy="208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2" name="Straight Connector 3"/>
          <p:cNvCxnSpPr>
            <a:cxnSpLocks noChangeShapeType="1"/>
          </p:cNvCxnSpPr>
          <p:nvPr/>
        </p:nvCxnSpPr>
        <p:spPr bwMode="auto">
          <a:xfrm>
            <a:off x="4460875" y="762000"/>
            <a:ext cx="1" cy="6097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0" name="Rectangle 2"/>
          <p:cNvSpPr txBox="1">
            <a:spLocks noChangeArrowheads="1"/>
          </p:cNvSpPr>
          <p:nvPr/>
        </p:nvSpPr>
        <p:spPr bwMode="auto">
          <a:xfrm>
            <a:off x="1918952" y="0"/>
            <a:ext cx="72250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400" b="1" kern="0" dirty="0" smtClean="0">
                <a:solidFill>
                  <a:schemeClr val="bg1">
                    <a:lumMod val="85000"/>
                  </a:schemeClr>
                </a:solidFill>
                <a:latin typeface="Trebuchet MS" charset="0"/>
              </a:rPr>
              <a:t>Injection Velocity in Si, </a:t>
            </a:r>
            <a:r>
              <a:rPr lang="en-US" altLang="ko-KR" sz="2400" b="1" kern="0" dirty="0" err="1" smtClean="0">
                <a:solidFill>
                  <a:schemeClr val="bg1">
                    <a:lumMod val="85000"/>
                  </a:schemeClr>
                </a:solidFill>
                <a:latin typeface="Trebuchet MS" charset="0"/>
              </a:rPr>
              <a:t>Ge</a:t>
            </a:r>
            <a:r>
              <a:rPr lang="en-US" altLang="ko-KR" sz="2400" b="1" kern="0" dirty="0" smtClean="0">
                <a:solidFill>
                  <a:schemeClr val="bg1">
                    <a:lumMod val="85000"/>
                  </a:schemeClr>
                </a:solidFill>
                <a:latin typeface="Trebuchet MS" charset="0"/>
              </a:rPr>
              <a:t>, and </a:t>
            </a:r>
            <a:r>
              <a:rPr lang="en-US" altLang="ko-KR" sz="2400" b="1" kern="0" dirty="0" err="1" smtClean="0">
                <a:solidFill>
                  <a:schemeClr val="bg1">
                    <a:lumMod val="85000"/>
                  </a:schemeClr>
                </a:solidFill>
                <a:latin typeface="Trebuchet MS" charset="0"/>
              </a:rPr>
              <a:t>InAs</a:t>
            </a:r>
            <a:r>
              <a:rPr lang="en-US" altLang="ko-KR" sz="2400" b="1" kern="0" dirty="0" smtClean="0">
                <a:solidFill>
                  <a:schemeClr val="bg1">
                    <a:lumMod val="85000"/>
                  </a:schemeClr>
                </a:solidFill>
                <a:latin typeface="Trebuchet MS" charset="0"/>
              </a:rPr>
              <a:t> NW FETs</a:t>
            </a:r>
            <a: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Trebuchet MS" charset="0"/>
              </a:rPr>
              <a:t/>
            </a:r>
            <a:br>
              <a:rPr kumimoji="0" lang="en-US" altLang="ko-KR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Trebuchet MS" charset="0"/>
              </a:rPr>
            </a:br>
            <a:r>
              <a:rPr lang="en-US" altLang="ko-KR" sz="1200" b="1" kern="0" dirty="0" smtClean="0">
                <a:solidFill>
                  <a:schemeClr val="bg1">
                    <a:lumMod val="85000"/>
                  </a:schemeClr>
                </a:solidFill>
                <a:latin typeface="Trebuchet MS" charset="0"/>
              </a:rPr>
              <a:t>Mathieu </a:t>
            </a:r>
            <a:r>
              <a:rPr lang="en-US" altLang="ko-KR" sz="1200" b="1" kern="0" dirty="0" err="1" smtClean="0">
                <a:solidFill>
                  <a:schemeClr val="bg1">
                    <a:lumMod val="85000"/>
                  </a:schemeClr>
                </a:solidFill>
                <a:latin typeface="Trebuchet MS" charset="0"/>
              </a:rPr>
              <a:t>Luisier</a:t>
            </a:r>
            <a:r>
              <a:rPr lang="en-US" altLang="ko-KR" sz="1200" b="1" kern="0" dirty="0" smtClean="0">
                <a:solidFill>
                  <a:schemeClr val="bg1">
                    <a:lumMod val="85000"/>
                  </a:schemeClr>
                </a:solidFill>
                <a:latin typeface="Trebuchet MS" charset="0"/>
              </a:rPr>
              <a:t> and Gerhard </a:t>
            </a:r>
            <a:r>
              <a:rPr lang="en-US" altLang="ko-KR" sz="1200" b="1" kern="0" dirty="0" err="1" smtClean="0">
                <a:solidFill>
                  <a:schemeClr val="bg1">
                    <a:lumMod val="85000"/>
                  </a:schemeClr>
                </a:solidFill>
                <a:latin typeface="Trebuchet MS" charset="0"/>
              </a:rPr>
              <a:t>Klimeck</a:t>
            </a:r>
            <a:r>
              <a:rPr lang="en-US" altLang="ko-KR" sz="1200" b="1" kern="0" dirty="0" smtClean="0">
                <a:solidFill>
                  <a:schemeClr val="bg1">
                    <a:lumMod val="85000"/>
                  </a:schemeClr>
                </a:solidFill>
                <a:latin typeface="Trebuchet MS" charset="0"/>
              </a:rPr>
              <a:t> IEDM 2010</a:t>
            </a:r>
            <a:endParaRPr kumimoji="0" lang="en-US" altLang="ko-KR" sz="1800" b="1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Trebuchet MS" charset="0"/>
            </a:endParaRPr>
          </a:p>
        </p:txBody>
      </p:sp>
      <p:pic>
        <p:nvPicPr>
          <p:cNvPr id="44" name="Picture 43" descr="cross_section.png"/>
          <p:cNvPicPr>
            <a:picLocks noChangeAspect="1"/>
          </p:cNvPicPr>
          <p:nvPr/>
        </p:nvPicPr>
        <p:blipFill rotWithShape="1">
          <a:blip r:embed="rId3"/>
          <a:srcRect l="66040"/>
          <a:stretch/>
        </p:blipFill>
        <p:spPr>
          <a:xfrm rot="5400000">
            <a:off x="7227325" y="1933467"/>
            <a:ext cx="1277568" cy="1213838"/>
          </a:xfrm>
          <a:prstGeom prst="rect">
            <a:avLst/>
          </a:prstGeom>
        </p:spPr>
      </p:pic>
      <p:pic>
        <p:nvPicPr>
          <p:cNvPr id="45" name="Picture 44" descr="cross_section.png"/>
          <p:cNvPicPr>
            <a:picLocks noChangeAspect="1"/>
          </p:cNvPicPr>
          <p:nvPr/>
        </p:nvPicPr>
        <p:blipFill rotWithShape="1">
          <a:blip r:embed="rId3"/>
          <a:srcRect l="33556" r="33222"/>
          <a:stretch/>
        </p:blipFill>
        <p:spPr>
          <a:xfrm rot="5400000">
            <a:off x="7912183" y="841682"/>
            <a:ext cx="1249796" cy="1213838"/>
          </a:xfrm>
          <a:prstGeom prst="rect">
            <a:avLst/>
          </a:prstGeom>
        </p:spPr>
      </p:pic>
      <p:pic>
        <p:nvPicPr>
          <p:cNvPr id="46" name="Picture 45" descr="cross_section.png"/>
          <p:cNvPicPr>
            <a:picLocks noChangeAspect="1"/>
          </p:cNvPicPr>
          <p:nvPr/>
        </p:nvPicPr>
        <p:blipFill rotWithShape="1">
          <a:blip r:embed="rId3"/>
          <a:srcRect r="66448"/>
          <a:stretch/>
        </p:blipFill>
        <p:spPr>
          <a:xfrm rot="5400000">
            <a:off x="6596453" y="847893"/>
            <a:ext cx="1262215" cy="1213838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6865922" y="721413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[100]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181823" y="714158"/>
            <a:ext cx="710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[110]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517231" y="1901602"/>
            <a:ext cx="697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9900"/>
                </a:solidFill>
              </a:rPr>
              <a:t>[111]</a:t>
            </a:r>
            <a:endParaRPr lang="en-US" b="1" dirty="0">
              <a:solidFill>
                <a:srgbClr val="0099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776551" y="2712928"/>
            <a:ext cx="1338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Si NW FET</a:t>
            </a:r>
          </a:p>
          <a:p>
            <a:pPr algn="ctr"/>
            <a:r>
              <a:rPr lang="en-US" dirty="0" smtClean="0"/>
              <a:t>structure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0874" y="3359259"/>
            <a:ext cx="4683125" cy="29506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95800" y="6309874"/>
            <a:ext cx="4648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Caption: Phonon-limited electron (left) and hole (right) injection velocity in Si, </a:t>
            </a:r>
            <a:r>
              <a:rPr lang="en-US" sz="1200" dirty="0" err="1" smtClean="0"/>
              <a:t>Ge</a:t>
            </a:r>
            <a:r>
              <a:rPr lang="en-US" sz="1200" dirty="0" smtClean="0"/>
              <a:t>, and </a:t>
            </a:r>
            <a:r>
              <a:rPr lang="en-US" sz="1200" dirty="0" err="1" smtClean="0"/>
              <a:t>InAs</a:t>
            </a:r>
            <a:r>
              <a:rPr lang="en-US" sz="1200" dirty="0" smtClean="0"/>
              <a:t> NW FETs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251912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N_v15">
  <a:themeElements>
    <a:clrScheme name="Custom 1">
      <a:dk1>
        <a:srgbClr val="000000"/>
      </a:dk1>
      <a:lt1>
        <a:srgbClr val="FFFFFF"/>
      </a:lt1>
      <a:dk2>
        <a:srgbClr val="C00000"/>
      </a:dk2>
      <a:lt2>
        <a:srgbClr val="92D050"/>
      </a:lt2>
      <a:accent1>
        <a:srgbClr val="5C90A7"/>
      </a:accent1>
      <a:accent2>
        <a:srgbClr val="FFCC66"/>
      </a:accent2>
      <a:accent3>
        <a:srgbClr val="D175A3"/>
      </a:accent3>
      <a:accent4>
        <a:srgbClr val="FFCC00"/>
      </a:accent4>
      <a:accent5>
        <a:srgbClr val="FF5050"/>
      </a:accent5>
      <a:accent6>
        <a:srgbClr val="92D050"/>
      </a:accent6>
      <a:hlink>
        <a:srgbClr val="2A5063"/>
      </a:hlink>
      <a:folHlink>
        <a:srgbClr val="78BCDA"/>
      </a:folHlink>
    </a:clrScheme>
    <a:fontScheme name="nanoHUB-v2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anoHUB-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noHUB-v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noHUB-v2 1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5C90A7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B5C6D0"/>
        </a:accent5>
        <a:accent6>
          <a:srgbClr val="E7B95C"/>
        </a:accent6>
        <a:hlink>
          <a:srgbClr val="2A5063"/>
        </a:hlink>
        <a:folHlink>
          <a:srgbClr val="78BC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NCN_v15.thmx</Template>
  <TotalTime>2583</TotalTime>
  <Words>143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NCN_v15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Mathieu Luisier</dc:creator>
  <cp:lastModifiedBy>wwinthan</cp:lastModifiedBy>
  <cp:revision>212</cp:revision>
  <dcterms:created xsi:type="dcterms:W3CDTF">2010-08-15T20:41:21Z</dcterms:created>
  <dcterms:modified xsi:type="dcterms:W3CDTF">2010-12-17T01:20:03Z</dcterms:modified>
</cp:coreProperties>
</file>