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99D97-D585-43A1-9D74-878E7FB4699F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ED0A4E-A24E-45FF-B085-B6946D7CB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385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74088" cy="5207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914400"/>
            <a:ext cx="4191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914400"/>
            <a:ext cx="4191000" cy="54864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8600" y="914400"/>
            <a:ext cx="87630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background-titl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1200"/>
            <a:ext cx="91440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238125" y="685800"/>
            <a:ext cx="86661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i="1">
                <a:solidFill>
                  <a:srgbClr val="78BCDA"/>
                </a:solidFill>
                <a:latin typeface="Trebuchet MS" charset="0"/>
                <a:ea typeface="ＭＳ Ｐゴシック" charset="-128"/>
              </a:rPr>
              <a:t>Network for Computational Nanotechnology (NCN)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i="1">
              <a:solidFill>
                <a:srgbClr val="78BCDA"/>
              </a:solidFill>
              <a:latin typeface="Trebuchet MS" charset="0"/>
              <a:ea typeface="ＭＳ Ｐゴシック" charset="-128"/>
            </a:endParaRPr>
          </a:p>
        </p:txBody>
      </p:sp>
      <p:pic>
        <p:nvPicPr>
          <p:cNvPr id="6" name="Picture 20" descr="nsf4c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77275" y="6424613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22"/>
          <p:cNvSpPr txBox="1">
            <a:spLocks noChangeArrowheads="1"/>
          </p:cNvSpPr>
          <p:nvPr userDrawn="1"/>
        </p:nvSpPr>
        <p:spPr bwMode="auto">
          <a:xfrm>
            <a:off x="0" y="126365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i="1">
                <a:solidFill>
                  <a:srgbClr val="000000"/>
                </a:solidFill>
                <a:ea typeface="ＭＳ Ｐゴシック" charset="-128"/>
              </a:rPr>
              <a:t>Purdue, Norfolk State, Northwestern, MIT, Molecular Foundry, UC Berkeley, Univ. of Illinois, UTEP</a:t>
            </a:r>
            <a:endParaRPr lang="en-US" i="1">
              <a:solidFill>
                <a:srgbClr val="000000"/>
              </a:solidFill>
              <a:ea typeface="ＭＳ Ｐゴシック" charset="-128"/>
            </a:endParaRPr>
          </a:p>
        </p:txBody>
      </p:sp>
      <p:pic>
        <p:nvPicPr>
          <p:cNvPr id="8" name="Picture 23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105400"/>
            <a:ext cx="3429000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2" descr="background.gif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3" descr="ncnnew_nanohub.pn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171450"/>
            <a:ext cx="16002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4" descr="ncnnew_nanohub_white.png"/>
          <p:cNvPicPr>
            <a:picLocks noChangeAspect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152400"/>
            <a:ext cx="16002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19300" y="1958975"/>
            <a:ext cx="5105400" cy="1470025"/>
          </a:xfrm>
        </p:spPr>
        <p:txBody>
          <a:bodyPr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3733800"/>
            <a:ext cx="5410200" cy="2590800"/>
          </a:xfrm>
        </p:spPr>
        <p:txBody>
          <a:bodyPr/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8ECE1-35D0-427F-A91B-63F27E607C6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1D8F6-6F24-47EC-A459-0ECC8AD1EF6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B179EBF-2FA6-4B55-8219-AB12555FAC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6.jpeg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4" descr="background-two.gif"/>
          <p:cNvPicPr>
            <a:picLocks noChangeAspect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 userDrawn="1"/>
        </p:nvSpPr>
        <p:spPr>
          <a:xfrm>
            <a:off x="0" y="762000"/>
            <a:ext cx="9144000" cy="1295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74088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14400"/>
            <a:ext cx="8534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1270" name="Picture 13" descr="nsf4c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677275" y="6424613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5" name="Rectangle 19"/>
          <p:cNvSpPr>
            <a:spLocks noGrp="1" noChangeArrowheads="1"/>
          </p:cNvSpPr>
          <p:nvPr userDrawn="1"/>
        </p:nvSpPr>
        <p:spPr bwMode="auto">
          <a:xfrm>
            <a:off x="1476375" y="6518275"/>
            <a:ext cx="1447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err="1">
                <a:solidFill>
                  <a:srgbClr val="000000"/>
                </a:solidFill>
                <a:latin typeface="Trebuchet MS" charset="0"/>
                <a:ea typeface="ＭＳ Ｐゴシック" charset="-128"/>
              </a:rPr>
              <a:t>Abhijeet</a:t>
            </a:r>
            <a:r>
              <a:rPr lang="en-US" sz="1200" dirty="0">
                <a:solidFill>
                  <a:srgbClr val="000000"/>
                </a:solidFill>
                <a:latin typeface="Trebuchet MS" charset="0"/>
                <a:ea typeface="ＭＳ Ｐゴシック" charset="-128"/>
              </a:rPr>
              <a:t> Paul           </a:t>
            </a:r>
          </a:p>
        </p:txBody>
      </p:sp>
      <p:pic>
        <p:nvPicPr>
          <p:cNvPr id="11272" name="Picture 20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6518275"/>
            <a:ext cx="10207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Picture 12" descr="ncnnew_nanohub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171450"/>
            <a:ext cx="16002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4" name="Picture 13" descr="ncnnew_nanohub_white.pn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04800" y="152400"/>
            <a:ext cx="16002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5" name="Picture 10" descr="MINDlogo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167563" y="6473825"/>
            <a:ext cx="1470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4"/>
          <p:cNvSpPr>
            <a:spLocks noGrp="1" noChangeArrowheads="1"/>
          </p:cNvSpPr>
          <p:nvPr>
            <p:ph type="sldNum" idx="4"/>
          </p:nvPr>
        </p:nvSpPr>
        <p:spPr>
          <a:xfrm>
            <a:off x="6548438" y="6508750"/>
            <a:ext cx="530225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DFA767-6C59-4429-9500-04417BE59312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1277" name="Picture 12" descr="SRC_logo.jp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79500" y="6435725"/>
            <a:ext cx="4540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9pPr>
    </p:titleStyle>
    <p:bodyStyle>
      <a:lvl1pPr marL="169863" indent="-16986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454025" indent="-1698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>
          <a:solidFill>
            <a:schemeClr val="tx1"/>
          </a:solidFill>
          <a:latin typeface="+mn-lt"/>
          <a:ea typeface="ＭＳ Ｐゴシック" charset="-128"/>
        </a:defRPr>
      </a:lvl2pPr>
      <a:lvl3pPr marL="804863" indent="-2365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089025" indent="-16986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373188" indent="-169863" algn="l" rtl="0" eaLnBrk="0" fontAlgn="base" hangingPunct="0">
        <a:spcBef>
          <a:spcPct val="20000"/>
        </a:spcBef>
        <a:spcAft>
          <a:spcPct val="0"/>
        </a:spcAft>
        <a:buFont typeface="Wingdings 3" pitchFamily="18" charset="2"/>
        <a:buChar char="´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1830388" indent="-169863" algn="l" rtl="0" fontAlgn="base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287588" indent="-169863" algn="l" rtl="0" fontAlgn="base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2744788" indent="-169863" algn="l" rtl="0" fontAlgn="base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201988" indent="-169863" algn="l" rtl="0" fontAlgn="base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912" y="61190"/>
            <a:ext cx="8574088" cy="520700"/>
          </a:xfrm>
        </p:spPr>
        <p:txBody>
          <a:bodyPr/>
          <a:lstStyle/>
          <a:p>
            <a:r>
              <a:rPr lang="en-US" sz="2200" b="0" dirty="0" smtClean="0"/>
              <a:t>Strain Engineering of lattice thermal properties </a:t>
            </a:r>
            <a:br>
              <a:rPr lang="en-US" sz="2200" b="0" dirty="0" smtClean="0"/>
            </a:br>
            <a:r>
              <a:rPr lang="en-US" sz="2200" b="0" dirty="0" smtClean="0"/>
              <a:t>in Silicon </a:t>
            </a:r>
            <a:r>
              <a:rPr lang="en-US" sz="2200" b="0" dirty="0" err="1" smtClean="0"/>
              <a:t>nanowires</a:t>
            </a:r>
            <a:r>
              <a:rPr lang="en-US" sz="2200" b="0" dirty="0" smtClean="0"/>
              <a:t>: </a:t>
            </a:r>
            <a:r>
              <a:rPr lang="en-US" sz="2200" b="0" dirty="0" err="1" smtClean="0"/>
              <a:t>Abhijeet</a:t>
            </a:r>
            <a:r>
              <a:rPr lang="en-US" sz="2200" b="0" dirty="0" smtClean="0"/>
              <a:t> Paul &amp; Gerhard Klimeck</a:t>
            </a:r>
            <a:endParaRPr lang="en-US" sz="2200" b="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72" y="762000"/>
            <a:ext cx="180702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838200"/>
            <a:ext cx="2086196" cy="25838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28" name="Right Arrow 27"/>
          <p:cNvSpPr/>
          <p:nvPr/>
        </p:nvSpPr>
        <p:spPr>
          <a:xfrm>
            <a:off x="1676400" y="1849580"/>
            <a:ext cx="533400" cy="6858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1828800" y="3657600"/>
            <a:ext cx="5791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193965" y="3539835"/>
            <a:ext cx="4343400" cy="955965"/>
          </a:xfrm>
          <a:prstGeom prst="roundRect">
            <a:avLst>
              <a:gd name="adj" fmla="val 566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Objective: </a:t>
            </a:r>
            <a:r>
              <a:rPr lang="en-US" dirty="0" smtClean="0">
                <a:solidFill>
                  <a:schemeClr val="tx1"/>
                </a:solidFill>
              </a:rPr>
              <a:t>Engineering </a:t>
            </a:r>
            <a:r>
              <a:rPr lang="en-US" dirty="0">
                <a:solidFill>
                  <a:schemeClr val="tx1"/>
                </a:solidFill>
              </a:rPr>
              <a:t>material </a:t>
            </a:r>
            <a:r>
              <a:rPr lang="en-US" dirty="0">
                <a:solidFill>
                  <a:srgbClr val="FF0000"/>
                </a:solidFill>
              </a:rPr>
              <a:t>thermal properties </a:t>
            </a:r>
            <a:r>
              <a:rPr lang="en-US" dirty="0" smtClean="0">
                <a:solidFill>
                  <a:schemeClr val="tx1"/>
                </a:solidFill>
              </a:rPr>
              <a:t>using strain to improve </a:t>
            </a:r>
            <a:r>
              <a:rPr lang="en-US" dirty="0">
                <a:solidFill>
                  <a:schemeClr val="tx1"/>
                </a:solidFill>
              </a:rPr>
              <a:t>system </a:t>
            </a:r>
            <a:r>
              <a:rPr lang="en-US" dirty="0" smtClean="0">
                <a:solidFill>
                  <a:schemeClr val="tx1"/>
                </a:solidFill>
              </a:rPr>
              <a:t>level performance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-13855" y="4572000"/>
            <a:ext cx="472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138545" y="4703620"/>
            <a:ext cx="4419600" cy="1676400"/>
          </a:xfrm>
          <a:prstGeom prst="roundRect">
            <a:avLst>
              <a:gd name="adj" fmla="val 566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Approach: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[1] </a:t>
            </a:r>
            <a:r>
              <a:rPr lang="en-US" dirty="0" smtClean="0">
                <a:solidFill>
                  <a:schemeClr val="tx1"/>
                </a:solidFill>
              </a:rPr>
              <a:t>Modified Valence Force Field to model phonons in strained Si </a:t>
            </a:r>
            <a:r>
              <a:rPr lang="en-US" dirty="0" err="1" smtClean="0">
                <a:solidFill>
                  <a:schemeClr val="tx1"/>
                </a:solidFill>
              </a:rPr>
              <a:t>nanowires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[2] </a:t>
            </a:r>
            <a:r>
              <a:rPr lang="en-US" dirty="0" smtClean="0">
                <a:solidFill>
                  <a:schemeClr val="tx1"/>
                </a:solidFill>
              </a:rPr>
              <a:t>Study the effect of strain on </a:t>
            </a:r>
            <a:r>
              <a:rPr lang="en-US" dirty="0" err="1" smtClean="0">
                <a:solidFill>
                  <a:schemeClr val="tx1"/>
                </a:solidFill>
              </a:rPr>
              <a:t>specifc</a:t>
            </a:r>
            <a:r>
              <a:rPr lang="en-US" dirty="0" smtClean="0">
                <a:solidFill>
                  <a:schemeClr val="tx1"/>
                </a:solidFill>
              </a:rPr>
              <a:t> heat (</a:t>
            </a:r>
            <a:r>
              <a:rPr lang="en-US" dirty="0" err="1" smtClean="0">
                <a:solidFill>
                  <a:schemeClr val="tx1"/>
                </a:solidFill>
              </a:rPr>
              <a:t>Cv</a:t>
            </a:r>
            <a:r>
              <a:rPr lang="en-US" dirty="0" smtClean="0">
                <a:solidFill>
                  <a:schemeClr val="tx1"/>
                </a:solidFill>
              </a:rPr>
              <a:t>) and thermal conductance (</a:t>
            </a:r>
            <a:r>
              <a:rPr lang="en-US" dirty="0" err="1" smtClean="0">
                <a:solidFill>
                  <a:schemeClr val="tx1"/>
                </a:solidFill>
              </a:rPr>
              <a:t>k</a:t>
            </a:r>
            <a:r>
              <a:rPr lang="en-US" baseline="-25000" dirty="0" err="1" smtClean="0">
                <a:solidFill>
                  <a:schemeClr val="tx1"/>
                </a:solidFill>
              </a:rPr>
              <a:t>l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707281"/>
            <a:ext cx="2971800" cy="2797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59238" y="3200400"/>
            <a:ext cx="2708362" cy="255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" name="Rounded Rectangle 37"/>
          <p:cNvSpPr>
            <a:spLocks noChangeArrowheads="1"/>
          </p:cNvSpPr>
          <p:nvPr/>
        </p:nvSpPr>
        <p:spPr bwMode="auto">
          <a:xfrm>
            <a:off x="4682835" y="1295400"/>
            <a:ext cx="1539875" cy="16764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err="1">
                <a:solidFill>
                  <a:schemeClr val="tx1"/>
                </a:solidFill>
              </a:rPr>
              <a:t>Uniaxial</a:t>
            </a:r>
            <a:r>
              <a:rPr lang="en-US" sz="2000" dirty="0">
                <a:solidFill>
                  <a:schemeClr val="tx1"/>
                </a:solidFill>
              </a:rPr>
              <a:t> strain </a:t>
            </a:r>
            <a:r>
              <a:rPr lang="en-US" sz="2000" dirty="0" smtClean="0">
                <a:solidFill>
                  <a:schemeClr val="tx1"/>
                </a:solidFill>
              </a:rPr>
              <a:t>effectively tunes </a:t>
            </a:r>
            <a:r>
              <a:rPr lang="el-G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κ</a:t>
            </a:r>
            <a:r>
              <a:rPr lang="en-US" sz="2000" baseline="-25000" dirty="0" smtClean="0">
                <a:solidFill>
                  <a:schemeClr val="tx1"/>
                </a:solidFill>
              </a:rPr>
              <a:t>l.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>
            <a:spLocks noChangeArrowheads="1"/>
          </p:cNvSpPr>
          <p:nvPr/>
        </p:nvSpPr>
        <p:spPr bwMode="auto">
          <a:xfrm>
            <a:off x="7594020" y="3692235"/>
            <a:ext cx="1466850" cy="14478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Hydro-static </a:t>
            </a:r>
            <a:r>
              <a:rPr lang="en-US" sz="2000" dirty="0">
                <a:solidFill>
                  <a:schemeClr val="tx1"/>
                </a:solidFill>
              </a:rPr>
              <a:t>strain tunes </a:t>
            </a:r>
            <a:r>
              <a:rPr lang="en-US" sz="2000" dirty="0" smtClean="0">
                <a:solidFill>
                  <a:schemeClr val="tx1"/>
                </a:solidFill>
              </a:rPr>
              <a:t>Cv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4724400" y="5763490"/>
            <a:ext cx="441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>
            <a:off x="4772890" y="5839690"/>
            <a:ext cx="4343400" cy="651165"/>
          </a:xfrm>
          <a:prstGeom prst="roundRect">
            <a:avLst>
              <a:gd name="adj" fmla="val 566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Impact: </a:t>
            </a:r>
            <a:r>
              <a:rPr lang="en-US" dirty="0" smtClean="0">
                <a:solidFill>
                  <a:schemeClr val="tx1"/>
                </a:solidFill>
              </a:rPr>
              <a:t>Published in APL, </a:t>
            </a:r>
            <a:r>
              <a:rPr lang="fr-FR" b="1" dirty="0" smtClean="0"/>
              <a:t>99</a:t>
            </a:r>
            <a:r>
              <a:rPr lang="fr-FR" dirty="0"/>
              <a:t>, 083115 (2011); </a:t>
            </a:r>
            <a:r>
              <a:rPr lang="fr-FR" dirty="0" err="1" smtClean="0"/>
              <a:t>doi</a:t>
            </a:r>
            <a:r>
              <a:rPr lang="fr-FR" dirty="0" smtClean="0"/>
              <a:t>:10.1063/1.3630228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4876800" y="886691"/>
            <a:ext cx="1170710" cy="408709"/>
          </a:xfrm>
          <a:prstGeom prst="roundRect">
            <a:avLst>
              <a:gd name="adj" fmla="val 566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Results: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anoHUB-v2">
  <a:themeElements>
    <a:clrScheme name="Custom 1">
      <a:dk1>
        <a:srgbClr val="000000"/>
      </a:dk1>
      <a:lt1>
        <a:srgbClr val="FFFFFF"/>
      </a:lt1>
      <a:dk2>
        <a:srgbClr val="C00000"/>
      </a:dk2>
      <a:lt2>
        <a:srgbClr val="92D050"/>
      </a:lt2>
      <a:accent1>
        <a:srgbClr val="5C90A7"/>
      </a:accent1>
      <a:accent2>
        <a:srgbClr val="FFCC66"/>
      </a:accent2>
      <a:accent3>
        <a:srgbClr val="D175A3"/>
      </a:accent3>
      <a:accent4>
        <a:srgbClr val="FFCC00"/>
      </a:accent4>
      <a:accent5>
        <a:srgbClr val="FF5050"/>
      </a:accent5>
      <a:accent6>
        <a:srgbClr val="92D050"/>
      </a:accent6>
      <a:hlink>
        <a:srgbClr val="2A5063"/>
      </a:hlink>
      <a:folHlink>
        <a:srgbClr val="78BCDA"/>
      </a:folHlink>
    </a:clrScheme>
    <a:fontScheme name="nanoHUB-v2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anoHUB-v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C90A7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B5C6D0"/>
        </a:accent5>
        <a:accent6>
          <a:srgbClr val="E7B95C"/>
        </a:accent6>
        <a:hlink>
          <a:srgbClr val="2A5063"/>
        </a:hlink>
        <a:folHlink>
          <a:srgbClr val="78BC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1_nanoHUB-v2</vt:lpstr>
      <vt:lpstr>Strain Engineering of lattice thermal properties  in Silicon nanowires: Abhijeet Paul &amp; Gerhard Klimeck</vt:lpstr>
    </vt:vector>
  </TitlesOfParts>
  <Company>GLOBALFOUNDRIES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Strain Engineering of lattice thermal properties  in Silicon nanowires</dc:title>
  <dc:creator>GLOBALFOUNDRIES</dc:creator>
  <cp:lastModifiedBy>denphi</cp:lastModifiedBy>
  <cp:revision>2</cp:revision>
  <dcterms:created xsi:type="dcterms:W3CDTF">2011-11-06T13:23:21Z</dcterms:created>
  <dcterms:modified xsi:type="dcterms:W3CDTF">2011-11-07T17:43:03Z</dcterms:modified>
</cp:coreProperties>
</file>